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_rels/notesSlide45.xml.rels" ContentType="application/vnd.openxmlformats-package.relationships+xml"/>
  <Override PartName="/ppt/notesSlides/_rels/notesSlide20.xml.rels" ContentType="application/vnd.openxmlformats-package.relationships+xml"/>
  <Override PartName="/ppt/notesSlides/_rels/notesSlide18.xml.rels" ContentType="application/vnd.openxmlformats-package.relationships+xml"/>
  <Override PartName="/ppt/notesSlides/_rels/notesSlide14.xml.rels" ContentType="application/vnd.openxmlformats-package.relationships+xml"/>
  <Override PartName="/ppt/notesSlides/notesSlide14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45.xml" ContentType="application/vnd.openxmlformats-officedocument.presentationml.notesSlide+xml"/>
  <Override PartName="/ppt/_rels/presentation.xml.rels" ContentType="application/vnd.openxmlformats-package.relationships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_rels/slideLayout2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0.xml.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2.xml" ContentType="application/vnd.openxmlformats-officedocument.presentationml.slideLayout+xml"/>
  <Override PartName="/ppt/media/image26.png" ContentType="image/png"/>
  <Override PartName="/ppt/media/image23.png" ContentType="image/png"/>
  <Override PartName="/ppt/media/image20.gif" ContentType="image/gif"/>
  <Override PartName="/ppt/media/image18.gif" ContentType="image/gif"/>
  <Override PartName="/ppt/media/image21.png" ContentType="image/png"/>
  <Override PartName="/ppt/media/image16.gif" ContentType="image/gif"/>
  <Override PartName="/ppt/media/image17.png" ContentType="image/png"/>
  <Override PartName="/ppt/media/image14.gif" ContentType="image/gif"/>
  <Override PartName="/ppt/media/image24.png" ContentType="image/png"/>
  <Override PartName="/ppt/media/image29.png" ContentType="image/png"/>
  <Override PartName="/ppt/media/image6.png" ContentType="image/png"/>
  <Override PartName="/ppt/media/image28.gif" ContentType="image/gif"/>
  <Override PartName="/ppt/media/image7.png" ContentType="image/png"/>
  <Override PartName="/ppt/media/image34.jpeg" ContentType="image/jpeg"/>
  <Override PartName="/ppt/media/image37.png" ContentType="image/png"/>
  <Override PartName="/ppt/media/image12.gif" ContentType="image/gif"/>
  <Override PartName="/ppt/media/image3.jpeg" ContentType="image/jpeg"/>
  <Override PartName="/ppt/media/image30.png" ContentType="image/png"/>
  <Override PartName="/ppt/media/image5.png" ContentType="image/png"/>
  <Override PartName="/ppt/media/image8.png" ContentType="image/png"/>
  <Override PartName="/ppt/media/image38.png" ContentType="image/png"/>
  <Override PartName="/ppt/media/image36.jpeg" ContentType="image/jpeg"/>
  <Override PartName="/ppt/media/image33.jpeg" ContentType="image/jpeg"/>
  <Override PartName="/ppt/media/image35.jpeg" ContentType="image/jpeg"/>
  <Override PartName="/ppt/media/image10.png" ContentType="image/png"/>
  <Override PartName="/ppt/media/image27.jpeg" ContentType="image/jpeg"/>
  <Override PartName="/ppt/media/image13.gif" ContentType="image/gif"/>
  <Override PartName="/ppt/media/image4.jpeg" ContentType="image/jpeg"/>
  <Override PartName="/ppt/media/image2.png" ContentType="image/png"/>
  <Override PartName="/ppt/media/image15.png" ContentType="image/png"/>
  <Override PartName="/ppt/media/image22.gif" ContentType="image/gif"/>
  <Override PartName="/ppt/media/image25.png" ContentType="image/png"/>
  <Override PartName="/ppt/media/image32.gif" ContentType="image/gif"/>
  <Override PartName="/ppt/media/image9.jpeg" ContentType="image/jpeg"/>
  <Override PartName="/ppt/media/image11.png" ContentType="image/png"/>
  <Override PartName="/ppt/media/image31.png" ContentType="image/png"/>
  <Override PartName="/ppt/media/image1.png" ContentType="image/png"/>
  <Override PartName="/ppt/media/image19.gif" ContentType="image/gif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40.xml.rels" ContentType="application/vnd.openxmlformats-package.relationships+xml"/>
  <Override PartName="/ppt/slides/_rels/slide33.xml.rels" ContentType="application/vnd.openxmlformats-package.relationships+xml"/>
  <Override PartName="/ppt/slides/_rels/slide6.xml.rels" ContentType="application/vnd.openxmlformats-package.relationships+xml"/>
  <Override PartName="/ppt/slides/_rels/slide41.xml.rels" ContentType="application/vnd.openxmlformats-package.relationships+xml"/>
  <Override PartName="/ppt/slides/_rels/slide34.xml.rels" ContentType="application/vnd.openxmlformats-package.relationships+xml"/>
  <Override PartName="/ppt/slides/_rels/slide7.xml.rels" ContentType="application/vnd.openxmlformats-package.relationships+xml"/>
  <Override PartName="/ppt/slides/_rels/slide42.xml.rels" ContentType="application/vnd.openxmlformats-package.relationships+xml"/>
  <Override PartName="/ppt/slides/_rels/slide35.xml.rels" ContentType="application/vnd.openxmlformats-package.relationships+xml"/>
  <Override PartName="/ppt/slides/_rels/slide1.xml.rels" ContentType="application/vnd.openxmlformats-package.relationships+xml"/>
  <Override PartName="/ppt/slides/_rels/slide20.xml.rels" ContentType="application/vnd.openxmlformats-package.relationships+xml"/>
  <Override PartName="/ppt/slides/_rels/slide10.xml.rels" ContentType="application/vnd.openxmlformats-package.relationships+xml"/>
  <Override PartName="/ppt/slides/_rels/slide32.xml.rels" ContentType="application/vnd.openxmlformats-package.relationships+xml"/>
  <Override PartName="/ppt/slides/_rels/slide16.xml.rels" ContentType="application/vnd.openxmlformats-package.relationships+xml"/>
  <Override PartName="/ppt/slides/_rels/slide25.xml.rels" ContentType="application/vnd.openxmlformats-package.relationships+xml"/>
  <Override PartName="/ppt/slides/_rels/slide30.xml.rels" ContentType="application/vnd.openxmlformats-package.relationships+xml"/>
  <Override PartName="/ppt/slides/_rels/slide45.xml.rels" ContentType="application/vnd.openxmlformats-package.relationships+xml"/>
  <Override PartName="/ppt/slides/_rels/slide14.xml.rels" ContentType="application/vnd.openxmlformats-package.relationships+xml"/>
  <Override PartName="/ppt/slides/_rels/slide29.xml.rels" ContentType="application/vnd.openxmlformats-package.relationships+xml"/>
  <Override PartName="/ppt/slides/_rels/slide23.xml.rels" ContentType="application/vnd.openxmlformats-package.relationships+xml"/>
  <Override PartName="/ppt/slides/_rels/slide38.xml.rels" ContentType="application/vnd.openxmlformats-package.relationships+xml"/>
  <Override PartName="/ppt/slides/_rels/slide18.xml.rels" ContentType="application/vnd.openxmlformats-package.relationships+xml"/>
  <Override PartName="/ppt/slides/_rels/slide12.xml.rels" ContentType="application/vnd.openxmlformats-package.relationships+xml"/>
  <Override PartName="/ppt/slides/_rels/slide15.xml.rels" ContentType="application/vnd.openxmlformats-package.relationships+xml"/>
  <Override PartName="/ppt/slides/_rels/slide31.xml.rels" ContentType="application/vnd.openxmlformats-package.relationships+xml"/>
  <Override PartName="/ppt/slides/_rels/slide24.xml.rels" ContentType="application/vnd.openxmlformats-package.relationships+xml"/>
  <Override PartName="/ppt/slides/_rels/slide39.xml.rels" ContentType="application/vnd.openxmlformats-package.relationships+xml"/>
  <Override PartName="/ppt/slides/_rels/slide13.xml.rels" ContentType="application/vnd.openxmlformats-package.relationships+xml"/>
  <Override PartName="/ppt/slides/_rels/slide19.xml.rels" ContentType="application/vnd.openxmlformats-package.relationships+xml"/>
  <Override PartName="/ppt/slides/_rels/slide28.xml.rels" ContentType="application/vnd.openxmlformats-package.relationships+xml"/>
  <Override PartName="/ppt/slides/_rels/slide44.xml.rels" ContentType="application/vnd.openxmlformats-package.relationships+xml"/>
  <Override PartName="/ppt/slides/_rels/slide22.xml.rels" ContentType="application/vnd.openxmlformats-package.relationships+xml"/>
  <Override PartName="/ppt/slides/_rels/slide37.xml.rels" ContentType="application/vnd.openxmlformats-package.relationships+xml"/>
  <Override PartName="/ppt/slides/_rels/slide3.xml.rels" ContentType="application/vnd.openxmlformats-package.relationships+xml"/>
  <Override PartName="/ppt/slides/_rels/slide9.xml.rels" ContentType="application/vnd.openxmlformats-package.relationships+xml"/>
  <Override PartName="/ppt/slides/_rels/slide26.xml.rels" ContentType="application/vnd.openxmlformats-package.relationships+xml"/>
  <Override PartName="/ppt/slides/_rels/slide11.xml.rels" ContentType="application/vnd.openxmlformats-package.relationships+xml"/>
  <Override PartName="/ppt/slides/_rels/slide17.xml.rels" ContentType="application/vnd.openxmlformats-package.relationships+xml"/>
  <Override PartName="/ppt/slides/_rels/slide21.xml.rels" ContentType="application/vnd.openxmlformats-package.relationships+xml"/>
  <Override PartName="/ppt/slides/_rels/slide36.xml.rels" ContentType="application/vnd.openxmlformats-package.relationships+xml"/>
  <Override PartName="/ppt/slides/_rels/slide27.xml.rels" ContentType="application/vnd.openxmlformats-package.relationships+xml"/>
  <Override PartName="/ppt/slides/_rels/slide43.xml.rels" ContentType="application/vnd.openxmlformats-package.relationships+xml"/>
  <Override PartName="/ppt/slides/_rels/slide2.xml.rels" ContentType="application/vnd.openxmlformats-package.relationships+xml"/>
  <Override PartName="/ppt/slides/_rels/slide8.xml.rels" ContentType="application/vnd.openxmlformats-package.relationships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12.xml" ContentType="application/vnd.openxmlformats-officedocument.presentationml.slide+xml"/>
  <Override PartName="/ppt/slides/slide36.xml" ContentType="application/vnd.openxmlformats-officedocument.presentationml.slide+xml"/>
  <Override PartName="/ppt/slides/slide13.xml" ContentType="application/vnd.openxmlformats-officedocument.presentationml.slide+xml"/>
  <Override PartName="/ppt/slides/slide37.xml" ContentType="application/vnd.openxmlformats-officedocument.presentationml.slide+xml"/>
  <Override PartName="/ppt/slides/slide1.xml" ContentType="application/vnd.openxmlformats-officedocument.presentationml.slide+xml"/>
  <Override PartName="/ppt/slides/slide38.xml" ContentType="application/vnd.openxmlformats-officedocument.presentationml.slide+xml"/>
  <Override PartName="/ppt/slides/slide2.xml" ContentType="application/vnd.openxmlformats-officedocument.presentationml.slide+xml"/>
  <Override PartName="/ppt/slides/slide39.xml" ContentType="application/vnd.openxmlformats-officedocument.presentationml.slide+xml"/>
  <Override PartName="/ppt/slides/slide3.xml" ContentType="application/vnd.openxmlformats-officedocument.presentationml.slide+xml"/>
  <Override PartName="/ppt/slides/slide33.xml" ContentType="application/vnd.openxmlformats-officedocument.presentationml.slide+xml"/>
  <Override PartName="/ppt/slides/slide45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44.xml" ContentType="application/vnd.openxmlformats-officedocument.presentationml.slide+xml"/>
  <Override PartName="/ppt/slides/slide41.xml" ContentType="application/vnd.openxmlformats-officedocument.presentationml.slide+xml"/>
  <Override PartName="/ppt/slides/slide6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43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42.xml" ContentType="application/vnd.openxmlformats-officedocument.presentationml.slide+xml"/>
  <Override PartName="/ppt/slides/slide4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</p:sldIdLst>
  <p:sldSz cx="9144000" cy="51435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<Relationship Id="rId37" Type="http://schemas.openxmlformats.org/officeDocument/2006/relationships/slide" Target="slides/slide33.xml"/><Relationship Id="rId38" Type="http://schemas.openxmlformats.org/officeDocument/2006/relationships/slide" Target="slides/slide34.xml"/><Relationship Id="rId39" Type="http://schemas.openxmlformats.org/officeDocument/2006/relationships/slide" Target="slides/slide35.xml"/><Relationship Id="rId40" Type="http://schemas.openxmlformats.org/officeDocument/2006/relationships/slide" Target="slides/slide36.xml"/><Relationship Id="rId41" Type="http://schemas.openxmlformats.org/officeDocument/2006/relationships/slide" Target="slides/slide37.xml"/><Relationship Id="rId42" Type="http://schemas.openxmlformats.org/officeDocument/2006/relationships/slide" Target="slides/slide38.xml"/><Relationship Id="rId43" Type="http://schemas.openxmlformats.org/officeDocument/2006/relationships/slide" Target="slides/slide39.xml"/><Relationship Id="rId44" Type="http://schemas.openxmlformats.org/officeDocument/2006/relationships/slide" Target="slides/slide40.xml"/><Relationship Id="rId45" Type="http://schemas.openxmlformats.org/officeDocument/2006/relationships/slide" Target="slides/slide41.xml"/><Relationship Id="rId46" Type="http://schemas.openxmlformats.org/officeDocument/2006/relationships/slide" Target="slides/slide42.xml"/><Relationship Id="rId47" Type="http://schemas.openxmlformats.org/officeDocument/2006/relationships/slide" Target="slides/slide43.xml"/><Relationship Id="rId48" Type="http://schemas.openxmlformats.org/officeDocument/2006/relationships/slide" Target="slides/slide44.xml"/><Relationship Id="rId49" Type="http://schemas.openxmlformats.org/officeDocument/2006/relationships/slide" Target="slides/slide45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en-US" sz="1400" spc="-1" strike="noStrike">
                <a:solidFill>
                  <a:srgbClr val="000000"/>
                </a:solidFill>
                <a:latin typeface="Arial"/>
              </a:rPr>
              <a:t>Click to move </a:t>
            </a:r>
            <a:r>
              <a:rPr b="0" lang="en-US" sz="1400" spc="-1" strike="noStrike">
                <a:solidFill>
                  <a:srgbClr val="000000"/>
                </a:solidFill>
                <a:latin typeface="Arial"/>
              </a:rPr>
              <a:t>the slide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en-US" sz="2000" spc="-1" strike="noStrike">
                <a:latin typeface="Arial"/>
              </a:rPr>
              <a:t>Click to edit </a:t>
            </a:r>
            <a:r>
              <a:rPr b="0" lang="en-US" sz="2000" spc="-1" strike="noStrike">
                <a:latin typeface="Arial"/>
              </a:rPr>
              <a:t>the notes </a:t>
            </a:r>
            <a:r>
              <a:rPr b="0" lang="en-US" sz="2000" spc="-1" strike="noStrike">
                <a:latin typeface="Arial"/>
              </a:rPr>
              <a:t>format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en-US" sz="1400" spc="-1" strike="noStrike">
                <a:latin typeface="Times New Roman"/>
              </a:rPr>
              <a:t>&lt;header&gt;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89" name="PlaceHolder 4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en-US" sz="1400" spc="-1" strike="noStrike">
                <a:latin typeface="Times New Roman"/>
              </a:rPr>
              <a:t>&lt;date/time&gt;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90" name="PlaceHolder 5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en-US" sz="1400" spc="-1" strike="noStrike">
                <a:latin typeface="Times New Roman"/>
              </a:rPr>
              <a:t>&lt;footer&gt;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91" name="PlaceHolder 6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9EEF48F6-DB68-4C3A-AD66-4D6E7D313CA0}" type="slidenum">
              <a:rPr b="0" lang="en-US" sz="1400" spc="-1" strike="noStrike">
                <a:latin typeface="Times New Roman"/>
              </a:rPr>
              <a:t>&lt;number&gt;</a:t>
            </a:fld>
            <a:endParaRPr b="0" lang="en-US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4.xml.rels><?xml version="1.0" encoding="UTF-8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
</Relationships>
</file>

<file path=ppt/notesSlides/_rels/notesSlide18.xml.rels><?xml version="1.0" encoding="UTF-8"?>
<Relationships xmlns="http://schemas.openxmlformats.org/package/2006/relationships"><Relationship Id="rId1" Type="http://schemas.openxmlformats.org/officeDocument/2006/relationships/slide" Target="../slides/slide18.xml"/><Relationship Id="rId2" Type="http://schemas.openxmlformats.org/officeDocument/2006/relationships/notesMaster" Target="../notesMasters/notesMaster1.xml"/>
</Relationships>
</file>

<file path=ppt/notesSlides/_rels/notesSlide20.xml.rels><?xml version="1.0" encoding="UTF-8"?>
<Relationships xmlns="http://schemas.openxmlformats.org/package/2006/relationships"><Relationship Id="rId1" Type="http://schemas.openxmlformats.org/officeDocument/2006/relationships/slide" Target="../slides/slide20.xml"/><Relationship Id="rId2" Type="http://schemas.openxmlformats.org/officeDocument/2006/relationships/notesMaster" Target="../notesMasters/notesMaster1.xml"/>
</Relationships>
</file>

<file path=ppt/notesSlides/_rels/notesSlide45.xml.rels><?xml version="1.0" encoding="UTF-8"?>
<Relationships xmlns="http://schemas.openxmlformats.org/package/2006/relationships"><Relationship Id="rId1" Type="http://schemas.openxmlformats.org/officeDocument/2006/relationships/slide" Target="../slides/slide45.xml"/><Relationship Id="rId2" Type="http://schemas.openxmlformats.org/officeDocument/2006/relationships/notesMaster" Target="../notesMasters/notesMaster1.xml"/>
</Relationship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sldImg"/>
          </p:nvPr>
        </p:nvSpPr>
        <p:spPr>
          <a:xfrm>
            <a:off x="380880" y="685800"/>
            <a:ext cx="6095520" cy="3428640"/>
          </a:xfrm>
          <a:prstGeom prst="rect">
            <a:avLst/>
          </a:prstGeom>
        </p:spPr>
      </p:sp>
      <p:sp>
        <p:nvSpPr>
          <p:cNvPr id="221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1100" spc="-1" strike="noStrike">
                <a:latin typeface="Arial"/>
              </a:rPr>
              <a:t>Max-heap: a tree satisfying a (max) heap structure (i.e. each node’s value is smaller than its parent’s value)</a:t>
            </a:r>
            <a:endParaRPr b="0" lang="en-US" sz="1100" spc="-1" strike="noStrike">
              <a:latin typeface="Arial"/>
            </a:endParaRPr>
          </a:p>
        </p:txBody>
      </p:sp>
    </p:spTree>
  </p:cSld>
</p:notes>
</file>

<file path=ppt/notesSlides/notesSlide1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PlaceHolder 1"/>
          <p:cNvSpPr>
            <a:spLocks noGrp="1"/>
          </p:cNvSpPr>
          <p:nvPr>
            <p:ph type="sldImg"/>
          </p:nvPr>
        </p:nvSpPr>
        <p:spPr>
          <a:xfrm>
            <a:off x="380880" y="685800"/>
            <a:ext cx="6095520" cy="3428640"/>
          </a:xfrm>
          <a:prstGeom prst="rect">
            <a:avLst/>
          </a:prstGeom>
        </p:spPr>
      </p:sp>
      <p:sp>
        <p:nvSpPr>
          <p:cNvPr id="223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1100" spc="-1" strike="noStrike">
                <a:latin typeface="Arial"/>
              </a:rPr>
              <a:t>Select the smallest remaining element, put it next</a:t>
            </a:r>
            <a:endParaRPr b="0" lang="en-US" sz="1100" spc="-1" strike="noStrike">
              <a:latin typeface="Arial"/>
            </a:endParaRPr>
          </a:p>
        </p:txBody>
      </p:sp>
    </p:spTree>
  </p:cSld>
</p:notes>
</file>

<file path=ppt/notesSlides/notesSlide2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PlaceHolder 1"/>
          <p:cNvSpPr>
            <a:spLocks noGrp="1"/>
          </p:cNvSpPr>
          <p:nvPr>
            <p:ph type="sldImg"/>
          </p:nvPr>
        </p:nvSpPr>
        <p:spPr>
          <a:xfrm>
            <a:off x="380880" y="685800"/>
            <a:ext cx="6095520" cy="3428640"/>
          </a:xfrm>
          <a:prstGeom prst="rect">
            <a:avLst/>
          </a:prstGeom>
        </p:spPr>
      </p:sp>
      <p:sp>
        <p:nvSpPr>
          <p:cNvPr id="225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1100" spc="-1" strike="noStrike">
                <a:latin typeface="Arial"/>
              </a:rPr>
              <a:t>Take the next number in the array, insert it where it should go</a:t>
            </a:r>
            <a:endParaRPr b="0" lang="en-US" sz="1100" spc="-1" strike="noStrike">
              <a:latin typeface="Arial"/>
            </a:endParaRPr>
          </a:p>
        </p:txBody>
      </p:sp>
    </p:spTree>
  </p:cSld>
</p:notes>
</file>

<file path=ppt/notesSlides/notesSlide4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sldImg"/>
          </p:nvPr>
        </p:nvSpPr>
        <p:spPr>
          <a:xfrm>
            <a:off x="380880" y="685800"/>
            <a:ext cx="6095520" cy="3428640"/>
          </a:xfrm>
          <a:prstGeom prst="rect">
            <a:avLst/>
          </a:prstGeom>
        </p:spPr>
      </p:sp>
      <p:sp>
        <p:nvSpPr>
          <p:cNvPr id="227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1100" spc="-1" strike="noStrike">
                <a:latin typeface="Arial"/>
              </a:rPr>
              <a:t>There is one particularly famous graph algorithm - PageRank: the foundation for Google’s search engine</a:t>
            </a:r>
            <a:endParaRPr b="0" lang="en-US" sz="11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729360" y="1318680"/>
            <a:ext cx="7688520" cy="534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729360" y="2079000"/>
            <a:ext cx="768852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729360" y="3260160"/>
            <a:ext cx="768852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729360" y="1318680"/>
            <a:ext cx="7688520" cy="534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729360" y="2079000"/>
            <a:ext cx="375192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669200" y="2079000"/>
            <a:ext cx="375192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729360" y="3260160"/>
            <a:ext cx="375192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669200" y="3260160"/>
            <a:ext cx="375192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729360" y="1318680"/>
            <a:ext cx="7688520" cy="534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729360" y="2079000"/>
            <a:ext cx="247536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3328920" y="2079000"/>
            <a:ext cx="247536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 type="body"/>
          </p:nvPr>
        </p:nvSpPr>
        <p:spPr>
          <a:xfrm>
            <a:off x="5928480" y="2079000"/>
            <a:ext cx="247536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 type="body"/>
          </p:nvPr>
        </p:nvSpPr>
        <p:spPr>
          <a:xfrm>
            <a:off x="729360" y="3260160"/>
            <a:ext cx="247536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 type="body"/>
          </p:nvPr>
        </p:nvSpPr>
        <p:spPr>
          <a:xfrm>
            <a:off x="3328920" y="3260160"/>
            <a:ext cx="247536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 type="body"/>
          </p:nvPr>
        </p:nvSpPr>
        <p:spPr>
          <a:xfrm>
            <a:off x="5928480" y="3260160"/>
            <a:ext cx="247536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729360" y="1318680"/>
            <a:ext cx="7688520" cy="534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729360" y="2079000"/>
            <a:ext cx="7688520" cy="226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729360" y="1318680"/>
            <a:ext cx="7688520" cy="534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729360" y="2079000"/>
            <a:ext cx="7688520" cy="22608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729360" y="1318680"/>
            <a:ext cx="7688520" cy="534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729360" y="2079000"/>
            <a:ext cx="3751920" cy="22608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669200" y="2079000"/>
            <a:ext cx="3751920" cy="22608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729360" y="1318680"/>
            <a:ext cx="7688520" cy="534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729360" y="1318680"/>
            <a:ext cx="7688520" cy="2481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729360" y="1318680"/>
            <a:ext cx="7688520" cy="534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729360" y="2079000"/>
            <a:ext cx="375192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69200" y="2079000"/>
            <a:ext cx="3751920" cy="22608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729360" y="3260160"/>
            <a:ext cx="375192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729360" y="1318680"/>
            <a:ext cx="7688520" cy="534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729360" y="2079000"/>
            <a:ext cx="7688520" cy="2260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729360" y="1318680"/>
            <a:ext cx="7688520" cy="534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729360" y="2079000"/>
            <a:ext cx="3751920" cy="22608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69200" y="2079000"/>
            <a:ext cx="375192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669200" y="3260160"/>
            <a:ext cx="375192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729360" y="1318680"/>
            <a:ext cx="7688520" cy="534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729360" y="2079000"/>
            <a:ext cx="375192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669200" y="2079000"/>
            <a:ext cx="375192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729360" y="3260160"/>
            <a:ext cx="768852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729360" y="1318680"/>
            <a:ext cx="7688520" cy="534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729360" y="2079000"/>
            <a:ext cx="768852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729360" y="3260160"/>
            <a:ext cx="768852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729360" y="1318680"/>
            <a:ext cx="7688520" cy="534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729360" y="2079000"/>
            <a:ext cx="375192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4669200" y="2079000"/>
            <a:ext cx="375192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 type="body"/>
          </p:nvPr>
        </p:nvSpPr>
        <p:spPr>
          <a:xfrm>
            <a:off x="729360" y="3260160"/>
            <a:ext cx="375192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 type="body"/>
          </p:nvPr>
        </p:nvSpPr>
        <p:spPr>
          <a:xfrm>
            <a:off x="4669200" y="3260160"/>
            <a:ext cx="375192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729360" y="1318680"/>
            <a:ext cx="7688520" cy="534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729360" y="2079000"/>
            <a:ext cx="247536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3328920" y="2079000"/>
            <a:ext cx="247536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5928480" y="2079000"/>
            <a:ext cx="247536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 type="body"/>
          </p:nvPr>
        </p:nvSpPr>
        <p:spPr>
          <a:xfrm>
            <a:off x="729360" y="3260160"/>
            <a:ext cx="247536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 type="body"/>
          </p:nvPr>
        </p:nvSpPr>
        <p:spPr>
          <a:xfrm>
            <a:off x="3328920" y="3260160"/>
            <a:ext cx="247536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 type="body"/>
          </p:nvPr>
        </p:nvSpPr>
        <p:spPr>
          <a:xfrm>
            <a:off x="5928480" y="3260160"/>
            <a:ext cx="247536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729360" y="1318680"/>
            <a:ext cx="7688520" cy="534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729360" y="2079000"/>
            <a:ext cx="7688520" cy="22608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729360" y="1318680"/>
            <a:ext cx="7688520" cy="534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729360" y="2079000"/>
            <a:ext cx="3751920" cy="22608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69200" y="2079000"/>
            <a:ext cx="3751920" cy="22608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729360" y="1318680"/>
            <a:ext cx="7688520" cy="534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729360" y="1318680"/>
            <a:ext cx="7688520" cy="2481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729360" y="1318680"/>
            <a:ext cx="7688520" cy="534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729360" y="2079000"/>
            <a:ext cx="375192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669200" y="2079000"/>
            <a:ext cx="3751920" cy="22608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729360" y="3260160"/>
            <a:ext cx="375192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729360" y="1318680"/>
            <a:ext cx="7688520" cy="534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729360" y="2079000"/>
            <a:ext cx="3751920" cy="22608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69200" y="2079000"/>
            <a:ext cx="375192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669200" y="3260160"/>
            <a:ext cx="375192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729360" y="1318680"/>
            <a:ext cx="7688520" cy="534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729360" y="2079000"/>
            <a:ext cx="375192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669200" y="2079000"/>
            <a:ext cx="375192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729360" y="3260160"/>
            <a:ext cx="7688520" cy="10782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e9ed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0" y="0"/>
            <a:ext cx="9143640" cy="48744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1" name="Group 2"/>
          <p:cNvGrpSpPr/>
          <p:nvPr/>
        </p:nvGrpSpPr>
        <p:grpSpPr>
          <a:xfrm>
            <a:off x="830520" y="1191600"/>
            <a:ext cx="745200" cy="45360"/>
            <a:chOff x="830520" y="1191600"/>
            <a:chExt cx="745200" cy="45360"/>
          </a:xfrm>
        </p:grpSpPr>
        <p:sp>
          <p:nvSpPr>
            <p:cNvPr id="2" name="CustomShape 3"/>
            <p:cNvSpPr/>
            <p:nvPr/>
          </p:nvSpPr>
          <p:spPr>
            <a:xfrm rot="16200000">
              <a:off x="1366560" y="1027800"/>
              <a:ext cx="45360" cy="372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" name="CustomShape 4"/>
            <p:cNvSpPr/>
            <p:nvPr/>
          </p:nvSpPr>
          <p:spPr>
            <a:xfrm rot="16200000">
              <a:off x="995400" y="1026360"/>
              <a:ext cx="45360" cy="37548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4" name="PlaceHolder 5"/>
          <p:cNvSpPr>
            <a:spLocks noGrp="1"/>
          </p:cNvSpPr>
          <p:nvPr>
            <p:ph type="title"/>
          </p:nvPr>
        </p:nvSpPr>
        <p:spPr>
          <a:xfrm>
            <a:off x="729360" y="1322280"/>
            <a:ext cx="7687800" cy="1664280"/>
          </a:xfrm>
          <a:prstGeom prst="rect">
            <a:avLst/>
          </a:prstGeom>
        </p:spPr>
        <p:txBody>
          <a:bodyPr tIns="91440" bIns="91440">
            <a:noAutofit/>
          </a:bodyPr>
          <a:p>
            <a:r>
              <a:rPr b="0" lang="en-US" sz="4200" spc="-1" strike="noStrike">
                <a:solidFill>
                  <a:srgbClr val="000000"/>
                </a:solidFill>
                <a:latin typeface="Arial"/>
              </a:rPr>
              <a:t>Click </a:t>
            </a:r>
            <a:r>
              <a:rPr b="0" lang="en-US" sz="4200" spc="-1" strike="noStrike">
                <a:solidFill>
                  <a:srgbClr val="000000"/>
                </a:solidFill>
                <a:latin typeface="Arial"/>
              </a:rPr>
              <a:t>to </a:t>
            </a:r>
            <a:r>
              <a:rPr b="0" lang="en-US" sz="4200" spc="-1" strike="noStrike">
                <a:solidFill>
                  <a:srgbClr val="000000"/>
                </a:solidFill>
                <a:latin typeface="Arial"/>
              </a:rPr>
              <a:t>edit </a:t>
            </a:r>
            <a:r>
              <a:rPr b="0" lang="en-US" sz="4200" spc="-1" strike="noStrike">
                <a:solidFill>
                  <a:srgbClr val="000000"/>
                </a:solidFill>
                <a:latin typeface="Arial"/>
              </a:rPr>
              <a:t>the </a:t>
            </a:r>
            <a:r>
              <a:rPr b="0" lang="en-US" sz="4200" spc="-1" strike="noStrike">
                <a:solidFill>
                  <a:srgbClr val="000000"/>
                </a:solidFill>
                <a:latin typeface="Arial"/>
              </a:rPr>
              <a:t>title </a:t>
            </a:r>
            <a:r>
              <a:rPr b="0" lang="en-US" sz="4200" spc="-1" strike="noStrike">
                <a:solidFill>
                  <a:srgbClr val="000000"/>
                </a:solidFill>
                <a:latin typeface="Arial"/>
              </a:rPr>
              <a:t>text </a:t>
            </a:r>
            <a:r>
              <a:rPr b="0" lang="en-US" sz="4200" spc="-1" strike="noStrike">
                <a:solidFill>
                  <a:srgbClr val="000000"/>
                </a:solidFill>
                <a:latin typeface="Arial"/>
              </a:rPr>
              <a:t>forma</a:t>
            </a:r>
            <a:r>
              <a:rPr b="0" lang="en-US" sz="4200" spc="-1" strike="noStrike">
                <a:solidFill>
                  <a:srgbClr val="000000"/>
                </a:solidFill>
                <a:latin typeface="Arial"/>
              </a:rPr>
              <a:t>t</a:t>
            </a:r>
            <a:endParaRPr b="0" lang="en-US" sz="4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6"/>
          <p:cNvSpPr>
            <a:spLocks noGrp="1"/>
          </p:cNvSpPr>
          <p:nvPr>
            <p:ph type="sldNum"/>
          </p:nvPr>
        </p:nvSpPr>
        <p:spPr>
          <a:xfrm>
            <a:off x="8536320" y="4749840"/>
            <a:ext cx="548280" cy="393120"/>
          </a:xfrm>
          <a:prstGeom prst="rect">
            <a:avLst/>
          </a:prstGeom>
        </p:spPr>
        <p:txBody>
          <a:bodyPr tIns="91440" bIns="91440" anchor="ctr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C7A17D55-5CC3-4F10-854C-6409D65273B9}" type="slidenum">
              <a:rPr b="0" lang="en" sz="1000" spc="-1" strike="noStrike">
                <a:solidFill>
                  <a:srgbClr val="595959"/>
                </a:solidFill>
                <a:latin typeface="Lato"/>
                <a:ea typeface="Lato"/>
              </a:rPr>
              <a:t>30</a:t>
            </a:fld>
            <a:endParaRPr b="0" lang="en-US" sz="1000" spc="-1" strike="noStrike">
              <a:latin typeface="Times New Roman"/>
            </a:endParaRPr>
          </a:p>
        </p:txBody>
      </p:sp>
      <p:sp>
        <p:nvSpPr>
          <p:cNvPr id="6" name="PlaceHolder 7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ustomShape 1"/>
          <p:cNvSpPr/>
          <p:nvPr/>
        </p:nvSpPr>
        <p:spPr>
          <a:xfrm>
            <a:off x="0" y="0"/>
            <a:ext cx="9143640" cy="48744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44" name="Group 2"/>
          <p:cNvGrpSpPr/>
          <p:nvPr/>
        </p:nvGrpSpPr>
        <p:grpSpPr>
          <a:xfrm>
            <a:off x="830520" y="1191600"/>
            <a:ext cx="745200" cy="45360"/>
            <a:chOff x="830520" y="1191600"/>
            <a:chExt cx="745200" cy="45360"/>
          </a:xfrm>
        </p:grpSpPr>
        <p:sp>
          <p:nvSpPr>
            <p:cNvPr id="45" name="CustomShape 3"/>
            <p:cNvSpPr/>
            <p:nvPr/>
          </p:nvSpPr>
          <p:spPr>
            <a:xfrm rot="16200000">
              <a:off x="1366560" y="1027800"/>
              <a:ext cx="45360" cy="372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6" name="CustomShape 4"/>
            <p:cNvSpPr/>
            <p:nvPr/>
          </p:nvSpPr>
          <p:spPr>
            <a:xfrm rot="16200000">
              <a:off x="995400" y="1026360"/>
              <a:ext cx="45360" cy="37548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47" name="PlaceHolder 5"/>
          <p:cNvSpPr>
            <a:spLocks noGrp="1"/>
          </p:cNvSpPr>
          <p:nvPr>
            <p:ph type="title"/>
          </p:nvPr>
        </p:nvSpPr>
        <p:spPr>
          <a:xfrm>
            <a:off x="729360" y="1318680"/>
            <a:ext cx="7688520" cy="534960"/>
          </a:xfrm>
          <a:prstGeom prst="rect">
            <a:avLst/>
          </a:prstGeom>
        </p:spPr>
        <p:txBody>
          <a:bodyPr tIns="91440" bIns="91440">
            <a:noAutofit/>
          </a:bodyPr>
          <a:p>
            <a:r>
              <a:rPr b="0" lang="en-US" sz="2600" spc="-1" strike="noStrike">
                <a:solidFill>
                  <a:srgbClr val="000000"/>
                </a:solidFill>
                <a:latin typeface="Arial"/>
              </a:rPr>
              <a:t>Click to </a:t>
            </a:r>
            <a:r>
              <a:rPr b="0" lang="en-US" sz="2600" spc="-1" strike="noStrike">
                <a:solidFill>
                  <a:srgbClr val="000000"/>
                </a:solidFill>
                <a:latin typeface="Arial"/>
              </a:rPr>
              <a:t>edit the </a:t>
            </a:r>
            <a:r>
              <a:rPr b="0" lang="en-US" sz="2600" spc="-1" strike="noStrike">
                <a:solidFill>
                  <a:srgbClr val="000000"/>
                </a:solidFill>
                <a:latin typeface="Arial"/>
              </a:rPr>
              <a:t>title text </a:t>
            </a:r>
            <a:r>
              <a:rPr b="0" lang="en-US" sz="2600" spc="-1" strike="noStrike">
                <a:solidFill>
                  <a:srgbClr val="000000"/>
                </a:solidFill>
                <a:latin typeface="Arial"/>
              </a:rPr>
              <a:t>format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PlaceHolder 6"/>
          <p:cNvSpPr>
            <a:spLocks noGrp="1"/>
          </p:cNvSpPr>
          <p:nvPr>
            <p:ph type="body"/>
          </p:nvPr>
        </p:nvSpPr>
        <p:spPr>
          <a:xfrm>
            <a:off x="729360" y="2079000"/>
            <a:ext cx="7688520" cy="2260800"/>
          </a:xfrm>
          <a:prstGeom prst="rect">
            <a:avLst/>
          </a:prstGeom>
        </p:spPr>
        <p:txBody>
          <a:bodyPr tIns="91440" bIns="91440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3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3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3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3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3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3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3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7"/>
          <p:cNvSpPr>
            <a:spLocks noGrp="1"/>
          </p:cNvSpPr>
          <p:nvPr>
            <p:ph type="sldNum"/>
          </p:nvPr>
        </p:nvSpPr>
        <p:spPr>
          <a:xfrm>
            <a:off x="8536320" y="4749840"/>
            <a:ext cx="548280" cy="393120"/>
          </a:xfrm>
          <a:prstGeom prst="rect">
            <a:avLst/>
          </a:prstGeom>
        </p:spPr>
        <p:txBody>
          <a:bodyPr tIns="91440" bIns="91440" anchor="ctr">
            <a:noAutofit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fld id="{3EA64992-9968-45F0-9107-BE0FBDB5F2E6}" type="slidenum">
              <a:rPr b="0" lang="en" sz="1000" spc="-1" strike="noStrike">
                <a:solidFill>
                  <a:srgbClr val="595959"/>
                </a:solidFill>
                <a:latin typeface="Lato"/>
                <a:ea typeface="Lato"/>
              </a:rPr>
              <a:t>&lt;number&gt;</a:t>
            </a:fld>
            <a:endParaRPr b="0" lang="en-US" sz="10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hyperlink" Target="https://commons.wikimedia.org/wiki/File:Lifo_stack.png" TargetMode="External"/><Relationship Id="rId3" Type="http://schemas.openxmlformats.org/officeDocument/2006/relationships/slideLayout" Target="../slideLayouts/slideLayout1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hyperlink" Target="https://commons.wikimedia.org/wiki/File:Kolejka.jpeg" TargetMode="External"/><Relationship Id="rId3" Type="http://schemas.openxmlformats.org/officeDocument/2006/relationships/slideLayout" Target="../slideLayouts/slideLayout1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hyperlink" Target="https://pixnio.com/people/crowd/airport-security-lines" TargetMode="External"/><Relationship Id="rId2" Type="http://schemas.openxmlformats.org/officeDocument/2006/relationships/image" Target="../media/image9.jpeg"/><Relationship Id="rId3" Type="http://schemas.openxmlformats.org/officeDocument/2006/relationships/slideLayout" Target="../slideLayouts/slideLayout1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hyperlink" Target="https://commons.wikimedia.org/wiki/File:Fib_4.png" TargetMode="External"/><Relationship Id="rId3" Type="http://schemas.openxmlformats.org/officeDocument/2006/relationships/slideLayout" Target="../slideLayouts/slideLayout1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hyperlink" Target="https://upload.wikimedia.org/wikipedia/commons/b/b0/Max-Heap-index.svg" TargetMode="External"/><Relationship Id="rId2" Type="http://schemas.openxmlformats.org/officeDocument/2006/relationships/image" Target="../media/image11.png"/><Relationship Id="rId3" Type="http://schemas.openxmlformats.org/officeDocument/2006/relationships/slideLayout" Target="../slideLayouts/slideLayout15.xml"/><Relationship Id="rId4" Type="http://schemas.openxmlformats.org/officeDocument/2006/relationships/notesSlide" Target="../notesSlides/notesSlide14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hyperlink" Target="https://en.wikipedia.org/wiki/Bubble_sort#/media/File:Bubble-sort-example-300px.gif" TargetMode="External"/><Relationship Id="rId2" Type="http://schemas.openxmlformats.org/officeDocument/2006/relationships/image" Target="../media/image12.gif"/><Relationship Id="rId3" Type="http://schemas.openxmlformats.org/officeDocument/2006/relationships/slideLayout" Target="../slideLayouts/slideLayout15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hyperlink" Target="https://commons.wikimedia.org/wiki/File:&#1057;&#1086;&#1088;&#1090;&#1080;&#1088;&#1072;&#1114;&#1077;_&#1089;&#1077;&#1083;&#1077;&#1082;&#1094;&#1080;&#1112;&#1086;&#1084;.gif" TargetMode="External"/><Relationship Id="rId2" Type="http://schemas.openxmlformats.org/officeDocument/2006/relationships/image" Target="../media/image13.gif"/><Relationship Id="rId3" Type="http://schemas.openxmlformats.org/officeDocument/2006/relationships/slideLayout" Target="../slideLayouts/slideLayout15.xml"/><Relationship Id="rId4" Type="http://schemas.openxmlformats.org/officeDocument/2006/relationships/notesSlide" Target="../notesSlides/notesSlide18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hyperlink" Target="https://upload.wikimedia.org/wikipedia/commons/9/94/Selection-Sort-Animation.gif" TargetMode="External"/><Relationship Id="rId2" Type="http://schemas.openxmlformats.org/officeDocument/2006/relationships/image" Target="../media/image14.gif"/><Relationship Id="rId3" Type="http://schemas.openxmlformats.org/officeDocument/2006/relationships/slideLayout" Target="../slideLayouts/slideLayout1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image" Target="../media/image16.gif"/><Relationship Id="rId3" Type="http://schemas.openxmlformats.org/officeDocument/2006/relationships/hyperlink" Target="https://commons.wikimedia.org/wiki/File:Insertion_sort_001.PNG" TargetMode="External"/><Relationship Id="rId4" Type="http://schemas.openxmlformats.org/officeDocument/2006/relationships/hyperlink" Target="https://en.wikipedia.org/wiki/Insertion_sort#/media/File:Insertion_sort.gif" TargetMode="External"/><Relationship Id="rId5" Type="http://schemas.openxmlformats.org/officeDocument/2006/relationships/slideLayout" Target="../slideLayouts/slideLayout15.xml"/><Relationship Id="rId6" Type="http://schemas.openxmlformats.org/officeDocument/2006/relationships/notesSlide" Target="../notesSlides/notesSlide20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hyperlink" Target="https://commons.wikimedia.org/wiki/File:Insertion_sort_001.PNG" TargetMode="External"/><Relationship Id="rId3" Type="http://schemas.openxmlformats.org/officeDocument/2006/relationships/slideLayout" Target="../slideLayouts/slideLayout15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hyperlink" Target="https://upload.wikimedia.org/wikipedia/commons/c/cc/Merge-sort-example-300px.gif" TargetMode="External"/><Relationship Id="rId2" Type="http://schemas.openxmlformats.org/officeDocument/2006/relationships/image" Target="../media/image18.gif"/><Relationship Id="rId3" Type="http://schemas.openxmlformats.org/officeDocument/2006/relationships/slideLayout" Target="../slideLayouts/slideLayout15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hyperlink" Target="https://commons.wikimedia.org/wiki/File:Quicksort-example.gif" TargetMode="External"/><Relationship Id="rId2" Type="http://schemas.openxmlformats.org/officeDocument/2006/relationships/image" Target="../media/image19.gif"/><Relationship Id="rId3" Type="http://schemas.openxmlformats.org/officeDocument/2006/relationships/slideLayout" Target="../slideLayouts/slideLayout15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0.gif"/><Relationship Id="rId2" Type="http://schemas.openxmlformats.org/officeDocument/2006/relationships/hyperlink" Target="https://upload.wikimedia.org/wikipedia/commons/f/fe/Heap_sort_example.gif" TargetMode="External"/><Relationship Id="rId3" Type="http://schemas.openxmlformats.org/officeDocument/2006/relationships/slideLayout" Target="../slideLayouts/slideLayout15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slideLayout" Target="../slideLayouts/slideLayout15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22.gif"/><Relationship Id="rId2" Type="http://schemas.openxmlformats.org/officeDocument/2006/relationships/hyperlink" Target="https://commons.wikimedia.org/wiki/File:Binary_search_tree_example.gif" TargetMode="External"/><Relationship Id="rId3" Type="http://schemas.openxmlformats.org/officeDocument/2006/relationships/slideLayout" Target="../slideLayouts/slideLayout15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hyperlink" Target="https://pixabay.com/en/choice-arrow-question-mark-path-3183317/" TargetMode="External"/><Relationship Id="rId3" Type="http://schemas.openxmlformats.org/officeDocument/2006/relationships/slideLayout" Target="../slideLayouts/slideLayout15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hyperlink" Target="https://commons.wikimedia.org/wiki/File:Depth_first_search.svg" TargetMode="External"/><Relationship Id="rId2" Type="http://schemas.openxmlformats.org/officeDocument/2006/relationships/image" Target="../media/image24.png"/><Relationship Id="rId3" Type="http://schemas.openxmlformats.org/officeDocument/2006/relationships/hyperlink" Target="https://commons.wikimedia.org/wiki/File:Breadth-first-tree.png" TargetMode="External"/><Relationship Id="rId4" Type="http://schemas.openxmlformats.org/officeDocument/2006/relationships/image" Target="../media/image25.png"/><Relationship Id="rId5" Type="http://schemas.openxmlformats.org/officeDocument/2006/relationships/slideLayout" Target="../slideLayouts/slideLayout15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hyperlink" Target="https://en.wikipedia.org/wiki/Divide_and_conquer_algorithm#/media/File:Merge_sort_algorithm_diagram.svg" TargetMode="External"/><Relationship Id="rId3" Type="http://schemas.openxmlformats.org/officeDocument/2006/relationships/slideLayout" Target="../slideLayouts/slideLayout15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hyperlink" Target="https://commons.wikimedia.org/wiki/File:Software_development_methodologies.jpg" TargetMode="External"/><Relationship Id="rId3" Type="http://schemas.openxmlformats.org/officeDocument/2006/relationships/slideLayout" Target="../slideLayouts/slideLayout15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hyperlink" Target="https://en.wikipedia.org/wiki/Greedy_algorithm#/media/File:Greedy-search-path-example.gif" TargetMode="External"/><Relationship Id="rId2" Type="http://schemas.openxmlformats.org/officeDocument/2006/relationships/image" Target="../media/image28.gif"/><Relationship Id="rId3" Type="http://schemas.openxmlformats.org/officeDocument/2006/relationships/slideLayout" Target="../slideLayouts/slideLayout1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hyperlink" Target="https://commons.wikimedia.org/wiki/File:CPT-programming-array.svg" TargetMode="External"/><Relationship Id="rId3" Type="http://schemas.openxmlformats.org/officeDocument/2006/relationships/slideLayout" Target="../slideLayouts/slideLayout15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hyperlink" Target="https://commons.wikimedia.org/wiki/File:Algorithms-F6CallTreeMemoized.png" TargetMode="External"/><Relationship Id="rId3" Type="http://schemas.openxmlformats.org/officeDocument/2006/relationships/slideLayout" Target="../slideLayouts/slideLayout15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image" Target="../media/image31.png"/><Relationship Id="rId3" Type="http://schemas.openxmlformats.org/officeDocument/2006/relationships/slideLayout" Target="../slideLayouts/slideLayout15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image" Target="../media/image32.gif"/><Relationship Id="rId2" Type="http://schemas.openxmlformats.org/officeDocument/2006/relationships/hyperlink" Target="https://upload.wikimedia.org/wikipedia/commons/2/2c/Skip_list_add_element-en.gif" TargetMode="External"/><Relationship Id="rId3" Type="http://schemas.openxmlformats.org/officeDocument/2006/relationships/slideLayout" Target="../slideLayouts/slideLayout15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image" Target="../media/image34.jpeg"/><Relationship Id="rId3" Type="http://schemas.openxmlformats.org/officeDocument/2006/relationships/hyperlink" Target="https://commons.wikimedia.org/wiki/File:Annealing_a_silver_strip.JPG" TargetMode="External"/><Relationship Id="rId4" Type="http://schemas.openxmlformats.org/officeDocument/2006/relationships/hyperlink" Target="https://commons.wikimedia.org/wiki/File:Safari_ants.jpg" TargetMode="External"/><Relationship Id="rId5" Type="http://schemas.openxmlformats.org/officeDocument/2006/relationships/hyperlink" Target="https://commons.wikimedia.org/wiki/File:Fugle,_&#248;rns&#248;_073.jpg" TargetMode="External"/><Relationship Id="rId6" Type="http://schemas.openxmlformats.org/officeDocument/2006/relationships/hyperlink" Target="https://www.publicdomainpictures.net/en/view-image.php?image=42718&amp;picture=dna" TargetMode="External"/><Relationship Id="rId7" Type="http://schemas.openxmlformats.org/officeDocument/2006/relationships/image" Target="../media/image35.jpeg"/><Relationship Id="rId8" Type="http://schemas.openxmlformats.org/officeDocument/2006/relationships/image" Target="../media/image36.jpeg"/><Relationship Id="rId9" Type="http://schemas.openxmlformats.org/officeDocument/2006/relationships/slideLayout" Target="../slideLayouts/slideLayout15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image" Target="../media/image37.png"/><Relationship Id="rId2" Type="http://schemas.openxmlformats.org/officeDocument/2006/relationships/hyperlink" Target="https://commons.wikimedia.org/wiki/File:Dijkstra_algorithm_13.svg" TargetMode="External"/><Relationship Id="rId3" Type="http://schemas.openxmlformats.org/officeDocument/2006/relationships/slideLayout" Target="../slideLayouts/slideLayout15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image" Target="../media/image38.png"/><Relationship Id="rId2" Type="http://schemas.openxmlformats.org/officeDocument/2006/relationships/slideLayout" Target="../slideLayouts/slideLayout15.xml"/><Relationship Id="rId3" Type="http://schemas.openxmlformats.org/officeDocument/2006/relationships/notesSlide" Target="../notesSlides/notesSlide4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hyperlink" Target="https://en.wikipedia.org/wiki/File:CPT-LinkedLists-addingnode.svg" TargetMode="External"/><Relationship Id="rId3" Type="http://schemas.openxmlformats.org/officeDocument/2006/relationships/slideLayout" Target="../slideLayouts/slideLayout1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hyperlink" Target="https://commons.wikimedia.org/wiki/File:GooglePythonClass_Day1_Part3_Pic.jpg" TargetMode="External"/><Relationship Id="rId3" Type="http://schemas.openxmlformats.org/officeDocument/2006/relationships/slideLayout" Target="../slideLayouts/slideLayout1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hyperlink" Target="https://pxhere.com/en/photo/270789" TargetMode="External"/><Relationship Id="rId3" Type="http://schemas.openxmlformats.org/officeDocument/2006/relationships/slideLayout" Target="../slideLayouts/slideLayout1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hyperlink" Target="https://en.m.wikipedia.org/wiki/File:PolygonsSetIntersection.svg" TargetMode="External"/><Relationship Id="rId2" Type="http://schemas.openxmlformats.org/officeDocument/2006/relationships/image" Target="../media/image5.png"/><Relationship Id="rId3" Type="http://schemas.openxmlformats.org/officeDocument/2006/relationships/slideLayout" Target="../slideLayouts/slideLayout1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hyperlink" Target="https://commons.wikimedia.org/wiki/File:Hash_table_5_0_1_1_1_1_1_LL.svg" TargetMode="External"/><Relationship Id="rId3" Type="http://schemas.openxmlformats.org/officeDocument/2006/relationships/slideLayout" Target="../slideLayouts/slideLayout1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Shape 1"/>
          <p:cNvSpPr txBox="1"/>
          <p:nvPr/>
        </p:nvSpPr>
        <p:spPr>
          <a:xfrm>
            <a:off x="729360" y="1322280"/>
            <a:ext cx="7687800" cy="166428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en" sz="4200" spc="-1" strike="noStrike">
                <a:solidFill>
                  <a:srgbClr val="1a1a1a"/>
                </a:solidFill>
                <a:latin typeface="Raleway"/>
                <a:ea typeface="Raleway"/>
              </a:rPr>
              <a:t>CPSC 2120: Algorithms and Data Structures</a:t>
            </a:r>
            <a:endParaRPr b="0" lang="en-US" sz="4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TextShape 2"/>
          <p:cNvSpPr txBox="1"/>
          <p:nvPr/>
        </p:nvSpPr>
        <p:spPr>
          <a:xfrm>
            <a:off x="729720" y="3173040"/>
            <a:ext cx="7687800" cy="54072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en-US" sz="1600" spc="-1" strike="noStrike">
                <a:solidFill>
                  <a:srgbClr val="595959"/>
                </a:solidFill>
                <a:latin typeface="Lato"/>
                <a:ea typeface="Lato"/>
              </a:rPr>
              <a:t>Overview</a:t>
            </a:r>
            <a:endParaRPr b="0" lang="en-US" sz="1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Stack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7" name="Google Shape;133;p20" descr=""/>
          <p:cNvPicPr/>
          <p:nvPr/>
        </p:nvPicPr>
        <p:blipFill>
          <a:blip r:embed="rId1"/>
          <a:stretch/>
        </p:blipFill>
        <p:spPr>
          <a:xfrm>
            <a:off x="4145400" y="1318680"/>
            <a:ext cx="4272480" cy="2984400"/>
          </a:xfrm>
          <a:prstGeom prst="rect">
            <a:avLst/>
          </a:prstGeom>
          <a:ln>
            <a:noFill/>
          </a:ln>
        </p:spPr>
      </p:pic>
      <p:sp>
        <p:nvSpPr>
          <p:cNvPr id="118" name="CustomShape 2"/>
          <p:cNvSpPr/>
          <p:nvPr/>
        </p:nvSpPr>
        <p:spPr>
          <a:xfrm>
            <a:off x="4145400" y="4441680"/>
            <a:ext cx="4272480" cy="240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2"/>
              </a:rPr>
              <a:t>https://commons.wikimedia.org/wiki/File:Lifo_stack.png</a:t>
            </a:r>
            <a:endParaRPr b="0" lang="en-US" sz="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Queue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0" name="Google Shape;140;p21" descr=""/>
          <p:cNvPicPr/>
          <p:nvPr/>
        </p:nvPicPr>
        <p:blipFill>
          <a:blip r:embed="rId1"/>
          <a:stretch/>
        </p:blipFill>
        <p:spPr>
          <a:xfrm>
            <a:off x="3101040" y="1318680"/>
            <a:ext cx="5470560" cy="2984400"/>
          </a:xfrm>
          <a:prstGeom prst="rect">
            <a:avLst/>
          </a:prstGeom>
          <a:ln>
            <a:noFill/>
          </a:ln>
        </p:spPr>
      </p:pic>
      <p:sp>
        <p:nvSpPr>
          <p:cNvPr id="121" name="CustomShape 2"/>
          <p:cNvSpPr/>
          <p:nvPr/>
        </p:nvSpPr>
        <p:spPr>
          <a:xfrm>
            <a:off x="3553920" y="4622400"/>
            <a:ext cx="4564440" cy="21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2"/>
              </a:rPr>
              <a:t>https://commons.wikimedia.org/wiki/File:Kolejka.jpeg</a:t>
            </a:r>
            <a:endParaRPr b="0" lang="en-US" sz="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Priority Queue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CustomShape 2"/>
          <p:cNvSpPr/>
          <p:nvPr/>
        </p:nvSpPr>
        <p:spPr>
          <a:xfrm>
            <a:off x="3599280" y="4580280"/>
            <a:ext cx="5075640" cy="360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1"/>
              </a:rPr>
              <a:t>https://pixnio.com/people/crowd/airport-security-lines</a:t>
            </a:r>
            <a:endParaRPr b="0" lang="en-US" sz="800" spc="-1" strike="noStrike">
              <a:latin typeface="Arial"/>
            </a:endParaRPr>
          </a:p>
        </p:txBody>
      </p:sp>
      <p:pic>
        <p:nvPicPr>
          <p:cNvPr id="124" name="Google Shape;148;p22" descr=""/>
          <p:cNvPicPr/>
          <p:nvPr/>
        </p:nvPicPr>
        <p:blipFill>
          <a:blip r:embed="rId2"/>
          <a:stretch/>
        </p:blipFill>
        <p:spPr>
          <a:xfrm>
            <a:off x="3599280" y="667440"/>
            <a:ext cx="5075640" cy="38084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Tree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6" name="Google Shape;161;p24" descr=""/>
          <p:cNvPicPr/>
          <p:nvPr/>
        </p:nvPicPr>
        <p:blipFill>
          <a:blip r:embed="rId1"/>
          <a:stretch/>
        </p:blipFill>
        <p:spPr>
          <a:xfrm>
            <a:off x="3570480" y="1318680"/>
            <a:ext cx="4914720" cy="2695320"/>
          </a:xfrm>
          <a:prstGeom prst="rect">
            <a:avLst/>
          </a:prstGeom>
          <a:ln>
            <a:noFill/>
          </a:ln>
        </p:spPr>
      </p:pic>
      <p:sp>
        <p:nvSpPr>
          <p:cNvPr id="127" name="CustomShape 2"/>
          <p:cNvSpPr/>
          <p:nvPr/>
        </p:nvSpPr>
        <p:spPr>
          <a:xfrm>
            <a:off x="3701880" y="4590360"/>
            <a:ext cx="4651920" cy="185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</a:rPr>
              <a:t>n</a:t>
            </a: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2"/>
              </a:rPr>
              <a:t>https://commons.wikimedia.org/wiki/File:Fib_4.png</a:t>
            </a:r>
            <a:endParaRPr b="0" lang="en-US" sz="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Heap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CustomShape 2"/>
          <p:cNvSpPr/>
          <p:nvPr/>
        </p:nvSpPr>
        <p:spPr>
          <a:xfrm>
            <a:off x="2445840" y="4284360"/>
            <a:ext cx="6399000" cy="534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1"/>
              </a:rPr>
              <a:t>https://upload.wikimedia.org/wikipedia/commons/b/b0/Max-Heap-index.svg</a:t>
            </a:r>
            <a:endParaRPr b="0" lang="en-US" sz="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</p:txBody>
      </p:sp>
      <p:pic>
        <p:nvPicPr>
          <p:cNvPr id="130" name="Google Shape;169;p25" descr=""/>
          <p:cNvPicPr/>
          <p:nvPr/>
        </p:nvPicPr>
        <p:blipFill>
          <a:blip r:embed="rId2"/>
          <a:stretch/>
        </p:blipFill>
        <p:spPr>
          <a:xfrm>
            <a:off x="3537720" y="1065600"/>
            <a:ext cx="4215240" cy="31215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Course Material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TextShape 2"/>
          <p:cNvSpPr txBox="1"/>
          <p:nvPr/>
        </p:nvSpPr>
        <p:spPr>
          <a:xfrm>
            <a:off x="729360" y="2079000"/>
            <a:ext cx="7688520" cy="22608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Data Structures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1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Tasks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lvl="1" marL="914400" indent="-298080">
              <a:lnSpc>
                <a:spcPct val="115000"/>
              </a:lnSpc>
              <a:buClr>
                <a:srgbClr val="595959"/>
              </a:buClr>
              <a:buFont typeface="Lato"/>
              <a:buChar char="○"/>
            </a:pPr>
            <a:r>
              <a:rPr b="0" lang="en" sz="1100" spc="-1" strike="noStrike">
                <a:solidFill>
                  <a:srgbClr val="595959"/>
                </a:solidFill>
                <a:latin typeface="Lato"/>
                <a:ea typeface="Lato"/>
              </a:rPr>
              <a:t>Sorting 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lvl="1" marL="914400" indent="-298080">
              <a:lnSpc>
                <a:spcPct val="115000"/>
              </a:lnSpc>
              <a:buClr>
                <a:srgbClr val="595959"/>
              </a:buClr>
              <a:buFont typeface="Lato"/>
              <a:buChar char="○"/>
            </a:pPr>
            <a:r>
              <a:rPr b="0" lang="en" sz="1100" spc="-1" strike="noStrike">
                <a:solidFill>
                  <a:srgbClr val="595959"/>
                </a:solidFill>
                <a:latin typeface="Lato"/>
                <a:ea typeface="Lato"/>
              </a:rPr>
              <a:t>Searching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Analysis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Algorithms and Design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Course Material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TextShape 2"/>
          <p:cNvSpPr txBox="1"/>
          <p:nvPr/>
        </p:nvSpPr>
        <p:spPr>
          <a:xfrm>
            <a:off x="729360" y="2079000"/>
            <a:ext cx="7688520" cy="22608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Data Structures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1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Tasks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lvl="1" marL="914400" indent="-298080">
              <a:lnSpc>
                <a:spcPct val="115000"/>
              </a:lnSpc>
              <a:buClr>
                <a:srgbClr val="595959"/>
              </a:buClr>
              <a:buFont typeface="Lato"/>
              <a:buChar char="○"/>
            </a:pPr>
            <a:r>
              <a:rPr b="1" lang="en" sz="1100" spc="-1" strike="noStrike">
                <a:solidFill>
                  <a:srgbClr val="595959"/>
                </a:solidFill>
                <a:latin typeface="Lato"/>
                <a:ea typeface="Lato"/>
              </a:rPr>
              <a:t>Sorting 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lvl="1" marL="914400" indent="-298080">
              <a:lnSpc>
                <a:spcPct val="115000"/>
              </a:lnSpc>
              <a:buClr>
                <a:srgbClr val="595959"/>
              </a:buClr>
              <a:buFont typeface="Lato"/>
              <a:buChar char="○"/>
            </a:pPr>
            <a:r>
              <a:rPr b="0" lang="en" sz="1100" spc="-1" strike="noStrike">
                <a:solidFill>
                  <a:srgbClr val="595959"/>
                </a:solidFill>
                <a:latin typeface="Lato"/>
                <a:ea typeface="Lato"/>
              </a:rPr>
              <a:t>Searching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Analysis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Algorithms and Design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extShape 1"/>
          <p:cNvSpPr txBox="1"/>
          <p:nvPr/>
        </p:nvSpPr>
        <p:spPr>
          <a:xfrm>
            <a:off x="274320" y="120240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Sorting - Bubble Sort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CustomShape 2"/>
          <p:cNvSpPr/>
          <p:nvPr/>
        </p:nvSpPr>
        <p:spPr>
          <a:xfrm>
            <a:off x="1725480" y="4286160"/>
            <a:ext cx="5088600" cy="13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1"/>
              </a:rPr>
              <a:t>https://en.wikipedia.org/wiki/Bubble_sort#/media/File:Bubble-sort-example-300px.gif</a:t>
            </a:r>
            <a:endParaRPr b="0" lang="en-US" sz="8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</p:txBody>
      </p:sp>
      <p:pic>
        <p:nvPicPr>
          <p:cNvPr id="137" name="Google Shape;231;p34" descr=""/>
          <p:cNvPicPr/>
          <p:nvPr/>
        </p:nvPicPr>
        <p:blipFill>
          <a:blip r:embed="rId2"/>
          <a:stretch/>
        </p:blipFill>
        <p:spPr>
          <a:xfrm>
            <a:off x="4324320" y="1318680"/>
            <a:ext cx="4713120" cy="2827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extShape 1"/>
          <p:cNvSpPr txBox="1"/>
          <p:nvPr/>
        </p:nvSpPr>
        <p:spPr>
          <a:xfrm>
            <a:off x="727560" y="60876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Sorting - Selection Sort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CustomShape 2"/>
          <p:cNvSpPr/>
          <p:nvPr/>
        </p:nvSpPr>
        <p:spPr>
          <a:xfrm>
            <a:off x="946080" y="4478400"/>
            <a:ext cx="4422600" cy="21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1"/>
              </a:rPr>
              <a:t>https://commons.wikimedia.org/wiki/File:%D0%A1%D0%BE%D1%80%D1%82%D0%B8%D1%80%D0%B0%D1%9A%D0%B5_%D1%81%D0%B5%D0%BB%D0%B5%D0%BA%D1%86%D0%B8%D1%98%D0%BE%D0%BC.gif</a:t>
            </a:r>
            <a:endParaRPr b="0" lang="en-US" sz="8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</p:txBody>
      </p:sp>
      <p:pic>
        <p:nvPicPr>
          <p:cNvPr id="140" name="Google Shape;203;p30" descr=""/>
          <p:cNvPicPr/>
          <p:nvPr/>
        </p:nvPicPr>
        <p:blipFill>
          <a:blip r:embed="rId2"/>
          <a:stretch/>
        </p:blipFill>
        <p:spPr>
          <a:xfrm>
            <a:off x="1562760" y="1406160"/>
            <a:ext cx="3188880" cy="30718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extShape 1"/>
          <p:cNvSpPr txBox="1"/>
          <p:nvPr/>
        </p:nvSpPr>
        <p:spPr>
          <a:xfrm>
            <a:off x="727560" y="60876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Sorting - Selection Sort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CustomShape 2"/>
          <p:cNvSpPr/>
          <p:nvPr/>
        </p:nvSpPr>
        <p:spPr>
          <a:xfrm>
            <a:off x="946080" y="4478400"/>
            <a:ext cx="4422600" cy="21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1"/>
              </a:rPr>
              <a:t>https://upload.wikimedia.org/wikipedia/commons/9/94/Selection-Sort-Animation.gif</a:t>
            </a:r>
            <a:endParaRPr b="0" lang="en-US" sz="8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</p:txBody>
      </p:sp>
      <p:pic>
        <p:nvPicPr>
          <p:cNvPr id="143" name="Google Shape;210;p31" descr=""/>
          <p:cNvPicPr/>
          <p:nvPr/>
        </p:nvPicPr>
        <p:blipFill>
          <a:blip r:embed="rId2"/>
          <a:stretch/>
        </p:blipFill>
        <p:spPr>
          <a:xfrm>
            <a:off x="5853960" y="561600"/>
            <a:ext cx="1134720" cy="42109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Course Material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TextShape 2"/>
          <p:cNvSpPr txBox="1"/>
          <p:nvPr/>
        </p:nvSpPr>
        <p:spPr>
          <a:xfrm>
            <a:off x="729360" y="2079000"/>
            <a:ext cx="7688520" cy="22608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Data Structures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Tasks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lvl="1" marL="914400" indent="-298080">
              <a:lnSpc>
                <a:spcPct val="115000"/>
              </a:lnSpc>
              <a:buClr>
                <a:srgbClr val="595959"/>
              </a:buClr>
              <a:buFont typeface="Lato"/>
              <a:buChar char="○"/>
            </a:pPr>
            <a:r>
              <a:rPr b="0" lang="en" sz="1100" spc="-1" strike="noStrike">
                <a:solidFill>
                  <a:srgbClr val="595959"/>
                </a:solidFill>
                <a:latin typeface="Lato"/>
                <a:ea typeface="Lato"/>
              </a:rPr>
              <a:t>Sorting 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lvl="1" marL="914400" indent="-298080">
              <a:lnSpc>
                <a:spcPct val="115000"/>
              </a:lnSpc>
              <a:buClr>
                <a:srgbClr val="595959"/>
              </a:buClr>
              <a:buFont typeface="Lato"/>
              <a:buChar char="○"/>
            </a:pPr>
            <a:r>
              <a:rPr b="0" lang="en" sz="1100" spc="-1" strike="noStrike">
                <a:solidFill>
                  <a:srgbClr val="595959"/>
                </a:solidFill>
                <a:latin typeface="Lato"/>
                <a:ea typeface="Lato"/>
              </a:rPr>
              <a:t>Searching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Analysis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Algorithms and Design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extShape 1"/>
          <p:cNvSpPr txBox="1"/>
          <p:nvPr/>
        </p:nvSpPr>
        <p:spPr>
          <a:xfrm>
            <a:off x="727560" y="60084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Sorting - Insertion Sort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5" name="Google Shape;187;p28" descr=""/>
          <p:cNvPicPr/>
          <p:nvPr/>
        </p:nvPicPr>
        <p:blipFill>
          <a:blip r:embed="rId1"/>
          <a:stretch/>
        </p:blipFill>
        <p:spPr>
          <a:xfrm>
            <a:off x="5678640" y="600840"/>
            <a:ext cx="2303640" cy="4421880"/>
          </a:xfrm>
          <a:prstGeom prst="rect">
            <a:avLst/>
          </a:prstGeom>
          <a:ln>
            <a:noFill/>
          </a:ln>
        </p:spPr>
      </p:pic>
      <p:pic>
        <p:nvPicPr>
          <p:cNvPr id="146" name="Google Shape;188;p28" descr=""/>
          <p:cNvPicPr/>
          <p:nvPr/>
        </p:nvPicPr>
        <p:blipFill>
          <a:blip r:embed="rId2"/>
          <a:stretch/>
        </p:blipFill>
        <p:spPr>
          <a:xfrm>
            <a:off x="2056680" y="1395360"/>
            <a:ext cx="2102040" cy="3289320"/>
          </a:xfrm>
          <a:prstGeom prst="rect">
            <a:avLst/>
          </a:prstGeom>
          <a:ln>
            <a:noFill/>
          </a:ln>
        </p:spPr>
      </p:pic>
      <p:sp>
        <p:nvSpPr>
          <p:cNvPr id="147" name="CustomShape 2"/>
          <p:cNvSpPr/>
          <p:nvPr/>
        </p:nvSpPr>
        <p:spPr>
          <a:xfrm>
            <a:off x="2420640" y="4684680"/>
            <a:ext cx="4302360" cy="158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3"/>
              </a:rPr>
              <a:t>https://commons.wikimedia.org/wiki/File:Insertion_sort_001.PNG</a:t>
            </a:r>
            <a:endParaRPr b="0" lang="en-US" sz="8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4"/>
              </a:rPr>
              <a:t>https://en.wikipedia.org/wiki/Insertion_sort#/media/File:Insertion_sort.gif</a:t>
            </a:r>
            <a:endParaRPr b="0" lang="en-US" sz="8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TextShape 1"/>
          <p:cNvSpPr txBox="1"/>
          <p:nvPr/>
        </p:nvSpPr>
        <p:spPr>
          <a:xfrm>
            <a:off x="727560" y="60084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Sorting - Insertion Sort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9" name="Google Shape;195;p29" descr=""/>
          <p:cNvPicPr/>
          <p:nvPr/>
        </p:nvPicPr>
        <p:blipFill>
          <a:blip r:embed="rId1"/>
          <a:stretch/>
        </p:blipFill>
        <p:spPr>
          <a:xfrm>
            <a:off x="5094000" y="600840"/>
            <a:ext cx="2375280" cy="4559040"/>
          </a:xfrm>
          <a:prstGeom prst="rect">
            <a:avLst/>
          </a:prstGeom>
          <a:ln>
            <a:noFill/>
          </a:ln>
        </p:spPr>
      </p:pic>
      <p:sp>
        <p:nvSpPr>
          <p:cNvPr id="150" name="CustomShape 2"/>
          <p:cNvSpPr/>
          <p:nvPr/>
        </p:nvSpPr>
        <p:spPr>
          <a:xfrm>
            <a:off x="1492560" y="4695840"/>
            <a:ext cx="4302360" cy="158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2"/>
              </a:rPr>
              <a:t>https://commons.wikimedia.org/wiki/File:Insertion_sort_001.PNG</a:t>
            </a:r>
            <a:endParaRPr b="0" lang="en-US" sz="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Sorting - Mergesort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CustomShape 2"/>
          <p:cNvSpPr/>
          <p:nvPr/>
        </p:nvSpPr>
        <p:spPr>
          <a:xfrm>
            <a:off x="1900080" y="4591800"/>
            <a:ext cx="5055840" cy="97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1"/>
              </a:rPr>
              <a:t>https://upload.wikimedia.org/wikipedia/commons/c/cc/Merge-sort-example-300px.gif</a:t>
            </a:r>
            <a:endParaRPr b="0" lang="en-US" sz="8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</p:txBody>
      </p:sp>
      <p:pic>
        <p:nvPicPr>
          <p:cNvPr id="153" name="Google Shape;217;p32" descr=""/>
          <p:cNvPicPr/>
          <p:nvPr/>
        </p:nvPicPr>
        <p:blipFill>
          <a:blip r:embed="rId2"/>
          <a:stretch/>
        </p:blipFill>
        <p:spPr>
          <a:xfrm>
            <a:off x="4087800" y="1318680"/>
            <a:ext cx="5055840" cy="30333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Sorting - QuickSort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CustomShape 2"/>
          <p:cNvSpPr/>
          <p:nvPr/>
        </p:nvSpPr>
        <p:spPr>
          <a:xfrm>
            <a:off x="251280" y="4177080"/>
            <a:ext cx="4771800" cy="469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1"/>
              </a:rPr>
              <a:t>https://commons.wikimedia.org/wiki/File:Quicksort-example.gif</a:t>
            </a:r>
            <a:endParaRPr b="0" lang="en-US" sz="8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</p:txBody>
      </p:sp>
      <p:pic>
        <p:nvPicPr>
          <p:cNvPr id="156" name="Google Shape;224;p33" descr=""/>
          <p:cNvPicPr/>
          <p:nvPr/>
        </p:nvPicPr>
        <p:blipFill>
          <a:blip r:embed="rId2"/>
          <a:stretch/>
        </p:blipFill>
        <p:spPr>
          <a:xfrm>
            <a:off x="3982680" y="1318680"/>
            <a:ext cx="4982040" cy="29890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Sorting - Heap Sort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CustomShape 2"/>
          <p:cNvSpPr/>
          <p:nvPr/>
        </p:nvSpPr>
        <p:spPr>
          <a:xfrm>
            <a:off x="729360" y="1854000"/>
            <a:ext cx="6770520" cy="960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 marL="457200" indent="-317160">
              <a:lnSpc>
                <a:spcPct val="100000"/>
              </a:lnSpc>
              <a:buClr>
                <a:srgbClr val="000000"/>
              </a:buClr>
              <a:buFont typeface="Arial"/>
              <a:buChar char="●"/>
            </a:pPr>
            <a:r>
              <a:rPr b="0" lang="en" sz="1400" spc="-1" strike="noStrike">
                <a:solidFill>
                  <a:srgbClr val="000000"/>
                </a:solidFill>
                <a:latin typeface="Arial"/>
                <a:ea typeface="Arial"/>
              </a:rPr>
              <a:t>Better Selection Sort</a:t>
            </a:r>
            <a:endParaRPr b="0" lang="en-US" sz="1400" spc="-1" strike="noStrike">
              <a:latin typeface="Arial"/>
            </a:endParaRPr>
          </a:p>
          <a:p>
            <a:pPr marL="457200" indent="-317160">
              <a:lnSpc>
                <a:spcPct val="100000"/>
              </a:lnSpc>
              <a:buClr>
                <a:srgbClr val="000000"/>
              </a:buClr>
              <a:buFont typeface="Arial"/>
              <a:buChar char="●"/>
            </a:pPr>
            <a:r>
              <a:rPr b="0" lang="en" sz="1400" spc="-1" strike="noStrike">
                <a:solidFill>
                  <a:srgbClr val="000000"/>
                </a:solidFill>
                <a:latin typeface="Arial"/>
                <a:ea typeface="Arial"/>
              </a:rPr>
              <a:t>Uses Heap structure rather than linear search to find next value</a:t>
            </a:r>
            <a:endParaRPr b="0" lang="en-US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Sorting - Heap Sort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CustomShape 2"/>
          <p:cNvSpPr/>
          <p:nvPr/>
        </p:nvSpPr>
        <p:spPr>
          <a:xfrm>
            <a:off x="729360" y="1854000"/>
            <a:ext cx="3380040" cy="960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 marL="457200" indent="-317160">
              <a:lnSpc>
                <a:spcPct val="100000"/>
              </a:lnSpc>
              <a:buClr>
                <a:srgbClr val="000000"/>
              </a:buClr>
              <a:buFont typeface="Arial"/>
              <a:buChar char="●"/>
            </a:pPr>
            <a:r>
              <a:rPr b="0" lang="en" sz="1400" spc="-1" strike="noStrike">
                <a:solidFill>
                  <a:srgbClr val="000000"/>
                </a:solidFill>
                <a:latin typeface="Arial"/>
                <a:ea typeface="Arial"/>
              </a:rPr>
              <a:t>Better Selection Sort</a:t>
            </a:r>
            <a:endParaRPr b="0" lang="en-US" sz="1400" spc="-1" strike="noStrike">
              <a:latin typeface="Arial"/>
            </a:endParaRPr>
          </a:p>
          <a:p>
            <a:pPr marL="457200" indent="-317160">
              <a:lnSpc>
                <a:spcPct val="100000"/>
              </a:lnSpc>
              <a:buClr>
                <a:srgbClr val="000000"/>
              </a:buClr>
              <a:buFont typeface="Arial"/>
              <a:buChar char="●"/>
            </a:pPr>
            <a:r>
              <a:rPr b="0" lang="en" sz="1400" spc="-1" strike="noStrike">
                <a:solidFill>
                  <a:srgbClr val="000000"/>
                </a:solidFill>
                <a:latin typeface="Arial"/>
                <a:ea typeface="Arial"/>
              </a:rPr>
              <a:t>Uses Heap structure rather than linear search to find next value</a:t>
            </a:r>
            <a:endParaRPr b="0" lang="en-US" sz="1400" spc="-1" strike="noStrike">
              <a:latin typeface="Arial"/>
            </a:endParaRPr>
          </a:p>
        </p:txBody>
      </p:sp>
      <p:pic>
        <p:nvPicPr>
          <p:cNvPr id="161" name="Google Shape;244;p36" descr=""/>
          <p:cNvPicPr/>
          <p:nvPr/>
        </p:nvPicPr>
        <p:blipFill>
          <a:blip r:embed="rId1"/>
          <a:stretch/>
        </p:blipFill>
        <p:spPr>
          <a:xfrm>
            <a:off x="4572000" y="969120"/>
            <a:ext cx="4042440" cy="3719520"/>
          </a:xfrm>
          <a:prstGeom prst="rect">
            <a:avLst/>
          </a:prstGeom>
          <a:ln>
            <a:noFill/>
          </a:ln>
        </p:spPr>
      </p:pic>
      <p:sp>
        <p:nvSpPr>
          <p:cNvPr id="162" name="CustomShape 3"/>
          <p:cNvSpPr/>
          <p:nvPr/>
        </p:nvSpPr>
        <p:spPr>
          <a:xfrm>
            <a:off x="4572000" y="4456080"/>
            <a:ext cx="4042440" cy="272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2"/>
              </a:rPr>
              <a:t>https://upload.wikimedia.org/wikipedia/commons/f/fe/Heap_sort_example.gif</a:t>
            </a:r>
            <a:endParaRPr b="0" lang="en-US" sz="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Course Material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4" name="TextShape 2"/>
          <p:cNvSpPr txBox="1"/>
          <p:nvPr/>
        </p:nvSpPr>
        <p:spPr>
          <a:xfrm>
            <a:off x="1216800" y="2213280"/>
            <a:ext cx="7688520" cy="22608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Data Structures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1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Tasks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lvl="1" marL="914400" indent="-298080">
              <a:lnSpc>
                <a:spcPct val="115000"/>
              </a:lnSpc>
              <a:buClr>
                <a:srgbClr val="595959"/>
              </a:buClr>
              <a:buFont typeface="Lato"/>
              <a:buChar char="○"/>
            </a:pPr>
            <a:r>
              <a:rPr b="0" lang="en" sz="1100" spc="-1" strike="noStrike">
                <a:solidFill>
                  <a:srgbClr val="595959"/>
                </a:solidFill>
                <a:latin typeface="Lato"/>
                <a:ea typeface="Lato"/>
              </a:rPr>
              <a:t>Sorting 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lvl="1" marL="914400" indent="-298080">
              <a:lnSpc>
                <a:spcPct val="115000"/>
              </a:lnSpc>
              <a:buClr>
                <a:srgbClr val="595959"/>
              </a:buClr>
              <a:buFont typeface="Lato"/>
              <a:buChar char="○"/>
            </a:pPr>
            <a:r>
              <a:rPr b="1" lang="en" sz="1100" spc="-1" strike="noStrike">
                <a:solidFill>
                  <a:srgbClr val="595959"/>
                </a:solidFill>
                <a:latin typeface="Lato"/>
                <a:ea typeface="Lato"/>
              </a:rPr>
              <a:t>Searching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Analysis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Algorithms and Design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Searching - Linear Search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6" name="Google Shape;257;p38" descr=""/>
          <p:cNvPicPr/>
          <p:nvPr/>
        </p:nvPicPr>
        <p:blipFill>
          <a:blip r:embed="rId1"/>
          <a:stretch/>
        </p:blipFill>
        <p:spPr>
          <a:xfrm>
            <a:off x="3526920" y="1854000"/>
            <a:ext cx="4186080" cy="29844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262;p39" descr=""/>
          <p:cNvPicPr/>
          <p:nvPr/>
        </p:nvPicPr>
        <p:blipFill>
          <a:blip r:embed="rId1"/>
          <a:stretch/>
        </p:blipFill>
        <p:spPr>
          <a:xfrm>
            <a:off x="4899960" y="864360"/>
            <a:ext cx="3991320" cy="3352680"/>
          </a:xfrm>
          <a:prstGeom prst="rect">
            <a:avLst/>
          </a:prstGeom>
          <a:ln>
            <a:noFill/>
          </a:ln>
        </p:spPr>
      </p:pic>
      <p:sp>
        <p:nvSpPr>
          <p:cNvPr id="168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Searching - Binary Search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9" name="CustomShape 2"/>
          <p:cNvSpPr/>
          <p:nvPr/>
        </p:nvSpPr>
        <p:spPr>
          <a:xfrm>
            <a:off x="4695120" y="4424040"/>
            <a:ext cx="4400640" cy="534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2"/>
              </a:rPr>
              <a:t>https://commons.wikimedia.org/wiki/File:Binary_search_tree_example.gif</a:t>
            </a:r>
            <a:endParaRPr b="0" lang="en-US" sz="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Searching - Algorithms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TextShape 2"/>
          <p:cNvSpPr txBox="1"/>
          <p:nvPr/>
        </p:nvSpPr>
        <p:spPr>
          <a:xfrm>
            <a:off x="729360" y="2079000"/>
            <a:ext cx="7688520" cy="22608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15000"/>
              </a:lnSpc>
              <a:spcAft>
                <a:spcPts val="1599"/>
              </a:spcAft>
              <a:tabLst>
                <a:tab algn="l" pos="0"/>
              </a:tabLst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Covered in algorithms section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Course Material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TextShape 2"/>
          <p:cNvSpPr txBox="1"/>
          <p:nvPr/>
        </p:nvSpPr>
        <p:spPr>
          <a:xfrm>
            <a:off x="729360" y="2079000"/>
            <a:ext cx="7688520" cy="22608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1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Data Structures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Tasks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lvl="1" marL="914400" indent="-298080">
              <a:lnSpc>
                <a:spcPct val="115000"/>
              </a:lnSpc>
              <a:buClr>
                <a:srgbClr val="595959"/>
              </a:buClr>
              <a:buFont typeface="Lato"/>
              <a:buChar char="○"/>
            </a:pPr>
            <a:r>
              <a:rPr b="0" lang="en" sz="1100" spc="-1" strike="noStrike">
                <a:solidFill>
                  <a:srgbClr val="595959"/>
                </a:solidFill>
                <a:latin typeface="Lato"/>
                <a:ea typeface="Lato"/>
              </a:rPr>
              <a:t>Sorting 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lvl="1" marL="914400" indent="-298080">
              <a:lnSpc>
                <a:spcPct val="115000"/>
              </a:lnSpc>
              <a:buClr>
                <a:srgbClr val="595959"/>
              </a:buClr>
              <a:buFont typeface="Lato"/>
              <a:buChar char="○"/>
            </a:pPr>
            <a:r>
              <a:rPr b="0" lang="en" sz="1100" spc="-1" strike="noStrike">
                <a:solidFill>
                  <a:srgbClr val="595959"/>
                </a:solidFill>
                <a:latin typeface="Lato"/>
                <a:ea typeface="Lato"/>
              </a:rPr>
              <a:t>Searching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Analysis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Algorithms and Design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Course Material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3" name="TextShape 2"/>
          <p:cNvSpPr txBox="1"/>
          <p:nvPr/>
        </p:nvSpPr>
        <p:spPr>
          <a:xfrm>
            <a:off x="729360" y="2079000"/>
            <a:ext cx="7688520" cy="22608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Data Structures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Tasks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lvl="1" marL="914400" indent="-298080">
              <a:lnSpc>
                <a:spcPct val="115000"/>
              </a:lnSpc>
              <a:buClr>
                <a:srgbClr val="595959"/>
              </a:buClr>
              <a:buFont typeface="Lato"/>
              <a:buChar char="○"/>
            </a:pPr>
            <a:r>
              <a:rPr b="0" lang="en" sz="1100" spc="-1" strike="noStrike">
                <a:solidFill>
                  <a:srgbClr val="595959"/>
                </a:solidFill>
                <a:latin typeface="Lato"/>
                <a:ea typeface="Lato"/>
              </a:rPr>
              <a:t>Sorting 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lvl="1" marL="914400" indent="-298080">
              <a:lnSpc>
                <a:spcPct val="115000"/>
              </a:lnSpc>
              <a:buClr>
                <a:srgbClr val="595959"/>
              </a:buClr>
              <a:buFont typeface="Lato"/>
              <a:buChar char="○"/>
            </a:pPr>
            <a:r>
              <a:rPr b="0" lang="en" sz="1100" spc="-1" strike="noStrike">
                <a:solidFill>
                  <a:srgbClr val="595959"/>
                </a:solidFill>
                <a:latin typeface="Lato"/>
                <a:ea typeface="Lato"/>
              </a:rPr>
              <a:t>Searching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1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Analysis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Algorithms and Design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How To Compare?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5" name="TextShape 2"/>
          <p:cNvSpPr txBox="1"/>
          <p:nvPr/>
        </p:nvSpPr>
        <p:spPr>
          <a:xfrm>
            <a:off x="729360" y="2079000"/>
            <a:ext cx="7688520" cy="22608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Asymptotic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Best-Worst-Average Case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Deterministic vs Stochastic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Basic vs Amortized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O, o, Ω, ω, Θ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How To Compare?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77" name="Table 2"/>
          <p:cNvGraphicFramePr/>
          <p:nvPr/>
        </p:nvGraphicFramePr>
        <p:xfrm>
          <a:off x="3832200" y="971280"/>
          <a:ext cx="4704480" cy="3769560"/>
        </p:xfrm>
        <a:graphic>
          <a:graphicData uri="http://schemas.openxmlformats.org/drawingml/2006/table">
            <a:tbl>
              <a:tblPr/>
              <a:tblGrid>
                <a:gridCol w="1553760"/>
                <a:gridCol w="3150720"/>
              </a:tblGrid>
              <a:tr h="753840">
                <a:tc>
                  <a:txBody>
                    <a:bodyPr lIns="91080" rIns="91080" tIns="91080" bIns="9108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spcAft>
                          <a:spcPts val="1599"/>
                        </a:spcAft>
                        <a:tabLst>
                          <a:tab algn="l" pos="0"/>
                        </a:tabLst>
                      </a:pPr>
                      <a:r>
                        <a:rPr b="1" lang="en" sz="2400" spc="-1" strike="noStrike">
                          <a:solidFill>
                            <a:srgbClr val="595959"/>
                          </a:solidFill>
                          <a:latin typeface="Lato"/>
                          <a:ea typeface="Lato"/>
                        </a:rPr>
                        <a:t>O(n</a:t>
                      </a:r>
                      <a:r>
                        <a:rPr b="1" lang="en" sz="2400" spc="-1" strike="noStrike" baseline="30000">
                          <a:solidFill>
                            <a:srgbClr val="595959"/>
                          </a:solidFill>
                          <a:latin typeface="Lato"/>
                          <a:ea typeface="Lato"/>
                        </a:rPr>
                        <a:t>2</a:t>
                      </a:r>
                      <a:r>
                        <a:rPr b="1" lang="en" sz="2400" spc="-1" strike="noStrike">
                          <a:solidFill>
                            <a:srgbClr val="595959"/>
                          </a:solidFill>
                          <a:latin typeface="Lato"/>
                          <a:ea typeface="Lato"/>
                        </a:rPr>
                        <a:t>)</a:t>
                      </a:r>
                      <a:endParaRPr b="0" lang="en-US" sz="2400" spc="-1" strike="noStrike">
                        <a:latin typeface="Arial"/>
                      </a:endParaRPr>
                    </a:p>
                  </a:txBody>
                  <a:tcPr marL="91080" marR="91080">
                    <a:lnL w="9360">
                      <a:solidFill>
                        <a:srgbClr val="9e9e9e"/>
                      </a:solidFill>
                    </a:lnL>
                    <a:lnR w="9360">
                      <a:solidFill>
                        <a:srgbClr val="9e9e9e"/>
                      </a:solidFill>
                    </a:lnR>
                    <a:lnT w="9360">
                      <a:solidFill>
                        <a:srgbClr val="9e9e9e"/>
                      </a:solidFill>
                    </a:lnT>
                    <a:lnB w="936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 tIns="91080" bIns="9108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spcAft>
                          <a:spcPts val="1599"/>
                        </a:spcAft>
                        <a:tabLst>
                          <a:tab algn="l" pos="0"/>
                        </a:tabLst>
                      </a:pPr>
                      <a:r>
                        <a:rPr b="1" lang="en" sz="2400" spc="-1" strike="noStrike">
                          <a:solidFill>
                            <a:srgbClr val="595959"/>
                          </a:solidFill>
                          <a:latin typeface="Lato"/>
                          <a:ea typeface="Lato"/>
                        </a:rPr>
                        <a:t> ≤ </a:t>
                      </a:r>
                      <a:r>
                        <a:rPr b="1" lang="en" sz="2400" spc="-1" strike="noStrike">
                          <a:solidFill>
                            <a:srgbClr val="595959"/>
                          </a:solidFill>
                          <a:latin typeface="Lato"/>
                          <a:ea typeface="Lato"/>
                        </a:rPr>
                        <a:t>k*n</a:t>
                      </a:r>
                      <a:r>
                        <a:rPr b="1" lang="en" sz="2400" spc="-1" strike="noStrike" baseline="30000">
                          <a:solidFill>
                            <a:srgbClr val="595959"/>
                          </a:solidFill>
                          <a:latin typeface="Lato"/>
                          <a:ea typeface="Lato"/>
                        </a:rPr>
                        <a:t>2</a:t>
                      </a:r>
                      <a:endParaRPr b="0" lang="en-US" sz="2400" spc="-1" strike="noStrike">
                        <a:latin typeface="Arial"/>
                      </a:endParaRPr>
                    </a:p>
                  </a:txBody>
                  <a:tcPr marL="91080" marR="91080">
                    <a:lnL w="9360">
                      <a:solidFill>
                        <a:srgbClr val="9e9e9e"/>
                      </a:solidFill>
                    </a:lnL>
                    <a:lnR w="9360">
                      <a:solidFill>
                        <a:srgbClr val="9e9e9e"/>
                      </a:solidFill>
                    </a:lnR>
                    <a:lnT w="9360">
                      <a:solidFill>
                        <a:srgbClr val="9e9e9e"/>
                      </a:solidFill>
                    </a:lnT>
                    <a:lnB w="9360">
                      <a:solidFill>
                        <a:srgbClr val="9e9e9e"/>
                      </a:solidFill>
                    </a:lnB>
                    <a:noFill/>
                  </a:tcPr>
                </a:tc>
              </a:tr>
              <a:tr h="753840">
                <a:tc>
                  <a:txBody>
                    <a:bodyPr lIns="91080" rIns="91080" tIns="91080" bIns="9108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spcAft>
                          <a:spcPts val="1599"/>
                        </a:spcAft>
                        <a:tabLst>
                          <a:tab algn="l" pos="0"/>
                        </a:tabLst>
                      </a:pPr>
                      <a:r>
                        <a:rPr b="1" lang="en" sz="2400" spc="-1" strike="noStrike">
                          <a:solidFill>
                            <a:srgbClr val="595959"/>
                          </a:solidFill>
                          <a:latin typeface="Lato"/>
                          <a:ea typeface="Lato"/>
                        </a:rPr>
                        <a:t>o(n)</a:t>
                      </a:r>
                      <a:endParaRPr b="0" lang="en-US" sz="2400" spc="-1" strike="noStrike">
                        <a:latin typeface="Arial"/>
                      </a:endParaRPr>
                    </a:p>
                  </a:txBody>
                  <a:tcPr marL="91080" marR="91080">
                    <a:lnL w="9360">
                      <a:solidFill>
                        <a:srgbClr val="9e9e9e"/>
                      </a:solidFill>
                    </a:lnL>
                    <a:lnR w="9360">
                      <a:solidFill>
                        <a:srgbClr val="9e9e9e"/>
                      </a:solidFill>
                    </a:lnR>
                    <a:lnT w="9360">
                      <a:solidFill>
                        <a:srgbClr val="9e9e9e"/>
                      </a:solidFill>
                    </a:lnT>
                    <a:lnB w="936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 tIns="91080" bIns="9108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spcAft>
                          <a:spcPts val="1599"/>
                        </a:spcAft>
                        <a:tabLst>
                          <a:tab algn="l" pos="0"/>
                        </a:tabLst>
                      </a:pPr>
                      <a:r>
                        <a:rPr b="1" lang="en" sz="2400" spc="-1" strike="noStrike">
                          <a:solidFill>
                            <a:srgbClr val="595959"/>
                          </a:solidFill>
                          <a:latin typeface="Lato"/>
                          <a:ea typeface="Lato"/>
                        </a:rPr>
                        <a:t>&lt; k*n</a:t>
                      </a:r>
                      <a:endParaRPr b="0" lang="en-US" sz="2400" spc="-1" strike="noStrike">
                        <a:latin typeface="Arial"/>
                      </a:endParaRPr>
                    </a:p>
                  </a:txBody>
                  <a:tcPr marL="91080" marR="91080">
                    <a:lnL w="9360">
                      <a:solidFill>
                        <a:srgbClr val="9e9e9e"/>
                      </a:solidFill>
                    </a:lnL>
                    <a:lnR w="9360">
                      <a:solidFill>
                        <a:srgbClr val="9e9e9e"/>
                      </a:solidFill>
                    </a:lnR>
                    <a:lnT w="9360">
                      <a:solidFill>
                        <a:srgbClr val="9e9e9e"/>
                      </a:solidFill>
                    </a:lnT>
                    <a:lnB w="9360">
                      <a:solidFill>
                        <a:srgbClr val="9e9e9e"/>
                      </a:solidFill>
                    </a:lnB>
                    <a:noFill/>
                  </a:tcPr>
                </a:tc>
              </a:tr>
              <a:tr h="753840">
                <a:tc>
                  <a:txBody>
                    <a:bodyPr lIns="91080" rIns="91080" tIns="91080" bIns="9108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spcAft>
                          <a:spcPts val="1599"/>
                        </a:spcAft>
                        <a:tabLst>
                          <a:tab algn="l" pos="0"/>
                        </a:tabLst>
                      </a:pPr>
                      <a:r>
                        <a:rPr b="1" lang="en" sz="2400" spc="-1" strike="noStrike">
                          <a:solidFill>
                            <a:srgbClr val="595959"/>
                          </a:solidFill>
                          <a:latin typeface="Lato"/>
                          <a:ea typeface="Lato"/>
                        </a:rPr>
                        <a:t>Ω(n</a:t>
                      </a:r>
                      <a:r>
                        <a:rPr b="1" lang="en" sz="2400" spc="-1" strike="noStrike" baseline="30000">
                          <a:solidFill>
                            <a:srgbClr val="595959"/>
                          </a:solidFill>
                          <a:latin typeface="Lato"/>
                          <a:ea typeface="Lato"/>
                        </a:rPr>
                        <a:t>3</a:t>
                      </a:r>
                      <a:r>
                        <a:rPr b="1" lang="en" sz="2400" spc="-1" strike="noStrike">
                          <a:solidFill>
                            <a:srgbClr val="595959"/>
                          </a:solidFill>
                          <a:latin typeface="Lato"/>
                          <a:ea typeface="Lato"/>
                        </a:rPr>
                        <a:t>)</a:t>
                      </a:r>
                      <a:endParaRPr b="0" lang="en-US" sz="2400" spc="-1" strike="noStrike">
                        <a:latin typeface="Arial"/>
                      </a:endParaRPr>
                    </a:p>
                  </a:txBody>
                  <a:tcPr marL="91080" marR="91080">
                    <a:lnL w="9360">
                      <a:solidFill>
                        <a:srgbClr val="9e9e9e"/>
                      </a:solidFill>
                    </a:lnL>
                    <a:lnR w="9360">
                      <a:solidFill>
                        <a:srgbClr val="9e9e9e"/>
                      </a:solidFill>
                    </a:lnR>
                    <a:lnT w="9360">
                      <a:solidFill>
                        <a:srgbClr val="9e9e9e"/>
                      </a:solidFill>
                    </a:lnT>
                    <a:lnB w="936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 tIns="91080" bIns="9108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spcAft>
                          <a:spcPts val="1599"/>
                        </a:spcAft>
                        <a:tabLst>
                          <a:tab algn="l" pos="0"/>
                        </a:tabLst>
                      </a:pPr>
                      <a:r>
                        <a:rPr b="1" lang="en" sz="2400" spc="-1" strike="noStrike">
                          <a:solidFill>
                            <a:srgbClr val="595959"/>
                          </a:solidFill>
                          <a:latin typeface="Lato"/>
                          <a:ea typeface="Lato"/>
                        </a:rPr>
                        <a:t>≥ </a:t>
                      </a:r>
                      <a:r>
                        <a:rPr b="1" lang="en" sz="2400" spc="-1" strike="noStrike">
                          <a:solidFill>
                            <a:srgbClr val="595959"/>
                          </a:solidFill>
                          <a:latin typeface="Lato"/>
                          <a:ea typeface="Lato"/>
                        </a:rPr>
                        <a:t>k*n</a:t>
                      </a:r>
                      <a:r>
                        <a:rPr b="1" lang="en" sz="2400" spc="-1" strike="noStrike" baseline="30000">
                          <a:solidFill>
                            <a:srgbClr val="595959"/>
                          </a:solidFill>
                          <a:latin typeface="Lato"/>
                          <a:ea typeface="Lato"/>
                        </a:rPr>
                        <a:t>3</a:t>
                      </a:r>
                      <a:endParaRPr b="0" lang="en-US" sz="2400" spc="-1" strike="noStrike">
                        <a:latin typeface="Arial"/>
                      </a:endParaRPr>
                    </a:p>
                  </a:txBody>
                  <a:tcPr marL="91080" marR="91080">
                    <a:lnL w="9360">
                      <a:solidFill>
                        <a:srgbClr val="9e9e9e"/>
                      </a:solidFill>
                    </a:lnL>
                    <a:lnR w="9360">
                      <a:solidFill>
                        <a:srgbClr val="9e9e9e"/>
                      </a:solidFill>
                    </a:lnR>
                    <a:lnT w="9360">
                      <a:solidFill>
                        <a:srgbClr val="9e9e9e"/>
                      </a:solidFill>
                    </a:lnT>
                    <a:lnB w="9360">
                      <a:solidFill>
                        <a:srgbClr val="9e9e9e"/>
                      </a:solidFill>
                    </a:lnB>
                    <a:noFill/>
                  </a:tcPr>
                </a:tc>
              </a:tr>
              <a:tr h="753840">
                <a:tc>
                  <a:txBody>
                    <a:bodyPr lIns="91080" rIns="91080" tIns="91080" bIns="9108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spcAft>
                          <a:spcPts val="1599"/>
                        </a:spcAft>
                        <a:tabLst>
                          <a:tab algn="l" pos="0"/>
                        </a:tabLst>
                      </a:pPr>
                      <a:r>
                        <a:rPr b="1" lang="en" sz="2400" spc="-1" strike="noStrike">
                          <a:solidFill>
                            <a:srgbClr val="595959"/>
                          </a:solidFill>
                          <a:latin typeface="Lato"/>
                          <a:ea typeface="Lato"/>
                        </a:rPr>
                        <a:t> </a:t>
                      </a:r>
                      <a:r>
                        <a:rPr b="1" lang="en" sz="2400" spc="-1" strike="noStrike">
                          <a:solidFill>
                            <a:srgbClr val="595959"/>
                          </a:solidFill>
                          <a:latin typeface="Lato"/>
                          <a:ea typeface="Lato"/>
                        </a:rPr>
                        <a:t>ω(n</a:t>
                      </a:r>
                      <a:r>
                        <a:rPr b="1" lang="en" sz="2400" spc="-1" strike="noStrike" baseline="30000">
                          <a:solidFill>
                            <a:srgbClr val="595959"/>
                          </a:solidFill>
                          <a:latin typeface="Lato"/>
                          <a:ea typeface="Lato"/>
                        </a:rPr>
                        <a:t>1.5</a:t>
                      </a:r>
                      <a:r>
                        <a:rPr b="1" lang="en" sz="2400" spc="-1" strike="noStrike">
                          <a:solidFill>
                            <a:srgbClr val="595959"/>
                          </a:solidFill>
                          <a:latin typeface="Lato"/>
                          <a:ea typeface="Lato"/>
                        </a:rPr>
                        <a:t>)</a:t>
                      </a:r>
                      <a:endParaRPr b="0" lang="en-US" sz="2400" spc="-1" strike="noStrike">
                        <a:latin typeface="Arial"/>
                      </a:endParaRPr>
                    </a:p>
                  </a:txBody>
                  <a:tcPr marL="91080" marR="91080">
                    <a:lnL w="9360">
                      <a:solidFill>
                        <a:srgbClr val="9e9e9e"/>
                      </a:solidFill>
                    </a:lnL>
                    <a:lnR w="9360">
                      <a:solidFill>
                        <a:srgbClr val="9e9e9e"/>
                      </a:solidFill>
                    </a:lnR>
                    <a:lnT w="9360">
                      <a:solidFill>
                        <a:srgbClr val="9e9e9e"/>
                      </a:solidFill>
                    </a:lnT>
                    <a:lnB w="936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 tIns="91080" bIns="9108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spcAft>
                          <a:spcPts val="1599"/>
                        </a:spcAft>
                        <a:tabLst>
                          <a:tab algn="l" pos="0"/>
                        </a:tabLst>
                      </a:pPr>
                      <a:r>
                        <a:rPr b="1" lang="en" sz="2400" spc="-1" strike="noStrike">
                          <a:solidFill>
                            <a:srgbClr val="595959"/>
                          </a:solidFill>
                          <a:latin typeface="Lato"/>
                          <a:ea typeface="Lato"/>
                        </a:rPr>
                        <a:t>&gt; k*n</a:t>
                      </a:r>
                      <a:r>
                        <a:rPr b="1" lang="en" sz="2400" spc="-1" strike="noStrike" baseline="30000">
                          <a:solidFill>
                            <a:srgbClr val="595959"/>
                          </a:solidFill>
                          <a:latin typeface="Lato"/>
                          <a:ea typeface="Lato"/>
                        </a:rPr>
                        <a:t>1.5</a:t>
                      </a:r>
                      <a:endParaRPr b="0" lang="en-US" sz="2400" spc="-1" strike="noStrike">
                        <a:latin typeface="Arial"/>
                      </a:endParaRPr>
                    </a:p>
                  </a:txBody>
                  <a:tcPr marL="91080" marR="91080">
                    <a:lnL w="9360">
                      <a:solidFill>
                        <a:srgbClr val="9e9e9e"/>
                      </a:solidFill>
                    </a:lnL>
                    <a:lnR w="9360">
                      <a:solidFill>
                        <a:srgbClr val="9e9e9e"/>
                      </a:solidFill>
                    </a:lnR>
                    <a:lnT w="9360">
                      <a:solidFill>
                        <a:srgbClr val="9e9e9e"/>
                      </a:solidFill>
                    </a:lnT>
                    <a:lnB w="9360">
                      <a:solidFill>
                        <a:srgbClr val="9e9e9e"/>
                      </a:solidFill>
                    </a:lnB>
                    <a:noFill/>
                  </a:tcPr>
                </a:tc>
              </a:tr>
              <a:tr h="754200">
                <a:tc>
                  <a:txBody>
                    <a:bodyPr lIns="91080" rIns="91080" tIns="91080" bIns="9108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spcAft>
                          <a:spcPts val="1599"/>
                        </a:spcAft>
                        <a:tabLst>
                          <a:tab algn="l" pos="0"/>
                        </a:tabLst>
                      </a:pPr>
                      <a:r>
                        <a:rPr b="1" lang="en" sz="2400" spc="-1" strike="noStrike">
                          <a:solidFill>
                            <a:srgbClr val="595959"/>
                          </a:solidFill>
                          <a:latin typeface="Lato"/>
                          <a:ea typeface="Lato"/>
                        </a:rPr>
                        <a:t>Θ(log(n))</a:t>
                      </a:r>
                      <a:endParaRPr b="0" lang="en-US" sz="2400" spc="-1" strike="noStrike">
                        <a:latin typeface="Arial"/>
                      </a:endParaRPr>
                    </a:p>
                  </a:txBody>
                  <a:tcPr marL="91080" marR="91080">
                    <a:lnL w="9360">
                      <a:solidFill>
                        <a:srgbClr val="9e9e9e"/>
                      </a:solidFill>
                    </a:lnL>
                    <a:lnR w="9360">
                      <a:solidFill>
                        <a:srgbClr val="9e9e9e"/>
                      </a:solidFill>
                    </a:lnR>
                    <a:lnT w="9360">
                      <a:solidFill>
                        <a:srgbClr val="9e9e9e"/>
                      </a:solidFill>
                    </a:lnT>
                    <a:lnB w="9360">
                      <a:solidFill>
                        <a:srgbClr val="9e9e9e"/>
                      </a:solidFill>
                    </a:lnB>
                    <a:noFill/>
                  </a:tcPr>
                </a:tc>
                <a:tc>
                  <a:txBody>
                    <a:bodyPr lIns="91080" rIns="91080" tIns="91080" bIns="9108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spcAft>
                          <a:spcPts val="1599"/>
                        </a:spcAft>
                        <a:tabLst>
                          <a:tab algn="l" pos="0"/>
                        </a:tabLst>
                      </a:pPr>
                      <a:r>
                        <a:rPr b="1" lang="en" sz="2400" spc="-1" strike="noStrike">
                          <a:solidFill>
                            <a:srgbClr val="595959"/>
                          </a:solidFill>
                          <a:latin typeface="Lato"/>
                          <a:ea typeface="Lato"/>
                        </a:rPr>
                        <a:t>= k*log(n)</a:t>
                      </a:r>
                      <a:endParaRPr b="0" lang="en-US" sz="2400" spc="-1" strike="noStrike">
                        <a:latin typeface="Arial"/>
                      </a:endParaRPr>
                    </a:p>
                  </a:txBody>
                  <a:tcPr marL="91080" marR="91080">
                    <a:lnL w="9360">
                      <a:solidFill>
                        <a:srgbClr val="9e9e9e"/>
                      </a:solidFill>
                    </a:lnL>
                    <a:lnR w="9360">
                      <a:solidFill>
                        <a:srgbClr val="9e9e9e"/>
                      </a:solidFill>
                    </a:lnR>
                    <a:lnT w="9360">
                      <a:solidFill>
                        <a:srgbClr val="9e9e9e"/>
                      </a:solidFill>
                    </a:lnT>
                    <a:lnB w="9360">
                      <a:solidFill>
                        <a:srgbClr val="9e9e9e"/>
                      </a:solidFill>
                    </a:lnB>
                    <a:noFill/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Course Material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9" name="TextShape 2"/>
          <p:cNvSpPr txBox="1"/>
          <p:nvPr/>
        </p:nvSpPr>
        <p:spPr>
          <a:xfrm>
            <a:off x="729360" y="2079000"/>
            <a:ext cx="7688520" cy="22608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Data Structures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Tasks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lvl="1" marL="914400" indent="-298080">
              <a:lnSpc>
                <a:spcPct val="115000"/>
              </a:lnSpc>
              <a:buClr>
                <a:srgbClr val="595959"/>
              </a:buClr>
              <a:buFont typeface="Lato"/>
              <a:buChar char="○"/>
            </a:pPr>
            <a:r>
              <a:rPr b="0" lang="en" sz="1100" spc="-1" strike="noStrike">
                <a:solidFill>
                  <a:srgbClr val="595959"/>
                </a:solidFill>
                <a:latin typeface="Lato"/>
                <a:ea typeface="Lato"/>
              </a:rPr>
              <a:t>Sorting 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lvl="1" marL="914400" indent="-298080">
              <a:lnSpc>
                <a:spcPct val="115000"/>
              </a:lnSpc>
              <a:buClr>
                <a:srgbClr val="595959"/>
              </a:buClr>
              <a:buFont typeface="Lato"/>
              <a:buChar char="○"/>
            </a:pPr>
            <a:r>
              <a:rPr b="0" lang="en" sz="1100" spc="-1" strike="noStrike">
                <a:solidFill>
                  <a:srgbClr val="595959"/>
                </a:solidFill>
                <a:latin typeface="Lato"/>
                <a:ea typeface="Lato"/>
              </a:rPr>
              <a:t>Searching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Analysis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1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Algorithms and Design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Algorithms vs Design Principles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1" name="Google Shape;300;p45" descr=""/>
          <p:cNvPicPr/>
          <p:nvPr/>
        </p:nvPicPr>
        <p:blipFill>
          <a:blip r:embed="rId1"/>
          <a:stretch/>
        </p:blipFill>
        <p:spPr>
          <a:xfrm>
            <a:off x="1918800" y="1854000"/>
            <a:ext cx="5306040" cy="2984400"/>
          </a:xfrm>
          <a:prstGeom prst="rect">
            <a:avLst/>
          </a:prstGeom>
          <a:ln>
            <a:noFill/>
          </a:ln>
        </p:spPr>
      </p:pic>
      <p:sp>
        <p:nvSpPr>
          <p:cNvPr id="182" name="CustomShape 2"/>
          <p:cNvSpPr/>
          <p:nvPr/>
        </p:nvSpPr>
        <p:spPr>
          <a:xfrm>
            <a:off x="2076840" y="4761000"/>
            <a:ext cx="4990320" cy="229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2"/>
              </a:rPr>
              <a:t>https://pixabay.com/en/choice-arrow-question-mark-path-3183317/</a:t>
            </a:r>
            <a:endParaRPr b="0" lang="en-US" sz="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Algorithms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4" name="TextShape 2"/>
          <p:cNvSpPr txBox="1"/>
          <p:nvPr/>
        </p:nvSpPr>
        <p:spPr>
          <a:xfrm>
            <a:off x="729360" y="2079000"/>
            <a:ext cx="7688520" cy="226080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Exhaustive Search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Divide and Conquer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Iterative Refinement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Greedy Algorithms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Dynamic Programming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Random Algorithms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Heuristics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  <a:p>
            <a:pPr marL="457200" indent="-310680">
              <a:lnSpc>
                <a:spcPct val="115000"/>
              </a:lnSpc>
              <a:buClr>
                <a:srgbClr val="595959"/>
              </a:buClr>
              <a:buFont typeface="Lato"/>
              <a:buChar char="●"/>
            </a:pPr>
            <a:r>
              <a:rPr b="0" lang="en" sz="1300" spc="-1" strike="noStrike">
                <a:solidFill>
                  <a:srgbClr val="595959"/>
                </a:solidFill>
                <a:latin typeface="Lato"/>
                <a:ea typeface="Lato"/>
              </a:rPr>
              <a:t>Graph Algorithms</a:t>
            </a:r>
            <a:endParaRPr b="0" lang="en-US" sz="13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Templates - Exhaustive Search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6" name="CustomShape 2"/>
          <p:cNvSpPr/>
          <p:nvPr/>
        </p:nvSpPr>
        <p:spPr>
          <a:xfrm>
            <a:off x="1111680" y="4789800"/>
            <a:ext cx="3543840" cy="229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1"/>
              </a:rPr>
              <a:t>https://commons.wikimedia.org/wiki/File:Depth_first_search.svg</a:t>
            </a:r>
            <a:endParaRPr b="0" lang="en-US" sz="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</p:txBody>
      </p:sp>
      <p:pic>
        <p:nvPicPr>
          <p:cNvPr id="187" name="Google Shape;314;p47" descr=""/>
          <p:cNvPicPr/>
          <p:nvPr/>
        </p:nvPicPr>
        <p:blipFill>
          <a:blip r:embed="rId2"/>
          <a:stretch/>
        </p:blipFill>
        <p:spPr>
          <a:xfrm>
            <a:off x="1498320" y="2006280"/>
            <a:ext cx="2625480" cy="2630880"/>
          </a:xfrm>
          <a:prstGeom prst="rect">
            <a:avLst/>
          </a:prstGeom>
          <a:ln>
            <a:noFill/>
          </a:ln>
        </p:spPr>
      </p:pic>
      <p:sp>
        <p:nvSpPr>
          <p:cNvPr id="188" name="CustomShape 3"/>
          <p:cNvSpPr/>
          <p:nvPr/>
        </p:nvSpPr>
        <p:spPr>
          <a:xfrm>
            <a:off x="5163840" y="4789800"/>
            <a:ext cx="3543840" cy="229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3"/>
              </a:rPr>
              <a:t>https://commons.wikimedia.org/wiki/File:Breadth-first-tree.png</a:t>
            </a:r>
            <a:endParaRPr b="0" lang="en-US" sz="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</p:txBody>
      </p:sp>
      <p:pic>
        <p:nvPicPr>
          <p:cNvPr id="189" name="Google Shape;316;p47" descr=""/>
          <p:cNvPicPr/>
          <p:nvPr/>
        </p:nvPicPr>
        <p:blipFill>
          <a:blip r:embed="rId4"/>
          <a:stretch/>
        </p:blipFill>
        <p:spPr>
          <a:xfrm>
            <a:off x="4901040" y="1854000"/>
            <a:ext cx="3806640" cy="26308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Templates - Divide and Conquer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91" name="Google Shape;322;p48" descr=""/>
          <p:cNvPicPr/>
          <p:nvPr/>
        </p:nvPicPr>
        <p:blipFill>
          <a:blip r:embed="rId1"/>
          <a:stretch/>
        </p:blipFill>
        <p:spPr>
          <a:xfrm>
            <a:off x="3021840" y="1854000"/>
            <a:ext cx="3099960" cy="2984400"/>
          </a:xfrm>
          <a:prstGeom prst="rect">
            <a:avLst/>
          </a:prstGeom>
          <a:ln>
            <a:noFill/>
          </a:ln>
        </p:spPr>
      </p:pic>
      <p:sp>
        <p:nvSpPr>
          <p:cNvPr id="192" name="CustomShape 2"/>
          <p:cNvSpPr/>
          <p:nvPr/>
        </p:nvSpPr>
        <p:spPr>
          <a:xfrm>
            <a:off x="1498320" y="4789800"/>
            <a:ext cx="6147000" cy="229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2"/>
              </a:rPr>
              <a:t>https://en.wikipedia.org/wiki/Divide_and_conquer_algorithm#/media/File:Merge_sort_algorithm_diagram.svg</a:t>
            </a:r>
            <a:endParaRPr b="0" lang="en-US" sz="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Templates - Iterative Refinement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94" name="Google Shape;329;p49" descr=""/>
          <p:cNvPicPr/>
          <p:nvPr/>
        </p:nvPicPr>
        <p:blipFill>
          <a:blip r:embed="rId1"/>
          <a:stretch/>
        </p:blipFill>
        <p:spPr>
          <a:xfrm>
            <a:off x="152280" y="2006280"/>
            <a:ext cx="5256000" cy="2984400"/>
          </a:xfrm>
          <a:prstGeom prst="rect">
            <a:avLst/>
          </a:prstGeom>
          <a:ln>
            <a:noFill/>
          </a:ln>
        </p:spPr>
      </p:pic>
      <p:sp>
        <p:nvSpPr>
          <p:cNvPr id="195" name="CustomShape 2"/>
          <p:cNvSpPr/>
          <p:nvPr/>
        </p:nvSpPr>
        <p:spPr>
          <a:xfrm>
            <a:off x="152280" y="4685040"/>
            <a:ext cx="5256000" cy="37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2"/>
              </a:rPr>
              <a:t>https://commons.wikimedia.org/wiki/File:Software_development_methodologies.jpg</a:t>
            </a:r>
            <a:endParaRPr b="0" lang="en-US" sz="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Templates - Greedy Algorithms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7" name="TextShape 2"/>
          <p:cNvSpPr txBox="1"/>
          <p:nvPr/>
        </p:nvSpPr>
        <p:spPr>
          <a:xfrm>
            <a:off x="1965240" y="4614840"/>
            <a:ext cx="5213160" cy="318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 algn="ctr">
              <a:lnSpc>
                <a:spcPct val="115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Lato"/>
                <a:ea typeface="Lato"/>
                <a:hlinkClick r:id="rId1"/>
              </a:rPr>
              <a:t>https://en.wikipedia.org/wiki/Greedy_algorithm#/media/File:Greedy-search-path-example.gif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15000"/>
              </a:lnSpc>
              <a:spcBef>
                <a:spcPts val="1599"/>
              </a:spcBef>
              <a:spcAft>
                <a:spcPts val="1599"/>
              </a:spcAft>
              <a:tabLst>
                <a:tab algn="l" pos="0"/>
              </a:tabLst>
            </a:pPr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98" name="Google Shape;337;p50" descr=""/>
          <p:cNvPicPr/>
          <p:nvPr/>
        </p:nvPicPr>
        <p:blipFill>
          <a:blip r:embed="rId2"/>
          <a:stretch/>
        </p:blipFill>
        <p:spPr>
          <a:xfrm>
            <a:off x="2270880" y="1854000"/>
            <a:ext cx="4601520" cy="27608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Arrays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9" name="Google Shape;105;p16" descr=""/>
          <p:cNvPicPr/>
          <p:nvPr/>
        </p:nvPicPr>
        <p:blipFill>
          <a:blip r:embed="rId1"/>
          <a:stretch/>
        </p:blipFill>
        <p:spPr>
          <a:xfrm>
            <a:off x="3177360" y="1318680"/>
            <a:ext cx="4186080" cy="2984400"/>
          </a:xfrm>
          <a:prstGeom prst="rect">
            <a:avLst/>
          </a:prstGeom>
          <a:ln>
            <a:noFill/>
          </a:ln>
        </p:spPr>
      </p:pic>
      <p:sp>
        <p:nvSpPr>
          <p:cNvPr id="100" name="CustomShape 2"/>
          <p:cNvSpPr/>
          <p:nvPr/>
        </p:nvSpPr>
        <p:spPr>
          <a:xfrm>
            <a:off x="3435840" y="4624200"/>
            <a:ext cx="3669120" cy="229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2"/>
              </a:rPr>
              <a:t>https://commons.wikimedia.org/wiki/File:CPT-programming-array.svg</a:t>
            </a:r>
            <a:endParaRPr b="0" lang="en-US" sz="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Templates - Dynamic Programming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0" name="Google Shape;343;p51" descr=""/>
          <p:cNvPicPr/>
          <p:nvPr/>
        </p:nvPicPr>
        <p:blipFill>
          <a:blip r:embed="rId1"/>
          <a:stretch/>
        </p:blipFill>
        <p:spPr>
          <a:xfrm>
            <a:off x="1217520" y="2006280"/>
            <a:ext cx="6708600" cy="2432160"/>
          </a:xfrm>
          <a:prstGeom prst="rect">
            <a:avLst/>
          </a:prstGeom>
          <a:ln>
            <a:noFill/>
          </a:ln>
        </p:spPr>
      </p:pic>
      <p:sp>
        <p:nvSpPr>
          <p:cNvPr id="201" name="CustomShape 2"/>
          <p:cNvSpPr/>
          <p:nvPr/>
        </p:nvSpPr>
        <p:spPr>
          <a:xfrm>
            <a:off x="729360" y="4375800"/>
            <a:ext cx="7196760" cy="65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2"/>
              </a:rPr>
              <a:t>https://commons.wikimedia.org/wiki/File:Algorithms-F6CallTreeMemoized.png</a:t>
            </a:r>
            <a:endParaRPr b="0" lang="en-US" sz="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Dynamic Programming vs Divide-and-Conquer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3" name="Google Shape;350;p52" descr=""/>
          <p:cNvPicPr/>
          <p:nvPr/>
        </p:nvPicPr>
        <p:blipFill>
          <a:blip r:embed="rId1"/>
          <a:stretch/>
        </p:blipFill>
        <p:spPr>
          <a:xfrm>
            <a:off x="386640" y="2345400"/>
            <a:ext cx="4793760" cy="1738080"/>
          </a:xfrm>
          <a:prstGeom prst="rect">
            <a:avLst/>
          </a:prstGeom>
          <a:ln>
            <a:noFill/>
          </a:ln>
        </p:spPr>
      </p:pic>
      <p:pic>
        <p:nvPicPr>
          <p:cNvPr id="204" name="Google Shape;351;p52" descr=""/>
          <p:cNvPicPr/>
          <p:nvPr/>
        </p:nvPicPr>
        <p:blipFill>
          <a:blip r:embed="rId2"/>
          <a:stretch/>
        </p:blipFill>
        <p:spPr>
          <a:xfrm>
            <a:off x="5678640" y="1895760"/>
            <a:ext cx="2739240" cy="26370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Templates - Random Algorithms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6" name="Google Shape;357;p53" descr=""/>
          <p:cNvPicPr/>
          <p:nvPr/>
        </p:nvPicPr>
        <p:blipFill>
          <a:blip r:embed="rId1"/>
          <a:stretch/>
        </p:blipFill>
        <p:spPr>
          <a:xfrm>
            <a:off x="0" y="1854000"/>
            <a:ext cx="9143640" cy="3161880"/>
          </a:xfrm>
          <a:prstGeom prst="rect">
            <a:avLst/>
          </a:prstGeom>
          <a:ln>
            <a:noFill/>
          </a:ln>
        </p:spPr>
      </p:pic>
      <p:sp>
        <p:nvSpPr>
          <p:cNvPr id="207" name="CustomShape 2"/>
          <p:cNvSpPr/>
          <p:nvPr/>
        </p:nvSpPr>
        <p:spPr>
          <a:xfrm>
            <a:off x="0" y="4904640"/>
            <a:ext cx="9143640" cy="200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2"/>
              </a:rPr>
              <a:t>https://upload.wikimedia.org/wikipedia/commons/2/2c/Skip_list_add_element-en.gif</a:t>
            </a:r>
            <a:endParaRPr b="0" lang="en-US" sz="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Google Shape;363;p54" descr=""/>
          <p:cNvPicPr/>
          <p:nvPr/>
        </p:nvPicPr>
        <p:blipFill>
          <a:blip r:embed="rId1"/>
          <a:stretch/>
        </p:blipFill>
        <p:spPr>
          <a:xfrm>
            <a:off x="2251080" y="505080"/>
            <a:ext cx="2079720" cy="1169640"/>
          </a:xfrm>
          <a:prstGeom prst="rect">
            <a:avLst/>
          </a:prstGeom>
          <a:ln>
            <a:noFill/>
          </a:ln>
        </p:spPr>
      </p:pic>
      <p:sp>
        <p:nvSpPr>
          <p:cNvPr id="209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Templates - Heuristics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10" name="Google Shape;365;p54" descr=""/>
          <p:cNvPicPr/>
          <p:nvPr/>
        </p:nvPicPr>
        <p:blipFill>
          <a:blip r:embed="rId2"/>
          <a:stretch/>
        </p:blipFill>
        <p:spPr>
          <a:xfrm>
            <a:off x="152280" y="2006280"/>
            <a:ext cx="2960640" cy="2242080"/>
          </a:xfrm>
          <a:prstGeom prst="rect">
            <a:avLst/>
          </a:prstGeom>
          <a:ln>
            <a:noFill/>
          </a:ln>
        </p:spPr>
      </p:pic>
      <p:sp>
        <p:nvSpPr>
          <p:cNvPr id="211" name="CustomShape 2"/>
          <p:cNvSpPr/>
          <p:nvPr/>
        </p:nvSpPr>
        <p:spPr>
          <a:xfrm>
            <a:off x="536400" y="4449240"/>
            <a:ext cx="4143960" cy="325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3"/>
              </a:rPr>
              <a:t>https://commons.wikimedia.org/wiki/File:Annealing_a_silver_strip.JPG</a:t>
            </a:r>
            <a:endParaRPr b="0" lang="en-US" sz="8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4"/>
              </a:rPr>
              <a:t>https://commons.wikimedia.org/wiki/File:Safari_ants.jpg</a:t>
            </a:r>
            <a:endParaRPr b="0" lang="en-US" sz="8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5"/>
              </a:rPr>
              <a:t>https://commons.wikimedia.org/wiki/File:Fugle,_%C3%B8rns%C3%B8_073.jpg</a:t>
            </a:r>
            <a:endParaRPr b="0" lang="en-US" sz="8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6"/>
              </a:rPr>
              <a:t>https://www.publicdomainpictures.net/en/view-image.php?image=42718&amp;picture=dna</a:t>
            </a:r>
            <a:endParaRPr b="0" lang="en-US" sz="800" spc="-1" strike="noStrike">
              <a:latin typeface="Arial"/>
            </a:endParaRPr>
          </a:p>
        </p:txBody>
      </p:sp>
      <p:pic>
        <p:nvPicPr>
          <p:cNvPr id="212" name="Google Shape;367;p54" descr=""/>
          <p:cNvPicPr/>
          <p:nvPr/>
        </p:nvPicPr>
        <p:blipFill>
          <a:blip r:embed="rId7"/>
          <a:stretch/>
        </p:blipFill>
        <p:spPr>
          <a:xfrm>
            <a:off x="6016680" y="627840"/>
            <a:ext cx="2890440" cy="1916640"/>
          </a:xfrm>
          <a:prstGeom prst="rect">
            <a:avLst/>
          </a:prstGeom>
          <a:ln>
            <a:noFill/>
          </a:ln>
        </p:spPr>
      </p:pic>
      <p:pic>
        <p:nvPicPr>
          <p:cNvPr id="213" name="Google Shape;368;p54" descr=""/>
          <p:cNvPicPr/>
          <p:nvPr/>
        </p:nvPicPr>
        <p:blipFill>
          <a:blip r:embed="rId8"/>
          <a:stretch/>
        </p:blipFill>
        <p:spPr>
          <a:xfrm>
            <a:off x="4181040" y="2544840"/>
            <a:ext cx="3058200" cy="22935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Templates - Graph Algorithms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15" name="Google Shape;374;p55" descr=""/>
          <p:cNvPicPr/>
          <p:nvPr/>
        </p:nvPicPr>
        <p:blipFill>
          <a:blip r:embed="rId1"/>
          <a:stretch/>
        </p:blipFill>
        <p:spPr>
          <a:xfrm>
            <a:off x="152280" y="2006280"/>
            <a:ext cx="8443440" cy="2984400"/>
          </a:xfrm>
          <a:prstGeom prst="rect">
            <a:avLst/>
          </a:prstGeom>
          <a:ln>
            <a:noFill/>
          </a:ln>
        </p:spPr>
      </p:pic>
      <p:sp>
        <p:nvSpPr>
          <p:cNvPr id="216" name="CustomShape 2"/>
          <p:cNvSpPr/>
          <p:nvPr/>
        </p:nvSpPr>
        <p:spPr>
          <a:xfrm>
            <a:off x="2817720" y="4827960"/>
            <a:ext cx="3735000" cy="252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2"/>
              </a:rPr>
              <a:t>https://commons.wikimedia.org/wiki/File:Dijkstra_algorithm_13.svg</a:t>
            </a:r>
            <a:endParaRPr b="0" lang="en-US" sz="8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Google Shape;380;p56" descr=""/>
          <p:cNvPicPr/>
          <p:nvPr/>
        </p:nvPicPr>
        <p:blipFill>
          <a:blip r:embed="rId1"/>
          <a:stretch/>
        </p:blipFill>
        <p:spPr>
          <a:xfrm>
            <a:off x="1584360" y="1568880"/>
            <a:ext cx="6201000" cy="3511440"/>
          </a:xfrm>
          <a:prstGeom prst="rect">
            <a:avLst/>
          </a:prstGeom>
          <a:ln>
            <a:noFill/>
          </a:ln>
        </p:spPr>
      </p:pic>
      <p:sp>
        <p:nvSpPr>
          <p:cNvPr id="218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Templates - Graph Algorithms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9" name="CustomShape 2"/>
          <p:cNvSpPr/>
          <p:nvPr/>
        </p:nvSpPr>
        <p:spPr>
          <a:xfrm>
            <a:off x="2817720" y="4827960"/>
            <a:ext cx="3735000" cy="252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>
                <a:solidFill>
                  <a:srgbClr val="000000"/>
                </a:solidFill>
                <a:latin typeface="Arial"/>
                <a:ea typeface="Arial"/>
              </a:rPr>
              <a:t>https://en.wikipedia.org/wiki/Google</a:t>
            </a:r>
            <a:endParaRPr b="0" lang="en-US" sz="8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Linked List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" name="Google Shape;154;p23" descr=""/>
          <p:cNvPicPr/>
          <p:nvPr/>
        </p:nvPicPr>
        <p:blipFill>
          <a:blip r:embed="rId1"/>
          <a:stretch/>
        </p:blipFill>
        <p:spPr>
          <a:xfrm>
            <a:off x="152280" y="2006280"/>
            <a:ext cx="8838720" cy="2161080"/>
          </a:xfrm>
          <a:prstGeom prst="rect">
            <a:avLst/>
          </a:prstGeom>
          <a:ln>
            <a:noFill/>
          </a:ln>
        </p:spPr>
      </p:pic>
      <p:sp>
        <p:nvSpPr>
          <p:cNvPr id="103" name="CustomShape 2"/>
          <p:cNvSpPr/>
          <p:nvPr/>
        </p:nvSpPr>
        <p:spPr>
          <a:xfrm>
            <a:off x="1650600" y="4553640"/>
            <a:ext cx="5842080" cy="21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2"/>
              </a:rPr>
              <a:t>https://en.wikipedia.org/wiki/File:CPT-LinkedLists-addingnode.svg</a:t>
            </a:r>
            <a:endParaRPr b="0" lang="en-US" sz="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Dictionary/Map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5" name="Google Shape;112;p17" descr=""/>
          <p:cNvPicPr/>
          <p:nvPr/>
        </p:nvPicPr>
        <p:blipFill>
          <a:blip r:embed="rId1"/>
          <a:stretch/>
        </p:blipFill>
        <p:spPr>
          <a:xfrm>
            <a:off x="3843360" y="1318680"/>
            <a:ext cx="4943160" cy="2304720"/>
          </a:xfrm>
          <a:prstGeom prst="rect">
            <a:avLst/>
          </a:prstGeom>
          <a:ln>
            <a:noFill/>
          </a:ln>
        </p:spPr>
      </p:pic>
      <p:sp>
        <p:nvSpPr>
          <p:cNvPr id="106" name="CustomShape 2"/>
          <p:cNvSpPr/>
          <p:nvPr/>
        </p:nvSpPr>
        <p:spPr>
          <a:xfrm>
            <a:off x="3843360" y="4491720"/>
            <a:ext cx="4943160" cy="207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2"/>
              </a:rPr>
              <a:t>https://commons.wikimedia.org/wiki/File:GooglePythonClass_Day1_Part3_Pic.jpg</a:t>
            </a:r>
            <a:endParaRPr b="0" lang="en-US" sz="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Set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8" name="Google Shape;119;p18" descr=""/>
          <p:cNvPicPr/>
          <p:nvPr/>
        </p:nvPicPr>
        <p:blipFill>
          <a:blip r:embed="rId1"/>
          <a:stretch/>
        </p:blipFill>
        <p:spPr>
          <a:xfrm>
            <a:off x="3974400" y="1318680"/>
            <a:ext cx="4544640" cy="2984400"/>
          </a:xfrm>
          <a:prstGeom prst="rect">
            <a:avLst/>
          </a:prstGeom>
          <a:ln>
            <a:noFill/>
          </a:ln>
        </p:spPr>
      </p:pic>
      <p:sp>
        <p:nvSpPr>
          <p:cNvPr id="109" name="CustomShape 2"/>
          <p:cNvSpPr/>
          <p:nvPr/>
        </p:nvSpPr>
        <p:spPr>
          <a:xfrm>
            <a:off x="3740760" y="4621320"/>
            <a:ext cx="5011920" cy="185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2"/>
              </a:rPr>
              <a:t>https://pxhere.com/en/photo/270789</a:t>
            </a:r>
            <a:endParaRPr b="0" lang="en-US" sz="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Set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CustomShape 2"/>
          <p:cNvSpPr/>
          <p:nvPr/>
        </p:nvSpPr>
        <p:spPr>
          <a:xfrm>
            <a:off x="2227680" y="4646520"/>
            <a:ext cx="5011920" cy="185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1"/>
              </a:rPr>
              <a:t>https://en.m.wikipedia.org/wiki/File:PolygonsSetIntersection.svg</a:t>
            </a:r>
            <a:endParaRPr b="0" lang="en-US" sz="800" spc="-1" strike="noStrike"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</p:txBody>
      </p:sp>
      <p:pic>
        <p:nvPicPr>
          <p:cNvPr id="112" name="Google Shape;205;p32" descr=""/>
          <p:cNvPicPr/>
          <p:nvPr/>
        </p:nvPicPr>
        <p:blipFill>
          <a:blip r:embed="rId2"/>
          <a:stretch/>
        </p:blipFill>
        <p:spPr>
          <a:xfrm>
            <a:off x="4750200" y="1240200"/>
            <a:ext cx="3254040" cy="37065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extShape 1"/>
          <p:cNvSpPr txBox="1"/>
          <p:nvPr/>
        </p:nvSpPr>
        <p:spPr>
          <a:xfrm>
            <a:off x="729360" y="1318680"/>
            <a:ext cx="7688520" cy="534960"/>
          </a:xfrm>
          <a:prstGeom prst="rect">
            <a:avLst/>
          </a:prstGeom>
          <a:noFill/>
          <a:ln>
            <a:noFill/>
          </a:ln>
        </p:spPr>
        <p:txBody>
          <a:bodyPr tIns="91440" bIns="91440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en" sz="2600" spc="-1" strike="noStrike">
                <a:solidFill>
                  <a:srgbClr val="1a1a1a"/>
                </a:solidFill>
                <a:latin typeface="Raleway"/>
                <a:ea typeface="Raleway"/>
              </a:rPr>
              <a:t>Hash Table</a:t>
            </a:r>
            <a:endParaRPr b="0" lang="en-US" sz="2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4" name="Google Shape;126;p19" descr=""/>
          <p:cNvPicPr/>
          <p:nvPr/>
        </p:nvPicPr>
        <p:blipFill>
          <a:blip r:embed="rId1"/>
          <a:stretch/>
        </p:blipFill>
        <p:spPr>
          <a:xfrm>
            <a:off x="3834720" y="1318680"/>
            <a:ext cx="4684680" cy="3227400"/>
          </a:xfrm>
          <a:prstGeom prst="rect">
            <a:avLst/>
          </a:prstGeom>
          <a:ln>
            <a:noFill/>
          </a:ln>
        </p:spPr>
      </p:pic>
      <p:sp>
        <p:nvSpPr>
          <p:cNvPr id="115" name="CustomShape 2"/>
          <p:cNvSpPr/>
          <p:nvPr/>
        </p:nvSpPr>
        <p:spPr>
          <a:xfrm>
            <a:off x="3610800" y="4546440"/>
            <a:ext cx="5132520" cy="196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en" sz="800" spc="-1" strike="noStrike" u="sng">
                <a:solidFill>
                  <a:srgbClr val="1c3678"/>
                </a:solidFill>
                <a:uFillTx/>
                <a:latin typeface="Arial"/>
                <a:ea typeface="Arial"/>
                <a:hlinkClick r:id="rId2"/>
              </a:rPr>
              <a:t>https://commons.wikimedia.org/wiki/File:Hash_table_5_0_1_1_1_1_1_LL.svg</a:t>
            </a:r>
            <a:endParaRPr b="0" lang="en-US" sz="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en-US" sz="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</TotalTime>
  <Application>LibreOffice/6.4.7.2$Linux_X86_64 LibreOffice_project/40$Build-2</Application>
  <Words>1073</Words>
  <Paragraphs>155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dcterms:modified xsi:type="dcterms:W3CDTF">2022-08-23T14:16:03Z</dcterms:modified>
  <cp:revision>4</cp:revision>
  <dc:subject/>
  <dc:title>Algorithms and Data Structures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16.0016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45</vt:i4>
  </property>
  <property fmtid="{D5CDD505-2E9C-101B-9397-08002B2CF9AE}" pid="8" name="PresentationFormat">
    <vt:lpwstr>On-screen Show (16:9)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45</vt:i4>
  </property>
</Properties>
</file>