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1" r:id="rId1"/>
    <p:sldMasterId id="2147483682" r:id="rId2"/>
  </p:sldMasterIdLst>
  <p:notesMasterIdLst>
    <p:notesMasterId r:id="rId27"/>
  </p:notesMasterIdLst>
  <p:sldIdLst>
    <p:sldId id="256" r:id="rId3"/>
    <p:sldId id="258" r:id="rId4"/>
    <p:sldId id="259" r:id="rId5"/>
    <p:sldId id="260" r:id="rId6"/>
    <p:sldId id="279" r:id="rId7"/>
    <p:sldId id="28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9144000" cy="5143500" type="screen16x9"/>
  <p:notesSz cx="6858000" cy="9144000"/>
  <p:embeddedFontLst>
    <p:embeddedFont>
      <p:font typeface="Lato" panose="020F0502020204030203" pitchFamily="34" charset="77"/>
      <p:regular r:id="rId28"/>
      <p:bold r:id="rId29"/>
      <p:italic r:id="rId30"/>
      <p:boldItalic r:id="rId31"/>
    </p:embeddedFont>
    <p:embeddedFont>
      <p:font typeface="Nunito" pitchFamily="2" charset="77"/>
      <p:regular r:id="rId32"/>
      <p:bold r:id="rId33"/>
      <p:italic r:id="rId34"/>
      <p:boldItalic r:id="rId35"/>
    </p:embeddedFont>
    <p:embeddedFont>
      <p:font typeface="Raleway" panose="020B0403030101060003" pitchFamily="34" charset="77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9B6AF28-EF80-474B-9B70-28936B319B1D}">
  <a:tblStyle styleId="{B9B6AF28-EF80-474B-9B70-28936B319B1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7"/>
    <p:restoredTop sz="94664"/>
  </p:normalViewPr>
  <p:slideViewPr>
    <p:cSldViewPr snapToGrid="0">
      <p:cViewPr varScale="1">
        <p:scale>
          <a:sx n="125" d="100"/>
          <a:sy n="125" d="100"/>
        </p:scale>
        <p:origin x="82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2.fntdata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f8c586b3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f8c586b3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f8c586b3d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f8c586b3d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Θ(n</a:t>
            </a:r>
            <a:r>
              <a:rPr lang="en" sz="1400" baseline="30000">
                <a:latin typeface="Lato"/>
                <a:ea typeface="Lato"/>
                <a:cs typeface="Lato"/>
                <a:sym typeface="Lato"/>
              </a:rPr>
              <a:t>3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) (sum i</a:t>
            </a:r>
            <a:r>
              <a:rPr lang="en" sz="1400" baseline="30000">
                <a:latin typeface="Lato"/>
                <a:ea typeface="Lato"/>
                <a:cs typeface="Lato"/>
                <a:sym typeface="Lato"/>
              </a:rPr>
              <a:t>2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= ⅙ n(n+1)(2n+1)</a:t>
            </a:r>
            <a:endParaRPr sz="1400">
              <a:latin typeface="Lato"/>
              <a:ea typeface="Lato"/>
              <a:cs typeface="Lato"/>
              <a:sym typeface="Lato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AutoNum type="arabicParenR"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nCr  is n(n-1)(n-2)... r times, so it is order n</a:t>
            </a:r>
            <a:r>
              <a:rPr lang="en" sz="1400" baseline="30000">
                <a:latin typeface="Lato"/>
                <a:ea typeface="Lato"/>
                <a:cs typeface="Lato"/>
                <a:sym typeface="Lato"/>
              </a:rPr>
              <a:t>r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- i.e. Θ(n</a:t>
            </a:r>
            <a:r>
              <a:rPr lang="en" sz="1400" baseline="30000">
                <a:latin typeface="Lato"/>
                <a:ea typeface="Lato"/>
                <a:cs typeface="Lato"/>
                <a:sym typeface="Lato"/>
              </a:rPr>
              <a:t>r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)</a:t>
            </a:r>
            <a:endParaRPr sz="14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feaa29016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feaa29016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7f7af9ed8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7f7af9ed8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f8c586b3d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f8c586b3d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feaa29016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feaa29016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f8c586b3d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f8c586b3d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f8c586b3d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f8c586b3d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4d7dc440e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4d7dc440e0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1272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4d7dc440e0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4d7dc440e0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56365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4d7dc440e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4d7dc440e0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8570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f8c586b3d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f8c586b3d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4d7dc440e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4d7dc440e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89702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f8c586b3d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3f8c586b3d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f8c586b3d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3f8c586b3d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feaa2901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feaa2901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feaa29016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3feaa29016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f8c586b3d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f8c586b3d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f8c586b3d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f8c586b3d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f8c586b3d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f8c586b3d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6674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f8c586b3d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f8c586b3d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1992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f8c586b3d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f8c586b3d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f8c586b3d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f8c586b3d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f8c586b3d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f8c586b3d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" name="Google Shape;88;p1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89" name="Google Shape;89;p1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" name="Google Shape;91;p14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1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96" name="Google Shape;96;p1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" name="Google Shape;98;p15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" name="Google Shape;102;p1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03" name="Google Shape;103;p1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" name="Google Shape;105;p16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body" idx="1"/>
          </p:nvPr>
        </p:nvSpPr>
        <p:spPr>
          <a:xfrm>
            <a:off x="727650" y="1379850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" name="Google Shape;110;p1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11" name="Google Shape;111;p1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" name="Google Shape;113;p17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5" name="Google Shape;115;p17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6" name="Google Shape;116;p1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119;p18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0" name="Google Shape;120;p1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" name="Google Shape;122;p18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" name="Google Shape;126;p1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7" name="Google Shape;127;p1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" name="Google Shape;129;p1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19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1" name="Google Shape;131;p1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20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34" name="Google Shape;134;p2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" name="Google Shape;136;p20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2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21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41" name="Google Shape;141;p2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" name="Google Shape;143;p21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49" name="Google Shape;149;p2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23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52" name="Google Shape;152;p2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" name="Google Shape;154;p23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5" name="Google Shape;155;p23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6" name="Google Shape;156;p2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7650" y="1321200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7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Asymptotic Analysis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5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Expectations</a:t>
            </a:r>
            <a:endParaRPr/>
          </a:p>
        </p:txBody>
      </p:sp>
      <p:sp>
        <p:nvSpPr>
          <p:cNvPr id="289" name="Google Shape;289;p45"/>
          <p:cNvSpPr txBox="1">
            <a:spLocks noGrp="1"/>
          </p:cNvSpPr>
          <p:nvPr>
            <p:ph type="body" idx="1"/>
          </p:nvPr>
        </p:nvSpPr>
        <p:spPr>
          <a:xfrm>
            <a:off x="727650" y="1379850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b="1" dirty="0"/>
              <a:t>	    ?</a:t>
            </a:r>
            <a:endParaRPr sz="1600" b="1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600" b="1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b="1" dirty="0"/>
              <a:t>           </a:t>
            </a:r>
            <a:r>
              <a:rPr lang="en" sz="1600" b="1" baseline="-25000" dirty="0"/>
              <a:t>n</a:t>
            </a:r>
            <a:r>
              <a:rPr lang="en" sz="1600" b="1" dirty="0"/>
              <a:t>C</a:t>
            </a:r>
            <a:r>
              <a:rPr lang="en" sz="1600" b="1" baseline="-25000" dirty="0"/>
              <a:t>r</a:t>
            </a:r>
            <a:r>
              <a:rPr lang="en" sz="1600" b="1" dirty="0"/>
              <a:t> 	    ?</a:t>
            </a:r>
            <a:endParaRPr sz="1600" b="1" dirty="0"/>
          </a:p>
          <a:p>
            <a:pPr marL="9144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 dirty="0"/>
          </a:p>
        </p:txBody>
      </p:sp>
      <p:pic>
        <p:nvPicPr>
          <p:cNvPr id="290" name="Google Shape;29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4047" y="1854347"/>
            <a:ext cx="406675" cy="49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6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 I Get log(n)?</a:t>
            </a:r>
            <a:endParaRPr/>
          </a:p>
        </p:txBody>
      </p:sp>
      <p:sp>
        <p:nvSpPr>
          <p:cNvPr id="296" name="Google Shape;296;p46"/>
          <p:cNvSpPr txBox="1">
            <a:spLocks noGrp="1"/>
          </p:cNvSpPr>
          <p:nvPr>
            <p:ph type="body" idx="1"/>
          </p:nvPr>
        </p:nvSpPr>
        <p:spPr>
          <a:xfrm>
            <a:off x="727650" y="1379850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i="1" u="sng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700" b="1" i="1" u="sng"/>
              <a:t>Divide </a:t>
            </a:r>
            <a:r>
              <a:rPr lang="en" sz="1700" i="1"/>
              <a:t>by a factor at each step</a:t>
            </a:r>
            <a:endParaRPr sz="1700" i="1"/>
          </a:p>
        </p:txBody>
      </p:sp>
      <p:pic>
        <p:nvPicPr>
          <p:cNvPr id="297" name="Google Shape;297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33763" y="1672200"/>
            <a:ext cx="3100231" cy="298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7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Compare?</a:t>
            </a:r>
            <a:endParaRPr/>
          </a:p>
        </p:txBody>
      </p:sp>
      <p:sp>
        <p:nvSpPr>
          <p:cNvPr id="303" name="Google Shape;303;p47"/>
          <p:cNvSpPr txBox="1">
            <a:spLocks noGrp="1"/>
          </p:cNvSpPr>
          <p:nvPr>
            <p:ph type="body" idx="1"/>
          </p:nvPr>
        </p:nvSpPr>
        <p:spPr>
          <a:xfrm>
            <a:off x="727650" y="1321200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Asymptotic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b="1"/>
              <a:t>O, o, Ω, ω, Θ</a:t>
            </a:r>
            <a:endParaRPr b="1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Best-Worst-Average Case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Basic vs Amortized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8" name="Google Shape;308;p48"/>
          <p:cNvGraphicFramePr/>
          <p:nvPr>
            <p:extLst>
              <p:ext uri="{D42A27DB-BD31-4B8C-83A1-F6EECF244321}">
                <p14:modId xmlns:p14="http://schemas.microsoft.com/office/powerpoint/2010/main" val="2196294872"/>
              </p:ext>
            </p:extLst>
          </p:nvPr>
        </p:nvGraphicFramePr>
        <p:xfrm>
          <a:off x="1106725" y="258263"/>
          <a:ext cx="6930525" cy="4153900"/>
        </p:xfrm>
        <a:graphic>
          <a:graphicData uri="http://schemas.openxmlformats.org/drawingml/2006/table">
            <a:tbl>
              <a:tblPr>
                <a:noFill/>
                <a:tableStyleId>{B9B6AF28-EF80-474B-9B70-28936B319B1D}</a:tableStyleId>
              </a:tblPr>
              <a:tblGrid>
                <a:gridCol w="2310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0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 u="sng"/>
                        <a:t>Complexity</a:t>
                      </a:r>
                      <a:endParaRPr sz="1500" b="1" u="sng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 u="sng"/>
                        <a:t>Name</a:t>
                      </a:r>
                      <a:endParaRPr sz="1500" b="1" u="sng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 u="sng"/>
                        <a:t>Example</a:t>
                      </a:r>
                      <a:endParaRPr sz="1500" b="1" u="sng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Θ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(1)		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Constant 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Insert element at end of array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Θ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(log(n))</a:t>
                      </a: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Logarithmic </a:t>
                      </a: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Binary search (sorted)</a:t>
                      </a: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Θ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(n)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Linear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Naive search for maximum value (unsorted)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Θ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(n log(n))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 log n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Mergesort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Θ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(n</a:t>
                      </a:r>
                      <a:r>
                        <a:rPr lang="en" sz="1300" baseline="30000">
                          <a:latin typeface="Lato"/>
                          <a:ea typeface="Lato"/>
                          <a:cs typeface="Lato"/>
                          <a:sym typeface="Lato"/>
                        </a:rPr>
                        <a:t>2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Quadratic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Two nested loops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Θ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(n</a:t>
                      </a:r>
                      <a:r>
                        <a:rPr lang="en" sz="1300" baseline="30000">
                          <a:latin typeface="Lato"/>
                          <a:ea typeface="Lato"/>
                          <a:cs typeface="Lato"/>
                          <a:sym typeface="Lato"/>
                        </a:rPr>
                        <a:t>k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)  - really, O(n</a:t>
                      </a:r>
                      <a:r>
                        <a:rPr lang="en" sz="1300" baseline="30000">
                          <a:latin typeface="Lato"/>
                          <a:ea typeface="Lato"/>
                          <a:cs typeface="Lato"/>
                          <a:sym typeface="Lato"/>
                        </a:rPr>
                        <a:t>k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Polynomial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Matrix multiplication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Θ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(2</a:t>
                      </a:r>
                      <a:r>
                        <a:rPr lang="en" sz="1300" baseline="30000">
                          <a:latin typeface="Lato"/>
                          <a:ea typeface="Lato"/>
                          <a:cs typeface="Lato"/>
                          <a:sym typeface="Lato"/>
                        </a:rPr>
                        <a:t>n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)  - really, O(2</a:t>
                      </a:r>
                      <a:r>
                        <a:rPr lang="en" sz="1300" baseline="30000">
                          <a:latin typeface="Lato"/>
                          <a:ea typeface="Lato"/>
                          <a:cs typeface="Lato"/>
                          <a:sym typeface="Lato"/>
                        </a:rPr>
                        <a:t>n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Exponential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Check for subset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Θ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(n!)  - really, O(n!)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Factorial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Generate all permutations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3" name="Google Shape;313;p49"/>
          <p:cNvGraphicFramePr/>
          <p:nvPr>
            <p:extLst>
              <p:ext uri="{D42A27DB-BD31-4B8C-83A1-F6EECF244321}">
                <p14:modId xmlns:p14="http://schemas.microsoft.com/office/powerpoint/2010/main" val="836713599"/>
              </p:ext>
            </p:extLst>
          </p:nvPr>
        </p:nvGraphicFramePr>
        <p:xfrm>
          <a:off x="1106725" y="258263"/>
          <a:ext cx="6930525" cy="4153900"/>
        </p:xfrm>
        <a:graphic>
          <a:graphicData uri="http://schemas.openxmlformats.org/drawingml/2006/table">
            <a:tbl>
              <a:tblPr>
                <a:noFill/>
                <a:tableStyleId>{B9B6AF28-EF80-474B-9B70-28936B319B1D}</a:tableStyleId>
              </a:tblPr>
              <a:tblGrid>
                <a:gridCol w="2310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0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 u="sng"/>
                        <a:t>Complexity</a:t>
                      </a:r>
                      <a:endParaRPr sz="1500" b="1" u="sng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 u="sng"/>
                        <a:t>Name</a:t>
                      </a:r>
                      <a:endParaRPr sz="1500" b="1" u="sng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 u="sng"/>
                        <a:t>Example</a:t>
                      </a:r>
                      <a:endParaRPr sz="1500" b="1" u="sng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Θ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(1)		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Constant 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Insert element at end of array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Θ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(log(n))</a:t>
                      </a: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Logarithmic </a:t>
                      </a: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Binary search (sorted)</a:t>
                      </a: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Θ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(n)</a:t>
                      </a: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Linear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Naive search for maximum value (unsorted)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Θ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(n log(n))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 log n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Mergesort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Θ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(n</a:t>
                      </a:r>
                      <a:r>
                        <a:rPr lang="en" sz="1300" baseline="30000">
                          <a:latin typeface="Lato"/>
                          <a:ea typeface="Lato"/>
                          <a:cs typeface="Lato"/>
                          <a:sym typeface="Lato"/>
                        </a:rPr>
                        <a:t>2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Quadratic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Two nested loops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Θ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(n</a:t>
                      </a:r>
                      <a:r>
                        <a:rPr lang="en" sz="1300" baseline="30000">
                          <a:latin typeface="Lato"/>
                          <a:ea typeface="Lato"/>
                          <a:cs typeface="Lato"/>
                          <a:sym typeface="Lato"/>
                        </a:rPr>
                        <a:t>k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)  - really, O(n</a:t>
                      </a:r>
                      <a:r>
                        <a:rPr lang="en" sz="1300" baseline="30000">
                          <a:latin typeface="Lato"/>
                          <a:ea typeface="Lato"/>
                          <a:cs typeface="Lato"/>
                          <a:sym typeface="Lato"/>
                        </a:rPr>
                        <a:t>k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Polynomial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Matrix multiplication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Θ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(2</a:t>
                      </a:r>
                      <a:r>
                        <a:rPr lang="en" sz="1300" baseline="30000">
                          <a:latin typeface="Lato"/>
                          <a:ea typeface="Lato"/>
                          <a:cs typeface="Lato"/>
                          <a:sym typeface="Lato"/>
                        </a:rPr>
                        <a:t>n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) - really, O(2</a:t>
                      </a:r>
                      <a:r>
                        <a:rPr lang="en" sz="1300" baseline="30000">
                          <a:latin typeface="Lato"/>
                          <a:ea typeface="Lato"/>
                          <a:cs typeface="Lato"/>
                          <a:sym typeface="Lato"/>
                        </a:rPr>
                        <a:t>n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solidFill>
                      <a:srgbClr val="98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Exponential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Check for subset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6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Θ</a:t>
                      </a: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(n!) - really, O(n!)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solidFill>
                      <a:srgbClr val="98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Factorial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Generate all permutations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0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Compare?</a:t>
            </a:r>
            <a:endParaRPr/>
          </a:p>
        </p:txBody>
      </p:sp>
      <p:sp>
        <p:nvSpPr>
          <p:cNvPr id="319" name="Google Shape;319;p50"/>
          <p:cNvSpPr txBox="1">
            <a:spLocks noGrp="1"/>
          </p:cNvSpPr>
          <p:nvPr>
            <p:ph type="body" idx="1"/>
          </p:nvPr>
        </p:nvSpPr>
        <p:spPr>
          <a:xfrm>
            <a:off x="727650" y="1321200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Asymptotic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O, o, Ω, ω, Θ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b="1"/>
              <a:t>Best-Worst-Average Case</a:t>
            </a:r>
            <a:endParaRPr sz="1400" b="1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Basic vs Amortized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1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Linear search example</a:t>
            </a:r>
            <a:endParaRPr/>
          </a:p>
        </p:txBody>
      </p:sp>
      <p:pic>
        <p:nvPicPr>
          <p:cNvPr id="325" name="Google Shape;325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0950" y="1318650"/>
            <a:ext cx="4186325" cy="29848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26" name="Google Shape;326;p51"/>
          <p:cNvGraphicFramePr/>
          <p:nvPr/>
        </p:nvGraphicFramePr>
        <p:xfrm>
          <a:off x="727650" y="1412250"/>
          <a:ext cx="3749700" cy="3572900"/>
        </p:xfrm>
        <a:graphic>
          <a:graphicData uri="http://schemas.openxmlformats.org/drawingml/2006/table">
            <a:tbl>
              <a:tblPr>
                <a:noFill/>
                <a:tableStyleId>{B9B6AF28-EF80-474B-9B70-28936B319B1D}</a:tableStyleId>
              </a:tblPr>
              <a:tblGrid>
                <a:gridCol w="937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3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Case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Exact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Order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How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3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sng"/>
                        <a:t>Best</a:t>
                      </a:r>
                      <a:endParaRPr u="sng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O(1)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Picked input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3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sng"/>
                        <a:t>Worst</a:t>
                      </a:r>
                      <a:endParaRPr u="sng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O(n)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Picked input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3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sng"/>
                        <a:t>Average</a:t>
                      </a:r>
                      <a:endParaRPr u="sng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(n+1)/2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O(n)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Uniform distribution on input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2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Master Theorem		T(n) = a T(n / b) + f(n)</a:t>
            </a:r>
            <a:endParaRPr dirty="0"/>
          </a:p>
        </p:txBody>
      </p:sp>
      <p:pic>
        <p:nvPicPr>
          <p:cNvPr id="332" name="Google Shape;332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3613" y="1411925"/>
            <a:ext cx="3100231" cy="298485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52"/>
          <p:cNvSpPr txBox="1"/>
          <p:nvPr/>
        </p:nvSpPr>
        <p:spPr>
          <a:xfrm>
            <a:off x="720450" y="1650650"/>
            <a:ext cx="3994500" cy="31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T(n) = 4 T(n / 2) + O(n)</a:t>
            </a:r>
            <a:endParaRPr/>
          </a:p>
          <a:p>
            <a:pPr marL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log</a:t>
            </a:r>
            <a:r>
              <a:rPr lang="en" baseline="-25000"/>
              <a:t>b</a:t>
            </a:r>
            <a:r>
              <a:rPr lang="en"/>
              <a:t>(a) = log</a:t>
            </a:r>
            <a:r>
              <a:rPr lang="en" baseline="-25000"/>
              <a:t>2</a:t>
            </a:r>
            <a:r>
              <a:rPr lang="en"/>
              <a:t>(4) = 2</a:t>
            </a:r>
            <a:endParaRPr/>
          </a:p>
          <a:p>
            <a:pPr marL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Power of f(n) = 1</a:t>
            </a:r>
            <a:endParaRPr/>
          </a:p>
          <a:p>
            <a:pPr marL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 &gt; 1</a:t>
            </a:r>
            <a:endParaRPr/>
          </a:p>
          <a:p>
            <a:pPr marL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ANSWER: </a:t>
            </a:r>
            <a:r>
              <a:rPr lang="en">
                <a:solidFill>
                  <a:srgbClr val="FF9900"/>
                </a:solidFill>
                <a:latin typeface="Lato"/>
                <a:ea typeface="Lato"/>
                <a:cs typeface="Lato"/>
                <a:sym typeface="Lato"/>
              </a:rPr>
              <a:t>Θ(n</a:t>
            </a:r>
            <a:r>
              <a:rPr lang="en" baseline="30000">
                <a:solidFill>
                  <a:srgbClr val="FF9900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r>
              <a:rPr lang="en">
                <a:solidFill>
                  <a:srgbClr val="FF9900"/>
                </a:solidFill>
                <a:latin typeface="Lato"/>
                <a:ea typeface="Lato"/>
                <a:cs typeface="Lato"/>
                <a:sym typeface="Lato"/>
              </a:rPr>
              <a:t>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6323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3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Master Theorem		T(n) = a T(n / b) + f(n)</a:t>
            </a:r>
            <a:endParaRPr dirty="0"/>
          </a:p>
        </p:txBody>
      </p:sp>
      <p:pic>
        <p:nvPicPr>
          <p:cNvPr id="339" name="Google Shape;339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3613" y="1411925"/>
            <a:ext cx="3100231" cy="298485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53"/>
          <p:cNvSpPr txBox="1"/>
          <p:nvPr/>
        </p:nvSpPr>
        <p:spPr>
          <a:xfrm>
            <a:off x="720450" y="1650650"/>
            <a:ext cx="3994500" cy="31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T(n) = 4 T(n / 2) + O(n</a:t>
            </a:r>
            <a:r>
              <a:rPr lang="en" baseline="30000"/>
              <a:t>3</a:t>
            </a:r>
            <a:r>
              <a:rPr lang="en"/>
              <a:t>)</a:t>
            </a:r>
            <a:endParaRPr/>
          </a:p>
          <a:p>
            <a:pPr marL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log</a:t>
            </a:r>
            <a:r>
              <a:rPr lang="en" baseline="-25000"/>
              <a:t>b</a:t>
            </a:r>
            <a:r>
              <a:rPr lang="en"/>
              <a:t>(a) = log</a:t>
            </a:r>
            <a:r>
              <a:rPr lang="en" baseline="-25000"/>
              <a:t>2</a:t>
            </a:r>
            <a:r>
              <a:rPr lang="en"/>
              <a:t>(4) = 2</a:t>
            </a:r>
            <a:endParaRPr/>
          </a:p>
          <a:p>
            <a:pPr marL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Power of f(n) = 3</a:t>
            </a:r>
            <a:endParaRPr/>
          </a:p>
          <a:p>
            <a:pPr marL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 &lt; 3</a:t>
            </a:r>
            <a:endParaRPr/>
          </a:p>
          <a:p>
            <a:pPr marL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ANSWER: </a:t>
            </a:r>
            <a:r>
              <a:rPr lang="en">
                <a:solidFill>
                  <a:srgbClr val="FF9900"/>
                </a:solidFill>
                <a:latin typeface="Lato"/>
                <a:ea typeface="Lato"/>
                <a:cs typeface="Lato"/>
                <a:sym typeface="Lato"/>
              </a:rPr>
              <a:t>Θ(n</a:t>
            </a:r>
            <a:r>
              <a:rPr lang="en" baseline="30000">
                <a:solidFill>
                  <a:srgbClr val="FF9900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r>
              <a:rPr lang="en">
                <a:solidFill>
                  <a:srgbClr val="FF9900"/>
                </a:solidFill>
                <a:latin typeface="Lato"/>
                <a:ea typeface="Lato"/>
                <a:cs typeface="Lato"/>
                <a:sym typeface="Lato"/>
              </a:rPr>
              <a:t>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1277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4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Master Theorem		T(n) = a T(n / b) + f(n)</a:t>
            </a:r>
            <a:endParaRPr dirty="0"/>
          </a:p>
        </p:txBody>
      </p:sp>
      <p:pic>
        <p:nvPicPr>
          <p:cNvPr id="346" name="Google Shape;346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3613" y="1411925"/>
            <a:ext cx="3100231" cy="298485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54"/>
          <p:cNvSpPr txBox="1"/>
          <p:nvPr/>
        </p:nvSpPr>
        <p:spPr>
          <a:xfrm>
            <a:off x="720450" y="1650650"/>
            <a:ext cx="3994500" cy="31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T(n) = 2 T(n / 2) + O(n)</a:t>
            </a:r>
            <a:endParaRPr/>
          </a:p>
          <a:p>
            <a:pPr marL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log</a:t>
            </a:r>
            <a:r>
              <a:rPr lang="en" baseline="-25000"/>
              <a:t>b</a:t>
            </a:r>
            <a:r>
              <a:rPr lang="en"/>
              <a:t>(a) = log</a:t>
            </a:r>
            <a:r>
              <a:rPr lang="en" baseline="-25000"/>
              <a:t>2</a:t>
            </a:r>
            <a:r>
              <a:rPr lang="en"/>
              <a:t>(2) = 1</a:t>
            </a:r>
            <a:endParaRPr/>
          </a:p>
          <a:p>
            <a:pPr marL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Power of f(n) = 1</a:t>
            </a:r>
            <a:endParaRPr/>
          </a:p>
          <a:p>
            <a:pPr marL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 = 1</a:t>
            </a:r>
            <a:endParaRPr/>
          </a:p>
          <a:p>
            <a:pPr marL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ANSWER: </a:t>
            </a:r>
            <a:r>
              <a:rPr lang="en">
                <a:solidFill>
                  <a:srgbClr val="FF9900"/>
                </a:solidFill>
                <a:latin typeface="Lato"/>
                <a:ea typeface="Lato"/>
                <a:cs typeface="Lato"/>
                <a:sym typeface="Lato"/>
              </a:rPr>
              <a:t>Θ(n log(n))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7463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9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Bother?</a:t>
            </a:r>
            <a:endParaRPr/>
          </a:p>
        </p:txBody>
      </p:sp>
      <p:sp>
        <p:nvSpPr>
          <p:cNvPr id="252" name="Google Shape;252;p39"/>
          <p:cNvSpPr txBox="1">
            <a:spLocks noGrp="1"/>
          </p:cNvSpPr>
          <p:nvPr>
            <p:ph type="body" idx="1"/>
          </p:nvPr>
        </p:nvSpPr>
        <p:spPr>
          <a:xfrm>
            <a:off x="727650" y="1379850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Resource Analysis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Runtime, memory, power, etc.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5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Master Theorem		T(n) = a T(n / b) + f(n)</a:t>
            </a:r>
            <a:endParaRPr dirty="0"/>
          </a:p>
        </p:txBody>
      </p:sp>
      <p:pic>
        <p:nvPicPr>
          <p:cNvPr id="353" name="Google Shape;353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3613" y="1411925"/>
            <a:ext cx="3100231" cy="2984850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55"/>
          <p:cNvSpPr txBox="1"/>
          <p:nvPr/>
        </p:nvSpPr>
        <p:spPr>
          <a:xfrm>
            <a:off x="720450" y="1650650"/>
            <a:ext cx="3994500" cy="31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T(n) = a T(n / b) + f(n)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Always works </a:t>
            </a:r>
            <a:r>
              <a:rPr lang="en" b="1" u="sng"/>
              <a:t>IF</a:t>
            </a:r>
            <a:endParaRPr b="1" u="sng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i="1"/>
              <a:t>a</a:t>
            </a:r>
            <a:r>
              <a:rPr lang="en"/>
              <a:t> is a number &gt;= 1 (no variables, no negatives, no fractions less than 1)</a:t>
            </a:r>
            <a:endParaRPr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i="1"/>
              <a:t>f(n)</a:t>
            </a:r>
            <a:r>
              <a:rPr lang="en"/>
              <a:t> is positive and is order n</a:t>
            </a:r>
            <a:r>
              <a:rPr lang="en" baseline="30000"/>
              <a:t>k</a:t>
            </a:r>
            <a:r>
              <a:rPr lang="en"/>
              <a:t> log</a:t>
            </a:r>
            <a:r>
              <a:rPr lang="en" baseline="30000"/>
              <a:t>j</a:t>
            </a:r>
            <a:r>
              <a:rPr lang="en"/>
              <a:t>(n)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1751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6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Compare?</a:t>
            </a:r>
            <a:endParaRPr/>
          </a:p>
        </p:txBody>
      </p:sp>
      <p:sp>
        <p:nvSpPr>
          <p:cNvPr id="360" name="Google Shape;360;p56"/>
          <p:cNvSpPr txBox="1">
            <a:spLocks noGrp="1"/>
          </p:cNvSpPr>
          <p:nvPr>
            <p:ph type="body" idx="1"/>
          </p:nvPr>
        </p:nvSpPr>
        <p:spPr>
          <a:xfrm>
            <a:off x="727650" y="1321200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Asymptotic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O, o, Ω, ω, Θ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Best-Worst-Average Case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b="1"/>
              <a:t>Basic vs Amortized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57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Amortized Analysis</a:t>
            </a:r>
            <a:endParaRPr/>
          </a:p>
        </p:txBody>
      </p:sp>
      <p:sp>
        <p:nvSpPr>
          <p:cNvPr id="366" name="Google Shape;366;p57"/>
          <p:cNvSpPr txBox="1">
            <a:spLocks noGrp="1"/>
          </p:cNvSpPr>
          <p:nvPr>
            <p:ph type="body" idx="1"/>
          </p:nvPr>
        </p:nvSpPr>
        <p:spPr>
          <a:xfrm>
            <a:off x="727650" y="1321200"/>
            <a:ext cx="4769700" cy="13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Aggregate Method</a:t>
            </a:r>
            <a:endParaRPr/>
          </a:p>
          <a:p>
            <a:pPr marL="457200" lvl="0" indent="-311150" algn="l" rtl="0">
              <a:spcBef>
                <a:spcPts val="160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upper bound T(n) that holds for every sequence of </a:t>
            </a:r>
            <a:r>
              <a:rPr lang="en" i="1"/>
              <a:t>n</a:t>
            </a:r>
            <a:r>
              <a:rPr lang="en"/>
              <a:t> operations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The cost of a single operation is T(n)/n</a:t>
            </a:r>
            <a:endParaRPr/>
          </a:p>
        </p:txBody>
      </p:sp>
      <p:sp>
        <p:nvSpPr>
          <p:cNvPr id="367" name="Google Shape;367;p57"/>
          <p:cNvSpPr txBox="1">
            <a:spLocks noGrp="1"/>
          </p:cNvSpPr>
          <p:nvPr>
            <p:ph type="body" idx="1"/>
          </p:nvPr>
        </p:nvSpPr>
        <p:spPr>
          <a:xfrm>
            <a:off x="727650" y="2929075"/>
            <a:ext cx="4769700" cy="16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Any n operations take O(n) time:</a:t>
            </a:r>
            <a:endParaRPr sz="15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O(1) amortized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500"/>
              <a:t>Any n operations take n</a:t>
            </a:r>
            <a:r>
              <a:rPr lang="en" sz="1500" baseline="30000"/>
              <a:t>3</a:t>
            </a:r>
            <a:r>
              <a:rPr lang="en" sz="1500"/>
              <a:t> time:</a:t>
            </a:r>
            <a:endParaRPr sz="15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	O(n</a:t>
            </a:r>
            <a:r>
              <a:rPr lang="en" baseline="30000"/>
              <a:t>2</a:t>
            </a:r>
            <a:r>
              <a:rPr lang="en"/>
              <a:t>) amortized</a:t>
            </a:r>
            <a:endParaRPr/>
          </a:p>
        </p:txBody>
      </p:sp>
      <p:sp>
        <p:nvSpPr>
          <p:cNvPr id="368" name="Google Shape;368;p57"/>
          <p:cNvSpPr txBox="1"/>
          <p:nvPr/>
        </p:nvSpPr>
        <p:spPr>
          <a:xfrm>
            <a:off x="6730525" y="1099450"/>
            <a:ext cx="1685700" cy="13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u="sng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Amortize</a:t>
            </a:r>
            <a:r>
              <a:rPr lang="en" sz="1600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 sz="1600">
              <a:solidFill>
                <a:schemeClr val="accent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To pay a cost gradually by paying a little at a time</a:t>
            </a:r>
            <a:endParaRPr sz="1600">
              <a:solidFill>
                <a:schemeClr val="accent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58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Amortized Analysis</a:t>
            </a:r>
            <a:endParaRPr/>
          </a:p>
        </p:txBody>
      </p:sp>
      <p:sp>
        <p:nvSpPr>
          <p:cNvPr id="374" name="Google Shape;374;p58"/>
          <p:cNvSpPr txBox="1">
            <a:spLocks noGrp="1"/>
          </p:cNvSpPr>
          <p:nvPr>
            <p:ph type="body" idx="1"/>
          </p:nvPr>
        </p:nvSpPr>
        <p:spPr>
          <a:xfrm>
            <a:off x="727650" y="1321200"/>
            <a:ext cx="4769700" cy="31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T(n) = Cost of n operations: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	n*(1 + ½ + ¼ + ⅛ + ...)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	&lt; 2n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Amortized cost = T(n) / n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	= 2 		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/>
          </a:p>
        </p:txBody>
      </p:sp>
      <p:graphicFrame>
        <p:nvGraphicFramePr>
          <p:cNvPr id="375" name="Google Shape;375;p58"/>
          <p:cNvGraphicFramePr/>
          <p:nvPr/>
        </p:nvGraphicFramePr>
        <p:xfrm>
          <a:off x="6350638" y="679438"/>
          <a:ext cx="1857900" cy="3784625"/>
        </p:xfrm>
        <a:graphic>
          <a:graphicData uri="http://schemas.openxmlformats.org/drawingml/2006/table">
            <a:tbl>
              <a:tblPr>
                <a:noFill/>
                <a:tableStyleId>{B9B6AF28-EF80-474B-9B70-28936B319B1D}</a:tableStyleId>
              </a:tblPr>
              <a:tblGrid>
                <a:gridCol w="309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9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9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96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2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0</a:t>
                      </a:r>
                      <a:endParaRPr sz="1100" b="1"/>
                    </a:p>
                  </a:txBody>
                  <a:tcPr marL="9125" marR="9125" marT="9125" marB="91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1</a:t>
                      </a:r>
                      <a:endParaRPr sz="1100" b="1"/>
                    </a:p>
                  </a:txBody>
                  <a:tcPr marL="9125" marR="9125" marT="9125" marB="91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2</a:t>
                      </a:r>
                      <a:endParaRPr sz="1100" b="1"/>
                    </a:p>
                  </a:txBody>
                  <a:tcPr marL="9125" marR="9125" marT="9125" marB="91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3</a:t>
                      </a:r>
                      <a:endParaRPr sz="1100" b="1"/>
                    </a:p>
                  </a:txBody>
                  <a:tcPr marL="9125" marR="9125" marT="9125" marB="91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4</a:t>
                      </a:r>
                      <a:endParaRPr sz="1100" b="1"/>
                    </a:p>
                  </a:txBody>
                  <a:tcPr marL="9125" marR="9125" marT="9125" marB="91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2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5</a:t>
                      </a:r>
                      <a:endParaRPr sz="1100" b="1"/>
                    </a:p>
                  </a:txBody>
                  <a:tcPr marL="9125" marR="9125" marT="9125" marB="91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2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6</a:t>
                      </a:r>
                      <a:endParaRPr sz="1100" b="1"/>
                    </a:p>
                  </a:txBody>
                  <a:tcPr marL="9125" marR="9125" marT="9125" marB="91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2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7</a:t>
                      </a:r>
                      <a:endParaRPr sz="1100" b="1"/>
                    </a:p>
                  </a:txBody>
                  <a:tcPr marL="9125" marR="9125" marT="9125" marB="91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2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8</a:t>
                      </a:r>
                      <a:endParaRPr sz="1100" b="1"/>
                    </a:p>
                  </a:txBody>
                  <a:tcPr marL="9125" marR="9125" marT="9125" marB="91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2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9</a:t>
                      </a:r>
                      <a:endParaRPr sz="1100" b="1"/>
                    </a:p>
                  </a:txBody>
                  <a:tcPr marL="9125" marR="9125" marT="9125" marB="91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2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10</a:t>
                      </a:r>
                      <a:endParaRPr sz="1100" b="1"/>
                    </a:p>
                  </a:txBody>
                  <a:tcPr marL="9125" marR="9125" marT="9125" marB="91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2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11</a:t>
                      </a:r>
                      <a:endParaRPr sz="1100" b="1"/>
                    </a:p>
                  </a:txBody>
                  <a:tcPr marL="9125" marR="9125" marT="9125" marB="91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2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12</a:t>
                      </a:r>
                      <a:endParaRPr sz="1100" b="1"/>
                    </a:p>
                  </a:txBody>
                  <a:tcPr marL="9125" marR="9125" marT="9125" marB="91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2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13</a:t>
                      </a:r>
                      <a:endParaRPr sz="1100" b="1"/>
                    </a:p>
                  </a:txBody>
                  <a:tcPr marL="9125" marR="9125" marT="9125" marB="91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2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14</a:t>
                      </a:r>
                      <a:endParaRPr sz="1100" b="1"/>
                    </a:p>
                  </a:txBody>
                  <a:tcPr marL="9125" marR="9125" marT="9125" marB="91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2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15</a:t>
                      </a:r>
                      <a:endParaRPr sz="1100" b="1"/>
                    </a:p>
                  </a:txBody>
                  <a:tcPr marL="9125" marR="9125" marT="9125" marB="91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2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25" marR="9125" marT="9125" marB="91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16</a:t>
                      </a:r>
                      <a:endParaRPr sz="1100" b="1"/>
                    </a:p>
                  </a:txBody>
                  <a:tcPr marL="9125" marR="9125" marT="9125" marB="91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76" name="Google Shape;376;p58"/>
          <p:cNvSpPr txBox="1"/>
          <p:nvPr/>
        </p:nvSpPr>
        <p:spPr>
          <a:xfrm>
            <a:off x="6309800" y="371500"/>
            <a:ext cx="1589100" cy="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... ⅛ + ¼ + ½ + 1</a:t>
            </a:r>
            <a:endParaRPr/>
          </a:p>
        </p:txBody>
      </p:sp>
      <p:sp>
        <p:nvSpPr>
          <p:cNvPr id="377" name="Google Shape;377;p58"/>
          <p:cNvSpPr txBox="1"/>
          <p:nvPr/>
        </p:nvSpPr>
        <p:spPr>
          <a:xfrm>
            <a:off x="2351850" y="3255350"/>
            <a:ext cx="1271700" cy="6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O(1)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9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383" name="Google Shape;383;p59"/>
          <p:cNvSpPr txBox="1">
            <a:spLocks noGrp="1"/>
          </p:cNvSpPr>
          <p:nvPr>
            <p:ph type="body" idx="1"/>
          </p:nvPr>
        </p:nvSpPr>
        <p:spPr>
          <a:xfrm>
            <a:off x="727650" y="1321200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dirty="0"/>
              <a:t>Asymptotic analysis is quick estimate and </a:t>
            </a:r>
            <a:r>
              <a:rPr lang="en" sz="1600" i="1" dirty="0"/>
              <a:t>hardware independent</a:t>
            </a:r>
            <a:endParaRPr sz="1600" i="1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dirty="0"/>
              <a:t>Amortized analysis lets you average cost over n operations</a:t>
            </a:r>
            <a:endParaRPr sz="1600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dirty="0"/>
              <a:t>Only leading-order term matters</a:t>
            </a:r>
            <a:endParaRPr sz="1600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dirty="0"/>
              <a:t>“Good” depends on area, but usually ≤ n log(n)</a:t>
            </a:r>
            <a:endParaRPr sz="1600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0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Asymptotic Analysis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0"/>
          <p:cNvSpPr txBox="1">
            <a:spLocks noGrp="1"/>
          </p:cNvSpPr>
          <p:nvPr>
            <p:ph type="body" idx="1"/>
          </p:nvPr>
        </p:nvSpPr>
        <p:spPr>
          <a:xfrm>
            <a:off x="727650" y="1379850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What is the difference between $18 Trillion and $(18 Trillion + 500)?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Numbers of Facebook users in billions, nearly all major apps in millions, operations on a home PC in trillions (all per day)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1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Compare?</a:t>
            </a:r>
            <a:endParaRPr/>
          </a:p>
        </p:txBody>
      </p:sp>
      <p:sp>
        <p:nvSpPr>
          <p:cNvPr id="264" name="Google Shape;264;p41"/>
          <p:cNvSpPr txBox="1">
            <a:spLocks noGrp="1"/>
          </p:cNvSpPr>
          <p:nvPr>
            <p:ph type="body" idx="1"/>
          </p:nvPr>
        </p:nvSpPr>
        <p:spPr>
          <a:xfrm>
            <a:off x="727650" y="1321200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b="1"/>
              <a:t>Asymptotic</a:t>
            </a:r>
            <a:endParaRPr sz="1400" b="1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400" b="1"/>
              <a:t>O, o, Ω, ω, Θ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Best-Worst-Average Case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Basic vs Amortized</a:t>
            </a:r>
            <a:endParaRPr sz="1400"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Asymptotic Analysis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87" name="Google Shape;187;p29"/>
          <p:cNvGraphicFramePr/>
          <p:nvPr>
            <p:extLst>
              <p:ext uri="{D42A27DB-BD31-4B8C-83A1-F6EECF244321}">
                <p14:modId xmlns:p14="http://schemas.microsoft.com/office/powerpoint/2010/main" val="3885146850"/>
              </p:ext>
            </p:extLst>
          </p:nvPr>
        </p:nvGraphicFramePr>
        <p:xfrm>
          <a:off x="490250" y="1578575"/>
          <a:ext cx="8163500" cy="30334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040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0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0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0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5575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bg2"/>
                          </a:solidFill>
                        </a:rPr>
                        <a:t>Type</a:t>
                      </a:r>
                      <a:endParaRPr b="1"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bg2"/>
                          </a:solidFill>
                        </a:rPr>
                        <a:t>Pronounced</a:t>
                      </a:r>
                      <a:endParaRPr b="1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bg2"/>
                          </a:solidFill>
                        </a:rPr>
                        <a:t>Meaning (order of)</a:t>
                      </a:r>
                      <a:endParaRPr b="1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bg2"/>
                          </a:solidFill>
                        </a:rPr>
                        <a:t>Examples</a:t>
                      </a:r>
                      <a:endParaRPr b="1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575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O(n)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bg2"/>
                          </a:solidFill>
                        </a:rPr>
                        <a:t>Big-O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≤ c*n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5n, log(n), 1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575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o(n)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Little-o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&lt; c*n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log(n), 1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575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Ω(n)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Big-Omega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≥ c*n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5n, 100n</a:t>
                      </a:r>
                      <a:r>
                        <a:rPr lang="en" baseline="30000">
                          <a:solidFill>
                            <a:schemeClr val="bg2"/>
                          </a:solidFill>
                        </a:rPr>
                        <a:t>2</a:t>
                      </a:r>
                      <a:r>
                        <a:rPr lang="en">
                          <a:solidFill>
                            <a:schemeClr val="bg2"/>
                          </a:solidFill>
                        </a:rPr>
                        <a:t>, n!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5575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ω(n)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Little-Omega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&gt; c*n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100n</a:t>
                      </a:r>
                      <a:r>
                        <a:rPr lang="en" baseline="30000">
                          <a:solidFill>
                            <a:schemeClr val="bg2"/>
                          </a:solidFill>
                        </a:rPr>
                        <a:t>2</a:t>
                      </a:r>
                      <a:r>
                        <a:rPr lang="en">
                          <a:solidFill>
                            <a:schemeClr val="bg2"/>
                          </a:solidFill>
                        </a:rPr>
                        <a:t>, n!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5575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Θ(n)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Theta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/>
                          </a:solidFill>
                        </a:rPr>
                        <a:t>= c*n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bg2"/>
                          </a:solidFill>
                        </a:rPr>
                        <a:t>5n, 100n, 0.01n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857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2" name="Google Shape;192;p30"/>
          <p:cNvGraphicFramePr/>
          <p:nvPr/>
        </p:nvGraphicFramePr>
        <p:xfrm>
          <a:off x="3507200" y="1171900"/>
          <a:ext cx="4704800" cy="376987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55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0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3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O(n</a:t>
                      </a:r>
                      <a:r>
                        <a:rPr lang="en" sz="2400" b="1" baseline="300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</a:t>
                      </a:r>
                      <a:r>
                        <a:rPr lang="en" sz="2400" b="1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)</a:t>
                      </a:r>
                      <a:endParaRPr sz="2400" b="1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≤ k*n</a:t>
                      </a:r>
                      <a:r>
                        <a:rPr lang="en" sz="2400" b="1" baseline="300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</a:t>
                      </a:r>
                      <a:endParaRPr sz="2400" b="1">
                        <a:solidFill>
                          <a:schemeClr val="accen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3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o(n)</a:t>
                      </a:r>
                      <a:endParaRPr sz="2400" b="1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&lt; k*n</a:t>
                      </a:r>
                      <a:endParaRPr sz="2400" b="1">
                        <a:solidFill>
                          <a:schemeClr val="accen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3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Ω(n</a:t>
                      </a:r>
                      <a:r>
                        <a:rPr lang="en" sz="2400" b="1" baseline="300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</a:t>
                      </a:r>
                      <a:r>
                        <a:rPr lang="en" sz="2400" b="1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)</a:t>
                      </a:r>
                      <a:endParaRPr sz="2400" b="1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≥ k*n</a:t>
                      </a:r>
                      <a:r>
                        <a:rPr lang="en" sz="2400" b="1" baseline="300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</a:t>
                      </a:r>
                      <a:endParaRPr sz="2400" b="1">
                        <a:solidFill>
                          <a:schemeClr val="accen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3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ω(n</a:t>
                      </a:r>
                      <a:r>
                        <a:rPr lang="en" sz="2400" b="1" baseline="300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1.5</a:t>
                      </a:r>
                      <a:r>
                        <a:rPr lang="en" sz="2400" b="1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)</a:t>
                      </a:r>
                      <a:endParaRPr sz="2400" b="1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&gt; k*n</a:t>
                      </a:r>
                      <a:r>
                        <a:rPr lang="en" sz="2400" b="1" baseline="300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1.5</a:t>
                      </a:r>
                      <a:endParaRPr sz="2400" b="1">
                        <a:solidFill>
                          <a:schemeClr val="accen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3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Θ(log(n))</a:t>
                      </a:r>
                      <a:endParaRPr sz="2400" b="1">
                        <a:solidFill>
                          <a:schemeClr val="accen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2400" b="1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= k*log(n)</a:t>
                      </a:r>
                      <a:endParaRPr sz="2400" b="1">
                        <a:solidFill>
                          <a:schemeClr val="accen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3" name="Google Shape;193;p30"/>
          <p:cNvSpPr txBox="1"/>
          <p:nvPr/>
        </p:nvSpPr>
        <p:spPr>
          <a:xfrm>
            <a:off x="2495275" y="3011525"/>
            <a:ext cx="5506800" cy="64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30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Asymptotic Analysis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9259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2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Asymptotic Analysis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aphicFrame>
        <p:nvGraphicFramePr>
          <p:cNvPr id="270" name="Google Shape;270;p42"/>
          <p:cNvGraphicFramePr/>
          <p:nvPr>
            <p:extLst>
              <p:ext uri="{D42A27DB-BD31-4B8C-83A1-F6EECF244321}">
                <p14:modId xmlns:p14="http://schemas.microsoft.com/office/powerpoint/2010/main" val="3968929259"/>
              </p:ext>
            </p:extLst>
          </p:nvPr>
        </p:nvGraphicFramePr>
        <p:xfrm>
          <a:off x="1510688" y="1532975"/>
          <a:ext cx="6122625" cy="3033450"/>
        </p:xfrm>
        <a:graphic>
          <a:graphicData uri="http://schemas.openxmlformats.org/drawingml/2006/table">
            <a:tbl>
              <a:tblPr>
                <a:noFill/>
                <a:tableStyleId>{B9B6AF28-EF80-474B-9B70-28936B319B1D}</a:tableStyleId>
              </a:tblPr>
              <a:tblGrid>
                <a:gridCol w="2040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0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0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5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/>
                        <a:t>Type</a:t>
                      </a:r>
                      <a:endParaRPr b="1" dirty="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Pronounced</a:t>
                      </a:r>
                      <a:endParaRPr b="1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Examples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o(n)</a:t>
                      </a: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Little-o</a:t>
                      </a: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log(n), 1</a:t>
                      </a:r>
                      <a:endParaRPr dirty="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O(n!)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Big-O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5n! + 4n</a:t>
                      </a:r>
                      <a:r>
                        <a:rPr lang="en" baseline="30000"/>
                        <a:t>2</a:t>
                      </a:r>
                      <a:r>
                        <a:rPr lang="en"/>
                        <a:t>, log(n), 1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Θ(n</a:t>
                      </a:r>
                      <a:r>
                        <a:rPr lang="en" baseline="30000" dirty="0"/>
                        <a:t>3</a:t>
                      </a:r>
                      <a:r>
                        <a:rPr lang="en" dirty="0"/>
                        <a:t>)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Theta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16n</a:t>
                      </a:r>
                      <a:r>
                        <a:rPr lang="en" baseline="30000"/>
                        <a:t>3</a:t>
                      </a:r>
                      <a:r>
                        <a:rPr lang="en"/>
                        <a:t> + 4n</a:t>
                      </a:r>
                      <a:r>
                        <a:rPr lang="en" baseline="30000"/>
                        <a:t>2</a:t>
                      </a:r>
                      <a:r>
                        <a:rPr lang="en"/>
                        <a:t> - 2n, 12n</a:t>
                      </a:r>
                      <a:r>
                        <a:rPr lang="en" baseline="30000"/>
                        <a:t>3</a:t>
                      </a:r>
                      <a:endParaRPr baseline="300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5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Ω(2</a:t>
                      </a:r>
                      <a:r>
                        <a:rPr lang="en" baseline="30000"/>
                        <a:t>n</a:t>
                      </a:r>
                      <a:r>
                        <a:rPr lang="en"/>
                        <a:t>)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Big-Omega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4*2</a:t>
                      </a:r>
                      <a:r>
                        <a:rPr lang="en" baseline="30000"/>
                        <a:t>n</a:t>
                      </a:r>
                      <a:r>
                        <a:rPr lang="en"/>
                        <a:t>, n!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5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ω(n</a:t>
                      </a:r>
                      <a:r>
                        <a:rPr lang="en" baseline="30000"/>
                        <a:t>2</a:t>
                      </a:r>
                      <a:r>
                        <a:rPr lang="en"/>
                        <a:t>)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Little-Omega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100n</a:t>
                      </a:r>
                      <a:r>
                        <a:rPr lang="en" baseline="30000" dirty="0"/>
                        <a:t>3</a:t>
                      </a:r>
                      <a:r>
                        <a:rPr lang="en" dirty="0"/>
                        <a:t>, n</a:t>
                      </a:r>
                      <a:r>
                        <a:rPr lang="en" baseline="30000" dirty="0"/>
                        <a:t>4</a:t>
                      </a:r>
                      <a:r>
                        <a:rPr lang="en" dirty="0"/>
                        <a:t>, 6n</a:t>
                      </a:r>
                      <a:r>
                        <a:rPr lang="en" baseline="30000" dirty="0"/>
                        <a:t>100</a:t>
                      </a:r>
                      <a:r>
                        <a:rPr lang="en" dirty="0"/>
                        <a:t>, n!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3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</a:t>
            </a:r>
            <a:endParaRPr/>
          </a:p>
        </p:txBody>
      </p:sp>
      <p:sp>
        <p:nvSpPr>
          <p:cNvPr id="276" name="Google Shape;276;p43"/>
          <p:cNvSpPr txBox="1">
            <a:spLocks noGrp="1"/>
          </p:cNvSpPr>
          <p:nvPr>
            <p:ph type="body" idx="1"/>
          </p:nvPr>
        </p:nvSpPr>
        <p:spPr>
          <a:xfrm>
            <a:off x="727650" y="1379850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b="1"/>
              <a:t>n</a:t>
            </a:r>
            <a:r>
              <a:rPr lang="en" sz="1600" b="1" baseline="30000"/>
              <a:t>2</a:t>
            </a:r>
            <a:r>
              <a:rPr lang="en" sz="1600" b="1"/>
              <a:t> + 2n - 1?</a:t>
            </a:r>
            <a:endParaRPr sz="1600" b="1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o(n</a:t>
            </a:r>
            <a:r>
              <a:rPr lang="en" sz="1400" baseline="30000"/>
              <a:t>3</a:t>
            </a:r>
            <a:r>
              <a:rPr lang="en" sz="1400"/>
              <a:t>), o(n</a:t>
            </a:r>
            <a:r>
              <a:rPr lang="en" sz="1400" baseline="30000"/>
              <a:t>4</a:t>
            </a:r>
            <a:r>
              <a:rPr lang="en" sz="1400"/>
              <a:t>), o(2</a:t>
            </a:r>
            <a:r>
              <a:rPr lang="en" sz="1400" baseline="30000"/>
              <a:t>n</a:t>
            </a:r>
            <a:r>
              <a:rPr lang="en" sz="1400"/>
              <a:t>)</a:t>
            </a:r>
            <a:endParaRPr sz="140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O(n</a:t>
            </a:r>
            <a:r>
              <a:rPr lang="en" sz="1400" baseline="30000"/>
              <a:t>2</a:t>
            </a:r>
            <a:r>
              <a:rPr lang="en" sz="1400"/>
              <a:t>), O(n</a:t>
            </a:r>
            <a:r>
              <a:rPr lang="en" sz="1400" baseline="30000"/>
              <a:t>3</a:t>
            </a:r>
            <a:r>
              <a:rPr lang="en" sz="1400"/>
              <a:t>), O(n</a:t>
            </a:r>
            <a:r>
              <a:rPr lang="en" sz="1400" baseline="30000"/>
              <a:t>4</a:t>
            </a:r>
            <a:r>
              <a:rPr lang="en" sz="1400"/>
              <a:t>)</a:t>
            </a:r>
            <a:endParaRPr sz="140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Θ(n</a:t>
            </a:r>
            <a:r>
              <a:rPr lang="en" sz="1400" baseline="30000"/>
              <a:t>2</a:t>
            </a:r>
            <a:r>
              <a:rPr lang="en" sz="1400"/>
              <a:t>)</a:t>
            </a:r>
            <a:endParaRPr sz="140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Ω(n</a:t>
            </a:r>
            <a:r>
              <a:rPr lang="en" sz="1400" baseline="30000"/>
              <a:t>2</a:t>
            </a:r>
            <a:r>
              <a:rPr lang="en" sz="1400"/>
              <a:t>), Ω(n),Ω(log n), Ω(1)</a:t>
            </a:r>
            <a:endParaRPr sz="140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ω(n),ω(log n), ω(1)</a:t>
            </a:r>
            <a:endParaRPr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4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Expectations</a:t>
            </a:r>
            <a:endParaRPr/>
          </a:p>
        </p:txBody>
      </p:sp>
      <p:sp>
        <p:nvSpPr>
          <p:cNvPr id="282" name="Google Shape;282;p44"/>
          <p:cNvSpPr txBox="1">
            <a:spLocks noGrp="1"/>
          </p:cNvSpPr>
          <p:nvPr>
            <p:ph type="body" idx="1"/>
          </p:nvPr>
        </p:nvSpPr>
        <p:spPr>
          <a:xfrm>
            <a:off x="727650" y="1379850"/>
            <a:ext cx="7688700" cy="11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/>
              <a:t>for i = 1:n</a:t>
            </a:r>
            <a:endParaRPr i="1"/>
          </a:p>
          <a:p>
            <a:pPr marL="0" lvl="0" indent="45720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i="1"/>
              <a:t>for j=1:n</a:t>
            </a:r>
            <a:endParaRPr i="1"/>
          </a:p>
          <a:p>
            <a:pPr marL="0" lvl="0" indent="45720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i="1"/>
              <a:t>	Do 1 operation</a:t>
            </a:r>
            <a:endParaRPr i="1"/>
          </a:p>
        </p:txBody>
      </p:sp>
      <p:sp>
        <p:nvSpPr>
          <p:cNvPr id="283" name="Google Shape;283;p44"/>
          <p:cNvSpPr txBox="1">
            <a:spLocks noGrp="1"/>
          </p:cNvSpPr>
          <p:nvPr>
            <p:ph type="body" idx="1"/>
          </p:nvPr>
        </p:nvSpPr>
        <p:spPr>
          <a:xfrm>
            <a:off x="727650" y="2917775"/>
            <a:ext cx="7688700" cy="15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o(n</a:t>
            </a:r>
            <a:r>
              <a:rPr lang="en" sz="1400" baseline="30000"/>
              <a:t>3</a:t>
            </a:r>
            <a:r>
              <a:rPr lang="en" sz="1400"/>
              <a:t>), o(n</a:t>
            </a:r>
            <a:r>
              <a:rPr lang="en" sz="1400" baseline="30000"/>
              <a:t>4</a:t>
            </a:r>
            <a:r>
              <a:rPr lang="en" sz="1400"/>
              <a:t>), o(2</a:t>
            </a:r>
            <a:r>
              <a:rPr lang="en" sz="1400" baseline="30000"/>
              <a:t>n</a:t>
            </a:r>
            <a:r>
              <a:rPr lang="en" sz="1400"/>
              <a:t>)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O(n</a:t>
            </a:r>
            <a:r>
              <a:rPr lang="en" sz="1400" baseline="30000"/>
              <a:t>2</a:t>
            </a:r>
            <a:r>
              <a:rPr lang="en" sz="1400"/>
              <a:t>), O(n</a:t>
            </a:r>
            <a:r>
              <a:rPr lang="en" sz="1400" baseline="30000"/>
              <a:t>3</a:t>
            </a:r>
            <a:r>
              <a:rPr lang="en" sz="1400"/>
              <a:t>), O(n</a:t>
            </a:r>
            <a:r>
              <a:rPr lang="en" sz="1400" baseline="30000"/>
              <a:t>4</a:t>
            </a:r>
            <a:r>
              <a:rPr lang="en" sz="1400"/>
              <a:t>)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Θ(n</a:t>
            </a:r>
            <a:r>
              <a:rPr lang="en" sz="1400" baseline="30000"/>
              <a:t>2</a:t>
            </a:r>
            <a:r>
              <a:rPr lang="en" sz="1400"/>
              <a:t>)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Ω(n</a:t>
            </a:r>
            <a:r>
              <a:rPr lang="en" sz="1400" baseline="30000"/>
              <a:t>2</a:t>
            </a:r>
            <a:r>
              <a:rPr lang="en" sz="1400"/>
              <a:t>), Ω(n),Ω(log n), Ω(1)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ω(n),ω(log n), ω(1)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1319</Words>
  <Application>Microsoft Macintosh PowerPoint</Application>
  <PresentationFormat>On-screen Show (16:9)</PresentationFormat>
  <Paragraphs>331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Lato</vt:lpstr>
      <vt:lpstr>Raleway</vt:lpstr>
      <vt:lpstr>Nunito</vt:lpstr>
      <vt:lpstr>Arial</vt:lpstr>
      <vt:lpstr>Streamline</vt:lpstr>
      <vt:lpstr>Streamline</vt:lpstr>
      <vt:lpstr>Asymptotic Analysis</vt:lpstr>
      <vt:lpstr>Why Bother?</vt:lpstr>
      <vt:lpstr>Asymptotic Analysis </vt:lpstr>
      <vt:lpstr>How To Compare?</vt:lpstr>
      <vt:lpstr>Asymptotic Analysis </vt:lpstr>
      <vt:lpstr>Asymptotic Analysis </vt:lpstr>
      <vt:lpstr>Asymptotic Analysis </vt:lpstr>
      <vt:lpstr>Example</vt:lpstr>
      <vt:lpstr>Expectations</vt:lpstr>
      <vt:lpstr>Expectations</vt:lpstr>
      <vt:lpstr>How Do I Get log(n)?</vt:lpstr>
      <vt:lpstr>How To Compare?</vt:lpstr>
      <vt:lpstr>PowerPoint Presentation</vt:lpstr>
      <vt:lpstr>PowerPoint Presentation</vt:lpstr>
      <vt:lpstr>How To Compare?</vt:lpstr>
      <vt:lpstr>Linear search example</vt:lpstr>
      <vt:lpstr>Master Theorem  T(n) = a T(n / b) + f(n)</vt:lpstr>
      <vt:lpstr>Master Theorem  T(n) = a T(n / b) + f(n)</vt:lpstr>
      <vt:lpstr>Master Theorem  T(n) = a T(n / b) + f(n)</vt:lpstr>
      <vt:lpstr>Master Theorem  T(n) = a T(n / b) + f(n)</vt:lpstr>
      <vt:lpstr>How To Compare?</vt:lpstr>
      <vt:lpstr>Amortized Analysis</vt:lpstr>
      <vt:lpstr>Amortized Analysis</vt:lpstr>
      <vt:lpstr>Summary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Asymptotic Analysis</dc:title>
  <cp:lastModifiedBy>Microsoft Office User</cp:lastModifiedBy>
  <cp:revision>5</cp:revision>
  <dcterms:modified xsi:type="dcterms:W3CDTF">2020-02-14T16:06:36Z</dcterms:modified>
</cp:coreProperties>
</file>