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3659" r:id="rId1"/>
  </p:sldMasterIdLst>
  <p:notesMasterIdLst>
    <p:notesMasterId r:id="rId13"/>
  </p:notesMasterIdLst>
  <p:sldIdLst>
    <p:sldId id="256" r:id="rId2"/>
    <p:sldId id="257" r:id="rId3"/>
    <p:sldId id="260" r:id="rId4"/>
    <p:sldId id="262" r:id="rId5"/>
    <p:sldId id="263" r:id="rId6"/>
    <p:sldId id="265" r:id="rId7"/>
    <p:sldId id="266" r:id="rId8"/>
    <p:sldId id="269" r:id="rId9"/>
    <p:sldId id="270" r:id="rId10"/>
    <p:sldId id="271" r:id="rId11"/>
    <p:sldId id="272" r:id="rId12"/>
  </p:sldIdLst>
  <p:sldSz cx="9144000" cy="5143500" type="screen16x9"/>
  <p:notesSz cx="6858000" cy="9144000"/>
  <p:embeddedFontLst>
    <p:embeddedFont>
      <p:font typeface="Lato" panose="020F0502020204030203" pitchFamily="34" charset="77"/>
      <p:regular r:id="rId14"/>
      <p:bold r:id="rId15"/>
      <p:italic r:id="rId16"/>
      <p:boldItalic r:id="rId17"/>
    </p:embeddedFont>
    <p:embeddedFont>
      <p:font typeface="Raleway" panose="020B0503030101060003" pitchFamily="34" charset="77"/>
      <p:regular r:id="rId18"/>
      <p:bold r:id="rId19"/>
      <p:italic r:id="rId20"/>
      <p:boldItalic r:id="rId2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7"/>
    <p:restoredTop sz="71859" autoAdjust="0"/>
  </p:normalViewPr>
  <p:slideViewPr>
    <p:cSldViewPr snapToGrid="0">
      <p:cViewPr varScale="1">
        <p:scale>
          <a:sx n="93" d="100"/>
          <a:sy n="93" d="100"/>
        </p:scale>
        <p:origin x="1904" y="1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4358ddda3f_1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Google Shape;186;g4358ddda3f_1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437291d1f2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437291d1f2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37f7af9ed8_0_1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37f7af9ed8_0_1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37f7af9ed8_0_2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37f7af9ed8_0_2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Remember how divide-and-conquer broke things into pieces, often into recursive form?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-- well sometimes doing recursion is horribly inefficient.  So memoize</a:t>
            </a:r>
            <a:r>
              <a:rPr lang="en" baseline="0" dirty="0"/>
              <a:t> (i.e. store the answer if you are going to have to answer the same question later)</a:t>
            </a:r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3f8b4bbbf2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3f8b4bbbf2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Divide-and-conquer</a:t>
            </a:r>
            <a:r>
              <a:rPr lang="en-US" baseline="0" dirty="0"/>
              <a:t> speeds up a program by performing the expensive operations on only a few items (i.e. split the sort up until you are only sorting 3 items—that’s fast).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baseline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aseline="0" dirty="0"/>
              <a:t>Dynamic programming speeds up a program by storing answers to common questions and not doing the work repeatedly</a:t>
            </a:r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3f9ef76f69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3f9ef76f69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order you do matrix multiplication in can have a big impact on how many multiplications are required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3f9ef76f69_1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3f9ef76f69_1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3f9ef76f69_1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3f9ef76f69_1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"/>
              <a:t>Matrix multiplications are used in everything from simulating the US economy to making avatars turn in video games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4358ddda3f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Google Shape;172;g4358ddda3f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4358ddda3f_1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4358ddda3f_1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lt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14;p2"/>
          <p:cNvSpPr txBox="1">
            <a:spLocks noGrp="1"/>
          </p:cNvSpPr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subTitle" idx="1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dk1"/>
        </a:solidFill>
        <a:effectLst/>
      </p:bgPr>
    </p:bg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oogle Shape;74;p11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75" name="Google Shape;75;p11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11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7" name="Google Shape;77;p11"/>
          <p:cNvSpPr txBox="1">
            <a:spLocks noGrp="1"/>
          </p:cNvSpPr>
          <p:nvPr>
            <p:ph type="title" hasCustomPrompt="1"/>
          </p:nvPr>
        </p:nvSpPr>
        <p:spPr>
          <a:xfrm>
            <a:off x="729450" y="733950"/>
            <a:ext cx="7688400" cy="1244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8" name="Google Shape;78;p11"/>
          <p:cNvSpPr txBox="1">
            <a:spLocks noGrp="1"/>
          </p:cNvSpPr>
          <p:nvPr>
            <p:ph type="body" idx="1"/>
          </p:nvPr>
        </p:nvSpPr>
        <p:spPr>
          <a:xfrm>
            <a:off x="729450" y="2272888"/>
            <a:ext cx="7688400" cy="1580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9" name="Google Shape;79;p11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2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oogle Shape;18;p3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9" name="Google Shape;19;p3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3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" name="Google Shape;21;p3"/>
          <p:cNvSpPr txBox="1">
            <a:spLocks noGrp="1"/>
          </p:cNvSpPr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" name="Google Shape;25;p4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26" name="Google Shape;26;p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" name="Google Shape;28;p4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oogle Shape;33;p5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34" name="Google Shape;34;p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" name="Google Shape;36;p5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body" idx="1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body" idx="2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2" name="Google Shape;42;p6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43" name="Google Shape;43;p6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6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" name="Google Shape;45;p6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6" name="Google Shape;46;p6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49;p7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50" name="Google Shape;50;p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2" name="Google Shape;52;p7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381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53" name="Google Shape;53;p7"/>
          <p:cNvSpPr txBox="1">
            <a:spLocks noGrp="1"/>
          </p:cNvSpPr>
          <p:nvPr>
            <p:ph type="body" idx="1"/>
          </p:nvPr>
        </p:nvSpPr>
        <p:spPr>
          <a:xfrm>
            <a:off x="721225" y="2781725"/>
            <a:ext cx="3300900" cy="1597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54" name="Google Shape;54;p7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3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8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57" name="Google Shape;57;p8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8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9" name="Google Shape;59;p8"/>
          <p:cNvSpPr txBox="1">
            <a:spLocks noGrp="1"/>
          </p:cNvSpPr>
          <p:nvPr>
            <p:ph type="title"/>
          </p:nvPr>
        </p:nvSpPr>
        <p:spPr>
          <a:xfrm>
            <a:off x="729450" y="864300"/>
            <a:ext cx="7021200" cy="298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0" name="Google Shape;60;p8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3" name="Google Shape;63;p9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64" name="Google Shape;64;p9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9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" name="Google Shape;66;p9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7" name="Google Shape;67;p9"/>
          <p:cNvSpPr txBox="1">
            <a:spLocks noGrp="1"/>
          </p:cNvSpPr>
          <p:nvPr>
            <p:ph type="subTitle" idx="1"/>
          </p:nvPr>
        </p:nvSpPr>
        <p:spPr>
          <a:xfrm>
            <a:off x="724950" y="3161525"/>
            <a:ext cx="3300900" cy="759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68" name="Google Shape;68;p9"/>
          <p:cNvSpPr txBox="1">
            <a:spLocks noGrp="1"/>
          </p:cNvSpPr>
          <p:nvPr>
            <p:ph type="body" idx="2"/>
          </p:nvPr>
        </p:nvSpPr>
        <p:spPr>
          <a:xfrm>
            <a:off x="5174225" y="1352625"/>
            <a:ext cx="3374400" cy="3025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69" name="Google Shape;69;p9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0"/>
          <p:cNvSpPr txBox="1">
            <a:spLocks noGrp="1"/>
          </p:cNvSpPr>
          <p:nvPr>
            <p:ph type="body" idx="1"/>
          </p:nvPr>
        </p:nvSpPr>
        <p:spPr>
          <a:xfrm>
            <a:off x="724950" y="4372551"/>
            <a:ext cx="7697400" cy="46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>
            <a:endParaRPr/>
          </a:p>
        </p:txBody>
      </p:sp>
      <p:sp>
        <p:nvSpPr>
          <p:cNvPr id="72" name="Google Shape;72;p10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treamline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29845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commons.wikimedia.org/wiki/File:Algorithms-F6CallTreeMemoized.pn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3"/>
          <p:cNvSpPr txBox="1">
            <a:spLocks noGrp="1"/>
          </p:cNvSpPr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Dynamic Programming</a:t>
            </a:r>
            <a:endParaRPr/>
          </a:p>
        </p:txBody>
      </p:sp>
      <p:sp>
        <p:nvSpPr>
          <p:cNvPr id="87" name="Google Shape;87;p13"/>
          <p:cNvSpPr txBox="1">
            <a:spLocks noGrp="1"/>
          </p:cNvSpPr>
          <p:nvPr>
            <p:ph type="subTitle" idx="1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Chapter 10</a:t>
            </a: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8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Dynamic Programming</a:t>
            </a:r>
            <a:endParaRPr/>
          </a:p>
        </p:txBody>
      </p:sp>
      <p:sp>
        <p:nvSpPr>
          <p:cNvPr id="189" name="Google Shape;189;p28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 dirty="0"/>
              <a:t>Problem requires calculation of </a:t>
            </a:r>
            <a:r>
              <a:rPr lang="en" u="sng" dirty="0"/>
              <a:t>exact same values</a:t>
            </a:r>
            <a:r>
              <a:rPr lang="en" dirty="0"/>
              <a:t> multiple times</a:t>
            </a:r>
            <a:endParaRPr dirty="0"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 dirty="0"/>
              <a:t>Store (memoize) those values and access them rather than re-calculating</a:t>
            </a:r>
            <a:endParaRPr dirty="0"/>
          </a:p>
          <a:p>
            <a:pPr marL="914400" lvl="1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 dirty="0"/>
              <a:t>Space-for-time</a:t>
            </a:r>
            <a:endParaRPr dirty="0"/>
          </a:p>
          <a:p>
            <a:pPr marL="914400" lvl="1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 dirty="0"/>
              <a:t>Map</a:t>
            </a:r>
            <a:endParaRPr dirty="0"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 dirty="0">
                <a:solidFill>
                  <a:schemeClr val="hlink"/>
                </a:solidFill>
              </a:rPr>
              <a:t>Example</a:t>
            </a:r>
            <a:endParaRPr dirty="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9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 Store Answers</a:t>
            </a:r>
            <a:endParaRPr/>
          </a:p>
        </p:txBody>
      </p:sp>
      <p:sp>
        <p:nvSpPr>
          <p:cNvPr id="195" name="Google Shape;195;p29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/>
              <a:t>...but how?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4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Course Material</a:t>
            </a:r>
            <a:endParaRPr/>
          </a:p>
        </p:txBody>
      </p:sp>
      <p:sp>
        <p:nvSpPr>
          <p:cNvPr id="93" name="Google Shape;93;p14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Data Structures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Tasks</a:t>
            </a:r>
            <a:endParaRPr/>
          </a:p>
          <a:p>
            <a:pPr marL="914400" lvl="1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Sorting </a:t>
            </a:r>
            <a:endParaRPr/>
          </a:p>
          <a:p>
            <a:pPr marL="914400" lvl="1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Searching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Analysis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 b="1"/>
              <a:t>Algorithms and Design</a:t>
            </a:r>
            <a:endParaRPr b="1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7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Templates - Dynamic Programming</a:t>
            </a:r>
            <a:endParaRPr/>
          </a:p>
        </p:txBody>
      </p:sp>
      <p:pic>
        <p:nvPicPr>
          <p:cNvPr id="111" name="Google Shape;111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17588" y="2006275"/>
            <a:ext cx="6708824" cy="2432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17"/>
          <p:cNvSpPr txBox="1"/>
          <p:nvPr/>
        </p:nvSpPr>
        <p:spPr>
          <a:xfrm>
            <a:off x="729450" y="4375650"/>
            <a:ext cx="7197000" cy="65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u="sng">
                <a:solidFill>
                  <a:schemeClr val="hlink"/>
                </a:solidFill>
                <a:hlinkClick r:id="rId4"/>
              </a:rPr>
              <a:t>https://commons.wikimedia.org/wiki/File:Algorithms-F6CallTreeMemoized.png</a:t>
            </a:r>
            <a:endParaRPr sz="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9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Dynamic Programming vs Divide-and-Conquer</a:t>
            </a:r>
            <a:endParaRPr/>
          </a:p>
        </p:txBody>
      </p:sp>
      <p:pic>
        <p:nvPicPr>
          <p:cNvPr id="125" name="Google Shape;125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6625" y="2345538"/>
            <a:ext cx="4794125" cy="1738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78699" y="1895938"/>
            <a:ext cx="2739450" cy="2637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0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Matrix Chain Ordering</a:t>
            </a:r>
            <a:endParaRPr/>
          </a:p>
        </p:txBody>
      </p:sp>
      <p:pic>
        <p:nvPicPr>
          <p:cNvPr id="132" name="Google Shape;132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2006250"/>
            <a:ext cx="8839203" cy="26220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2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Matrix Chain Ordering</a:t>
            </a:r>
            <a:endParaRPr/>
          </a:p>
        </p:txBody>
      </p:sp>
      <p:pic>
        <p:nvPicPr>
          <p:cNvPr id="144" name="Google Shape;144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46650" y="3317325"/>
            <a:ext cx="5428124" cy="16101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46651" y="1766650"/>
            <a:ext cx="5428124" cy="161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22"/>
          <p:cNvSpPr txBox="1"/>
          <p:nvPr/>
        </p:nvSpPr>
        <p:spPr>
          <a:xfrm>
            <a:off x="437025" y="2038750"/>
            <a:ext cx="2427300" cy="27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1*6*2 + 2*10*1 + 1*2*1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10*1*6 + 6*2*10 + 10*6*10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3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Matrix Chain Ordering</a:t>
            </a:r>
            <a:endParaRPr/>
          </a:p>
        </p:txBody>
      </p:sp>
      <p:pic>
        <p:nvPicPr>
          <p:cNvPr id="152" name="Google Shape;152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46650" y="3317325"/>
            <a:ext cx="5428124" cy="16101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46651" y="1766650"/>
            <a:ext cx="5428124" cy="161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23"/>
          <p:cNvSpPr txBox="1"/>
          <p:nvPr/>
        </p:nvSpPr>
        <p:spPr>
          <a:xfrm>
            <a:off x="437025" y="2038750"/>
            <a:ext cx="2427300" cy="27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34 operations</a:t>
            </a:r>
            <a:endParaRPr sz="20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780 operations</a:t>
            </a:r>
            <a:endParaRPr sz="20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Google Shape;174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38742" y="691675"/>
            <a:ext cx="3205257" cy="1162175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6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Longest Common Subsequence</a:t>
            </a:r>
            <a:endParaRPr/>
          </a:p>
        </p:txBody>
      </p:sp>
      <p:sp>
        <p:nvSpPr>
          <p:cNvPr id="176" name="Google Shape;176;p26"/>
          <p:cNvSpPr txBox="1"/>
          <p:nvPr/>
        </p:nvSpPr>
        <p:spPr>
          <a:xfrm>
            <a:off x="1205300" y="2307800"/>
            <a:ext cx="6082500" cy="213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ABCBDABA	length 8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BDCABA		length 6</a:t>
            </a:r>
            <a:endParaRPr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Google Shape;181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38742" y="691675"/>
            <a:ext cx="3205257" cy="1162175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Google Shape;182;p27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Longest Common Subsequence</a:t>
            </a:r>
            <a:endParaRPr/>
          </a:p>
        </p:txBody>
      </p:sp>
      <p:pic>
        <p:nvPicPr>
          <p:cNvPr id="183" name="Google Shape;183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54450" y="1853840"/>
            <a:ext cx="4070575" cy="28494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treamline">
  <a:themeElements>
    <a:clrScheme name="Streamline">
      <a:dk1>
        <a:srgbClr val="1A9988"/>
      </a:dk1>
      <a:lt1>
        <a:srgbClr val="FFFFFF"/>
      </a:lt1>
      <a:dk2>
        <a:srgbClr val="1A1A1A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235</Words>
  <Application>Microsoft Macintosh PowerPoint</Application>
  <PresentationFormat>On-screen Show (16:9)</PresentationFormat>
  <Paragraphs>55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Raleway</vt:lpstr>
      <vt:lpstr>Lato</vt:lpstr>
      <vt:lpstr>Arial</vt:lpstr>
      <vt:lpstr>Streamline</vt:lpstr>
      <vt:lpstr>Dynamic Programming</vt:lpstr>
      <vt:lpstr>Course Material</vt:lpstr>
      <vt:lpstr>Templates - Dynamic Programming</vt:lpstr>
      <vt:lpstr>Dynamic Programming vs Divide-and-Conquer</vt:lpstr>
      <vt:lpstr>Matrix Chain Ordering</vt:lpstr>
      <vt:lpstr>Matrix Chain Ordering</vt:lpstr>
      <vt:lpstr>Matrix Chain Ordering</vt:lpstr>
      <vt:lpstr>Longest Common Subsequence</vt:lpstr>
      <vt:lpstr>Longest Common Subsequence</vt:lpstr>
      <vt:lpstr>Dynamic Programming</vt:lpstr>
      <vt:lpstr>So Store Answers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Dynamic Programming</dc:title>
  <dc:creator>Andrew Dean Hill</dc:creator>
  <cp:lastModifiedBy>Microsoft Office User</cp:lastModifiedBy>
  <cp:revision>2</cp:revision>
  <dcterms:modified xsi:type="dcterms:W3CDTF">2019-11-24T20:14:09Z</dcterms:modified>
</cp:coreProperties>
</file>