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4572000" cy="3429000"/>
  <p:notesSz cx="6858000" cy="9144000"/>
  <p:defaultTextStyle>
    <a:defPPr>
      <a:defRPr lang="en-US"/>
    </a:defPPr>
    <a:lvl1pPr marL="0" algn="l" defTabSz="4572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228600" algn="l" defTabSz="4572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457200" algn="l" defTabSz="4572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685800" algn="l" defTabSz="4572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914400" algn="l" defTabSz="4572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143000" algn="l" defTabSz="4572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1371600" algn="l" defTabSz="4572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1600200" algn="l" defTabSz="4572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1828800" algn="l" defTabSz="4572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7"/>
    <p:restoredTop sz="94664"/>
  </p:normalViewPr>
  <p:slideViewPr>
    <p:cSldViewPr snapToGrid="0" snapToObjects="1">
      <p:cViewPr varScale="1">
        <p:scale>
          <a:sx n="200" d="100"/>
          <a:sy n="200" d="100"/>
        </p:scale>
        <p:origin x="1664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561182"/>
            <a:ext cx="3886200" cy="1193800"/>
          </a:xfrm>
        </p:spPr>
        <p:txBody>
          <a:bodyPr anchor="b"/>
          <a:lstStyle>
            <a:lvl1pPr algn="ctr">
              <a:defRPr sz="3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500" y="1801019"/>
            <a:ext cx="3429000" cy="827881"/>
          </a:xfrm>
        </p:spPr>
        <p:txBody>
          <a:bodyPr/>
          <a:lstStyle>
            <a:lvl1pPr marL="0" indent="0" algn="ctr">
              <a:buNone/>
              <a:defRPr sz="1200"/>
            </a:lvl1pPr>
            <a:lvl2pPr marL="228600" indent="0" algn="ctr">
              <a:buNone/>
              <a:defRPr sz="1000"/>
            </a:lvl2pPr>
            <a:lvl3pPr marL="457200" indent="0" algn="ctr">
              <a:buNone/>
              <a:defRPr sz="900"/>
            </a:lvl3pPr>
            <a:lvl4pPr marL="685800" indent="0" algn="ctr">
              <a:buNone/>
              <a:defRPr sz="800"/>
            </a:lvl4pPr>
            <a:lvl5pPr marL="914400" indent="0" algn="ctr">
              <a:buNone/>
              <a:defRPr sz="800"/>
            </a:lvl5pPr>
            <a:lvl6pPr marL="1143000" indent="0" algn="ctr">
              <a:buNone/>
              <a:defRPr sz="800"/>
            </a:lvl6pPr>
            <a:lvl7pPr marL="1371600" indent="0" algn="ctr">
              <a:buNone/>
              <a:defRPr sz="800"/>
            </a:lvl7pPr>
            <a:lvl8pPr marL="1600200" indent="0" algn="ctr">
              <a:buNone/>
              <a:defRPr sz="800"/>
            </a:lvl8pPr>
            <a:lvl9pPr marL="1828800" indent="0" algn="ctr">
              <a:buNone/>
              <a:defRPr sz="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13130-9DBA-B849-BFF4-8E1EAC92E72A}" type="datetimeFigureOut">
              <a:rPr lang="en-US" smtClean="0"/>
              <a:t>11/21/19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E980C-25C0-E14A-BE12-EFC8404633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047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13130-9DBA-B849-BFF4-8E1EAC92E72A}" type="datetimeFigureOut">
              <a:rPr lang="en-US" smtClean="0"/>
              <a:t>11/21/19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E980C-25C0-E14A-BE12-EFC8404633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978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271838" y="182563"/>
            <a:ext cx="985838" cy="290591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14325" y="182563"/>
            <a:ext cx="2900363" cy="290591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13130-9DBA-B849-BFF4-8E1EAC92E72A}" type="datetimeFigureOut">
              <a:rPr lang="en-US" smtClean="0"/>
              <a:t>11/21/19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E980C-25C0-E14A-BE12-EFC8404633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370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13130-9DBA-B849-BFF4-8E1EAC92E72A}" type="datetimeFigureOut">
              <a:rPr lang="en-US" smtClean="0"/>
              <a:t>11/21/19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E980C-25C0-E14A-BE12-EFC8404633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579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1944" y="854870"/>
            <a:ext cx="3943350" cy="1426369"/>
          </a:xfrm>
        </p:spPr>
        <p:txBody>
          <a:bodyPr anchor="b"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1944" y="2294732"/>
            <a:ext cx="3943350" cy="750094"/>
          </a:xfrm>
        </p:spPr>
        <p:txBody>
          <a:bodyPr/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  <a:lvl2pPr marL="22860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2pPr>
            <a:lvl3pPr marL="4572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68580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4pPr>
            <a:lvl5pPr marL="91440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5pPr>
            <a:lvl6pPr marL="114300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6pPr>
            <a:lvl7pPr marL="137160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7pPr>
            <a:lvl8pPr marL="160020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8pPr>
            <a:lvl9pPr marL="182880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13130-9DBA-B849-BFF4-8E1EAC92E72A}" type="datetimeFigureOut">
              <a:rPr lang="en-US" smtClean="0"/>
              <a:t>11/21/19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E980C-25C0-E14A-BE12-EFC8404633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5831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14325" y="912812"/>
            <a:ext cx="1943100" cy="217566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14575" y="912812"/>
            <a:ext cx="1943100" cy="217566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13130-9DBA-B849-BFF4-8E1EAC92E72A}" type="datetimeFigureOut">
              <a:rPr lang="en-US" smtClean="0"/>
              <a:t>11/21/19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E980C-25C0-E14A-BE12-EFC8404633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9233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4921" y="182563"/>
            <a:ext cx="3943350" cy="66278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4921" y="840582"/>
            <a:ext cx="1934170" cy="411956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4921" y="1252538"/>
            <a:ext cx="1934170" cy="184229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14575" y="840582"/>
            <a:ext cx="1943696" cy="411956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14575" y="1252538"/>
            <a:ext cx="1943696" cy="184229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13130-9DBA-B849-BFF4-8E1EAC92E72A}" type="datetimeFigureOut">
              <a:rPr lang="en-US" smtClean="0"/>
              <a:t>11/21/19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E980C-25C0-E14A-BE12-EFC8404633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9515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13130-9DBA-B849-BFF4-8E1EAC92E72A}" type="datetimeFigureOut">
              <a:rPr lang="en-US" smtClean="0"/>
              <a:t>11/21/19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E980C-25C0-E14A-BE12-EFC8404633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183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13130-9DBA-B849-BFF4-8E1EAC92E72A}" type="datetimeFigureOut">
              <a:rPr lang="en-US" smtClean="0"/>
              <a:t>11/21/19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E980C-25C0-E14A-BE12-EFC8404633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3005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4921" y="228600"/>
            <a:ext cx="1474589" cy="800100"/>
          </a:xfrm>
        </p:spPr>
        <p:txBody>
          <a:bodyPr anchor="b"/>
          <a:lstStyle>
            <a:lvl1pPr>
              <a:defRPr sz="1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3695" y="493713"/>
            <a:ext cx="2314575" cy="2436813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4921" y="1028700"/>
            <a:ext cx="1474589" cy="1905794"/>
          </a:xfrm>
        </p:spPr>
        <p:txBody>
          <a:bodyPr/>
          <a:lstStyle>
            <a:lvl1pPr marL="0" indent="0">
              <a:buNone/>
              <a:defRPr sz="800"/>
            </a:lvl1pPr>
            <a:lvl2pPr marL="228600" indent="0">
              <a:buNone/>
              <a:defRPr sz="700"/>
            </a:lvl2pPr>
            <a:lvl3pPr marL="457200" indent="0">
              <a:buNone/>
              <a:defRPr sz="600"/>
            </a:lvl3pPr>
            <a:lvl4pPr marL="685800" indent="0">
              <a:buNone/>
              <a:defRPr sz="500"/>
            </a:lvl4pPr>
            <a:lvl5pPr marL="914400" indent="0">
              <a:buNone/>
              <a:defRPr sz="500"/>
            </a:lvl5pPr>
            <a:lvl6pPr marL="1143000" indent="0">
              <a:buNone/>
              <a:defRPr sz="500"/>
            </a:lvl6pPr>
            <a:lvl7pPr marL="1371600" indent="0">
              <a:buNone/>
              <a:defRPr sz="500"/>
            </a:lvl7pPr>
            <a:lvl8pPr marL="1600200" indent="0">
              <a:buNone/>
              <a:defRPr sz="500"/>
            </a:lvl8pPr>
            <a:lvl9pPr marL="1828800" indent="0">
              <a:buNone/>
              <a:defRPr sz="5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13130-9DBA-B849-BFF4-8E1EAC92E72A}" type="datetimeFigureOut">
              <a:rPr lang="en-US" smtClean="0"/>
              <a:t>11/21/19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E980C-25C0-E14A-BE12-EFC8404633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361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4921" y="228600"/>
            <a:ext cx="1474589" cy="800100"/>
          </a:xfrm>
        </p:spPr>
        <p:txBody>
          <a:bodyPr anchor="b"/>
          <a:lstStyle>
            <a:lvl1pPr>
              <a:defRPr sz="1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3695" y="493713"/>
            <a:ext cx="2314575" cy="2436813"/>
          </a:xfrm>
        </p:spPr>
        <p:txBody>
          <a:bodyPr anchor="t"/>
          <a:lstStyle>
            <a:lvl1pPr marL="0" indent="0">
              <a:buNone/>
              <a:defRPr sz="1600"/>
            </a:lvl1pPr>
            <a:lvl2pPr marL="228600" indent="0">
              <a:buNone/>
              <a:defRPr sz="1400"/>
            </a:lvl2pPr>
            <a:lvl3pPr marL="457200" indent="0">
              <a:buNone/>
              <a:defRPr sz="1200"/>
            </a:lvl3pPr>
            <a:lvl4pPr marL="685800" indent="0">
              <a:buNone/>
              <a:defRPr sz="1000"/>
            </a:lvl4pPr>
            <a:lvl5pPr marL="914400" indent="0">
              <a:buNone/>
              <a:defRPr sz="1000"/>
            </a:lvl5pPr>
            <a:lvl6pPr marL="1143000" indent="0">
              <a:buNone/>
              <a:defRPr sz="1000"/>
            </a:lvl6pPr>
            <a:lvl7pPr marL="1371600" indent="0">
              <a:buNone/>
              <a:defRPr sz="1000"/>
            </a:lvl7pPr>
            <a:lvl8pPr marL="1600200" indent="0">
              <a:buNone/>
              <a:defRPr sz="1000"/>
            </a:lvl8pPr>
            <a:lvl9pPr marL="1828800" indent="0">
              <a:buNone/>
              <a:defRPr sz="1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4921" y="1028700"/>
            <a:ext cx="1474589" cy="1905794"/>
          </a:xfrm>
        </p:spPr>
        <p:txBody>
          <a:bodyPr/>
          <a:lstStyle>
            <a:lvl1pPr marL="0" indent="0">
              <a:buNone/>
              <a:defRPr sz="800"/>
            </a:lvl1pPr>
            <a:lvl2pPr marL="228600" indent="0">
              <a:buNone/>
              <a:defRPr sz="700"/>
            </a:lvl2pPr>
            <a:lvl3pPr marL="457200" indent="0">
              <a:buNone/>
              <a:defRPr sz="600"/>
            </a:lvl3pPr>
            <a:lvl4pPr marL="685800" indent="0">
              <a:buNone/>
              <a:defRPr sz="500"/>
            </a:lvl4pPr>
            <a:lvl5pPr marL="914400" indent="0">
              <a:buNone/>
              <a:defRPr sz="500"/>
            </a:lvl5pPr>
            <a:lvl6pPr marL="1143000" indent="0">
              <a:buNone/>
              <a:defRPr sz="500"/>
            </a:lvl6pPr>
            <a:lvl7pPr marL="1371600" indent="0">
              <a:buNone/>
              <a:defRPr sz="500"/>
            </a:lvl7pPr>
            <a:lvl8pPr marL="1600200" indent="0">
              <a:buNone/>
              <a:defRPr sz="500"/>
            </a:lvl8pPr>
            <a:lvl9pPr marL="1828800" indent="0">
              <a:buNone/>
              <a:defRPr sz="5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13130-9DBA-B849-BFF4-8E1EAC92E72A}" type="datetimeFigureOut">
              <a:rPr lang="en-US" smtClean="0"/>
              <a:t>11/21/19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E980C-25C0-E14A-BE12-EFC8404633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605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14325" y="182563"/>
            <a:ext cx="3943350" cy="662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4325" y="912812"/>
            <a:ext cx="3943350" cy="21756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14325" y="3178176"/>
            <a:ext cx="1028700" cy="182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413130-9DBA-B849-BFF4-8E1EAC92E72A}" type="datetimeFigureOut">
              <a:rPr lang="en-US" smtClean="0"/>
              <a:t>11/21/19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14475" y="3178176"/>
            <a:ext cx="1543050" cy="182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28975" y="3178176"/>
            <a:ext cx="1028700" cy="182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2E980C-25C0-E14A-BE12-EFC8404633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461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2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14300" indent="-114300" algn="l" defTabSz="4572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5715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8001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2573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5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100" indent="-114300" algn="l" defTabSz="457200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30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9CD87ECE-4E1B-EA40-BD74-9859C7602C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4974309"/>
              </p:ext>
            </p:extLst>
          </p:nvPr>
        </p:nvGraphicFramePr>
        <p:xfrm>
          <a:off x="1270" y="1779"/>
          <a:ext cx="4570730" cy="342722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5707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264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525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45"/>
                        </a:spcBef>
                      </a:pPr>
                      <a:r>
                        <a:rPr sz="1800" b="1" dirty="0">
                          <a:solidFill>
                            <a:srgbClr val="004F89"/>
                          </a:solidFill>
                          <a:latin typeface="Arial"/>
                          <a:cs typeface="Arial"/>
                        </a:rPr>
                        <a:t>Greedy Algorithms</a:t>
                      </a:r>
                      <a:r>
                        <a:rPr sz="1800" b="1" spc="-120" dirty="0">
                          <a:solidFill>
                            <a:srgbClr val="004F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dirty="0">
                          <a:solidFill>
                            <a:srgbClr val="004F89"/>
                          </a:solidFill>
                          <a:latin typeface="Arial"/>
                          <a:cs typeface="Arial"/>
                        </a:rPr>
                        <a:t>and</a:t>
                      </a:r>
                      <a:endParaRPr sz="1800" b="1" dirty="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004F89"/>
                          </a:solidFill>
                          <a:latin typeface="Arial"/>
                          <a:cs typeface="Arial"/>
                        </a:rPr>
                        <a:t>Recursive </a:t>
                      </a:r>
                      <a:r>
                        <a:rPr sz="1800" b="1" spc="-5" dirty="0">
                          <a:solidFill>
                            <a:srgbClr val="004F89"/>
                          </a:solidFill>
                          <a:latin typeface="Arial"/>
                          <a:cs typeface="Arial"/>
                        </a:rPr>
                        <a:t>Exhaustive</a:t>
                      </a:r>
                      <a:r>
                        <a:rPr sz="1800" b="1" spc="-55" dirty="0">
                          <a:solidFill>
                            <a:srgbClr val="004F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dirty="0">
                          <a:solidFill>
                            <a:srgbClr val="004F89"/>
                          </a:solidFill>
                          <a:latin typeface="Arial"/>
                          <a:cs typeface="Arial"/>
                        </a:rPr>
                        <a:t>Search</a:t>
                      </a:r>
                      <a:endParaRPr sz="1800" b="1" dirty="0">
                        <a:latin typeface="Arial"/>
                        <a:cs typeface="Arial"/>
                      </a:endParaRPr>
                    </a:p>
                  </a:txBody>
                  <a:tcPr marL="0" marR="0" marT="19621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320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400" dirty="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21220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8">
            <a:extLst>
              <a:ext uri="{FF2B5EF4-FFF2-40B4-BE49-F238E27FC236}">
                <a16:creationId xmlns:a16="http://schemas.microsoft.com/office/drawing/2014/main" id="{8F3FEA1F-38EF-0843-8F1A-A72DBC95CE5C}"/>
              </a:ext>
            </a:extLst>
          </p:cNvPr>
          <p:cNvSpPr txBox="1"/>
          <p:nvPr/>
        </p:nvSpPr>
        <p:spPr>
          <a:xfrm>
            <a:off x="13462" y="885064"/>
            <a:ext cx="4546600" cy="13906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32434" indent="-170815">
              <a:lnSpc>
                <a:spcPct val="100000"/>
              </a:lnSpc>
              <a:spcBef>
                <a:spcPts val="95"/>
              </a:spcBef>
              <a:buChar char="•"/>
              <a:tabLst>
                <a:tab pos="433070" algn="l"/>
              </a:tabLst>
            </a:pPr>
            <a:r>
              <a:rPr sz="1400" spc="-10" dirty="0">
                <a:latin typeface="Arial"/>
                <a:cs typeface="Arial"/>
              </a:rPr>
              <a:t>Goal: connect </a:t>
            </a:r>
            <a:r>
              <a:rPr sz="1400" spc="-5" dirty="0">
                <a:latin typeface="Arial"/>
                <a:cs typeface="Arial"/>
              </a:rPr>
              <a:t>N cities </a:t>
            </a:r>
            <a:r>
              <a:rPr sz="1400" spc="-15" dirty="0">
                <a:latin typeface="Arial"/>
                <a:cs typeface="Arial"/>
              </a:rPr>
              <a:t>(here, </a:t>
            </a:r>
            <a:r>
              <a:rPr sz="1400" spc="-5" dirty="0">
                <a:latin typeface="Arial"/>
                <a:cs typeface="Arial"/>
              </a:rPr>
              <a:t>in </a:t>
            </a:r>
            <a:r>
              <a:rPr sz="1400" spc="-10" dirty="0">
                <a:latin typeface="Arial"/>
                <a:cs typeface="Arial"/>
              </a:rPr>
              <a:t>the 2D plane)</a:t>
            </a:r>
            <a:r>
              <a:rPr sz="1400" spc="31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with</a:t>
            </a:r>
            <a:endParaRPr sz="1400">
              <a:latin typeface="Arial"/>
              <a:cs typeface="Arial"/>
            </a:endParaRPr>
          </a:p>
          <a:p>
            <a:pPr marL="432434">
              <a:lnSpc>
                <a:spcPct val="100000"/>
              </a:lnSpc>
            </a:pPr>
            <a:r>
              <a:rPr sz="1400" spc="-5" dirty="0">
                <a:latin typeface="Arial"/>
                <a:cs typeface="Arial"/>
              </a:rPr>
              <a:t>a minimum-length</a:t>
            </a:r>
            <a:r>
              <a:rPr sz="1400" spc="6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tour.</a:t>
            </a:r>
            <a:endParaRPr sz="1400">
              <a:latin typeface="Arial"/>
              <a:cs typeface="Arial"/>
            </a:endParaRPr>
          </a:p>
          <a:p>
            <a:pPr marL="432434" marR="294640" indent="-170815">
              <a:lnSpc>
                <a:spcPct val="100000"/>
              </a:lnSpc>
              <a:spcBef>
                <a:spcPts val="335"/>
              </a:spcBef>
              <a:buChar char="•"/>
              <a:tabLst>
                <a:tab pos="433070" algn="l"/>
              </a:tabLst>
            </a:pPr>
            <a:r>
              <a:rPr sz="1400" spc="-10" dirty="0">
                <a:latin typeface="Arial"/>
                <a:cs typeface="Arial"/>
              </a:rPr>
              <a:t>NP-hard problem, </a:t>
            </a:r>
            <a:r>
              <a:rPr sz="1400" spc="-5" dirty="0">
                <a:latin typeface="Arial"/>
                <a:cs typeface="Arial"/>
              </a:rPr>
              <a:t>so </a:t>
            </a:r>
            <a:r>
              <a:rPr sz="1400" spc="-10" dirty="0">
                <a:latin typeface="Arial"/>
                <a:cs typeface="Arial"/>
              </a:rPr>
              <a:t>getting optimal solution </a:t>
            </a:r>
            <a:r>
              <a:rPr sz="1400" spc="-15" dirty="0">
                <a:latin typeface="Arial"/>
                <a:cs typeface="Arial"/>
              </a:rPr>
              <a:t>not  </a:t>
            </a:r>
            <a:r>
              <a:rPr sz="1400" spc="-10" dirty="0">
                <a:latin typeface="Arial"/>
                <a:cs typeface="Arial"/>
              </a:rPr>
              <a:t>computationally feasible for large</a:t>
            </a:r>
            <a:r>
              <a:rPr sz="1400" spc="22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N.</a:t>
            </a:r>
            <a:endParaRPr sz="1400">
              <a:latin typeface="Arial"/>
              <a:cs typeface="Arial"/>
            </a:endParaRPr>
          </a:p>
          <a:p>
            <a:pPr marL="432434" indent="-170815">
              <a:lnSpc>
                <a:spcPct val="100000"/>
              </a:lnSpc>
              <a:spcBef>
                <a:spcPts val="335"/>
              </a:spcBef>
              <a:buChar char="•"/>
              <a:tabLst>
                <a:tab pos="433070" algn="l"/>
              </a:tabLst>
            </a:pPr>
            <a:r>
              <a:rPr sz="1400" spc="5" dirty="0">
                <a:latin typeface="Arial"/>
                <a:cs typeface="Arial"/>
              </a:rPr>
              <a:t>What </a:t>
            </a:r>
            <a:r>
              <a:rPr sz="1400" spc="-15" dirty="0">
                <a:latin typeface="Arial"/>
                <a:cs typeface="Arial"/>
              </a:rPr>
              <a:t>would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5" dirty="0">
                <a:latin typeface="Arial"/>
                <a:cs typeface="Arial"/>
              </a:rPr>
              <a:t>greedy</a:t>
            </a:r>
            <a:r>
              <a:rPr sz="1400" spc="8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algorithm</a:t>
            </a:r>
            <a:endParaRPr sz="1400">
              <a:latin typeface="Arial"/>
              <a:cs typeface="Arial"/>
            </a:endParaRPr>
          </a:p>
          <a:p>
            <a:pPr marL="432434">
              <a:lnSpc>
                <a:spcPct val="100000"/>
              </a:lnSpc>
            </a:pPr>
            <a:r>
              <a:rPr sz="1400" spc="-10" dirty="0">
                <a:latin typeface="Arial"/>
                <a:cs typeface="Arial"/>
              </a:rPr>
              <a:t>for </a:t>
            </a:r>
            <a:r>
              <a:rPr sz="1400" spc="-5" dirty="0">
                <a:latin typeface="Arial"/>
                <a:cs typeface="Arial"/>
              </a:rPr>
              <a:t>TSP </a:t>
            </a:r>
            <a:r>
              <a:rPr sz="1400" spc="-10" dirty="0">
                <a:latin typeface="Arial"/>
                <a:cs typeface="Arial"/>
              </a:rPr>
              <a:t>look</a:t>
            </a:r>
            <a:r>
              <a:rPr sz="1400" spc="4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like?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9">
            <a:extLst>
              <a:ext uri="{FF2B5EF4-FFF2-40B4-BE49-F238E27FC236}">
                <a16:creationId xmlns:a16="http://schemas.microsoft.com/office/drawing/2014/main" id="{73ACFDD1-B38D-F741-BC02-160A6C644DC0}"/>
              </a:ext>
            </a:extLst>
          </p:cNvPr>
          <p:cNvSpPr txBox="1"/>
          <p:nvPr/>
        </p:nvSpPr>
        <p:spPr>
          <a:xfrm>
            <a:off x="13462" y="13463"/>
            <a:ext cx="4546600" cy="70802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206375" rIns="0" bIns="0" rtlCol="0">
            <a:spAutoFit/>
          </a:bodyPr>
          <a:lstStyle/>
          <a:p>
            <a:pPr marL="1198245">
              <a:lnSpc>
                <a:spcPct val="100000"/>
              </a:lnSpc>
              <a:spcBef>
                <a:spcPts val="1625"/>
              </a:spcBef>
            </a:pP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Traveling</a:t>
            </a:r>
            <a:r>
              <a:rPr sz="1800" b="1" spc="-2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Salesman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10">
            <a:extLst>
              <a:ext uri="{FF2B5EF4-FFF2-40B4-BE49-F238E27FC236}">
                <a16:creationId xmlns:a16="http://schemas.microsoft.com/office/drawing/2014/main" id="{7C3F66E3-50AF-6548-AB5D-695CA114D049}"/>
              </a:ext>
            </a:extLst>
          </p:cNvPr>
          <p:cNvSpPr/>
          <p:nvPr/>
        </p:nvSpPr>
        <p:spPr>
          <a:xfrm>
            <a:off x="3208300" y="2055800"/>
            <a:ext cx="1364361" cy="13729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11">
            <a:extLst>
              <a:ext uri="{FF2B5EF4-FFF2-40B4-BE49-F238E27FC236}">
                <a16:creationId xmlns:a16="http://schemas.microsoft.com/office/drawing/2014/main" id="{2F08E925-CF1C-E048-9458-EB95515EDF90}"/>
              </a:ext>
            </a:extLst>
          </p:cNvPr>
          <p:cNvSpPr/>
          <p:nvPr/>
        </p:nvSpPr>
        <p:spPr>
          <a:xfrm>
            <a:off x="1270" y="1271"/>
            <a:ext cx="4570730" cy="3427729"/>
          </a:xfrm>
          <a:custGeom>
            <a:avLst/>
            <a:gdLst/>
            <a:ahLst/>
            <a:cxnLst/>
            <a:rect l="l" t="t" r="r" b="b"/>
            <a:pathLst>
              <a:path w="4570730" h="3427729">
                <a:moveTo>
                  <a:pt x="0" y="3427222"/>
                </a:moveTo>
                <a:lnTo>
                  <a:pt x="4570730" y="3427222"/>
                </a:lnTo>
                <a:lnTo>
                  <a:pt x="4570730" y="0"/>
                </a:lnTo>
                <a:lnTo>
                  <a:pt x="0" y="0"/>
                </a:lnTo>
                <a:lnTo>
                  <a:pt x="0" y="3427222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17467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3">
            <a:extLst>
              <a:ext uri="{FF2B5EF4-FFF2-40B4-BE49-F238E27FC236}">
                <a16:creationId xmlns:a16="http://schemas.microsoft.com/office/drawing/2014/main" id="{5805F801-297B-2340-9D2A-CCD88840E355}"/>
              </a:ext>
            </a:extLst>
          </p:cNvPr>
          <p:cNvSpPr txBox="1"/>
          <p:nvPr/>
        </p:nvSpPr>
        <p:spPr>
          <a:xfrm>
            <a:off x="13462" y="841173"/>
            <a:ext cx="4546600" cy="793750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432434" indent="-170815">
              <a:lnSpc>
                <a:spcPct val="100000"/>
              </a:lnSpc>
              <a:spcBef>
                <a:spcPts val="434"/>
              </a:spcBef>
              <a:buChar char="•"/>
              <a:tabLst>
                <a:tab pos="433070" algn="l"/>
              </a:tabLst>
            </a:pPr>
            <a:r>
              <a:rPr sz="1400" spc="-10" dirty="0">
                <a:latin typeface="Arial"/>
                <a:cs typeface="Arial"/>
              </a:rPr>
              <a:t>Start</a:t>
            </a:r>
            <a:r>
              <a:rPr sz="1400" spc="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somewhere.</a:t>
            </a:r>
            <a:endParaRPr sz="1400">
              <a:latin typeface="Arial"/>
              <a:cs typeface="Arial"/>
            </a:endParaRPr>
          </a:p>
          <a:p>
            <a:pPr marL="432434" indent="-170815">
              <a:lnSpc>
                <a:spcPct val="100000"/>
              </a:lnSpc>
              <a:spcBef>
                <a:spcPts val="335"/>
              </a:spcBef>
              <a:buChar char="•"/>
              <a:tabLst>
                <a:tab pos="433070" algn="l"/>
              </a:tabLst>
            </a:pPr>
            <a:r>
              <a:rPr sz="1400" spc="-20" dirty="0">
                <a:latin typeface="Arial"/>
                <a:cs typeface="Arial"/>
              </a:rPr>
              <a:t>Move </a:t>
            </a:r>
            <a:r>
              <a:rPr sz="1400" spc="-5" dirty="0">
                <a:latin typeface="Arial"/>
                <a:cs typeface="Arial"/>
              </a:rPr>
              <a:t>to </a:t>
            </a:r>
            <a:r>
              <a:rPr sz="1400" spc="-10" dirty="0">
                <a:latin typeface="Arial"/>
                <a:cs typeface="Arial"/>
              </a:rPr>
              <a:t>the </a:t>
            </a:r>
            <a:r>
              <a:rPr sz="1400" spc="-15" dirty="0">
                <a:latin typeface="Arial"/>
                <a:cs typeface="Arial"/>
              </a:rPr>
              <a:t>nearest </a:t>
            </a:r>
            <a:r>
              <a:rPr sz="1400" spc="-10" dirty="0">
                <a:latin typeface="Arial"/>
                <a:cs typeface="Arial"/>
              </a:rPr>
              <a:t>yet-unvisited</a:t>
            </a:r>
            <a:r>
              <a:rPr sz="1400" spc="30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point.</a:t>
            </a:r>
            <a:endParaRPr sz="1400">
              <a:latin typeface="Arial"/>
              <a:cs typeface="Arial"/>
            </a:endParaRPr>
          </a:p>
          <a:p>
            <a:pPr marL="432434" indent="-170815">
              <a:lnSpc>
                <a:spcPct val="100000"/>
              </a:lnSpc>
              <a:spcBef>
                <a:spcPts val="340"/>
              </a:spcBef>
              <a:buChar char="•"/>
              <a:tabLst>
                <a:tab pos="433070" algn="l"/>
              </a:tabLst>
            </a:pPr>
            <a:r>
              <a:rPr sz="1400" spc="-10" dirty="0">
                <a:latin typeface="Arial"/>
                <a:cs typeface="Arial"/>
              </a:rPr>
              <a:t>Repeat.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4">
            <a:extLst>
              <a:ext uri="{FF2B5EF4-FFF2-40B4-BE49-F238E27FC236}">
                <a16:creationId xmlns:a16="http://schemas.microsoft.com/office/drawing/2014/main" id="{D153794E-AD1C-344C-9F4F-D6CB45093CC0}"/>
              </a:ext>
            </a:extLst>
          </p:cNvPr>
          <p:cNvSpPr txBox="1"/>
          <p:nvPr/>
        </p:nvSpPr>
        <p:spPr>
          <a:xfrm>
            <a:off x="13462" y="13463"/>
            <a:ext cx="4546600" cy="70929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206375" rIns="0" bIns="0" rtlCol="0">
            <a:spAutoFit/>
          </a:bodyPr>
          <a:lstStyle/>
          <a:p>
            <a:pPr marL="710565">
              <a:lnSpc>
                <a:spcPct val="100000"/>
              </a:lnSpc>
              <a:spcBef>
                <a:spcPts val="1625"/>
              </a:spcBef>
            </a:pP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Traveling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Salesman :</a:t>
            </a:r>
            <a:r>
              <a:rPr sz="1800" b="1" spc="-55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Greedy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5">
            <a:extLst>
              <a:ext uri="{FF2B5EF4-FFF2-40B4-BE49-F238E27FC236}">
                <a16:creationId xmlns:a16="http://schemas.microsoft.com/office/drawing/2014/main" id="{7BA1921E-20F0-364A-B98F-E3A2E473D154}"/>
              </a:ext>
            </a:extLst>
          </p:cNvPr>
          <p:cNvSpPr/>
          <p:nvPr/>
        </p:nvSpPr>
        <p:spPr>
          <a:xfrm>
            <a:off x="3208300" y="2057020"/>
            <a:ext cx="1364361" cy="13729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6">
            <a:extLst>
              <a:ext uri="{FF2B5EF4-FFF2-40B4-BE49-F238E27FC236}">
                <a16:creationId xmlns:a16="http://schemas.microsoft.com/office/drawing/2014/main" id="{E16D5729-469A-6740-B44E-42CDB49B14ED}"/>
              </a:ext>
            </a:extLst>
          </p:cNvPr>
          <p:cNvSpPr/>
          <p:nvPr/>
        </p:nvSpPr>
        <p:spPr>
          <a:xfrm>
            <a:off x="1270" y="1271"/>
            <a:ext cx="4570730" cy="3427729"/>
          </a:xfrm>
          <a:custGeom>
            <a:avLst/>
            <a:gdLst/>
            <a:ahLst/>
            <a:cxnLst/>
            <a:rect l="l" t="t" r="r" b="b"/>
            <a:pathLst>
              <a:path w="4570730" h="3427729">
                <a:moveTo>
                  <a:pt x="0" y="3427222"/>
                </a:moveTo>
                <a:lnTo>
                  <a:pt x="4570730" y="3427222"/>
                </a:lnTo>
                <a:lnTo>
                  <a:pt x="4570730" y="0"/>
                </a:lnTo>
                <a:lnTo>
                  <a:pt x="0" y="0"/>
                </a:lnTo>
                <a:lnTo>
                  <a:pt x="0" y="3427222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765502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7">
            <a:extLst>
              <a:ext uri="{FF2B5EF4-FFF2-40B4-BE49-F238E27FC236}">
                <a16:creationId xmlns:a16="http://schemas.microsoft.com/office/drawing/2014/main" id="{D89F4814-BBE5-514F-9BC2-8D30C02DAEF6}"/>
              </a:ext>
            </a:extLst>
          </p:cNvPr>
          <p:cNvSpPr txBox="1"/>
          <p:nvPr/>
        </p:nvSpPr>
        <p:spPr>
          <a:xfrm>
            <a:off x="275616" y="841360"/>
            <a:ext cx="3287395" cy="1732914"/>
          </a:xfrm>
          <a:prstGeom prst="rect">
            <a:avLst/>
          </a:prstGeom>
        </p:spPr>
        <p:txBody>
          <a:bodyPr vert="horz" wrap="square" lIns="0" tIns="55880" rIns="0" bIns="0" rtlCol="0">
            <a:spAutoFit/>
          </a:bodyPr>
          <a:lstStyle/>
          <a:p>
            <a:pPr marL="170180" indent="-170180">
              <a:lnSpc>
                <a:spcPct val="100000"/>
              </a:lnSpc>
              <a:spcBef>
                <a:spcPts val="440"/>
              </a:spcBef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Start</a:t>
            </a:r>
            <a:r>
              <a:rPr sz="1400" spc="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somewhere.</a:t>
            </a:r>
            <a:endParaRPr sz="1400">
              <a:latin typeface="Arial"/>
              <a:cs typeface="Arial"/>
            </a:endParaRPr>
          </a:p>
          <a:p>
            <a:pPr marL="170180" indent="-170180">
              <a:lnSpc>
                <a:spcPct val="100000"/>
              </a:lnSpc>
              <a:spcBef>
                <a:spcPts val="335"/>
              </a:spcBef>
              <a:buChar char="•"/>
              <a:tabLst>
                <a:tab pos="170815" algn="l"/>
              </a:tabLst>
            </a:pPr>
            <a:r>
              <a:rPr sz="1400" spc="-20" dirty="0">
                <a:latin typeface="Arial"/>
                <a:cs typeface="Arial"/>
              </a:rPr>
              <a:t>Move </a:t>
            </a:r>
            <a:r>
              <a:rPr sz="1400" spc="-5" dirty="0">
                <a:latin typeface="Arial"/>
                <a:cs typeface="Arial"/>
              </a:rPr>
              <a:t>to </a:t>
            </a:r>
            <a:r>
              <a:rPr sz="1400" spc="-10" dirty="0">
                <a:latin typeface="Arial"/>
                <a:cs typeface="Arial"/>
              </a:rPr>
              <a:t>the </a:t>
            </a:r>
            <a:r>
              <a:rPr sz="1400" spc="-15" dirty="0">
                <a:latin typeface="Arial"/>
                <a:cs typeface="Arial"/>
              </a:rPr>
              <a:t>nearest </a:t>
            </a:r>
            <a:r>
              <a:rPr sz="1400" spc="-10" dirty="0">
                <a:latin typeface="Arial"/>
                <a:cs typeface="Arial"/>
              </a:rPr>
              <a:t>yet-unvisited</a:t>
            </a:r>
            <a:r>
              <a:rPr sz="1400" spc="28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point.</a:t>
            </a:r>
            <a:endParaRPr sz="1400">
              <a:latin typeface="Arial"/>
              <a:cs typeface="Arial"/>
            </a:endParaRPr>
          </a:p>
          <a:p>
            <a:pPr marL="170180" indent="-170180">
              <a:lnSpc>
                <a:spcPct val="100000"/>
              </a:lnSpc>
              <a:spcBef>
                <a:spcPts val="335"/>
              </a:spcBef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Repeat.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Font typeface="Arial"/>
              <a:buChar char="•"/>
            </a:pPr>
            <a:endParaRPr sz="2000">
              <a:latin typeface="Times New Roman"/>
              <a:cs typeface="Times New Roman"/>
            </a:endParaRPr>
          </a:p>
          <a:p>
            <a:pPr marL="170180" marR="660400" indent="-170180">
              <a:lnSpc>
                <a:spcPct val="100000"/>
              </a:lnSpc>
              <a:buChar char="•"/>
              <a:tabLst>
                <a:tab pos="170815" algn="l"/>
              </a:tabLst>
            </a:pPr>
            <a:r>
              <a:rPr sz="1400" spc="-20" dirty="0">
                <a:latin typeface="Arial"/>
                <a:cs typeface="Arial"/>
              </a:rPr>
              <a:t>Is </a:t>
            </a:r>
            <a:r>
              <a:rPr sz="1400" spc="-10" dirty="0">
                <a:latin typeface="Arial"/>
                <a:cs typeface="Arial"/>
              </a:rPr>
              <a:t>this </a:t>
            </a:r>
            <a:r>
              <a:rPr sz="1400" spc="-5" dirty="0">
                <a:latin typeface="Arial"/>
                <a:cs typeface="Arial"/>
              </a:rPr>
              <a:t>likely to </a:t>
            </a:r>
            <a:r>
              <a:rPr sz="1400" spc="-15" dirty="0">
                <a:latin typeface="Arial"/>
                <a:cs typeface="Arial"/>
              </a:rPr>
              <a:t>generate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5" dirty="0">
                <a:latin typeface="Arial"/>
                <a:cs typeface="Arial"/>
              </a:rPr>
              <a:t>good  </a:t>
            </a:r>
            <a:r>
              <a:rPr sz="1400" spc="-10" dirty="0">
                <a:latin typeface="Arial"/>
                <a:cs typeface="Arial"/>
              </a:rPr>
              <a:t>solution? </a:t>
            </a:r>
            <a:r>
              <a:rPr sz="1400" spc="-20" dirty="0">
                <a:latin typeface="Arial"/>
                <a:cs typeface="Arial"/>
              </a:rPr>
              <a:t>If </a:t>
            </a:r>
            <a:r>
              <a:rPr sz="1400" spc="-10" dirty="0">
                <a:latin typeface="Arial"/>
                <a:cs typeface="Arial"/>
              </a:rPr>
              <a:t>not, </a:t>
            </a:r>
            <a:r>
              <a:rPr sz="1400" spc="-15" dirty="0">
                <a:latin typeface="Arial"/>
                <a:cs typeface="Arial"/>
              </a:rPr>
              <a:t>how </a:t>
            </a:r>
            <a:r>
              <a:rPr sz="1400" spc="-10" dirty="0">
                <a:latin typeface="Arial"/>
                <a:cs typeface="Arial"/>
              </a:rPr>
              <a:t>can </a:t>
            </a:r>
            <a:r>
              <a:rPr sz="1400" spc="-25" dirty="0">
                <a:latin typeface="Arial"/>
                <a:cs typeface="Arial"/>
              </a:rPr>
              <a:t>you  </a:t>
            </a:r>
            <a:r>
              <a:rPr sz="1400" dirty="0">
                <a:latin typeface="Arial"/>
                <a:cs typeface="Arial"/>
              </a:rPr>
              <a:t>make </a:t>
            </a:r>
            <a:r>
              <a:rPr sz="1400" spc="-5" dirty="0">
                <a:latin typeface="Arial"/>
                <a:cs typeface="Arial"/>
              </a:rPr>
              <a:t>it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better?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8">
            <a:extLst>
              <a:ext uri="{FF2B5EF4-FFF2-40B4-BE49-F238E27FC236}">
                <a16:creationId xmlns:a16="http://schemas.microsoft.com/office/drawing/2014/main" id="{8C7CFFCF-EE9C-BD49-9E64-E0C43BCBFC0D}"/>
              </a:ext>
            </a:extLst>
          </p:cNvPr>
          <p:cNvSpPr/>
          <p:nvPr/>
        </p:nvSpPr>
        <p:spPr>
          <a:xfrm>
            <a:off x="661" y="0"/>
            <a:ext cx="4572000" cy="723900"/>
          </a:xfrm>
          <a:custGeom>
            <a:avLst/>
            <a:gdLst/>
            <a:ahLst/>
            <a:cxnLst/>
            <a:rect l="l" t="t" r="r" b="b"/>
            <a:pathLst>
              <a:path w="4572000" h="723900">
                <a:moveTo>
                  <a:pt x="0" y="723900"/>
                </a:moveTo>
                <a:lnTo>
                  <a:pt x="4572000" y="723900"/>
                </a:lnTo>
                <a:lnTo>
                  <a:pt x="4572000" y="0"/>
                </a:lnTo>
                <a:lnTo>
                  <a:pt x="0" y="0"/>
                </a:lnTo>
                <a:lnTo>
                  <a:pt x="0" y="7239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9">
            <a:extLst>
              <a:ext uri="{FF2B5EF4-FFF2-40B4-BE49-F238E27FC236}">
                <a16:creationId xmlns:a16="http://schemas.microsoft.com/office/drawing/2014/main" id="{37BB848D-FD9D-624F-8DEA-B2A985ADAECF}"/>
              </a:ext>
            </a:extLst>
          </p:cNvPr>
          <p:cNvSpPr/>
          <p:nvPr/>
        </p:nvSpPr>
        <p:spPr>
          <a:xfrm>
            <a:off x="661" y="0"/>
            <a:ext cx="4572000" cy="723900"/>
          </a:xfrm>
          <a:custGeom>
            <a:avLst/>
            <a:gdLst/>
            <a:ahLst/>
            <a:cxnLst/>
            <a:rect l="l" t="t" r="r" b="b"/>
            <a:pathLst>
              <a:path w="4572000" h="723900">
                <a:moveTo>
                  <a:pt x="0" y="723900"/>
                </a:moveTo>
                <a:lnTo>
                  <a:pt x="4572000" y="723900"/>
                </a:lnTo>
                <a:lnTo>
                  <a:pt x="4572000" y="0"/>
                </a:lnTo>
                <a:lnTo>
                  <a:pt x="0" y="0"/>
                </a:lnTo>
                <a:lnTo>
                  <a:pt x="0" y="7239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10">
            <a:extLst>
              <a:ext uri="{FF2B5EF4-FFF2-40B4-BE49-F238E27FC236}">
                <a16:creationId xmlns:a16="http://schemas.microsoft.com/office/drawing/2014/main" id="{257A500D-C264-3F4C-BF74-C16A0D862949}"/>
              </a:ext>
            </a:extLst>
          </p:cNvPr>
          <p:cNvSpPr txBox="1"/>
          <p:nvPr/>
        </p:nvSpPr>
        <p:spPr>
          <a:xfrm>
            <a:off x="13462" y="13665"/>
            <a:ext cx="4546600" cy="70802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206375" rIns="0" bIns="0" rtlCol="0">
            <a:spAutoFit/>
          </a:bodyPr>
          <a:lstStyle/>
          <a:p>
            <a:pPr marL="710565">
              <a:lnSpc>
                <a:spcPct val="100000"/>
              </a:lnSpc>
              <a:spcBef>
                <a:spcPts val="1625"/>
              </a:spcBef>
            </a:pP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Traveling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Salesman :</a:t>
            </a:r>
            <a:r>
              <a:rPr sz="1800" b="1" spc="-55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Greedy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11">
            <a:extLst>
              <a:ext uri="{FF2B5EF4-FFF2-40B4-BE49-F238E27FC236}">
                <a16:creationId xmlns:a16="http://schemas.microsoft.com/office/drawing/2014/main" id="{F0C6E583-CB41-454B-8657-7B7DD08BBD46}"/>
              </a:ext>
            </a:extLst>
          </p:cNvPr>
          <p:cNvSpPr/>
          <p:nvPr/>
        </p:nvSpPr>
        <p:spPr>
          <a:xfrm>
            <a:off x="3208300" y="2056002"/>
            <a:ext cx="1364361" cy="13729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12">
            <a:extLst>
              <a:ext uri="{FF2B5EF4-FFF2-40B4-BE49-F238E27FC236}">
                <a16:creationId xmlns:a16="http://schemas.microsoft.com/office/drawing/2014/main" id="{2CE22831-3C79-2248-BB74-B4EE93AEAAFE}"/>
              </a:ext>
            </a:extLst>
          </p:cNvPr>
          <p:cNvSpPr/>
          <p:nvPr/>
        </p:nvSpPr>
        <p:spPr>
          <a:xfrm>
            <a:off x="1270" y="1473"/>
            <a:ext cx="4570730" cy="3427729"/>
          </a:xfrm>
          <a:custGeom>
            <a:avLst/>
            <a:gdLst/>
            <a:ahLst/>
            <a:cxnLst/>
            <a:rect l="l" t="t" r="r" b="b"/>
            <a:pathLst>
              <a:path w="4570730" h="3427729">
                <a:moveTo>
                  <a:pt x="0" y="3427222"/>
                </a:moveTo>
                <a:lnTo>
                  <a:pt x="4570730" y="3427222"/>
                </a:lnTo>
                <a:lnTo>
                  <a:pt x="4570730" y="0"/>
                </a:lnTo>
                <a:lnTo>
                  <a:pt x="0" y="0"/>
                </a:lnTo>
                <a:lnTo>
                  <a:pt x="0" y="3427222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759764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3">
            <a:extLst>
              <a:ext uri="{FF2B5EF4-FFF2-40B4-BE49-F238E27FC236}">
                <a16:creationId xmlns:a16="http://schemas.microsoft.com/office/drawing/2014/main" id="{43A70B65-92E4-8544-9671-0B23575C07C0}"/>
              </a:ext>
            </a:extLst>
          </p:cNvPr>
          <p:cNvSpPr txBox="1"/>
          <p:nvPr/>
        </p:nvSpPr>
        <p:spPr>
          <a:xfrm>
            <a:off x="275616" y="841173"/>
            <a:ext cx="3287395" cy="2356485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170180" indent="-170180">
              <a:lnSpc>
                <a:spcPct val="100000"/>
              </a:lnSpc>
              <a:spcBef>
                <a:spcPts val="434"/>
              </a:spcBef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Start</a:t>
            </a:r>
            <a:r>
              <a:rPr sz="1400" spc="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somewhere.</a:t>
            </a:r>
            <a:endParaRPr sz="1400">
              <a:latin typeface="Arial"/>
              <a:cs typeface="Arial"/>
            </a:endParaRPr>
          </a:p>
          <a:p>
            <a:pPr marL="170180" indent="-170180">
              <a:lnSpc>
                <a:spcPct val="100000"/>
              </a:lnSpc>
              <a:spcBef>
                <a:spcPts val="335"/>
              </a:spcBef>
              <a:buChar char="•"/>
              <a:tabLst>
                <a:tab pos="170815" algn="l"/>
              </a:tabLst>
            </a:pPr>
            <a:r>
              <a:rPr sz="1400" spc="-20" dirty="0">
                <a:latin typeface="Arial"/>
                <a:cs typeface="Arial"/>
              </a:rPr>
              <a:t>Move </a:t>
            </a:r>
            <a:r>
              <a:rPr sz="1400" spc="-5" dirty="0">
                <a:latin typeface="Arial"/>
                <a:cs typeface="Arial"/>
              </a:rPr>
              <a:t>to </a:t>
            </a:r>
            <a:r>
              <a:rPr sz="1400" spc="-10" dirty="0">
                <a:latin typeface="Arial"/>
                <a:cs typeface="Arial"/>
              </a:rPr>
              <a:t>the </a:t>
            </a:r>
            <a:r>
              <a:rPr sz="1400" spc="-15" dirty="0">
                <a:latin typeface="Arial"/>
                <a:cs typeface="Arial"/>
              </a:rPr>
              <a:t>nearest </a:t>
            </a:r>
            <a:r>
              <a:rPr sz="1400" spc="-10" dirty="0">
                <a:latin typeface="Arial"/>
                <a:cs typeface="Arial"/>
              </a:rPr>
              <a:t>yet-unvisited</a:t>
            </a:r>
            <a:r>
              <a:rPr sz="1400" spc="28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point.</a:t>
            </a:r>
            <a:endParaRPr sz="1400">
              <a:latin typeface="Arial"/>
              <a:cs typeface="Arial"/>
            </a:endParaRPr>
          </a:p>
          <a:p>
            <a:pPr marL="170180" indent="-170180">
              <a:lnSpc>
                <a:spcPct val="100000"/>
              </a:lnSpc>
              <a:spcBef>
                <a:spcPts val="340"/>
              </a:spcBef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Repeat.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Font typeface="Arial"/>
              <a:buChar char="•"/>
            </a:pPr>
            <a:endParaRPr sz="2000">
              <a:latin typeface="Times New Roman"/>
              <a:cs typeface="Times New Roman"/>
            </a:endParaRPr>
          </a:p>
          <a:p>
            <a:pPr marL="170180" marR="660400" indent="-170180">
              <a:lnSpc>
                <a:spcPct val="100000"/>
              </a:lnSpc>
              <a:buChar char="•"/>
              <a:tabLst>
                <a:tab pos="170815" algn="l"/>
              </a:tabLst>
            </a:pPr>
            <a:r>
              <a:rPr sz="1400" spc="-20" dirty="0">
                <a:latin typeface="Arial"/>
                <a:cs typeface="Arial"/>
              </a:rPr>
              <a:t>Is </a:t>
            </a:r>
            <a:r>
              <a:rPr sz="1400" spc="-10" dirty="0">
                <a:latin typeface="Arial"/>
                <a:cs typeface="Arial"/>
              </a:rPr>
              <a:t>this </a:t>
            </a:r>
            <a:r>
              <a:rPr sz="1400" spc="-5" dirty="0">
                <a:latin typeface="Arial"/>
                <a:cs typeface="Arial"/>
              </a:rPr>
              <a:t>likely to </a:t>
            </a:r>
            <a:r>
              <a:rPr sz="1400" spc="-15" dirty="0">
                <a:latin typeface="Arial"/>
                <a:cs typeface="Arial"/>
              </a:rPr>
              <a:t>generate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5" dirty="0">
                <a:latin typeface="Arial"/>
                <a:cs typeface="Arial"/>
              </a:rPr>
              <a:t>good  </a:t>
            </a:r>
            <a:r>
              <a:rPr sz="1400" spc="-10" dirty="0">
                <a:latin typeface="Arial"/>
                <a:cs typeface="Arial"/>
              </a:rPr>
              <a:t>solution? </a:t>
            </a:r>
            <a:r>
              <a:rPr sz="1400" spc="-20" dirty="0">
                <a:latin typeface="Arial"/>
                <a:cs typeface="Arial"/>
              </a:rPr>
              <a:t>If </a:t>
            </a:r>
            <a:r>
              <a:rPr sz="1400" spc="-10" dirty="0">
                <a:latin typeface="Arial"/>
                <a:cs typeface="Arial"/>
              </a:rPr>
              <a:t>not, </a:t>
            </a:r>
            <a:r>
              <a:rPr sz="1400" spc="-15" dirty="0">
                <a:latin typeface="Arial"/>
                <a:cs typeface="Arial"/>
              </a:rPr>
              <a:t>how </a:t>
            </a:r>
            <a:r>
              <a:rPr sz="1400" spc="-10" dirty="0">
                <a:latin typeface="Arial"/>
                <a:cs typeface="Arial"/>
              </a:rPr>
              <a:t>can </a:t>
            </a:r>
            <a:r>
              <a:rPr sz="1400" spc="-25" dirty="0">
                <a:latin typeface="Arial"/>
                <a:cs typeface="Arial"/>
              </a:rPr>
              <a:t>you  </a:t>
            </a:r>
            <a:r>
              <a:rPr sz="1400" dirty="0">
                <a:latin typeface="Arial"/>
                <a:cs typeface="Arial"/>
              </a:rPr>
              <a:t>make </a:t>
            </a:r>
            <a:r>
              <a:rPr sz="1400" spc="-5" dirty="0">
                <a:latin typeface="Arial"/>
                <a:cs typeface="Arial"/>
              </a:rPr>
              <a:t>it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better?</a:t>
            </a:r>
            <a:endParaRPr sz="1400">
              <a:latin typeface="Arial"/>
              <a:cs typeface="Arial"/>
            </a:endParaRPr>
          </a:p>
          <a:p>
            <a:pPr marL="372110" marR="716280" lvl="1" indent="-143510">
              <a:lnSpc>
                <a:spcPct val="100000"/>
              </a:lnSpc>
              <a:spcBef>
                <a:spcPts val="300"/>
              </a:spcBef>
              <a:buChar char="–"/>
              <a:tabLst>
                <a:tab pos="372110" algn="l"/>
              </a:tabLst>
            </a:pPr>
            <a:r>
              <a:rPr sz="1200" spc="-5" dirty="0">
                <a:latin typeface="Arial"/>
                <a:cs typeface="Arial"/>
              </a:rPr>
              <a:t>Use as </a:t>
            </a:r>
            <a:r>
              <a:rPr sz="1200" dirty="0">
                <a:latin typeface="Arial"/>
                <a:cs typeface="Arial"/>
              </a:rPr>
              <a:t>starting point for</a:t>
            </a:r>
            <a:r>
              <a:rPr sz="1200" spc="-120" dirty="0">
                <a:latin typeface="Arial"/>
                <a:cs typeface="Arial"/>
              </a:rPr>
              <a:t> </a:t>
            </a:r>
            <a:r>
              <a:rPr sz="1200" spc="5" dirty="0">
                <a:latin typeface="Arial"/>
                <a:cs typeface="Arial"/>
              </a:rPr>
              <a:t>iterative  </a:t>
            </a:r>
            <a:r>
              <a:rPr sz="1200" spc="-5" dirty="0">
                <a:latin typeface="Arial"/>
                <a:cs typeface="Arial"/>
              </a:rPr>
              <a:t>refinement</a:t>
            </a:r>
            <a:endParaRPr sz="1200">
              <a:latin typeface="Arial"/>
              <a:cs typeface="Arial"/>
            </a:endParaRPr>
          </a:p>
          <a:p>
            <a:pPr marL="372110" lvl="1" indent="-143510">
              <a:lnSpc>
                <a:spcPct val="100000"/>
              </a:lnSpc>
              <a:spcBef>
                <a:spcPts val="290"/>
              </a:spcBef>
              <a:buChar char="–"/>
              <a:tabLst>
                <a:tab pos="372110" algn="l"/>
              </a:tabLst>
            </a:pPr>
            <a:r>
              <a:rPr sz="1200" dirty="0">
                <a:latin typeface="Arial"/>
                <a:cs typeface="Arial"/>
              </a:rPr>
              <a:t>“Backtrack” and search other</a:t>
            </a:r>
            <a:r>
              <a:rPr sz="1200" spc="-9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tours…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4">
            <a:extLst>
              <a:ext uri="{FF2B5EF4-FFF2-40B4-BE49-F238E27FC236}">
                <a16:creationId xmlns:a16="http://schemas.microsoft.com/office/drawing/2014/main" id="{489D16BF-E6AD-6C48-BCB0-4C197CF374A6}"/>
              </a:ext>
            </a:extLst>
          </p:cNvPr>
          <p:cNvSpPr/>
          <p:nvPr/>
        </p:nvSpPr>
        <p:spPr>
          <a:xfrm>
            <a:off x="661" y="1018"/>
            <a:ext cx="4572000" cy="723900"/>
          </a:xfrm>
          <a:custGeom>
            <a:avLst/>
            <a:gdLst/>
            <a:ahLst/>
            <a:cxnLst/>
            <a:rect l="l" t="t" r="r" b="b"/>
            <a:pathLst>
              <a:path w="4572000" h="723900">
                <a:moveTo>
                  <a:pt x="0" y="723900"/>
                </a:moveTo>
                <a:lnTo>
                  <a:pt x="4572000" y="723900"/>
                </a:lnTo>
                <a:lnTo>
                  <a:pt x="4572000" y="0"/>
                </a:lnTo>
                <a:lnTo>
                  <a:pt x="0" y="0"/>
                </a:lnTo>
                <a:lnTo>
                  <a:pt x="0" y="7239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5">
            <a:extLst>
              <a:ext uri="{FF2B5EF4-FFF2-40B4-BE49-F238E27FC236}">
                <a16:creationId xmlns:a16="http://schemas.microsoft.com/office/drawing/2014/main" id="{0BEE6D3E-49D6-A845-939C-190B6FA11289}"/>
              </a:ext>
            </a:extLst>
          </p:cNvPr>
          <p:cNvSpPr/>
          <p:nvPr/>
        </p:nvSpPr>
        <p:spPr>
          <a:xfrm>
            <a:off x="661" y="1018"/>
            <a:ext cx="4572000" cy="723900"/>
          </a:xfrm>
          <a:custGeom>
            <a:avLst/>
            <a:gdLst/>
            <a:ahLst/>
            <a:cxnLst/>
            <a:rect l="l" t="t" r="r" b="b"/>
            <a:pathLst>
              <a:path w="4572000" h="723900">
                <a:moveTo>
                  <a:pt x="0" y="723900"/>
                </a:moveTo>
                <a:lnTo>
                  <a:pt x="4572000" y="723900"/>
                </a:lnTo>
                <a:lnTo>
                  <a:pt x="4572000" y="0"/>
                </a:lnTo>
                <a:lnTo>
                  <a:pt x="0" y="0"/>
                </a:lnTo>
                <a:lnTo>
                  <a:pt x="0" y="7239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6">
            <a:extLst>
              <a:ext uri="{FF2B5EF4-FFF2-40B4-BE49-F238E27FC236}">
                <a16:creationId xmlns:a16="http://schemas.microsoft.com/office/drawing/2014/main" id="{0855DD3D-538F-5A48-AE86-0BD617139BB0}"/>
              </a:ext>
            </a:extLst>
          </p:cNvPr>
          <p:cNvSpPr txBox="1"/>
          <p:nvPr/>
        </p:nvSpPr>
        <p:spPr>
          <a:xfrm>
            <a:off x="13462" y="13463"/>
            <a:ext cx="4546600" cy="70929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206375" rIns="0" bIns="0" rtlCol="0">
            <a:spAutoFit/>
          </a:bodyPr>
          <a:lstStyle/>
          <a:p>
            <a:pPr marL="710565">
              <a:lnSpc>
                <a:spcPct val="100000"/>
              </a:lnSpc>
              <a:spcBef>
                <a:spcPts val="1625"/>
              </a:spcBef>
            </a:pP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Traveling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Salesman :</a:t>
            </a:r>
            <a:r>
              <a:rPr sz="1800" b="1" spc="-55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Greedy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7">
            <a:extLst>
              <a:ext uri="{FF2B5EF4-FFF2-40B4-BE49-F238E27FC236}">
                <a16:creationId xmlns:a16="http://schemas.microsoft.com/office/drawing/2014/main" id="{3B0CC2C0-61CA-9348-97C2-7ADF7E5296A4}"/>
              </a:ext>
            </a:extLst>
          </p:cNvPr>
          <p:cNvSpPr/>
          <p:nvPr/>
        </p:nvSpPr>
        <p:spPr>
          <a:xfrm>
            <a:off x="3208300" y="2057020"/>
            <a:ext cx="1364361" cy="13729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8">
            <a:extLst>
              <a:ext uri="{FF2B5EF4-FFF2-40B4-BE49-F238E27FC236}">
                <a16:creationId xmlns:a16="http://schemas.microsoft.com/office/drawing/2014/main" id="{14A98DD5-44CB-324D-B312-E24C86477C30}"/>
              </a:ext>
            </a:extLst>
          </p:cNvPr>
          <p:cNvSpPr/>
          <p:nvPr/>
        </p:nvSpPr>
        <p:spPr>
          <a:xfrm>
            <a:off x="1270" y="1271"/>
            <a:ext cx="4570730" cy="3427729"/>
          </a:xfrm>
          <a:custGeom>
            <a:avLst/>
            <a:gdLst/>
            <a:ahLst/>
            <a:cxnLst/>
            <a:rect l="l" t="t" r="r" b="b"/>
            <a:pathLst>
              <a:path w="4570730" h="3427729">
                <a:moveTo>
                  <a:pt x="0" y="3427222"/>
                </a:moveTo>
                <a:lnTo>
                  <a:pt x="4570730" y="3427222"/>
                </a:lnTo>
                <a:lnTo>
                  <a:pt x="4570730" y="0"/>
                </a:lnTo>
                <a:lnTo>
                  <a:pt x="0" y="0"/>
                </a:lnTo>
                <a:lnTo>
                  <a:pt x="0" y="3427222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095364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9">
            <a:extLst>
              <a:ext uri="{FF2B5EF4-FFF2-40B4-BE49-F238E27FC236}">
                <a16:creationId xmlns:a16="http://schemas.microsoft.com/office/drawing/2014/main" id="{29BD619D-EA62-D844-BFA2-504C3A9B5C78}"/>
              </a:ext>
            </a:extLst>
          </p:cNvPr>
          <p:cNvSpPr txBox="1"/>
          <p:nvPr/>
        </p:nvSpPr>
        <p:spPr>
          <a:xfrm>
            <a:off x="274955" y="841360"/>
            <a:ext cx="3841750" cy="1477010"/>
          </a:xfrm>
          <a:prstGeom prst="rect">
            <a:avLst/>
          </a:prstGeom>
        </p:spPr>
        <p:txBody>
          <a:bodyPr vert="horz" wrap="square" lIns="0" tIns="55880" rIns="0" bIns="0" rtlCol="0">
            <a:spAutoFit/>
          </a:bodyPr>
          <a:lstStyle/>
          <a:p>
            <a:pPr marL="170180" indent="-170180">
              <a:lnSpc>
                <a:spcPct val="100000"/>
              </a:lnSpc>
              <a:spcBef>
                <a:spcPts val="440"/>
              </a:spcBef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Start</a:t>
            </a:r>
            <a:r>
              <a:rPr sz="1400" spc="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somewhere.</a:t>
            </a:r>
            <a:endParaRPr sz="1400">
              <a:latin typeface="Arial"/>
              <a:cs typeface="Arial"/>
            </a:endParaRPr>
          </a:p>
          <a:p>
            <a:pPr marL="170180" marR="5080" indent="-170180">
              <a:lnSpc>
                <a:spcPct val="100000"/>
              </a:lnSpc>
              <a:spcBef>
                <a:spcPts val="335"/>
              </a:spcBef>
              <a:buChar char="•"/>
              <a:tabLst>
                <a:tab pos="170815" algn="l"/>
              </a:tabLst>
            </a:pPr>
            <a:r>
              <a:rPr sz="1400" spc="-15" dirty="0">
                <a:latin typeface="Arial"/>
                <a:cs typeface="Arial"/>
              </a:rPr>
              <a:t>Loop through </a:t>
            </a:r>
            <a:r>
              <a:rPr sz="1400" spc="-10" dirty="0">
                <a:latin typeface="Arial"/>
                <a:cs typeface="Arial"/>
              </a:rPr>
              <a:t>all possible points as </a:t>
            </a:r>
            <a:r>
              <a:rPr sz="1400" spc="-15" dirty="0">
                <a:latin typeface="Arial"/>
                <a:cs typeface="Arial"/>
              </a:rPr>
              <a:t>the </a:t>
            </a:r>
            <a:r>
              <a:rPr sz="1400" spc="-10" dirty="0">
                <a:latin typeface="Arial"/>
                <a:cs typeface="Arial"/>
              </a:rPr>
              <a:t>second  point </a:t>
            </a:r>
            <a:r>
              <a:rPr sz="1400" spc="-5" dirty="0">
                <a:latin typeface="Arial"/>
                <a:cs typeface="Arial"/>
              </a:rPr>
              <a:t>in </a:t>
            </a:r>
            <a:r>
              <a:rPr sz="1400" spc="-10" dirty="0">
                <a:latin typeface="Arial"/>
                <a:cs typeface="Arial"/>
              </a:rPr>
              <a:t>the</a:t>
            </a:r>
            <a:r>
              <a:rPr sz="1400" spc="6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tour.</a:t>
            </a:r>
            <a:endParaRPr sz="1400">
              <a:latin typeface="Arial"/>
              <a:cs typeface="Arial"/>
            </a:endParaRPr>
          </a:p>
          <a:p>
            <a:pPr marL="170180" marR="60960" indent="-170180">
              <a:lnSpc>
                <a:spcPct val="100000"/>
              </a:lnSpc>
              <a:spcBef>
                <a:spcPts val="335"/>
              </a:spcBef>
              <a:buChar char="•"/>
              <a:tabLst>
                <a:tab pos="170815" algn="l"/>
              </a:tabLst>
            </a:pPr>
            <a:r>
              <a:rPr sz="1400" spc="-15" dirty="0">
                <a:latin typeface="Arial"/>
                <a:cs typeface="Arial"/>
              </a:rPr>
              <a:t>For </a:t>
            </a:r>
            <a:r>
              <a:rPr sz="1400" spc="-10" dirty="0">
                <a:latin typeface="Arial"/>
                <a:cs typeface="Arial"/>
              </a:rPr>
              <a:t>each of these, recursively loop </a:t>
            </a:r>
            <a:r>
              <a:rPr sz="1400" spc="-15" dirty="0">
                <a:latin typeface="Arial"/>
                <a:cs typeface="Arial"/>
              </a:rPr>
              <a:t>through </a:t>
            </a:r>
            <a:r>
              <a:rPr sz="1400" spc="-10" dirty="0">
                <a:latin typeface="Arial"/>
                <a:cs typeface="Arial"/>
              </a:rPr>
              <a:t>all  possible points as the third</a:t>
            </a:r>
            <a:r>
              <a:rPr sz="1400" spc="19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point.</a:t>
            </a:r>
            <a:endParaRPr sz="1400">
              <a:latin typeface="Arial"/>
              <a:cs typeface="Arial"/>
            </a:endParaRPr>
          </a:p>
          <a:p>
            <a:pPr marL="170180" indent="-170180">
              <a:lnSpc>
                <a:spcPct val="100000"/>
              </a:lnSpc>
              <a:spcBef>
                <a:spcPts val="340"/>
              </a:spcBef>
              <a:buChar char="•"/>
              <a:tabLst>
                <a:tab pos="170815" algn="l"/>
              </a:tabLst>
            </a:pPr>
            <a:r>
              <a:rPr sz="1400" spc="-5" dirty="0">
                <a:latin typeface="Arial"/>
                <a:cs typeface="Arial"/>
              </a:rPr>
              <a:t>Etc.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10">
            <a:extLst>
              <a:ext uri="{FF2B5EF4-FFF2-40B4-BE49-F238E27FC236}">
                <a16:creationId xmlns:a16="http://schemas.microsoft.com/office/drawing/2014/main" id="{5103448A-B988-B149-9AD9-F541431893B4}"/>
              </a:ext>
            </a:extLst>
          </p:cNvPr>
          <p:cNvSpPr txBox="1"/>
          <p:nvPr/>
        </p:nvSpPr>
        <p:spPr>
          <a:xfrm>
            <a:off x="274955" y="3105099"/>
            <a:ext cx="133032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70180" indent="-170180">
              <a:lnSpc>
                <a:spcPct val="100000"/>
              </a:lnSpc>
              <a:spcBef>
                <a:spcPts val="90"/>
              </a:spcBef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Running</a:t>
            </a:r>
            <a:r>
              <a:rPr sz="1400" spc="-5" dirty="0">
                <a:latin typeface="Arial"/>
                <a:cs typeface="Arial"/>
              </a:rPr>
              <a:t> time?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11">
            <a:extLst>
              <a:ext uri="{FF2B5EF4-FFF2-40B4-BE49-F238E27FC236}">
                <a16:creationId xmlns:a16="http://schemas.microsoft.com/office/drawing/2014/main" id="{B534BEC1-0E69-574D-8592-5AE0369D280B}"/>
              </a:ext>
            </a:extLst>
          </p:cNvPr>
          <p:cNvSpPr/>
          <p:nvPr/>
        </p:nvSpPr>
        <p:spPr>
          <a:xfrm>
            <a:off x="0" y="0"/>
            <a:ext cx="4572000" cy="723900"/>
          </a:xfrm>
          <a:custGeom>
            <a:avLst/>
            <a:gdLst/>
            <a:ahLst/>
            <a:cxnLst/>
            <a:rect l="l" t="t" r="r" b="b"/>
            <a:pathLst>
              <a:path w="4572000" h="723900">
                <a:moveTo>
                  <a:pt x="0" y="723900"/>
                </a:moveTo>
                <a:lnTo>
                  <a:pt x="4572000" y="723900"/>
                </a:lnTo>
                <a:lnTo>
                  <a:pt x="4572000" y="0"/>
                </a:lnTo>
                <a:lnTo>
                  <a:pt x="0" y="0"/>
                </a:lnTo>
                <a:lnTo>
                  <a:pt x="0" y="7239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12">
            <a:extLst>
              <a:ext uri="{FF2B5EF4-FFF2-40B4-BE49-F238E27FC236}">
                <a16:creationId xmlns:a16="http://schemas.microsoft.com/office/drawing/2014/main" id="{1D1D2266-B888-0A4F-B2FB-C62ECDD5312B}"/>
              </a:ext>
            </a:extLst>
          </p:cNvPr>
          <p:cNvSpPr/>
          <p:nvPr/>
        </p:nvSpPr>
        <p:spPr>
          <a:xfrm>
            <a:off x="0" y="0"/>
            <a:ext cx="4572000" cy="723900"/>
          </a:xfrm>
          <a:custGeom>
            <a:avLst/>
            <a:gdLst/>
            <a:ahLst/>
            <a:cxnLst/>
            <a:rect l="l" t="t" r="r" b="b"/>
            <a:pathLst>
              <a:path w="4572000" h="723900">
                <a:moveTo>
                  <a:pt x="0" y="723900"/>
                </a:moveTo>
                <a:lnTo>
                  <a:pt x="4572000" y="723900"/>
                </a:lnTo>
                <a:lnTo>
                  <a:pt x="4572000" y="0"/>
                </a:lnTo>
                <a:lnTo>
                  <a:pt x="0" y="0"/>
                </a:lnTo>
                <a:lnTo>
                  <a:pt x="0" y="7239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13">
            <a:extLst>
              <a:ext uri="{FF2B5EF4-FFF2-40B4-BE49-F238E27FC236}">
                <a16:creationId xmlns:a16="http://schemas.microsoft.com/office/drawing/2014/main" id="{E6DDA21D-038B-934E-8511-7E930A8394CC}"/>
              </a:ext>
            </a:extLst>
          </p:cNvPr>
          <p:cNvSpPr txBox="1"/>
          <p:nvPr/>
        </p:nvSpPr>
        <p:spPr>
          <a:xfrm>
            <a:off x="12801" y="13665"/>
            <a:ext cx="4546600" cy="70802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6921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545"/>
              </a:spcBef>
            </a:pP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Traveling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Salesman :</a:t>
            </a:r>
            <a:r>
              <a:rPr sz="1800" b="1" spc="-5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Recursive</a:t>
            </a:r>
            <a:endParaRPr sz="1800">
              <a:latin typeface="Arial"/>
              <a:cs typeface="Arial"/>
            </a:endParaRPr>
          </a:p>
          <a:p>
            <a:pPr marL="635" algn="ctr">
              <a:lnSpc>
                <a:spcPct val="100000"/>
              </a:lnSpc>
              <a:spcBef>
                <a:spcPts val="5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Exhaustive</a:t>
            </a:r>
            <a:r>
              <a:rPr sz="1800" b="1" spc="-25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Search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14">
            <a:extLst>
              <a:ext uri="{FF2B5EF4-FFF2-40B4-BE49-F238E27FC236}">
                <a16:creationId xmlns:a16="http://schemas.microsoft.com/office/drawing/2014/main" id="{6B1AA3F8-873A-C64D-BB97-AE1E19C95999}"/>
              </a:ext>
            </a:extLst>
          </p:cNvPr>
          <p:cNvSpPr/>
          <p:nvPr/>
        </p:nvSpPr>
        <p:spPr>
          <a:xfrm>
            <a:off x="3207639" y="2056002"/>
            <a:ext cx="1364361" cy="13729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15">
            <a:extLst>
              <a:ext uri="{FF2B5EF4-FFF2-40B4-BE49-F238E27FC236}">
                <a16:creationId xmlns:a16="http://schemas.microsoft.com/office/drawing/2014/main" id="{8501BA7C-E1D9-B646-A9C5-D995FB815994}"/>
              </a:ext>
            </a:extLst>
          </p:cNvPr>
          <p:cNvSpPr/>
          <p:nvPr/>
        </p:nvSpPr>
        <p:spPr>
          <a:xfrm>
            <a:off x="609" y="1473"/>
            <a:ext cx="4570730" cy="3427729"/>
          </a:xfrm>
          <a:custGeom>
            <a:avLst/>
            <a:gdLst/>
            <a:ahLst/>
            <a:cxnLst/>
            <a:rect l="l" t="t" r="r" b="b"/>
            <a:pathLst>
              <a:path w="4570730" h="3427729">
                <a:moveTo>
                  <a:pt x="0" y="3427222"/>
                </a:moveTo>
                <a:lnTo>
                  <a:pt x="4570730" y="3427222"/>
                </a:lnTo>
                <a:lnTo>
                  <a:pt x="4570730" y="0"/>
                </a:lnTo>
                <a:lnTo>
                  <a:pt x="0" y="0"/>
                </a:lnTo>
                <a:lnTo>
                  <a:pt x="0" y="3427222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263747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3">
            <a:extLst>
              <a:ext uri="{FF2B5EF4-FFF2-40B4-BE49-F238E27FC236}">
                <a16:creationId xmlns:a16="http://schemas.microsoft.com/office/drawing/2014/main" id="{13657270-8032-354E-9DD0-AF67DFC1DA28}"/>
              </a:ext>
            </a:extLst>
          </p:cNvPr>
          <p:cNvSpPr/>
          <p:nvPr/>
        </p:nvSpPr>
        <p:spPr>
          <a:xfrm>
            <a:off x="2613232" y="2255789"/>
            <a:ext cx="1869621" cy="112706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4">
            <a:extLst>
              <a:ext uri="{FF2B5EF4-FFF2-40B4-BE49-F238E27FC236}">
                <a16:creationId xmlns:a16="http://schemas.microsoft.com/office/drawing/2014/main" id="{44F5EF98-63FF-E54A-8EB1-CEB7632DDF01}"/>
              </a:ext>
            </a:extLst>
          </p:cNvPr>
          <p:cNvSpPr txBox="1"/>
          <p:nvPr/>
        </p:nvSpPr>
        <p:spPr>
          <a:xfrm>
            <a:off x="13462" y="13463"/>
            <a:ext cx="4546600" cy="70929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69215" rIns="0" bIns="0" rtlCol="0">
            <a:spAutoFit/>
          </a:bodyPr>
          <a:lstStyle/>
          <a:p>
            <a:pPr marL="1256030" marR="118745" indent="-1131570">
              <a:lnSpc>
                <a:spcPct val="100000"/>
              </a:lnSpc>
              <a:spcBef>
                <a:spcPts val="545"/>
              </a:spcBef>
            </a:pP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Traveling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Salesman : </a:t>
            </a:r>
            <a:r>
              <a:rPr sz="1800" b="1" u="heavy" dirty="0">
                <a:solidFill>
                  <a:srgbClr val="004F89"/>
                </a:solidFill>
                <a:uFill>
                  <a:solidFill>
                    <a:srgbClr val="004F89"/>
                  </a:solidFill>
                </a:uFill>
                <a:latin typeface="Arial"/>
                <a:cs typeface="Arial"/>
              </a:rPr>
              <a:t>Pruned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Recursive  Exhaustive</a:t>
            </a:r>
            <a:r>
              <a:rPr sz="1800" b="1" spc="-2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Search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5">
            <a:extLst>
              <a:ext uri="{FF2B5EF4-FFF2-40B4-BE49-F238E27FC236}">
                <a16:creationId xmlns:a16="http://schemas.microsoft.com/office/drawing/2014/main" id="{90B59352-FE9A-E844-99AB-A1D818805A6B}"/>
              </a:ext>
            </a:extLst>
          </p:cNvPr>
          <p:cNvSpPr txBox="1"/>
          <p:nvPr/>
        </p:nvSpPr>
        <p:spPr>
          <a:xfrm>
            <a:off x="13462" y="841173"/>
            <a:ext cx="4546600" cy="2513965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432434" indent="-170815">
              <a:lnSpc>
                <a:spcPct val="100000"/>
              </a:lnSpc>
              <a:spcBef>
                <a:spcPts val="434"/>
              </a:spcBef>
              <a:buChar char="•"/>
              <a:tabLst>
                <a:tab pos="433070" algn="l"/>
              </a:tabLst>
            </a:pPr>
            <a:r>
              <a:rPr sz="1400" spc="-10" dirty="0">
                <a:latin typeface="Arial"/>
                <a:cs typeface="Arial"/>
              </a:rPr>
              <a:t>Do the recursive search </a:t>
            </a:r>
            <a:r>
              <a:rPr sz="1400" spc="-5" dirty="0">
                <a:latin typeface="Arial"/>
                <a:cs typeface="Arial"/>
              </a:rPr>
              <a:t>just </a:t>
            </a:r>
            <a:r>
              <a:rPr sz="1400" spc="-10" dirty="0">
                <a:latin typeface="Arial"/>
                <a:cs typeface="Arial"/>
              </a:rPr>
              <a:t>as</a:t>
            </a:r>
            <a:r>
              <a:rPr sz="1400" spc="204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before.</a:t>
            </a:r>
            <a:endParaRPr sz="1400">
              <a:latin typeface="Arial"/>
              <a:cs typeface="Arial"/>
            </a:endParaRPr>
          </a:p>
          <a:p>
            <a:pPr marL="432434" marR="149225" indent="-170815">
              <a:lnSpc>
                <a:spcPct val="100000"/>
              </a:lnSpc>
              <a:spcBef>
                <a:spcPts val="335"/>
              </a:spcBef>
              <a:buChar char="•"/>
              <a:tabLst>
                <a:tab pos="433070" algn="l"/>
              </a:tabLst>
            </a:pPr>
            <a:r>
              <a:rPr sz="1400" spc="-10" dirty="0">
                <a:latin typeface="Arial"/>
                <a:cs typeface="Arial"/>
              </a:rPr>
              <a:t>Keep track of best solution </a:t>
            </a:r>
            <a:r>
              <a:rPr sz="1400" spc="-15" dirty="0">
                <a:latin typeface="Arial"/>
                <a:cs typeface="Arial"/>
              </a:rPr>
              <a:t>found </a:t>
            </a:r>
            <a:r>
              <a:rPr sz="1400" spc="-5" dirty="0">
                <a:latin typeface="Arial"/>
                <a:cs typeface="Arial"/>
              </a:rPr>
              <a:t>so </a:t>
            </a:r>
            <a:r>
              <a:rPr sz="1400" spc="-10" dirty="0">
                <a:latin typeface="Arial"/>
                <a:cs typeface="Arial"/>
              </a:rPr>
              <a:t>far (called the  “incumbent”</a:t>
            </a:r>
            <a:r>
              <a:rPr sz="1400" spc="7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solution.</a:t>
            </a:r>
            <a:endParaRPr sz="1400">
              <a:latin typeface="Arial"/>
              <a:cs typeface="Arial"/>
            </a:endParaRPr>
          </a:p>
          <a:p>
            <a:pPr marL="432434" marR="192405" indent="-170815" algn="just">
              <a:lnSpc>
                <a:spcPct val="100000"/>
              </a:lnSpc>
              <a:spcBef>
                <a:spcPts val="340"/>
              </a:spcBef>
              <a:buChar char="•"/>
              <a:tabLst>
                <a:tab pos="433070" algn="l"/>
              </a:tabLst>
            </a:pPr>
            <a:r>
              <a:rPr sz="1400" spc="-20" dirty="0">
                <a:latin typeface="Arial"/>
                <a:cs typeface="Arial"/>
              </a:rPr>
              <a:t>If we </a:t>
            </a:r>
            <a:r>
              <a:rPr sz="1400" spc="-10" dirty="0">
                <a:latin typeface="Arial"/>
                <a:cs typeface="Arial"/>
              </a:rPr>
              <a:t>ever build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0" dirty="0">
                <a:latin typeface="Arial"/>
                <a:cs typeface="Arial"/>
              </a:rPr>
              <a:t>partial solution that </a:t>
            </a:r>
            <a:r>
              <a:rPr sz="1400" spc="-15" dirty="0">
                <a:latin typeface="Arial"/>
                <a:cs typeface="Arial"/>
              </a:rPr>
              <a:t>has </a:t>
            </a:r>
            <a:r>
              <a:rPr sz="1400" spc="-10" dirty="0">
                <a:latin typeface="Arial"/>
                <a:cs typeface="Arial"/>
              </a:rPr>
              <a:t>no </a:t>
            </a:r>
            <a:r>
              <a:rPr sz="1400" spc="-15" dirty="0">
                <a:latin typeface="Arial"/>
                <a:cs typeface="Arial"/>
              </a:rPr>
              <a:t>hope  </a:t>
            </a:r>
            <a:r>
              <a:rPr sz="1400" spc="-10" dirty="0">
                <a:latin typeface="Arial"/>
                <a:cs typeface="Arial"/>
              </a:rPr>
              <a:t>of being </a:t>
            </a:r>
            <a:r>
              <a:rPr sz="1400" spc="-15" dirty="0">
                <a:latin typeface="Arial"/>
                <a:cs typeface="Arial"/>
              </a:rPr>
              <a:t>extended </a:t>
            </a:r>
            <a:r>
              <a:rPr sz="1400" spc="-5" dirty="0">
                <a:latin typeface="Arial"/>
                <a:cs typeface="Arial"/>
              </a:rPr>
              <a:t>to a </a:t>
            </a:r>
            <a:r>
              <a:rPr sz="1400" spc="-10" dirty="0">
                <a:latin typeface="Arial"/>
                <a:cs typeface="Arial"/>
              </a:rPr>
              <a:t>full solution </a:t>
            </a:r>
            <a:r>
              <a:rPr sz="1400" spc="-15" dirty="0">
                <a:latin typeface="Arial"/>
                <a:cs typeface="Arial"/>
              </a:rPr>
              <a:t>better </a:t>
            </a:r>
            <a:r>
              <a:rPr sz="1400" spc="-10" dirty="0">
                <a:latin typeface="Arial"/>
                <a:cs typeface="Arial"/>
              </a:rPr>
              <a:t>than the  incumbent solution, </a:t>
            </a:r>
            <a:r>
              <a:rPr sz="1400" spc="-15" dirty="0">
                <a:latin typeface="Arial"/>
                <a:cs typeface="Arial"/>
              </a:rPr>
              <a:t>“prune”</a:t>
            </a:r>
            <a:r>
              <a:rPr sz="1400" spc="21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search</a:t>
            </a:r>
            <a:endParaRPr sz="1400">
              <a:latin typeface="Arial"/>
              <a:cs typeface="Arial"/>
            </a:endParaRPr>
          </a:p>
          <a:p>
            <a:pPr marL="432434">
              <a:lnSpc>
                <a:spcPct val="100000"/>
              </a:lnSpc>
              <a:spcBef>
                <a:spcPts val="10"/>
              </a:spcBef>
            </a:pPr>
            <a:r>
              <a:rPr sz="1200" spc="5" dirty="0">
                <a:latin typeface="Arial"/>
                <a:cs typeface="Arial"/>
              </a:rPr>
              <a:t>(i.e., </a:t>
            </a:r>
            <a:r>
              <a:rPr sz="1200" spc="-5" dirty="0">
                <a:latin typeface="Arial"/>
                <a:cs typeface="Arial"/>
              </a:rPr>
              <a:t>back up </a:t>
            </a:r>
            <a:r>
              <a:rPr sz="1200" dirty="0">
                <a:latin typeface="Arial"/>
                <a:cs typeface="Arial"/>
              </a:rPr>
              <a:t>and try other</a:t>
            </a:r>
            <a:r>
              <a:rPr sz="1200" spc="-10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possibilities)</a:t>
            </a:r>
            <a:endParaRPr sz="1200">
              <a:latin typeface="Arial"/>
              <a:cs typeface="Arial"/>
            </a:endParaRPr>
          </a:p>
          <a:p>
            <a:pPr marL="432434" marR="1831975" indent="-170815">
              <a:lnSpc>
                <a:spcPct val="100000"/>
              </a:lnSpc>
              <a:spcBef>
                <a:spcPts val="330"/>
              </a:spcBef>
              <a:buChar char="•"/>
              <a:tabLst>
                <a:tab pos="433070" algn="l"/>
              </a:tabLst>
            </a:pPr>
            <a:r>
              <a:rPr sz="1400" spc="-5" dirty="0">
                <a:latin typeface="Arial"/>
                <a:cs typeface="Arial"/>
              </a:rPr>
              <a:t>(Sometimes </a:t>
            </a:r>
            <a:r>
              <a:rPr sz="1400" spc="-10" dirty="0">
                <a:latin typeface="Arial"/>
                <a:cs typeface="Arial"/>
              </a:rPr>
              <a:t>relevant, </a:t>
            </a:r>
            <a:r>
              <a:rPr sz="1400" spc="-15" dirty="0">
                <a:latin typeface="Arial"/>
                <a:cs typeface="Arial"/>
              </a:rPr>
              <a:t>but not  </a:t>
            </a:r>
            <a:r>
              <a:rPr sz="1400" spc="-5" dirty="0">
                <a:latin typeface="Arial"/>
                <a:cs typeface="Arial"/>
              </a:rPr>
              <a:t>so much TSP)… if </a:t>
            </a:r>
            <a:r>
              <a:rPr sz="1400" spc="-20" dirty="0">
                <a:latin typeface="Arial"/>
                <a:cs typeface="Arial"/>
              </a:rPr>
              <a:t>we </a:t>
            </a:r>
            <a:r>
              <a:rPr sz="1400" spc="-10" dirty="0">
                <a:latin typeface="Arial"/>
                <a:cs typeface="Arial"/>
              </a:rPr>
              <a:t>ever  build an infeasible solution,  </a:t>
            </a:r>
            <a:r>
              <a:rPr sz="1400" spc="-15" dirty="0">
                <a:latin typeface="Arial"/>
                <a:cs typeface="Arial"/>
              </a:rPr>
              <a:t>prune </a:t>
            </a:r>
            <a:r>
              <a:rPr sz="1400" spc="-10" dirty="0">
                <a:latin typeface="Arial"/>
                <a:cs typeface="Arial"/>
              </a:rPr>
              <a:t>search as</a:t>
            </a:r>
            <a:r>
              <a:rPr sz="1400" spc="12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well.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6">
            <a:extLst>
              <a:ext uri="{FF2B5EF4-FFF2-40B4-BE49-F238E27FC236}">
                <a16:creationId xmlns:a16="http://schemas.microsoft.com/office/drawing/2014/main" id="{281DC9DD-C6BD-8142-B7A9-6565888C84FE}"/>
              </a:ext>
            </a:extLst>
          </p:cNvPr>
          <p:cNvSpPr/>
          <p:nvPr/>
        </p:nvSpPr>
        <p:spPr>
          <a:xfrm>
            <a:off x="1270" y="1271"/>
            <a:ext cx="4570730" cy="3427729"/>
          </a:xfrm>
          <a:custGeom>
            <a:avLst/>
            <a:gdLst/>
            <a:ahLst/>
            <a:cxnLst/>
            <a:rect l="l" t="t" r="r" b="b"/>
            <a:pathLst>
              <a:path w="4570730" h="3427729">
                <a:moveTo>
                  <a:pt x="0" y="3427222"/>
                </a:moveTo>
                <a:lnTo>
                  <a:pt x="4570730" y="3427222"/>
                </a:lnTo>
                <a:lnTo>
                  <a:pt x="4570730" y="0"/>
                </a:lnTo>
                <a:lnTo>
                  <a:pt x="0" y="0"/>
                </a:lnTo>
                <a:lnTo>
                  <a:pt x="0" y="3427222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535642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7">
            <a:extLst>
              <a:ext uri="{FF2B5EF4-FFF2-40B4-BE49-F238E27FC236}">
                <a16:creationId xmlns:a16="http://schemas.microsoft.com/office/drawing/2014/main" id="{BF2B60C9-657F-784D-BB95-FB0B28E4CAB6}"/>
              </a:ext>
            </a:extLst>
          </p:cNvPr>
          <p:cNvSpPr/>
          <p:nvPr/>
        </p:nvSpPr>
        <p:spPr>
          <a:xfrm>
            <a:off x="2626059" y="2267219"/>
            <a:ext cx="1869621" cy="112706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8">
            <a:extLst>
              <a:ext uri="{FF2B5EF4-FFF2-40B4-BE49-F238E27FC236}">
                <a16:creationId xmlns:a16="http://schemas.microsoft.com/office/drawing/2014/main" id="{6A0BC394-4CC2-5544-BCAA-3D40B1396DAF}"/>
              </a:ext>
            </a:extLst>
          </p:cNvPr>
          <p:cNvSpPr/>
          <p:nvPr/>
        </p:nvSpPr>
        <p:spPr>
          <a:xfrm>
            <a:off x="13488" y="512625"/>
            <a:ext cx="4486910" cy="2125345"/>
          </a:xfrm>
          <a:custGeom>
            <a:avLst/>
            <a:gdLst/>
            <a:ahLst/>
            <a:cxnLst/>
            <a:rect l="l" t="t" r="r" b="b"/>
            <a:pathLst>
              <a:path w="4486910" h="2125345">
                <a:moveTo>
                  <a:pt x="0" y="1062608"/>
                </a:moveTo>
                <a:lnTo>
                  <a:pt x="3551" y="1002309"/>
                </a:lnTo>
                <a:lnTo>
                  <a:pt x="14079" y="942893"/>
                </a:lnTo>
                <a:lnTo>
                  <a:pt x="31394" y="884449"/>
                </a:lnTo>
                <a:lnTo>
                  <a:pt x="55308" y="827066"/>
                </a:lnTo>
                <a:lnTo>
                  <a:pt x="85629" y="770835"/>
                </a:lnTo>
                <a:lnTo>
                  <a:pt x="122170" y="715846"/>
                </a:lnTo>
                <a:lnTo>
                  <a:pt x="164741" y="662187"/>
                </a:lnTo>
                <a:lnTo>
                  <a:pt x="213151" y="609950"/>
                </a:lnTo>
                <a:lnTo>
                  <a:pt x="267213" y="559222"/>
                </a:lnTo>
                <a:lnTo>
                  <a:pt x="296304" y="534453"/>
                </a:lnTo>
                <a:lnTo>
                  <a:pt x="326736" y="510095"/>
                </a:lnTo>
                <a:lnTo>
                  <a:pt x="358487" y="486160"/>
                </a:lnTo>
                <a:lnTo>
                  <a:pt x="391531" y="462658"/>
                </a:lnTo>
                <a:lnTo>
                  <a:pt x="425847" y="439601"/>
                </a:lnTo>
                <a:lnTo>
                  <a:pt x="461409" y="417000"/>
                </a:lnTo>
                <a:lnTo>
                  <a:pt x="498195" y="394866"/>
                </a:lnTo>
                <a:lnTo>
                  <a:pt x="536180" y="373211"/>
                </a:lnTo>
                <a:lnTo>
                  <a:pt x="575342" y="352046"/>
                </a:lnTo>
                <a:lnTo>
                  <a:pt x="615655" y="331381"/>
                </a:lnTo>
                <a:lnTo>
                  <a:pt x="657098" y="311229"/>
                </a:lnTo>
                <a:lnTo>
                  <a:pt x="699645" y="291600"/>
                </a:lnTo>
                <a:lnTo>
                  <a:pt x="743273" y="272506"/>
                </a:lnTo>
                <a:lnTo>
                  <a:pt x="787959" y="253957"/>
                </a:lnTo>
                <a:lnTo>
                  <a:pt x="833679" y="235966"/>
                </a:lnTo>
                <a:lnTo>
                  <a:pt x="880409" y="218542"/>
                </a:lnTo>
                <a:lnTo>
                  <a:pt x="928126" y="201698"/>
                </a:lnTo>
                <a:lnTo>
                  <a:pt x="976806" y="185445"/>
                </a:lnTo>
                <a:lnTo>
                  <a:pt x="1026425" y="169794"/>
                </a:lnTo>
                <a:lnTo>
                  <a:pt x="1076959" y="154755"/>
                </a:lnTo>
                <a:lnTo>
                  <a:pt x="1128386" y="140341"/>
                </a:lnTo>
                <a:lnTo>
                  <a:pt x="1180680" y="126563"/>
                </a:lnTo>
                <a:lnTo>
                  <a:pt x="1233819" y="113431"/>
                </a:lnTo>
                <a:lnTo>
                  <a:pt x="1287779" y="100957"/>
                </a:lnTo>
                <a:lnTo>
                  <a:pt x="1342536" y="89152"/>
                </a:lnTo>
                <a:lnTo>
                  <a:pt x="1398067" y="78027"/>
                </a:lnTo>
                <a:lnTo>
                  <a:pt x="1454347" y="67595"/>
                </a:lnTo>
                <a:lnTo>
                  <a:pt x="1511354" y="57864"/>
                </a:lnTo>
                <a:lnTo>
                  <a:pt x="1569063" y="48848"/>
                </a:lnTo>
                <a:lnTo>
                  <a:pt x="1627451" y="40557"/>
                </a:lnTo>
                <a:lnTo>
                  <a:pt x="1686494" y="33003"/>
                </a:lnTo>
                <a:lnTo>
                  <a:pt x="1746168" y="26196"/>
                </a:lnTo>
                <a:lnTo>
                  <a:pt x="1806450" y="20147"/>
                </a:lnTo>
                <a:lnTo>
                  <a:pt x="1867317" y="14869"/>
                </a:lnTo>
                <a:lnTo>
                  <a:pt x="1928743" y="10373"/>
                </a:lnTo>
                <a:lnTo>
                  <a:pt x="1990707" y="6668"/>
                </a:lnTo>
                <a:lnTo>
                  <a:pt x="2053183" y="3767"/>
                </a:lnTo>
                <a:lnTo>
                  <a:pt x="2116149" y="1682"/>
                </a:lnTo>
                <a:lnTo>
                  <a:pt x="2179581" y="422"/>
                </a:lnTo>
                <a:lnTo>
                  <a:pt x="2243454" y="0"/>
                </a:lnTo>
                <a:lnTo>
                  <a:pt x="2307328" y="422"/>
                </a:lnTo>
                <a:lnTo>
                  <a:pt x="2370760" y="1682"/>
                </a:lnTo>
                <a:lnTo>
                  <a:pt x="2433726" y="3767"/>
                </a:lnTo>
                <a:lnTo>
                  <a:pt x="2496202" y="6668"/>
                </a:lnTo>
                <a:lnTo>
                  <a:pt x="2558166" y="10373"/>
                </a:lnTo>
                <a:lnTo>
                  <a:pt x="2619592" y="14869"/>
                </a:lnTo>
                <a:lnTo>
                  <a:pt x="2680459" y="20147"/>
                </a:lnTo>
                <a:lnTo>
                  <a:pt x="2740741" y="26196"/>
                </a:lnTo>
                <a:lnTo>
                  <a:pt x="2800415" y="33003"/>
                </a:lnTo>
                <a:lnTo>
                  <a:pt x="2859458" y="40557"/>
                </a:lnTo>
                <a:lnTo>
                  <a:pt x="2917846" y="48848"/>
                </a:lnTo>
                <a:lnTo>
                  <a:pt x="2975555" y="57864"/>
                </a:lnTo>
                <a:lnTo>
                  <a:pt x="3032562" y="67595"/>
                </a:lnTo>
                <a:lnTo>
                  <a:pt x="3088842" y="78027"/>
                </a:lnTo>
                <a:lnTo>
                  <a:pt x="3144373" y="89152"/>
                </a:lnTo>
                <a:lnTo>
                  <a:pt x="3199130" y="100957"/>
                </a:lnTo>
                <a:lnTo>
                  <a:pt x="3253090" y="113431"/>
                </a:lnTo>
                <a:lnTo>
                  <a:pt x="3306229" y="126563"/>
                </a:lnTo>
                <a:lnTo>
                  <a:pt x="3358523" y="140341"/>
                </a:lnTo>
                <a:lnTo>
                  <a:pt x="3409950" y="154755"/>
                </a:lnTo>
                <a:lnTo>
                  <a:pt x="3460484" y="169794"/>
                </a:lnTo>
                <a:lnTo>
                  <a:pt x="3510103" y="185445"/>
                </a:lnTo>
                <a:lnTo>
                  <a:pt x="3558783" y="201698"/>
                </a:lnTo>
                <a:lnTo>
                  <a:pt x="3606500" y="218542"/>
                </a:lnTo>
                <a:lnTo>
                  <a:pt x="3653230" y="235966"/>
                </a:lnTo>
                <a:lnTo>
                  <a:pt x="3698950" y="253957"/>
                </a:lnTo>
                <a:lnTo>
                  <a:pt x="3743636" y="272506"/>
                </a:lnTo>
                <a:lnTo>
                  <a:pt x="3787264" y="291600"/>
                </a:lnTo>
                <a:lnTo>
                  <a:pt x="3829811" y="311229"/>
                </a:lnTo>
                <a:lnTo>
                  <a:pt x="3871254" y="331381"/>
                </a:lnTo>
                <a:lnTo>
                  <a:pt x="3911567" y="352046"/>
                </a:lnTo>
                <a:lnTo>
                  <a:pt x="3950729" y="373211"/>
                </a:lnTo>
                <a:lnTo>
                  <a:pt x="3988714" y="394866"/>
                </a:lnTo>
                <a:lnTo>
                  <a:pt x="4025500" y="417000"/>
                </a:lnTo>
                <a:lnTo>
                  <a:pt x="4061062" y="439601"/>
                </a:lnTo>
                <a:lnTo>
                  <a:pt x="4095378" y="462658"/>
                </a:lnTo>
                <a:lnTo>
                  <a:pt x="4128422" y="486160"/>
                </a:lnTo>
                <a:lnTo>
                  <a:pt x="4160173" y="510095"/>
                </a:lnTo>
                <a:lnTo>
                  <a:pt x="4190605" y="534453"/>
                </a:lnTo>
                <a:lnTo>
                  <a:pt x="4219696" y="559222"/>
                </a:lnTo>
                <a:lnTo>
                  <a:pt x="4273758" y="609950"/>
                </a:lnTo>
                <a:lnTo>
                  <a:pt x="4322168" y="662187"/>
                </a:lnTo>
                <a:lnTo>
                  <a:pt x="4364739" y="715846"/>
                </a:lnTo>
                <a:lnTo>
                  <a:pt x="4401280" y="770835"/>
                </a:lnTo>
                <a:lnTo>
                  <a:pt x="4431601" y="827066"/>
                </a:lnTo>
                <a:lnTo>
                  <a:pt x="4455515" y="884449"/>
                </a:lnTo>
                <a:lnTo>
                  <a:pt x="4472830" y="942893"/>
                </a:lnTo>
                <a:lnTo>
                  <a:pt x="4483358" y="1002309"/>
                </a:lnTo>
                <a:lnTo>
                  <a:pt x="4486910" y="1062608"/>
                </a:lnTo>
                <a:lnTo>
                  <a:pt x="4486018" y="1092856"/>
                </a:lnTo>
                <a:lnTo>
                  <a:pt x="4478954" y="1152713"/>
                </a:lnTo>
                <a:lnTo>
                  <a:pt x="4465009" y="1211643"/>
                </a:lnTo>
                <a:lnTo>
                  <a:pt x="4444371" y="1269557"/>
                </a:lnTo>
                <a:lnTo>
                  <a:pt x="4417230" y="1326365"/>
                </a:lnTo>
                <a:lnTo>
                  <a:pt x="4383775" y="1381978"/>
                </a:lnTo>
                <a:lnTo>
                  <a:pt x="4344195" y="1436305"/>
                </a:lnTo>
                <a:lnTo>
                  <a:pt x="4298681" y="1489256"/>
                </a:lnTo>
                <a:lnTo>
                  <a:pt x="4247421" y="1540743"/>
                </a:lnTo>
                <a:lnTo>
                  <a:pt x="4190605" y="1590676"/>
                </a:lnTo>
                <a:lnTo>
                  <a:pt x="4160173" y="1615031"/>
                </a:lnTo>
                <a:lnTo>
                  <a:pt x="4128422" y="1638963"/>
                </a:lnTo>
                <a:lnTo>
                  <a:pt x="4095378" y="1662463"/>
                </a:lnTo>
                <a:lnTo>
                  <a:pt x="4061062" y="1685517"/>
                </a:lnTo>
                <a:lnTo>
                  <a:pt x="4025500" y="1708116"/>
                </a:lnTo>
                <a:lnTo>
                  <a:pt x="3988714" y="1730247"/>
                </a:lnTo>
                <a:lnTo>
                  <a:pt x="3950729" y="1751900"/>
                </a:lnTo>
                <a:lnTo>
                  <a:pt x="3911567" y="1773064"/>
                </a:lnTo>
                <a:lnTo>
                  <a:pt x="3871254" y="1793726"/>
                </a:lnTo>
                <a:lnTo>
                  <a:pt x="3829811" y="1813877"/>
                </a:lnTo>
                <a:lnTo>
                  <a:pt x="3787264" y="1833504"/>
                </a:lnTo>
                <a:lnTo>
                  <a:pt x="3743636" y="1852597"/>
                </a:lnTo>
                <a:lnTo>
                  <a:pt x="3698950" y="1871144"/>
                </a:lnTo>
                <a:lnTo>
                  <a:pt x="3653230" y="1889135"/>
                </a:lnTo>
                <a:lnTo>
                  <a:pt x="3606500" y="1906557"/>
                </a:lnTo>
                <a:lnTo>
                  <a:pt x="3558783" y="1923400"/>
                </a:lnTo>
                <a:lnTo>
                  <a:pt x="3510103" y="1939652"/>
                </a:lnTo>
                <a:lnTo>
                  <a:pt x="3460484" y="1955302"/>
                </a:lnTo>
                <a:lnTo>
                  <a:pt x="3409950" y="1970340"/>
                </a:lnTo>
                <a:lnTo>
                  <a:pt x="3358523" y="1984753"/>
                </a:lnTo>
                <a:lnTo>
                  <a:pt x="3306229" y="1998531"/>
                </a:lnTo>
                <a:lnTo>
                  <a:pt x="3253090" y="2011662"/>
                </a:lnTo>
                <a:lnTo>
                  <a:pt x="3199130" y="2024136"/>
                </a:lnTo>
                <a:lnTo>
                  <a:pt x="3144373" y="2035940"/>
                </a:lnTo>
                <a:lnTo>
                  <a:pt x="3088842" y="2047064"/>
                </a:lnTo>
                <a:lnTo>
                  <a:pt x="3032562" y="2057497"/>
                </a:lnTo>
                <a:lnTo>
                  <a:pt x="2975555" y="2067227"/>
                </a:lnTo>
                <a:lnTo>
                  <a:pt x="2917846" y="2076243"/>
                </a:lnTo>
                <a:lnTo>
                  <a:pt x="2859458" y="2084533"/>
                </a:lnTo>
                <a:lnTo>
                  <a:pt x="2800415" y="2092088"/>
                </a:lnTo>
                <a:lnTo>
                  <a:pt x="2740741" y="2098895"/>
                </a:lnTo>
                <a:lnTo>
                  <a:pt x="2680459" y="2104943"/>
                </a:lnTo>
                <a:lnTo>
                  <a:pt x="2619592" y="2110221"/>
                </a:lnTo>
                <a:lnTo>
                  <a:pt x="2558166" y="2114718"/>
                </a:lnTo>
                <a:lnTo>
                  <a:pt x="2496202" y="2118422"/>
                </a:lnTo>
                <a:lnTo>
                  <a:pt x="2433726" y="2121323"/>
                </a:lnTo>
                <a:lnTo>
                  <a:pt x="2370760" y="2123408"/>
                </a:lnTo>
                <a:lnTo>
                  <a:pt x="2307328" y="2124668"/>
                </a:lnTo>
                <a:lnTo>
                  <a:pt x="2243454" y="2125091"/>
                </a:lnTo>
                <a:lnTo>
                  <a:pt x="2179581" y="2124668"/>
                </a:lnTo>
                <a:lnTo>
                  <a:pt x="2116149" y="2123408"/>
                </a:lnTo>
                <a:lnTo>
                  <a:pt x="2053183" y="2121323"/>
                </a:lnTo>
                <a:lnTo>
                  <a:pt x="1990707" y="2118422"/>
                </a:lnTo>
                <a:lnTo>
                  <a:pt x="1928743" y="2114718"/>
                </a:lnTo>
                <a:lnTo>
                  <a:pt x="1867317" y="2110221"/>
                </a:lnTo>
                <a:lnTo>
                  <a:pt x="1806450" y="2104943"/>
                </a:lnTo>
                <a:lnTo>
                  <a:pt x="1746168" y="2098895"/>
                </a:lnTo>
                <a:lnTo>
                  <a:pt x="1686494" y="2092088"/>
                </a:lnTo>
                <a:lnTo>
                  <a:pt x="1627451" y="2084533"/>
                </a:lnTo>
                <a:lnTo>
                  <a:pt x="1569063" y="2076243"/>
                </a:lnTo>
                <a:lnTo>
                  <a:pt x="1511354" y="2067227"/>
                </a:lnTo>
                <a:lnTo>
                  <a:pt x="1454347" y="2057497"/>
                </a:lnTo>
                <a:lnTo>
                  <a:pt x="1398067" y="2047064"/>
                </a:lnTo>
                <a:lnTo>
                  <a:pt x="1342536" y="2035940"/>
                </a:lnTo>
                <a:lnTo>
                  <a:pt x="1287779" y="2024136"/>
                </a:lnTo>
                <a:lnTo>
                  <a:pt x="1233819" y="2011662"/>
                </a:lnTo>
                <a:lnTo>
                  <a:pt x="1180680" y="1998531"/>
                </a:lnTo>
                <a:lnTo>
                  <a:pt x="1128386" y="1984753"/>
                </a:lnTo>
                <a:lnTo>
                  <a:pt x="1076959" y="1970340"/>
                </a:lnTo>
                <a:lnTo>
                  <a:pt x="1026425" y="1955302"/>
                </a:lnTo>
                <a:lnTo>
                  <a:pt x="976806" y="1939652"/>
                </a:lnTo>
                <a:lnTo>
                  <a:pt x="928126" y="1923400"/>
                </a:lnTo>
                <a:lnTo>
                  <a:pt x="880409" y="1906557"/>
                </a:lnTo>
                <a:lnTo>
                  <a:pt x="833679" y="1889135"/>
                </a:lnTo>
                <a:lnTo>
                  <a:pt x="787959" y="1871144"/>
                </a:lnTo>
                <a:lnTo>
                  <a:pt x="743273" y="1852597"/>
                </a:lnTo>
                <a:lnTo>
                  <a:pt x="699645" y="1833504"/>
                </a:lnTo>
                <a:lnTo>
                  <a:pt x="657097" y="1813877"/>
                </a:lnTo>
                <a:lnTo>
                  <a:pt x="615655" y="1793726"/>
                </a:lnTo>
                <a:lnTo>
                  <a:pt x="575342" y="1773064"/>
                </a:lnTo>
                <a:lnTo>
                  <a:pt x="536180" y="1751900"/>
                </a:lnTo>
                <a:lnTo>
                  <a:pt x="498195" y="1730247"/>
                </a:lnTo>
                <a:lnTo>
                  <a:pt x="461409" y="1708116"/>
                </a:lnTo>
                <a:lnTo>
                  <a:pt x="425847" y="1685517"/>
                </a:lnTo>
                <a:lnTo>
                  <a:pt x="391531" y="1662463"/>
                </a:lnTo>
                <a:lnTo>
                  <a:pt x="358487" y="1638963"/>
                </a:lnTo>
                <a:lnTo>
                  <a:pt x="326736" y="1615031"/>
                </a:lnTo>
                <a:lnTo>
                  <a:pt x="296304" y="1590676"/>
                </a:lnTo>
                <a:lnTo>
                  <a:pt x="267213" y="1565909"/>
                </a:lnTo>
                <a:lnTo>
                  <a:pt x="213151" y="1515189"/>
                </a:lnTo>
                <a:lnTo>
                  <a:pt x="164741" y="1462958"/>
                </a:lnTo>
                <a:lnTo>
                  <a:pt x="122170" y="1409307"/>
                </a:lnTo>
                <a:lnTo>
                  <a:pt x="85629" y="1354327"/>
                </a:lnTo>
                <a:lnTo>
                  <a:pt x="55308" y="1298105"/>
                </a:lnTo>
                <a:lnTo>
                  <a:pt x="31394" y="1240733"/>
                </a:lnTo>
                <a:lnTo>
                  <a:pt x="14079" y="1182300"/>
                </a:lnTo>
                <a:lnTo>
                  <a:pt x="3551" y="1122895"/>
                </a:lnTo>
                <a:lnTo>
                  <a:pt x="0" y="1062608"/>
                </a:lnTo>
                <a:close/>
              </a:path>
            </a:pathLst>
          </a:custGeom>
          <a:ln w="12700">
            <a:solidFill>
              <a:srgbClr val="92D0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4" name="object 9">
            <a:extLst>
              <a:ext uri="{FF2B5EF4-FFF2-40B4-BE49-F238E27FC236}">
                <a16:creationId xmlns:a16="http://schemas.microsoft.com/office/drawing/2014/main" id="{8FF8DA18-99EF-F94D-9718-67B75B7600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6727179"/>
              </p:ext>
            </p:extLst>
          </p:nvPr>
        </p:nvGraphicFramePr>
        <p:xfrm>
          <a:off x="1905" y="1780"/>
          <a:ext cx="4570095" cy="34272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505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95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2242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0"/>
                        </a:spcBef>
                      </a:pPr>
                      <a:r>
                        <a:rPr sz="1800" b="1" spc="-5" dirty="0">
                          <a:solidFill>
                            <a:srgbClr val="004F89"/>
                          </a:solidFill>
                          <a:latin typeface="Arial"/>
                          <a:cs typeface="Arial"/>
                        </a:rPr>
                        <a:t>Traveling </a:t>
                      </a:r>
                      <a:r>
                        <a:rPr sz="1800" b="1" dirty="0">
                          <a:solidFill>
                            <a:srgbClr val="004F89"/>
                          </a:solidFill>
                          <a:latin typeface="Arial"/>
                          <a:cs typeface="Arial"/>
                        </a:rPr>
                        <a:t>Salesman : </a:t>
                      </a:r>
                      <a:r>
                        <a:rPr sz="1800" b="1" u="heavy" dirty="0">
                          <a:solidFill>
                            <a:srgbClr val="004F89"/>
                          </a:solidFill>
                          <a:uFill>
                            <a:solidFill>
                              <a:srgbClr val="004F89"/>
                            </a:solidFill>
                          </a:uFill>
                          <a:latin typeface="Arial"/>
                          <a:cs typeface="Arial"/>
                        </a:rPr>
                        <a:t>Pruned</a:t>
                      </a:r>
                      <a:r>
                        <a:rPr sz="1800" b="1" spc="-40" dirty="0">
                          <a:solidFill>
                            <a:srgbClr val="004F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004F89"/>
                          </a:solidFill>
                          <a:latin typeface="Arial"/>
                          <a:cs typeface="Arial"/>
                        </a:rPr>
                        <a:t>Recursive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b="1" dirty="0">
                          <a:solidFill>
                            <a:srgbClr val="004F89"/>
                          </a:solidFill>
                          <a:latin typeface="Arial"/>
                          <a:cs typeface="Arial"/>
                        </a:rPr>
                        <a:t>Exhaustive</a:t>
                      </a:r>
                      <a:r>
                        <a:rPr sz="1800" b="1" spc="-25" dirty="0">
                          <a:solidFill>
                            <a:srgbClr val="004F8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dirty="0">
                          <a:solidFill>
                            <a:srgbClr val="004F89"/>
                          </a:solidFill>
                          <a:latin typeface="Arial"/>
                          <a:cs typeface="Arial"/>
                        </a:rPr>
                        <a:t>Search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8128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  <a:solidFill>
                      <a:srgbClr val="E6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70126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444500" indent="-170180">
                        <a:lnSpc>
                          <a:spcPct val="100000"/>
                        </a:lnSpc>
                        <a:buChar char="•"/>
                        <a:tabLst>
                          <a:tab pos="445134" algn="l"/>
                        </a:tabLst>
                      </a:pPr>
                      <a:r>
                        <a:rPr sz="1400" spc="-5" dirty="0">
                          <a:solidFill>
                            <a:srgbClr val="00AF50"/>
                          </a:solidFill>
                          <a:latin typeface="Arial"/>
                          <a:cs typeface="Arial"/>
                        </a:rPr>
                        <a:t>Do </a:t>
                      </a:r>
                      <a:r>
                        <a:rPr sz="1400" spc="-10" dirty="0">
                          <a:solidFill>
                            <a:srgbClr val="00AF50"/>
                          </a:solidFill>
                          <a:latin typeface="Arial"/>
                          <a:cs typeface="Arial"/>
                        </a:rPr>
                        <a:t>the recursive search </a:t>
                      </a:r>
                      <a:r>
                        <a:rPr sz="1400" spc="-5" dirty="0">
                          <a:solidFill>
                            <a:srgbClr val="00AF50"/>
                          </a:solidFill>
                          <a:latin typeface="Arial"/>
                          <a:cs typeface="Arial"/>
                        </a:rPr>
                        <a:t>just </a:t>
                      </a:r>
                      <a:r>
                        <a:rPr sz="1400" spc="-10" dirty="0">
                          <a:solidFill>
                            <a:srgbClr val="00AF50"/>
                          </a:solidFill>
                          <a:latin typeface="Arial"/>
                          <a:cs typeface="Arial"/>
                        </a:rPr>
                        <a:t>as</a:t>
                      </a:r>
                      <a:r>
                        <a:rPr sz="1400" spc="190" dirty="0">
                          <a:solidFill>
                            <a:srgbClr val="00AF5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5" dirty="0">
                          <a:solidFill>
                            <a:srgbClr val="00AF50"/>
                          </a:solidFill>
                          <a:latin typeface="Arial"/>
                          <a:cs typeface="Arial"/>
                        </a:rPr>
                        <a:t>before.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444500" marR="161925" indent="-170180">
                        <a:lnSpc>
                          <a:spcPct val="100000"/>
                        </a:lnSpc>
                        <a:spcBef>
                          <a:spcPts val="335"/>
                        </a:spcBef>
                        <a:buChar char="•"/>
                        <a:tabLst>
                          <a:tab pos="445134" algn="l"/>
                        </a:tabLst>
                      </a:pPr>
                      <a:r>
                        <a:rPr sz="1400" spc="-10" dirty="0">
                          <a:solidFill>
                            <a:srgbClr val="00AF50"/>
                          </a:solidFill>
                          <a:latin typeface="Arial"/>
                          <a:cs typeface="Arial"/>
                        </a:rPr>
                        <a:t>Keep track of best solution </a:t>
                      </a:r>
                      <a:r>
                        <a:rPr sz="1400" spc="-15" dirty="0">
                          <a:solidFill>
                            <a:srgbClr val="00AF50"/>
                          </a:solidFill>
                          <a:latin typeface="Arial"/>
                          <a:cs typeface="Arial"/>
                        </a:rPr>
                        <a:t>found </a:t>
                      </a:r>
                      <a:r>
                        <a:rPr sz="1400" spc="-5" dirty="0">
                          <a:solidFill>
                            <a:srgbClr val="00AF50"/>
                          </a:solidFill>
                          <a:latin typeface="Arial"/>
                          <a:cs typeface="Arial"/>
                        </a:rPr>
                        <a:t>so </a:t>
                      </a:r>
                      <a:r>
                        <a:rPr sz="1400" spc="-10" dirty="0">
                          <a:solidFill>
                            <a:srgbClr val="00AF50"/>
                          </a:solidFill>
                          <a:latin typeface="Arial"/>
                          <a:cs typeface="Arial"/>
                        </a:rPr>
                        <a:t>far (called the  “incumbent”</a:t>
                      </a:r>
                      <a:r>
                        <a:rPr sz="1400" spc="70" dirty="0">
                          <a:solidFill>
                            <a:srgbClr val="00AF5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0" dirty="0">
                          <a:solidFill>
                            <a:srgbClr val="00AF50"/>
                          </a:solidFill>
                          <a:latin typeface="Arial"/>
                          <a:cs typeface="Arial"/>
                        </a:rPr>
                        <a:t>solution.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444500" marR="204470" indent="-170180">
                        <a:lnSpc>
                          <a:spcPct val="100000"/>
                        </a:lnSpc>
                        <a:spcBef>
                          <a:spcPts val="340"/>
                        </a:spcBef>
                        <a:buChar char="•"/>
                        <a:tabLst>
                          <a:tab pos="445134" algn="l"/>
                        </a:tabLst>
                      </a:pPr>
                      <a:r>
                        <a:rPr sz="1400" spc="-20" dirty="0">
                          <a:solidFill>
                            <a:srgbClr val="00AF50"/>
                          </a:solidFill>
                          <a:latin typeface="Arial"/>
                          <a:cs typeface="Arial"/>
                        </a:rPr>
                        <a:t>If we </a:t>
                      </a:r>
                      <a:r>
                        <a:rPr sz="1400" spc="-10" dirty="0">
                          <a:solidFill>
                            <a:srgbClr val="00AF50"/>
                          </a:solidFill>
                          <a:latin typeface="Arial"/>
                          <a:cs typeface="Arial"/>
                        </a:rPr>
                        <a:t>ever build </a:t>
                      </a:r>
                      <a:r>
                        <a:rPr sz="1400" spc="-5" dirty="0">
                          <a:solidFill>
                            <a:srgbClr val="00AF50"/>
                          </a:solidFill>
                          <a:latin typeface="Arial"/>
                          <a:cs typeface="Arial"/>
                        </a:rPr>
                        <a:t>a </a:t>
                      </a:r>
                      <a:r>
                        <a:rPr sz="1400" spc="-10" dirty="0">
                          <a:solidFill>
                            <a:srgbClr val="00AF50"/>
                          </a:solidFill>
                          <a:latin typeface="Arial"/>
                          <a:cs typeface="Arial"/>
                        </a:rPr>
                        <a:t>partial solution that </a:t>
                      </a:r>
                      <a:r>
                        <a:rPr sz="1400" spc="-15" dirty="0">
                          <a:solidFill>
                            <a:srgbClr val="00AF50"/>
                          </a:solidFill>
                          <a:latin typeface="Arial"/>
                          <a:cs typeface="Arial"/>
                        </a:rPr>
                        <a:t>has </a:t>
                      </a:r>
                      <a:r>
                        <a:rPr sz="1400" spc="-10" dirty="0">
                          <a:solidFill>
                            <a:srgbClr val="00AF50"/>
                          </a:solidFill>
                          <a:latin typeface="Arial"/>
                          <a:cs typeface="Arial"/>
                        </a:rPr>
                        <a:t>no </a:t>
                      </a:r>
                      <a:r>
                        <a:rPr sz="1400" spc="-15" dirty="0">
                          <a:solidFill>
                            <a:srgbClr val="00AF50"/>
                          </a:solidFill>
                          <a:latin typeface="Arial"/>
                          <a:cs typeface="Arial"/>
                        </a:rPr>
                        <a:t>hope  </a:t>
                      </a:r>
                      <a:r>
                        <a:rPr sz="1400" spc="-10" dirty="0">
                          <a:solidFill>
                            <a:srgbClr val="00AF50"/>
                          </a:solidFill>
                          <a:latin typeface="Arial"/>
                          <a:cs typeface="Arial"/>
                        </a:rPr>
                        <a:t>of being </a:t>
                      </a:r>
                      <a:r>
                        <a:rPr sz="1400" spc="-15" dirty="0">
                          <a:solidFill>
                            <a:srgbClr val="00AF50"/>
                          </a:solidFill>
                          <a:latin typeface="Arial"/>
                          <a:cs typeface="Arial"/>
                        </a:rPr>
                        <a:t>extended </a:t>
                      </a:r>
                      <a:r>
                        <a:rPr sz="1400" spc="-5" dirty="0">
                          <a:solidFill>
                            <a:srgbClr val="00AF50"/>
                          </a:solidFill>
                          <a:latin typeface="Arial"/>
                          <a:cs typeface="Arial"/>
                        </a:rPr>
                        <a:t>to a </a:t>
                      </a:r>
                      <a:r>
                        <a:rPr sz="1400" spc="-10" dirty="0">
                          <a:solidFill>
                            <a:srgbClr val="00AF50"/>
                          </a:solidFill>
                          <a:latin typeface="Arial"/>
                          <a:cs typeface="Arial"/>
                        </a:rPr>
                        <a:t>full solution </a:t>
                      </a:r>
                      <a:r>
                        <a:rPr sz="1400" spc="-15" dirty="0">
                          <a:solidFill>
                            <a:srgbClr val="00AF50"/>
                          </a:solidFill>
                          <a:latin typeface="Arial"/>
                          <a:cs typeface="Arial"/>
                        </a:rPr>
                        <a:t>better </a:t>
                      </a:r>
                      <a:r>
                        <a:rPr sz="1400" spc="-10" dirty="0">
                          <a:solidFill>
                            <a:srgbClr val="00AF50"/>
                          </a:solidFill>
                          <a:latin typeface="Arial"/>
                          <a:cs typeface="Arial"/>
                        </a:rPr>
                        <a:t>than</a:t>
                      </a:r>
                      <a:r>
                        <a:rPr sz="1400" spc="30" dirty="0">
                          <a:solidFill>
                            <a:srgbClr val="00AF5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0" dirty="0">
                          <a:solidFill>
                            <a:srgbClr val="00AF50"/>
                          </a:solidFill>
                          <a:latin typeface="Arial"/>
                          <a:cs typeface="Arial"/>
                        </a:rPr>
                        <a:t>the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508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5109">
                <a:tc>
                  <a:txBody>
                    <a:bodyPr/>
                    <a:lstStyle/>
                    <a:p>
                      <a:pPr marL="444500">
                        <a:lnSpc>
                          <a:spcPts val="1330"/>
                        </a:lnSpc>
                      </a:pPr>
                      <a:r>
                        <a:rPr sz="1400" spc="-10" dirty="0">
                          <a:solidFill>
                            <a:srgbClr val="00AF50"/>
                          </a:solidFill>
                          <a:latin typeface="Arial"/>
                          <a:cs typeface="Arial"/>
                        </a:rPr>
                        <a:t>incumbent solution, </a:t>
                      </a:r>
                      <a:r>
                        <a:rPr sz="1400" spc="-15" dirty="0">
                          <a:solidFill>
                            <a:srgbClr val="00AF50"/>
                          </a:solidFill>
                          <a:latin typeface="Arial"/>
                          <a:cs typeface="Arial"/>
                        </a:rPr>
                        <a:t>“prune”</a:t>
                      </a:r>
                      <a:r>
                        <a:rPr sz="1400" spc="200" dirty="0">
                          <a:solidFill>
                            <a:srgbClr val="00AF5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0" dirty="0">
                          <a:solidFill>
                            <a:srgbClr val="00AF50"/>
                          </a:solidFill>
                          <a:latin typeface="Arial"/>
                          <a:cs typeface="Arial"/>
                        </a:rPr>
                        <a:t>search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44450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spc="5" dirty="0">
                          <a:solidFill>
                            <a:srgbClr val="00AF50"/>
                          </a:solidFill>
                          <a:latin typeface="Arial"/>
                          <a:cs typeface="Arial"/>
                        </a:rPr>
                        <a:t>(i.e., </a:t>
                      </a:r>
                      <a:r>
                        <a:rPr sz="1200" spc="-5" dirty="0">
                          <a:solidFill>
                            <a:srgbClr val="00AF50"/>
                          </a:solidFill>
                          <a:latin typeface="Arial"/>
                          <a:cs typeface="Arial"/>
                        </a:rPr>
                        <a:t>back up </a:t>
                      </a:r>
                      <a:r>
                        <a:rPr sz="1200" dirty="0">
                          <a:solidFill>
                            <a:srgbClr val="00AF50"/>
                          </a:solidFill>
                          <a:latin typeface="Arial"/>
                          <a:cs typeface="Arial"/>
                        </a:rPr>
                        <a:t>and try other</a:t>
                      </a:r>
                      <a:r>
                        <a:rPr sz="1200" spc="-100" dirty="0">
                          <a:solidFill>
                            <a:srgbClr val="00AF5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00AF50"/>
                          </a:solidFill>
                          <a:latin typeface="Arial"/>
                          <a:cs typeface="Arial"/>
                        </a:rPr>
                        <a:t>possibilities)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444500" indent="-170180">
                        <a:lnSpc>
                          <a:spcPct val="100000"/>
                        </a:lnSpc>
                        <a:spcBef>
                          <a:spcPts val="330"/>
                        </a:spcBef>
                        <a:buChar char="•"/>
                        <a:tabLst>
                          <a:tab pos="445134" algn="l"/>
                        </a:tabLst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(Sometimes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relevant, </a:t>
                      </a:r>
                      <a:r>
                        <a:rPr sz="1400" spc="-15" dirty="0">
                          <a:latin typeface="Arial"/>
                          <a:cs typeface="Arial"/>
                        </a:rPr>
                        <a:t>but</a:t>
                      </a:r>
                      <a:r>
                        <a:rPr sz="1400" spc="1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5" dirty="0">
                          <a:latin typeface="Arial"/>
                          <a:cs typeface="Arial"/>
                        </a:rPr>
                        <a:t>not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88A3A7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72720" marR="107950" indent="3810"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200" spc="-10" dirty="0">
                          <a:latin typeface="Arial"/>
                          <a:cs typeface="Arial"/>
                        </a:rPr>
                        <a:t>Known </a:t>
                      </a:r>
                      <a:r>
                        <a:rPr sz="1200" spc="-5" dirty="0">
                          <a:latin typeface="Arial"/>
                          <a:cs typeface="Arial"/>
                        </a:rPr>
                        <a:t>as 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“Branch</a:t>
                      </a:r>
                      <a:r>
                        <a:rPr sz="1200" spc="-114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and  </a:t>
                      </a:r>
                      <a:r>
                        <a:rPr sz="1200" spc="-5" dirty="0">
                          <a:latin typeface="Arial"/>
                          <a:cs typeface="Arial"/>
                        </a:rPr>
                        <a:t>Bound”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6990" marB="0">
                    <a:lnL w="12700">
                      <a:solidFill>
                        <a:srgbClr val="88A3A7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88A3A7"/>
                      </a:solidFill>
                      <a:prstDash val="solid"/>
                    </a:lnT>
                    <a:lnB w="12700">
                      <a:solidFill>
                        <a:srgbClr val="88A3A7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9559">
                <a:tc gridSpan="2">
                  <a:txBody>
                    <a:bodyPr/>
                    <a:lstStyle/>
                    <a:p>
                      <a:pPr marL="444500">
                        <a:lnSpc>
                          <a:spcPts val="1390"/>
                        </a:lnSpc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so much TSP)… if </a:t>
                      </a:r>
                      <a:r>
                        <a:rPr sz="1400" spc="-20" dirty="0">
                          <a:latin typeface="Arial"/>
                          <a:cs typeface="Arial"/>
                        </a:rPr>
                        <a:t>we</a:t>
                      </a:r>
                      <a:r>
                        <a:rPr sz="1400" spc="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ever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444500" marR="1986914">
                        <a:lnSpc>
                          <a:spcPct val="100000"/>
                        </a:lnSpc>
                      </a:pPr>
                      <a:r>
                        <a:rPr sz="1400" spc="-10" dirty="0">
                          <a:latin typeface="Arial"/>
                          <a:cs typeface="Arial"/>
                        </a:rPr>
                        <a:t>build an infeasible solution,  </a:t>
                      </a:r>
                      <a:r>
                        <a:rPr sz="1400" spc="-15" dirty="0">
                          <a:latin typeface="Arial"/>
                          <a:cs typeface="Arial"/>
                        </a:rPr>
                        <a:t>prune </a:t>
                      </a:r>
                      <a:r>
                        <a:rPr sz="1400" spc="-10" dirty="0">
                          <a:latin typeface="Arial"/>
                          <a:cs typeface="Arial"/>
                        </a:rPr>
                        <a:t>search as</a:t>
                      </a:r>
                      <a:r>
                        <a:rPr sz="1400" spc="1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5" dirty="0">
                          <a:latin typeface="Arial"/>
                          <a:cs typeface="Arial"/>
                        </a:rPr>
                        <a:t>well.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793224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5">
            <a:extLst>
              <a:ext uri="{FF2B5EF4-FFF2-40B4-BE49-F238E27FC236}">
                <a16:creationId xmlns:a16="http://schemas.microsoft.com/office/drawing/2014/main" id="{6F817709-C0A0-DC4E-86CB-0630E7D6DCD2}"/>
              </a:ext>
            </a:extLst>
          </p:cNvPr>
          <p:cNvSpPr txBox="1"/>
          <p:nvPr/>
        </p:nvSpPr>
        <p:spPr>
          <a:xfrm>
            <a:off x="13462" y="885064"/>
            <a:ext cx="4546600" cy="11347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32434" indent="-170815">
              <a:lnSpc>
                <a:spcPct val="100000"/>
              </a:lnSpc>
              <a:spcBef>
                <a:spcPts val="95"/>
              </a:spcBef>
              <a:buChar char="•"/>
              <a:tabLst>
                <a:tab pos="433070" algn="l"/>
              </a:tabLst>
            </a:pPr>
            <a:r>
              <a:rPr sz="1400" spc="-15" dirty="0">
                <a:latin typeface="Arial"/>
                <a:cs typeface="Arial"/>
              </a:rPr>
              <a:t>You </a:t>
            </a:r>
            <a:r>
              <a:rPr sz="1400" spc="-10" dirty="0">
                <a:latin typeface="Arial"/>
                <a:cs typeface="Arial"/>
              </a:rPr>
              <a:t>have amassed </a:t>
            </a:r>
            <a:r>
              <a:rPr sz="1400" spc="-5" dirty="0">
                <a:latin typeface="Arial"/>
                <a:cs typeface="Arial"/>
              </a:rPr>
              <a:t>a pile </a:t>
            </a:r>
            <a:r>
              <a:rPr sz="1400" spc="-10" dirty="0">
                <a:latin typeface="Arial"/>
                <a:cs typeface="Arial"/>
              </a:rPr>
              <a:t>of </a:t>
            </a:r>
            <a:r>
              <a:rPr sz="1400" spc="-5" dirty="0">
                <a:latin typeface="Arial"/>
                <a:cs typeface="Arial"/>
              </a:rPr>
              <a:t>N </a:t>
            </a:r>
            <a:r>
              <a:rPr sz="1400" spc="-10" dirty="0">
                <a:latin typeface="Arial"/>
                <a:cs typeface="Arial"/>
              </a:rPr>
              <a:t>pieces of</a:t>
            </a:r>
            <a:r>
              <a:rPr sz="1400" spc="254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candy,</a:t>
            </a:r>
            <a:endParaRPr sz="1400">
              <a:latin typeface="Arial"/>
              <a:cs typeface="Arial"/>
            </a:endParaRPr>
          </a:p>
          <a:p>
            <a:pPr marL="432434">
              <a:lnSpc>
                <a:spcPct val="100000"/>
              </a:lnSpc>
            </a:pPr>
            <a:r>
              <a:rPr sz="1400" spc="-20" dirty="0">
                <a:latin typeface="Arial"/>
                <a:cs typeface="Arial"/>
              </a:rPr>
              <a:t>where </a:t>
            </a:r>
            <a:r>
              <a:rPr sz="1400" spc="-15" dirty="0">
                <a:latin typeface="Arial"/>
                <a:cs typeface="Arial"/>
              </a:rPr>
              <a:t>candy </a:t>
            </a:r>
            <a:r>
              <a:rPr sz="1400" spc="-10" dirty="0">
                <a:latin typeface="Arial"/>
                <a:cs typeface="Arial"/>
              </a:rPr>
              <a:t>piece </a:t>
            </a:r>
            <a:r>
              <a:rPr sz="1400" spc="-5" dirty="0">
                <a:latin typeface="Arial"/>
                <a:cs typeface="Arial"/>
              </a:rPr>
              <a:t>j </a:t>
            </a:r>
            <a:r>
              <a:rPr sz="1400" spc="-15" dirty="0">
                <a:latin typeface="Arial"/>
                <a:cs typeface="Arial"/>
              </a:rPr>
              <a:t>has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5" dirty="0">
                <a:latin typeface="Arial"/>
                <a:cs typeface="Arial"/>
              </a:rPr>
              <a:t>weight </a:t>
            </a:r>
            <a:r>
              <a:rPr sz="1400" spc="-10" dirty="0">
                <a:latin typeface="Arial"/>
                <a:cs typeface="Arial"/>
              </a:rPr>
              <a:t>of</a:t>
            </a:r>
            <a:r>
              <a:rPr sz="1400" spc="34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w</a:t>
            </a:r>
            <a:r>
              <a:rPr sz="1350" spc="-15" baseline="-21604" dirty="0">
                <a:latin typeface="Arial"/>
                <a:cs typeface="Arial"/>
              </a:rPr>
              <a:t>j</a:t>
            </a:r>
            <a:r>
              <a:rPr sz="1400" spc="-10" dirty="0">
                <a:latin typeface="Arial"/>
                <a:cs typeface="Arial"/>
              </a:rPr>
              <a:t>.</a:t>
            </a:r>
            <a:endParaRPr sz="1400">
              <a:latin typeface="Arial"/>
              <a:cs typeface="Arial"/>
            </a:endParaRPr>
          </a:p>
          <a:p>
            <a:pPr marL="432434" marR="395605" indent="-170815">
              <a:lnSpc>
                <a:spcPct val="100000"/>
              </a:lnSpc>
              <a:spcBef>
                <a:spcPts val="335"/>
              </a:spcBef>
              <a:buChar char="•"/>
              <a:tabLst>
                <a:tab pos="433070" algn="l"/>
              </a:tabLst>
            </a:pPr>
            <a:r>
              <a:rPr sz="1400" spc="-15" dirty="0">
                <a:latin typeface="Arial"/>
                <a:cs typeface="Arial"/>
              </a:rPr>
              <a:t>You would </a:t>
            </a:r>
            <a:r>
              <a:rPr sz="1400" dirty="0">
                <a:latin typeface="Arial"/>
                <a:cs typeface="Arial"/>
              </a:rPr>
              <a:t>like </a:t>
            </a:r>
            <a:r>
              <a:rPr sz="1400" spc="-10" dirty="0">
                <a:latin typeface="Arial"/>
                <a:cs typeface="Arial"/>
              </a:rPr>
              <a:t>to </a:t>
            </a:r>
            <a:r>
              <a:rPr sz="1400" spc="-15" dirty="0">
                <a:latin typeface="Arial"/>
                <a:cs typeface="Arial"/>
              </a:rPr>
              <a:t>transport </a:t>
            </a:r>
            <a:r>
              <a:rPr sz="1400" spc="-10" dirty="0">
                <a:latin typeface="Arial"/>
                <a:cs typeface="Arial"/>
              </a:rPr>
              <a:t>as many pieces of  </a:t>
            </a:r>
            <a:r>
              <a:rPr sz="1400" spc="-15" dirty="0">
                <a:latin typeface="Arial"/>
                <a:cs typeface="Arial"/>
              </a:rPr>
              <a:t>candy </a:t>
            </a:r>
            <a:r>
              <a:rPr sz="1400" spc="-10" dirty="0">
                <a:latin typeface="Arial"/>
                <a:cs typeface="Arial"/>
              </a:rPr>
              <a:t>as possible, </a:t>
            </a:r>
            <a:r>
              <a:rPr sz="1400" spc="-15" dirty="0">
                <a:latin typeface="Arial"/>
                <a:cs typeface="Arial"/>
              </a:rPr>
              <a:t>but </a:t>
            </a:r>
            <a:r>
              <a:rPr sz="1400" spc="-25" dirty="0">
                <a:latin typeface="Arial"/>
                <a:cs typeface="Arial"/>
              </a:rPr>
              <a:t>you </a:t>
            </a:r>
            <a:r>
              <a:rPr sz="1400" spc="-10" dirty="0">
                <a:latin typeface="Arial"/>
                <a:cs typeface="Arial"/>
              </a:rPr>
              <a:t>have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5" dirty="0">
                <a:latin typeface="Arial"/>
                <a:cs typeface="Arial"/>
              </a:rPr>
              <a:t>bag </a:t>
            </a:r>
            <a:r>
              <a:rPr sz="1400" spc="-10" dirty="0">
                <a:latin typeface="Arial"/>
                <a:cs typeface="Arial"/>
              </a:rPr>
              <a:t>that can  only hold 10 </a:t>
            </a:r>
            <a:r>
              <a:rPr sz="1400" spc="-15" dirty="0">
                <a:latin typeface="Arial"/>
                <a:cs typeface="Arial"/>
              </a:rPr>
              <a:t>pounds </a:t>
            </a:r>
            <a:r>
              <a:rPr sz="1400" spc="-10" dirty="0">
                <a:latin typeface="Arial"/>
                <a:cs typeface="Arial"/>
              </a:rPr>
              <a:t>of</a:t>
            </a:r>
            <a:r>
              <a:rPr sz="1400" spc="170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candy.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6">
            <a:extLst>
              <a:ext uri="{FF2B5EF4-FFF2-40B4-BE49-F238E27FC236}">
                <a16:creationId xmlns:a16="http://schemas.microsoft.com/office/drawing/2014/main" id="{630AD72A-F8A4-B242-9733-23AB4CA62230}"/>
              </a:ext>
            </a:extLst>
          </p:cNvPr>
          <p:cNvSpPr txBox="1"/>
          <p:nvPr/>
        </p:nvSpPr>
        <p:spPr>
          <a:xfrm>
            <a:off x="13462" y="13463"/>
            <a:ext cx="4546600" cy="70802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206375" rIns="0" bIns="0" rtlCol="0">
            <a:spAutoFit/>
          </a:bodyPr>
          <a:lstStyle/>
          <a:p>
            <a:pPr marL="1350645">
              <a:lnSpc>
                <a:spcPct val="100000"/>
              </a:lnSpc>
              <a:spcBef>
                <a:spcPts val="1625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Trick </a:t>
            </a:r>
            <a:r>
              <a:rPr sz="1800" b="1" spc="-10" dirty="0">
                <a:solidFill>
                  <a:srgbClr val="004F89"/>
                </a:solidFill>
                <a:latin typeface="Arial"/>
                <a:cs typeface="Arial"/>
              </a:rPr>
              <a:t>Or</a:t>
            </a:r>
            <a:r>
              <a:rPr sz="1800" b="1" spc="-25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Treating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7">
            <a:extLst>
              <a:ext uri="{FF2B5EF4-FFF2-40B4-BE49-F238E27FC236}">
                <a16:creationId xmlns:a16="http://schemas.microsoft.com/office/drawing/2014/main" id="{5E9C4C9C-446F-834B-A453-5AAA1474A3D7}"/>
              </a:ext>
            </a:extLst>
          </p:cNvPr>
          <p:cNvSpPr/>
          <p:nvPr/>
        </p:nvSpPr>
        <p:spPr>
          <a:xfrm>
            <a:off x="3652672" y="2476799"/>
            <a:ext cx="792872" cy="87930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8">
            <a:extLst>
              <a:ext uri="{FF2B5EF4-FFF2-40B4-BE49-F238E27FC236}">
                <a16:creationId xmlns:a16="http://schemas.microsoft.com/office/drawing/2014/main" id="{4CEE2701-B3B1-D944-A37F-951B78BF3074}"/>
              </a:ext>
            </a:extLst>
          </p:cNvPr>
          <p:cNvSpPr/>
          <p:nvPr/>
        </p:nvSpPr>
        <p:spPr>
          <a:xfrm>
            <a:off x="1270" y="1271"/>
            <a:ext cx="4570730" cy="3427729"/>
          </a:xfrm>
          <a:custGeom>
            <a:avLst/>
            <a:gdLst/>
            <a:ahLst/>
            <a:cxnLst/>
            <a:rect l="l" t="t" r="r" b="b"/>
            <a:pathLst>
              <a:path w="4570730" h="3427729">
                <a:moveTo>
                  <a:pt x="0" y="3427222"/>
                </a:moveTo>
                <a:lnTo>
                  <a:pt x="4570730" y="3427222"/>
                </a:lnTo>
                <a:lnTo>
                  <a:pt x="4570730" y="0"/>
                </a:lnTo>
                <a:lnTo>
                  <a:pt x="0" y="0"/>
                </a:lnTo>
                <a:lnTo>
                  <a:pt x="0" y="3427222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805810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3">
            <a:extLst>
              <a:ext uri="{FF2B5EF4-FFF2-40B4-BE49-F238E27FC236}">
                <a16:creationId xmlns:a16="http://schemas.microsoft.com/office/drawing/2014/main" id="{1F59B078-93B8-4C48-9B59-5A19E27316B8}"/>
              </a:ext>
            </a:extLst>
          </p:cNvPr>
          <p:cNvSpPr txBox="1"/>
          <p:nvPr/>
        </p:nvSpPr>
        <p:spPr>
          <a:xfrm>
            <a:off x="275616" y="885064"/>
            <a:ext cx="4123054" cy="185991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70180" marR="244475" indent="-170180">
              <a:lnSpc>
                <a:spcPct val="100000"/>
              </a:lnSpc>
              <a:spcBef>
                <a:spcPts val="90"/>
              </a:spcBef>
              <a:buChar char="•"/>
              <a:tabLst>
                <a:tab pos="170815" algn="l"/>
              </a:tabLst>
            </a:pPr>
            <a:r>
              <a:rPr sz="1400" spc="-15" dirty="0">
                <a:latin typeface="Arial"/>
                <a:cs typeface="Arial"/>
              </a:rPr>
              <a:t>You </a:t>
            </a:r>
            <a:r>
              <a:rPr sz="1400" spc="-10" dirty="0">
                <a:latin typeface="Arial"/>
                <a:cs typeface="Arial"/>
              </a:rPr>
              <a:t>have amassed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0" dirty="0">
                <a:latin typeface="Arial"/>
                <a:cs typeface="Arial"/>
              </a:rPr>
              <a:t>pile of N pieces of </a:t>
            </a:r>
            <a:r>
              <a:rPr sz="1400" spc="-20" dirty="0">
                <a:latin typeface="Arial"/>
                <a:cs typeface="Arial"/>
              </a:rPr>
              <a:t>candy,  where </a:t>
            </a:r>
            <a:r>
              <a:rPr sz="1400" spc="-15" dirty="0">
                <a:latin typeface="Arial"/>
                <a:cs typeface="Arial"/>
              </a:rPr>
              <a:t>candy </a:t>
            </a:r>
            <a:r>
              <a:rPr sz="1400" spc="-10" dirty="0">
                <a:latin typeface="Arial"/>
                <a:cs typeface="Arial"/>
              </a:rPr>
              <a:t>piece </a:t>
            </a:r>
            <a:r>
              <a:rPr sz="1400" spc="-5" dirty="0">
                <a:latin typeface="Arial"/>
                <a:cs typeface="Arial"/>
              </a:rPr>
              <a:t>j </a:t>
            </a:r>
            <a:r>
              <a:rPr sz="1400" spc="-15" dirty="0">
                <a:latin typeface="Arial"/>
                <a:cs typeface="Arial"/>
              </a:rPr>
              <a:t>has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5" dirty="0">
                <a:latin typeface="Arial"/>
                <a:cs typeface="Arial"/>
              </a:rPr>
              <a:t>weight </a:t>
            </a:r>
            <a:r>
              <a:rPr sz="1400" spc="-10" dirty="0">
                <a:latin typeface="Arial"/>
                <a:cs typeface="Arial"/>
              </a:rPr>
              <a:t>of</a:t>
            </a:r>
            <a:r>
              <a:rPr sz="1400" spc="34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w</a:t>
            </a:r>
            <a:r>
              <a:rPr sz="1350" spc="-15" baseline="-21604" dirty="0">
                <a:latin typeface="Arial"/>
                <a:cs typeface="Arial"/>
              </a:rPr>
              <a:t>j</a:t>
            </a:r>
            <a:r>
              <a:rPr sz="1400" spc="-10" dirty="0">
                <a:latin typeface="Arial"/>
                <a:cs typeface="Arial"/>
              </a:rPr>
              <a:t>.</a:t>
            </a:r>
            <a:endParaRPr sz="1400">
              <a:latin typeface="Arial"/>
              <a:cs typeface="Arial"/>
            </a:endParaRPr>
          </a:p>
          <a:p>
            <a:pPr marL="170180" marR="234315" indent="-170180">
              <a:lnSpc>
                <a:spcPct val="100000"/>
              </a:lnSpc>
              <a:spcBef>
                <a:spcPts val="340"/>
              </a:spcBef>
              <a:buChar char="•"/>
              <a:tabLst>
                <a:tab pos="170815" algn="l"/>
              </a:tabLst>
            </a:pPr>
            <a:r>
              <a:rPr sz="1400" spc="-15" dirty="0">
                <a:latin typeface="Arial"/>
                <a:cs typeface="Arial"/>
              </a:rPr>
              <a:t>You would </a:t>
            </a:r>
            <a:r>
              <a:rPr sz="1400" dirty="0">
                <a:latin typeface="Arial"/>
                <a:cs typeface="Arial"/>
              </a:rPr>
              <a:t>like </a:t>
            </a:r>
            <a:r>
              <a:rPr sz="1400" spc="-10" dirty="0">
                <a:latin typeface="Arial"/>
                <a:cs typeface="Arial"/>
              </a:rPr>
              <a:t>to transport as many pieces of  </a:t>
            </a:r>
            <a:r>
              <a:rPr sz="1400" spc="-15" dirty="0">
                <a:latin typeface="Arial"/>
                <a:cs typeface="Arial"/>
              </a:rPr>
              <a:t>candy </a:t>
            </a:r>
            <a:r>
              <a:rPr sz="1400" spc="-10" dirty="0">
                <a:latin typeface="Arial"/>
                <a:cs typeface="Arial"/>
              </a:rPr>
              <a:t>as possible, </a:t>
            </a:r>
            <a:r>
              <a:rPr sz="1400" spc="-15" dirty="0">
                <a:latin typeface="Arial"/>
                <a:cs typeface="Arial"/>
              </a:rPr>
              <a:t>but </a:t>
            </a:r>
            <a:r>
              <a:rPr sz="1400" spc="-25" dirty="0">
                <a:latin typeface="Arial"/>
                <a:cs typeface="Arial"/>
              </a:rPr>
              <a:t>you </a:t>
            </a:r>
            <a:r>
              <a:rPr sz="1400" spc="-10" dirty="0">
                <a:latin typeface="Arial"/>
                <a:cs typeface="Arial"/>
              </a:rPr>
              <a:t>have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5" dirty="0">
                <a:latin typeface="Arial"/>
                <a:cs typeface="Arial"/>
              </a:rPr>
              <a:t>bag </a:t>
            </a:r>
            <a:r>
              <a:rPr sz="1400" spc="-10" dirty="0">
                <a:latin typeface="Arial"/>
                <a:cs typeface="Arial"/>
              </a:rPr>
              <a:t>that can  only hold 10 </a:t>
            </a:r>
            <a:r>
              <a:rPr sz="1400" spc="-15" dirty="0">
                <a:latin typeface="Arial"/>
                <a:cs typeface="Arial"/>
              </a:rPr>
              <a:t>pounds </a:t>
            </a:r>
            <a:r>
              <a:rPr sz="1400" spc="-10" dirty="0">
                <a:latin typeface="Arial"/>
                <a:cs typeface="Arial"/>
              </a:rPr>
              <a:t>of</a:t>
            </a:r>
            <a:r>
              <a:rPr sz="1400" spc="180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candy.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Font typeface="Arial"/>
              <a:buChar char="•"/>
            </a:pPr>
            <a:endParaRPr sz="2000">
              <a:latin typeface="Times New Roman"/>
              <a:cs typeface="Times New Roman"/>
            </a:endParaRPr>
          </a:p>
          <a:p>
            <a:pPr marL="170180" marR="5080" indent="-170180">
              <a:lnSpc>
                <a:spcPct val="100000"/>
              </a:lnSpc>
              <a:buFont typeface="Arial"/>
              <a:buChar char="•"/>
              <a:tabLst>
                <a:tab pos="170815" algn="l"/>
              </a:tabLst>
            </a:pPr>
            <a:r>
              <a:rPr sz="1400" b="1" spc="-10" dirty="0">
                <a:latin typeface="Arial"/>
                <a:cs typeface="Arial"/>
              </a:rPr>
              <a:t>Optimal </a:t>
            </a:r>
            <a:r>
              <a:rPr sz="1400" b="1" spc="-15" dirty="0">
                <a:latin typeface="Arial"/>
                <a:cs typeface="Arial"/>
              </a:rPr>
              <a:t>Solution: </a:t>
            </a:r>
            <a:r>
              <a:rPr sz="1400" spc="-10" dirty="0">
                <a:latin typeface="Arial"/>
                <a:cs typeface="Arial"/>
              </a:rPr>
              <a:t>Add </a:t>
            </a:r>
            <a:r>
              <a:rPr sz="1400" spc="-15" dirty="0">
                <a:latin typeface="Arial"/>
                <a:cs typeface="Arial"/>
              </a:rPr>
              <a:t>candy </a:t>
            </a:r>
            <a:r>
              <a:rPr sz="1400" spc="-5" dirty="0">
                <a:latin typeface="Arial"/>
                <a:cs typeface="Arial"/>
              </a:rPr>
              <a:t>to </a:t>
            </a:r>
            <a:r>
              <a:rPr sz="1400" spc="-15" dirty="0">
                <a:latin typeface="Arial"/>
                <a:cs typeface="Arial"/>
              </a:rPr>
              <a:t>the bag </a:t>
            </a:r>
            <a:r>
              <a:rPr sz="1400" spc="-5" dirty="0">
                <a:latin typeface="Arial"/>
                <a:cs typeface="Arial"/>
              </a:rPr>
              <a:t>in </a:t>
            </a:r>
            <a:r>
              <a:rPr sz="1400" spc="-10" dirty="0">
                <a:latin typeface="Arial"/>
                <a:cs typeface="Arial"/>
              </a:rPr>
              <a:t>sorted  </a:t>
            </a:r>
            <a:r>
              <a:rPr sz="1400" spc="-15" dirty="0">
                <a:latin typeface="Arial"/>
                <a:cs typeface="Arial"/>
              </a:rPr>
              <a:t>order </a:t>
            </a:r>
            <a:r>
              <a:rPr sz="1400" spc="-10" dirty="0">
                <a:latin typeface="Arial"/>
                <a:cs typeface="Arial"/>
              </a:rPr>
              <a:t>by </a:t>
            </a:r>
            <a:r>
              <a:rPr sz="1400" spc="-15" dirty="0">
                <a:latin typeface="Arial"/>
                <a:cs typeface="Arial"/>
              </a:rPr>
              <a:t>weight </a:t>
            </a:r>
            <a:r>
              <a:rPr sz="1400" spc="-10" dirty="0">
                <a:latin typeface="Arial"/>
                <a:cs typeface="Arial"/>
              </a:rPr>
              <a:t>(lightest</a:t>
            </a:r>
            <a:r>
              <a:rPr sz="1400" spc="22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first).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4">
            <a:extLst>
              <a:ext uri="{FF2B5EF4-FFF2-40B4-BE49-F238E27FC236}">
                <a16:creationId xmlns:a16="http://schemas.microsoft.com/office/drawing/2014/main" id="{E34800E5-9C3B-6949-9FB4-64BDD3D7B8FA}"/>
              </a:ext>
            </a:extLst>
          </p:cNvPr>
          <p:cNvSpPr/>
          <p:nvPr/>
        </p:nvSpPr>
        <p:spPr>
          <a:xfrm>
            <a:off x="661" y="1018"/>
            <a:ext cx="4572000" cy="723900"/>
          </a:xfrm>
          <a:custGeom>
            <a:avLst/>
            <a:gdLst/>
            <a:ahLst/>
            <a:cxnLst/>
            <a:rect l="l" t="t" r="r" b="b"/>
            <a:pathLst>
              <a:path w="4572000" h="723900">
                <a:moveTo>
                  <a:pt x="0" y="723900"/>
                </a:moveTo>
                <a:lnTo>
                  <a:pt x="4572000" y="723900"/>
                </a:lnTo>
                <a:lnTo>
                  <a:pt x="4572000" y="0"/>
                </a:lnTo>
                <a:lnTo>
                  <a:pt x="0" y="0"/>
                </a:lnTo>
                <a:lnTo>
                  <a:pt x="0" y="7239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5">
            <a:extLst>
              <a:ext uri="{FF2B5EF4-FFF2-40B4-BE49-F238E27FC236}">
                <a16:creationId xmlns:a16="http://schemas.microsoft.com/office/drawing/2014/main" id="{31DA629A-1DA0-B14E-B4FB-3E2B27104B0B}"/>
              </a:ext>
            </a:extLst>
          </p:cNvPr>
          <p:cNvSpPr/>
          <p:nvPr/>
        </p:nvSpPr>
        <p:spPr>
          <a:xfrm>
            <a:off x="661" y="1018"/>
            <a:ext cx="4572000" cy="723900"/>
          </a:xfrm>
          <a:custGeom>
            <a:avLst/>
            <a:gdLst/>
            <a:ahLst/>
            <a:cxnLst/>
            <a:rect l="l" t="t" r="r" b="b"/>
            <a:pathLst>
              <a:path w="4572000" h="723900">
                <a:moveTo>
                  <a:pt x="0" y="723900"/>
                </a:moveTo>
                <a:lnTo>
                  <a:pt x="4572000" y="723900"/>
                </a:lnTo>
                <a:lnTo>
                  <a:pt x="4572000" y="0"/>
                </a:lnTo>
                <a:lnTo>
                  <a:pt x="0" y="0"/>
                </a:lnTo>
                <a:lnTo>
                  <a:pt x="0" y="7239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6">
            <a:extLst>
              <a:ext uri="{FF2B5EF4-FFF2-40B4-BE49-F238E27FC236}">
                <a16:creationId xmlns:a16="http://schemas.microsoft.com/office/drawing/2014/main" id="{1E215896-9A6D-C64B-8489-36A8A5979FBA}"/>
              </a:ext>
            </a:extLst>
          </p:cNvPr>
          <p:cNvSpPr txBox="1"/>
          <p:nvPr/>
        </p:nvSpPr>
        <p:spPr>
          <a:xfrm>
            <a:off x="13462" y="13463"/>
            <a:ext cx="4546600" cy="70929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206375" rIns="0" bIns="0" rtlCol="0">
            <a:spAutoFit/>
          </a:bodyPr>
          <a:lstStyle/>
          <a:p>
            <a:pPr marL="1350645">
              <a:lnSpc>
                <a:spcPct val="100000"/>
              </a:lnSpc>
              <a:spcBef>
                <a:spcPts val="1625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Trick </a:t>
            </a:r>
            <a:r>
              <a:rPr sz="1800" b="1" spc="-10" dirty="0">
                <a:solidFill>
                  <a:srgbClr val="004F89"/>
                </a:solidFill>
                <a:latin typeface="Arial"/>
                <a:cs typeface="Arial"/>
              </a:rPr>
              <a:t>Or</a:t>
            </a:r>
            <a:r>
              <a:rPr sz="1800" b="1" spc="-25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Treating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7">
            <a:extLst>
              <a:ext uri="{FF2B5EF4-FFF2-40B4-BE49-F238E27FC236}">
                <a16:creationId xmlns:a16="http://schemas.microsoft.com/office/drawing/2014/main" id="{55C12DB2-4E96-7349-A7F9-6832C964E1C0}"/>
              </a:ext>
            </a:extLst>
          </p:cNvPr>
          <p:cNvSpPr/>
          <p:nvPr/>
        </p:nvSpPr>
        <p:spPr>
          <a:xfrm>
            <a:off x="1270" y="1271"/>
            <a:ext cx="4570730" cy="3427729"/>
          </a:xfrm>
          <a:custGeom>
            <a:avLst/>
            <a:gdLst/>
            <a:ahLst/>
            <a:cxnLst/>
            <a:rect l="l" t="t" r="r" b="b"/>
            <a:pathLst>
              <a:path w="4570730" h="3427729">
                <a:moveTo>
                  <a:pt x="0" y="3427222"/>
                </a:moveTo>
                <a:lnTo>
                  <a:pt x="4570730" y="3427222"/>
                </a:lnTo>
                <a:lnTo>
                  <a:pt x="4570730" y="0"/>
                </a:lnTo>
                <a:lnTo>
                  <a:pt x="0" y="0"/>
                </a:lnTo>
                <a:lnTo>
                  <a:pt x="0" y="3427222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259036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8">
            <a:extLst>
              <a:ext uri="{FF2B5EF4-FFF2-40B4-BE49-F238E27FC236}">
                <a16:creationId xmlns:a16="http://schemas.microsoft.com/office/drawing/2014/main" id="{B6E10B82-FEFB-7247-AE92-5EE0CEE80619}"/>
              </a:ext>
            </a:extLst>
          </p:cNvPr>
          <p:cNvSpPr txBox="1"/>
          <p:nvPr/>
        </p:nvSpPr>
        <p:spPr>
          <a:xfrm>
            <a:off x="13462" y="885064"/>
            <a:ext cx="4546600" cy="13906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32434" indent="-170815">
              <a:lnSpc>
                <a:spcPct val="100000"/>
              </a:lnSpc>
              <a:spcBef>
                <a:spcPts val="95"/>
              </a:spcBef>
              <a:buChar char="•"/>
              <a:tabLst>
                <a:tab pos="433070" algn="l"/>
              </a:tabLst>
            </a:pPr>
            <a:r>
              <a:rPr sz="1400" spc="-15" dirty="0">
                <a:latin typeface="Arial"/>
                <a:cs typeface="Arial"/>
              </a:rPr>
              <a:t>You </a:t>
            </a:r>
            <a:r>
              <a:rPr sz="1400" spc="-10" dirty="0">
                <a:latin typeface="Arial"/>
                <a:cs typeface="Arial"/>
              </a:rPr>
              <a:t>have amassed </a:t>
            </a:r>
            <a:r>
              <a:rPr sz="1400" spc="-5" dirty="0">
                <a:latin typeface="Arial"/>
                <a:cs typeface="Arial"/>
              </a:rPr>
              <a:t>a pile </a:t>
            </a:r>
            <a:r>
              <a:rPr sz="1400" spc="-10" dirty="0">
                <a:latin typeface="Arial"/>
                <a:cs typeface="Arial"/>
              </a:rPr>
              <a:t>of </a:t>
            </a:r>
            <a:r>
              <a:rPr sz="1400" spc="-5" dirty="0">
                <a:latin typeface="Arial"/>
                <a:cs typeface="Arial"/>
              </a:rPr>
              <a:t>N </a:t>
            </a:r>
            <a:r>
              <a:rPr sz="1400" spc="-10" dirty="0">
                <a:latin typeface="Arial"/>
                <a:cs typeface="Arial"/>
              </a:rPr>
              <a:t>pieces of</a:t>
            </a:r>
            <a:r>
              <a:rPr sz="1400" spc="254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candy,</a:t>
            </a:r>
            <a:endParaRPr sz="1400" dirty="0">
              <a:latin typeface="Arial"/>
              <a:cs typeface="Arial"/>
            </a:endParaRPr>
          </a:p>
          <a:p>
            <a:pPr marL="432434">
              <a:lnSpc>
                <a:spcPct val="100000"/>
              </a:lnSpc>
            </a:pPr>
            <a:r>
              <a:rPr sz="1400" spc="-20" dirty="0">
                <a:latin typeface="Arial"/>
                <a:cs typeface="Arial"/>
              </a:rPr>
              <a:t>where </a:t>
            </a:r>
            <a:r>
              <a:rPr sz="1400" spc="-15" dirty="0">
                <a:latin typeface="Arial"/>
                <a:cs typeface="Arial"/>
              </a:rPr>
              <a:t>candy </a:t>
            </a:r>
            <a:r>
              <a:rPr sz="1400" spc="-10" dirty="0">
                <a:latin typeface="Arial"/>
                <a:cs typeface="Arial"/>
              </a:rPr>
              <a:t>piece </a:t>
            </a:r>
            <a:r>
              <a:rPr sz="1400" spc="-5" dirty="0">
                <a:latin typeface="Arial"/>
                <a:cs typeface="Arial"/>
              </a:rPr>
              <a:t>j </a:t>
            </a:r>
            <a:r>
              <a:rPr sz="1400" spc="-15" dirty="0">
                <a:latin typeface="Arial"/>
                <a:cs typeface="Arial"/>
              </a:rPr>
              <a:t>has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5" dirty="0">
                <a:latin typeface="Arial"/>
                <a:cs typeface="Arial"/>
              </a:rPr>
              <a:t>weight </a:t>
            </a:r>
            <a:r>
              <a:rPr sz="1400" spc="-10" dirty="0">
                <a:latin typeface="Arial"/>
                <a:cs typeface="Arial"/>
              </a:rPr>
              <a:t>of</a:t>
            </a:r>
            <a:r>
              <a:rPr sz="1400" spc="34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w</a:t>
            </a:r>
            <a:r>
              <a:rPr sz="1350" spc="-15" baseline="-21604" dirty="0">
                <a:latin typeface="Arial"/>
                <a:cs typeface="Arial"/>
              </a:rPr>
              <a:t>j</a:t>
            </a:r>
            <a:r>
              <a:rPr sz="1400" spc="-10" dirty="0">
                <a:latin typeface="Arial"/>
                <a:cs typeface="Arial"/>
              </a:rPr>
              <a:t>.</a:t>
            </a:r>
            <a:endParaRPr sz="1400" dirty="0">
              <a:latin typeface="Arial"/>
              <a:cs typeface="Arial"/>
            </a:endParaRPr>
          </a:p>
          <a:p>
            <a:pPr marL="432434" indent="-170815">
              <a:lnSpc>
                <a:spcPct val="100000"/>
              </a:lnSpc>
              <a:spcBef>
                <a:spcPts val="335"/>
              </a:spcBef>
              <a:buChar char="•"/>
              <a:tabLst>
                <a:tab pos="433070" algn="l"/>
              </a:tabLst>
            </a:pPr>
            <a:r>
              <a:rPr sz="1400" spc="-10" dirty="0">
                <a:latin typeface="Arial"/>
                <a:cs typeface="Arial"/>
              </a:rPr>
              <a:t>Suppose </a:t>
            </a:r>
            <a:r>
              <a:rPr sz="1400" spc="-15" dirty="0">
                <a:latin typeface="Arial"/>
                <a:cs typeface="Arial"/>
              </a:rPr>
              <a:t>candy </a:t>
            </a:r>
            <a:r>
              <a:rPr sz="1400" spc="-10" dirty="0">
                <a:latin typeface="Arial"/>
                <a:cs typeface="Arial"/>
              </a:rPr>
              <a:t>piece </a:t>
            </a:r>
            <a:r>
              <a:rPr sz="1400" spc="-5" dirty="0">
                <a:latin typeface="Arial"/>
                <a:cs typeface="Arial"/>
              </a:rPr>
              <a:t>j </a:t>
            </a:r>
            <a:r>
              <a:rPr sz="1400" spc="-15" dirty="0">
                <a:latin typeface="Arial"/>
                <a:cs typeface="Arial"/>
              </a:rPr>
              <a:t>has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0" dirty="0">
                <a:latin typeface="Arial"/>
                <a:cs typeface="Arial"/>
              </a:rPr>
              <a:t>yumminess</a:t>
            </a:r>
            <a:r>
              <a:rPr sz="1400" spc="30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y</a:t>
            </a:r>
            <a:r>
              <a:rPr sz="1350" spc="-22" baseline="-21604" dirty="0">
                <a:latin typeface="Arial"/>
                <a:cs typeface="Arial"/>
              </a:rPr>
              <a:t>j</a:t>
            </a:r>
            <a:r>
              <a:rPr sz="1400" spc="-15" dirty="0">
                <a:latin typeface="Arial"/>
                <a:cs typeface="Arial"/>
              </a:rPr>
              <a:t>.</a:t>
            </a:r>
            <a:endParaRPr sz="1400" dirty="0">
              <a:latin typeface="Arial"/>
              <a:cs typeface="Arial"/>
            </a:endParaRPr>
          </a:p>
          <a:p>
            <a:pPr marL="432434" marR="200660" indent="-170815">
              <a:lnSpc>
                <a:spcPct val="100000"/>
              </a:lnSpc>
              <a:spcBef>
                <a:spcPts val="335"/>
              </a:spcBef>
              <a:buChar char="•"/>
              <a:tabLst>
                <a:tab pos="433070" algn="l"/>
              </a:tabLst>
            </a:pPr>
            <a:r>
              <a:rPr sz="1400" spc="-15" dirty="0">
                <a:latin typeface="Arial"/>
                <a:cs typeface="Arial"/>
              </a:rPr>
              <a:t>You would </a:t>
            </a:r>
            <a:r>
              <a:rPr sz="1400" dirty="0">
                <a:latin typeface="Arial"/>
                <a:cs typeface="Arial"/>
              </a:rPr>
              <a:t>like </a:t>
            </a:r>
            <a:r>
              <a:rPr sz="1400" spc="-10" dirty="0">
                <a:latin typeface="Arial"/>
                <a:cs typeface="Arial"/>
              </a:rPr>
              <a:t>to </a:t>
            </a:r>
            <a:r>
              <a:rPr sz="1400" spc="-15" dirty="0">
                <a:latin typeface="Arial"/>
                <a:cs typeface="Arial"/>
              </a:rPr>
              <a:t>transport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0" dirty="0">
                <a:latin typeface="Arial"/>
                <a:cs typeface="Arial"/>
              </a:rPr>
              <a:t>subset of </a:t>
            </a:r>
            <a:r>
              <a:rPr sz="1400" spc="-15" dirty="0">
                <a:latin typeface="Arial"/>
                <a:cs typeface="Arial"/>
              </a:rPr>
              <a:t>candy  </a:t>
            </a:r>
            <a:r>
              <a:rPr sz="1400" spc="-10" dirty="0">
                <a:latin typeface="Arial"/>
                <a:cs typeface="Arial"/>
              </a:rPr>
              <a:t>having maximum yumminess, </a:t>
            </a:r>
            <a:r>
              <a:rPr sz="1400" spc="-15" dirty="0">
                <a:latin typeface="Arial"/>
                <a:cs typeface="Arial"/>
              </a:rPr>
              <a:t>but </a:t>
            </a:r>
            <a:r>
              <a:rPr sz="1400" spc="-25" dirty="0">
                <a:latin typeface="Arial"/>
                <a:cs typeface="Arial"/>
              </a:rPr>
              <a:t>you </a:t>
            </a:r>
            <a:r>
              <a:rPr sz="1400" spc="-10" dirty="0">
                <a:latin typeface="Arial"/>
                <a:cs typeface="Arial"/>
              </a:rPr>
              <a:t>have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5" dirty="0">
                <a:latin typeface="Arial"/>
                <a:cs typeface="Arial"/>
              </a:rPr>
              <a:t>bag  </a:t>
            </a:r>
            <a:r>
              <a:rPr sz="1400" spc="-10" dirty="0">
                <a:latin typeface="Arial"/>
                <a:cs typeface="Arial"/>
              </a:rPr>
              <a:t>that can only hold 10 </a:t>
            </a:r>
            <a:r>
              <a:rPr sz="1400" spc="-15" dirty="0">
                <a:latin typeface="Arial"/>
                <a:cs typeface="Arial"/>
              </a:rPr>
              <a:t>pounds </a:t>
            </a:r>
            <a:r>
              <a:rPr sz="1400" spc="-10" dirty="0">
                <a:latin typeface="Arial"/>
                <a:cs typeface="Arial"/>
              </a:rPr>
              <a:t>of</a:t>
            </a:r>
            <a:r>
              <a:rPr sz="1400" spc="235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candy.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3" name="object 9">
            <a:extLst>
              <a:ext uri="{FF2B5EF4-FFF2-40B4-BE49-F238E27FC236}">
                <a16:creationId xmlns:a16="http://schemas.microsoft.com/office/drawing/2014/main" id="{CC62BCB0-6181-274F-AD13-04BE6E49BE34}"/>
              </a:ext>
            </a:extLst>
          </p:cNvPr>
          <p:cNvSpPr txBox="1"/>
          <p:nvPr/>
        </p:nvSpPr>
        <p:spPr>
          <a:xfrm>
            <a:off x="13462" y="13463"/>
            <a:ext cx="4546600" cy="70802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206375" rIns="0" bIns="0" rtlCol="0">
            <a:spAutoFit/>
          </a:bodyPr>
          <a:lstStyle/>
          <a:p>
            <a:pPr marL="1256030">
              <a:lnSpc>
                <a:spcPct val="100000"/>
              </a:lnSpc>
              <a:spcBef>
                <a:spcPts val="1625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Trick </a:t>
            </a:r>
            <a:r>
              <a:rPr sz="1800" b="1" spc="-10" dirty="0">
                <a:solidFill>
                  <a:srgbClr val="004F89"/>
                </a:solidFill>
                <a:latin typeface="Arial"/>
                <a:cs typeface="Arial"/>
              </a:rPr>
              <a:t>Or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Treating</a:t>
            </a:r>
            <a:r>
              <a:rPr sz="1800" b="1" spc="-35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II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10">
            <a:extLst>
              <a:ext uri="{FF2B5EF4-FFF2-40B4-BE49-F238E27FC236}">
                <a16:creationId xmlns:a16="http://schemas.microsoft.com/office/drawing/2014/main" id="{7E77B8E2-EAC7-3C4B-8ECF-DE5F975AC1ED}"/>
              </a:ext>
            </a:extLst>
          </p:cNvPr>
          <p:cNvSpPr/>
          <p:nvPr/>
        </p:nvSpPr>
        <p:spPr>
          <a:xfrm>
            <a:off x="3652672" y="2476799"/>
            <a:ext cx="792872" cy="87930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11">
            <a:extLst>
              <a:ext uri="{FF2B5EF4-FFF2-40B4-BE49-F238E27FC236}">
                <a16:creationId xmlns:a16="http://schemas.microsoft.com/office/drawing/2014/main" id="{84E06926-3546-0440-9497-BFEF765A623C}"/>
              </a:ext>
            </a:extLst>
          </p:cNvPr>
          <p:cNvSpPr/>
          <p:nvPr/>
        </p:nvSpPr>
        <p:spPr>
          <a:xfrm>
            <a:off x="1270" y="1271"/>
            <a:ext cx="4570730" cy="3427729"/>
          </a:xfrm>
          <a:custGeom>
            <a:avLst/>
            <a:gdLst/>
            <a:ahLst/>
            <a:cxnLst/>
            <a:rect l="l" t="t" r="r" b="b"/>
            <a:pathLst>
              <a:path w="4570730" h="3427729">
                <a:moveTo>
                  <a:pt x="0" y="3427222"/>
                </a:moveTo>
                <a:lnTo>
                  <a:pt x="4570730" y="3427222"/>
                </a:lnTo>
                <a:lnTo>
                  <a:pt x="4570730" y="0"/>
                </a:lnTo>
                <a:lnTo>
                  <a:pt x="0" y="0"/>
                </a:lnTo>
                <a:lnTo>
                  <a:pt x="0" y="3427222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54944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3">
            <a:extLst>
              <a:ext uri="{FF2B5EF4-FFF2-40B4-BE49-F238E27FC236}">
                <a16:creationId xmlns:a16="http://schemas.microsoft.com/office/drawing/2014/main" id="{DB856F36-E13E-DC4E-AC57-8F928997FAEE}"/>
              </a:ext>
            </a:extLst>
          </p:cNvPr>
          <p:cNvSpPr txBox="1"/>
          <p:nvPr/>
        </p:nvSpPr>
        <p:spPr>
          <a:xfrm>
            <a:off x="274346" y="885064"/>
            <a:ext cx="4140200" cy="251968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70180" marR="261620" indent="-170180">
              <a:lnSpc>
                <a:spcPct val="100000"/>
              </a:lnSpc>
              <a:spcBef>
                <a:spcPts val="90"/>
              </a:spcBef>
              <a:buChar char="•"/>
              <a:tabLst>
                <a:tab pos="170815" algn="l"/>
              </a:tabLst>
            </a:pPr>
            <a:r>
              <a:rPr sz="1400" spc="-15" dirty="0">
                <a:latin typeface="Arial"/>
                <a:cs typeface="Arial"/>
              </a:rPr>
              <a:t>You </a:t>
            </a:r>
            <a:r>
              <a:rPr sz="1400" spc="-10" dirty="0">
                <a:latin typeface="Arial"/>
                <a:cs typeface="Arial"/>
              </a:rPr>
              <a:t>have amassed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0" dirty="0">
                <a:latin typeface="Arial"/>
                <a:cs typeface="Arial"/>
              </a:rPr>
              <a:t>pile of N pieces of </a:t>
            </a:r>
            <a:r>
              <a:rPr sz="1400" spc="-20" dirty="0">
                <a:latin typeface="Arial"/>
                <a:cs typeface="Arial"/>
              </a:rPr>
              <a:t>candy,  where </a:t>
            </a:r>
            <a:r>
              <a:rPr sz="1400" spc="-15" dirty="0">
                <a:latin typeface="Arial"/>
                <a:cs typeface="Arial"/>
              </a:rPr>
              <a:t>candy </a:t>
            </a:r>
            <a:r>
              <a:rPr sz="1400" spc="-10" dirty="0">
                <a:latin typeface="Arial"/>
                <a:cs typeface="Arial"/>
              </a:rPr>
              <a:t>piece </a:t>
            </a:r>
            <a:r>
              <a:rPr sz="1400" spc="-5" dirty="0">
                <a:latin typeface="Arial"/>
                <a:cs typeface="Arial"/>
              </a:rPr>
              <a:t>j </a:t>
            </a:r>
            <a:r>
              <a:rPr sz="1400" spc="-15" dirty="0">
                <a:latin typeface="Arial"/>
                <a:cs typeface="Arial"/>
              </a:rPr>
              <a:t>has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5" dirty="0">
                <a:latin typeface="Arial"/>
                <a:cs typeface="Arial"/>
              </a:rPr>
              <a:t>weight </a:t>
            </a:r>
            <a:r>
              <a:rPr sz="1400" spc="-10" dirty="0">
                <a:latin typeface="Arial"/>
                <a:cs typeface="Arial"/>
              </a:rPr>
              <a:t>of</a:t>
            </a:r>
            <a:r>
              <a:rPr sz="1400" spc="34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w</a:t>
            </a:r>
            <a:r>
              <a:rPr sz="1350" spc="-15" baseline="-21604" dirty="0">
                <a:latin typeface="Arial"/>
                <a:cs typeface="Arial"/>
              </a:rPr>
              <a:t>j</a:t>
            </a:r>
            <a:r>
              <a:rPr sz="1400" spc="-10" dirty="0">
                <a:latin typeface="Arial"/>
                <a:cs typeface="Arial"/>
              </a:rPr>
              <a:t>.</a:t>
            </a:r>
            <a:endParaRPr sz="1400">
              <a:latin typeface="Arial"/>
              <a:cs typeface="Arial"/>
            </a:endParaRPr>
          </a:p>
          <a:p>
            <a:pPr marL="170180" indent="-170180">
              <a:lnSpc>
                <a:spcPct val="100000"/>
              </a:lnSpc>
              <a:spcBef>
                <a:spcPts val="340"/>
              </a:spcBef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Suppose candy piece </a:t>
            </a:r>
            <a:r>
              <a:rPr sz="1400" spc="-5" dirty="0">
                <a:latin typeface="Arial"/>
                <a:cs typeface="Arial"/>
              </a:rPr>
              <a:t>j </a:t>
            </a:r>
            <a:r>
              <a:rPr sz="1400" spc="-10" dirty="0">
                <a:latin typeface="Arial"/>
                <a:cs typeface="Arial"/>
              </a:rPr>
              <a:t>has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0" dirty="0">
                <a:latin typeface="Arial"/>
                <a:cs typeface="Arial"/>
              </a:rPr>
              <a:t>yumminess</a:t>
            </a:r>
            <a:r>
              <a:rPr sz="1400" spc="24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y</a:t>
            </a:r>
            <a:r>
              <a:rPr sz="1350" spc="-22" baseline="-21604" dirty="0">
                <a:latin typeface="Arial"/>
                <a:cs typeface="Arial"/>
              </a:rPr>
              <a:t>j</a:t>
            </a:r>
            <a:r>
              <a:rPr sz="1400" spc="-15" dirty="0">
                <a:latin typeface="Arial"/>
                <a:cs typeface="Arial"/>
              </a:rPr>
              <a:t>.</a:t>
            </a:r>
            <a:endParaRPr sz="1400">
              <a:latin typeface="Arial"/>
              <a:cs typeface="Arial"/>
            </a:endParaRPr>
          </a:p>
          <a:p>
            <a:pPr marL="170180" marR="57785" indent="-170180">
              <a:lnSpc>
                <a:spcPct val="100000"/>
              </a:lnSpc>
              <a:spcBef>
                <a:spcPts val="335"/>
              </a:spcBef>
              <a:buChar char="•"/>
              <a:tabLst>
                <a:tab pos="170815" algn="l"/>
              </a:tabLst>
            </a:pPr>
            <a:r>
              <a:rPr sz="1400" spc="-15" dirty="0">
                <a:latin typeface="Arial"/>
                <a:cs typeface="Arial"/>
              </a:rPr>
              <a:t>You would </a:t>
            </a:r>
            <a:r>
              <a:rPr sz="1400" dirty="0">
                <a:latin typeface="Arial"/>
                <a:cs typeface="Arial"/>
              </a:rPr>
              <a:t>like </a:t>
            </a:r>
            <a:r>
              <a:rPr sz="1400" spc="-10" dirty="0">
                <a:latin typeface="Arial"/>
                <a:cs typeface="Arial"/>
              </a:rPr>
              <a:t>to </a:t>
            </a:r>
            <a:r>
              <a:rPr sz="1400" spc="-15" dirty="0">
                <a:latin typeface="Arial"/>
                <a:cs typeface="Arial"/>
              </a:rPr>
              <a:t>transport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0" dirty="0">
                <a:latin typeface="Arial"/>
                <a:cs typeface="Arial"/>
              </a:rPr>
              <a:t>subset of </a:t>
            </a:r>
            <a:r>
              <a:rPr sz="1400" spc="-15" dirty="0">
                <a:latin typeface="Arial"/>
                <a:cs typeface="Arial"/>
              </a:rPr>
              <a:t>candy  </a:t>
            </a:r>
            <a:r>
              <a:rPr sz="1400" spc="-10" dirty="0">
                <a:latin typeface="Arial"/>
                <a:cs typeface="Arial"/>
              </a:rPr>
              <a:t>having maximum yumminess, </a:t>
            </a:r>
            <a:r>
              <a:rPr sz="1400" spc="-15" dirty="0">
                <a:latin typeface="Arial"/>
                <a:cs typeface="Arial"/>
              </a:rPr>
              <a:t>but </a:t>
            </a:r>
            <a:r>
              <a:rPr sz="1400" spc="-25" dirty="0">
                <a:latin typeface="Arial"/>
                <a:cs typeface="Arial"/>
              </a:rPr>
              <a:t>you </a:t>
            </a:r>
            <a:r>
              <a:rPr sz="1400" spc="-10" dirty="0">
                <a:latin typeface="Arial"/>
                <a:cs typeface="Arial"/>
              </a:rPr>
              <a:t>have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5" dirty="0">
                <a:latin typeface="Arial"/>
                <a:cs typeface="Arial"/>
              </a:rPr>
              <a:t>bag  </a:t>
            </a:r>
            <a:r>
              <a:rPr sz="1400" spc="-10" dirty="0">
                <a:latin typeface="Arial"/>
                <a:cs typeface="Arial"/>
              </a:rPr>
              <a:t>that can only hold 10 </a:t>
            </a:r>
            <a:r>
              <a:rPr sz="1400" spc="-15" dirty="0">
                <a:latin typeface="Arial"/>
                <a:cs typeface="Arial"/>
              </a:rPr>
              <a:t>pounds </a:t>
            </a:r>
            <a:r>
              <a:rPr sz="1400" spc="-10" dirty="0">
                <a:latin typeface="Arial"/>
                <a:cs typeface="Arial"/>
              </a:rPr>
              <a:t>of</a:t>
            </a:r>
            <a:r>
              <a:rPr sz="1400" spc="235" dirty="0">
                <a:latin typeface="Arial"/>
                <a:cs typeface="Arial"/>
              </a:rPr>
              <a:t> </a:t>
            </a:r>
            <a:r>
              <a:rPr sz="1400" spc="-20" dirty="0">
                <a:latin typeface="Arial"/>
                <a:cs typeface="Arial"/>
              </a:rPr>
              <a:t>candy.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Font typeface="Arial"/>
              <a:buChar char="•"/>
            </a:pPr>
            <a:endParaRPr sz="2000">
              <a:latin typeface="Times New Roman"/>
              <a:cs typeface="Times New Roman"/>
            </a:endParaRPr>
          </a:p>
          <a:p>
            <a:pPr marL="170180" marR="26034" indent="-170180">
              <a:lnSpc>
                <a:spcPct val="100000"/>
              </a:lnSpc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Reasonable solution </a:t>
            </a:r>
            <a:r>
              <a:rPr sz="1400" spc="-15" dirty="0">
                <a:latin typeface="Arial"/>
                <a:cs typeface="Arial"/>
              </a:rPr>
              <a:t>(but not </a:t>
            </a:r>
            <a:r>
              <a:rPr sz="1400" spc="-10" dirty="0">
                <a:latin typeface="Arial"/>
                <a:cs typeface="Arial"/>
              </a:rPr>
              <a:t>necessarily optimal):  </a:t>
            </a:r>
            <a:r>
              <a:rPr sz="1400" spc="-15" dirty="0">
                <a:latin typeface="Arial"/>
                <a:cs typeface="Arial"/>
              </a:rPr>
              <a:t>add candy </a:t>
            </a:r>
            <a:r>
              <a:rPr sz="1400" spc="-5" dirty="0">
                <a:latin typeface="Arial"/>
                <a:cs typeface="Arial"/>
              </a:rPr>
              <a:t>to </a:t>
            </a:r>
            <a:r>
              <a:rPr sz="1400" spc="-15" dirty="0">
                <a:latin typeface="Arial"/>
                <a:cs typeface="Arial"/>
              </a:rPr>
              <a:t>bag </a:t>
            </a:r>
            <a:r>
              <a:rPr sz="1400" spc="-5" dirty="0">
                <a:latin typeface="Arial"/>
                <a:cs typeface="Arial"/>
              </a:rPr>
              <a:t>in </a:t>
            </a:r>
            <a:r>
              <a:rPr sz="1400" spc="-10" dirty="0">
                <a:latin typeface="Arial"/>
                <a:cs typeface="Arial"/>
              </a:rPr>
              <a:t>decreasing </a:t>
            </a:r>
            <a:r>
              <a:rPr sz="1400" spc="-15" dirty="0">
                <a:latin typeface="Arial"/>
                <a:cs typeface="Arial"/>
              </a:rPr>
              <a:t>order </a:t>
            </a:r>
            <a:r>
              <a:rPr sz="1400" spc="-10" dirty="0">
                <a:latin typeface="Arial"/>
                <a:cs typeface="Arial"/>
              </a:rPr>
              <a:t>of </a:t>
            </a:r>
            <a:r>
              <a:rPr sz="1400" spc="-25" dirty="0">
                <a:latin typeface="Arial"/>
                <a:cs typeface="Arial"/>
              </a:rPr>
              <a:t>y</a:t>
            </a:r>
            <a:r>
              <a:rPr sz="1350" spc="-37" baseline="-21604" dirty="0">
                <a:latin typeface="Arial"/>
                <a:cs typeface="Arial"/>
              </a:rPr>
              <a:t>j </a:t>
            </a:r>
            <a:r>
              <a:rPr sz="1400" spc="-5" dirty="0">
                <a:latin typeface="Arial"/>
                <a:cs typeface="Arial"/>
              </a:rPr>
              <a:t>/</a:t>
            </a:r>
            <a:r>
              <a:rPr sz="1400" spc="-2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w</a:t>
            </a:r>
            <a:r>
              <a:rPr sz="1350" spc="-15" baseline="-21604" dirty="0">
                <a:latin typeface="Arial"/>
                <a:cs typeface="Arial"/>
              </a:rPr>
              <a:t>j</a:t>
            </a:r>
            <a:r>
              <a:rPr sz="1400" spc="-10" dirty="0">
                <a:latin typeface="Arial"/>
                <a:cs typeface="Arial"/>
              </a:rPr>
              <a:t>.</a:t>
            </a:r>
            <a:endParaRPr sz="1400">
              <a:latin typeface="Arial"/>
              <a:cs typeface="Arial"/>
            </a:endParaRPr>
          </a:p>
          <a:p>
            <a:pPr marL="1374775" marR="5080" indent="-1372235">
              <a:lnSpc>
                <a:spcPct val="100000"/>
              </a:lnSpc>
              <a:spcBef>
                <a:spcPts val="300"/>
              </a:spcBef>
            </a:pPr>
            <a:r>
              <a:rPr sz="1200" dirty="0">
                <a:latin typeface="Arial"/>
                <a:cs typeface="Arial"/>
              </a:rPr>
              <a:t>(the problem above </a:t>
            </a:r>
            <a:r>
              <a:rPr sz="1200" spc="10" dirty="0">
                <a:latin typeface="Arial"/>
                <a:cs typeface="Arial"/>
              </a:rPr>
              <a:t>is </a:t>
            </a:r>
            <a:r>
              <a:rPr sz="1200" spc="-10" dirty="0">
                <a:latin typeface="Arial"/>
                <a:cs typeface="Arial"/>
              </a:rPr>
              <a:t>known </a:t>
            </a:r>
            <a:r>
              <a:rPr sz="1200" dirty="0">
                <a:latin typeface="Arial"/>
                <a:cs typeface="Arial"/>
              </a:rPr>
              <a:t>as the “knapsack </a:t>
            </a:r>
            <a:r>
              <a:rPr sz="1200" spc="-5" dirty="0">
                <a:latin typeface="Arial"/>
                <a:cs typeface="Arial"/>
              </a:rPr>
              <a:t>problem”,</a:t>
            </a:r>
            <a:r>
              <a:rPr sz="1200" spc="-15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and  </a:t>
            </a:r>
            <a:r>
              <a:rPr sz="1200" spc="5" dirty="0">
                <a:latin typeface="Arial"/>
                <a:cs typeface="Arial"/>
              </a:rPr>
              <a:t>is actually</a:t>
            </a:r>
            <a:r>
              <a:rPr sz="1200" spc="-85" dirty="0">
                <a:latin typeface="Arial"/>
                <a:cs typeface="Arial"/>
              </a:rPr>
              <a:t> </a:t>
            </a:r>
            <a:r>
              <a:rPr sz="1200" spc="5" dirty="0">
                <a:latin typeface="Arial"/>
                <a:cs typeface="Arial"/>
              </a:rPr>
              <a:t>NP-hard!)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4">
            <a:extLst>
              <a:ext uri="{FF2B5EF4-FFF2-40B4-BE49-F238E27FC236}">
                <a16:creationId xmlns:a16="http://schemas.microsoft.com/office/drawing/2014/main" id="{EACCD754-ED86-6141-81FF-B388C3C67786}"/>
              </a:ext>
            </a:extLst>
          </p:cNvPr>
          <p:cNvSpPr/>
          <p:nvPr/>
        </p:nvSpPr>
        <p:spPr>
          <a:xfrm>
            <a:off x="-609" y="1018"/>
            <a:ext cx="4572000" cy="723900"/>
          </a:xfrm>
          <a:custGeom>
            <a:avLst/>
            <a:gdLst/>
            <a:ahLst/>
            <a:cxnLst/>
            <a:rect l="l" t="t" r="r" b="b"/>
            <a:pathLst>
              <a:path w="4572000" h="723900">
                <a:moveTo>
                  <a:pt x="0" y="723900"/>
                </a:moveTo>
                <a:lnTo>
                  <a:pt x="4572000" y="723900"/>
                </a:lnTo>
                <a:lnTo>
                  <a:pt x="4572000" y="0"/>
                </a:lnTo>
                <a:lnTo>
                  <a:pt x="0" y="0"/>
                </a:lnTo>
                <a:lnTo>
                  <a:pt x="0" y="7239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5">
            <a:extLst>
              <a:ext uri="{FF2B5EF4-FFF2-40B4-BE49-F238E27FC236}">
                <a16:creationId xmlns:a16="http://schemas.microsoft.com/office/drawing/2014/main" id="{65C97D69-3C48-A049-A870-FE81934FECEA}"/>
              </a:ext>
            </a:extLst>
          </p:cNvPr>
          <p:cNvSpPr/>
          <p:nvPr/>
        </p:nvSpPr>
        <p:spPr>
          <a:xfrm>
            <a:off x="-609" y="1018"/>
            <a:ext cx="4572000" cy="723900"/>
          </a:xfrm>
          <a:custGeom>
            <a:avLst/>
            <a:gdLst/>
            <a:ahLst/>
            <a:cxnLst/>
            <a:rect l="l" t="t" r="r" b="b"/>
            <a:pathLst>
              <a:path w="4572000" h="723900">
                <a:moveTo>
                  <a:pt x="0" y="723900"/>
                </a:moveTo>
                <a:lnTo>
                  <a:pt x="4572000" y="723900"/>
                </a:lnTo>
                <a:lnTo>
                  <a:pt x="4572000" y="0"/>
                </a:lnTo>
                <a:lnTo>
                  <a:pt x="0" y="0"/>
                </a:lnTo>
                <a:lnTo>
                  <a:pt x="0" y="7239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6">
            <a:extLst>
              <a:ext uri="{FF2B5EF4-FFF2-40B4-BE49-F238E27FC236}">
                <a16:creationId xmlns:a16="http://schemas.microsoft.com/office/drawing/2014/main" id="{B0A6AFFC-163E-2E41-BAD2-FD4FA477E5E4}"/>
              </a:ext>
            </a:extLst>
          </p:cNvPr>
          <p:cNvSpPr txBox="1"/>
          <p:nvPr/>
        </p:nvSpPr>
        <p:spPr>
          <a:xfrm>
            <a:off x="12192" y="13463"/>
            <a:ext cx="4546600" cy="70929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206375" rIns="0" bIns="0" rtlCol="0">
            <a:spAutoFit/>
          </a:bodyPr>
          <a:lstStyle/>
          <a:p>
            <a:pPr marL="1256030">
              <a:lnSpc>
                <a:spcPct val="100000"/>
              </a:lnSpc>
              <a:spcBef>
                <a:spcPts val="1625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Trick </a:t>
            </a:r>
            <a:r>
              <a:rPr sz="1800" b="1" spc="-10" dirty="0">
                <a:solidFill>
                  <a:srgbClr val="004F89"/>
                </a:solidFill>
                <a:latin typeface="Arial"/>
                <a:cs typeface="Arial"/>
              </a:rPr>
              <a:t>Or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Treating</a:t>
            </a:r>
            <a:r>
              <a:rPr sz="1800" b="1" spc="-35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II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7">
            <a:extLst>
              <a:ext uri="{FF2B5EF4-FFF2-40B4-BE49-F238E27FC236}">
                <a16:creationId xmlns:a16="http://schemas.microsoft.com/office/drawing/2014/main" id="{CDCFE6BD-6978-C04D-82FC-63810A97A681}"/>
              </a:ext>
            </a:extLst>
          </p:cNvPr>
          <p:cNvSpPr/>
          <p:nvPr/>
        </p:nvSpPr>
        <p:spPr>
          <a:xfrm>
            <a:off x="0" y="1271"/>
            <a:ext cx="4570730" cy="3427729"/>
          </a:xfrm>
          <a:custGeom>
            <a:avLst/>
            <a:gdLst/>
            <a:ahLst/>
            <a:cxnLst/>
            <a:rect l="l" t="t" r="r" b="b"/>
            <a:pathLst>
              <a:path w="4570730" h="3427729">
                <a:moveTo>
                  <a:pt x="0" y="3427222"/>
                </a:moveTo>
                <a:lnTo>
                  <a:pt x="4570730" y="3427222"/>
                </a:lnTo>
                <a:lnTo>
                  <a:pt x="4570730" y="0"/>
                </a:lnTo>
                <a:lnTo>
                  <a:pt x="0" y="0"/>
                </a:lnTo>
                <a:lnTo>
                  <a:pt x="0" y="3427222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690352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8">
            <a:extLst>
              <a:ext uri="{FF2B5EF4-FFF2-40B4-BE49-F238E27FC236}">
                <a16:creationId xmlns:a16="http://schemas.microsoft.com/office/drawing/2014/main" id="{8D2E54DE-B176-4645-8EFA-119CE83DB742}"/>
              </a:ext>
            </a:extLst>
          </p:cNvPr>
          <p:cNvSpPr txBox="1"/>
          <p:nvPr/>
        </p:nvSpPr>
        <p:spPr>
          <a:xfrm>
            <a:off x="13462" y="885064"/>
            <a:ext cx="4546600" cy="24530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32434" marR="346710" indent="-170815" algn="just">
              <a:lnSpc>
                <a:spcPct val="100000"/>
              </a:lnSpc>
              <a:spcBef>
                <a:spcPts val="95"/>
              </a:spcBef>
              <a:buChar char="•"/>
              <a:tabLst>
                <a:tab pos="433070" algn="l"/>
              </a:tabLst>
            </a:pPr>
            <a:r>
              <a:rPr sz="1400" spc="-15" dirty="0">
                <a:latin typeface="Arial"/>
                <a:cs typeface="Arial"/>
              </a:rPr>
              <a:t>Greedy </a:t>
            </a:r>
            <a:r>
              <a:rPr sz="1400" spc="-10" dirty="0">
                <a:latin typeface="Arial"/>
                <a:cs typeface="Arial"/>
              </a:rPr>
              <a:t>algorithms typically build </a:t>
            </a:r>
            <a:r>
              <a:rPr sz="1400" spc="-5" dirty="0">
                <a:latin typeface="Arial"/>
                <a:cs typeface="Arial"/>
              </a:rPr>
              <a:t>a </a:t>
            </a:r>
            <a:r>
              <a:rPr sz="1400" spc="-10" dirty="0">
                <a:latin typeface="Arial"/>
                <a:cs typeface="Arial"/>
              </a:rPr>
              <a:t>solution step  by step, </a:t>
            </a:r>
            <a:r>
              <a:rPr sz="1400" spc="-20" dirty="0">
                <a:latin typeface="Arial"/>
                <a:cs typeface="Arial"/>
              </a:rPr>
              <a:t>where </a:t>
            </a:r>
            <a:r>
              <a:rPr sz="1400" spc="-5" dirty="0">
                <a:latin typeface="Arial"/>
                <a:cs typeface="Arial"/>
              </a:rPr>
              <a:t>in </a:t>
            </a:r>
            <a:r>
              <a:rPr sz="1400" spc="-10" dirty="0">
                <a:latin typeface="Arial"/>
                <a:cs typeface="Arial"/>
              </a:rPr>
              <a:t>each step they </a:t>
            </a:r>
            <a:r>
              <a:rPr sz="1400" dirty="0">
                <a:latin typeface="Arial"/>
                <a:cs typeface="Arial"/>
              </a:rPr>
              <a:t>make </a:t>
            </a:r>
            <a:r>
              <a:rPr sz="1400" spc="-15" dirty="0">
                <a:latin typeface="Arial"/>
                <a:cs typeface="Arial"/>
              </a:rPr>
              <a:t>the </a:t>
            </a:r>
            <a:r>
              <a:rPr sz="1400" spc="-10" dirty="0">
                <a:latin typeface="Arial"/>
                <a:cs typeface="Arial"/>
              </a:rPr>
              <a:t>best  possible </a:t>
            </a:r>
            <a:r>
              <a:rPr sz="1400" spc="-15" dirty="0">
                <a:latin typeface="Arial"/>
                <a:cs typeface="Arial"/>
              </a:rPr>
              <a:t>“greedy” short-term</a:t>
            </a:r>
            <a:r>
              <a:rPr sz="1400" spc="-105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decision.</a:t>
            </a:r>
            <a:endParaRPr sz="1400">
              <a:latin typeface="Arial"/>
              <a:cs typeface="Arial"/>
            </a:endParaRPr>
          </a:p>
          <a:p>
            <a:pPr marL="633730" lvl="1" indent="-143510">
              <a:lnSpc>
                <a:spcPct val="100000"/>
              </a:lnSpc>
              <a:spcBef>
                <a:spcPts val="295"/>
              </a:spcBef>
              <a:buChar char="–"/>
              <a:tabLst>
                <a:tab pos="634365" algn="l"/>
              </a:tabLst>
            </a:pPr>
            <a:r>
              <a:rPr sz="1200" dirty="0">
                <a:latin typeface="Arial"/>
                <a:cs typeface="Arial"/>
              </a:rPr>
              <a:t>Often </a:t>
            </a:r>
            <a:r>
              <a:rPr sz="1200" spc="-5" dirty="0">
                <a:latin typeface="Arial"/>
                <a:cs typeface="Arial"/>
              </a:rPr>
              <a:t>implemented </a:t>
            </a:r>
            <a:r>
              <a:rPr sz="1200" dirty="0">
                <a:latin typeface="Arial"/>
                <a:cs typeface="Arial"/>
              </a:rPr>
              <a:t>by </a:t>
            </a:r>
            <a:r>
              <a:rPr sz="1200" spc="-10" dirty="0">
                <a:latin typeface="Arial"/>
                <a:cs typeface="Arial"/>
              </a:rPr>
              <a:t>just </a:t>
            </a:r>
            <a:r>
              <a:rPr sz="1200" dirty="0">
                <a:latin typeface="Arial"/>
                <a:cs typeface="Arial"/>
              </a:rPr>
              <a:t>sorting the input </a:t>
            </a:r>
            <a:r>
              <a:rPr sz="1200" spc="-5" dirty="0">
                <a:latin typeface="Arial"/>
                <a:cs typeface="Arial"/>
              </a:rPr>
              <a:t>elements</a:t>
            </a:r>
            <a:r>
              <a:rPr sz="1200" spc="-55" dirty="0">
                <a:latin typeface="Arial"/>
                <a:cs typeface="Arial"/>
              </a:rPr>
              <a:t> </a:t>
            </a:r>
            <a:r>
              <a:rPr sz="1200" spc="5" dirty="0">
                <a:latin typeface="Arial"/>
                <a:cs typeface="Arial"/>
              </a:rPr>
              <a:t>in</a:t>
            </a:r>
            <a:endParaRPr sz="1200">
              <a:latin typeface="Arial"/>
              <a:cs typeface="Arial"/>
            </a:endParaRPr>
          </a:p>
          <a:p>
            <a:pPr marL="633730">
              <a:lnSpc>
                <a:spcPct val="100000"/>
              </a:lnSpc>
            </a:pPr>
            <a:r>
              <a:rPr sz="1200" spc="-10" dirty="0">
                <a:latin typeface="Arial"/>
                <a:cs typeface="Arial"/>
              </a:rPr>
              <a:t>some </a:t>
            </a:r>
            <a:r>
              <a:rPr sz="1200" dirty="0">
                <a:latin typeface="Arial"/>
                <a:cs typeface="Arial"/>
              </a:rPr>
              <a:t>appropriate </a:t>
            </a:r>
            <a:r>
              <a:rPr sz="1200" spc="-10" dirty="0">
                <a:latin typeface="Arial"/>
                <a:cs typeface="Arial"/>
              </a:rPr>
              <a:t>way </a:t>
            </a:r>
            <a:r>
              <a:rPr sz="1200" dirty="0">
                <a:latin typeface="Arial"/>
                <a:cs typeface="Arial"/>
              </a:rPr>
              <a:t>(e.g., </a:t>
            </a:r>
            <a:r>
              <a:rPr sz="1200" spc="5" dirty="0">
                <a:latin typeface="Arial"/>
                <a:cs typeface="Arial"/>
              </a:rPr>
              <a:t>lightest </a:t>
            </a:r>
            <a:r>
              <a:rPr sz="1200" dirty="0">
                <a:latin typeface="Arial"/>
                <a:cs typeface="Arial"/>
              </a:rPr>
              <a:t>to</a:t>
            </a:r>
            <a:r>
              <a:rPr sz="1200" spc="-9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heaviest).</a:t>
            </a:r>
            <a:endParaRPr sz="1200">
              <a:latin typeface="Arial"/>
              <a:cs typeface="Arial"/>
            </a:endParaRPr>
          </a:p>
          <a:p>
            <a:pPr marL="432434" indent="-170815">
              <a:lnSpc>
                <a:spcPct val="100000"/>
              </a:lnSpc>
              <a:spcBef>
                <a:spcPts val="330"/>
              </a:spcBef>
              <a:buChar char="•"/>
              <a:tabLst>
                <a:tab pos="433070" algn="l"/>
              </a:tabLst>
            </a:pPr>
            <a:r>
              <a:rPr sz="1400" spc="-10" dirty="0">
                <a:latin typeface="Arial"/>
                <a:cs typeface="Arial"/>
              </a:rPr>
              <a:t>Decisions usually </a:t>
            </a:r>
            <a:r>
              <a:rPr sz="1400" spc="-15" dirty="0">
                <a:latin typeface="Arial"/>
                <a:cs typeface="Arial"/>
              </a:rPr>
              <a:t>not</a:t>
            </a:r>
            <a:r>
              <a:rPr sz="1400" spc="13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reconsidered.</a:t>
            </a:r>
            <a:endParaRPr sz="1400">
              <a:latin typeface="Arial"/>
              <a:cs typeface="Arial"/>
            </a:endParaRPr>
          </a:p>
          <a:p>
            <a:pPr marL="432434" indent="-170815">
              <a:lnSpc>
                <a:spcPct val="100000"/>
              </a:lnSpc>
              <a:spcBef>
                <a:spcPts val="335"/>
              </a:spcBef>
              <a:buChar char="•"/>
              <a:tabLst>
                <a:tab pos="433070" algn="l"/>
              </a:tabLst>
            </a:pPr>
            <a:r>
              <a:rPr sz="1400" spc="-15" dirty="0">
                <a:latin typeface="Arial"/>
                <a:cs typeface="Arial"/>
              </a:rPr>
              <a:t>Greedy </a:t>
            </a:r>
            <a:r>
              <a:rPr sz="1400" spc="-10" dirty="0">
                <a:latin typeface="Arial"/>
                <a:cs typeface="Arial"/>
              </a:rPr>
              <a:t>algorithms usually very fast </a:t>
            </a:r>
            <a:r>
              <a:rPr sz="1400" spc="-15" dirty="0">
                <a:latin typeface="Arial"/>
                <a:cs typeface="Arial"/>
              </a:rPr>
              <a:t>and</a:t>
            </a:r>
            <a:r>
              <a:rPr sz="1400" spc="29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simple.</a:t>
            </a:r>
            <a:endParaRPr sz="1400">
              <a:latin typeface="Arial"/>
              <a:cs typeface="Arial"/>
            </a:endParaRPr>
          </a:p>
          <a:p>
            <a:pPr marL="432434" marR="211454" indent="-170815">
              <a:lnSpc>
                <a:spcPct val="100000"/>
              </a:lnSpc>
              <a:spcBef>
                <a:spcPts val="335"/>
              </a:spcBef>
              <a:buChar char="•"/>
              <a:tabLst>
                <a:tab pos="433070" algn="l"/>
              </a:tabLst>
            </a:pPr>
            <a:r>
              <a:rPr sz="1400" spc="-15" dirty="0">
                <a:latin typeface="Arial"/>
                <a:cs typeface="Arial"/>
              </a:rPr>
              <a:t>For </a:t>
            </a:r>
            <a:r>
              <a:rPr sz="1400" spc="-10" dirty="0">
                <a:latin typeface="Arial"/>
                <a:cs typeface="Arial"/>
              </a:rPr>
              <a:t>many problems, they </a:t>
            </a:r>
            <a:r>
              <a:rPr sz="1400" spc="-5" dirty="0">
                <a:latin typeface="Arial"/>
                <a:cs typeface="Arial"/>
              </a:rPr>
              <a:t>may </a:t>
            </a:r>
            <a:r>
              <a:rPr sz="1400" spc="-15" dirty="0">
                <a:latin typeface="Arial"/>
                <a:cs typeface="Arial"/>
              </a:rPr>
              <a:t>not </a:t>
            </a:r>
            <a:r>
              <a:rPr sz="1400" spc="-10" dirty="0">
                <a:latin typeface="Arial"/>
                <a:cs typeface="Arial"/>
              </a:rPr>
              <a:t>give an optimal  solution, </a:t>
            </a:r>
            <a:r>
              <a:rPr sz="1400" spc="-15" dirty="0">
                <a:latin typeface="Arial"/>
                <a:cs typeface="Arial"/>
              </a:rPr>
              <a:t>but </a:t>
            </a:r>
            <a:r>
              <a:rPr sz="1400" spc="-10" dirty="0">
                <a:latin typeface="Arial"/>
                <a:cs typeface="Arial"/>
              </a:rPr>
              <a:t>they often do reasonably</a:t>
            </a:r>
            <a:r>
              <a:rPr sz="1400" spc="27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well.</a:t>
            </a:r>
            <a:endParaRPr sz="1400">
              <a:latin typeface="Arial"/>
              <a:cs typeface="Arial"/>
            </a:endParaRPr>
          </a:p>
          <a:p>
            <a:pPr marL="633730" marR="215265" lvl="1" indent="-143510">
              <a:lnSpc>
                <a:spcPct val="100000"/>
              </a:lnSpc>
              <a:spcBef>
                <a:spcPts val="300"/>
              </a:spcBef>
              <a:buChar char="–"/>
              <a:tabLst>
                <a:tab pos="634365" algn="l"/>
              </a:tabLst>
            </a:pPr>
            <a:r>
              <a:rPr sz="1200" dirty="0">
                <a:latin typeface="Arial"/>
                <a:cs typeface="Arial"/>
              </a:rPr>
              <a:t>Justifying </a:t>
            </a:r>
            <a:r>
              <a:rPr sz="1200" spc="-5" dirty="0">
                <a:latin typeface="Arial"/>
                <a:cs typeface="Arial"/>
              </a:rPr>
              <a:t>whether </a:t>
            </a:r>
            <a:r>
              <a:rPr sz="1200" dirty="0">
                <a:latin typeface="Arial"/>
                <a:cs typeface="Arial"/>
              </a:rPr>
              <a:t>they </a:t>
            </a:r>
            <a:r>
              <a:rPr sz="1200" spc="5" dirty="0">
                <a:latin typeface="Arial"/>
                <a:cs typeface="Arial"/>
              </a:rPr>
              <a:t>give </a:t>
            </a:r>
            <a:r>
              <a:rPr sz="1200" spc="-5" dirty="0">
                <a:latin typeface="Arial"/>
                <a:cs typeface="Arial"/>
              </a:rPr>
              <a:t>an optimal or </a:t>
            </a:r>
            <a:r>
              <a:rPr sz="1200" dirty="0">
                <a:latin typeface="Arial"/>
                <a:cs typeface="Arial"/>
              </a:rPr>
              <a:t>near-optimal  </a:t>
            </a:r>
            <a:r>
              <a:rPr sz="1200" spc="5" dirty="0">
                <a:latin typeface="Arial"/>
                <a:cs typeface="Arial"/>
              </a:rPr>
              <a:t>solution </a:t>
            </a:r>
            <a:r>
              <a:rPr sz="1200" spc="10" dirty="0">
                <a:latin typeface="Arial"/>
                <a:cs typeface="Arial"/>
              </a:rPr>
              <a:t>is </a:t>
            </a:r>
            <a:r>
              <a:rPr sz="1200" dirty="0">
                <a:latin typeface="Arial"/>
                <a:cs typeface="Arial"/>
              </a:rPr>
              <a:t>often the tricky</a:t>
            </a:r>
            <a:r>
              <a:rPr sz="1200" spc="-19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part…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9">
            <a:extLst>
              <a:ext uri="{FF2B5EF4-FFF2-40B4-BE49-F238E27FC236}">
                <a16:creationId xmlns:a16="http://schemas.microsoft.com/office/drawing/2014/main" id="{C8D269AC-79D6-384F-AD86-0A6F9D086932}"/>
              </a:ext>
            </a:extLst>
          </p:cNvPr>
          <p:cNvSpPr txBox="1"/>
          <p:nvPr/>
        </p:nvSpPr>
        <p:spPr>
          <a:xfrm>
            <a:off x="13462" y="13463"/>
            <a:ext cx="4546600" cy="70802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206375" rIns="0" bIns="0" rtlCol="0">
            <a:spAutoFit/>
          </a:bodyPr>
          <a:lstStyle/>
          <a:p>
            <a:pPr marL="1243965">
              <a:lnSpc>
                <a:spcPct val="100000"/>
              </a:lnSpc>
              <a:spcBef>
                <a:spcPts val="1625"/>
              </a:spcBef>
            </a:pP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Greedy</a:t>
            </a:r>
            <a:r>
              <a:rPr sz="1800" b="1" spc="-2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004F89"/>
                </a:solidFill>
                <a:latin typeface="Arial"/>
                <a:cs typeface="Arial"/>
              </a:rPr>
              <a:t>Algorithms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10">
            <a:extLst>
              <a:ext uri="{FF2B5EF4-FFF2-40B4-BE49-F238E27FC236}">
                <a16:creationId xmlns:a16="http://schemas.microsoft.com/office/drawing/2014/main" id="{435C18BC-DCAD-E14A-ADAE-D9A2966F9413}"/>
              </a:ext>
            </a:extLst>
          </p:cNvPr>
          <p:cNvSpPr/>
          <p:nvPr/>
        </p:nvSpPr>
        <p:spPr>
          <a:xfrm>
            <a:off x="1270" y="1271"/>
            <a:ext cx="4570730" cy="3427729"/>
          </a:xfrm>
          <a:custGeom>
            <a:avLst/>
            <a:gdLst/>
            <a:ahLst/>
            <a:cxnLst/>
            <a:rect l="l" t="t" r="r" b="b"/>
            <a:pathLst>
              <a:path w="4570730" h="3427729">
                <a:moveTo>
                  <a:pt x="0" y="3427222"/>
                </a:moveTo>
                <a:lnTo>
                  <a:pt x="4570730" y="3427222"/>
                </a:lnTo>
                <a:lnTo>
                  <a:pt x="4570730" y="0"/>
                </a:lnTo>
                <a:lnTo>
                  <a:pt x="0" y="0"/>
                </a:lnTo>
                <a:lnTo>
                  <a:pt x="0" y="3427222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310588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3">
            <a:extLst>
              <a:ext uri="{FF2B5EF4-FFF2-40B4-BE49-F238E27FC236}">
                <a16:creationId xmlns:a16="http://schemas.microsoft.com/office/drawing/2014/main" id="{6D7D4EF9-568D-7848-8BAC-AB3646C9899F}"/>
              </a:ext>
            </a:extLst>
          </p:cNvPr>
          <p:cNvSpPr txBox="1"/>
          <p:nvPr/>
        </p:nvSpPr>
        <p:spPr>
          <a:xfrm>
            <a:off x="13462" y="841173"/>
            <a:ext cx="4546600" cy="1477010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432434" indent="-170815">
              <a:lnSpc>
                <a:spcPct val="100000"/>
              </a:lnSpc>
              <a:spcBef>
                <a:spcPts val="434"/>
              </a:spcBef>
              <a:buChar char="•"/>
              <a:tabLst>
                <a:tab pos="433070" algn="l"/>
              </a:tabLst>
            </a:pPr>
            <a:r>
              <a:rPr sz="1400" spc="-15" dirty="0">
                <a:latin typeface="Arial"/>
                <a:cs typeface="Arial"/>
              </a:rPr>
              <a:t>You </a:t>
            </a:r>
            <a:r>
              <a:rPr sz="1400" spc="-10" dirty="0">
                <a:latin typeface="Arial"/>
                <a:cs typeface="Arial"/>
              </a:rPr>
              <a:t>have N classes available </a:t>
            </a:r>
            <a:r>
              <a:rPr sz="1400" spc="-5" dirty="0">
                <a:latin typeface="Arial"/>
                <a:cs typeface="Arial"/>
              </a:rPr>
              <a:t>to</a:t>
            </a:r>
            <a:r>
              <a:rPr sz="1400" spc="21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take.</a:t>
            </a:r>
            <a:endParaRPr sz="1400">
              <a:latin typeface="Arial"/>
              <a:cs typeface="Arial"/>
            </a:endParaRPr>
          </a:p>
          <a:p>
            <a:pPr marL="432434" indent="-170815">
              <a:lnSpc>
                <a:spcPct val="100000"/>
              </a:lnSpc>
              <a:spcBef>
                <a:spcPts val="335"/>
              </a:spcBef>
              <a:buChar char="•"/>
              <a:tabLst>
                <a:tab pos="433070" algn="l"/>
              </a:tabLst>
            </a:pPr>
            <a:r>
              <a:rPr sz="1400" spc="-10" dirty="0">
                <a:latin typeface="Arial"/>
                <a:cs typeface="Arial"/>
              </a:rPr>
              <a:t>Class </a:t>
            </a:r>
            <a:r>
              <a:rPr sz="1400" spc="-5" dirty="0">
                <a:latin typeface="Arial"/>
                <a:cs typeface="Arial"/>
              </a:rPr>
              <a:t>j </a:t>
            </a:r>
            <a:r>
              <a:rPr sz="1400" spc="-10" dirty="0">
                <a:latin typeface="Arial"/>
                <a:cs typeface="Arial"/>
              </a:rPr>
              <a:t>meets during the </a:t>
            </a:r>
            <a:r>
              <a:rPr sz="1400" spc="-5" dirty="0">
                <a:latin typeface="Arial"/>
                <a:cs typeface="Arial"/>
              </a:rPr>
              <a:t>time </a:t>
            </a:r>
            <a:r>
              <a:rPr sz="1400" spc="-10" dirty="0">
                <a:latin typeface="Arial"/>
                <a:cs typeface="Arial"/>
              </a:rPr>
              <a:t>interval </a:t>
            </a:r>
            <a:r>
              <a:rPr sz="1400" dirty="0">
                <a:latin typeface="Arial"/>
                <a:cs typeface="Arial"/>
              </a:rPr>
              <a:t>[a</a:t>
            </a:r>
            <a:r>
              <a:rPr sz="1350" baseline="-21604" dirty="0">
                <a:latin typeface="Arial"/>
                <a:cs typeface="Arial"/>
              </a:rPr>
              <a:t>j</a:t>
            </a:r>
            <a:r>
              <a:rPr sz="1400" dirty="0">
                <a:latin typeface="Arial"/>
                <a:cs typeface="Arial"/>
              </a:rPr>
              <a:t>,</a:t>
            </a:r>
            <a:r>
              <a:rPr sz="1400" spc="23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b</a:t>
            </a:r>
            <a:r>
              <a:rPr sz="1350" spc="-7" baseline="-21604" dirty="0">
                <a:latin typeface="Arial"/>
                <a:cs typeface="Arial"/>
              </a:rPr>
              <a:t>j</a:t>
            </a:r>
            <a:r>
              <a:rPr sz="1400" spc="-5" dirty="0">
                <a:latin typeface="Arial"/>
                <a:cs typeface="Arial"/>
              </a:rPr>
              <a:t>].</a:t>
            </a:r>
            <a:endParaRPr sz="1400">
              <a:latin typeface="Arial"/>
              <a:cs typeface="Arial"/>
            </a:endParaRPr>
          </a:p>
          <a:p>
            <a:pPr marL="432434" marR="433070" indent="-170815">
              <a:lnSpc>
                <a:spcPct val="100000"/>
              </a:lnSpc>
              <a:spcBef>
                <a:spcPts val="340"/>
              </a:spcBef>
              <a:buChar char="•"/>
              <a:tabLst>
                <a:tab pos="433070" algn="l"/>
              </a:tabLst>
            </a:pPr>
            <a:r>
              <a:rPr sz="1400" spc="-15" dirty="0">
                <a:latin typeface="Arial"/>
                <a:cs typeface="Arial"/>
              </a:rPr>
              <a:t>You </a:t>
            </a:r>
            <a:r>
              <a:rPr sz="1400" spc="-20" dirty="0">
                <a:latin typeface="Arial"/>
                <a:cs typeface="Arial"/>
              </a:rPr>
              <a:t>want </a:t>
            </a:r>
            <a:r>
              <a:rPr sz="1400" spc="-5" dirty="0">
                <a:latin typeface="Arial"/>
                <a:cs typeface="Arial"/>
              </a:rPr>
              <a:t>to take </a:t>
            </a:r>
            <a:r>
              <a:rPr sz="1400" spc="-10" dirty="0">
                <a:latin typeface="Arial"/>
                <a:cs typeface="Arial"/>
              </a:rPr>
              <a:t>as many classes as possible,  </a:t>
            </a:r>
            <a:r>
              <a:rPr sz="1400" spc="-15" dirty="0">
                <a:latin typeface="Arial"/>
                <a:cs typeface="Arial"/>
              </a:rPr>
              <a:t>but </a:t>
            </a:r>
            <a:r>
              <a:rPr sz="1400" spc="-25" dirty="0">
                <a:latin typeface="Arial"/>
                <a:cs typeface="Arial"/>
              </a:rPr>
              <a:t>you </a:t>
            </a:r>
            <a:r>
              <a:rPr sz="1400" spc="-10" dirty="0">
                <a:latin typeface="Arial"/>
                <a:cs typeface="Arial"/>
              </a:rPr>
              <a:t>can’t </a:t>
            </a:r>
            <a:r>
              <a:rPr sz="1400" spc="-5" dirty="0">
                <a:latin typeface="Arial"/>
                <a:cs typeface="Arial"/>
              </a:rPr>
              <a:t>take </a:t>
            </a:r>
            <a:r>
              <a:rPr sz="1400" spc="-15" dirty="0">
                <a:latin typeface="Arial"/>
                <a:cs typeface="Arial"/>
              </a:rPr>
              <a:t>two </a:t>
            </a:r>
            <a:r>
              <a:rPr sz="1400" spc="-10" dirty="0">
                <a:latin typeface="Arial"/>
                <a:cs typeface="Arial"/>
              </a:rPr>
              <a:t>classes </a:t>
            </a:r>
            <a:r>
              <a:rPr sz="1400" spc="-5" dirty="0">
                <a:latin typeface="Arial"/>
                <a:cs typeface="Arial"/>
              </a:rPr>
              <a:t>if </a:t>
            </a:r>
            <a:r>
              <a:rPr sz="1400" spc="-15" dirty="0">
                <a:latin typeface="Arial"/>
                <a:cs typeface="Arial"/>
              </a:rPr>
              <a:t>they</a:t>
            </a:r>
            <a:r>
              <a:rPr sz="1400" spc="31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overlap.</a:t>
            </a:r>
            <a:endParaRPr sz="1400">
              <a:latin typeface="Arial"/>
              <a:cs typeface="Arial"/>
            </a:endParaRPr>
          </a:p>
          <a:p>
            <a:pPr marL="432434" indent="-170815">
              <a:lnSpc>
                <a:spcPct val="100000"/>
              </a:lnSpc>
              <a:spcBef>
                <a:spcPts val="335"/>
              </a:spcBef>
              <a:buChar char="•"/>
              <a:tabLst>
                <a:tab pos="433070" algn="l"/>
              </a:tabLst>
            </a:pPr>
            <a:r>
              <a:rPr sz="1400" spc="5" dirty="0">
                <a:latin typeface="Arial"/>
                <a:cs typeface="Arial"/>
              </a:rPr>
              <a:t>What </a:t>
            </a:r>
            <a:r>
              <a:rPr sz="1400" spc="-15" dirty="0">
                <a:latin typeface="Arial"/>
                <a:cs typeface="Arial"/>
              </a:rPr>
              <a:t>are </a:t>
            </a:r>
            <a:r>
              <a:rPr sz="1400" spc="-5" dirty="0">
                <a:latin typeface="Arial"/>
                <a:cs typeface="Arial"/>
              </a:rPr>
              <a:t>some </a:t>
            </a:r>
            <a:r>
              <a:rPr sz="1400" spc="-15" dirty="0">
                <a:latin typeface="Arial"/>
                <a:cs typeface="Arial"/>
              </a:rPr>
              <a:t>reasonable greedy</a:t>
            </a:r>
            <a:r>
              <a:rPr sz="1400" spc="-18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approaches</a:t>
            </a:r>
            <a:endParaRPr sz="1400">
              <a:latin typeface="Arial"/>
              <a:cs typeface="Arial"/>
            </a:endParaRPr>
          </a:p>
          <a:p>
            <a:pPr marL="432434">
              <a:lnSpc>
                <a:spcPct val="100000"/>
              </a:lnSpc>
              <a:spcBef>
                <a:spcPts val="5"/>
              </a:spcBef>
            </a:pPr>
            <a:r>
              <a:rPr sz="1400" spc="-15" dirty="0">
                <a:latin typeface="Arial"/>
                <a:cs typeface="Arial"/>
              </a:rPr>
              <a:t>here?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4">
            <a:extLst>
              <a:ext uri="{FF2B5EF4-FFF2-40B4-BE49-F238E27FC236}">
                <a16:creationId xmlns:a16="http://schemas.microsoft.com/office/drawing/2014/main" id="{167F582D-DF7A-1A40-AE89-3C73F46939EF}"/>
              </a:ext>
            </a:extLst>
          </p:cNvPr>
          <p:cNvSpPr txBox="1"/>
          <p:nvPr/>
        </p:nvSpPr>
        <p:spPr>
          <a:xfrm>
            <a:off x="13462" y="13463"/>
            <a:ext cx="4546600" cy="70929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206375" rIns="0" bIns="0" rtlCol="0">
            <a:spAutoFit/>
          </a:bodyPr>
          <a:lstStyle/>
          <a:p>
            <a:pPr marL="1317625">
              <a:lnSpc>
                <a:spcPct val="100000"/>
              </a:lnSpc>
              <a:spcBef>
                <a:spcPts val="1625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Class</a:t>
            </a:r>
            <a:r>
              <a:rPr sz="1800" b="1" spc="-2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Scheduling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5">
            <a:extLst>
              <a:ext uri="{FF2B5EF4-FFF2-40B4-BE49-F238E27FC236}">
                <a16:creationId xmlns:a16="http://schemas.microsoft.com/office/drawing/2014/main" id="{B6D6E839-4F16-974E-9F93-6A07C5A57407}"/>
              </a:ext>
            </a:extLst>
          </p:cNvPr>
          <p:cNvSpPr/>
          <p:nvPr/>
        </p:nvSpPr>
        <p:spPr>
          <a:xfrm>
            <a:off x="1270" y="1271"/>
            <a:ext cx="4570730" cy="3427729"/>
          </a:xfrm>
          <a:custGeom>
            <a:avLst/>
            <a:gdLst/>
            <a:ahLst/>
            <a:cxnLst/>
            <a:rect l="l" t="t" r="r" b="b"/>
            <a:pathLst>
              <a:path w="4570730" h="3427729">
                <a:moveTo>
                  <a:pt x="0" y="3427222"/>
                </a:moveTo>
                <a:lnTo>
                  <a:pt x="4570730" y="3427222"/>
                </a:lnTo>
                <a:lnTo>
                  <a:pt x="4570730" y="0"/>
                </a:lnTo>
                <a:lnTo>
                  <a:pt x="0" y="0"/>
                </a:lnTo>
                <a:lnTo>
                  <a:pt x="0" y="3427222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05202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6">
            <a:extLst>
              <a:ext uri="{FF2B5EF4-FFF2-40B4-BE49-F238E27FC236}">
                <a16:creationId xmlns:a16="http://schemas.microsoft.com/office/drawing/2014/main" id="{58FA6F17-5736-1142-BB71-FCB8CD77193D}"/>
              </a:ext>
            </a:extLst>
          </p:cNvPr>
          <p:cNvSpPr txBox="1"/>
          <p:nvPr/>
        </p:nvSpPr>
        <p:spPr>
          <a:xfrm>
            <a:off x="274955" y="841360"/>
            <a:ext cx="4124960" cy="2202815"/>
          </a:xfrm>
          <a:prstGeom prst="rect">
            <a:avLst/>
          </a:prstGeom>
        </p:spPr>
        <p:txBody>
          <a:bodyPr vert="horz" wrap="square" lIns="0" tIns="55880" rIns="0" bIns="0" rtlCol="0">
            <a:spAutoFit/>
          </a:bodyPr>
          <a:lstStyle/>
          <a:p>
            <a:pPr marL="170180" indent="-170180">
              <a:lnSpc>
                <a:spcPct val="100000"/>
              </a:lnSpc>
              <a:spcBef>
                <a:spcPts val="440"/>
              </a:spcBef>
              <a:buChar char="•"/>
              <a:tabLst>
                <a:tab pos="170815" algn="l"/>
              </a:tabLst>
            </a:pPr>
            <a:r>
              <a:rPr sz="1400" spc="-15" dirty="0">
                <a:latin typeface="Arial"/>
                <a:cs typeface="Arial"/>
              </a:rPr>
              <a:t>You </a:t>
            </a:r>
            <a:r>
              <a:rPr sz="1400" spc="-10" dirty="0">
                <a:latin typeface="Arial"/>
                <a:cs typeface="Arial"/>
              </a:rPr>
              <a:t>have </a:t>
            </a:r>
            <a:r>
              <a:rPr sz="1400" spc="-5" dirty="0">
                <a:latin typeface="Arial"/>
                <a:cs typeface="Arial"/>
              </a:rPr>
              <a:t>N </a:t>
            </a:r>
            <a:r>
              <a:rPr sz="1400" spc="-10" dirty="0">
                <a:latin typeface="Arial"/>
                <a:cs typeface="Arial"/>
              </a:rPr>
              <a:t>classes available </a:t>
            </a:r>
            <a:r>
              <a:rPr sz="1400" spc="-5" dirty="0">
                <a:latin typeface="Arial"/>
                <a:cs typeface="Arial"/>
              </a:rPr>
              <a:t>to</a:t>
            </a:r>
            <a:r>
              <a:rPr sz="1400" spc="204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take.</a:t>
            </a:r>
            <a:endParaRPr sz="1400">
              <a:latin typeface="Arial"/>
              <a:cs typeface="Arial"/>
            </a:endParaRPr>
          </a:p>
          <a:p>
            <a:pPr marL="170180" indent="-170180">
              <a:lnSpc>
                <a:spcPct val="100000"/>
              </a:lnSpc>
              <a:spcBef>
                <a:spcPts val="335"/>
              </a:spcBef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Class </a:t>
            </a:r>
            <a:r>
              <a:rPr sz="1400" spc="-5" dirty="0">
                <a:latin typeface="Arial"/>
                <a:cs typeface="Arial"/>
              </a:rPr>
              <a:t>j </a:t>
            </a:r>
            <a:r>
              <a:rPr sz="1400" spc="-10" dirty="0">
                <a:latin typeface="Arial"/>
                <a:cs typeface="Arial"/>
              </a:rPr>
              <a:t>meets during the </a:t>
            </a:r>
            <a:r>
              <a:rPr sz="1400" spc="-5" dirty="0">
                <a:latin typeface="Arial"/>
                <a:cs typeface="Arial"/>
              </a:rPr>
              <a:t>time </a:t>
            </a:r>
            <a:r>
              <a:rPr sz="1400" spc="-10" dirty="0">
                <a:latin typeface="Arial"/>
                <a:cs typeface="Arial"/>
              </a:rPr>
              <a:t>interval </a:t>
            </a:r>
            <a:r>
              <a:rPr sz="1400" dirty="0">
                <a:latin typeface="Arial"/>
                <a:cs typeface="Arial"/>
              </a:rPr>
              <a:t>[a</a:t>
            </a:r>
            <a:r>
              <a:rPr sz="1350" baseline="-21604" dirty="0">
                <a:latin typeface="Arial"/>
                <a:cs typeface="Arial"/>
              </a:rPr>
              <a:t>j</a:t>
            </a:r>
            <a:r>
              <a:rPr sz="1400" dirty="0">
                <a:latin typeface="Arial"/>
                <a:cs typeface="Arial"/>
              </a:rPr>
              <a:t>,</a:t>
            </a:r>
            <a:r>
              <a:rPr sz="1400" spc="23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b</a:t>
            </a:r>
            <a:r>
              <a:rPr sz="1350" spc="-7" baseline="-21604" dirty="0">
                <a:latin typeface="Arial"/>
                <a:cs typeface="Arial"/>
              </a:rPr>
              <a:t>j</a:t>
            </a:r>
            <a:r>
              <a:rPr sz="1400" spc="-5" dirty="0">
                <a:latin typeface="Arial"/>
                <a:cs typeface="Arial"/>
              </a:rPr>
              <a:t>].</a:t>
            </a:r>
            <a:endParaRPr sz="1400">
              <a:latin typeface="Arial"/>
              <a:cs typeface="Arial"/>
            </a:endParaRPr>
          </a:p>
          <a:p>
            <a:pPr marL="170180" marR="273685" indent="-170180">
              <a:lnSpc>
                <a:spcPct val="100000"/>
              </a:lnSpc>
              <a:spcBef>
                <a:spcPts val="335"/>
              </a:spcBef>
              <a:buChar char="•"/>
              <a:tabLst>
                <a:tab pos="170815" algn="l"/>
              </a:tabLst>
            </a:pPr>
            <a:r>
              <a:rPr sz="1400" spc="-15" dirty="0">
                <a:latin typeface="Arial"/>
                <a:cs typeface="Arial"/>
              </a:rPr>
              <a:t>You </a:t>
            </a:r>
            <a:r>
              <a:rPr sz="1400" spc="-20" dirty="0">
                <a:latin typeface="Arial"/>
                <a:cs typeface="Arial"/>
              </a:rPr>
              <a:t>want </a:t>
            </a:r>
            <a:r>
              <a:rPr sz="1400" spc="-5" dirty="0">
                <a:latin typeface="Arial"/>
                <a:cs typeface="Arial"/>
              </a:rPr>
              <a:t>to take </a:t>
            </a:r>
            <a:r>
              <a:rPr sz="1400" spc="-10" dirty="0">
                <a:latin typeface="Arial"/>
                <a:cs typeface="Arial"/>
              </a:rPr>
              <a:t>as many classes as possible,  </a:t>
            </a:r>
            <a:r>
              <a:rPr sz="1400" spc="-15" dirty="0">
                <a:latin typeface="Arial"/>
                <a:cs typeface="Arial"/>
              </a:rPr>
              <a:t>but </a:t>
            </a:r>
            <a:r>
              <a:rPr sz="1400" spc="-25" dirty="0">
                <a:latin typeface="Arial"/>
                <a:cs typeface="Arial"/>
              </a:rPr>
              <a:t>you </a:t>
            </a:r>
            <a:r>
              <a:rPr sz="1400" spc="-10" dirty="0">
                <a:latin typeface="Arial"/>
                <a:cs typeface="Arial"/>
              </a:rPr>
              <a:t>can’t </a:t>
            </a:r>
            <a:r>
              <a:rPr sz="1400" spc="-5" dirty="0">
                <a:latin typeface="Arial"/>
                <a:cs typeface="Arial"/>
              </a:rPr>
              <a:t>take </a:t>
            </a:r>
            <a:r>
              <a:rPr sz="1400" spc="-15" dirty="0">
                <a:latin typeface="Arial"/>
                <a:cs typeface="Arial"/>
              </a:rPr>
              <a:t>two </a:t>
            </a:r>
            <a:r>
              <a:rPr sz="1400" spc="-10" dirty="0">
                <a:latin typeface="Arial"/>
                <a:cs typeface="Arial"/>
              </a:rPr>
              <a:t>classes </a:t>
            </a:r>
            <a:r>
              <a:rPr sz="1400" spc="-5" dirty="0">
                <a:latin typeface="Arial"/>
                <a:cs typeface="Arial"/>
              </a:rPr>
              <a:t>if </a:t>
            </a:r>
            <a:r>
              <a:rPr sz="1400" spc="-15" dirty="0">
                <a:latin typeface="Arial"/>
                <a:cs typeface="Arial"/>
              </a:rPr>
              <a:t>they</a:t>
            </a:r>
            <a:r>
              <a:rPr sz="1400" spc="31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overlap.</a:t>
            </a:r>
            <a:endParaRPr sz="1400">
              <a:latin typeface="Arial"/>
              <a:cs typeface="Arial"/>
            </a:endParaRPr>
          </a:p>
          <a:p>
            <a:pPr marL="170180" marR="245745" indent="-170180">
              <a:lnSpc>
                <a:spcPct val="100000"/>
              </a:lnSpc>
              <a:spcBef>
                <a:spcPts val="340"/>
              </a:spcBef>
              <a:buChar char="•"/>
              <a:tabLst>
                <a:tab pos="170815" algn="l"/>
              </a:tabLst>
            </a:pPr>
            <a:r>
              <a:rPr sz="1400" spc="5" dirty="0">
                <a:latin typeface="Arial"/>
                <a:cs typeface="Arial"/>
              </a:rPr>
              <a:t>What </a:t>
            </a:r>
            <a:r>
              <a:rPr sz="1400" spc="-15" dirty="0">
                <a:latin typeface="Arial"/>
                <a:cs typeface="Arial"/>
              </a:rPr>
              <a:t>are </a:t>
            </a:r>
            <a:r>
              <a:rPr sz="1400" spc="-5" dirty="0">
                <a:latin typeface="Arial"/>
                <a:cs typeface="Arial"/>
              </a:rPr>
              <a:t>some </a:t>
            </a:r>
            <a:r>
              <a:rPr sz="1400" spc="-15" dirty="0">
                <a:latin typeface="Arial"/>
                <a:cs typeface="Arial"/>
              </a:rPr>
              <a:t>reasonable greedy approaches  here?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Font typeface="Arial"/>
              <a:buChar char="•"/>
            </a:pPr>
            <a:endParaRPr sz="2000">
              <a:latin typeface="Times New Roman"/>
              <a:cs typeface="Times New Roman"/>
            </a:endParaRPr>
          </a:p>
          <a:p>
            <a:pPr marL="170180" indent="-170180">
              <a:lnSpc>
                <a:spcPct val="100000"/>
              </a:lnSpc>
              <a:buFont typeface="Arial"/>
              <a:buChar char="•"/>
              <a:tabLst>
                <a:tab pos="170815" algn="l"/>
              </a:tabLst>
            </a:pPr>
            <a:r>
              <a:rPr sz="1400" b="1" spc="-10" dirty="0">
                <a:latin typeface="Arial"/>
                <a:cs typeface="Arial"/>
              </a:rPr>
              <a:t>Optimal </a:t>
            </a:r>
            <a:r>
              <a:rPr sz="1400" b="1" spc="-15" dirty="0">
                <a:latin typeface="Arial"/>
                <a:cs typeface="Arial"/>
              </a:rPr>
              <a:t>solution: </a:t>
            </a:r>
            <a:r>
              <a:rPr sz="1400" spc="-10" dirty="0">
                <a:latin typeface="Arial"/>
                <a:cs typeface="Arial"/>
              </a:rPr>
              <a:t>schedule </a:t>
            </a:r>
            <a:r>
              <a:rPr sz="1400" spc="-5" dirty="0">
                <a:latin typeface="Arial"/>
                <a:cs typeface="Arial"/>
              </a:rPr>
              <a:t>class C </a:t>
            </a:r>
            <a:r>
              <a:rPr sz="1400" spc="-10" dirty="0">
                <a:latin typeface="Arial"/>
                <a:cs typeface="Arial"/>
              </a:rPr>
              <a:t>that</a:t>
            </a:r>
            <a:r>
              <a:rPr sz="1400" spc="-10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ends</a:t>
            </a:r>
            <a:endParaRPr sz="1400">
              <a:latin typeface="Arial"/>
              <a:cs typeface="Arial"/>
            </a:endParaRPr>
          </a:p>
          <a:p>
            <a:pPr marL="170180">
              <a:lnSpc>
                <a:spcPct val="100000"/>
              </a:lnSpc>
            </a:pPr>
            <a:r>
              <a:rPr sz="1400" spc="-10" dirty="0">
                <a:latin typeface="Arial"/>
                <a:cs typeface="Arial"/>
              </a:rPr>
              <a:t>earliest, remove classes conflicting with </a:t>
            </a:r>
            <a:r>
              <a:rPr sz="1400" spc="-5" dirty="0">
                <a:latin typeface="Arial"/>
                <a:cs typeface="Arial"/>
              </a:rPr>
              <a:t>C,</a:t>
            </a:r>
            <a:r>
              <a:rPr sz="1400" spc="34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repeat.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7">
            <a:extLst>
              <a:ext uri="{FF2B5EF4-FFF2-40B4-BE49-F238E27FC236}">
                <a16:creationId xmlns:a16="http://schemas.microsoft.com/office/drawing/2014/main" id="{B0CEE019-755B-8345-8483-006EF21C7404}"/>
              </a:ext>
            </a:extLst>
          </p:cNvPr>
          <p:cNvSpPr/>
          <p:nvPr/>
        </p:nvSpPr>
        <p:spPr>
          <a:xfrm>
            <a:off x="0" y="0"/>
            <a:ext cx="4572000" cy="723900"/>
          </a:xfrm>
          <a:custGeom>
            <a:avLst/>
            <a:gdLst/>
            <a:ahLst/>
            <a:cxnLst/>
            <a:rect l="l" t="t" r="r" b="b"/>
            <a:pathLst>
              <a:path w="4572000" h="723900">
                <a:moveTo>
                  <a:pt x="0" y="723900"/>
                </a:moveTo>
                <a:lnTo>
                  <a:pt x="4572000" y="723900"/>
                </a:lnTo>
                <a:lnTo>
                  <a:pt x="4572000" y="0"/>
                </a:lnTo>
                <a:lnTo>
                  <a:pt x="0" y="0"/>
                </a:lnTo>
                <a:lnTo>
                  <a:pt x="0" y="7239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8">
            <a:extLst>
              <a:ext uri="{FF2B5EF4-FFF2-40B4-BE49-F238E27FC236}">
                <a16:creationId xmlns:a16="http://schemas.microsoft.com/office/drawing/2014/main" id="{35D39F18-2E37-2E47-8BA1-B7B12D7D207B}"/>
              </a:ext>
            </a:extLst>
          </p:cNvPr>
          <p:cNvSpPr/>
          <p:nvPr/>
        </p:nvSpPr>
        <p:spPr>
          <a:xfrm>
            <a:off x="0" y="0"/>
            <a:ext cx="4572000" cy="723900"/>
          </a:xfrm>
          <a:custGeom>
            <a:avLst/>
            <a:gdLst/>
            <a:ahLst/>
            <a:cxnLst/>
            <a:rect l="l" t="t" r="r" b="b"/>
            <a:pathLst>
              <a:path w="4572000" h="723900">
                <a:moveTo>
                  <a:pt x="0" y="723900"/>
                </a:moveTo>
                <a:lnTo>
                  <a:pt x="4572000" y="723900"/>
                </a:lnTo>
                <a:lnTo>
                  <a:pt x="4572000" y="0"/>
                </a:lnTo>
                <a:lnTo>
                  <a:pt x="0" y="0"/>
                </a:lnTo>
                <a:lnTo>
                  <a:pt x="0" y="7239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9">
            <a:extLst>
              <a:ext uri="{FF2B5EF4-FFF2-40B4-BE49-F238E27FC236}">
                <a16:creationId xmlns:a16="http://schemas.microsoft.com/office/drawing/2014/main" id="{867EE41C-2517-AA4C-BFFA-34C85E877EA4}"/>
              </a:ext>
            </a:extLst>
          </p:cNvPr>
          <p:cNvSpPr txBox="1"/>
          <p:nvPr/>
        </p:nvSpPr>
        <p:spPr>
          <a:xfrm>
            <a:off x="12801" y="13665"/>
            <a:ext cx="4546600" cy="70802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206375" rIns="0" bIns="0" rtlCol="0">
            <a:spAutoFit/>
          </a:bodyPr>
          <a:lstStyle/>
          <a:p>
            <a:pPr marL="1317625">
              <a:lnSpc>
                <a:spcPct val="100000"/>
              </a:lnSpc>
              <a:spcBef>
                <a:spcPts val="1625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Class</a:t>
            </a:r>
            <a:r>
              <a:rPr sz="1800" b="1" spc="-2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Scheduling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10">
            <a:extLst>
              <a:ext uri="{FF2B5EF4-FFF2-40B4-BE49-F238E27FC236}">
                <a16:creationId xmlns:a16="http://schemas.microsoft.com/office/drawing/2014/main" id="{645F3C03-263A-094B-BDD2-B1EA25F08308}"/>
              </a:ext>
            </a:extLst>
          </p:cNvPr>
          <p:cNvSpPr/>
          <p:nvPr/>
        </p:nvSpPr>
        <p:spPr>
          <a:xfrm>
            <a:off x="609" y="1473"/>
            <a:ext cx="4570730" cy="3427729"/>
          </a:xfrm>
          <a:custGeom>
            <a:avLst/>
            <a:gdLst/>
            <a:ahLst/>
            <a:cxnLst/>
            <a:rect l="l" t="t" r="r" b="b"/>
            <a:pathLst>
              <a:path w="4570730" h="3427729">
                <a:moveTo>
                  <a:pt x="0" y="3427222"/>
                </a:moveTo>
                <a:lnTo>
                  <a:pt x="4570730" y="3427222"/>
                </a:lnTo>
                <a:lnTo>
                  <a:pt x="4570730" y="0"/>
                </a:lnTo>
                <a:lnTo>
                  <a:pt x="0" y="0"/>
                </a:lnTo>
                <a:lnTo>
                  <a:pt x="0" y="3427222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73887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3">
            <a:extLst>
              <a:ext uri="{FF2B5EF4-FFF2-40B4-BE49-F238E27FC236}">
                <a16:creationId xmlns:a16="http://schemas.microsoft.com/office/drawing/2014/main" id="{AC7A578B-D7EB-9F4A-AF5D-98A59669E5D3}"/>
              </a:ext>
            </a:extLst>
          </p:cNvPr>
          <p:cNvSpPr txBox="1"/>
          <p:nvPr/>
        </p:nvSpPr>
        <p:spPr>
          <a:xfrm>
            <a:off x="275616" y="841173"/>
            <a:ext cx="4133215" cy="2606675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170180" indent="-170180">
              <a:lnSpc>
                <a:spcPct val="100000"/>
              </a:lnSpc>
              <a:spcBef>
                <a:spcPts val="434"/>
              </a:spcBef>
              <a:buChar char="•"/>
              <a:tabLst>
                <a:tab pos="170815" algn="l"/>
              </a:tabLst>
            </a:pPr>
            <a:r>
              <a:rPr sz="1400" spc="-15" dirty="0">
                <a:latin typeface="Arial"/>
                <a:cs typeface="Arial"/>
              </a:rPr>
              <a:t>You </a:t>
            </a:r>
            <a:r>
              <a:rPr sz="1400" spc="-10" dirty="0">
                <a:latin typeface="Arial"/>
                <a:cs typeface="Arial"/>
              </a:rPr>
              <a:t>have N classes available </a:t>
            </a:r>
            <a:r>
              <a:rPr sz="1400" spc="-5" dirty="0">
                <a:latin typeface="Arial"/>
                <a:cs typeface="Arial"/>
              </a:rPr>
              <a:t>to</a:t>
            </a:r>
            <a:r>
              <a:rPr sz="1400" spc="21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take.</a:t>
            </a:r>
            <a:endParaRPr sz="1400">
              <a:latin typeface="Arial"/>
              <a:cs typeface="Arial"/>
            </a:endParaRPr>
          </a:p>
          <a:p>
            <a:pPr marL="170180" indent="-170180">
              <a:lnSpc>
                <a:spcPct val="100000"/>
              </a:lnSpc>
              <a:spcBef>
                <a:spcPts val="335"/>
              </a:spcBef>
              <a:buChar char="•"/>
              <a:tabLst>
                <a:tab pos="170815" algn="l"/>
              </a:tabLst>
            </a:pPr>
            <a:r>
              <a:rPr sz="1400" spc="-10" dirty="0">
                <a:latin typeface="Arial"/>
                <a:cs typeface="Arial"/>
              </a:rPr>
              <a:t>Class </a:t>
            </a:r>
            <a:r>
              <a:rPr sz="1400" spc="-5" dirty="0">
                <a:latin typeface="Arial"/>
                <a:cs typeface="Arial"/>
              </a:rPr>
              <a:t>j </a:t>
            </a:r>
            <a:r>
              <a:rPr sz="1400" spc="-10" dirty="0">
                <a:latin typeface="Arial"/>
                <a:cs typeface="Arial"/>
              </a:rPr>
              <a:t>meets during the </a:t>
            </a:r>
            <a:r>
              <a:rPr sz="1400" spc="-5" dirty="0">
                <a:latin typeface="Arial"/>
                <a:cs typeface="Arial"/>
              </a:rPr>
              <a:t>time </a:t>
            </a:r>
            <a:r>
              <a:rPr sz="1400" spc="-10" dirty="0">
                <a:latin typeface="Arial"/>
                <a:cs typeface="Arial"/>
              </a:rPr>
              <a:t>interval </a:t>
            </a:r>
            <a:r>
              <a:rPr sz="1400" dirty="0">
                <a:latin typeface="Arial"/>
                <a:cs typeface="Arial"/>
              </a:rPr>
              <a:t>[a</a:t>
            </a:r>
            <a:r>
              <a:rPr sz="1350" baseline="-21604" dirty="0">
                <a:latin typeface="Arial"/>
                <a:cs typeface="Arial"/>
              </a:rPr>
              <a:t>j</a:t>
            </a:r>
            <a:r>
              <a:rPr sz="1400" dirty="0">
                <a:latin typeface="Arial"/>
                <a:cs typeface="Arial"/>
              </a:rPr>
              <a:t>,</a:t>
            </a:r>
            <a:r>
              <a:rPr sz="1400" spc="23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b</a:t>
            </a:r>
            <a:r>
              <a:rPr sz="1350" spc="-7" baseline="-21604" dirty="0">
                <a:latin typeface="Arial"/>
                <a:cs typeface="Arial"/>
              </a:rPr>
              <a:t>j</a:t>
            </a:r>
            <a:r>
              <a:rPr sz="1400" spc="-5" dirty="0">
                <a:latin typeface="Arial"/>
                <a:cs typeface="Arial"/>
              </a:rPr>
              <a:t>].</a:t>
            </a:r>
            <a:endParaRPr sz="1400">
              <a:latin typeface="Arial"/>
              <a:cs typeface="Arial"/>
            </a:endParaRPr>
          </a:p>
          <a:p>
            <a:pPr marL="170180" marR="281940" indent="-170180">
              <a:lnSpc>
                <a:spcPct val="100000"/>
              </a:lnSpc>
              <a:spcBef>
                <a:spcPts val="340"/>
              </a:spcBef>
              <a:buChar char="•"/>
              <a:tabLst>
                <a:tab pos="170815" algn="l"/>
              </a:tabLst>
            </a:pPr>
            <a:r>
              <a:rPr sz="1400" spc="-15" dirty="0">
                <a:latin typeface="Arial"/>
                <a:cs typeface="Arial"/>
              </a:rPr>
              <a:t>You </a:t>
            </a:r>
            <a:r>
              <a:rPr sz="1400" spc="-20" dirty="0">
                <a:latin typeface="Arial"/>
                <a:cs typeface="Arial"/>
              </a:rPr>
              <a:t>want </a:t>
            </a:r>
            <a:r>
              <a:rPr sz="1400" spc="-5" dirty="0">
                <a:latin typeface="Arial"/>
                <a:cs typeface="Arial"/>
              </a:rPr>
              <a:t>to take </a:t>
            </a:r>
            <a:r>
              <a:rPr sz="1400" spc="-10" dirty="0">
                <a:latin typeface="Arial"/>
                <a:cs typeface="Arial"/>
              </a:rPr>
              <a:t>as many classes as possible,  </a:t>
            </a:r>
            <a:r>
              <a:rPr sz="1400" spc="-15" dirty="0">
                <a:latin typeface="Arial"/>
                <a:cs typeface="Arial"/>
              </a:rPr>
              <a:t>but </a:t>
            </a:r>
            <a:r>
              <a:rPr sz="1400" spc="-25" dirty="0">
                <a:latin typeface="Arial"/>
                <a:cs typeface="Arial"/>
              </a:rPr>
              <a:t>you </a:t>
            </a:r>
            <a:r>
              <a:rPr sz="1400" spc="-10" dirty="0">
                <a:latin typeface="Arial"/>
                <a:cs typeface="Arial"/>
              </a:rPr>
              <a:t>can’t </a:t>
            </a:r>
            <a:r>
              <a:rPr sz="1400" spc="-5" dirty="0">
                <a:latin typeface="Arial"/>
                <a:cs typeface="Arial"/>
              </a:rPr>
              <a:t>take </a:t>
            </a:r>
            <a:r>
              <a:rPr sz="1400" spc="-15" dirty="0">
                <a:latin typeface="Arial"/>
                <a:cs typeface="Arial"/>
              </a:rPr>
              <a:t>two </a:t>
            </a:r>
            <a:r>
              <a:rPr sz="1400" spc="-10" dirty="0">
                <a:latin typeface="Arial"/>
                <a:cs typeface="Arial"/>
              </a:rPr>
              <a:t>classes </a:t>
            </a:r>
            <a:r>
              <a:rPr sz="1400" spc="-5" dirty="0">
                <a:latin typeface="Arial"/>
                <a:cs typeface="Arial"/>
              </a:rPr>
              <a:t>if </a:t>
            </a:r>
            <a:r>
              <a:rPr sz="1400" spc="-15" dirty="0">
                <a:latin typeface="Arial"/>
                <a:cs typeface="Arial"/>
              </a:rPr>
              <a:t>they</a:t>
            </a:r>
            <a:r>
              <a:rPr sz="1400" spc="31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overlap.</a:t>
            </a:r>
            <a:endParaRPr sz="1400">
              <a:latin typeface="Arial"/>
              <a:cs typeface="Arial"/>
            </a:endParaRPr>
          </a:p>
          <a:p>
            <a:pPr marL="170180" indent="-170180">
              <a:lnSpc>
                <a:spcPct val="100000"/>
              </a:lnSpc>
              <a:spcBef>
                <a:spcPts val="335"/>
              </a:spcBef>
              <a:buChar char="•"/>
              <a:tabLst>
                <a:tab pos="170815" algn="l"/>
              </a:tabLst>
            </a:pPr>
            <a:r>
              <a:rPr sz="1400" spc="5" dirty="0">
                <a:latin typeface="Arial"/>
                <a:cs typeface="Arial"/>
              </a:rPr>
              <a:t>What </a:t>
            </a:r>
            <a:r>
              <a:rPr sz="1400" spc="-15" dirty="0">
                <a:latin typeface="Arial"/>
                <a:cs typeface="Arial"/>
              </a:rPr>
              <a:t>are </a:t>
            </a:r>
            <a:r>
              <a:rPr sz="1400" spc="-5" dirty="0">
                <a:latin typeface="Arial"/>
                <a:cs typeface="Arial"/>
              </a:rPr>
              <a:t>some </a:t>
            </a:r>
            <a:r>
              <a:rPr sz="1400" spc="-15" dirty="0">
                <a:latin typeface="Arial"/>
                <a:cs typeface="Arial"/>
              </a:rPr>
              <a:t>reasonable greedy</a:t>
            </a:r>
            <a:r>
              <a:rPr sz="1400" spc="-18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approaches</a:t>
            </a:r>
            <a:endParaRPr sz="1400">
              <a:latin typeface="Arial"/>
              <a:cs typeface="Arial"/>
            </a:endParaRPr>
          </a:p>
          <a:p>
            <a:pPr marL="170180">
              <a:lnSpc>
                <a:spcPct val="100000"/>
              </a:lnSpc>
              <a:spcBef>
                <a:spcPts val="5"/>
              </a:spcBef>
            </a:pPr>
            <a:r>
              <a:rPr sz="1400" spc="-15" dirty="0">
                <a:latin typeface="Arial"/>
                <a:cs typeface="Arial"/>
              </a:rPr>
              <a:t>here?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000">
              <a:latin typeface="Times New Roman"/>
              <a:cs typeface="Times New Roman"/>
            </a:endParaRPr>
          </a:p>
          <a:p>
            <a:pPr marL="170180" marR="12700" indent="-170180">
              <a:lnSpc>
                <a:spcPct val="100000"/>
              </a:lnSpc>
              <a:buFont typeface="Arial"/>
              <a:buChar char="•"/>
              <a:tabLst>
                <a:tab pos="170815" algn="l"/>
              </a:tabLst>
            </a:pPr>
            <a:r>
              <a:rPr sz="1400" b="1" spc="-10" dirty="0">
                <a:latin typeface="Arial"/>
                <a:cs typeface="Arial"/>
              </a:rPr>
              <a:t>Optimal </a:t>
            </a:r>
            <a:r>
              <a:rPr sz="1400" b="1" spc="-15" dirty="0">
                <a:latin typeface="Arial"/>
                <a:cs typeface="Arial"/>
              </a:rPr>
              <a:t>solution: </a:t>
            </a:r>
            <a:r>
              <a:rPr sz="1400" spc="-10" dirty="0">
                <a:latin typeface="Arial"/>
                <a:cs typeface="Arial"/>
              </a:rPr>
              <a:t>schedule </a:t>
            </a:r>
            <a:r>
              <a:rPr sz="1400" spc="-5" dirty="0">
                <a:latin typeface="Arial"/>
                <a:cs typeface="Arial"/>
              </a:rPr>
              <a:t>class </a:t>
            </a:r>
            <a:r>
              <a:rPr sz="1400" spc="-10" dirty="0">
                <a:latin typeface="Arial"/>
                <a:cs typeface="Arial"/>
              </a:rPr>
              <a:t>C that </a:t>
            </a:r>
            <a:r>
              <a:rPr sz="1400" spc="-15" dirty="0">
                <a:latin typeface="Arial"/>
                <a:cs typeface="Arial"/>
              </a:rPr>
              <a:t>ends  </a:t>
            </a:r>
            <a:r>
              <a:rPr sz="1400" spc="-10" dirty="0">
                <a:latin typeface="Arial"/>
                <a:cs typeface="Arial"/>
              </a:rPr>
              <a:t>earliest, remove classes conflicting with </a:t>
            </a:r>
            <a:r>
              <a:rPr sz="1400" spc="-5" dirty="0">
                <a:latin typeface="Arial"/>
                <a:cs typeface="Arial"/>
              </a:rPr>
              <a:t>C,</a:t>
            </a:r>
            <a:r>
              <a:rPr sz="1400" spc="345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repeat.</a:t>
            </a:r>
            <a:endParaRPr sz="1400">
              <a:latin typeface="Arial"/>
              <a:cs typeface="Arial"/>
            </a:endParaRPr>
          </a:p>
          <a:p>
            <a:pPr marL="228600">
              <a:lnSpc>
                <a:spcPct val="100000"/>
              </a:lnSpc>
              <a:spcBef>
                <a:spcPts val="300"/>
              </a:spcBef>
            </a:pPr>
            <a:r>
              <a:rPr sz="1200" dirty="0">
                <a:latin typeface="Arial"/>
                <a:cs typeface="Arial"/>
              </a:rPr>
              <a:t>– </a:t>
            </a:r>
            <a:r>
              <a:rPr sz="1200" spc="15" dirty="0">
                <a:latin typeface="Arial"/>
                <a:cs typeface="Arial"/>
              </a:rPr>
              <a:t>Why </a:t>
            </a:r>
            <a:r>
              <a:rPr sz="1200" spc="10" dirty="0">
                <a:latin typeface="Arial"/>
                <a:cs typeface="Arial"/>
              </a:rPr>
              <a:t>is </a:t>
            </a:r>
            <a:r>
              <a:rPr sz="1200" spc="5" dirty="0">
                <a:latin typeface="Arial"/>
                <a:cs typeface="Arial"/>
              </a:rPr>
              <a:t>this </a:t>
            </a:r>
            <a:r>
              <a:rPr sz="1200" spc="-5" dirty="0">
                <a:latin typeface="Arial"/>
                <a:cs typeface="Arial"/>
              </a:rPr>
              <a:t>optimal?  </a:t>
            </a:r>
            <a:r>
              <a:rPr sz="1200" dirty="0">
                <a:latin typeface="Arial"/>
                <a:cs typeface="Arial"/>
              </a:rPr>
              <a:t>I.e., </a:t>
            </a:r>
            <a:r>
              <a:rPr sz="1200" spc="-15" dirty="0">
                <a:latin typeface="Arial"/>
                <a:cs typeface="Arial"/>
              </a:rPr>
              <a:t>why </a:t>
            </a:r>
            <a:r>
              <a:rPr sz="1200" spc="10" dirty="0">
                <a:latin typeface="Arial"/>
                <a:cs typeface="Arial"/>
              </a:rPr>
              <a:t>is it </a:t>
            </a:r>
            <a:r>
              <a:rPr sz="1200" dirty="0">
                <a:latin typeface="Arial"/>
                <a:cs typeface="Arial"/>
              </a:rPr>
              <a:t>“safe” to </a:t>
            </a:r>
            <a:r>
              <a:rPr sz="1200" spc="-10" dirty="0">
                <a:latin typeface="Arial"/>
                <a:cs typeface="Arial"/>
              </a:rPr>
              <a:t>assume</a:t>
            </a:r>
            <a:r>
              <a:rPr sz="1200" spc="-10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that</a:t>
            </a:r>
            <a:endParaRPr sz="1200">
              <a:latin typeface="Arial"/>
              <a:cs typeface="Arial"/>
            </a:endParaRPr>
          </a:p>
          <a:p>
            <a:pPr marL="371475">
              <a:lnSpc>
                <a:spcPct val="100000"/>
              </a:lnSpc>
            </a:pPr>
            <a:r>
              <a:rPr sz="1200" spc="-5" dirty="0">
                <a:latin typeface="Arial"/>
                <a:cs typeface="Arial"/>
              </a:rPr>
              <a:t>an optimal </a:t>
            </a:r>
            <a:r>
              <a:rPr sz="1200" dirty="0">
                <a:latin typeface="Arial"/>
                <a:cs typeface="Arial"/>
              </a:rPr>
              <a:t>schedule includes the class</a:t>
            </a:r>
            <a:r>
              <a:rPr sz="1200" spc="-13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C?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4">
            <a:extLst>
              <a:ext uri="{FF2B5EF4-FFF2-40B4-BE49-F238E27FC236}">
                <a16:creationId xmlns:a16="http://schemas.microsoft.com/office/drawing/2014/main" id="{7D1A9BEC-74FC-4148-B9E8-01BD1CB3C32A}"/>
              </a:ext>
            </a:extLst>
          </p:cNvPr>
          <p:cNvSpPr/>
          <p:nvPr/>
        </p:nvSpPr>
        <p:spPr>
          <a:xfrm>
            <a:off x="661" y="1018"/>
            <a:ext cx="4572000" cy="723900"/>
          </a:xfrm>
          <a:custGeom>
            <a:avLst/>
            <a:gdLst/>
            <a:ahLst/>
            <a:cxnLst/>
            <a:rect l="l" t="t" r="r" b="b"/>
            <a:pathLst>
              <a:path w="4572000" h="723900">
                <a:moveTo>
                  <a:pt x="0" y="723900"/>
                </a:moveTo>
                <a:lnTo>
                  <a:pt x="4572000" y="723900"/>
                </a:lnTo>
                <a:lnTo>
                  <a:pt x="4572000" y="0"/>
                </a:lnTo>
                <a:lnTo>
                  <a:pt x="0" y="0"/>
                </a:lnTo>
                <a:lnTo>
                  <a:pt x="0" y="72390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5">
            <a:extLst>
              <a:ext uri="{FF2B5EF4-FFF2-40B4-BE49-F238E27FC236}">
                <a16:creationId xmlns:a16="http://schemas.microsoft.com/office/drawing/2014/main" id="{7315041C-D2F0-D94F-A66E-7BA70DCDA1EE}"/>
              </a:ext>
            </a:extLst>
          </p:cNvPr>
          <p:cNvSpPr/>
          <p:nvPr/>
        </p:nvSpPr>
        <p:spPr>
          <a:xfrm>
            <a:off x="661" y="1018"/>
            <a:ext cx="4572000" cy="723900"/>
          </a:xfrm>
          <a:custGeom>
            <a:avLst/>
            <a:gdLst/>
            <a:ahLst/>
            <a:cxnLst/>
            <a:rect l="l" t="t" r="r" b="b"/>
            <a:pathLst>
              <a:path w="4572000" h="723900">
                <a:moveTo>
                  <a:pt x="0" y="723900"/>
                </a:moveTo>
                <a:lnTo>
                  <a:pt x="4572000" y="723900"/>
                </a:lnTo>
                <a:lnTo>
                  <a:pt x="4572000" y="0"/>
                </a:lnTo>
                <a:lnTo>
                  <a:pt x="0" y="0"/>
                </a:lnTo>
                <a:lnTo>
                  <a:pt x="0" y="723900"/>
                </a:lnTo>
                <a:close/>
              </a:path>
            </a:pathLst>
          </a:custGeom>
          <a:ln w="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6">
            <a:extLst>
              <a:ext uri="{FF2B5EF4-FFF2-40B4-BE49-F238E27FC236}">
                <a16:creationId xmlns:a16="http://schemas.microsoft.com/office/drawing/2014/main" id="{01465393-32AE-3644-ABE0-0D778A0B9F9F}"/>
              </a:ext>
            </a:extLst>
          </p:cNvPr>
          <p:cNvSpPr txBox="1"/>
          <p:nvPr/>
        </p:nvSpPr>
        <p:spPr>
          <a:xfrm>
            <a:off x="13462" y="13463"/>
            <a:ext cx="4546600" cy="709295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206375" rIns="0" bIns="0" rtlCol="0">
            <a:spAutoFit/>
          </a:bodyPr>
          <a:lstStyle/>
          <a:p>
            <a:pPr marL="1317625">
              <a:lnSpc>
                <a:spcPct val="100000"/>
              </a:lnSpc>
              <a:spcBef>
                <a:spcPts val="1625"/>
              </a:spcBef>
            </a:pP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Class</a:t>
            </a:r>
            <a:r>
              <a:rPr sz="1800" b="1" spc="-20" dirty="0">
                <a:solidFill>
                  <a:srgbClr val="004F89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4F89"/>
                </a:solidFill>
                <a:latin typeface="Arial"/>
                <a:cs typeface="Arial"/>
              </a:rPr>
              <a:t>Scheduling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7">
            <a:extLst>
              <a:ext uri="{FF2B5EF4-FFF2-40B4-BE49-F238E27FC236}">
                <a16:creationId xmlns:a16="http://schemas.microsoft.com/office/drawing/2014/main" id="{A9CE3C7C-7535-DA4D-8F4D-036EE24741AC}"/>
              </a:ext>
            </a:extLst>
          </p:cNvPr>
          <p:cNvSpPr/>
          <p:nvPr/>
        </p:nvSpPr>
        <p:spPr>
          <a:xfrm>
            <a:off x="1270" y="1271"/>
            <a:ext cx="4570730" cy="3427729"/>
          </a:xfrm>
          <a:custGeom>
            <a:avLst/>
            <a:gdLst/>
            <a:ahLst/>
            <a:cxnLst/>
            <a:rect l="l" t="t" r="r" b="b"/>
            <a:pathLst>
              <a:path w="4570730" h="3427729">
                <a:moveTo>
                  <a:pt x="0" y="3427222"/>
                </a:moveTo>
                <a:lnTo>
                  <a:pt x="4570730" y="3427222"/>
                </a:lnTo>
                <a:lnTo>
                  <a:pt x="4570730" y="0"/>
                </a:lnTo>
                <a:lnTo>
                  <a:pt x="0" y="0"/>
                </a:lnTo>
                <a:lnTo>
                  <a:pt x="0" y="3427222"/>
                </a:lnTo>
                <a:close/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956265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</TotalTime>
  <Words>975</Words>
  <Application>Microsoft Macintosh PowerPoint</Application>
  <PresentationFormat>Custom</PresentationFormat>
  <Paragraphs>104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2</cp:revision>
  <dcterms:created xsi:type="dcterms:W3CDTF">2019-11-22T03:48:27Z</dcterms:created>
  <dcterms:modified xsi:type="dcterms:W3CDTF">2019-11-22T04:01:57Z</dcterms:modified>
</cp:coreProperties>
</file>