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60" r:id="rId3"/>
    <p:sldId id="261" r:id="rId4"/>
    <p:sldId id="263" r:id="rId5"/>
    <p:sldId id="264" r:id="rId6"/>
    <p:sldId id="266" r:id="rId7"/>
    <p:sldId id="267" r:id="rId8"/>
    <p:sldId id="270" r:id="rId9"/>
    <p:sldId id="317" r:id="rId10"/>
    <p:sldId id="318" r:id="rId11"/>
    <p:sldId id="319" r:id="rId12"/>
    <p:sldId id="268" r:id="rId13"/>
    <p:sldId id="269" r:id="rId14"/>
    <p:sldId id="271" r:id="rId15"/>
    <p:sldId id="274" r:id="rId16"/>
    <p:sldId id="275" r:id="rId17"/>
    <p:sldId id="292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5" r:id="rId27"/>
    <p:sldId id="296" r:id="rId28"/>
    <p:sldId id="297" r:id="rId29"/>
    <p:sldId id="298" r:id="rId30"/>
    <p:sldId id="301" r:id="rId31"/>
    <p:sldId id="302" r:id="rId32"/>
    <p:sldId id="320" r:id="rId33"/>
    <p:sldId id="316" r:id="rId34"/>
  </p:sldIdLst>
  <p:sldSz cx="9144000" cy="5143500" type="screen16x9"/>
  <p:notesSz cx="6858000" cy="9144000"/>
  <p:embeddedFontLst>
    <p:embeddedFont>
      <p:font typeface="Caveat" pitchFamily="2" charset="77"/>
      <p:regular r:id="rId36"/>
      <p:bold r:id="rId37"/>
    </p:embeddedFont>
    <p:embeddedFont>
      <p:font typeface="Lato" panose="020F0502020204030203" pitchFamily="34" charset="77"/>
      <p:regular r:id="rId38"/>
      <p:bold r:id="rId39"/>
      <p:italic r:id="rId40"/>
      <p:boldItalic r:id="rId41"/>
    </p:embeddedFont>
    <p:embeddedFont>
      <p:font typeface="Raleway" panose="020B0503030101060003" pitchFamily="34" charset="77"/>
      <p:regular r:id="rId42"/>
      <p:bold r:id="rId43"/>
      <p:italic r:id="rId44"/>
      <p:boldItalic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/>
    <p:restoredTop sz="70654"/>
  </p:normalViewPr>
  <p:slideViewPr>
    <p:cSldViewPr snapToGrid="0">
      <p:cViewPr varScale="1">
        <p:scale>
          <a:sx n="91" d="100"/>
          <a:sy n="91" d="100"/>
        </p:scale>
        <p:origin x="194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451d963f20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451d963f20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266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451d963f20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451d963f20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839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9e29bc62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9e29bc62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9e29bc62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9e29bc62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Picture: standard hill-climber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Start at a feasible solution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Check nearby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Head in the direction of best gain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Simulated Annealing adds 3b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  3b) With probability p, go in some other direction instead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Probability p is calculated via some function (usually exponential decay) of time; so that you are likely to try crazy stuff at beginning, very unlikely to at end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(drunk walk sobering up)</a:t>
            </a:r>
            <a:endParaRPr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4dc0ce19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4dc0ce19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4dc0ce19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4dc0ce19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4dc0ce19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4dc0ce19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4487d0c28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4487d0c28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9e29bc62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f9e29bc62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Crossover - combine two elements (make a solution which mixes the values of the parent solutions)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Mutation  - random perturbation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44e040556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44e040556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01f4043ab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501f4043ab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4dc0ce19c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4dc0ce19c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Verify if legitimate -- did I just make a car with 100 inch wheels because I took the wheels from a monster truck?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my wheel wells support that?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++ did I just make a plane whose pieces can’t fit together/whose engine isn’t powerful enough to take off?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44dc0ce19c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44dc0ce19c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how we combine existing pieces to get new things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44dc0ce19c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44dc0ce19c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how we combine existing pieces to get new things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44dc0ce19c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44dc0ce19c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how we (hopefully) make random brand-new things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44dc0ce19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44dc0ce19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how we (hopefully) make random brand-new things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44dc0ce19c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44dc0ce19c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Allowable: what if you are limited to the domain x between -5 and 5 and you randomly generate x = 6?  Or you are at x = 5 and randomly generate the mutation x += 1?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--- then you have created an invalid solution.  It must be eliminated.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44f391321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44f391321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44f391321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44f391321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44f391321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44f391321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44f391321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44f391321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01f4043a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01f4043a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4502edca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4502edca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45066e50c4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45066e50c4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45066e50c4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45066e50c4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N: Nest F: Food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1: Marking a trail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2: Following the trails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3: Reinforcing the shortest trail (positive feedback loop)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97783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44dc0ce19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44dc0ce19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9e29bc6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9e29bc6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9e29bc6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9e29bc6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9e29bc62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9e29bc62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Usually have a random component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Usually iterative algorithms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Usually biomimicry (or inspired by other physical systems)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Often find Pareto frontier rather than optimal value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Basically: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Find feasible solution(s)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Crossover/somehow change solution pool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dirty="0"/>
              <a:t>Evaluate new solutions and decide where to move/which to eliminate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9e29bc62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f9e29bc62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4dc0ce1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4dc0ce1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451d963f20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451d963f20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heuristic : straight-line distance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614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Fitness-landscape-cartoon.pn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Simulated_annealing#Pseudocod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github.com/txt/mase/blob/master/img/pareto1.pn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File:Vector_subtraction.sv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B2_optimization_function.pn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rbanautomaton.com/blog/2017/01/19/birds-slowly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iamterryclark/swarm-intelli-eb5e46eda0c3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mputational.science.Genetic.algorithm.Crossover.Cut.and.Splice.svg" TargetMode="External"/><Relationship Id="rId7" Type="http://schemas.openxmlformats.org/officeDocument/2006/relationships/hyperlink" Target="https://en.wikipedia.org/wiki/DNA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owardsdatascience.com/introduction-to-genetic-algorithms-including-example-code-e396e98d8bf3" TargetMode="External"/><Relationship Id="rId5" Type="http://schemas.openxmlformats.org/officeDocument/2006/relationships/hyperlink" Target="https://www.researchgate.net/figure/Mutation-operators-applied-to-chromosomes-in-the-proposed-genetic-algorithm_fig8_272093243" TargetMode="External"/><Relationship Id="rId4" Type="http://schemas.openxmlformats.org/officeDocument/2006/relationships/hyperlink" Target="https://commons.wikimedia.org/wiki/File:GP_crossover.p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blicdomainpictures.net/en/view-image.php?image=42718&amp;picture=dna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commons.wikimedia.org/wiki/File:Fugle,_%C3%B8rns%C3%B8_073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iki/File:Safari_ants.jpg" TargetMode="External"/><Relationship Id="rId5" Type="http://schemas.openxmlformats.org/officeDocument/2006/relationships/hyperlink" Target="https://commons.wikimedia.org/wiki/File:Annealing_a_silver_strip.JPG" TargetMode="External"/><Relationship Id="rId10" Type="http://schemas.openxmlformats.org/officeDocument/2006/relationships/image" Target="../media/image5.jpg"/><Relationship Id="rId4" Type="http://schemas.openxmlformats.org/officeDocument/2006/relationships/image" Target="../media/image3.jpg"/><Relationship Id="rId9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Heuristics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A*</a:t>
            </a:r>
            <a:endParaRPr/>
          </a:p>
        </p:txBody>
      </p:sp>
      <p:sp>
        <p:nvSpPr>
          <p:cNvPr id="499" name="Google Shape;499;p69"/>
          <p:cNvSpPr txBox="1">
            <a:spLocks noGrp="1"/>
          </p:cNvSpPr>
          <p:nvPr>
            <p:ph type="body" idx="1"/>
          </p:nvPr>
        </p:nvSpPr>
        <p:spPr>
          <a:xfrm>
            <a:off x="479775" y="1517400"/>
            <a:ext cx="2944200" cy="32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Heuristic = smallest distance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from start + h(n)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u="sng" dirty="0"/>
              <a:t>h(n) must always </a:t>
            </a:r>
            <a:r>
              <a:rPr lang="en" b="1" u="sng" dirty="0" err="1"/>
              <a:t>UNDERestimate</a:t>
            </a:r>
            <a:endParaRPr b="1" u="sng" dirty="0"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Under this assumption, complete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u="sng" dirty="0"/>
              <a:t>h(x) ≤ d(</a:t>
            </a:r>
            <a:r>
              <a:rPr lang="en" b="1" u="sng" dirty="0" err="1"/>
              <a:t>x,y</a:t>
            </a:r>
            <a:r>
              <a:rPr lang="en" b="1" u="sng" dirty="0"/>
              <a:t>) + h(y)</a:t>
            </a:r>
            <a:endParaRPr b="1" u="sng" dirty="0"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Under this assumption, optimal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 u="sng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500" name="Google Shape;50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8163" y="1208963"/>
            <a:ext cx="5467075" cy="25695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01" name="Google Shape;501;p69"/>
          <p:cNvGraphicFramePr/>
          <p:nvPr>
            <p:extLst>
              <p:ext uri="{D42A27DB-BD31-4B8C-83A1-F6EECF244321}">
                <p14:modId xmlns:p14="http://schemas.microsoft.com/office/powerpoint/2010/main" val="508081068"/>
              </p:ext>
            </p:extLst>
          </p:nvPr>
        </p:nvGraphicFramePr>
        <p:xfrm>
          <a:off x="3728900" y="3981450"/>
          <a:ext cx="4885600" cy="8381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1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A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B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C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D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E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F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G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H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4</a:t>
                      </a:r>
                      <a:endParaRPr sz="170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8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12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9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∞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 dirty="0">
                          <a:solidFill>
                            <a:schemeClr val="bg2"/>
                          </a:solidFill>
                        </a:rPr>
                        <a:t>11</a:t>
                      </a:r>
                      <a:endParaRPr b="1"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15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21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997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2" name="Google Shape;632;p86"/>
          <p:cNvGraphicFramePr/>
          <p:nvPr>
            <p:extLst>
              <p:ext uri="{D42A27DB-BD31-4B8C-83A1-F6EECF244321}">
                <p14:modId xmlns:p14="http://schemas.microsoft.com/office/powerpoint/2010/main" val="4080924868"/>
              </p:ext>
            </p:extLst>
          </p:nvPr>
        </p:nvGraphicFramePr>
        <p:xfrm>
          <a:off x="3623100" y="3981450"/>
          <a:ext cx="5196025" cy="10972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4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5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6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0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A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B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C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D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E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F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G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H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4</a:t>
                      </a:r>
                      <a:endParaRPr sz="170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8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12 (22)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9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∞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 dirty="0">
                          <a:solidFill>
                            <a:schemeClr val="bg2"/>
                          </a:solidFill>
                        </a:rPr>
                        <a:t>11</a:t>
                      </a:r>
                      <a:endParaRPr b="1"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15 (23.5)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21 (21)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3" name="Google Shape;633;p86"/>
          <p:cNvSpPr txBox="1"/>
          <p:nvPr/>
        </p:nvSpPr>
        <p:spPr>
          <a:xfrm>
            <a:off x="225775" y="1388375"/>
            <a:ext cx="2919000" cy="3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d(n) + h(n)</a:t>
            </a:r>
            <a:endParaRPr sz="15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h(n) = straight-line distance to H</a:t>
            </a:r>
            <a:endParaRPr sz="15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4" name="Google Shape;634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588" y="1259525"/>
            <a:ext cx="5694426" cy="2418416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8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A*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7960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Stochastic Heuristics</a:t>
            </a:r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Simulated Annealing</a:t>
            </a:r>
          </a:p>
          <a:p>
            <a:r>
              <a:rPr lang="en" dirty="0"/>
              <a:t>Genetic Algorithm</a:t>
            </a:r>
            <a:endParaRPr lang="en-US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Differential Evolution</a:t>
            </a:r>
            <a:endParaRPr dirty="0"/>
          </a:p>
          <a:p>
            <a:r>
              <a:rPr lang="en-US" dirty="0"/>
              <a:t>Particle Swarm/Ant Colony/Bee/Firefly Optimization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8450" y="1372698"/>
            <a:ext cx="5579700" cy="274372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Simulated Annealing</a:t>
            </a:r>
            <a:endParaRPr/>
          </a:p>
        </p:txBody>
      </p:sp>
      <p:sp>
        <p:nvSpPr>
          <p:cNvPr id="178" name="Google Shape;178;p26"/>
          <p:cNvSpPr txBox="1"/>
          <p:nvPr/>
        </p:nvSpPr>
        <p:spPr>
          <a:xfrm>
            <a:off x="2712000" y="4319875"/>
            <a:ext cx="58326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https://commons.wikimedia.org/wiki/File:Fitness-landscape-cartoon.png</a:t>
            </a:r>
            <a:endParaRPr sz="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Simulated Annealing</a:t>
            </a:r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569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at a feasible solution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Pick random direction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better, head in that direction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probability p, go in that direction even if it is worse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91" name="Google Shape;191;p28"/>
          <p:cNvSpPr txBox="1"/>
          <p:nvPr/>
        </p:nvSpPr>
        <p:spPr>
          <a:xfrm rot="1118350">
            <a:off x="5590326" y="2361840"/>
            <a:ext cx="3593161" cy="535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Caveat"/>
                <a:ea typeface="Caveat"/>
                <a:cs typeface="Caveat"/>
                <a:sym typeface="Caveat"/>
              </a:rPr>
              <a:t>Value of p decreases as run continues!!</a:t>
            </a:r>
            <a:endParaRPr sz="1800" b="1">
              <a:solidFill>
                <a:srgbClr val="FF9900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Simulated Annealing</a:t>
            </a:r>
            <a:endParaRPr/>
          </a:p>
        </p:txBody>
      </p:sp>
      <p:pic>
        <p:nvPicPr>
          <p:cNvPr id="209" name="Google Shape;20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2316325"/>
            <a:ext cx="4762500" cy="15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1"/>
          <p:cNvSpPr txBox="1"/>
          <p:nvPr/>
        </p:nvSpPr>
        <p:spPr>
          <a:xfrm>
            <a:off x="2416950" y="3969700"/>
            <a:ext cx="43137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https://en.wikipedia.org/wiki/Simulated_annealing#Pseudocode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Simulated Annealing</a:t>
            </a:r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Pieces</a:t>
            </a:r>
            <a:endParaRPr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Initialization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Find neighbor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Decide whether to go to this new point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e</a:t>
            </a:r>
            <a:r>
              <a:rPr lang="en" sz="1200" baseline="30000"/>
              <a:t>(best-new)/T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Best and new scaled to [0,1]</a:t>
            </a:r>
            <a:endParaRPr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Temperature Function</a:t>
            </a:r>
            <a:endParaRPr/>
          </a:p>
        </p:txBody>
      </p:sp>
      <p:sp>
        <p:nvSpPr>
          <p:cNvPr id="324" name="Google Shape;324;p49"/>
          <p:cNvSpPr txBox="1">
            <a:spLocks noGrp="1"/>
          </p:cNvSpPr>
          <p:nvPr>
            <p:ph type="body" idx="1"/>
          </p:nvPr>
        </p:nvSpPr>
        <p:spPr>
          <a:xfrm>
            <a:off x="727650" y="20976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 err="1"/>
              <a:t>exp</a:t>
            </a:r>
            <a:r>
              <a:rPr lang="en" dirty="0"/>
              <a:t>((old-new)/T)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T: determines “how hot” is the algorithm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Because in the denominator, it must be </a:t>
            </a:r>
            <a:r>
              <a:rPr lang="en" i="1" dirty="0"/>
              <a:t>increasing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Linear measure of runtime is fine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[0 , 1]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61" name="Google Shape;261;p3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Solution </a:t>
            </a:r>
            <a:r>
              <a:rPr lang="en" i="1"/>
              <a:t>Pool (Initialization)</a:t>
            </a:r>
            <a:endParaRPr i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Crossover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Mutation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Evaluate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</a:t>
            </a:r>
            <a:endParaRPr/>
          </a:p>
        </p:txBody>
      </p:sp>
      <p:pic>
        <p:nvPicPr>
          <p:cNvPr id="262" name="Google Shape;26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9651" y="467188"/>
            <a:ext cx="4314348" cy="4209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68" name="Google Shape;268;p40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Solution </a:t>
            </a:r>
            <a:r>
              <a:rPr lang="en" i="1"/>
              <a:t>Pool (Initialization)</a:t>
            </a:r>
            <a:endParaRPr i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Crossover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Mutation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Evaluate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Heuristic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Proceeding to a solution by trial and error or by rules that are only loosely defined.</a:t>
            </a:r>
            <a:endParaRPr sz="15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74" name="Google Shape;274;p4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Solution Pool (Initialization)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How many solutions do you need?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Create solutions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Verify they are legitimate (if necessary)</a:t>
            </a:r>
            <a:endParaRPr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80" name="Google Shape;280;p42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Crossover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Combine elements of existing solutions to create new options</a:t>
            </a:r>
            <a:endParaRPr sz="1400"/>
          </a:p>
        </p:txBody>
      </p:sp>
      <p:pic>
        <p:nvPicPr>
          <p:cNvPr id="281" name="Google Shape;28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1150" y="1541222"/>
            <a:ext cx="5512850" cy="235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87" name="Google Shape;287;p4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Crossover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Combine elements of existing solutions to create new options</a:t>
            </a:r>
            <a:endParaRPr sz="1400"/>
          </a:p>
        </p:txBody>
      </p:sp>
      <p:pic>
        <p:nvPicPr>
          <p:cNvPr id="288" name="Google Shape;28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6149" y="948450"/>
            <a:ext cx="5007850" cy="419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294" name="Google Shape;294;p4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Mutation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Randomly modify new solution (or randomly don’t)</a:t>
            </a:r>
            <a:endParaRPr sz="1400"/>
          </a:p>
        </p:txBody>
      </p:sp>
      <p:pic>
        <p:nvPicPr>
          <p:cNvPr id="295" name="Google Shape;29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6000" y="1146600"/>
            <a:ext cx="4267350" cy="2850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301" name="Google Shape;301;p4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Mutation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Randomly modify new solution (or randomly don’t)</a:t>
            </a:r>
            <a:endParaRPr sz="1400"/>
          </a:p>
        </p:txBody>
      </p:sp>
      <p:pic>
        <p:nvPicPr>
          <p:cNvPr id="302" name="Google Shape;30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2688" y="1624000"/>
            <a:ext cx="3343275" cy="18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Genetic Algorithms</a:t>
            </a:r>
            <a:endParaRPr/>
          </a:p>
        </p:txBody>
      </p:sp>
      <p:sp>
        <p:nvSpPr>
          <p:cNvPr id="308" name="Google Shape;308;p4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Evaluate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How good is/are my new solution(s)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Need objective function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Are my new solutions allowable?</a:t>
            </a:r>
            <a:endParaRPr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Differential Evolution</a:t>
            </a:r>
            <a:endParaRPr/>
          </a:p>
        </p:txBody>
      </p:sp>
      <p:sp>
        <p:nvSpPr>
          <p:cNvPr id="343" name="Google Shape;343;p52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Create random solution pool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Until done: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 u="sng"/>
              <a:t>For each solution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Select 3 more (distinct) solutions at random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Randomly select a dimension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Randomly pick (1) or (2)</a:t>
            </a:r>
            <a:endParaRPr/>
          </a:p>
          <a:p>
            <a:pPr marL="1828800" lvl="3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New solution = this solution, with i</a:t>
            </a:r>
            <a:r>
              <a:rPr lang="en" baseline="30000"/>
              <a:t>th</a:t>
            </a:r>
            <a:r>
              <a:rPr lang="en"/>
              <a:t> dimension a combination of solutions in step 2</a:t>
            </a:r>
            <a:endParaRPr/>
          </a:p>
          <a:p>
            <a:pPr marL="1828800" lvl="3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New solution = this solution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Evaluate new solution, keep if better than old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Differential Evolution </a:t>
            </a:r>
            <a:endParaRPr/>
          </a:p>
        </p:txBody>
      </p:sp>
      <p:pic>
        <p:nvPicPr>
          <p:cNvPr id="349" name="Google Shape;34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5213" y="1853850"/>
            <a:ext cx="4453585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53"/>
          <p:cNvSpPr txBox="1"/>
          <p:nvPr/>
        </p:nvSpPr>
        <p:spPr>
          <a:xfrm>
            <a:off x="2551800" y="4732450"/>
            <a:ext cx="4040400" cy="2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https://github.com/txt/mase/blob/master/img/pareto1.png</a:t>
            </a:r>
            <a:endParaRPr sz="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Differential Evolution</a:t>
            </a:r>
            <a:endParaRPr/>
          </a:p>
        </p:txBody>
      </p:sp>
      <p:sp>
        <p:nvSpPr>
          <p:cNvPr id="356" name="Google Shape;356;p5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7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rand &lt; p: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	newSol[i] = P</a:t>
            </a:r>
            <a:r>
              <a:rPr lang="en" baseline="-25000" dirty="0"/>
              <a:t>1</a:t>
            </a:r>
            <a:r>
              <a:rPr lang="en" dirty="0"/>
              <a:t> + </a:t>
            </a:r>
            <a:r>
              <a:rPr lang="en" i="1" dirty="0"/>
              <a:t>f*</a:t>
            </a:r>
            <a:r>
              <a:rPr lang="en" dirty="0"/>
              <a:t>(P</a:t>
            </a:r>
            <a:r>
              <a:rPr lang="en" baseline="-25000" dirty="0"/>
              <a:t>2</a:t>
            </a:r>
            <a:r>
              <a:rPr lang="en" dirty="0"/>
              <a:t> - P</a:t>
            </a:r>
            <a:r>
              <a:rPr lang="en" baseline="-25000" dirty="0"/>
              <a:t>3</a:t>
            </a:r>
            <a:r>
              <a:rPr lang="en" dirty="0"/>
              <a:t>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Else: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	newSol[i] = P</a:t>
            </a:r>
            <a:r>
              <a:rPr lang="en" baseline="-25000" dirty="0"/>
              <a:t>0</a:t>
            </a:r>
            <a:r>
              <a:rPr lang="en" dirty="0"/>
              <a:t>[i]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Differential Evolution</a:t>
            </a:r>
            <a:endParaRPr/>
          </a:p>
        </p:txBody>
      </p:sp>
      <p:sp>
        <p:nvSpPr>
          <p:cNvPr id="362" name="Google Shape;362;p5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2502300" cy="4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newSol[i] = P</a:t>
            </a:r>
            <a:r>
              <a:rPr lang="en" baseline="-25000"/>
              <a:t>1</a:t>
            </a:r>
            <a:r>
              <a:rPr lang="en"/>
              <a:t> + </a:t>
            </a:r>
            <a:r>
              <a:rPr lang="en" i="1"/>
              <a:t>f*</a:t>
            </a:r>
            <a:r>
              <a:rPr lang="en"/>
              <a:t>(P</a:t>
            </a:r>
            <a:r>
              <a:rPr lang="en" baseline="-25000"/>
              <a:t>2</a:t>
            </a:r>
            <a:r>
              <a:rPr lang="en"/>
              <a:t> - P</a:t>
            </a:r>
            <a:r>
              <a:rPr lang="en" baseline="-25000"/>
              <a:t>3</a:t>
            </a:r>
            <a:r>
              <a:rPr lang="en"/>
              <a:t>)</a:t>
            </a:r>
            <a:endParaRPr/>
          </a:p>
        </p:txBody>
      </p:sp>
      <p:pic>
        <p:nvPicPr>
          <p:cNvPr id="363" name="Google Shape;36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0550" y="1461725"/>
            <a:ext cx="4125926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5"/>
          <p:cNvSpPr txBox="1"/>
          <p:nvPr/>
        </p:nvSpPr>
        <p:spPr>
          <a:xfrm>
            <a:off x="4172800" y="4368000"/>
            <a:ext cx="4125900" cy="2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https://en.wikipedia.org/wiki/File:Vector_subtraction.svg</a:t>
            </a:r>
            <a:endParaRPr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 Min/Max Value of Function</a:t>
            </a:r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2855900" y="4481675"/>
            <a:ext cx="36183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6550" y="2006250"/>
            <a:ext cx="3097366" cy="2323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3042738" y="4251475"/>
            <a:ext cx="33450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https://commons.wikimedia.org/wiki/File:B2_optimization_function.png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Particle Swarm Optimization</a:t>
            </a:r>
            <a:endParaRPr/>
          </a:p>
        </p:txBody>
      </p:sp>
      <p:pic>
        <p:nvPicPr>
          <p:cNvPr id="383" name="Google Shape;38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853850"/>
            <a:ext cx="4762500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8"/>
          <p:cNvSpPr txBox="1"/>
          <p:nvPr/>
        </p:nvSpPr>
        <p:spPr>
          <a:xfrm>
            <a:off x="2225000" y="4779575"/>
            <a:ext cx="47625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https://urbanautomaton.com/blog/2017/01/19/birds-slowly/</a:t>
            </a:r>
            <a:endParaRPr sz="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Particle Swarm Optimization</a:t>
            </a:r>
            <a:endParaRPr dirty="0"/>
          </a:p>
        </p:txBody>
      </p:sp>
      <p:sp>
        <p:nvSpPr>
          <p:cNvPr id="390" name="Google Shape;390;p59"/>
          <p:cNvSpPr txBox="1"/>
          <p:nvPr/>
        </p:nvSpPr>
        <p:spPr>
          <a:xfrm>
            <a:off x="2225000" y="4779575"/>
            <a:ext cx="47625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https://medium.com/@iamterryclark/swarm-intelli-eb5e46eda0c3</a:t>
            </a:r>
            <a:endParaRPr sz="800"/>
          </a:p>
        </p:txBody>
      </p:sp>
      <p:pic>
        <p:nvPicPr>
          <p:cNvPr id="391" name="Google Shape;391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2030" y="2006250"/>
            <a:ext cx="5019941" cy="262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Ant Colony</a:t>
            </a:r>
            <a:br>
              <a:rPr lang="en" dirty="0"/>
            </a:br>
            <a:r>
              <a:rPr lang="en" dirty="0"/>
              <a:t>Optimization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FCD55-9D21-6649-A204-7265ED084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471" y="850623"/>
            <a:ext cx="5892646" cy="441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55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Pictures</a:t>
            </a:r>
            <a:endParaRPr/>
          </a:p>
        </p:txBody>
      </p:sp>
      <p:sp>
        <p:nvSpPr>
          <p:cNvPr id="477" name="Google Shape;477;p7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7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 dirty="0">
                <a:solidFill>
                  <a:schemeClr val="hlink"/>
                </a:solidFill>
                <a:hlinkClick r:id="rId3"/>
              </a:rPr>
              <a:t>https://commons.wikimedia.org/wiki/File:Computational.science.Genetic.algorithm.Crossover.Cut.and.Splice.svg</a:t>
            </a:r>
            <a:endParaRPr sz="11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 dirty="0">
                <a:solidFill>
                  <a:schemeClr val="hlink"/>
                </a:solidFill>
                <a:hlinkClick r:id="rId4"/>
              </a:rPr>
              <a:t>https://commons.wikimedia.org/wiki/File:GP_crossover.png</a:t>
            </a:r>
            <a:endParaRPr sz="11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 dirty="0">
                <a:solidFill>
                  <a:schemeClr val="hlink"/>
                </a:solidFill>
                <a:hlinkClick r:id="rId5"/>
              </a:rPr>
              <a:t>https://www.researchgate.net/figure/Mutation-operators-applied-to-chromosomes-in-the-proposed-genetic-algorithm_fig8_272093243</a:t>
            </a:r>
            <a:endParaRPr sz="11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 dirty="0">
                <a:solidFill>
                  <a:schemeClr val="hlink"/>
                </a:solidFill>
                <a:hlinkClick r:id="rId6"/>
              </a:rPr>
              <a:t>https://towardsdatascience.com/introduction-to-genetic-algorithms-including-example-code-e396e98d8bf3</a:t>
            </a:r>
            <a:endParaRPr sz="11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 dirty="0">
                <a:solidFill>
                  <a:schemeClr val="hlink"/>
                </a:solidFill>
                <a:hlinkClick r:id="rId7"/>
              </a:rPr>
              <a:t>https://en.wikipedia.org/wiki/DNA</a:t>
            </a:r>
            <a:endParaRPr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Heuristics</a:t>
            </a: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Find feasible solution(s)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Perform operation on solution pool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Evaluate new solutions to decide if new solutions better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Heuristics</a:t>
            </a:r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Usually have a random component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Usually iterative algorithms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Usually biomimicry (or inspired by other physical systems)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find Pareto frontier rather than optimal value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954" y="504900"/>
            <a:ext cx="2080027" cy="117001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Heuristics</a:t>
            </a:r>
            <a:endParaRPr dirty="0"/>
          </a:p>
        </p:txBody>
      </p:sp>
      <p:pic>
        <p:nvPicPr>
          <p:cNvPr id="155" name="Google Shape;15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006250"/>
            <a:ext cx="2961050" cy="224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 txBox="1"/>
          <p:nvPr/>
        </p:nvSpPr>
        <p:spPr>
          <a:xfrm>
            <a:off x="536450" y="4449275"/>
            <a:ext cx="4144200" cy="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5"/>
              </a:rPr>
              <a:t>https://commons.wikimedia.org/wiki/File:Annealing_a_silver_strip.JPG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6"/>
              </a:rPr>
              <a:t>https://commons.wikimedia.org/wiki/File:Safari_ants.jpg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7"/>
              </a:rPr>
              <a:t>https://commons.wikimedia.org/wiki/File:Fugle,_%C3%B8rns%C3%B8_073.jpg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8"/>
              </a:rPr>
              <a:t>https://www.publicdomainpictures.net/en/view-image.php?image=42718&amp;picture=dna</a:t>
            </a:r>
            <a:endParaRPr sz="800"/>
          </a:p>
        </p:txBody>
      </p:sp>
      <p:pic>
        <p:nvPicPr>
          <p:cNvPr id="157" name="Google Shape;157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16776" y="627688"/>
            <a:ext cx="2890677" cy="191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80925" y="2544813"/>
            <a:ext cx="3058514" cy="2293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Deterministic Heuristics</a:t>
            </a:r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Greedy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A*</a:t>
            </a:r>
            <a:endParaRPr/>
          </a:p>
        </p:txBody>
      </p:sp>
      <p:sp>
        <p:nvSpPr>
          <p:cNvPr id="165" name="Google Shape;165;p24"/>
          <p:cNvSpPr txBox="1"/>
          <p:nvPr/>
        </p:nvSpPr>
        <p:spPr>
          <a:xfrm>
            <a:off x="5048000" y="2078875"/>
            <a:ext cx="3547200" cy="21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9900"/>
                </a:solidFill>
              </a:rPr>
              <a:t>“Best-First Search”</a:t>
            </a:r>
            <a:endParaRPr sz="150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Greedy Algorithm</a:t>
            </a:r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at a feasible solution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Check nearby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arenR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 in the direction of best gain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A*</a:t>
            </a:r>
            <a:endParaRPr/>
          </a:p>
        </p:txBody>
      </p:sp>
      <p:sp>
        <p:nvSpPr>
          <p:cNvPr id="483" name="Google Shape;483;p67"/>
          <p:cNvSpPr txBox="1">
            <a:spLocks noGrp="1"/>
          </p:cNvSpPr>
          <p:nvPr>
            <p:ph type="body" idx="1"/>
          </p:nvPr>
        </p:nvSpPr>
        <p:spPr>
          <a:xfrm>
            <a:off x="479775" y="1517400"/>
            <a:ext cx="29442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Heuristic = smallest distance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from start + h(n)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where h(n) is a heuristic approximation (i.e. a guess) at how far away the goal is.</a:t>
            </a:r>
            <a:endParaRPr/>
          </a:p>
        </p:txBody>
      </p:sp>
      <p:pic>
        <p:nvPicPr>
          <p:cNvPr id="484" name="Google Shape;48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8163" y="1208963"/>
            <a:ext cx="5467075" cy="25695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5" name="Google Shape;485;p67"/>
          <p:cNvGraphicFramePr/>
          <p:nvPr>
            <p:extLst>
              <p:ext uri="{D42A27DB-BD31-4B8C-83A1-F6EECF244321}">
                <p14:modId xmlns:p14="http://schemas.microsoft.com/office/powerpoint/2010/main" val="2547857161"/>
              </p:ext>
            </p:extLst>
          </p:nvPr>
        </p:nvGraphicFramePr>
        <p:xfrm>
          <a:off x="3728900" y="3981450"/>
          <a:ext cx="4885600" cy="8381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1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0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A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B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C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D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E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F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G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H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4</a:t>
                      </a:r>
                      <a:endParaRPr sz="170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8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12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bg2"/>
                          </a:solidFill>
                        </a:rPr>
                        <a:t>9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∞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 dirty="0">
                          <a:solidFill>
                            <a:schemeClr val="bg2"/>
                          </a:solidFill>
                        </a:rPr>
                        <a:t>11</a:t>
                      </a:r>
                      <a:endParaRPr b="1"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15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solidFill>
                            <a:schemeClr val="bg2"/>
                          </a:solidFill>
                        </a:rPr>
                        <a:t>21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60418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1195</Words>
  <Application>Microsoft Macintosh PowerPoint</Application>
  <PresentationFormat>On-screen Show (16:9)</PresentationFormat>
  <Paragraphs>217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Caveat</vt:lpstr>
      <vt:lpstr>Lato</vt:lpstr>
      <vt:lpstr>Roboto</vt:lpstr>
      <vt:lpstr>Arial</vt:lpstr>
      <vt:lpstr>Raleway</vt:lpstr>
      <vt:lpstr>Streamline</vt:lpstr>
      <vt:lpstr>Heuristics</vt:lpstr>
      <vt:lpstr>Heuristic</vt:lpstr>
      <vt:lpstr>Find Min/Max Value of Function</vt:lpstr>
      <vt:lpstr>Heuristics</vt:lpstr>
      <vt:lpstr>Heuristics</vt:lpstr>
      <vt:lpstr>Heuristics</vt:lpstr>
      <vt:lpstr>Deterministic Heuristics</vt:lpstr>
      <vt:lpstr>Greedy Algorithm</vt:lpstr>
      <vt:lpstr>A*</vt:lpstr>
      <vt:lpstr>A*</vt:lpstr>
      <vt:lpstr>A*</vt:lpstr>
      <vt:lpstr>Stochastic Heuristics</vt:lpstr>
      <vt:lpstr>Simulated Annealing</vt:lpstr>
      <vt:lpstr>Simulated Annealing</vt:lpstr>
      <vt:lpstr>Simulated Annealing</vt:lpstr>
      <vt:lpstr>Simulated Annealing</vt:lpstr>
      <vt:lpstr>Temperature Function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Differential Evolution</vt:lpstr>
      <vt:lpstr>Differential Evolution </vt:lpstr>
      <vt:lpstr>Differential Evolution</vt:lpstr>
      <vt:lpstr>Differential Evolution</vt:lpstr>
      <vt:lpstr>Particle Swarm Optimization</vt:lpstr>
      <vt:lpstr>Particle Swarm Optimization</vt:lpstr>
      <vt:lpstr>Ant Colony Optimization</vt:lpstr>
      <vt:lpstr>Pictures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Heuristics</dc:title>
  <cp:lastModifiedBy>Microsoft Office User</cp:lastModifiedBy>
  <cp:revision>9</cp:revision>
  <dcterms:modified xsi:type="dcterms:W3CDTF">2019-12-04T01:14:19Z</dcterms:modified>
</cp:coreProperties>
</file>