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59" r:id="rId1"/>
  </p:sldMasterIdLst>
  <p:notesMasterIdLst>
    <p:notesMasterId r:id="rId49"/>
  </p:notesMasterIdLst>
  <p:sldIdLst>
    <p:sldId id="277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15" r:id="rId40"/>
    <p:sldId id="316" r:id="rId41"/>
    <p:sldId id="317" r:id="rId42"/>
    <p:sldId id="318" r:id="rId43"/>
    <p:sldId id="319" r:id="rId44"/>
    <p:sldId id="320" r:id="rId45"/>
    <p:sldId id="321" r:id="rId46"/>
    <p:sldId id="322" r:id="rId47"/>
    <p:sldId id="323" r:id="rId48"/>
  </p:sldIdLst>
  <p:sldSz cx="9144000" cy="5143500" type="screen16x9"/>
  <p:notesSz cx="6858000" cy="9144000"/>
  <p:embeddedFontLst>
    <p:embeddedFont>
      <p:font typeface="Lato" panose="020F0502020204030203" pitchFamily="34" charset="77"/>
      <p:regular r:id="rId50"/>
      <p:bold r:id="rId51"/>
      <p:italic r:id="rId52"/>
      <p:boldItalic r:id="rId53"/>
    </p:embeddedFont>
    <p:embeddedFont>
      <p:font typeface="Raleway" panose="020B0503030101060003" pitchFamily="34" charset="77"/>
      <p:regular r:id="rId54"/>
      <p:bold r:id="rId55"/>
      <p:italic r:id="rId56"/>
      <p:boldItalic r:id="rId5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21E7525-9AA7-4A77-8FDD-D0942FB4A345}">
  <a:tblStyle styleId="{421E7525-9AA7-4A77-8FDD-D0942FB4A34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83735" autoAdjust="0"/>
  </p:normalViewPr>
  <p:slideViewPr>
    <p:cSldViewPr snapToGrid="0">
      <p:cViewPr varScale="1">
        <p:scale>
          <a:sx n="110" d="100"/>
          <a:sy n="110" d="100"/>
        </p:scale>
        <p:origin x="1384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aximum_flow_problem#Airline_scheduling" TargetMode="External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jeffe.cs.illinois.edu/teaching/algorithms/2009/notes/17-maxflowapps.pdf" TargetMode="Externa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4535336db3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4535336db3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(how many people/vehicles can go along that sidewalk/road, how many packets can go through this fiber each second, how many connections this link to the server can support each second, oil/water through pipes, etc.)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4535336db3_0_1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4535336db3_0_1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4535336db3_0_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4535336db3_0_1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4535336db3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4535336db3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4535336db3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4535336db3_0_1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4535336db3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4535336db3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4535336db3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4535336db3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4535336db3_0_2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4535336db3_0_2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4535336db3_0_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4535336db3_0_2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4535336db3_0_3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4535336db3_0_3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4535336db3_0_2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4535336db3_0_2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4653844498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4653844498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4535336db3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4535336db3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4535336db3_0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4535336db3_0_2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4535336db3_0_2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4535336db3_0_2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4535336db3_0_2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4535336db3_0_2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4535336db3_0_2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" name="Google Shape;381;g4535336db3_0_2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4535336db3_0_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4535336db3_0_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4535336db3_0_2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4535336db3_0_2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4535336db3_0_2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4535336db3_0_2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4535336db3_0_2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4535336db3_0_2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4535336db3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4535336db3_0_2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4535336db3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4535336db3_0_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4535336db3_0_3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4535336db3_0_3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4535336db3_0_3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Google Shape;430;g4535336db3_0_3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4535336db3_0_3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4535336db3_0_3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4535336db3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4" name="Google Shape;444;g4535336db3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4535336db3_0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4535336db3_0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4535336db3_0_3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4535336db3_0_3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4535336db3_0_3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4535336db3_0_3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4535336db3_0_3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2" name="Google Shape;472;g4535336db3_0_3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4535336db3_0_3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Google Shape;479;g4535336db3_0_3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4535336db3_0_3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" name="Google Shape;486;g4535336db3_0_3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4535336db3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4535336db3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4535336db3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4535336db3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greedy</a:t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4535336db3_0_3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4535336db3_0_3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https://en.wikipedia.org/wiki/Maximum_flow_problem#Airline_scheduling</a:t>
            </a:r>
            <a:endParaRPr sz="9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900" u="sng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http://jeffe.cs.illinois.edu/teaching/algorithms/2009/notes/17-maxflowapps.pdf</a:t>
            </a:r>
            <a:endParaRPr sz="90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44aff15bd9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Google Shape;505;g44aff15bd9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45486a83f0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45486a83f0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45486a83f0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8" name="Google Shape;518;g45486a83f0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45486a83f0_0_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5" name="Google Shape;525;g45486a83f0_0_1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45486a83f0_0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45486a83f0_0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45486a83f0_0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45486a83f0_0_1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4535336db3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4535336db3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4535336db3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4535336db3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4535336db3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4535336db3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4535336db3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4535336db3_0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4535336db3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4535336db3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mmons.wikimedia.org/wiki/File:Max_flow.sv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jeaf.com/cisco/cut.htm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jeaf.com/cisco/cut.htm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File:Ford-Fulkerson_example_0.svg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Ford-Fulkerson_example_0.svg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Ford-Fulkerson_example_0.svg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Ford-Fulkerson_example_0.svg" TargetMode="Externa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4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Network Graphs</a:t>
            </a:r>
            <a:endParaRPr/>
          </a:p>
        </p:txBody>
      </p:sp>
      <p:sp>
        <p:nvSpPr>
          <p:cNvPr id="224" name="Google Shape;224;p34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7576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Directed graph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Edge weights are now capacity 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Edges have utilized/capacity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Specified Start (s) and end (t) nodes</a:t>
            </a:r>
            <a:endParaRPr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Called Source and Sink</a:t>
            </a:r>
            <a:endParaRPr/>
          </a:p>
        </p:txBody>
      </p:sp>
      <p:pic>
        <p:nvPicPr>
          <p:cNvPr id="225" name="Google Shape;22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0100" y="1301675"/>
            <a:ext cx="5241025" cy="2851125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4"/>
          <p:cNvSpPr txBox="1"/>
          <p:nvPr/>
        </p:nvSpPr>
        <p:spPr>
          <a:xfrm>
            <a:off x="3536263" y="4347350"/>
            <a:ext cx="4808700" cy="3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https://commons.wikimedia.org/wiki/File:Max_flow.svg</a:t>
            </a: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3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286" name="Google Shape;286;p43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287" name="Google Shape;287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5447551" cy="26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4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293" name="Google Shape;293;p44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294" name="Google Shape;294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5447551" cy="26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5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300" name="Google Shape;300;p45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301" name="Google Shape;301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5447551" cy="26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6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307" name="Google Shape;307;p46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308" name="Google Shape;308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5447551" cy="26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7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314" name="Google Shape;314;p47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315" name="Google Shape;315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5447551" cy="26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8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321" name="Google Shape;321;p48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322" name="Google Shape;322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5447551" cy="26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9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Network Cut</a:t>
            </a:r>
            <a:endParaRPr/>
          </a:p>
        </p:txBody>
      </p:sp>
      <p:pic>
        <p:nvPicPr>
          <p:cNvPr id="328" name="Google Shape;328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3775" y="705976"/>
            <a:ext cx="3708199" cy="389080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49"/>
          <p:cNvSpPr txBox="1"/>
          <p:nvPr/>
        </p:nvSpPr>
        <p:spPr>
          <a:xfrm>
            <a:off x="2810650" y="4700675"/>
            <a:ext cx="3766200" cy="2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http://www.jeaf.com/cisco/cut.htm</a:t>
            </a: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50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Network Cut</a:t>
            </a:r>
            <a:endParaRPr/>
          </a:p>
        </p:txBody>
      </p:sp>
      <p:pic>
        <p:nvPicPr>
          <p:cNvPr id="335" name="Google Shape;335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3775" y="705976"/>
            <a:ext cx="3708199" cy="389080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50"/>
          <p:cNvSpPr txBox="1"/>
          <p:nvPr/>
        </p:nvSpPr>
        <p:spPr>
          <a:xfrm>
            <a:off x="2810650" y="4700675"/>
            <a:ext cx="3766200" cy="2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http://www.jeaf.com/cisco/cut.htm</a:t>
            </a: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sp>
        <p:nvSpPr>
          <p:cNvPr id="337" name="Google Shape;337;p50"/>
          <p:cNvSpPr/>
          <p:nvPr/>
        </p:nvSpPr>
        <p:spPr>
          <a:xfrm>
            <a:off x="4946600" y="2041950"/>
            <a:ext cx="3354000" cy="8619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1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343" name="Google Shape;343;p51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 b="1">
                <a:solidFill>
                  <a:srgbClr val="FF9900"/>
                </a:solidFill>
              </a:rPr>
              <a:t>Final Value: 16</a:t>
            </a:r>
            <a:endParaRPr sz="2000" b="1">
              <a:solidFill>
                <a:srgbClr val="FF9900"/>
              </a:solidFill>
            </a:endParaRPr>
          </a:p>
        </p:txBody>
      </p:sp>
      <p:pic>
        <p:nvPicPr>
          <p:cNvPr id="344" name="Google Shape;344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5447551" cy="26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2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350" name="Google Shape;350;p52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5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Network Graphs</a:t>
            </a:r>
            <a:endParaRPr/>
          </a:p>
        </p:txBody>
      </p:sp>
      <p:sp>
        <p:nvSpPr>
          <p:cNvPr id="232" name="Google Shape;232;p35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Uses of network graphs?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3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356" name="Google Shape;356;p53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357" name="Google Shape;357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4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363" name="Google Shape;363;p54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364" name="Google Shape;364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5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370" name="Google Shape;370;p55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371" name="Google Shape;371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6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377" name="Google Shape;377;p56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378" name="Google Shape;378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57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384" name="Google Shape;384;p57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385" name="Google Shape;385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58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391" name="Google Shape;391;p58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392" name="Google Shape;392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59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398" name="Google Shape;398;p59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399" name="Google Shape;399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60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05" name="Google Shape;405;p60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406" name="Google Shape;406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6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1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12" name="Google Shape;412;p61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</a:t>
            </a:r>
            <a:r>
              <a:rPr lang="en" sz="1600" b="1" u="sng">
                <a:solidFill>
                  <a:srgbClr val="9900FF"/>
                </a:solidFill>
              </a:rPr>
              <a:t>or backward &gt; 0</a:t>
            </a:r>
            <a:r>
              <a:rPr lang="en"/>
              <a:t>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413" name="Google Shape;413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6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62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19" name="Google Shape;419;p62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420" name="Google Shape;420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1650" y="1162543"/>
            <a:ext cx="5446075" cy="3465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6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238" name="Google Shape;238;p36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63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26" name="Google Shape;426;p63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427" name="Google Shape;427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64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33" name="Google Shape;433;p64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434" name="Google Shape;434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65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40" name="Google Shape;440;p65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441" name="Google Shape;441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66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47" name="Google Shape;447;p66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448" name="Google Shape;448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67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54" name="Google Shape;454;p67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455" name="Google Shape;455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68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61" name="Google Shape;461;p68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462" name="Google Shape;462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69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68" name="Google Shape;468;p69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469" name="Google Shape;469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70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75" name="Google Shape;475;p70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476" name="Google Shape;476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71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82" name="Google Shape;482;p71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483" name="Google Shape;483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72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89" name="Google Shape;489;p72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000" b="1">
                <a:solidFill>
                  <a:srgbClr val="FF9900"/>
                </a:solidFill>
              </a:rPr>
              <a:t>Final Value: 19</a:t>
            </a:r>
            <a:endParaRPr sz="2000" b="1">
              <a:solidFill>
                <a:srgbClr val="FF9900"/>
              </a:solidFill>
            </a:endParaRPr>
          </a:p>
        </p:txBody>
      </p:sp>
      <p:pic>
        <p:nvPicPr>
          <p:cNvPr id="490" name="Google Shape;490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4191000" cy="26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7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244" name="Google Shape;244;p37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245" name="Google Shape;24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5447551" cy="25602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73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496" name="Google Shape;496;p73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What kind of algorithm is this?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74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Max Flow Used?</a:t>
            </a:r>
            <a:endParaRPr/>
          </a:p>
        </p:txBody>
      </p:sp>
      <p:sp>
        <p:nvSpPr>
          <p:cNvPr id="502" name="Google Shape;502;p74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Airline scheduling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Factory distribution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Supply chain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Maximum matching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Binary assignment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Playoff elimination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75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Caveats</a:t>
            </a:r>
            <a:endParaRPr/>
          </a:p>
        </p:txBody>
      </p:sp>
      <p:sp>
        <p:nvSpPr>
          <p:cNvPr id="508" name="Google Shape;508;p75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Ford-Fulkerson does not always terminate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Ford-Fulkerson can oscillate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Google Shape;513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5675" y="1107125"/>
            <a:ext cx="4872651" cy="3480465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76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 Problem</a:t>
            </a:r>
            <a:endParaRPr/>
          </a:p>
        </p:txBody>
      </p:sp>
      <p:sp>
        <p:nvSpPr>
          <p:cNvPr id="515" name="Google Shape;515;p76"/>
          <p:cNvSpPr txBox="1"/>
          <p:nvPr/>
        </p:nvSpPr>
        <p:spPr>
          <a:xfrm>
            <a:off x="2135675" y="4491175"/>
            <a:ext cx="4872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4"/>
              </a:rPr>
              <a:t>https://en.wikipedia.org/wiki/File:Ford-Fulkerson_example_0.svg</a:t>
            </a: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77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 Problem</a:t>
            </a:r>
            <a:endParaRPr/>
          </a:p>
        </p:txBody>
      </p:sp>
      <p:sp>
        <p:nvSpPr>
          <p:cNvPr id="521" name="Google Shape;521;p77"/>
          <p:cNvSpPr txBox="1"/>
          <p:nvPr/>
        </p:nvSpPr>
        <p:spPr>
          <a:xfrm>
            <a:off x="2135675" y="4491175"/>
            <a:ext cx="4872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3"/>
              </a:rPr>
              <a:t>https://en.wikipedia.org/wiki/File:Ford-Fulkerson_example_1.svg</a:t>
            </a: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pic>
        <p:nvPicPr>
          <p:cNvPr id="522" name="Google Shape;522;p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35699" y="1107125"/>
            <a:ext cx="4872601" cy="34804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78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 Problem</a:t>
            </a:r>
            <a:endParaRPr/>
          </a:p>
        </p:txBody>
      </p:sp>
      <p:sp>
        <p:nvSpPr>
          <p:cNvPr id="528" name="Google Shape;528;p78"/>
          <p:cNvSpPr txBox="1"/>
          <p:nvPr/>
        </p:nvSpPr>
        <p:spPr>
          <a:xfrm>
            <a:off x="2135675" y="4491175"/>
            <a:ext cx="4872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3"/>
              </a:rPr>
              <a:t>https://en.wikipedia.org/wiki/File:Ford-Fulkerson_example_2.svg</a:t>
            </a: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pic>
        <p:nvPicPr>
          <p:cNvPr id="529" name="Google Shape;529;p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35700" y="1107125"/>
            <a:ext cx="4872601" cy="3480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79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 Problem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79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7688700" cy="258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6600"/>
              <a:t>… 1998 more steps...</a:t>
            </a:r>
            <a:endParaRPr sz="660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80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 Problem</a:t>
            </a:r>
            <a:endParaRPr/>
          </a:p>
        </p:txBody>
      </p:sp>
      <p:sp>
        <p:nvSpPr>
          <p:cNvPr id="541" name="Google Shape;541;p80"/>
          <p:cNvSpPr txBox="1"/>
          <p:nvPr/>
        </p:nvSpPr>
        <p:spPr>
          <a:xfrm>
            <a:off x="2135675" y="4491175"/>
            <a:ext cx="48726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u="sng">
                <a:solidFill>
                  <a:schemeClr val="hlink"/>
                </a:solidFill>
                <a:hlinkClick r:id="rId3"/>
              </a:rPr>
              <a:t>https://en.wikipedia.org/wiki/File:Ford-Fulkerson_example_0.svg</a:t>
            </a: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/>
          </a:p>
        </p:txBody>
      </p:sp>
      <p:pic>
        <p:nvPicPr>
          <p:cNvPr id="542" name="Google Shape;542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35700" y="1107121"/>
            <a:ext cx="4872601" cy="34804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8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251" name="Google Shape;251;p38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252" name="Google Shape;252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5447551" cy="26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9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258" name="Google Shape;258;p39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259" name="Google Shape;25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5447551" cy="2616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0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265" name="Google Shape;265;p40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266" name="Google Shape;26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5447551" cy="2616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1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272" name="Google Shape;272;p41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273" name="Google Shape;273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5447551" cy="26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2"/>
          <p:cNvSpPr txBox="1">
            <a:spLocks noGrp="1"/>
          </p:cNvSpPr>
          <p:nvPr>
            <p:ph type="title"/>
          </p:nvPr>
        </p:nvSpPr>
        <p:spPr>
          <a:xfrm>
            <a:off x="727650" y="571925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Ford-Fulkerson</a:t>
            </a:r>
            <a:endParaRPr/>
          </a:p>
        </p:txBody>
      </p:sp>
      <p:sp>
        <p:nvSpPr>
          <p:cNvPr id="279" name="Google Shape;279;p42"/>
          <p:cNvSpPr txBox="1">
            <a:spLocks noGrp="1"/>
          </p:cNvSpPr>
          <p:nvPr>
            <p:ph type="body" idx="1"/>
          </p:nvPr>
        </p:nvSpPr>
        <p:spPr>
          <a:xfrm>
            <a:off x="727650" y="1366425"/>
            <a:ext cx="26640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Initialize all edges to 0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Find an augmenting edge (forward &lt; capacity or backward &gt; 0) and add flow</a:t>
            </a:r>
            <a:endParaRPr/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en"/>
              <a:t>Repeat until impossible</a:t>
            </a:r>
            <a:endParaRPr/>
          </a:p>
        </p:txBody>
      </p:sp>
      <p:pic>
        <p:nvPicPr>
          <p:cNvPr id="280" name="Google Shape;280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4050" y="1259525"/>
            <a:ext cx="5447551" cy="260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1129</Words>
  <Application>Microsoft Macintosh PowerPoint</Application>
  <PresentationFormat>On-screen Show (16:9)</PresentationFormat>
  <Paragraphs>175</Paragraphs>
  <Slides>47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1" baseType="lpstr">
      <vt:lpstr>Raleway</vt:lpstr>
      <vt:lpstr>Lato</vt:lpstr>
      <vt:lpstr>Arial</vt:lpstr>
      <vt:lpstr>Streamline</vt:lpstr>
      <vt:lpstr>Network Graphs</vt:lpstr>
      <vt:lpstr>Network Graphs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Network Cut</vt:lpstr>
      <vt:lpstr>Network Cut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Ford-Fulkerson</vt:lpstr>
      <vt:lpstr>Max Flow Used?</vt:lpstr>
      <vt:lpstr>Caveats</vt:lpstr>
      <vt:lpstr>Ford-Fulkerson Problem</vt:lpstr>
      <vt:lpstr>Ford-Fulkerson Problem</vt:lpstr>
      <vt:lpstr>Ford-Fulkerson Problem</vt:lpstr>
      <vt:lpstr>Ford-Fulkerson Problem </vt:lpstr>
      <vt:lpstr>Ford-Fulkerson Problem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Graph Algorithms</dc:title>
  <cp:lastModifiedBy>Microsoft Office User</cp:lastModifiedBy>
  <cp:revision>2</cp:revision>
  <dcterms:modified xsi:type="dcterms:W3CDTF">2019-11-18T04:45:23Z</dcterms:modified>
</cp:coreProperties>
</file>