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76"/>
  </p:normalViewPr>
  <p:slideViewPr>
    <p:cSldViewPr snapToGrid="0" snapToObjects="1">
      <p:cViewPr varScale="1">
        <p:scale>
          <a:sx n="225" d="100"/>
          <a:sy n="225" d="100"/>
        </p:scale>
        <p:origin x="40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3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5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2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5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74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4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56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2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8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9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C1C1A-62B4-8147-B7A4-F364A0F7942A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11E6D-708D-B040-A702-F4A6C4D0C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4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DBBD7346-3EBC-E541-9597-6ADFE305D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690279"/>
              </p:ext>
            </p:extLst>
          </p:nvPr>
        </p:nvGraphicFramePr>
        <p:xfrm>
          <a:off x="83574" y="455980"/>
          <a:ext cx="2056764" cy="19363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2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Insert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Remove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0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0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1000" spc="5" dirty="0">
                          <a:latin typeface="Arial"/>
                          <a:cs typeface="Arial"/>
                        </a:rPr>
                        <a:t>O(log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715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O(1),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O(n)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post-find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“O(1)”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990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47306B19-CB8F-A248-86CD-8C0C04BEC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855570"/>
              </p:ext>
            </p:extLst>
          </p:nvPr>
        </p:nvGraphicFramePr>
        <p:xfrm>
          <a:off x="3062739" y="724078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2F54EA10-94FB-8041-A341-F0057B436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176996"/>
              </p:ext>
            </p:extLst>
          </p:nvPr>
        </p:nvGraphicFramePr>
        <p:xfrm>
          <a:off x="3078869" y="1026972"/>
          <a:ext cx="1333500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bject 7">
            <a:extLst>
              <a:ext uri="{FF2B5EF4-FFF2-40B4-BE49-F238E27FC236}">
                <a16:creationId xmlns:a16="http://schemas.microsoft.com/office/drawing/2014/main" id="{040D88B1-2CE1-4E43-996E-9649EED9D02A}"/>
              </a:ext>
            </a:extLst>
          </p:cNvPr>
          <p:cNvSpPr/>
          <p:nvPr/>
        </p:nvSpPr>
        <p:spPr>
          <a:xfrm>
            <a:off x="3233046" y="139425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62CA9E1-830F-524F-9036-8B0237BEAE8E}"/>
              </a:ext>
            </a:extLst>
          </p:cNvPr>
          <p:cNvSpPr/>
          <p:nvPr/>
        </p:nvSpPr>
        <p:spPr>
          <a:xfrm>
            <a:off x="3233046" y="139425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438D782-2D8E-0C43-ABC0-AE66BD8E5182}"/>
              </a:ext>
            </a:extLst>
          </p:cNvPr>
          <p:cNvSpPr/>
          <p:nvPr/>
        </p:nvSpPr>
        <p:spPr>
          <a:xfrm>
            <a:off x="3552325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E208E296-D761-AB47-856E-03128ED60BBD}"/>
              </a:ext>
            </a:extLst>
          </p:cNvPr>
          <p:cNvSpPr/>
          <p:nvPr/>
        </p:nvSpPr>
        <p:spPr>
          <a:xfrm>
            <a:off x="3552325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95ADB7D-0B88-0847-9126-0456DBE39536}"/>
              </a:ext>
            </a:extLst>
          </p:cNvPr>
          <p:cNvSpPr/>
          <p:nvPr/>
        </p:nvSpPr>
        <p:spPr>
          <a:xfrm>
            <a:off x="3875666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D74C74FD-5C28-264D-A5EE-989D88FF78BD}"/>
              </a:ext>
            </a:extLst>
          </p:cNvPr>
          <p:cNvSpPr/>
          <p:nvPr/>
        </p:nvSpPr>
        <p:spPr>
          <a:xfrm>
            <a:off x="3875666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2C45396-149C-4541-A877-75DEE39C219A}"/>
              </a:ext>
            </a:extLst>
          </p:cNvPr>
          <p:cNvSpPr/>
          <p:nvPr/>
        </p:nvSpPr>
        <p:spPr>
          <a:xfrm>
            <a:off x="4200659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61C91E91-ACF9-4747-95C0-7E19D0DBD38A}"/>
              </a:ext>
            </a:extLst>
          </p:cNvPr>
          <p:cNvSpPr/>
          <p:nvPr/>
        </p:nvSpPr>
        <p:spPr>
          <a:xfrm>
            <a:off x="4200659" y="139044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7F915732-93AE-4A48-991C-A574A9E78E99}"/>
              </a:ext>
            </a:extLst>
          </p:cNvPr>
          <p:cNvSpPr/>
          <p:nvPr/>
        </p:nvSpPr>
        <p:spPr>
          <a:xfrm>
            <a:off x="4071755" y="145991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2803" y="45339"/>
                </a:lnTo>
                <a:lnTo>
                  <a:pt x="81407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582" y="51689"/>
                </a:lnTo>
                <a:lnTo>
                  <a:pt x="123473" y="28956"/>
                </a:lnTo>
                <a:lnTo>
                  <a:pt x="122554" y="28956"/>
                </a:lnTo>
                <a:lnTo>
                  <a:pt x="122554" y="28575"/>
                </a:lnTo>
                <a:lnTo>
                  <a:pt x="120903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671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10889" y="28956"/>
                </a:lnTo>
                <a:lnTo>
                  <a:pt x="116223" y="25844"/>
                </a:lnTo>
                <a:lnTo>
                  <a:pt x="110671" y="22606"/>
                </a:lnTo>
                <a:close/>
              </a:path>
              <a:path w="128904" h="52070">
                <a:moveTo>
                  <a:pt x="123445" y="22606"/>
                </a:moveTo>
                <a:lnTo>
                  <a:pt x="122554" y="22606"/>
                </a:lnTo>
                <a:lnTo>
                  <a:pt x="122554" y="28956"/>
                </a:lnTo>
                <a:lnTo>
                  <a:pt x="123473" y="28956"/>
                </a:lnTo>
                <a:lnTo>
                  <a:pt x="128904" y="25781"/>
                </a:lnTo>
                <a:lnTo>
                  <a:pt x="123445" y="22606"/>
                </a:lnTo>
                <a:close/>
              </a:path>
              <a:path w="128904" h="52070">
                <a:moveTo>
                  <a:pt x="120903" y="23114"/>
                </a:moveTo>
                <a:lnTo>
                  <a:pt x="116223" y="25844"/>
                </a:lnTo>
                <a:lnTo>
                  <a:pt x="120903" y="28575"/>
                </a:lnTo>
                <a:lnTo>
                  <a:pt x="120903" y="23114"/>
                </a:lnTo>
                <a:close/>
              </a:path>
              <a:path w="128904" h="52070">
                <a:moveTo>
                  <a:pt x="122554" y="23114"/>
                </a:moveTo>
                <a:lnTo>
                  <a:pt x="120903" y="23114"/>
                </a:lnTo>
                <a:lnTo>
                  <a:pt x="120903" y="28575"/>
                </a:lnTo>
                <a:lnTo>
                  <a:pt x="122554" y="28575"/>
                </a:lnTo>
                <a:lnTo>
                  <a:pt x="122554" y="23114"/>
                </a:lnTo>
                <a:close/>
              </a:path>
              <a:path w="128904" h="52070">
                <a:moveTo>
                  <a:pt x="84582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407" y="5461"/>
                </a:lnTo>
                <a:lnTo>
                  <a:pt x="82803" y="6350"/>
                </a:lnTo>
                <a:lnTo>
                  <a:pt x="116223" y="25844"/>
                </a:lnTo>
                <a:lnTo>
                  <a:pt x="120903" y="23114"/>
                </a:lnTo>
                <a:lnTo>
                  <a:pt x="122554" y="23114"/>
                </a:lnTo>
                <a:lnTo>
                  <a:pt x="122554" y="22606"/>
                </a:lnTo>
                <a:lnTo>
                  <a:pt x="123445" y="22606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7873C63-E055-AC4F-B8D9-60A3C9D76708}"/>
              </a:ext>
            </a:extLst>
          </p:cNvPr>
          <p:cNvSpPr/>
          <p:nvPr/>
        </p:nvSpPr>
        <p:spPr>
          <a:xfrm>
            <a:off x="3733934" y="145991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46" y="28956"/>
                </a:lnTo>
                <a:lnTo>
                  <a:pt x="122555" y="28956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671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10889" y="28956"/>
                </a:lnTo>
                <a:lnTo>
                  <a:pt x="116223" y="25844"/>
                </a:lnTo>
                <a:lnTo>
                  <a:pt x="110671" y="22606"/>
                </a:lnTo>
                <a:close/>
              </a:path>
              <a:path w="128904" h="52070">
                <a:moveTo>
                  <a:pt x="123318" y="22606"/>
                </a:moveTo>
                <a:lnTo>
                  <a:pt x="122555" y="22606"/>
                </a:lnTo>
                <a:lnTo>
                  <a:pt x="122555" y="28956"/>
                </a:lnTo>
                <a:lnTo>
                  <a:pt x="123346" y="28956"/>
                </a:lnTo>
                <a:lnTo>
                  <a:pt x="128778" y="25781"/>
                </a:lnTo>
                <a:lnTo>
                  <a:pt x="123318" y="22606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606"/>
                </a:lnTo>
                <a:lnTo>
                  <a:pt x="123318" y="22606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5157EDF6-93E5-FB4A-A0AC-442C4CAA655A}"/>
              </a:ext>
            </a:extLst>
          </p:cNvPr>
          <p:cNvSpPr/>
          <p:nvPr/>
        </p:nvSpPr>
        <p:spPr>
          <a:xfrm>
            <a:off x="3423546" y="1459916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23" y="25844"/>
                </a:moveTo>
                <a:lnTo>
                  <a:pt x="81280" y="46228"/>
                </a:lnTo>
                <a:lnTo>
                  <a:pt x="80772" y="48133"/>
                </a:lnTo>
                <a:lnTo>
                  <a:pt x="82550" y="51181"/>
                </a:lnTo>
                <a:lnTo>
                  <a:pt x="84455" y="51689"/>
                </a:lnTo>
                <a:lnTo>
                  <a:pt x="123346" y="28956"/>
                </a:lnTo>
                <a:lnTo>
                  <a:pt x="122555" y="28956"/>
                </a:lnTo>
                <a:lnTo>
                  <a:pt x="122555" y="28575"/>
                </a:lnTo>
                <a:lnTo>
                  <a:pt x="120904" y="28575"/>
                </a:lnTo>
                <a:lnTo>
                  <a:pt x="116223" y="25844"/>
                </a:lnTo>
                <a:close/>
              </a:path>
              <a:path w="128904" h="52070">
                <a:moveTo>
                  <a:pt x="110671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10889" y="28956"/>
                </a:lnTo>
                <a:lnTo>
                  <a:pt x="116223" y="25844"/>
                </a:lnTo>
                <a:lnTo>
                  <a:pt x="110671" y="22606"/>
                </a:lnTo>
                <a:close/>
              </a:path>
              <a:path w="128904" h="52070">
                <a:moveTo>
                  <a:pt x="123318" y="22606"/>
                </a:moveTo>
                <a:lnTo>
                  <a:pt x="122555" y="22606"/>
                </a:lnTo>
                <a:lnTo>
                  <a:pt x="122555" y="28956"/>
                </a:lnTo>
                <a:lnTo>
                  <a:pt x="123346" y="28956"/>
                </a:lnTo>
                <a:lnTo>
                  <a:pt x="128778" y="25781"/>
                </a:lnTo>
                <a:lnTo>
                  <a:pt x="123318" y="22606"/>
                </a:lnTo>
                <a:close/>
              </a:path>
              <a:path w="128904" h="52070">
                <a:moveTo>
                  <a:pt x="120904" y="23114"/>
                </a:moveTo>
                <a:lnTo>
                  <a:pt x="116223" y="25844"/>
                </a:lnTo>
                <a:lnTo>
                  <a:pt x="120904" y="28575"/>
                </a:lnTo>
                <a:lnTo>
                  <a:pt x="120904" y="23114"/>
                </a:lnTo>
                <a:close/>
              </a:path>
              <a:path w="128904" h="52070">
                <a:moveTo>
                  <a:pt x="122555" y="23114"/>
                </a:moveTo>
                <a:lnTo>
                  <a:pt x="120904" y="23114"/>
                </a:lnTo>
                <a:lnTo>
                  <a:pt x="120904" y="28575"/>
                </a:lnTo>
                <a:lnTo>
                  <a:pt x="122555" y="28575"/>
                </a:lnTo>
                <a:lnTo>
                  <a:pt x="122555" y="23114"/>
                </a:lnTo>
                <a:close/>
              </a:path>
              <a:path w="128904" h="52070">
                <a:moveTo>
                  <a:pt x="84455" y="0"/>
                </a:moveTo>
                <a:lnTo>
                  <a:pt x="82550" y="508"/>
                </a:lnTo>
                <a:lnTo>
                  <a:pt x="80772" y="3556"/>
                </a:lnTo>
                <a:lnTo>
                  <a:pt x="81280" y="5461"/>
                </a:lnTo>
                <a:lnTo>
                  <a:pt x="116223" y="25844"/>
                </a:lnTo>
                <a:lnTo>
                  <a:pt x="120904" y="23114"/>
                </a:lnTo>
                <a:lnTo>
                  <a:pt x="122555" y="23114"/>
                </a:lnTo>
                <a:lnTo>
                  <a:pt x="122555" y="22606"/>
                </a:lnTo>
                <a:lnTo>
                  <a:pt x="123318" y="22606"/>
                </a:lnTo>
                <a:lnTo>
                  <a:pt x="84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FE33420-2998-564A-9FDD-8A9383C4B5DC}"/>
              </a:ext>
            </a:extLst>
          </p:cNvPr>
          <p:cNvSpPr/>
          <p:nvPr/>
        </p:nvSpPr>
        <p:spPr>
          <a:xfrm>
            <a:off x="4213740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2AF13F75-2448-B346-A16E-9B856B4A1499}"/>
              </a:ext>
            </a:extLst>
          </p:cNvPr>
          <p:cNvSpPr/>
          <p:nvPr/>
        </p:nvSpPr>
        <p:spPr>
          <a:xfrm>
            <a:off x="4213740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00664323-0209-C843-8816-3BA54CBFDBC9}"/>
              </a:ext>
            </a:extLst>
          </p:cNvPr>
          <p:cNvSpPr/>
          <p:nvPr/>
        </p:nvSpPr>
        <p:spPr>
          <a:xfrm>
            <a:off x="3570485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92AE141D-F9F3-D84F-964C-EC93DCD733DE}"/>
              </a:ext>
            </a:extLst>
          </p:cNvPr>
          <p:cNvSpPr/>
          <p:nvPr/>
        </p:nvSpPr>
        <p:spPr>
          <a:xfrm>
            <a:off x="3570485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0F61F41A-5319-C94B-B0CC-0DE9FCCCC50D}"/>
              </a:ext>
            </a:extLst>
          </p:cNvPr>
          <p:cNvSpPr/>
          <p:nvPr/>
        </p:nvSpPr>
        <p:spPr>
          <a:xfrm>
            <a:off x="3265305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9B72E64-CB1D-9C4C-9F65-B2B306E5245D}"/>
              </a:ext>
            </a:extLst>
          </p:cNvPr>
          <p:cNvSpPr/>
          <p:nvPr/>
        </p:nvSpPr>
        <p:spPr>
          <a:xfrm>
            <a:off x="3265305" y="17315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31EA9112-BE6A-C343-9C75-B7E07F3F51D1}"/>
              </a:ext>
            </a:extLst>
          </p:cNvPr>
          <p:cNvSpPr/>
          <p:nvPr/>
        </p:nvSpPr>
        <p:spPr>
          <a:xfrm>
            <a:off x="3880874" y="17268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EDF39FA-291B-6A48-9F58-04457A1079A0}"/>
              </a:ext>
            </a:extLst>
          </p:cNvPr>
          <p:cNvSpPr/>
          <p:nvPr/>
        </p:nvSpPr>
        <p:spPr>
          <a:xfrm>
            <a:off x="3880874" y="17268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070AA586-12E9-7E49-BC2D-187A0E7A75BC}"/>
              </a:ext>
            </a:extLst>
          </p:cNvPr>
          <p:cNvSpPr/>
          <p:nvPr/>
        </p:nvSpPr>
        <p:spPr>
          <a:xfrm>
            <a:off x="4064643" y="1803323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350" y="25844"/>
                </a:moveTo>
                <a:lnTo>
                  <a:pt x="81407" y="46227"/>
                </a:lnTo>
                <a:lnTo>
                  <a:pt x="80899" y="48132"/>
                </a:lnTo>
                <a:lnTo>
                  <a:pt x="82676" y="51180"/>
                </a:lnTo>
                <a:lnTo>
                  <a:pt x="84582" y="51688"/>
                </a:lnTo>
                <a:lnTo>
                  <a:pt x="123473" y="28955"/>
                </a:lnTo>
                <a:lnTo>
                  <a:pt x="122554" y="28955"/>
                </a:lnTo>
                <a:lnTo>
                  <a:pt x="122554" y="28574"/>
                </a:lnTo>
                <a:lnTo>
                  <a:pt x="121031" y="28574"/>
                </a:lnTo>
                <a:lnTo>
                  <a:pt x="116350" y="25844"/>
                </a:lnTo>
                <a:close/>
              </a:path>
              <a:path w="128904" h="52070">
                <a:moveTo>
                  <a:pt x="110798" y="22605"/>
                </a:moveTo>
                <a:lnTo>
                  <a:pt x="0" y="22605"/>
                </a:lnTo>
                <a:lnTo>
                  <a:pt x="0" y="28955"/>
                </a:lnTo>
                <a:lnTo>
                  <a:pt x="111016" y="28955"/>
                </a:lnTo>
                <a:lnTo>
                  <a:pt x="116350" y="25844"/>
                </a:lnTo>
                <a:lnTo>
                  <a:pt x="110798" y="22605"/>
                </a:lnTo>
                <a:close/>
              </a:path>
              <a:path w="128904" h="52070">
                <a:moveTo>
                  <a:pt x="123445" y="22605"/>
                </a:moveTo>
                <a:lnTo>
                  <a:pt x="122554" y="22605"/>
                </a:lnTo>
                <a:lnTo>
                  <a:pt x="122554" y="28955"/>
                </a:lnTo>
                <a:lnTo>
                  <a:pt x="123473" y="28955"/>
                </a:lnTo>
                <a:lnTo>
                  <a:pt x="128904" y="25780"/>
                </a:lnTo>
                <a:lnTo>
                  <a:pt x="123445" y="22605"/>
                </a:lnTo>
                <a:close/>
              </a:path>
              <a:path w="128904" h="52070">
                <a:moveTo>
                  <a:pt x="121031" y="23113"/>
                </a:moveTo>
                <a:lnTo>
                  <a:pt x="116350" y="25844"/>
                </a:lnTo>
                <a:lnTo>
                  <a:pt x="121031" y="28574"/>
                </a:lnTo>
                <a:lnTo>
                  <a:pt x="121031" y="23113"/>
                </a:lnTo>
                <a:close/>
              </a:path>
              <a:path w="128904" h="52070">
                <a:moveTo>
                  <a:pt x="122554" y="23113"/>
                </a:moveTo>
                <a:lnTo>
                  <a:pt x="121031" y="23113"/>
                </a:lnTo>
                <a:lnTo>
                  <a:pt x="121031" y="28574"/>
                </a:lnTo>
                <a:lnTo>
                  <a:pt x="122554" y="28574"/>
                </a:lnTo>
                <a:lnTo>
                  <a:pt x="122554" y="23113"/>
                </a:lnTo>
                <a:close/>
              </a:path>
              <a:path w="128904" h="52070">
                <a:moveTo>
                  <a:pt x="84582" y="0"/>
                </a:moveTo>
                <a:lnTo>
                  <a:pt x="82676" y="507"/>
                </a:lnTo>
                <a:lnTo>
                  <a:pt x="80899" y="3555"/>
                </a:lnTo>
                <a:lnTo>
                  <a:pt x="81407" y="5460"/>
                </a:lnTo>
                <a:lnTo>
                  <a:pt x="116350" y="25844"/>
                </a:lnTo>
                <a:lnTo>
                  <a:pt x="121031" y="23113"/>
                </a:lnTo>
                <a:lnTo>
                  <a:pt x="122554" y="23113"/>
                </a:lnTo>
                <a:lnTo>
                  <a:pt x="122554" y="22605"/>
                </a:lnTo>
                <a:lnTo>
                  <a:pt x="123445" y="22605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B992BC76-A791-6149-9961-10FDC8B25D38}"/>
              </a:ext>
            </a:extLst>
          </p:cNvPr>
          <p:cNvSpPr/>
          <p:nvPr/>
        </p:nvSpPr>
        <p:spPr>
          <a:xfrm>
            <a:off x="3751969" y="180091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6" y="51307"/>
                </a:lnTo>
                <a:lnTo>
                  <a:pt x="84582" y="51815"/>
                </a:lnTo>
                <a:lnTo>
                  <a:pt x="123473" y="29082"/>
                </a:lnTo>
                <a:lnTo>
                  <a:pt x="122555" y="29082"/>
                </a:lnTo>
                <a:lnTo>
                  <a:pt x="122555" y="28701"/>
                </a:lnTo>
                <a:lnTo>
                  <a:pt x="121031" y="28701"/>
                </a:lnTo>
                <a:lnTo>
                  <a:pt x="116241" y="25907"/>
                </a:lnTo>
                <a:close/>
              </a:path>
              <a:path w="128904" h="52070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70">
                <a:moveTo>
                  <a:pt x="123473" y="22732"/>
                </a:moveTo>
                <a:lnTo>
                  <a:pt x="122555" y="22732"/>
                </a:lnTo>
                <a:lnTo>
                  <a:pt x="122555" y="29082"/>
                </a:lnTo>
                <a:lnTo>
                  <a:pt x="123473" y="29082"/>
                </a:lnTo>
                <a:lnTo>
                  <a:pt x="128905" y="25907"/>
                </a:lnTo>
                <a:lnTo>
                  <a:pt x="123473" y="22732"/>
                </a:lnTo>
                <a:close/>
              </a:path>
              <a:path w="128904" h="52070">
                <a:moveTo>
                  <a:pt x="121031" y="23113"/>
                </a:moveTo>
                <a:lnTo>
                  <a:pt x="116241" y="25907"/>
                </a:lnTo>
                <a:lnTo>
                  <a:pt x="121031" y="28701"/>
                </a:lnTo>
                <a:lnTo>
                  <a:pt x="121031" y="23113"/>
                </a:lnTo>
                <a:close/>
              </a:path>
              <a:path w="128904" h="52070">
                <a:moveTo>
                  <a:pt x="122555" y="23113"/>
                </a:moveTo>
                <a:lnTo>
                  <a:pt x="121031" y="23113"/>
                </a:lnTo>
                <a:lnTo>
                  <a:pt x="121031" y="28701"/>
                </a:lnTo>
                <a:lnTo>
                  <a:pt x="122555" y="28701"/>
                </a:lnTo>
                <a:lnTo>
                  <a:pt x="122555" y="23113"/>
                </a:lnTo>
                <a:close/>
              </a:path>
              <a:path w="128904" h="52070">
                <a:moveTo>
                  <a:pt x="84582" y="0"/>
                </a:moveTo>
                <a:lnTo>
                  <a:pt x="82676" y="507"/>
                </a:lnTo>
                <a:lnTo>
                  <a:pt x="80899" y="3556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1" y="23113"/>
                </a:lnTo>
                <a:lnTo>
                  <a:pt x="122555" y="23113"/>
                </a:lnTo>
                <a:lnTo>
                  <a:pt x="122555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5F2FE61F-8C91-E643-9E87-474B57448FB7}"/>
              </a:ext>
            </a:extLst>
          </p:cNvPr>
          <p:cNvSpPr/>
          <p:nvPr/>
        </p:nvSpPr>
        <p:spPr>
          <a:xfrm>
            <a:off x="3441581" y="1800910"/>
            <a:ext cx="128905" cy="52069"/>
          </a:xfrm>
          <a:custGeom>
            <a:avLst/>
            <a:gdLst/>
            <a:ahLst/>
            <a:cxnLst/>
            <a:rect l="l" t="t" r="r" b="b"/>
            <a:pathLst>
              <a:path w="128904" h="52070">
                <a:moveTo>
                  <a:pt x="116241" y="25907"/>
                </a:moveTo>
                <a:lnTo>
                  <a:pt x="81407" y="46227"/>
                </a:lnTo>
                <a:lnTo>
                  <a:pt x="80899" y="48259"/>
                </a:lnTo>
                <a:lnTo>
                  <a:pt x="82676" y="51307"/>
                </a:lnTo>
                <a:lnTo>
                  <a:pt x="84582" y="51815"/>
                </a:lnTo>
                <a:lnTo>
                  <a:pt x="123473" y="29082"/>
                </a:lnTo>
                <a:lnTo>
                  <a:pt x="122554" y="29082"/>
                </a:lnTo>
                <a:lnTo>
                  <a:pt x="122554" y="28701"/>
                </a:lnTo>
                <a:lnTo>
                  <a:pt x="121031" y="28701"/>
                </a:lnTo>
                <a:lnTo>
                  <a:pt x="116241" y="25907"/>
                </a:lnTo>
                <a:close/>
              </a:path>
              <a:path w="128904" h="52070">
                <a:moveTo>
                  <a:pt x="110798" y="22732"/>
                </a:moveTo>
                <a:lnTo>
                  <a:pt x="0" y="22732"/>
                </a:lnTo>
                <a:lnTo>
                  <a:pt x="0" y="29082"/>
                </a:lnTo>
                <a:lnTo>
                  <a:pt x="110798" y="29082"/>
                </a:lnTo>
                <a:lnTo>
                  <a:pt x="116241" y="25907"/>
                </a:lnTo>
                <a:lnTo>
                  <a:pt x="110798" y="22732"/>
                </a:lnTo>
                <a:close/>
              </a:path>
              <a:path w="128904" h="52070">
                <a:moveTo>
                  <a:pt x="123473" y="22732"/>
                </a:moveTo>
                <a:lnTo>
                  <a:pt x="122554" y="22732"/>
                </a:lnTo>
                <a:lnTo>
                  <a:pt x="122554" y="29082"/>
                </a:lnTo>
                <a:lnTo>
                  <a:pt x="123473" y="29082"/>
                </a:lnTo>
                <a:lnTo>
                  <a:pt x="128904" y="25907"/>
                </a:lnTo>
                <a:lnTo>
                  <a:pt x="123473" y="22732"/>
                </a:lnTo>
                <a:close/>
              </a:path>
              <a:path w="128904" h="52070">
                <a:moveTo>
                  <a:pt x="121031" y="23113"/>
                </a:moveTo>
                <a:lnTo>
                  <a:pt x="116241" y="25907"/>
                </a:lnTo>
                <a:lnTo>
                  <a:pt x="121031" y="28701"/>
                </a:lnTo>
                <a:lnTo>
                  <a:pt x="121031" y="23113"/>
                </a:lnTo>
                <a:close/>
              </a:path>
              <a:path w="128904" h="52070">
                <a:moveTo>
                  <a:pt x="122554" y="23113"/>
                </a:moveTo>
                <a:lnTo>
                  <a:pt x="121031" y="23113"/>
                </a:lnTo>
                <a:lnTo>
                  <a:pt x="121031" y="28701"/>
                </a:lnTo>
                <a:lnTo>
                  <a:pt x="122554" y="28701"/>
                </a:lnTo>
                <a:lnTo>
                  <a:pt x="122554" y="23113"/>
                </a:lnTo>
                <a:close/>
              </a:path>
              <a:path w="128904" h="52070">
                <a:moveTo>
                  <a:pt x="84582" y="0"/>
                </a:moveTo>
                <a:lnTo>
                  <a:pt x="82676" y="507"/>
                </a:lnTo>
                <a:lnTo>
                  <a:pt x="80899" y="3556"/>
                </a:lnTo>
                <a:lnTo>
                  <a:pt x="81407" y="5587"/>
                </a:lnTo>
                <a:lnTo>
                  <a:pt x="116241" y="25907"/>
                </a:lnTo>
                <a:lnTo>
                  <a:pt x="121031" y="23113"/>
                </a:lnTo>
                <a:lnTo>
                  <a:pt x="122554" y="23113"/>
                </a:lnTo>
                <a:lnTo>
                  <a:pt x="122554" y="22732"/>
                </a:lnTo>
                <a:lnTo>
                  <a:pt x="123473" y="22732"/>
                </a:lnTo>
                <a:lnTo>
                  <a:pt x="84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65C36CB5-55D7-6647-AC8D-B7990CC7A944}"/>
              </a:ext>
            </a:extLst>
          </p:cNvPr>
          <p:cNvSpPr/>
          <p:nvPr/>
        </p:nvSpPr>
        <p:spPr>
          <a:xfrm>
            <a:off x="514231" y="2759506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19" h="190500">
                <a:moveTo>
                  <a:pt x="0" y="190499"/>
                </a:moveTo>
                <a:lnTo>
                  <a:pt x="185293" y="190499"/>
                </a:lnTo>
                <a:lnTo>
                  <a:pt x="185293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8F1E8A10-884F-4D46-ADDC-58D8DE5314AC}"/>
              </a:ext>
            </a:extLst>
          </p:cNvPr>
          <p:cNvSpPr/>
          <p:nvPr/>
        </p:nvSpPr>
        <p:spPr>
          <a:xfrm>
            <a:off x="1811409" y="2759506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499"/>
                </a:moveTo>
                <a:lnTo>
                  <a:pt x="185293" y="190499"/>
                </a:lnTo>
                <a:lnTo>
                  <a:pt x="185293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67571E12-4B3C-C545-9F5A-1FF2C4D97FAC}"/>
              </a:ext>
            </a:extLst>
          </p:cNvPr>
          <p:cNvSpPr/>
          <p:nvPr/>
        </p:nvSpPr>
        <p:spPr>
          <a:xfrm>
            <a:off x="1996701" y="27595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2" name="object 32">
            <a:extLst>
              <a:ext uri="{FF2B5EF4-FFF2-40B4-BE49-F238E27FC236}">
                <a16:creationId xmlns:a16="http://schemas.microsoft.com/office/drawing/2014/main" id="{B2A02D2A-C263-5344-8C96-7017BD167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904167"/>
              </p:ext>
            </p:extLst>
          </p:nvPr>
        </p:nvGraphicFramePr>
        <p:xfrm>
          <a:off x="322587" y="2753156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" name="object 33">
            <a:extLst>
              <a:ext uri="{FF2B5EF4-FFF2-40B4-BE49-F238E27FC236}">
                <a16:creationId xmlns:a16="http://schemas.microsoft.com/office/drawing/2014/main" id="{8FF0BF95-B4CA-CC41-B2FC-9B4E506ACFE1}"/>
              </a:ext>
            </a:extLst>
          </p:cNvPr>
          <p:cNvSpPr/>
          <p:nvPr/>
        </p:nvSpPr>
        <p:spPr>
          <a:xfrm>
            <a:off x="835668" y="323352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400"/>
                </a:moveTo>
                <a:lnTo>
                  <a:pt x="144780" y="152400"/>
                </a:lnTo>
                <a:lnTo>
                  <a:pt x="14478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DDE20BB4-7A73-6E49-B60E-994061DE2B0D}"/>
              </a:ext>
            </a:extLst>
          </p:cNvPr>
          <p:cNvSpPr/>
          <p:nvPr/>
        </p:nvSpPr>
        <p:spPr>
          <a:xfrm>
            <a:off x="835668" y="323352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400"/>
                </a:moveTo>
                <a:lnTo>
                  <a:pt x="144780" y="152400"/>
                </a:lnTo>
                <a:lnTo>
                  <a:pt x="14478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699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CAA80C82-15B1-B347-AC29-DE4E0B710C8E}"/>
              </a:ext>
            </a:extLst>
          </p:cNvPr>
          <p:cNvSpPr/>
          <p:nvPr/>
        </p:nvSpPr>
        <p:spPr>
          <a:xfrm>
            <a:off x="977527" y="2973374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20">
                <a:moveTo>
                  <a:pt x="110008" y="11532"/>
                </a:moveTo>
                <a:lnTo>
                  <a:pt x="104922" y="15306"/>
                </a:lnTo>
                <a:lnTo>
                  <a:pt x="0" y="258889"/>
                </a:lnTo>
                <a:lnTo>
                  <a:pt x="5841" y="261404"/>
                </a:lnTo>
                <a:lnTo>
                  <a:pt x="110774" y="17822"/>
                </a:lnTo>
                <a:lnTo>
                  <a:pt x="110008" y="11532"/>
                </a:lnTo>
                <a:close/>
              </a:path>
              <a:path w="121285" h="261620">
                <a:moveTo>
                  <a:pt x="115601" y="4445"/>
                </a:moveTo>
                <a:lnTo>
                  <a:pt x="109600" y="4445"/>
                </a:lnTo>
                <a:lnTo>
                  <a:pt x="115442" y="6985"/>
                </a:lnTo>
                <a:lnTo>
                  <a:pt x="110774" y="17822"/>
                </a:lnTo>
                <a:lnTo>
                  <a:pt x="114680" y="49911"/>
                </a:lnTo>
                <a:lnTo>
                  <a:pt x="114934" y="51689"/>
                </a:lnTo>
                <a:lnTo>
                  <a:pt x="116585" y="52832"/>
                </a:lnTo>
                <a:lnTo>
                  <a:pt x="118236" y="52705"/>
                </a:lnTo>
                <a:lnTo>
                  <a:pt x="120014" y="52451"/>
                </a:lnTo>
                <a:lnTo>
                  <a:pt x="121284" y="50927"/>
                </a:lnTo>
                <a:lnTo>
                  <a:pt x="121030" y="49149"/>
                </a:lnTo>
                <a:lnTo>
                  <a:pt x="115601" y="4445"/>
                </a:lnTo>
                <a:close/>
              </a:path>
              <a:path w="121285" h="261620">
                <a:moveTo>
                  <a:pt x="115061" y="0"/>
                </a:moveTo>
                <a:lnTo>
                  <a:pt x="75183" y="29337"/>
                </a:lnTo>
                <a:lnTo>
                  <a:pt x="73786" y="30480"/>
                </a:lnTo>
                <a:lnTo>
                  <a:pt x="73405" y="32385"/>
                </a:lnTo>
                <a:lnTo>
                  <a:pt x="74548" y="33782"/>
                </a:lnTo>
                <a:lnTo>
                  <a:pt x="75564" y="35179"/>
                </a:lnTo>
                <a:lnTo>
                  <a:pt x="77596" y="35560"/>
                </a:lnTo>
                <a:lnTo>
                  <a:pt x="78993" y="34544"/>
                </a:lnTo>
                <a:lnTo>
                  <a:pt x="104922" y="15306"/>
                </a:lnTo>
                <a:lnTo>
                  <a:pt x="109600" y="4445"/>
                </a:lnTo>
                <a:lnTo>
                  <a:pt x="115601" y="4445"/>
                </a:lnTo>
                <a:lnTo>
                  <a:pt x="115061" y="0"/>
                </a:lnTo>
                <a:close/>
              </a:path>
              <a:path w="121285" h="261620">
                <a:moveTo>
                  <a:pt x="113398" y="6096"/>
                </a:moveTo>
                <a:lnTo>
                  <a:pt x="109346" y="6096"/>
                </a:lnTo>
                <a:lnTo>
                  <a:pt x="114426" y="8255"/>
                </a:lnTo>
                <a:lnTo>
                  <a:pt x="110008" y="11532"/>
                </a:lnTo>
                <a:lnTo>
                  <a:pt x="110774" y="17822"/>
                </a:lnTo>
                <a:lnTo>
                  <a:pt x="115442" y="6985"/>
                </a:lnTo>
                <a:lnTo>
                  <a:pt x="113398" y="6096"/>
                </a:lnTo>
                <a:close/>
              </a:path>
              <a:path w="121285" h="261620">
                <a:moveTo>
                  <a:pt x="109600" y="4445"/>
                </a:moveTo>
                <a:lnTo>
                  <a:pt x="104922" y="15306"/>
                </a:lnTo>
                <a:lnTo>
                  <a:pt x="110008" y="11532"/>
                </a:lnTo>
                <a:lnTo>
                  <a:pt x="109346" y="6096"/>
                </a:lnTo>
                <a:lnTo>
                  <a:pt x="113398" y="6096"/>
                </a:lnTo>
                <a:lnTo>
                  <a:pt x="109600" y="4445"/>
                </a:lnTo>
                <a:close/>
              </a:path>
              <a:path w="121285" h="261620">
                <a:moveTo>
                  <a:pt x="109346" y="6096"/>
                </a:moveTo>
                <a:lnTo>
                  <a:pt x="110008" y="11532"/>
                </a:lnTo>
                <a:lnTo>
                  <a:pt x="114426" y="8255"/>
                </a:lnTo>
                <a:lnTo>
                  <a:pt x="109346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6" name="object 36">
            <a:extLst>
              <a:ext uri="{FF2B5EF4-FFF2-40B4-BE49-F238E27FC236}">
                <a16:creationId xmlns:a16="http://schemas.microsoft.com/office/drawing/2014/main" id="{7E406938-0F41-8B42-8689-2A7981388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956888"/>
              </p:ext>
            </p:extLst>
          </p:nvPr>
        </p:nvGraphicFramePr>
        <p:xfrm>
          <a:off x="2628781" y="2737917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7" name="object 37">
            <a:extLst>
              <a:ext uri="{FF2B5EF4-FFF2-40B4-BE49-F238E27FC236}">
                <a16:creationId xmlns:a16="http://schemas.microsoft.com/office/drawing/2014/main" id="{0A5F7F4F-D342-034C-92EB-6D6C6A3D0E39}"/>
              </a:ext>
            </a:extLst>
          </p:cNvPr>
          <p:cNvSpPr/>
          <p:nvPr/>
        </p:nvSpPr>
        <p:spPr>
          <a:xfrm>
            <a:off x="1201300" y="2656891"/>
            <a:ext cx="138684" cy="87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9CEE35F8-13A4-164F-9AF8-49449C16FB3C}"/>
              </a:ext>
            </a:extLst>
          </p:cNvPr>
          <p:cNvSpPr/>
          <p:nvPr/>
        </p:nvSpPr>
        <p:spPr>
          <a:xfrm>
            <a:off x="1381513" y="2653081"/>
            <a:ext cx="138684" cy="876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67D47093-8D95-D046-9631-2A3FD8CE44F6}"/>
              </a:ext>
            </a:extLst>
          </p:cNvPr>
          <p:cNvSpPr/>
          <p:nvPr/>
        </p:nvSpPr>
        <p:spPr>
          <a:xfrm>
            <a:off x="1566680" y="2651810"/>
            <a:ext cx="138683" cy="87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2861573C-A9CA-EC45-B5CC-2036989DE200}"/>
              </a:ext>
            </a:extLst>
          </p:cNvPr>
          <p:cNvSpPr/>
          <p:nvPr/>
        </p:nvSpPr>
        <p:spPr>
          <a:xfrm>
            <a:off x="2651133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DE57FFC2-5826-F04B-82DC-D998B883830E}"/>
              </a:ext>
            </a:extLst>
          </p:cNvPr>
          <p:cNvSpPr/>
          <p:nvPr/>
        </p:nvSpPr>
        <p:spPr>
          <a:xfrm>
            <a:off x="2651133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3C7012B3-5123-E44D-B702-D6579916F69A}"/>
              </a:ext>
            </a:extLst>
          </p:cNvPr>
          <p:cNvSpPr/>
          <p:nvPr/>
        </p:nvSpPr>
        <p:spPr>
          <a:xfrm>
            <a:off x="3392305" y="206138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4B367263-5B06-7644-857B-0F431301D9D1}"/>
              </a:ext>
            </a:extLst>
          </p:cNvPr>
          <p:cNvSpPr/>
          <p:nvPr/>
        </p:nvSpPr>
        <p:spPr>
          <a:xfrm>
            <a:off x="3392305" y="206138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8D283A33-182C-D548-B2EC-DB9FB74F005C}"/>
              </a:ext>
            </a:extLst>
          </p:cNvPr>
          <p:cNvSpPr/>
          <p:nvPr/>
        </p:nvSpPr>
        <p:spPr>
          <a:xfrm>
            <a:off x="3626239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35A5E726-937C-8244-9F13-516E9BB2E11A}"/>
              </a:ext>
            </a:extLst>
          </p:cNvPr>
          <p:cNvSpPr/>
          <p:nvPr/>
        </p:nvSpPr>
        <p:spPr>
          <a:xfrm>
            <a:off x="3626239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AD555E76-3A83-2D48-AA7E-C2668149DCB9}"/>
              </a:ext>
            </a:extLst>
          </p:cNvPr>
          <p:cNvSpPr/>
          <p:nvPr/>
        </p:nvSpPr>
        <p:spPr>
          <a:xfrm>
            <a:off x="3383414" y="239743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BFA9750E-99B8-6A47-8222-504DE7B84C60}"/>
              </a:ext>
            </a:extLst>
          </p:cNvPr>
          <p:cNvSpPr/>
          <p:nvPr/>
        </p:nvSpPr>
        <p:spPr>
          <a:xfrm>
            <a:off x="3383414" y="239743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626CFAC1-FCA1-DC41-AFBA-B0338B119FCF}"/>
              </a:ext>
            </a:extLst>
          </p:cNvPr>
          <p:cNvSpPr/>
          <p:nvPr/>
        </p:nvSpPr>
        <p:spPr>
          <a:xfrm>
            <a:off x="3858140" y="239908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704EEECD-27A6-384F-81E5-D714B3F5297E}"/>
              </a:ext>
            </a:extLst>
          </p:cNvPr>
          <p:cNvSpPr/>
          <p:nvPr/>
        </p:nvSpPr>
        <p:spPr>
          <a:xfrm>
            <a:off x="3858140" y="239908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8B5AAD63-DE6A-234C-B1AC-A418F65595AA}"/>
              </a:ext>
            </a:extLst>
          </p:cNvPr>
          <p:cNvSpPr/>
          <p:nvPr/>
        </p:nvSpPr>
        <p:spPr>
          <a:xfrm>
            <a:off x="3021719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B2D4E459-C3AF-1445-95EE-23D564A965FC}"/>
              </a:ext>
            </a:extLst>
          </p:cNvPr>
          <p:cNvSpPr/>
          <p:nvPr/>
        </p:nvSpPr>
        <p:spPr>
          <a:xfrm>
            <a:off x="3021719" y="240289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6F8C48B6-2A2C-3245-BCCB-42D3225ED160}"/>
              </a:ext>
            </a:extLst>
          </p:cNvPr>
          <p:cNvSpPr/>
          <p:nvPr/>
        </p:nvSpPr>
        <p:spPr>
          <a:xfrm>
            <a:off x="2704472" y="259339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908" y="12663"/>
                </a:moveTo>
                <a:lnTo>
                  <a:pt x="22733" y="18106"/>
                </a:lnTo>
                <a:lnTo>
                  <a:pt x="22733" y="150876"/>
                </a:lnTo>
                <a:lnTo>
                  <a:pt x="29083" y="150876"/>
                </a:lnTo>
                <a:lnTo>
                  <a:pt x="29083" y="18106"/>
                </a:lnTo>
                <a:lnTo>
                  <a:pt x="25908" y="12663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3"/>
                </a:lnTo>
                <a:lnTo>
                  <a:pt x="635" y="46228"/>
                </a:lnTo>
                <a:lnTo>
                  <a:pt x="2032" y="47117"/>
                </a:lnTo>
                <a:lnTo>
                  <a:pt x="3556" y="48006"/>
                </a:lnTo>
                <a:lnTo>
                  <a:pt x="5587" y="47498"/>
                </a:lnTo>
                <a:lnTo>
                  <a:pt x="22733" y="18106"/>
                </a:lnTo>
                <a:lnTo>
                  <a:pt x="22733" y="6223"/>
                </a:lnTo>
                <a:lnTo>
                  <a:pt x="29545" y="6223"/>
                </a:lnTo>
                <a:lnTo>
                  <a:pt x="25908" y="0"/>
                </a:lnTo>
                <a:close/>
              </a:path>
              <a:path w="52070" h="151129">
                <a:moveTo>
                  <a:pt x="29545" y="6223"/>
                </a:moveTo>
                <a:lnTo>
                  <a:pt x="29083" y="6223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6"/>
                </a:lnTo>
                <a:lnTo>
                  <a:pt x="51308" y="46228"/>
                </a:lnTo>
                <a:lnTo>
                  <a:pt x="51816" y="44323"/>
                </a:lnTo>
                <a:lnTo>
                  <a:pt x="29545" y="6223"/>
                </a:lnTo>
                <a:close/>
              </a:path>
              <a:path w="52070" h="151129">
                <a:moveTo>
                  <a:pt x="29083" y="6223"/>
                </a:moveTo>
                <a:lnTo>
                  <a:pt x="22733" y="6223"/>
                </a:lnTo>
                <a:lnTo>
                  <a:pt x="22733" y="18106"/>
                </a:lnTo>
                <a:lnTo>
                  <a:pt x="25908" y="12663"/>
                </a:lnTo>
                <a:lnTo>
                  <a:pt x="23114" y="7874"/>
                </a:lnTo>
                <a:lnTo>
                  <a:pt x="29083" y="7874"/>
                </a:lnTo>
                <a:lnTo>
                  <a:pt x="29083" y="6223"/>
                </a:lnTo>
                <a:close/>
              </a:path>
              <a:path w="52070" h="151129">
                <a:moveTo>
                  <a:pt x="29083" y="7874"/>
                </a:moveTo>
                <a:lnTo>
                  <a:pt x="28702" y="7874"/>
                </a:lnTo>
                <a:lnTo>
                  <a:pt x="25908" y="12663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29">
                <a:moveTo>
                  <a:pt x="28702" y="7874"/>
                </a:moveTo>
                <a:lnTo>
                  <a:pt x="23114" y="7874"/>
                </a:lnTo>
                <a:lnTo>
                  <a:pt x="25908" y="12663"/>
                </a:lnTo>
                <a:lnTo>
                  <a:pt x="28702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1B5EF869-1F14-2746-A5AD-3754180572F8}"/>
              </a:ext>
            </a:extLst>
          </p:cNvPr>
          <p:cNvSpPr/>
          <p:nvPr/>
        </p:nvSpPr>
        <p:spPr>
          <a:xfrm>
            <a:off x="3078614" y="258958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907" y="12663"/>
                </a:moveTo>
                <a:lnTo>
                  <a:pt x="22732" y="18106"/>
                </a:lnTo>
                <a:lnTo>
                  <a:pt x="22732" y="151002"/>
                </a:lnTo>
                <a:lnTo>
                  <a:pt x="29082" y="151002"/>
                </a:lnTo>
                <a:lnTo>
                  <a:pt x="29082" y="18106"/>
                </a:lnTo>
                <a:lnTo>
                  <a:pt x="25907" y="12663"/>
                </a:lnTo>
                <a:close/>
              </a:path>
              <a:path w="52070" h="151129">
                <a:moveTo>
                  <a:pt x="25907" y="0"/>
                </a:moveTo>
                <a:lnTo>
                  <a:pt x="0" y="44322"/>
                </a:lnTo>
                <a:lnTo>
                  <a:pt x="635" y="46354"/>
                </a:lnTo>
                <a:lnTo>
                  <a:pt x="2031" y="47116"/>
                </a:lnTo>
                <a:lnTo>
                  <a:pt x="3555" y="48005"/>
                </a:lnTo>
                <a:lnTo>
                  <a:pt x="5587" y="47497"/>
                </a:lnTo>
                <a:lnTo>
                  <a:pt x="22732" y="18106"/>
                </a:lnTo>
                <a:lnTo>
                  <a:pt x="22732" y="6349"/>
                </a:lnTo>
                <a:lnTo>
                  <a:pt x="29620" y="6349"/>
                </a:lnTo>
                <a:lnTo>
                  <a:pt x="25907" y="0"/>
                </a:lnTo>
                <a:close/>
              </a:path>
              <a:path w="52070" h="151129">
                <a:moveTo>
                  <a:pt x="29620" y="6349"/>
                </a:moveTo>
                <a:lnTo>
                  <a:pt x="29082" y="6349"/>
                </a:lnTo>
                <a:lnTo>
                  <a:pt x="29083" y="18106"/>
                </a:lnTo>
                <a:lnTo>
                  <a:pt x="46227" y="47497"/>
                </a:lnTo>
                <a:lnTo>
                  <a:pt x="48260" y="48005"/>
                </a:lnTo>
                <a:lnTo>
                  <a:pt x="49784" y="47116"/>
                </a:lnTo>
                <a:lnTo>
                  <a:pt x="51307" y="46354"/>
                </a:lnTo>
                <a:lnTo>
                  <a:pt x="51815" y="44322"/>
                </a:lnTo>
                <a:lnTo>
                  <a:pt x="29620" y="6349"/>
                </a:lnTo>
                <a:close/>
              </a:path>
              <a:path w="52070" h="151129">
                <a:moveTo>
                  <a:pt x="29082" y="6349"/>
                </a:moveTo>
                <a:lnTo>
                  <a:pt x="22732" y="6349"/>
                </a:lnTo>
                <a:lnTo>
                  <a:pt x="22732" y="18106"/>
                </a:lnTo>
                <a:lnTo>
                  <a:pt x="25908" y="12663"/>
                </a:lnTo>
                <a:lnTo>
                  <a:pt x="23113" y="7873"/>
                </a:lnTo>
                <a:lnTo>
                  <a:pt x="29082" y="7873"/>
                </a:lnTo>
                <a:lnTo>
                  <a:pt x="29082" y="6349"/>
                </a:lnTo>
                <a:close/>
              </a:path>
              <a:path w="52070" h="151129">
                <a:moveTo>
                  <a:pt x="29082" y="7873"/>
                </a:moveTo>
                <a:lnTo>
                  <a:pt x="28701" y="7873"/>
                </a:lnTo>
                <a:lnTo>
                  <a:pt x="25907" y="12663"/>
                </a:lnTo>
                <a:lnTo>
                  <a:pt x="29083" y="18106"/>
                </a:lnTo>
                <a:lnTo>
                  <a:pt x="29082" y="7873"/>
                </a:lnTo>
                <a:close/>
              </a:path>
              <a:path w="52070" h="151129">
                <a:moveTo>
                  <a:pt x="28701" y="7873"/>
                </a:moveTo>
                <a:lnTo>
                  <a:pt x="23113" y="7873"/>
                </a:lnTo>
                <a:lnTo>
                  <a:pt x="25907" y="12663"/>
                </a:lnTo>
                <a:lnTo>
                  <a:pt x="28701" y="78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B43A8541-FFA1-AC42-A889-67B3956294A0}"/>
              </a:ext>
            </a:extLst>
          </p:cNvPr>
          <p:cNvSpPr/>
          <p:nvPr/>
        </p:nvSpPr>
        <p:spPr>
          <a:xfrm>
            <a:off x="3447041" y="2584373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605" y="18106"/>
                </a:lnTo>
                <a:lnTo>
                  <a:pt x="22605" y="151002"/>
                </a:lnTo>
                <a:lnTo>
                  <a:pt x="28955" y="151002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2"/>
                </a:lnTo>
                <a:lnTo>
                  <a:pt x="508" y="46227"/>
                </a:lnTo>
                <a:lnTo>
                  <a:pt x="2032" y="47116"/>
                </a:lnTo>
                <a:lnTo>
                  <a:pt x="3428" y="48005"/>
                </a:lnTo>
                <a:lnTo>
                  <a:pt x="5461" y="47497"/>
                </a:lnTo>
                <a:lnTo>
                  <a:pt x="22605" y="18106"/>
                </a:lnTo>
                <a:lnTo>
                  <a:pt x="22605" y="6349"/>
                </a:lnTo>
                <a:lnTo>
                  <a:pt x="29493" y="6349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49"/>
                </a:moveTo>
                <a:lnTo>
                  <a:pt x="28955" y="6349"/>
                </a:lnTo>
                <a:lnTo>
                  <a:pt x="28955" y="17888"/>
                </a:lnTo>
                <a:lnTo>
                  <a:pt x="45338" y="45973"/>
                </a:lnTo>
                <a:lnTo>
                  <a:pt x="46100" y="47497"/>
                </a:lnTo>
                <a:lnTo>
                  <a:pt x="48133" y="48005"/>
                </a:lnTo>
                <a:lnTo>
                  <a:pt x="51180" y="46227"/>
                </a:lnTo>
                <a:lnTo>
                  <a:pt x="51688" y="44322"/>
                </a:lnTo>
                <a:lnTo>
                  <a:pt x="29493" y="6349"/>
                </a:lnTo>
                <a:close/>
              </a:path>
              <a:path w="52070" h="151129">
                <a:moveTo>
                  <a:pt x="28955" y="6349"/>
                </a:moveTo>
                <a:lnTo>
                  <a:pt x="22605" y="6349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3"/>
                </a:lnTo>
                <a:lnTo>
                  <a:pt x="28955" y="7873"/>
                </a:lnTo>
                <a:lnTo>
                  <a:pt x="28955" y="6349"/>
                </a:lnTo>
                <a:close/>
              </a:path>
              <a:path w="52070" h="151129">
                <a:moveTo>
                  <a:pt x="28955" y="7873"/>
                </a:moveTo>
                <a:lnTo>
                  <a:pt x="28575" y="7873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3"/>
                </a:lnTo>
                <a:close/>
              </a:path>
              <a:path w="52070" h="151129">
                <a:moveTo>
                  <a:pt x="28575" y="7873"/>
                </a:moveTo>
                <a:lnTo>
                  <a:pt x="23113" y="7873"/>
                </a:lnTo>
                <a:lnTo>
                  <a:pt x="25844" y="12554"/>
                </a:lnTo>
                <a:lnTo>
                  <a:pt x="28575" y="78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1C8BB066-31E4-7049-B6A3-EDE915CA5100}"/>
              </a:ext>
            </a:extLst>
          </p:cNvPr>
          <p:cNvSpPr/>
          <p:nvPr/>
        </p:nvSpPr>
        <p:spPr>
          <a:xfrm>
            <a:off x="3670815" y="2593391"/>
            <a:ext cx="62230" cy="152400"/>
          </a:xfrm>
          <a:custGeom>
            <a:avLst/>
            <a:gdLst/>
            <a:ahLst/>
            <a:cxnLst/>
            <a:rect l="l" t="t" r="r" b="b"/>
            <a:pathLst>
              <a:path w="62229" h="152400">
                <a:moveTo>
                  <a:pt x="46922" y="12011"/>
                </a:moveTo>
                <a:lnTo>
                  <a:pt x="42287" y="16212"/>
                </a:lnTo>
                <a:lnTo>
                  <a:pt x="0" y="149987"/>
                </a:lnTo>
                <a:lnTo>
                  <a:pt x="6096" y="151892"/>
                </a:lnTo>
                <a:lnTo>
                  <a:pt x="48309" y="18098"/>
                </a:lnTo>
                <a:lnTo>
                  <a:pt x="46922" y="12011"/>
                </a:lnTo>
                <a:close/>
              </a:path>
              <a:path w="62229" h="152400">
                <a:moveTo>
                  <a:pt x="51793" y="4953"/>
                </a:moveTo>
                <a:lnTo>
                  <a:pt x="45847" y="4953"/>
                </a:lnTo>
                <a:lnTo>
                  <a:pt x="51815" y="6985"/>
                </a:lnTo>
                <a:lnTo>
                  <a:pt x="48309" y="18098"/>
                </a:lnTo>
                <a:lnTo>
                  <a:pt x="55580" y="50038"/>
                </a:lnTo>
                <a:lnTo>
                  <a:pt x="55879" y="51435"/>
                </a:lnTo>
                <a:lnTo>
                  <a:pt x="57530" y="52451"/>
                </a:lnTo>
                <a:lnTo>
                  <a:pt x="59309" y="52070"/>
                </a:lnTo>
                <a:lnTo>
                  <a:pt x="60960" y="51689"/>
                </a:lnTo>
                <a:lnTo>
                  <a:pt x="61975" y="50038"/>
                </a:lnTo>
                <a:lnTo>
                  <a:pt x="61594" y="48260"/>
                </a:lnTo>
                <a:lnTo>
                  <a:pt x="51793" y="4953"/>
                </a:lnTo>
                <a:close/>
              </a:path>
              <a:path w="62229" h="152400">
                <a:moveTo>
                  <a:pt x="50673" y="0"/>
                </a:moveTo>
                <a:lnTo>
                  <a:pt x="12700" y="34417"/>
                </a:lnTo>
                <a:lnTo>
                  <a:pt x="12700" y="36449"/>
                </a:lnTo>
                <a:lnTo>
                  <a:pt x="14986" y="38989"/>
                </a:lnTo>
                <a:lnTo>
                  <a:pt x="17017" y="39116"/>
                </a:lnTo>
                <a:lnTo>
                  <a:pt x="42287" y="16212"/>
                </a:lnTo>
                <a:lnTo>
                  <a:pt x="45847" y="4953"/>
                </a:lnTo>
                <a:lnTo>
                  <a:pt x="51793" y="4953"/>
                </a:lnTo>
                <a:lnTo>
                  <a:pt x="50673" y="0"/>
                </a:lnTo>
                <a:close/>
              </a:path>
              <a:path w="62229" h="152400">
                <a:moveTo>
                  <a:pt x="51069" y="6731"/>
                </a:moveTo>
                <a:lnTo>
                  <a:pt x="45719" y="6731"/>
                </a:lnTo>
                <a:lnTo>
                  <a:pt x="50926" y="8382"/>
                </a:lnTo>
                <a:lnTo>
                  <a:pt x="46922" y="12011"/>
                </a:lnTo>
                <a:lnTo>
                  <a:pt x="48309" y="18098"/>
                </a:lnTo>
                <a:lnTo>
                  <a:pt x="51815" y="6985"/>
                </a:lnTo>
                <a:lnTo>
                  <a:pt x="51069" y="6731"/>
                </a:lnTo>
                <a:close/>
              </a:path>
              <a:path w="62229" h="152400">
                <a:moveTo>
                  <a:pt x="45847" y="4953"/>
                </a:moveTo>
                <a:lnTo>
                  <a:pt x="42287" y="16212"/>
                </a:lnTo>
                <a:lnTo>
                  <a:pt x="46922" y="12011"/>
                </a:lnTo>
                <a:lnTo>
                  <a:pt x="45719" y="6731"/>
                </a:lnTo>
                <a:lnTo>
                  <a:pt x="51069" y="6731"/>
                </a:lnTo>
                <a:lnTo>
                  <a:pt x="45847" y="4953"/>
                </a:lnTo>
                <a:close/>
              </a:path>
              <a:path w="62229" h="152400">
                <a:moveTo>
                  <a:pt x="45719" y="6731"/>
                </a:moveTo>
                <a:lnTo>
                  <a:pt x="46922" y="12011"/>
                </a:lnTo>
                <a:lnTo>
                  <a:pt x="50926" y="8382"/>
                </a:lnTo>
                <a:lnTo>
                  <a:pt x="45719" y="67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07C107E2-959B-B042-A019-ED962C4BB1F8}"/>
              </a:ext>
            </a:extLst>
          </p:cNvPr>
          <p:cNvSpPr/>
          <p:nvPr/>
        </p:nvSpPr>
        <p:spPr>
          <a:xfrm>
            <a:off x="3850139" y="2589581"/>
            <a:ext cx="103505" cy="153035"/>
          </a:xfrm>
          <a:custGeom>
            <a:avLst/>
            <a:gdLst/>
            <a:ahLst/>
            <a:cxnLst/>
            <a:rect l="l" t="t" r="r" b="b"/>
            <a:pathLst>
              <a:path w="103504" h="153034">
                <a:moveTo>
                  <a:pt x="96317" y="10531"/>
                </a:moveTo>
                <a:lnTo>
                  <a:pt x="90648" y="13311"/>
                </a:lnTo>
                <a:lnTo>
                  <a:pt x="0" y="149224"/>
                </a:lnTo>
                <a:lnTo>
                  <a:pt x="5334" y="152780"/>
                </a:lnTo>
                <a:lnTo>
                  <a:pt x="95948" y="16622"/>
                </a:lnTo>
                <a:lnTo>
                  <a:pt x="96317" y="10531"/>
                </a:lnTo>
                <a:close/>
              </a:path>
              <a:path w="103504" h="153034">
                <a:moveTo>
                  <a:pt x="103041" y="3555"/>
                </a:moveTo>
                <a:lnTo>
                  <a:pt x="97154" y="3555"/>
                </a:lnTo>
                <a:lnTo>
                  <a:pt x="102362" y="6984"/>
                </a:lnTo>
                <a:lnTo>
                  <a:pt x="95948" y="16622"/>
                </a:lnTo>
                <a:lnTo>
                  <a:pt x="93979" y="49148"/>
                </a:lnTo>
                <a:lnTo>
                  <a:pt x="93852" y="50926"/>
                </a:lnTo>
                <a:lnTo>
                  <a:pt x="95250" y="52323"/>
                </a:lnTo>
                <a:lnTo>
                  <a:pt x="98678" y="52577"/>
                </a:lnTo>
                <a:lnTo>
                  <a:pt x="100202" y="51307"/>
                </a:lnTo>
                <a:lnTo>
                  <a:pt x="100352" y="49148"/>
                </a:lnTo>
                <a:lnTo>
                  <a:pt x="103041" y="3555"/>
                </a:lnTo>
                <a:close/>
              </a:path>
              <a:path w="103504" h="153034">
                <a:moveTo>
                  <a:pt x="103250" y="0"/>
                </a:moveTo>
                <a:lnTo>
                  <a:pt x="58800" y="21843"/>
                </a:lnTo>
                <a:lnTo>
                  <a:pt x="57150" y="22605"/>
                </a:lnTo>
                <a:lnTo>
                  <a:pt x="56514" y="24510"/>
                </a:lnTo>
                <a:lnTo>
                  <a:pt x="57276" y="26034"/>
                </a:lnTo>
                <a:lnTo>
                  <a:pt x="58038" y="27685"/>
                </a:lnTo>
                <a:lnTo>
                  <a:pt x="59943" y="28320"/>
                </a:lnTo>
                <a:lnTo>
                  <a:pt x="61594" y="27558"/>
                </a:lnTo>
                <a:lnTo>
                  <a:pt x="90648" y="13311"/>
                </a:lnTo>
                <a:lnTo>
                  <a:pt x="97154" y="3555"/>
                </a:lnTo>
                <a:lnTo>
                  <a:pt x="103041" y="3555"/>
                </a:lnTo>
                <a:lnTo>
                  <a:pt x="103250" y="0"/>
                </a:lnTo>
                <a:close/>
              </a:path>
              <a:path w="103504" h="153034">
                <a:moveTo>
                  <a:pt x="99469" y="5079"/>
                </a:moveTo>
                <a:lnTo>
                  <a:pt x="96647" y="5079"/>
                </a:lnTo>
                <a:lnTo>
                  <a:pt x="101218" y="8127"/>
                </a:lnTo>
                <a:lnTo>
                  <a:pt x="96317" y="10531"/>
                </a:lnTo>
                <a:lnTo>
                  <a:pt x="95948" y="16622"/>
                </a:lnTo>
                <a:lnTo>
                  <a:pt x="102362" y="6984"/>
                </a:lnTo>
                <a:lnTo>
                  <a:pt x="99469" y="5079"/>
                </a:lnTo>
                <a:close/>
              </a:path>
              <a:path w="103504" h="153034">
                <a:moveTo>
                  <a:pt x="97154" y="3555"/>
                </a:moveTo>
                <a:lnTo>
                  <a:pt x="90648" y="13311"/>
                </a:lnTo>
                <a:lnTo>
                  <a:pt x="96317" y="10531"/>
                </a:lnTo>
                <a:lnTo>
                  <a:pt x="96647" y="5079"/>
                </a:lnTo>
                <a:lnTo>
                  <a:pt x="99469" y="5079"/>
                </a:lnTo>
                <a:lnTo>
                  <a:pt x="97154" y="3555"/>
                </a:lnTo>
                <a:close/>
              </a:path>
              <a:path w="103504" h="153034">
                <a:moveTo>
                  <a:pt x="96647" y="5079"/>
                </a:moveTo>
                <a:lnTo>
                  <a:pt x="96317" y="10531"/>
                </a:lnTo>
                <a:lnTo>
                  <a:pt x="101218" y="8127"/>
                </a:lnTo>
                <a:lnTo>
                  <a:pt x="96647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4271473F-49D0-F946-9FE1-0FDF3A86C9F2}"/>
              </a:ext>
            </a:extLst>
          </p:cNvPr>
          <p:cNvSpPr/>
          <p:nvPr/>
        </p:nvSpPr>
        <p:spPr>
          <a:xfrm>
            <a:off x="3461646" y="2251888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3" y="17888"/>
                </a:lnTo>
                <a:lnTo>
                  <a:pt x="22733" y="151002"/>
                </a:lnTo>
                <a:lnTo>
                  <a:pt x="29083" y="151002"/>
                </a:lnTo>
                <a:lnTo>
                  <a:pt x="29083" y="18106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3"/>
                </a:lnTo>
                <a:lnTo>
                  <a:pt x="508" y="46227"/>
                </a:lnTo>
                <a:lnTo>
                  <a:pt x="3556" y="48006"/>
                </a:lnTo>
                <a:lnTo>
                  <a:pt x="5587" y="47498"/>
                </a:lnTo>
                <a:lnTo>
                  <a:pt x="6350" y="45974"/>
                </a:lnTo>
                <a:lnTo>
                  <a:pt x="22733" y="17888"/>
                </a:lnTo>
                <a:lnTo>
                  <a:pt x="22733" y="6350"/>
                </a:lnTo>
                <a:lnTo>
                  <a:pt x="29601" y="6350"/>
                </a:lnTo>
                <a:lnTo>
                  <a:pt x="25908" y="0"/>
                </a:lnTo>
                <a:close/>
              </a:path>
              <a:path w="52070" h="151129">
                <a:moveTo>
                  <a:pt x="29601" y="6350"/>
                </a:moveTo>
                <a:lnTo>
                  <a:pt x="29083" y="6350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6"/>
                </a:lnTo>
                <a:lnTo>
                  <a:pt x="49657" y="47117"/>
                </a:lnTo>
                <a:lnTo>
                  <a:pt x="51181" y="46227"/>
                </a:lnTo>
                <a:lnTo>
                  <a:pt x="51688" y="44323"/>
                </a:lnTo>
                <a:lnTo>
                  <a:pt x="29601" y="6350"/>
                </a:lnTo>
                <a:close/>
              </a:path>
              <a:path w="52070" h="151129">
                <a:moveTo>
                  <a:pt x="29083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29">
                <a:moveTo>
                  <a:pt x="29083" y="6350"/>
                </a:moveTo>
                <a:lnTo>
                  <a:pt x="22733" y="6350"/>
                </a:lnTo>
                <a:lnTo>
                  <a:pt x="22733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3" y="7874"/>
                </a:lnTo>
                <a:lnTo>
                  <a:pt x="29083" y="6350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E9A8712F-7308-A847-BD6C-BDFB635397FC}"/>
              </a:ext>
            </a:extLst>
          </p:cNvPr>
          <p:cNvSpPr/>
          <p:nvPr/>
        </p:nvSpPr>
        <p:spPr>
          <a:xfrm>
            <a:off x="3211710" y="3211575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88C583F4-B335-CE49-824D-81538FE1338E}"/>
              </a:ext>
            </a:extLst>
          </p:cNvPr>
          <p:cNvSpPr/>
          <p:nvPr/>
        </p:nvSpPr>
        <p:spPr>
          <a:xfrm>
            <a:off x="3211710" y="3211575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857192E4-F9D1-8C40-AD94-A268C230CA2A}"/>
              </a:ext>
            </a:extLst>
          </p:cNvPr>
          <p:cNvSpPr/>
          <p:nvPr/>
        </p:nvSpPr>
        <p:spPr>
          <a:xfrm>
            <a:off x="3353570" y="2951404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20">
                <a:moveTo>
                  <a:pt x="110007" y="11522"/>
                </a:moveTo>
                <a:lnTo>
                  <a:pt x="104938" y="15269"/>
                </a:lnTo>
                <a:lnTo>
                  <a:pt x="0" y="258914"/>
                </a:lnTo>
                <a:lnTo>
                  <a:pt x="5842" y="261429"/>
                </a:lnTo>
                <a:lnTo>
                  <a:pt x="110774" y="17822"/>
                </a:lnTo>
                <a:lnTo>
                  <a:pt x="110007" y="11522"/>
                </a:lnTo>
                <a:close/>
              </a:path>
              <a:path w="121285" h="261620">
                <a:moveTo>
                  <a:pt x="115601" y="4444"/>
                </a:moveTo>
                <a:lnTo>
                  <a:pt x="109600" y="4444"/>
                </a:lnTo>
                <a:lnTo>
                  <a:pt x="115443" y="6984"/>
                </a:lnTo>
                <a:lnTo>
                  <a:pt x="110774" y="17822"/>
                </a:lnTo>
                <a:lnTo>
                  <a:pt x="114681" y="49910"/>
                </a:lnTo>
                <a:lnTo>
                  <a:pt x="114935" y="51688"/>
                </a:lnTo>
                <a:lnTo>
                  <a:pt x="116459" y="52958"/>
                </a:lnTo>
                <a:lnTo>
                  <a:pt x="120014" y="52450"/>
                </a:lnTo>
                <a:lnTo>
                  <a:pt x="121285" y="50926"/>
                </a:lnTo>
                <a:lnTo>
                  <a:pt x="121031" y="49148"/>
                </a:lnTo>
                <a:lnTo>
                  <a:pt x="115601" y="4444"/>
                </a:lnTo>
                <a:close/>
              </a:path>
              <a:path w="121285" h="261620">
                <a:moveTo>
                  <a:pt x="115062" y="0"/>
                </a:moveTo>
                <a:lnTo>
                  <a:pt x="73787" y="30479"/>
                </a:lnTo>
                <a:lnTo>
                  <a:pt x="73406" y="32384"/>
                </a:lnTo>
                <a:lnTo>
                  <a:pt x="74422" y="33908"/>
                </a:lnTo>
                <a:lnTo>
                  <a:pt x="75564" y="35305"/>
                </a:lnTo>
                <a:lnTo>
                  <a:pt x="77470" y="35559"/>
                </a:lnTo>
                <a:lnTo>
                  <a:pt x="78867" y="34543"/>
                </a:lnTo>
                <a:lnTo>
                  <a:pt x="104938" y="15269"/>
                </a:lnTo>
                <a:lnTo>
                  <a:pt x="109600" y="4444"/>
                </a:lnTo>
                <a:lnTo>
                  <a:pt x="115601" y="4444"/>
                </a:lnTo>
                <a:lnTo>
                  <a:pt x="115062" y="0"/>
                </a:lnTo>
                <a:close/>
              </a:path>
              <a:path w="121285" h="261620">
                <a:moveTo>
                  <a:pt x="113398" y="6095"/>
                </a:moveTo>
                <a:lnTo>
                  <a:pt x="109347" y="6095"/>
                </a:lnTo>
                <a:lnTo>
                  <a:pt x="114426" y="8254"/>
                </a:lnTo>
                <a:lnTo>
                  <a:pt x="110007" y="11522"/>
                </a:lnTo>
                <a:lnTo>
                  <a:pt x="110774" y="17822"/>
                </a:lnTo>
                <a:lnTo>
                  <a:pt x="115443" y="6984"/>
                </a:lnTo>
                <a:lnTo>
                  <a:pt x="113398" y="6095"/>
                </a:lnTo>
                <a:close/>
              </a:path>
              <a:path w="121285" h="261620">
                <a:moveTo>
                  <a:pt x="109600" y="4444"/>
                </a:moveTo>
                <a:lnTo>
                  <a:pt x="104938" y="15269"/>
                </a:lnTo>
                <a:lnTo>
                  <a:pt x="110007" y="11522"/>
                </a:lnTo>
                <a:lnTo>
                  <a:pt x="109347" y="6095"/>
                </a:lnTo>
                <a:lnTo>
                  <a:pt x="113398" y="6095"/>
                </a:lnTo>
                <a:lnTo>
                  <a:pt x="109600" y="4444"/>
                </a:lnTo>
                <a:close/>
              </a:path>
              <a:path w="121285" h="261620">
                <a:moveTo>
                  <a:pt x="109347" y="6095"/>
                </a:moveTo>
                <a:lnTo>
                  <a:pt x="110007" y="11522"/>
                </a:lnTo>
                <a:lnTo>
                  <a:pt x="114426" y="8254"/>
                </a:lnTo>
                <a:lnTo>
                  <a:pt x="109347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1" name="object 61">
            <a:extLst>
              <a:ext uri="{FF2B5EF4-FFF2-40B4-BE49-F238E27FC236}">
                <a16:creationId xmlns:a16="http://schemas.microsoft.com/office/drawing/2014/main" id="{8B91678C-FB34-9844-8E4F-259A117D87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136865"/>
              </p:ext>
            </p:extLst>
          </p:nvPr>
        </p:nvGraphicFramePr>
        <p:xfrm>
          <a:off x="8897" y="0"/>
          <a:ext cx="4563103" cy="35265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1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7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1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55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51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831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731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212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2192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9397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0667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301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79526">
                <a:tc gridSpan="17">
                  <a:txBody>
                    <a:bodyPr/>
                    <a:lstStyle/>
                    <a:p>
                      <a:pPr marL="70421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Recall: Set </a:t>
                      </a:r>
                      <a:r>
                        <a:rPr sz="1800" b="1" spc="-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Data</a:t>
                      </a:r>
                      <a:r>
                        <a:rPr sz="1800" b="1" spc="-75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Structures…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712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A: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374650">
                        <a:lnSpc>
                          <a:spcPct val="100000"/>
                        </a:lnSpc>
                        <a:spcBef>
                          <a:spcPts val="730"/>
                        </a:spcBef>
                        <a:tabLst>
                          <a:tab pos="570230" algn="l"/>
                        </a:tabLst>
                      </a:pPr>
                      <a:r>
                        <a:rPr sz="800" spc="-5" dirty="0">
                          <a:latin typeface="Arial"/>
                          <a:cs typeface="Arial"/>
                        </a:rPr>
                        <a:t>0	1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21209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Probing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46355" marR="180340" indent="15875">
                        <a:lnSpc>
                          <a:spcPct val="2222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 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array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89535" marR="18034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Sorted</a:t>
                      </a:r>
                      <a:r>
                        <a:rPr sz="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(doubly)  linked</a:t>
                      </a:r>
                      <a:r>
                        <a:rPr sz="9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60960" marR="8382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Unsorted</a:t>
                      </a:r>
                      <a:r>
                        <a:rPr sz="9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(doubly)  linked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list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Hash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tables: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553720">
                        <a:lnSpc>
                          <a:spcPct val="100000"/>
                        </a:lnSpc>
                        <a:tabLst>
                          <a:tab pos="924560" algn="l"/>
                        </a:tabLst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87	</a:t>
                      </a: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marR="34163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A: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574040">
                        <a:lnSpc>
                          <a:spcPct val="100000"/>
                        </a:lnSpc>
                        <a:spcBef>
                          <a:spcPts val="725"/>
                        </a:spcBef>
                        <a:tabLst>
                          <a:tab pos="770255" algn="l"/>
                          <a:tab pos="955040" algn="l"/>
                        </a:tabLst>
                      </a:pPr>
                      <a:r>
                        <a:rPr sz="800" spc="-5" dirty="0">
                          <a:latin typeface="Arial"/>
                          <a:cs typeface="Arial"/>
                        </a:rPr>
                        <a:t>0	1	2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415925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Chaining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841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254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714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39370">
                        <a:lnSpc>
                          <a:spcPct val="100000"/>
                        </a:lnSpc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8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652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652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20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10" algn="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65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6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243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ct val="100000"/>
                        </a:lnSpc>
                        <a:spcBef>
                          <a:spcPts val="795"/>
                        </a:spcBef>
                        <a:tabLst>
                          <a:tab pos="281940" algn="l"/>
                        </a:tabLst>
                      </a:pPr>
                      <a:r>
                        <a:rPr sz="900" spc="5" dirty="0">
                          <a:latin typeface="Arial"/>
                          <a:cs typeface="Arial"/>
                        </a:rPr>
                        <a:t>1	</a:t>
                      </a:r>
                      <a:r>
                        <a:rPr sz="1050" spc="-7" baseline="3968" dirty="0">
                          <a:latin typeface="Arial"/>
                          <a:cs typeface="Arial"/>
                        </a:rPr>
                        <a:t>2</a:t>
                      </a:r>
                      <a:endParaRPr sz="1050" baseline="3968">
                        <a:latin typeface="Arial"/>
                        <a:cs typeface="Arial"/>
                      </a:endParaRPr>
                    </a:p>
                  </a:txBody>
                  <a:tcPr marL="0" marR="0" marT="10096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R="190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49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413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508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59055" algn="r">
                        <a:lnSpc>
                          <a:spcPct val="100000"/>
                        </a:lnSpc>
                        <a:spcBef>
                          <a:spcPts val="630"/>
                        </a:spcBef>
                        <a:tabLst>
                          <a:tab pos="189865" algn="l"/>
                        </a:tabLst>
                      </a:pPr>
                      <a:r>
                        <a:rPr sz="800" spc="-5" dirty="0">
                          <a:latin typeface="Arial"/>
                          <a:cs typeface="Arial"/>
                        </a:rPr>
                        <a:t>4	5</a:t>
                      </a:r>
                      <a:r>
                        <a:rPr sz="800" spc="1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5588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  <a:spcBef>
                          <a:spcPts val="630"/>
                        </a:spcBef>
                        <a:tabLst>
                          <a:tab pos="235585" algn="l"/>
                        </a:tabLst>
                      </a:pPr>
                      <a:r>
                        <a:rPr sz="800" spc="-5" dirty="0">
                          <a:latin typeface="Arial"/>
                          <a:cs typeface="Arial"/>
                        </a:rPr>
                        <a:t>4	5</a:t>
                      </a:r>
                      <a:r>
                        <a:rPr sz="800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508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3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08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1755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3345" algn="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h(1)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10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62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h(1)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10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991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6AEAEB-421F-E040-9187-7B07445BFDEE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53086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Hashing / Storing Large</a:t>
            </a:r>
            <a:r>
              <a:rPr sz="1800" b="1" spc="-7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Objects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38CD227-120E-CC47-BBAA-8C0A0AE2F41C}"/>
              </a:ext>
            </a:extLst>
          </p:cNvPr>
          <p:cNvSpPr txBox="1"/>
          <p:nvPr/>
        </p:nvSpPr>
        <p:spPr>
          <a:xfrm>
            <a:off x="188976" y="695071"/>
            <a:ext cx="4048760" cy="9207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4635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  <a:tab pos="2550795" algn="l"/>
              </a:tabLst>
            </a:pP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30" dirty="0">
                <a:latin typeface="Arial"/>
                <a:cs typeface="Arial"/>
              </a:rPr>
              <a:t>far,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have stored ints using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hash function 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5" dirty="0">
                <a:latin typeface="Arial"/>
                <a:cs typeface="Arial"/>
              </a:rPr>
              <a:t>h(k) = </a:t>
            </a:r>
            <a:r>
              <a:rPr sz="1400" spc="-10" dirty="0">
                <a:latin typeface="Arial"/>
                <a:cs typeface="Arial"/>
              </a:rPr>
              <a:t>(ak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b)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%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M.	</a:t>
            </a:r>
            <a:r>
              <a:rPr sz="1400" spc="-15" dirty="0">
                <a:latin typeface="Arial"/>
                <a:cs typeface="Arial"/>
              </a:rPr>
              <a:t>(M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table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size)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However, we </a:t>
            </a:r>
            <a:r>
              <a:rPr sz="1400" spc="-10" dirty="0">
                <a:latin typeface="Arial"/>
                <a:cs typeface="Arial"/>
              </a:rPr>
              <a:t>can store </a:t>
            </a:r>
            <a:r>
              <a:rPr sz="1400" spc="-15" dirty="0">
                <a:latin typeface="Arial"/>
                <a:cs typeface="Arial"/>
              </a:rPr>
              <a:t>any </a:t>
            </a:r>
            <a:r>
              <a:rPr sz="1400" spc="-25" dirty="0">
                <a:latin typeface="Arial"/>
                <a:cs typeface="Arial"/>
              </a:rPr>
              <a:t>type </a:t>
            </a:r>
            <a:r>
              <a:rPr sz="1400" spc="-10" dirty="0">
                <a:latin typeface="Arial"/>
                <a:cs typeface="Arial"/>
              </a:rPr>
              <a:t>of object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as long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Arial"/>
                <a:cs typeface="Arial"/>
              </a:rPr>
              <a:t>as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invent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good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78C051E-A06F-3546-A0DC-D3EF9BC65EFF}"/>
              </a:ext>
            </a:extLst>
          </p:cNvPr>
          <p:cNvSpPr txBox="1"/>
          <p:nvPr/>
        </p:nvSpPr>
        <p:spPr>
          <a:xfrm>
            <a:off x="732662" y="1766303"/>
            <a:ext cx="1295400" cy="259079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450"/>
              </a:spcBef>
            </a:pPr>
            <a:r>
              <a:rPr sz="900" dirty="0">
                <a:latin typeface="Arial"/>
                <a:cs typeface="Arial"/>
              </a:rPr>
              <a:t>A[0],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A[1],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A[2],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A[3],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…,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BFC11C0-15AC-CC43-AB2D-226BC3800456}"/>
              </a:ext>
            </a:extLst>
          </p:cNvPr>
          <p:cNvSpPr txBox="1"/>
          <p:nvPr/>
        </p:nvSpPr>
        <p:spPr>
          <a:xfrm>
            <a:off x="2959354" y="2628341"/>
            <a:ext cx="961390" cy="748665"/>
          </a:xfrm>
          <a:prstGeom prst="rect">
            <a:avLst/>
          </a:prstGeom>
          <a:solidFill>
            <a:srgbClr val="FFFF99"/>
          </a:solidFill>
          <a:ln w="12700">
            <a:solidFill>
              <a:srgbClr val="BADFE2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220"/>
              </a:spcBef>
            </a:pPr>
            <a:r>
              <a:rPr sz="900" spc="5" dirty="0">
                <a:latin typeface="Arial"/>
                <a:cs typeface="Arial"/>
              </a:rPr>
              <a:t>struct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{</a:t>
            </a:r>
            <a:endParaRPr sz="900">
              <a:latin typeface="Arial"/>
              <a:cs typeface="Arial"/>
            </a:endParaRPr>
          </a:p>
          <a:p>
            <a:pPr marL="141605" marR="17907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string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name;  </a:t>
            </a:r>
            <a:r>
              <a:rPr sz="900" spc="5" dirty="0">
                <a:latin typeface="Arial"/>
                <a:cs typeface="Arial"/>
              </a:rPr>
              <a:t>int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age;</a:t>
            </a:r>
            <a:endParaRPr sz="900">
              <a:latin typeface="Arial"/>
              <a:cs typeface="Arial"/>
            </a:endParaRPr>
          </a:p>
          <a:p>
            <a:pPr marL="141605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int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id_number;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};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8483E07-63B9-F24B-A440-63B69404319B}"/>
              </a:ext>
            </a:extLst>
          </p:cNvPr>
          <p:cNvSpPr txBox="1"/>
          <p:nvPr/>
        </p:nvSpPr>
        <p:spPr>
          <a:xfrm>
            <a:off x="634237" y="3125317"/>
            <a:ext cx="1424305" cy="236220"/>
          </a:xfrm>
          <a:prstGeom prst="rect">
            <a:avLst/>
          </a:prstGeom>
          <a:solidFill>
            <a:srgbClr val="66FF66"/>
          </a:solidFill>
          <a:ln w="12700">
            <a:solidFill>
              <a:srgbClr val="BADFE2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marL="46355">
              <a:lnSpc>
                <a:spcPct val="100000"/>
              </a:lnSpc>
              <a:spcBef>
                <a:spcPts val="360"/>
              </a:spcBef>
            </a:pPr>
            <a:r>
              <a:rPr sz="900" dirty="0">
                <a:latin typeface="Arial"/>
                <a:cs typeface="Arial"/>
              </a:rPr>
              <a:t>“CpSc 2120 </a:t>
            </a:r>
            <a:r>
              <a:rPr sz="900" spc="5" dirty="0">
                <a:latin typeface="Arial"/>
                <a:cs typeface="Arial"/>
              </a:rPr>
              <a:t>is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awesome!”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BCC3195F-6D73-1044-B601-3C10D7936757}"/>
              </a:ext>
            </a:extLst>
          </p:cNvPr>
          <p:cNvSpPr/>
          <p:nvPr/>
        </p:nvSpPr>
        <p:spPr>
          <a:xfrm>
            <a:off x="3108579" y="1930780"/>
            <a:ext cx="609600" cy="495300"/>
          </a:xfrm>
          <a:custGeom>
            <a:avLst/>
            <a:gdLst/>
            <a:ahLst/>
            <a:cxnLst/>
            <a:rect l="l" t="t" r="r" b="b"/>
            <a:pathLst>
              <a:path w="609600" h="495300">
                <a:moveTo>
                  <a:pt x="609600" y="0"/>
                </a:moveTo>
                <a:lnTo>
                  <a:pt x="121919" y="0"/>
                </a:lnTo>
                <a:lnTo>
                  <a:pt x="0" y="99060"/>
                </a:lnTo>
                <a:lnTo>
                  <a:pt x="0" y="495300"/>
                </a:lnTo>
                <a:lnTo>
                  <a:pt x="609600" y="495300"/>
                </a:lnTo>
                <a:lnTo>
                  <a:pt x="6096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BCC3FC22-8E42-0B48-AA8A-E19D0FCDDE73}"/>
              </a:ext>
            </a:extLst>
          </p:cNvPr>
          <p:cNvSpPr/>
          <p:nvPr/>
        </p:nvSpPr>
        <p:spPr>
          <a:xfrm>
            <a:off x="3108579" y="1930780"/>
            <a:ext cx="609600" cy="495300"/>
          </a:xfrm>
          <a:custGeom>
            <a:avLst/>
            <a:gdLst/>
            <a:ahLst/>
            <a:cxnLst/>
            <a:rect l="l" t="t" r="r" b="b"/>
            <a:pathLst>
              <a:path w="609600" h="495300">
                <a:moveTo>
                  <a:pt x="0" y="99060"/>
                </a:moveTo>
                <a:lnTo>
                  <a:pt x="121919" y="0"/>
                </a:lnTo>
                <a:lnTo>
                  <a:pt x="609600" y="0"/>
                </a:lnTo>
                <a:lnTo>
                  <a:pt x="609600" y="495300"/>
                </a:lnTo>
                <a:lnTo>
                  <a:pt x="0" y="495300"/>
                </a:lnTo>
                <a:lnTo>
                  <a:pt x="0" y="9906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76B13A78-0D9E-5C43-9EC4-A96C521F7C0C}"/>
              </a:ext>
            </a:extLst>
          </p:cNvPr>
          <p:cNvSpPr txBox="1"/>
          <p:nvPr/>
        </p:nvSpPr>
        <p:spPr>
          <a:xfrm>
            <a:off x="512445" y="1770964"/>
            <a:ext cx="169545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00" spc="-15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(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FD7677A9-5A7E-4D4B-8169-8EAD01677830}"/>
              </a:ext>
            </a:extLst>
          </p:cNvPr>
          <p:cNvSpPr txBox="1"/>
          <p:nvPr/>
        </p:nvSpPr>
        <p:spPr>
          <a:xfrm>
            <a:off x="2097744" y="1770964"/>
            <a:ext cx="373380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A357F822-054B-A84E-94AD-1E075647B5B0}"/>
              </a:ext>
            </a:extLst>
          </p:cNvPr>
          <p:cNvSpPr txBox="1"/>
          <p:nvPr/>
        </p:nvSpPr>
        <p:spPr>
          <a:xfrm>
            <a:off x="2927350" y="2080640"/>
            <a:ext cx="122047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2100" spc="-15" baseline="3968" dirty="0">
                <a:latin typeface="Arial"/>
                <a:cs typeface="Arial"/>
              </a:rPr>
              <a:t>h( </a:t>
            </a:r>
            <a:r>
              <a:rPr sz="900" spc="5" dirty="0">
                <a:latin typeface="Arial"/>
                <a:cs typeface="Arial"/>
              </a:rPr>
              <a:t>main.cpp </a:t>
            </a:r>
            <a:r>
              <a:rPr sz="2100" spc="-7" baseline="3968" dirty="0">
                <a:latin typeface="Arial"/>
                <a:cs typeface="Arial"/>
              </a:rPr>
              <a:t>) =</a:t>
            </a:r>
            <a:r>
              <a:rPr sz="2100" spc="-187" baseline="3968" dirty="0">
                <a:latin typeface="Arial"/>
                <a:cs typeface="Arial"/>
              </a:rPr>
              <a:t> </a:t>
            </a:r>
            <a:r>
              <a:rPr sz="2100" spc="-7" baseline="3968" dirty="0">
                <a:latin typeface="Arial"/>
                <a:cs typeface="Arial"/>
              </a:rPr>
              <a:t>?</a:t>
            </a:r>
            <a:endParaRPr sz="2100" baseline="3968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DF11E418-E539-5E47-BEA4-3525888ECD46}"/>
              </a:ext>
            </a:extLst>
          </p:cNvPr>
          <p:cNvSpPr txBox="1"/>
          <p:nvPr/>
        </p:nvSpPr>
        <p:spPr>
          <a:xfrm>
            <a:off x="1172590" y="2418714"/>
            <a:ext cx="16954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15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(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52219879-280F-8E48-B93E-C407C9881AEF}"/>
              </a:ext>
            </a:extLst>
          </p:cNvPr>
          <p:cNvSpPr txBox="1"/>
          <p:nvPr/>
        </p:nvSpPr>
        <p:spPr>
          <a:xfrm>
            <a:off x="2019740" y="2418714"/>
            <a:ext cx="37338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28C52DED-0C71-414B-B772-C1BE7A1C46B1}"/>
              </a:ext>
            </a:extLst>
          </p:cNvPr>
          <p:cNvSpPr txBox="1"/>
          <p:nvPr/>
        </p:nvSpPr>
        <p:spPr>
          <a:xfrm>
            <a:off x="444118" y="3103321"/>
            <a:ext cx="169545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00" spc="-15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(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15675C88-F850-6A42-8F92-A743D525CF7E}"/>
              </a:ext>
            </a:extLst>
          </p:cNvPr>
          <p:cNvSpPr txBox="1"/>
          <p:nvPr/>
        </p:nvSpPr>
        <p:spPr>
          <a:xfrm>
            <a:off x="2077763" y="3103321"/>
            <a:ext cx="374015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117DCDA4-C693-D447-93B9-B3404DD68018}"/>
              </a:ext>
            </a:extLst>
          </p:cNvPr>
          <p:cNvSpPr txBox="1"/>
          <p:nvPr/>
        </p:nvSpPr>
        <p:spPr>
          <a:xfrm>
            <a:off x="2736214" y="2879597"/>
            <a:ext cx="16954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15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(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17230FE4-56D8-124D-934F-1731FF357999}"/>
              </a:ext>
            </a:extLst>
          </p:cNvPr>
          <p:cNvSpPr txBox="1"/>
          <p:nvPr/>
        </p:nvSpPr>
        <p:spPr>
          <a:xfrm>
            <a:off x="3976885" y="2879597"/>
            <a:ext cx="37274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) =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FA0425B-8CEF-224A-955E-449B03154655}"/>
              </a:ext>
            </a:extLst>
          </p:cNvPr>
          <p:cNvSpPr/>
          <p:nvPr/>
        </p:nvSpPr>
        <p:spPr>
          <a:xfrm>
            <a:off x="1366139" y="2193810"/>
            <a:ext cx="602754" cy="6720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15F7889-2B75-1F48-9748-DFAD4A53C997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6243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1">
            <a:extLst>
              <a:ext uri="{FF2B5EF4-FFF2-40B4-BE49-F238E27FC236}">
                <a16:creationId xmlns:a16="http://schemas.microsoft.com/office/drawing/2014/main" id="{4BFD190A-507B-9240-B212-7FF0935E4BE6}"/>
              </a:ext>
            </a:extLst>
          </p:cNvPr>
          <p:cNvSpPr/>
          <p:nvPr/>
        </p:nvSpPr>
        <p:spPr>
          <a:xfrm>
            <a:off x="0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2">
            <a:extLst>
              <a:ext uri="{FF2B5EF4-FFF2-40B4-BE49-F238E27FC236}">
                <a16:creationId xmlns:a16="http://schemas.microsoft.com/office/drawing/2014/main" id="{3DCC74A7-96C7-2948-8854-E106385217D6}"/>
              </a:ext>
            </a:extLst>
          </p:cNvPr>
          <p:cNvSpPr/>
          <p:nvPr/>
        </p:nvSpPr>
        <p:spPr>
          <a:xfrm>
            <a:off x="0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3">
            <a:extLst>
              <a:ext uri="{FF2B5EF4-FFF2-40B4-BE49-F238E27FC236}">
                <a16:creationId xmlns:a16="http://schemas.microsoft.com/office/drawing/2014/main" id="{DAE02FF5-01B4-4B47-8B1F-00F64CF68534}"/>
              </a:ext>
            </a:extLst>
          </p:cNvPr>
          <p:cNvSpPr txBox="1"/>
          <p:nvPr/>
        </p:nvSpPr>
        <p:spPr>
          <a:xfrm>
            <a:off x="12827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4363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Hashing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Arrays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24">
            <a:extLst>
              <a:ext uri="{FF2B5EF4-FFF2-40B4-BE49-F238E27FC236}">
                <a16:creationId xmlns:a16="http://schemas.microsoft.com/office/drawing/2014/main" id="{0E715A90-2656-3947-A8D0-C823029FE807}"/>
              </a:ext>
            </a:extLst>
          </p:cNvPr>
          <p:cNvSpPr txBox="1"/>
          <p:nvPr/>
        </p:nvSpPr>
        <p:spPr>
          <a:xfrm>
            <a:off x="188341" y="776097"/>
            <a:ext cx="3989070" cy="13963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3081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Any complicated object can be </a:t>
            </a:r>
            <a:r>
              <a:rPr sz="1400" spc="-15" dirty="0">
                <a:latin typeface="Arial"/>
                <a:cs typeface="Arial"/>
              </a:rPr>
              <a:t>“serialized” and  represented </a:t>
            </a:r>
            <a:r>
              <a:rPr sz="1400" spc="-10" dirty="0">
                <a:latin typeface="Arial"/>
                <a:cs typeface="Arial"/>
              </a:rPr>
              <a:t>by an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small</a:t>
            </a:r>
            <a:r>
              <a:rPr sz="1400" spc="-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integers.</a:t>
            </a:r>
            <a:endParaRPr sz="1400">
              <a:latin typeface="Arial"/>
              <a:cs typeface="Arial"/>
            </a:endParaRPr>
          </a:p>
          <a:p>
            <a:pPr marL="271145">
              <a:lnSpc>
                <a:spcPct val="100000"/>
              </a:lnSpc>
              <a:spcBef>
                <a:spcPts val="300"/>
              </a:spcBef>
            </a:pPr>
            <a:r>
              <a:rPr sz="1200" spc="-5" dirty="0">
                <a:latin typeface="Arial"/>
                <a:cs typeface="Arial"/>
              </a:rPr>
              <a:t>E.g., </a:t>
            </a:r>
            <a:r>
              <a:rPr sz="1200" dirty="0">
                <a:latin typeface="Arial"/>
                <a:cs typeface="Arial"/>
              </a:rPr>
              <a:t>“Cpsc” → </a:t>
            </a:r>
            <a:r>
              <a:rPr sz="1200" spc="-5" dirty="0">
                <a:latin typeface="Arial"/>
                <a:cs typeface="Arial"/>
              </a:rPr>
              <a:t>‘C’, ‘p’, ‘s’, ‘c’ </a:t>
            </a:r>
            <a:r>
              <a:rPr sz="1200" dirty="0">
                <a:latin typeface="Arial"/>
                <a:cs typeface="Arial"/>
              </a:rPr>
              <a:t>→ </a:t>
            </a:r>
            <a:r>
              <a:rPr sz="1200" spc="-5" dirty="0">
                <a:latin typeface="Arial"/>
                <a:cs typeface="Arial"/>
              </a:rPr>
              <a:t>67, </a:t>
            </a:r>
            <a:r>
              <a:rPr sz="1200" spc="-25" dirty="0">
                <a:latin typeface="Arial"/>
                <a:cs typeface="Arial"/>
              </a:rPr>
              <a:t>112, 115,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99.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spcBef>
                <a:spcPts val="85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5" dirty="0">
                <a:latin typeface="Arial"/>
                <a:cs typeface="Arial"/>
              </a:rPr>
              <a:t>how </a:t>
            </a:r>
            <a:r>
              <a:rPr sz="1400" spc="-10" dirty="0">
                <a:latin typeface="Arial"/>
                <a:cs typeface="Arial"/>
              </a:rPr>
              <a:t>do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an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5" dirty="0">
                <a:latin typeface="Arial"/>
                <a:cs typeface="Arial"/>
              </a:rPr>
              <a:t>A[0 </a:t>
            </a:r>
            <a:r>
              <a:rPr sz="1400" spc="-10" dirty="0">
                <a:latin typeface="Arial"/>
                <a:cs typeface="Arial"/>
              </a:rPr>
              <a:t>… N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1]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get  </a:t>
            </a:r>
            <a:r>
              <a:rPr sz="1400" spc="-10" dirty="0">
                <a:latin typeface="Arial"/>
                <a:cs typeface="Arial"/>
              </a:rPr>
              <a:t>an </a:t>
            </a:r>
            <a:r>
              <a:rPr sz="1400" spc="-15" dirty="0">
                <a:latin typeface="Arial"/>
                <a:cs typeface="Arial"/>
              </a:rPr>
              <a:t>output </a:t>
            </a:r>
            <a:r>
              <a:rPr sz="1400" spc="-10" dirty="0">
                <a:latin typeface="Arial"/>
                <a:cs typeface="Arial"/>
              </a:rPr>
              <a:t>value in the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5" dirty="0">
                <a:latin typeface="Arial"/>
                <a:cs typeface="Arial"/>
              </a:rPr>
              <a:t>0 </a:t>
            </a:r>
            <a:r>
              <a:rPr sz="1400" spc="-10" dirty="0">
                <a:latin typeface="Arial"/>
                <a:cs typeface="Arial"/>
              </a:rPr>
              <a:t>… M </a:t>
            </a:r>
            <a:r>
              <a:rPr sz="1400" spc="-5" dirty="0">
                <a:latin typeface="Arial"/>
                <a:cs typeface="Arial"/>
              </a:rPr>
              <a:t>–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1?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26">
            <a:extLst>
              <a:ext uri="{FF2B5EF4-FFF2-40B4-BE49-F238E27FC236}">
                <a16:creationId xmlns:a16="http://schemas.microsoft.com/office/drawing/2014/main" id="{FD08AE33-2663-4845-AC95-1B7201878EE1}"/>
              </a:ext>
            </a:extLst>
          </p:cNvPr>
          <p:cNvSpPr/>
          <p:nvPr/>
        </p:nvSpPr>
        <p:spPr>
          <a:xfrm>
            <a:off x="635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1800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050D8AF-8C39-1F4C-9AA7-735D179C8C03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4363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Hashing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Arrays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C591004-47A8-8B4B-98E1-B3CB8F158BC4}"/>
              </a:ext>
            </a:extLst>
          </p:cNvPr>
          <p:cNvSpPr txBox="1"/>
          <p:nvPr/>
        </p:nvSpPr>
        <p:spPr>
          <a:xfrm>
            <a:off x="188976" y="776477"/>
            <a:ext cx="3989070" cy="2164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3081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Any complicated object can be </a:t>
            </a:r>
            <a:r>
              <a:rPr sz="1400" spc="-15" dirty="0">
                <a:latin typeface="Arial"/>
                <a:cs typeface="Arial"/>
              </a:rPr>
              <a:t>“serialized” and  represented </a:t>
            </a:r>
            <a:r>
              <a:rPr sz="1400" spc="-10" dirty="0">
                <a:latin typeface="Arial"/>
                <a:cs typeface="Arial"/>
              </a:rPr>
              <a:t>by an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small</a:t>
            </a:r>
            <a:r>
              <a:rPr sz="1400" spc="-1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integers.</a:t>
            </a:r>
            <a:endParaRPr sz="1400">
              <a:latin typeface="Arial"/>
              <a:cs typeface="Arial"/>
            </a:endParaRPr>
          </a:p>
          <a:p>
            <a:pPr marL="271145">
              <a:lnSpc>
                <a:spcPct val="100000"/>
              </a:lnSpc>
              <a:spcBef>
                <a:spcPts val="295"/>
              </a:spcBef>
            </a:pPr>
            <a:r>
              <a:rPr sz="1200" spc="-5" dirty="0">
                <a:latin typeface="Arial"/>
                <a:cs typeface="Arial"/>
              </a:rPr>
              <a:t>E.g., </a:t>
            </a:r>
            <a:r>
              <a:rPr sz="1200" dirty="0">
                <a:latin typeface="Arial"/>
                <a:cs typeface="Arial"/>
              </a:rPr>
              <a:t>“Cpsc” → </a:t>
            </a:r>
            <a:r>
              <a:rPr sz="1200" spc="-5" dirty="0">
                <a:latin typeface="Arial"/>
                <a:cs typeface="Arial"/>
              </a:rPr>
              <a:t>‘C’, ‘p’, ‘s’, ‘c’ </a:t>
            </a:r>
            <a:r>
              <a:rPr sz="1200" dirty="0">
                <a:latin typeface="Arial"/>
                <a:cs typeface="Arial"/>
              </a:rPr>
              <a:t>→ 67, </a:t>
            </a:r>
            <a:r>
              <a:rPr sz="1200" spc="-25" dirty="0">
                <a:latin typeface="Arial"/>
                <a:cs typeface="Arial"/>
              </a:rPr>
              <a:t>112, 115,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99.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spcBef>
                <a:spcPts val="85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So </a:t>
            </a:r>
            <a:r>
              <a:rPr sz="1400" spc="-15" dirty="0">
                <a:latin typeface="Arial"/>
                <a:cs typeface="Arial"/>
              </a:rPr>
              <a:t>how </a:t>
            </a:r>
            <a:r>
              <a:rPr sz="1400" spc="-10" dirty="0">
                <a:latin typeface="Arial"/>
                <a:cs typeface="Arial"/>
              </a:rPr>
              <a:t>do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an </a:t>
            </a:r>
            <a:r>
              <a:rPr sz="1400" spc="-15" dirty="0">
                <a:latin typeface="Arial"/>
                <a:cs typeface="Arial"/>
              </a:rPr>
              <a:t>array </a:t>
            </a:r>
            <a:r>
              <a:rPr sz="1400" spc="-5" dirty="0">
                <a:latin typeface="Arial"/>
                <a:cs typeface="Arial"/>
              </a:rPr>
              <a:t>A[0 </a:t>
            </a:r>
            <a:r>
              <a:rPr sz="1400" spc="-10" dirty="0">
                <a:latin typeface="Arial"/>
                <a:cs typeface="Arial"/>
              </a:rPr>
              <a:t>… N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1]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get  </a:t>
            </a:r>
            <a:r>
              <a:rPr sz="1400" spc="-10" dirty="0">
                <a:latin typeface="Arial"/>
                <a:cs typeface="Arial"/>
              </a:rPr>
              <a:t>an </a:t>
            </a:r>
            <a:r>
              <a:rPr sz="1400" spc="-15" dirty="0">
                <a:latin typeface="Arial"/>
                <a:cs typeface="Arial"/>
              </a:rPr>
              <a:t>output </a:t>
            </a:r>
            <a:r>
              <a:rPr sz="1400" spc="-10" dirty="0">
                <a:latin typeface="Arial"/>
                <a:cs typeface="Arial"/>
              </a:rPr>
              <a:t>value in the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5" dirty="0">
                <a:latin typeface="Arial"/>
                <a:cs typeface="Arial"/>
              </a:rPr>
              <a:t>0 </a:t>
            </a:r>
            <a:r>
              <a:rPr sz="1400" spc="-10" dirty="0">
                <a:latin typeface="Arial"/>
                <a:cs typeface="Arial"/>
              </a:rPr>
              <a:t>… M </a:t>
            </a:r>
            <a:r>
              <a:rPr sz="1400" spc="-5" dirty="0">
                <a:latin typeface="Arial"/>
                <a:cs typeface="Arial"/>
              </a:rPr>
              <a:t>–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1?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something </a:t>
            </a:r>
            <a:r>
              <a:rPr sz="1400" dirty="0">
                <a:latin typeface="Arial"/>
                <a:cs typeface="Arial"/>
              </a:rPr>
              <a:t>like</a:t>
            </a:r>
            <a:r>
              <a:rPr sz="1400" spc="1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this:</a:t>
            </a:r>
            <a:endParaRPr sz="1400">
              <a:latin typeface="Arial"/>
              <a:cs typeface="Arial"/>
            </a:endParaRPr>
          </a:p>
          <a:p>
            <a:pPr marL="26670" algn="ctr">
              <a:lnSpc>
                <a:spcPct val="100000"/>
              </a:lnSpc>
              <a:spcBef>
                <a:spcPts val="340"/>
              </a:spcBef>
            </a:pPr>
            <a:r>
              <a:rPr sz="1400" spc="-10" dirty="0">
                <a:latin typeface="Arial"/>
                <a:cs typeface="Arial"/>
              </a:rPr>
              <a:t>h(A)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(A[0] </a:t>
            </a:r>
            <a:r>
              <a:rPr sz="1400" spc="-5" dirty="0">
                <a:latin typeface="Arial"/>
                <a:cs typeface="Arial"/>
              </a:rPr>
              <a:t>+ A[1] 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A[N – </a:t>
            </a:r>
            <a:r>
              <a:rPr sz="1400" spc="-10" dirty="0">
                <a:latin typeface="Arial"/>
                <a:cs typeface="Arial"/>
              </a:rPr>
              <a:t>1]) % M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EFA02D7-0B88-2343-A4ED-3B1EC557CA88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4651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CA6D82D5-F492-5C42-9BD8-A15D9D2FDB92}"/>
              </a:ext>
            </a:extLst>
          </p:cNvPr>
          <p:cNvSpPr/>
          <p:nvPr/>
        </p:nvSpPr>
        <p:spPr>
          <a:xfrm>
            <a:off x="0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FDA1B99E-CA84-DE49-A35C-2EEB99AFF3C1}"/>
              </a:ext>
            </a:extLst>
          </p:cNvPr>
          <p:cNvSpPr/>
          <p:nvPr/>
        </p:nvSpPr>
        <p:spPr>
          <a:xfrm>
            <a:off x="0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5310739A-027E-5546-84C7-ABC1A352CE0D}"/>
              </a:ext>
            </a:extLst>
          </p:cNvPr>
          <p:cNvSpPr txBox="1"/>
          <p:nvPr/>
        </p:nvSpPr>
        <p:spPr>
          <a:xfrm>
            <a:off x="12827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771525">
              <a:lnSpc>
                <a:spcPct val="100000"/>
              </a:lnSpc>
              <a:spcBef>
                <a:spcPts val="1025"/>
              </a:spcBef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Polynomial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</a:t>
            </a:r>
            <a:r>
              <a:rPr sz="1800" b="1" spc="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Functions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0923DF7B-9D1D-3E49-ADA1-8AF8CAFBA1E7}"/>
              </a:ext>
            </a:extLst>
          </p:cNvPr>
          <p:cNvSpPr txBox="1"/>
          <p:nvPr/>
        </p:nvSpPr>
        <p:spPr>
          <a:xfrm>
            <a:off x="183514" y="776097"/>
            <a:ext cx="4358005" cy="271228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Think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A[] </a:t>
            </a:r>
            <a:r>
              <a:rPr sz="1400" spc="-10" dirty="0">
                <a:latin typeface="Arial"/>
                <a:cs typeface="Arial"/>
              </a:rPr>
              <a:t>as the coefficients of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11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polynomial: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p(x) </a:t>
            </a:r>
            <a:r>
              <a:rPr sz="1400" spc="-5" dirty="0">
                <a:latin typeface="Arial"/>
                <a:cs typeface="Arial"/>
              </a:rPr>
              <a:t>= A[0] + A[1]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x </a:t>
            </a:r>
            <a:r>
              <a:rPr sz="1400" spc="-5" dirty="0">
                <a:latin typeface="Arial"/>
                <a:cs typeface="Arial"/>
              </a:rPr>
              <a:t>+ A[2]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-7" baseline="27777" dirty="0">
                <a:solidFill>
                  <a:srgbClr val="FF0000"/>
                </a:solidFill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A[3]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-7" baseline="27777" dirty="0">
                <a:solidFill>
                  <a:srgbClr val="FF0000"/>
                </a:solidFill>
                <a:latin typeface="Arial"/>
                <a:cs typeface="Arial"/>
              </a:rPr>
              <a:t>3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7" baseline="27777" dirty="0">
                <a:solidFill>
                  <a:srgbClr val="FF0000"/>
                </a:solidFill>
                <a:latin typeface="Arial"/>
                <a:cs typeface="Arial"/>
              </a:rPr>
              <a:t>N-1</a:t>
            </a:r>
            <a:endParaRPr sz="1350" baseline="27777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70180" marR="387350" indent="-170180">
              <a:lnSpc>
                <a:spcPct val="10000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A[], </a:t>
            </a:r>
            <a:r>
              <a:rPr sz="1400" spc="-10" dirty="0">
                <a:latin typeface="Arial"/>
                <a:cs typeface="Arial"/>
              </a:rPr>
              <a:t>evaluate </a:t>
            </a:r>
            <a:r>
              <a:rPr sz="1400" spc="-15" dirty="0">
                <a:latin typeface="Arial"/>
                <a:cs typeface="Arial"/>
              </a:rPr>
              <a:t>p(x) </a:t>
            </a:r>
            <a:r>
              <a:rPr sz="1400" spc="-10" dirty="0">
                <a:latin typeface="Arial"/>
                <a:cs typeface="Arial"/>
              </a:rPr>
              <a:t>% M at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0" dirty="0">
                <a:latin typeface="Arial"/>
                <a:cs typeface="Arial"/>
              </a:rPr>
              <a:t>arbitrary  value of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40" dirty="0">
                <a:latin typeface="Arial"/>
                <a:cs typeface="Arial"/>
              </a:rPr>
              <a:t>(say, </a:t>
            </a:r>
            <a:r>
              <a:rPr sz="1400" spc="-10" dirty="0">
                <a:latin typeface="Arial"/>
                <a:cs typeface="Arial"/>
              </a:rPr>
              <a:t>chosen during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initialization):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p(7) </a:t>
            </a:r>
            <a:r>
              <a:rPr sz="1400" spc="-5" dirty="0">
                <a:latin typeface="Arial"/>
                <a:cs typeface="Arial"/>
              </a:rPr>
              <a:t>= A[0] + A[1]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7 </a:t>
            </a:r>
            <a:r>
              <a:rPr sz="1400" spc="-5" dirty="0">
                <a:latin typeface="Arial"/>
                <a:cs typeface="Arial"/>
              </a:rPr>
              <a:t>+ A[2] </a:t>
            </a:r>
            <a:r>
              <a:rPr sz="1400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baseline="27777" dirty="0">
                <a:solidFill>
                  <a:srgbClr val="FF0000"/>
                </a:solidFill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A[3] </a:t>
            </a:r>
            <a:r>
              <a:rPr sz="1400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baseline="27777" dirty="0">
                <a:solidFill>
                  <a:srgbClr val="FF0000"/>
                </a:solidFill>
                <a:latin typeface="Arial"/>
                <a:cs typeface="Arial"/>
              </a:rPr>
              <a:t>3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spc="7" baseline="27777" dirty="0">
                <a:solidFill>
                  <a:srgbClr val="FF0000"/>
                </a:solidFill>
                <a:latin typeface="Arial"/>
                <a:cs typeface="Arial"/>
              </a:rPr>
              <a:t>N-1</a:t>
            </a:r>
            <a:endParaRPr sz="1350" baseline="27777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do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do this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quickly?</a:t>
            </a:r>
            <a:endParaRPr sz="14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944"/>
              </a:spcBef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9E329A02-D8D9-B74D-B222-77549DF1E784}"/>
              </a:ext>
            </a:extLst>
          </p:cNvPr>
          <p:cNvSpPr/>
          <p:nvPr/>
        </p:nvSpPr>
        <p:spPr>
          <a:xfrm>
            <a:off x="635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0499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8A8460A-B7A8-6B42-9F0F-63011B0A111C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771525">
              <a:lnSpc>
                <a:spcPct val="100000"/>
              </a:lnSpc>
              <a:spcBef>
                <a:spcPts val="1025"/>
              </a:spcBef>
            </a:pPr>
            <a:r>
              <a:rPr sz="1800" b="1" spc="-10" dirty="0">
                <a:solidFill>
                  <a:srgbClr val="004F89"/>
                </a:solidFill>
                <a:latin typeface="Arial"/>
                <a:cs typeface="Arial"/>
              </a:rPr>
              <a:t>Polynomial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</a:t>
            </a:r>
            <a:r>
              <a:rPr sz="1800" b="1" spc="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Functions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700D040-A486-154B-AA89-486E730B6319}"/>
              </a:ext>
            </a:extLst>
          </p:cNvPr>
          <p:cNvSpPr txBox="1"/>
          <p:nvPr/>
        </p:nvSpPr>
        <p:spPr>
          <a:xfrm>
            <a:off x="184149" y="805924"/>
            <a:ext cx="4292600" cy="709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Think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A[] </a:t>
            </a:r>
            <a:r>
              <a:rPr sz="1400" spc="-10" dirty="0">
                <a:latin typeface="Arial"/>
                <a:cs typeface="Arial"/>
              </a:rPr>
              <a:t>as the coefficients of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2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polynomial: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latin typeface="Arial"/>
                <a:cs typeface="Arial"/>
              </a:rPr>
              <a:t>p(x)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A[0]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A[1]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x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A[2] </a:t>
            </a:r>
            <a:r>
              <a:rPr sz="1400" spc="-10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-15" baseline="27777" dirty="0">
                <a:solidFill>
                  <a:srgbClr val="FF0000"/>
                </a:solidFill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A[3] </a:t>
            </a:r>
            <a:r>
              <a:rPr sz="1400" spc="-10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-15" baseline="27777" dirty="0">
                <a:solidFill>
                  <a:srgbClr val="FF0000"/>
                </a:solidFill>
                <a:latin typeface="Arial"/>
                <a:cs typeface="Arial"/>
              </a:rPr>
              <a:t>3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350" spc="7" baseline="27777" dirty="0">
                <a:solidFill>
                  <a:srgbClr val="FF0000"/>
                </a:solidFill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A47B796-EB5B-A548-897A-F246BEFF007A}"/>
              </a:ext>
            </a:extLst>
          </p:cNvPr>
          <p:cNvSpPr txBox="1"/>
          <p:nvPr/>
        </p:nvSpPr>
        <p:spPr>
          <a:xfrm>
            <a:off x="184149" y="1800860"/>
            <a:ext cx="4358005" cy="16530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38735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A[], </a:t>
            </a:r>
            <a:r>
              <a:rPr sz="1400" spc="-10" dirty="0">
                <a:latin typeface="Arial"/>
                <a:cs typeface="Arial"/>
              </a:rPr>
              <a:t>evaluate </a:t>
            </a:r>
            <a:r>
              <a:rPr sz="1400" spc="-15" dirty="0">
                <a:latin typeface="Arial"/>
                <a:cs typeface="Arial"/>
              </a:rPr>
              <a:t>p(x) </a:t>
            </a:r>
            <a:r>
              <a:rPr sz="1400" spc="-10" dirty="0">
                <a:latin typeface="Arial"/>
                <a:cs typeface="Arial"/>
              </a:rPr>
              <a:t>% M at </a:t>
            </a:r>
            <a:r>
              <a:rPr sz="1400" spc="-5" dirty="0">
                <a:latin typeface="Arial"/>
                <a:cs typeface="Arial"/>
              </a:rPr>
              <a:t>some </a:t>
            </a:r>
            <a:r>
              <a:rPr sz="1400" spc="-10" dirty="0">
                <a:latin typeface="Arial"/>
                <a:cs typeface="Arial"/>
              </a:rPr>
              <a:t>arbitrary  value of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40" dirty="0">
                <a:latin typeface="Arial"/>
                <a:cs typeface="Arial"/>
              </a:rPr>
              <a:t>(say, </a:t>
            </a:r>
            <a:r>
              <a:rPr sz="1400" spc="-10" dirty="0">
                <a:latin typeface="Arial"/>
                <a:cs typeface="Arial"/>
              </a:rPr>
              <a:t>chosen during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initialization):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p(7) </a:t>
            </a:r>
            <a:r>
              <a:rPr sz="1400" spc="-5" dirty="0">
                <a:latin typeface="Arial"/>
                <a:cs typeface="Arial"/>
              </a:rPr>
              <a:t>= A[0] + A[1] </a:t>
            </a:r>
            <a:r>
              <a:rPr sz="1400" spc="-5" dirty="0">
                <a:solidFill>
                  <a:srgbClr val="FF0000"/>
                </a:solidFill>
                <a:latin typeface="Arial"/>
                <a:cs typeface="Arial"/>
              </a:rPr>
              <a:t>7 </a:t>
            </a:r>
            <a:r>
              <a:rPr sz="1400" spc="-5" dirty="0">
                <a:latin typeface="Arial"/>
                <a:cs typeface="Arial"/>
              </a:rPr>
              <a:t>+ A[2] </a:t>
            </a:r>
            <a:r>
              <a:rPr sz="1400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baseline="27777" dirty="0">
                <a:solidFill>
                  <a:srgbClr val="FF0000"/>
                </a:solidFill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A[3] </a:t>
            </a:r>
            <a:r>
              <a:rPr sz="1400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baseline="27777" dirty="0">
                <a:solidFill>
                  <a:srgbClr val="FF0000"/>
                </a:solidFill>
                <a:latin typeface="Arial"/>
                <a:cs typeface="Arial"/>
              </a:rPr>
              <a:t>3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Arial"/>
                <a:cs typeface="Arial"/>
              </a:rPr>
              <a:t>7</a:t>
            </a:r>
            <a:r>
              <a:rPr sz="1350" spc="7" baseline="27777" dirty="0">
                <a:solidFill>
                  <a:srgbClr val="FF0000"/>
                </a:solidFill>
                <a:latin typeface="Arial"/>
                <a:cs typeface="Arial"/>
              </a:rPr>
              <a:t>N-1</a:t>
            </a:r>
            <a:endParaRPr sz="1350" baseline="27777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do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do this</a:t>
            </a:r>
            <a:r>
              <a:rPr sz="1400" spc="1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quickly?</a:t>
            </a:r>
            <a:endParaRPr sz="14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950"/>
              </a:spcBef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B0A29D2-5150-1145-A0D4-C35AA56D1A4E}"/>
              </a:ext>
            </a:extLst>
          </p:cNvPr>
          <p:cNvSpPr txBox="1"/>
          <p:nvPr/>
        </p:nvSpPr>
        <p:spPr>
          <a:xfrm>
            <a:off x="141604" y="768743"/>
            <a:ext cx="4305300" cy="909319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 marL="46355" marR="318770">
              <a:lnSpc>
                <a:spcPct val="100000"/>
              </a:lnSpc>
              <a:spcBef>
                <a:spcPts val="45"/>
              </a:spcBef>
              <a:tabLst>
                <a:tab pos="899794" algn="l"/>
              </a:tabLst>
            </a:pPr>
            <a:r>
              <a:rPr sz="1400" spc="-5" dirty="0">
                <a:latin typeface="Courier New"/>
                <a:cs typeface="Courier New"/>
              </a:rPr>
              <a:t>x</a:t>
            </a:r>
            <a:r>
              <a:rPr sz="140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=</a:t>
            </a:r>
            <a:r>
              <a:rPr sz="140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7;	// </a:t>
            </a:r>
            <a:r>
              <a:rPr sz="1400" spc="-10" dirty="0">
                <a:latin typeface="Courier New"/>
                <a:cs typeface="Courier New"/>
              </a:rPr>
              <a:t>pick </a:t>
            </a:r>
            <a:r>
              <a:rPr sz="1400" spc="-5" dirty="0">
                <a:latin typeface="Courier New"/>
                <a:cs typeface="Courier New"/>
              </a:rPr>
              <a:t>your </a:t>
            </a:r>
            <a:r>
              <a:rPr sz="1400" spc="-10" dirty="0">
                <a:latin typeface="Courier New"/>
                <a:cs typeface="Courier New"/>
              </a:rPr>
              <a:t>favorite</a:t>
            </a:r>
            <a:r>
              <a:rPr sz="1400" spc="-8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number…  unsigned int </a:t>
            </a:r>
            <a:r>
              <a:rPr sz="1400" spc="-10" dirty="0">
                <a:latin typeface="Courier New"/>
                <a:cs typeface="Courier New"/>
              </a:rPr>
              <a:t>hash </a:t>
            </a:r>
            <a:r>
              <a:rPr sz="1400" spc="-5" dirty="0">
                <a:latin typeface="Courier New"/>
                <a:cs typeface="Courier New"/>
              </a:rPr>
              <a:t>=</a:t>
            </a:r>
            <a:r>
              <a:rPr sz="1400" spc="1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0;</a:t>
            </a:r>
            <a:endParaRPr sz="1400">
              <a:latin typeface="Courier New"/>
              <a:cs typeface="Courier New"/>
            </a:endParaRPr>
          </a:p>
          <a:p>
            <a:pPr marL="46355">
              <a:lnSpc>
                <a:spcPct val="100000"/>
              </a:lnSpc>
            </a:pPr>
            <a:r>
              <a:rPr sz="1400" spc="-5" dirty="0">
                <a:latin typeface="Courier New"/>
                <a:cs typeface="Courier New"/>
              </a:rPr>
              <a:t>for (int </a:t>
            </a:r>
            <a:r>
              <a:rPr sz="1400" spc="-10" dirty="0">
                <a:latin typeface="Courier New"/>
                <a:cs typeface="Courier New"/>
              </a:rPr>
              <a:t>i=N-1; </a:t>
            </a:r>
            <a:r>
              <a:rPr sz="1400" spc="-5" dirty="0">
                <a:latin typeface="Courier New"/>
                <a:cs typeface="Courier New"/>
              </a:rPr>
              <a:t>i&gt;=0;</a:t>
            </a:r>
            <a:r>
              <a:rPr sz="1400" spc="15" dirty="0">
                <a:latin typeface="Courier New"/>
                <a:cs typeface="Courier New"/>
              </a:rPr>
              <a:t> </a:t>
            </a:r>
            <a:r>
              <a:rPr sz="1400" spc="-10" dirty="0">
                <a:latin typeface="Courier New"/>
                <a:cs typeface="Courier New"/>
              </a:rPr>
              <a:t>i--)</a:t>
            </a:r>
            <a:endParaRPr sz="1400">
              <a:latin typeface="Courier New"/>
              <a:cs typeface="Courier New"/>
            </a:endParaRPr>
          </a:p>
          <a:p>
            <a:pPr marL="366395">
              <a:lnSpc>
                <a:spcPct val="100000"/>
              </a:lnSpc>
            </a:pPr>
            <a:r>
              <a:rPr sz="1400" spc="-5" dirty="0">
                <a:latin typeface="Courier New"/>
                <a:cs typeface="Courier New"/>
              </a:rPr>
              <a:t>hash = </a:t>
            </a:r>
            <a:r>
              <a:rPr sz="1400" spc="-10" dirty="0">
                <a:latin typeface="Courier New"/>
                <a:cs typeface="Courier New"/>
              </a:rPr>
              <a:t>(hash </a:t>
            </a:r>
            <a:r>
              <a:rPr sz="1400" spc="-5" dirty="0">
                <a:latin typeface="Courier New"/>
                <a:cs typeface="Courier New"/>
              </a:rPr>
              <a:t>* x + </a:t>
            </a:r>
            <a:r>
              <a:rPr sz="1400" spc="-10" dirty="0">
                <a:latin typeface="Courier New"/>
                <a:cs typeface="Courier New"/>
              </a:rPr>
              <a:t>A[i]) </a:t>
            </a:r>
            <a:r>
              <a:rPr sz="1400" spc="-5" dirty="0">
                <a:latin typeface="Courier New"/>
                <a:cs typeface="Courier New"/>
              </a:rPr>
              <a:t>%</a:t>
            </a:r>
            <a:r>
              <a:rPr sz="1400" spc="-2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M;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4979EF5-8647-4F4B-80C4-9E6267B6ED49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427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E2210A5B-D5CB-9545-8E2E-56F6B6AC1144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84279759-F231-7444-9898-67D995053CF3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060FB9A6-0F9B-934D-A0A9-7FCDE7457B3D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372235" marR="539750" indent="-890905">
              <a:lnSpc>
                <a:spcPts val="2160"/>
              </a:lnSpc>
              <a:spcBef>
                <a:spcPts val="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Hashing: Much More than Just</a:t>
            </a:r>
            <a:r>
              <a:rPr sz="1800" b="1" spc="-14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 Data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Structure…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1747B4CA-7C9B-744B-87D4-F6DE5923B33B}"/>
              </a:ext>
            </a:extLst>
          </p:cNvPr>
          <p:cNvSpPr txBox="1"/>
          <p:nvPr/>
        </p:nvSpPr>
        <p:spPr>
          <a:xfrm>
            <a:off x="188976" y="776097"/>
            <a:ext cx="4152900" cy="25628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6921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general </a:t>
            </a:r>
            <a:r>
              <a:rPr sz="1400" spc="-10" dirty="0">
                <a:latin typeface="Arial"/>
                <a:cs typeface="Arial"/>
              </a:rPr>
              <a:t>idea of mapping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large, </a:t>
            </a:r>
            <a:r>
              <a:rPr sz="1400" spc="-10" dirty="0">
                <a:latin typeface="Arial"/>
                <a:cs typeface="Arial"/>
              </a:rPr>
              <a:t>complicated  object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simpler </a:t>
            </a:r>
            <a:r>
              <a:rPr sz="1400" spc="-10" dirty="0">
                <a:latin typeface="Arial"/>
                <a:cs typeface="Arial"/>
              </a:rPr>
              <a:t>object </a:t>
            </a:r>
            <a:r>
              <a:rPr sz="1400" spc="-15" dirty="0">
                <a:latin typeface="Arial"/>
                <a:cs typeface="Arial"/>
              </a:rPr>
              <a:t>appears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many  </a:t>
            </a:r>
            <a:r>
              <a:rPr sz="1400" spc="-15" dirty="0">
                <a:latin typeface="Arial"/>
                <a:cs typeface="Arial"/>
              </a:rPr>
              <a:t>areas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computing…</a:t>
            </a:r>
            <a:endParaRPr sz="1400">
              <a:latin typeface="Arial"/>
              <a:cs typeface="Arial"/>
            </a:endParaRPr>
          </a:p>
          <a:p>
            <a:pPr marL="170180" marR="23495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Example: by hashing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file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small </a:t>
            </a:r>
            <a:r>
              <a:rPr sz="1400" spc="-10" dirty="0">
                <a:latin typeface="Arial"/>
                <a:cs typeface="Arial"/>
              </a:rPr>
              <a:t>integer  </a:t>
            </a:r>
            <a:r>
              <a:rPr sz="1400" spc="-15" dirty="0">
                <a:latin typeface="Arial"/>
                <a:cs typeface="Arial"/>
              </a:rPr>
              <a:t>“fingerprint”, </a:t>
            </a:r>
            <a:r>
              <a:rPr sz="1400" spc="-20" dirty="0">
                <a:latin typeface="Arial"/>
                <a:cs typeface="Arial"/>
              </a:rPr>
              <a:t>we</a:t>
            </a:r>
            <a:r>
              <a:rPr sz="1400" spc="-2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can: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Compare </a:t>
            </a:r>
            <a:r>
              <a:rPr sz="1200" spc="-5" dirty="0">
                <a:latin typeface="Arial"/>
                <a:cs typeface="Arial"/>
              </a:rPr>
              <a:t>(approximately)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spc="5" dirty="0">
                <a:latin typeface="Arial"/>
                <a:cs typeface="Arial"/>
              </a:rPr>
              <a:t>files </a:t>
            </a:r>
            <a:r>
              <a:rPr sz="1200" spc="-5" dirty="0">
                <a:latin typeface="Arial"/>
                <a:cs typeface="Arial"/>
              </a:rPr>
              <a:t>extremely</a:t>
            </a:r>
            <a:r>
              <a:rPr sz="1200" spc="2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quickly.</a:t>
            </a:r>
            <a:endParaRPr sz="1200">
              <a:latin typeface="Arial"/>
              <a:cs typeface="Arial"/>
            </a:endParaRPr>
          </a:p>
          <a:p>
            <a:pPr marL="371475" marR="40513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35" dirty="0">
                <a:latin typeface="Arial"/>
                <a:cs typeface="Arial"/>
              </a:rPr>
              <a:t>Test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spc="5" dirty="0">
                <a:latin typeface="Arial"/>
                <a:cs typeface="Arial"/>
              </a:rPr>
              <a:t>files </a:t>
            </a:r>
            <a:r>
              <a:rPr sz="1200" dirty="0">
                <a:latin typeface="Arial"/>
                <a:cs typeface="Arial"/>
              </a:rPr>
              <a:t>at different </a:t>
            </a:r>
            <a:r>
              <a:rPr sz="1200" spc="5" dirty="0">
                <a:latin typeface="Arial"/>
                <a:cs typeface="Arial"/>
              </a:rPr>
              <a:t>locations </a:t>
            </a:r>
            <a:r>
              <a:rPr sz="1200" dirty="0">
                <a:latin typeface="Arial"/>
                <a:cs typeface="Arial"/>
              </a:rPr>
              <a:t>(e.g.,</a:t>
            </a:r>
            <a:r>
              <a:rPr sz="1200" spc="-19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original,  </a:t>
            </a:r>
            <a:r>
              <a:rPr sz="1200" spc="-5" dirty="0">
                <a:latin typeface="Arial"/>
                <a:cs typeface="Arial"/>
              </a:rPr>
              <a:t>backup) </a:t>
            </a:r>
            <a:r>
              <a:rPr sz="1200" dirty="0">
                <a:latin typeface="Arial"/>
                <a:cs typeface="Arial"/>
              </a:rPr>
              <a:t>are identical </a:t>
            </a:r>
            <a:r>
              <a:rPr sz="1200" spc="-5" dirty="0">
                <a:latin typeface="Arial"/>
                <a:cs typeface="Arial"/>
              </a:rPr>
              <a:t>with a </a:t>
            </a:r>
            <a:r>
              <a:rPr sz="1200" spc="-10" dirty="0">
                <a:latin typeface="Arial"/>
                <a:cs typeface="Arial"/>
              </a:rPr>
              <a:t>minimum amount </a:t>
            </a:r>
            <a:r>
              <a:rPr sz="1200" dirty="0">
                <a:latin typeface="Arial"/>
                <a:cs typeface="Arial"/>
              </a:rPr>
              <a:t>of  </a:t>
            </a:r>
            <a:r>
              <a:rPr sz="1200" spc="-5" dirty="0">
                <a:latin typeface="Arial"/>
                <a:cs typeface="Arial"/>
              </a:rPr>
              <a:t>communication.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Detect </a:t>
            </a:r>
            <a:r>
              <a:rPr sz="1200" spc="-5" dirty="0">
                <a:latin typeface="Arial"/>
                <a:cs typeface="Arial"/>
              </a:rPr>
              <a:t>tampering </a:t>
            </a:r>
            <a:r>
              <a:rPr sz="1200" spc="5" dirty="0">
                <a:latin typeface="Arial"/>
                <a:cs typeface="Arial"/>
              </a:rPr>
              <a:t>in critical </a:t>
            </a:r>
            <a:r>
              <a:rPr sz="1200" dirty="0">
                <a:latin typeface="Arial"/>
                <a:cs typeface="Arial"/>
              </a:rPr>
              <a:t>system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files.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8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Ensure </a:t>
            </a:r>
            <a:r>
              <a:rPr sz="1200" spc="5" dirty="0">
                <a:latin typeface="Arial"/>
                <a:cs typeface="Arial"/>
              </a:rPr>
              <a:t>integrity </a:t>
            </a:r>
            <a:r>
              <a:rPr sz="1200" dirty="0">
                <a:latin typeface="Arial"/>
                <a:cs typeface="Arial"/>
              </a:rPr>
              <a:t>of the </a:t>
            </a:r>
            <a:r>
              <a:rPr sz="1200" spc="5" dirty="0">
                <a:latin typeface="Arial"/>
                <a:cs typeface="Arial"/>
              </a:rPr>
              <a:t>file </a:t>
            </a:r>
            <a:r>
              <a:rPr sz="1200" spc="-10" dirty="0">
                <a:latin typeface="Arial"/>
                <a:cs typeface="Arial"/>
              </a:rPr>
              <a:t>when </a:t>
            </a:r>
            <a:r>
              <a:rPr sz="1200" dirty="0">
                <a:latin typeface="Arial"/>
                <a:cs typeface="Arial"/>
              </a:rPr>
              <a:t>transferred </a:t>
            </a:r>
            <a:r>
              <a:rPr sz="1200" spc="-5" dirty="0">
                <a:latin typeface="Arial"/>
                <a:cs typeface="Arial"/>
              </a:rPr>
              <a:t>over a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noisy</a:t>
            </a:r>
            <a:endParaRPr sz="1200">
              <a:latin typeface="Arial"/>
              <a:cs typeface="Arial"/>
            </a:endParaRPr>
          </a:p>
          <a:p>
            <a:pPr marL="196850"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/>
                <a:cs typeface="Arial"/>
              </a:rPr>
              <a:t>channel, by </a:t>
            </a:r>
            <a:r>
              <a:rPr sz="1200" spc="5" dirty="0">
                <a:latin typeface="Arial"/>
                <a:cs typeface="Arial"/>
              </a:rPr>
              <a:t>appending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5" dirty="0">
                <a:latin typeface="Arial"/>
                <a:cs typeface="Arial"/>
              </a:rPr>
              <a:t>fingerprint </a:t>
            </a:r>
            <a:r>
              <a:rPr sz="1200" dirty="0">
                <a:latin typeface="Arial"/>
                <a:cs typeface="Arial"/>
              </a:rPr>
              <a:t>as a</a:t>
            </a:r>
            <a:r>
              <a:rPr sz="1200" spc="-229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checksum.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441C35DD-19A3-7D40-886D-B59F5EAB2BC5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2976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467586D-40EE-C140-9C49-EA75C5A9D1B0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6614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About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Collisions…?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57EDFC2-26CA-6A44-8960-610EE02788EC}"/>
              </a:ext>
            </a:extLst>
          </p:cNvPr>
          <p:cNvSpPr txBox="1"/>
          <p:nvPr/>
        </p:nvSpPr>
        <p:spPr>
          <a:xfrm>
            <a:off x="188976" y="776477"/>
            <a:ext cx="4177029" cy="24149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0033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 using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the probability that h(A[])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h(B[]) for</a:t>
            </a:r>
            <a:r>
              <a:rPr sz="1400" spc="2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two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i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different</a:t>
            </a:r>
            <a:r>
              <a:rPr sz="1400" i="1" spc="-1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10" dirty="0">
                <a:latin typeface="Arial"/>
                <a:cs typeface="Arial"/>
              </a:rPr>
              <a:t>A[0…N-1]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21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B[0…N-1]?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54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1345"/>
              </a:spcBef>
              <a:buChar char="•"/>
              <a:tabLst>
                <a:tab pos="170815" algn="l"/>
              </a:tabLst>
            </a:pP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% M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%</a:t>
            </a:r>
            <a:r>
              <a:rPr sz="1400" spc="32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M.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How many unlucky values of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are</a:t>
            </a:r>
            <a:r>
              <a:rPr sz="1400" spc="204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there…?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AB82E6B-29C4-6347-A8F3-264EA50D7CE4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3460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49E11920-8339-6F4A-9E76-D27C3F5281E5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5448ACCC-73E9-DD45-9C3A-BE3F0FCB1F88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C54173C8-0E01-7644-BB13-907974BF1D61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6614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About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Collisions…?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CBD09088-99FC-EB43-84EE-2E280987B314}"/>
              </a:ext>
            </a:extLst>
          </p:cNvPr>
          <p:cNvSpPr txBox="1"/>
          <p:nvPr/>
        </p:nvSpPr>
        <p:spPr>
          <a:xfrm>
            <a:off x="188976" y="732206"/>
            <a:ext cx="4183379" cy="254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815" marR="972185" indent="-170815">
              <a:lnSpc>
                <a:spcPct val="12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400" spc="-3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lines can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most 1 </a:t>
            </a:r>
            <a:r>
              <a:rPr sz="1400" spc="-10" dirty="0">
                <a:latin typeface="Arial"/>
                <a:cs typeface="Arial"/>
              </a:rPr>
              <a:t>point. 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198120">
              <a:lnSpc>
                <a:spcPct val="100000"/>
              </a:lnSpc>
              <a:spcBef>
                <a:spcPts val="340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198120">
              <a:lnSpc>
                <a:spcPct val="100000"/>
              </a:lnSpc>
              <a:spcBef>
                <a:spcPts val="335"/>
              </a:spcBef>
            </a:pPr>
            <a:r>
              <a:rPr sz="1400" spc="-20" dirty="0">
                <a:latin typeface="Arial"/>
                <a:cs typeface="Arial"/>
              </a:rPr>
              <a:t>(equivalently,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points uniquely determine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line)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50">
              <a:latin typeface="Times New Roman"/>
              <a:cs typeface="Times New Roman"/>
            </a:endParaRPr>
          </a:p>
          <a:p>
            <a:pPr marL="170815" marR="426084" indent="-170815">
              <a:lnSpc>
                <a:spcPct val="120100"/>
              </a:lnSpc>
              <a:buChar char="•"/>
              <a:tabLst>
                <a:tab pos="170815" algn="l"/>
              </a:tabLst>
            </a:pPr>
            <a:r>
              <a:rPr sz="1400" spc="-3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quadratics can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most 2 </a:t>
            </a:r>
            <a:r>
              <a:rPr sz="1400" spc="-10" dirty="0">
                <a:latin typeface="Arial"/>
                <a:cs typeface="Arial"/>
              </a:rPr>
              <a:t>points. 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</a:t>
            </a:r>
            <a:r>
              <a:rPr sz="1400" spc="-1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27777" dirty="0">
                <a:latin typeface="Arial"/>
                <a:cs typeface="Arial"/>
              </a:rPr>
              <a:t>2</a:t>
            </a:r>
            <a:endParaRPr sz="1350" baseline="27777">
              <a:latin typeface="Arial"/>
              <a:cs typeface="Arial"/>
            </a:endParaRPr>
          </a:p>
          <a:p>
            <a:pPr marL="198120">
              <a:lnSpc>
                <a:spcPct val="100000"/>
              </a:lnSpc>
              <a:spcBef>
                <a:spcPts val="340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</a:t>
            </a:r>
            <a:r>
              <a:rPr sz="1400" spc="1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27777" dirty="0">
                <a:latin typeface="Arial"/>
                <a:cs typeface="Arial"/>
              </a:rPr>
              <a:t>2</a:t>
            </a:r>
            <a:endParaRPr sz="1350" baseline="27777">
              <a:latin typeface="Arial"/>
              <a:cs typeface="Arial"/>
            </a:endParaRPr>
          </a:p>
          <a:p>
            <a:pPr marL="228600" marR="1224280">
              <a:lnSpc>
                <a:spcPct val="100000"/>
              </a:lnSpc>
              <a:spcBef>
                <a:spcPts val="335"/>
              </a:spcBef>
            </a:pPr>
            <a:r>
              <a:rPr sz="1400" spc="-20" dirty="0">
                <a:latin typeface="Arial"/>
                <a:cs typeface="Arial"/>
              </a:rPr>
              <a:t>(equivalently, </a:t>
            </a:r>
            <a:r>
              <a:rPr sz="1400" spc="-10" dirty="0">
                <a:latin typeface="Arial"/>
                <a:cs typeface="Arial"/>
              </a:rPr>
              <a:t>three points uniquely  determine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quadratic)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1DBE47D0-7A34-1C48-9520-99F8B9E59EFD}"/>
              </a:ext>
            </a:extLst>
          </p:cNvPr>
          <p:cNvSpPr/>
          <p:nvPr/>
        </p:nvSpPr>
        <p:spPr>
          <a:xfrm>
            <a:off x="3048635" y="914400"/>
            <a:ext cx="1066800" cy="571500"/>
          </a:xfrm>
          <a:custGeom>
            <a:avLst/>
            <a:gdLst/>
            <a:ahLst/>
            <a:cxnLst/>
            <a:rect l="l" t="t" r="r" b="b"/>
            <a:pathLst>
              <a:path w="1066800" h="571500">
                <a:moveTo>
                  <a:pt x="0" y="571500"/>
                </a:moveTo>
                <a:lnTo>
                  <a:pt x="10668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BADAEEA5-C81B-F146-8FB5-F86C8489128F}"/>
              </a:ext>
            </a:extLst>
          </p:cNvPr>
          <p:cNvSpPr/>
          <p:nvPr/>
        </p:nvSpPr>
        <p:spPr>
          <a:xfrm>
            <a:off x="3048635" y="1162050"/>
            <a:ext cx="1219200" cy="133350"/>
          </a:xfrm>
          <a:custGeom>
            <a:avLst/>
            <a:gdLst/>
            <a:ahLst/>
            <a:cxnLst/>
            <a:rect l="l" t="t" r="r" b="b"/>
            <a:pathLst>
              <a:path w="1219200" h="133350">
                <a:moveTo>
                  <a:pt x="0" y="0"/>
                </a:moveTo>
                <a:lnTo>
                  <a:pt x="1219200" y="13335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6BA88077-1921-5841-9B96-E2159D2E7498}"/>
              </a:ext>
            </a:extLst>
          </p:cNvPr>
          <p:cNvSpPr/>
          <p:nvPr/>
        </p:nvSpPr>
        <p:spPr>
          <a:xfrm>
            <a:off x="3536314" y="1196341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8"/>
                </a:lnTo>
                <a:lnTo>
                  <a:pt x="0" y="29590"/>
                </a:lnTo>
                <a:lnTo>
                  <a:pt x="6350" y="38099"/>
                </a:lnTo>
                <a:lnTo>
                  <a:pt x="22225" y="38099"/>
                </a:lnTo>
                <a:lnTo>
                  <a:pt x="28575" y="29590"/>
                </a:lnTo>
                <a:lnTo>
                  <a:pt x="28575" y="8508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F8411B59-D458-994C-89AD-1FC260AD25C0}"/>
              </a:ext>
            </a:extLst>
          </p:cNvPr>
          <p:cNvSpPr/>
          <p:nvPr/>
        </p:nvSpPr>
        <p:spPr>
          <a:xfrm>
            <a:off x="3536314" y="1196341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49"/>
                </a:moveTo>
                <a:lnTo>
                  <a:pt x="0" y="8508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8"/>
                </a:lnTo>
                <a:lnTo>
                  <a:pt x="28575" y="19049"/>
                </a:lnTo>
                <a:lnTo>
                  <a:pt x="28575" y="29590"/>
                </a:lnTo>
                <a:lnTo>
                  <a:pt x="22225" y="38099"/>
                </a:lnTo>
                <a:lnTo>
                  <a:pt x="14224" y="38099"/>
                </a:lnTo>
                <a:lnTo>
                  <a:pt x="6350" y="38099"/>
                </a:lnTo>
                <a:lnTo>
                  <a:pt x="0" y="29590"/>
                </a:lnTo>
                <a:lnTo>
                  <a:pt x="0" y="1904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1F33CF7C-6DC5-1D42-8D63-A8847314990A}"/>
              </a:ext>
            </a:extLst>
          </p:cNvPr>
          <p:cNvSpPr/>
          <p:nvPr/>
        </p:nvSpPr>
        <p:spPr>
          <a:xfrm>
            <a:off x="3324860" y="2468880"/>
            <a:ext cx="666750" cy="525780"/>
          </a:xfrm>
          <a:custGeom>
            <a:avLst/>
            <a:gdLst/>
            <a:ahLst/>
            <a:cxnLst/>
            <a:rect l="l" t="t" r="r" b="b"/>
            <a:pathLst>
              <a:path w="666750" h="525779">
                <a:moveTo>
                  <a:pt x="0" y="0"/>
                </a:moveTo>
                <a:lnTo>
                  <a:pt x="25029" y="60547"/>
                </a:lnTo>
                <a:lnTo>
                  <a:pt x="50067" y="120376"/>
                </a:lnTo>
                <a:lnTo>
                  <a:pt x="75119" y="178769"/>
                </a:lnTo>
                <a:lnTo>
                  <a:pt x="100192" y="235009"/>
                </a:lnTo>
                <a:lnTo>
                  <a:pt x="125295" y="288377"/>
                </a:lnTo>
                <a:lnTo>
                  <a:pt x="150434" y="338155"/>
                </a:lnTo>
                <a:lnTo>
                  <a:pt x="175617" y="383625"/>
                </a:lnTo>
                <a:lnTo>
                  <a:pt x="200851" y="424070"/>
                </a:lnTo>
                <a:lnTo>
                  <a:pt x="226143" y="458771"/>
                </a:lnTo>
                <a:lnTo>
                  <a:pt x="276932" y="508070"/>
                </a:lnTo>
                <a:lnTo>
                  <a:pt x="328040" y="525779"/>
                </a:lnTo>
                <a:lnTo>
                  <a:pt x="427845" y="443626"/>
                </a:lnTo>
                <a:lnTo>
                  <a:pt x="539067" y="262889"/>
                </a:lnTo>
                <a:lnTo>
                  <a:pt x="629453" y="82153"/>
                </a:lnTo>
                <a:lnTo>
                  <a:pt x="66675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C3AFEC49-2DCC-CB4C-8957-DA182940CE09}"/>
              </a:ext>
            </a:extLst>
          </p:cNvPr>
          <p:cNvSpPr/>
          <p:nvPr/>
        </p:nvSpPr>
        <p:spPr>
          <a:xfrm>
            <a:off x="2922905" y="2600326"/>
            <a:ext cx="1219200" cy="262890"/>
          </a:xfrm>
          <a:custGeom>
            <a:avLst/>
            <a:gdLst/>
            <a:ahLst/>
            <a:cxnLst/>
            <a:rect l="l" t="t" r="r" b="b"/>
            <a:pathLst>
              <a:path w="1219200" h="262890">
                <a:moveTo>
                  <a:pt x="0" y="0"/>
                </a:moveTo>
                <a:lnTo>
                  <a:pt x="45780" y="30273"/>
                </a:lnTo>
                <a:lnTo>
                  <a:pt x="91574" y="60188"/>
                </a:lnTo>
                <a:lnTo>
                  <a:pt x="137395" y="89384"/>
                </a:lnTo>
                <a:lnTo>
                  <a:pt x="183255" y="117504"/>
                </a:lnTo>
                <a:lnTo>
                  <a:pt x="229167" y="144188"/>
                </a:lnTo>
                <a:lnTo>
                  <a:pt x="275146" y="169077"/>
                </a:lnTo>
                <a:lnTo>
                  <a:pt x="321203" y="191812"/>
                </a:lnTo>
                <a:lnTo>
                  <a:pt x="367353" y="212035"/>
                </a:lnTo>
                <a:lnTo>
                  <a:pt x="413608" y="229385"/>
                </a:lnTo>
                <a:lnTo>
                  <a:pt x="459982" y="243505"/>
                </a:lnTo>
                <a:lnTo>
                  <a:pt x="506488" y="254035"/>
                </a:lnTo>
                <a:lnTo>
                  <a:pt x="553139" y="260616"/>
                </a:lnTo>
                <a:lnTo>
                  <a:pt x="599947" y="262890"/>
                </a:lnTo>
                <a:lnTo>
                  <a:pt x="782431" y="221813"/>
                </a:lnTo>
                <a:lnTo>
                  <a:pt x="985774" y="131445"/>
                </a:lnTo>
                <a:lnTo>
                  <a:pt x="1151016" y="41076"/>
                </a:lnTo>
                <a:lnTo>
                  <a:pt x="12192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8952E3E6-293F-1D4B-A20F-F9FF2C7B8C14}"/>
              </a:ext>
            </a:extLst>
          </p:cNvPr>
          <p:cNvSpPr/>
          <p:nvPr/>
        </p:nvSpPr>
        <p:spPr>
          <a:xfrm>
            <a:off x="3492500" y="2855596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9"/>
                </a:lnTo>
                <a:lnTo>
                  <a:pt x="0" y="29590"/>
                </a:lnTo>
                <a:lnTo>
                  <a:pt x="6350" y="38100"/>
                </a:lnTo>
                <a:lnTo>
                  <a:pt x="22225" y="38100"/>
                </a:lnTo>
                <a:lnTo>
                  <a:pt x="28575" y="29590"/>
                </a:lnTo>
                <a:lnTo>
                  <a:pt x="28575" y="8509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A5C56220-904E-1F4F-A742-06227218D21F}"/>
              </a:ext>
            </a:extLst>
          </p:cNvPr>
          <p:cNvSpPr/>
          <p:nvPr/>
        </p:nvSpPr>
        <p:spPr>
          <a:xfrm>
            <a:off x="3492500" y="2855596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50"/>
                </a:moveTo>
                <a:lnTo>
                  <a:pt x="0" y="8509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9"/>
                </a:lnTo>
                <a:lnTo>
                  <a:pt x="28575" y="19050"/>
                </a:lnTo>
                <a:lnTo>
                  <a:pt x="28575" y="29590"/>
                </a:lnTo>
                <a:lnTo>
                  <a:pt x="22225" y="38100"/>
                </a:lnTo>
                <a:lnTo>
                  <a:pt x="14224" y="38100"/>
                </a:lnTo>
                <a:lnTo>
                  <a:pt x="6350" y="38100"/>
                </a:lnTo>
                <a:lnTo>
                  <a:pt x="0" y="2959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056587B8-CBCE-464B-BBE3-D16564021AC4}"/>
              </a:ext>
            </a:extLst>
          </p:cNvPr>
          <p:cNvSpPr/>
          <p:nvPr/>
        </p:nvSpPr>
        <p:spPr>
          <a:xfrm>
            <a:off x="3831589" y="2748915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8"/>
                </a:lnTo>
                <a:lnTo>
                  <a:pt x="0" y="29590"/>
                </a:lnTo>
                <a:lnTo>
                  <a:pt x="6350" y="38099"/>
                </a:lnTo>
                <a:lnTo>
                  <a:pt x="22225" y="38099"/>
                </a:lnTo>
                <a:lnTo>
                  <a:pt x="28575" y="29590"/>
                </a:lnTo>
                <a:lnTo>
                  <a:pt x="28575" y="8508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962C6930-9455-2D43-BB96-A682B247B4D9}"/>
              </a:ext>
            </a:extLst>
          </p:cNvPr>
          <p:cNvSpPr/>
          <p:nvPr/>
        </p:nvSpPr>
        <p:spPr>
          <a:xfrm>
            <a:off x="3831589" y="2748915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49"/>
                </a:moveTo>
                <a:lnTo>
                  <a:pt x="0" y="8508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8"/>
                </a:lnTo>
                <a:lnTo>
                  <a:pt x="28575" y="19049"/>
                </a:lnTo>
                <a:lnTo>
                  <a:pt x="28575" y="29590"/>
                </a:lnTo>
                <a:lnTo>
                  <a:pt x="22225" y="38099"/>
                </a:lnTo>
                <a:lnTo>
                  <a:pt x="14224" y="38099"/>
                </a:lnTo>
                <a:lnTo>
                  <a:pt x="6350" y="38099"/>
                </a:lnTo>
                <a:lnTo>
                  <a:pt x="0" y="29590"/>
                </a:lnTo>
                <a:lnTo>
                  <a:pt x="0" y="1904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D4C769C3-5879-9C45-BEB2-4856FF9922B4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6225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81105B6-EE29-A640-9478-047D78AE03FA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6614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About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Collisions…?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E5D274A-8CDB-4649-BEA1-CC31C5D3CA7A}"/>
              </a:ext>
            </a:extLst>
          </p:cNvPr>
          <p:cNvSpPr txBox="1"/>
          <p:nvPr/>
        </p:nvSpPr>
        <p:spPr>
          <a:xfrm>
            <a:off x="188976" y="732586"/>
            <a:ext cx="4116070" cy="254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815" marR="904875" indent="-170815">
              <a:lnSpc>
                <a:spcPct val="12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400" spc="-3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lines can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most 1 </a:t>
            </a:r>
            <a:r>
              <a:rPr sz="1400" spc="-10" dirty="0">
                <a:latin typeface="Arial"/>
                <a:cs typeface="Arial"/>
              </a:rPr>
              <a:t>point. 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198120">
              <a:lnSpc>
                <a:spcPct val="100000"/>
              </a:lnSpc>
              <a:spcBef>
                <a:spcPts val="340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170815" marR="358775" indent="-170815">
              <a:lnSpc>
                <a:spcPct val="120000"/>
              </a:lnSpc>
              <a:spcBef>
                <a:spcPts val="1005"/>
              </a:spcBef>
              <a:buChar char="•"/>
              <a:tabLst>
                <a:tab pos="170815" algn="l"/>
              </a:tabLst>
            </a:pPr>
            <a:r>
              <a:rPr sz="1400" spc="-3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quadratics can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most 2 </a:t>
            </a:r>
            <a:r>
              <a:rPr sz="1400" spc="-10" dirty="0">
                <a:latin typeface="Arial"/>
                <a:cs typeface="Arial"/>
              </a:rPr>
              <a:t>points. 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</a:t>
            </a:r>
            <a:r>
              <a:rPr sz="1400" spc="-13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27777" dirty="0">
                <a:latin typeface="Arial"/>
                <a:cs typeface="Arial"/>
              </a:rPr>
              <a:t>2</a:t>
            </a:r>
            <a:endParaRPr sz="1350" baseline="27777">
              <a:latin typeface="Arial"/>
              <a:cs typeface="Arial"/>
            </a:endParaRPr>
          </a:p>
          <a:p>
            <a:pPr marL="198120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</a:t>
            </a:r>
            <a:r>
              <a:rPr sz="1400" spc="1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350" spc="-7" baseline="27777" dirty="0">
                <a:latin typeface="Arial"/>
                <a:cs typeface="Arial"/>
              </a:rPr>
              <a:t>2</a:t>
            </a:r>
            <a:endParaRPr sz="1350" baseline="2777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15" dirty="0">
                <a:latin typeface="Arial"/>
                <a:cs typeface="Arial"/>
              </a:rPr>
              <a:t>general, </a:t>
            </a:r>
            <a:r>
              <a:rPr sz="1400" spc="-10" dirty="0">
                <a:latin typeface="Arial"/>
                <a:cs typeface="Arial"/>
              </a:rPr>
              <a:t>degree-(N-1) </a:t>
            </a:r>
            <a:r>
              <a:rPr sz="1400" spc="-15" dirty="0">
                <a:latin typeface="Arial"/>
                <a:cs typeface="Arial"/>
              </a:rPr>
              <a:t>polynomials </a:t>
            </a: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in  </a:t>
            </a:r>
            <a:r>
              <a:rPr sz="1400" spc="-10" dirty="0">
                <a:latin typeface="Arial"/>
                <a:cs typeface="Arial"/>
              </a:rPr>
              <a:t>at </a:t>
            </a:r>
            <a:r>
              <a:rPr sz="1400" spc="-5" dirty="0">
                <a:latin typeface="Arial"/>
                <a:cs typeface="Arial"/>
              </a:rPr>
              <a:t>most </a:t>
            </a:r>
            <a:r>
              <a:rPr sz="1400" spc="-10" dirty="0">
                <a:latin typeface="Arial"/>
                <a:cs typeface="Arial"/>
              </a:rPr>
              <a:t>N-1 points,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is still </a:t>
            </a:r>
            <a:r>
              <a:rPr sz="1400" spc="-10" dirty="0">
                <a:latin typeface="Arial"/>
                <a:cs typeface="Arial"/>
              </a:rPr>
              <a:t>true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do  integer arithmetic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modulo </a:t>
            </a:r>
            <a:r>
              <a:rPr sz="1400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</a:t>
            </a:r>
            <a:r>
              <a:rPr sz="1400" u="sng" spc="1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prime</a:t>
            </a:r>
            <a:r>
              <a:rPr sz="1400" spc="-10" dirty="0">
                <a:latin typeface="Arial"/>
                <a:cs typeface="Arial"/>
              </a:rPr>
              <a:t>!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28EDB68-4539-4E49-A032-237B44C072BD}"/>
              </a:ext>
            </a:extLst>
          </p:cNvPr>
          <p:cNvSpPr/>
          <p:nvPr/>
        </p:nvSpPr>
        <p:spPr>
          <a:xfrm>
            <a:off x="3048635" y="915923"/>
            <a:ext cx="1066800" cy="571500"/>
          </a:xfrm>
          <a:custGeom>
            <a:avLst/>
            <a:gdLst/>
            <a:ahLst/>
            <a:cxnLst/>
            <a:rect l="l" t="t" r="r" b="b"/>
            <a:pathLst>
              <a:path w="1066800" h="571500">
                <a:moveTo>
                  <a:pt x="0" y="571500"/>
                </a:moveTo>
                <a:lnTo>
                  <a:pt x="10668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2D02044-7218-FF47-B9C9-ADE62239CB4E}"/>
              </a:ext>
            </a:extLst>
          </p:cNvPr>
          <p:cNvSpPr/>
          <p:nvPr/>
        </p:nvSpPr>
        <p:spPr>
          <a:xfrm>
            <a:off x="3048635" y="1163573"/>
            <a:ext cx="1219200" cy="133350"/>
          </a:xfrm>
          <a:custGeom>
            <a:avLst/>
            <a:gdLst/>
            <a:ahLst/>
            <a:cxnLst/>
            <a:rect l="l" t="t" r="r" b="b"/>
            <a:pathLst>
              <a:path w="1219200" h="133350">
                <a:moveTo>
                  <a:pt x="0" y="0"/>
                </a:moveTo>
                <a:lnTo>
                  <a:pt x="1219200" y="13335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51AABAD-2AEE-8042-9D87-6B6EA982A920}"/>
              </a:ext>
            </a:extLst>
          </p:cNvPr>
          <p:cNvSpPr/>
          <p:nvPr/>
        </p:nvSpPr>
        <p:spPr>
          <a:xfrm>
            <a:off x="3536314" y="1197863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9"/>
                </a:lnTo>
                <a:lnTo>
                  <a:pt x="0" y="29591"/>
                </a:lnTo>
                <a:lnTo>
                  <a:pt x="6350" y="38100"/>
                </a:lnTo>
                <a:lnTo>
                  <a:pt x="22225" y="38100"/>
                </a:lnTo>
                <a:lnTo>
                  <a:pt x="28575" y="29591"/>
                </a:lnTo>
                <a:lnTo>
                  <a:pt x="28575" y="8509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BDBFEB60-42CF-364C-A3CD-2D7C8C119645}"/>
              </a:ext>
            </a:extLst>
          </p:cNvPr>
          <p:cNvSpPr/>
          <p:nvPr/>
        </p:nvSpPr>
        <p:spPr>
          <a:xfrm>
            <a:off x="3536314" y="1197863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50"/>
                </a:moveTo>
                <a:lnTo>
                  <a:pt x="0" y="8509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9"/>
                </a:lnTo>
                <a:lnTo>
                  <a:pt x="28575" y="19050"/>
                </a:lnTo>
                <a:lnTo>
                  <a:pt x="28575" y="29591"/>
                </a:lnTo>
                <a:lnTo>
                  <a:pt x="22225" y="38100"/>
                </a:lnTo>
                <a:lnTo>
                  <a:pt x="14224" y="38100"/>
                </a:lnTo>
                <a:lnTo>
                  <a:pt x="6350" y="38100"/>
                </a:lnTo>
                <a:lnTo>
                  <a:pt x="0" y="29591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7E08484-B859-1A4B-B740-F1A2239950F0}"/>
              </a:ext>
            </a:extLst>
          </p:cNvPr>
          <p:cNvSpPr/>
          <p:nvPr/>
        </p:nvSpPr>
        <p:spPr>
          <a:xfrm>
            <a:off x="3450589" y="1944623"/>
            <a:ext cx="666750" cy="525780"/>
          </a:xfrm>
          <a:custGeom>
            <a:avLst/>
            <a:gdLst/>
            <a:ahLst/>
            <a:cxnLst/>
            <a:rect l="l" t="t" r="r" b="b"/>
            <a:pathLst>
              <a:path w="666750" h="525779">
                <a:moveTo>
                  <a:pt x="0" y="0"/>
                </a:moveTo>
                <a:lnTo>
                  <a:pt x="25029" y="60547"/>
                </a:lnTo>
                <a:lnTo>
                  <a:pt x="50067" y="120376"/>
                </a:lnTo>
                <a:lnTo>
                  <a:pt x="75119" y="178769"/>
                </a:lnTo>
                <a:lnTo>
                  <a:pt x="100192" y="235009"/>
                </a:lnTo>
                <a:lnTo>
                  <a:pt x="125295" y="288377"/>
                </a:lnTo>
                <a:lnTo>
                  <a:pt x="150434" y="338155"/>
                </a:lnTo>
                <a:lnTo>
                  <a:pt x="175617" y="383625"/>
                </a:lnTo>
                <a:lnTo>
                  <a:pt x="200851" y="424070"/>
                </a:lnTo>
                <a:lnTo>
                  <a:pt x="226143" y="458771"/>
                </a:lnTo>
                <a:lnTo>
                  <a:pt x="276932" y="508070"/>
                </a:lnTo>
                <a:lnTo>
                  <a:pt x="328041" y="525779"/>
                </a:lnTo>
                <a:lnTo>
                  <a:pt x="427845" y="443626"/>
                </a:lnTo>
                <a:lnTo>
                  <a:pt x="539067" y="262889"/>
                </a:lnTo>
                <a:lnTo>
                  <a:pt x="629453" y="82153"/>
                </a:lnTo>
                <a:lnTo>
                  <a:pt x="66675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1A9CBA77-DDE4-E04C-B5EB-8D57A9F605AB}"/>
              </a:ext>
            </a:extLst>
          </p:cNvPr>
          <p:cNvSpPr/>
          <p:nvPr/>
        </p:nvSpPr>
        <p:spPr>
          <a:xfrm>
            <a:off x="3048635" y="2076069"/>
            <a:ext cx="1219200" cy="262890"/>
          </a:xfrm>
          <a:custGeom>
            <a:avLst/>
            <a:gdLst/>
            <a:ahLst/>
            <a:cxnLst/>
            <a:rect l="l" t="t" r="r" b="b"/>
            <a:pathLst>
              <a:path w="1219200" h="262889">
                <a:moveTo>
                  <a:pt x="0" y="0"/>
                </a:moveTo>
                <a:lnTo>
                  <a:pt x="45780" y="30273"/>
                </a:lnTo>
                <a:lnTo>
                  <a:pt x="91574" y="60188"/>
                </a:lnTo>
                <a:lnTo>
                  <a:pt x="137395" y="89384"/>
                </a:lnTo>
                <a:lnTo>
                  <a:pt x="183255" y="117504"/>
                </a:lnTo>
                <a:lnTo>
                  <a:pt x="229167" y="144188"/>
                </a:lnTo>
                <a:lnTo>
                  <a:pt x="275146" y="169077"/>
                </a:lnTo>
                <a:lnTo>
                  <a:pt x="321203" y="191812"/>
                </a:lnTo>
                <a:lnTo>
                  <a:pt x="367353" y="212035"/>
                </a:lnTo>
                <a:lnTo>
                  <a:pt x="413608" y="229385"/>
                </a:lnTo>
                <a:lnTo>
                  <a:pt x="459982" y="243505"/>
                </a:lnTo>
                <a:lnTo>
                  <a:pt x="506488" y="254035"/>
                </a:lnTo>
                <a:lnTo>
                  <a:pt x="553139" y="260616"/>
                </a:lnTo>
                <a:lnTo>
                  <a:pt x="599948" y="262889"/>
                </a:lnTo>
                <a:lnTo>
                  <a:pt x="782431" y="221813"/>
                </a:lnTo>
                <a:lnTo>
                  <a:pt x="985774" y="131444"/>
                </a:lnTo>
                <a:lnTo>
                  <a:pt x="1151016" y="41076"/>
                </a:lnTo>
                <a:lnTo>
                  <a:pt x="1219200" y="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B2AA02C3-2549-174F-B20B-FE18303E01E0}"/>
              </a:ext>
            </a:extLst>
          </p:cNvPr>
          <p:cNvSpPr/>
          <p:nvPr/>
        </p:nvSpPr>
        <p:spPr>
          <a:xfrm>
            <a:off x="3618230" y="2331338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9"/>
                </a:lnTo>
                <a:lnTo>
                  <a:pt x="0" y="29590"/>
                </a:lnTo>
                <a:lnTo>
                  <a:pt x="6350" y="38100"/>
                </a:lnTo>
                <a:lnTo>
                  <a:pt x="22225" y="38100"/>
                </a:lnTo>
                <a:lnTo>
                  <a:pt x="28575" y="29590"/>
                </a:lnTo>
                <a:lnTo>
                  <a:pt x="28575" y="8509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D2E2B671-9989-B94E-BE70-CBD1C49DAEAD}"/>
              </a:ext>
            </a:extLst>
          </p:cNvPr>
          <p:cNvSpPr/>
          <p:nvPr/>
        </p:nvSpPr>
        <p:spPr>
          <a:xfrm>
            <a:off x="3618230" y="2331338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50"/>
                </a:moveTo>
                <a:lnTo>
                  <a:pt x="0" y="8509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9"/>
                </a:lnTo>
                <a:lnTo>
                  <a:pt x="28575" y="19050"/>
                </a:lnTo>
                <a:lnTo>
                  <a:pt x="28575" y="29590"/>
                </a:lnTo>
                <a:lnTo>
                  <a:pt x="22225" y="38100"/>
                </a:lnTo>
                <a:lnTo>
                  <a:pt x="14224" y="38100"/>
                </a:lnTo>
                <a:lnTo>
                  <a:pt x="6350" y="38100"/>
                </a:lnTo>
                <a:lnTo>
                  <a:pt x="0" y="2959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98735CB-3402-6B4F-A165-D8E169B63A0A}"/>
              </a:ext>
            </a:extLst>
          </p:cNvPr>
          <p:cNvSpPr/>
          <p:nvPr/>
        </p:nvSpPr>
        <p:spPr>
          <a:xfrm>
            <a:off x="3957319" y="2224658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22225" y="0"/>
                </a:moveTo>
                <a:lnTo>
                  <a:pt x="6350" y="0"/>
                </a:lnTo>
                <a:lnTo>
                  <a:pt x="0" y="8509"/>
                </a:lnTo>
                <a:lnTo>
                  <a:pt x="0" y="29591"/>
                </a:lnTo>
                <a:lnTo>
                  <a:pt x="6350" y="38100"/>
                </a:lnTo>
                <a:lnTo>
                  <a:pt x="22225" y="38100"/>
                </a:lnTo>
                <a:lnTo>
                  <a:pt x="28575" y="29591"/>
                </a:lnTo>
                <a:lnTo>
                  <a:pt x="28575" y="8509"/>
                </a:lnTo>
                <a:lnTo>
                  <a:pt x="2222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43514227-CA57-9C4D-ADCF-9DE19A85C819}"/>
              </a:ext>
            </a:extLst>
          </p:cNvPr>
          <p:cNvSpPr/>
          <p:nvPr/>
        </p:nvSpPr>
        <p:spPr>
          <a:xfrm>
            <a:off x="3957319" y="2224658"/>
            <a:ext cx="28575" cy="38100"/>
          </a:xfrm>
          <a:custGeom>
            <a:avLst/>
            <a:gdLst/>
            <a:ahLst/>
            <a:cxnLst/>
            <a:rect l="l" t="t" r="r" b="b"/>
            <a:pathLst>
              <a:path w="28575" h="38100">
                <a:moveTo>
                  <a:pt x="0" y="19050"/>
                </a:moveTo>
                <a:lnTo>
                  <a:pt x="0" y="8509"/>
                </a:lnTo>
                <a:lnTo>
                  <a:pt x="6350" y="0"/>
                </a:lnTo>
                <a:lnTo>
                  <a:pt x="14224" y="0"/>
                </a:lnTo>
                <a:lnTo>
                  <a:pt x="22225" y="0"/>
                </a:lnTo>
                <a:lnTo>
                  <a:pt x="28575" y="8509"/>
                </a:lnTo>
                <a:lnTo>
                  <a:pt x="28575" y="19050"/>
                </a:lnTo>
                <a:lnTo>
                  <a:pt x="28575" y="29591"/>
                </a:lnTo>
                <a:lnTo>
                  <a:pt x="22225" y="38100"/>
                </a:lnTo>
                <a:lnTo>
                  <a:pt x="14224" y="38100"/>
                </a:lnTo>
                <a:lnTo>
                  <a:pt x="6350" y="38100"/>
                </a:lnTo>
                <a:lnTo>
                  <a:pt x="0" y="29591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24CC227-AACE-4743-B6D9-0E41D9876F18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3580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6">
            <a:extLst>
              <a:ext uri="{FF2B5EF4-FFF2-40B4-BE49-F238E27FC236}">
                <a16:creationId xmlns:a16="http://schemas.microsoft.com/office/drawing/2014/main" id="{47717C98-5DC2-FB4D-8D93-C4822A1DFAAC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7">
            <a:extLst>
              <a:ext uri="{FF2B5EF4-FFF2-40B4-BE49-F238E27FC236}">
                <a16:creationId xmlns:a16="http://schemas.microsoft.com/office/drawing/2014/main" id="{136D6715-AA23-9A44-B345-6AA1CC55C825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8">
            <a:extLst>
              <a:ext uri="{FF2B5EF4-FFF2-40B4-BE49-F238E27FC236}">
                <a16:creationId xmlns:a16="http://schemas.microsoft.com/office/drawing/2014/main" id="{55D56555-06C3-854A-AC91-0C02EB891C10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9">
            <a:extLst>
              <a:ext uri="{FF2B5EF4-FFF2-40B4-BE49-F238E27FC236}">
                <a16:creationId xmlns:a16="http://schemas.microsoft.com/office/drawing/2014/main" id="{0F9EC992-3ECD-3849-AAD1-8589443413F5}"/>
              </a:ext>
            </a:extLst>
          </p:cNvPr>
          <p:cNvSpPr txBox="1"/>
          <p:nvPr/>
        </p:nvSpPr>
        <p:spPr>
          <a:xfrm>
            <a:off x="188976" y="776097"/>
            <a:ext cx="408114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 using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20">
            <a:extLst>
              <a:ext uri="{FF2B5EF4-FFF2-40B4-BE49-F238E27FC236}">
                <a16:creationId xmlns:a16="http://schemas.microsoft.com/office/drawing/2014/main" id="{46C827EE-B1AC-7A46-B4DC-A40DBAA9EAF5}"/>
              </a:ext>
            </a:extLst>
          </p:cNvPr>
          <p:cNvSpPr txBox="1"/>
          <p:nvPr/>
        </p:nvSpPr>
        <p:spPr>
          <a:xfrm>
            <a:off x="188976" y="1329996"/>
            <a:ext cx="4177029" cy="20745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95275">
              <a:lnSpc>
                <a:spcPct val="100000"/>
              </a:lnSpc>
              <a:spcBef>
                <a:spcPts val="434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54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1345"/>
              </a:spcBef>
              <a:buChar char="•"/>
              <a:tabLst>
                <a:tab pos="170815" algn="l"/>
              </a:tabLst>
            </a:pP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% M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%</a:t>
            </a:r>
            <a:r>
              <a:rPr sz="1400" spc="32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M.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  <a:p>
            <a:pPr marL="170180" marR="6223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22">
            <a:extLst>
              <a:ext uri="{FF2B5EF4-FFF2-40B4-BE49-F238E27FC236}">
                <a16:creationId xmlns:a16="http://schemas.microsoft.com/office/drawing/2014/main" id="{F03AB441-4DB6-974C-B963-F090172EF572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7777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BA97D1A8-6093-5744-B8C0-E6734CE09862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  <a:ln w="6350">
            <a:solidFill>
              <a:schemeClr val="tx1"/>
            </a:solidFill>
          </a:ln>
        </p:spPr>
        <p:txBody>
          <a:bodyPr vert="horz" wrap="square" lIns="0" tIns="2540" rIns="0" bIns="0" rtlCol="0">
            <a:spAutoFit/>
          </a:bodyPr>
          <a:lstStyle/>
          <a:p>
            <a:pPr marL="1146175" marR="433705" indent="-710565">
              <a:lnSpc>
                <a:spcPts val="2160"/>
              </a:lnSpc>
              <a:spcBef>
                <a:spcPts val="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is the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Ideal Table Size</a:t>
            </a:r>
            <a:r>
              <a:rPr sz="1800" b="1" spc="-114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When  Storing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N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Elements?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D13E3D5-C4CA-454E-9FA2-34947159BBDD}"/>
              </a:ext>
            </a:extLst>
          </p:cNvPr>
          <p:cNvSpPr/>
          <p:nvPr/>
        </p:nvSpPr>
        <p:spPr>
          <a:xfrm>
            <a:off x="494411" y="1637664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19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93923940-2A26-DB4D-B972-F670F115047E}"/>
              </a:ext>
            </a:extLst>
          </p:cNvPr>
          <p:cNvSpPr/>
          <p:nvPr/>
        </p:nvSpPr>
        <p:spPr>
          <a:xfrm>
            <a:off x="1791589" y="1637664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A592E5C7-D96E-5141-ABFB-34628ECBCF1A}"/>
              </a:ext>
            </a:extLst>
          </p:cNvPr>
          <p:cNvSpPr/>
          <p:nvPr/>
        </p:nvSpPr>
        <p:spPr>
          <a:xfrm>
            <a:off x="1976881" y="163766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CD1E799E-E0F1-734D-AF29-FB4119F5EFB3}"/>
              </a:ext>
            </a:extLst>
          </p:cNvPr>
          <p:cNvSpPr txBox="1"/>
          <p:nvPr/>
        </p:nvSpPr>
        <p:spPr>
          <a:xfrm>
            <a:off x="106045" y="1627378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E0401FE6-8929-4C48-AA7E-C913A0A64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425295"/>
              </p:ext>
            </p:extLst>
          </p:nvPr>
        </p:nvGraphicFramePr>
        <p:xfrm>
          <a:off x="302767" y="1631314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286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object 8">
            <a:extLst>
              <a:ext uri="{FF2B5EF4-FFF2-40B4-BE49-F238E27FC236}">
                <a16:creationId xmlns:a16="http://schemas.microsoft.com/office/drawing/2014/main" id="{5BB3FBC2-BC57-7F4F-A7F0-4FE83562E107}"/>
              </a:ext>
            </a:extLst>
          </p:cNvPr>
          <p:cNvSpPr/>
          <p:nvPr/>
        </p:nvSpPr>
        <p:spPr>
          <a:xfrm>
            <a:off x="815848" y="2111629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400"/>
                </a:moveTo>
                <a:lnTo>
                  <a:pt x="144780" y="152400"/>
                </a:lnTo>
                <a:lnTo>
                  <a:pt x="14478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C0295866-E4A6-B642-8450-6C7DCEECD25C}"/>
              </a:ext>
            </a:extLst>
          </p:cNvPr>
          <p:cNvSpPr/>
          <p:nvPr/>
        </p:nvSpPr>
        <p:spPr>
          <a:xfrm>
            <a:off x="815848" y="2111629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400"/>
                </a:moveTo>
                <a:lnTo>
                  <a:pt x="144780" y="152400"/>
                </a:lnTo>
                <a:lnTo>
                  <a:pt x="14478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699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A6FEB5A0-A355-EF48-8E2C-A387C7DDC458}"/>
              </a:ext>
            </a:extLst>
          </p:cNvPr>
          <p:cNvSpPr txBox="1"/>
          <p:nvPr/>
        </p:nvSpPr>
        <p:spPr>
          <a:xfrm>
            <a:off x="376174" y="1859407"/>
            <a:ext cx="1715135" cy="410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1000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1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4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5</a:t>
            </a:r>
            <a:r>
              <a:rPr lang="en-US" sz="800" spc="-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   </a:t>
            </a:r>
            <a:r>
              <a:rPr lang="en-US" sz="800" spc="-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750" dirty="0">
              <a:latin typeface="Times New Roman"/>
              <a:cs typeface="Times New Roman"/>
            </a:endParaRPr>
          </a:p>
          <a:p>
            <a:pPr marR="93980" algn="ctr">
              <a:lnSpc>
                <a:spcPct val="100000"/>
              </a:lnSpc>
              <a:tabLst>
                <a:tab pos="210185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F76D8861-D5E2-2044-BDFC-68FAF1064855}"/>
              </a:ext>
            </a:extLst>
          </p:cNvPr>
          <p:cNvSpPr txBox="1"/>
          <p:nvPr/>
        </p:nvSpPr>
        <p:spPr>
          <a:xfrm>
            <a:off x="2429256" y="1627378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FA2CF921-72A7-1F43-9A87-B116E9843AFA}"/>
              </a:ext>
            </a:extLst>
          </p:cNvPr>
          <p:cNvSpPr txBox="1"/>
          <p:nvPr/>
        </p:nvSpPr>
        <p:spPr>
          <a:xfrm>
            <a:off x="710818" y="1192784"/>
            <a:ext cx="105854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(Sequential)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B9283A32-A861-F34A-966E-E42D2DA3D826}"/>
              </a:ext>
            </a:extLst>
          </p:cNvPr>
          <p:cNvSpPr/>
          <p:nvPr/>
        </p:nvSpPr>
        <p:spPr>
          <a:xfrm>
            <a:off x="957707" y="1851532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19">
                <a:moveTo>
                  <a:pt x="110008" y="11532"/>
                </a:moveTo>
                <a:lnTo>
                  <a:pt x="104923" y="15305"/>
                </a:lnTo>
                <a:lnTo>
                  <a:pt x="0" y="258953"/>
                </a:lnTo>
                <a:lnTo>
                  <a:pt x="5841" y="261366"/>
                </a:lnTo>
                <a:lnTo>
                  <a:pt x="110774" y="17820"/>
                </a:lnTo>
                <a:lnTo>
                  <a:pt x="110008" y="11532"/>
                </a:lnTo>
                <a:close/>
              </a:path>
              <a:path w="121285" h="261619">
                <a:moveTo>
                  <a:pt x="115601" y="4445"/>
                </a:moveTo>
                <a:lnTo>
                  <a:pt x="109600" y="4445"/>
                </a:lnTo>
                <a:lnTo>
                  <a:pt x="115442" y="6985"/>
                </a:lnTo>
                <a:lnTo>
                  <a:pt x="110774" y="17820"/>
                </a:lnTo>
                <a:lnTo>
                  <a:pt x="114680" y="49911"/>
                </a:lnTo>
                <a:lnTo>
                  <a:pt x="114934" y="51689"/>
                </a:lnTo>
                <a:lnTo>
                  <a:pt x="116585" y="52831"/>
                </a:lnTo>
                <a:lnTo>
                  <a:pt x="118236" y="52704"/>
                </a:lnTo>
                <a:lnTo>
                  <a:pt x="120014" y="52450"/>
                </a:lnTo>
                <a:lnTo>
                  <a:pt x="121284" y="50926"/>
                </a:lnTo>
                <a:lnTo>
                  <a:pt x="121030" y="49149"/>
                </a:lnTo>
                <a:lnTo>
                  <a:pt x="115601" y="4445"/>
                </a:lnTo>
                <a:close/>
              </a:path>
              <a:path w="121285" h="261619">
                <a:moveTo>
                  <a:pt x="115061" y="0"/>
                </a:moveTo>
                <a:lnTo>
                  <a:pt x="75183" y="29337"/>
                </a:lnTo>
                <a:lnTo>
                  <a:pt x="73786" y="30479"/>
                </a:lnTo>
                <a:lnTo>
                  <a:pt x="73405" y="32385"/>
                </a:lnTo>
                <a:lnTo>
                  <a:pt x="74548" y="33781"/>
                </a:lnTo>
                <a:lnTo>
                  <a:pt x="75564" y="35178"/>
                </a:lnTo>
                <a:lnTo>
                  <a:pt x="77596" y="35560"/>
                </a:lnTo>
                <a:lnTo>
                  <a:pt x="78993" y="34544"/>
                </a:lnTo>
                <a:lnTo>
                  <a:pt x="104923" y="15305"/>
                </a:lnTo>
                <a:lnTo>
                  <a:pt x="109600" y="4445"/>
                </a:lnTo>
                <a:lnTo>
                  <a:pt x="115601" y="4445"/>
                </a:lnTo>
                <a:lnTo>
                  <a:pt x="115061" y="0"/>
                </a:lnTo>
                <a:close/>
              </a:path>
              <a:path w="121285" h="261619">
                <a:moveTo>
                  <a:pt x="113398" y="6096"/>
                </a:moveTo>
                <a:lnTo>
                  <a:pt x="109346" y="6096"/>
                </a:lnTo>
                <a:lnTo>
                  <a:pt x="114426" y="8254"/>
                </a:lnTo>
                <a:lnTo>
                  <a:pt x="110008" y="11532"/>
                </a:lnTo>
                <a:lnTo>
                  <a:pt x="110774" y="17820"/>
                </a:lnTo>
                <a:lnTo>
                  <a:pt x="115442" y="6985"/>
                </a:lnTo>
                <a:lnTo>
                  <a:pt x="113398" y="6096"/>
                </a:lnTo>
                <a:close/>
              </a:path>
              <a:path w="121285" h="261619">
                <a:moveTo>
                  <a:pt x="109600" y="4445"/>
                </a:moveTo>
                <a:lnTo>
                  <a:pt x="104923" y="15305"/>
                </a:lnTo>
                <a:lnTo>
                  <a:pt x="110008" y="11532"/>
                </a:lnTo>
                <a:lnTo>
                  <a:pt x="109346" y="6096"/>
                </a:lnTo>
                <a:lnTo>
                  <a:pt x="113398" y="6096"/>
                </a:lnTo>
                <a:lnTo>
                  <a:pt x="109600" y="4445"/>
                </a:lnTo>
                <a:close/>
              </a:path>
              <a:path w="121285" h="261619">
                <a:moveTo>
                  <a:pt x="109346" y="6096"/>
                </a:moveTo>
                <a:lnTo>
                  <a:pt x="110008" y="11532"/>
                </a:lnTo>
                <a:lnTo>
                  <a:pt x="114426" y="8254"/>
                </a:lnTo>
                <a:lnTo>
                  <a:pt x="109346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8A836997-40EA-AB48-97EF-EEF998E84C4F}"/>
              </a:ext>
            </a:extLst>
          </p:cNvPr>
          <p:cNvSpPr txBox="1"/>
          <p:nvPr/>
        </p:nvSpPr>
        <p:spPr>
          <a:xfrm>
            <a:off x="3245865" y="692022"/>
            <a:ext cx="470534" cy="3930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</a:t>
            </a:r>
            <a:r>
              <a:rPr sz="900" spc="5" dirty="0">
                <a:latin typeface="Arial"/>
                <a:cs typeface="Arial"/>
              </a:rPr>
              <a:t>g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700" spc="-10" dirty="0">
                <a:latin typeface="Arial"/>
                <a:cs typeface="Arial"/>
              </a:rPr>
              <a:t>61</a:t>
            </a:r>
            <a:endParaRPr sz="700">
              <a:latin typeface="Arial"/>
              <a:cs typeface="Arial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89215F12-1FF0-1A4B-A8B7-CE43FDF978B5}"/>
              </a:ext>
            </a:extLst>
          </p:cNvPr>
          <p:cNvSpPr txBox="1"/>
          <p:nvPr/>
        </p:nvSpPr>
        <p:spPr>
          <a:xfrm>
            <a:off x="3437255" y="1276604"/>
            <a:ext cx="5600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41300" algn="l"/>
                <a:tab pos="448945" algn="l"/>
              </a:tabLst>
            </a:pPr>
            <a:r>
              <a:rPr sz="1350" spc="7" baseline="-6172" dirty="0">
                <a:latin typeface="Arial"/>
                <a:cs typeface="Arial"/>
              </a:rPr>
              <a:t>1	</a:t>
            </a:r>
            <a:r>
              <a:rPr sz="1050" spc="-7" baseline="-3968" dirty="0">
                <a:latin typeface="Arial"/>
                <a:cs typeface="Arial"/>
              </a:rPr>
              <a:t>2	</a:t>
            </a:r>
            <a:r>
              <a:rPr sz="700" spc="-10" dirty="0">
                <a:latin typeface="Arial"/>
                <a:cs typeface="Arial"/>
              </a:rPr>
              <a:t>13</a:t>
            </a:r>
            <a:endParaRPr sz="700">
              <a:latin typeface="Arial"/>
              <a:cs typeface="Arial"/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CFABBB65-2D37-394A-A4BC-566A2674C01A}"/>
              </a:ext>
            </a:extLst>
          </p:cNvPr>
          <p:cNvSpPr txBox="1"/>
          <p:nvPr/>
        </p:nvSpPr>
        <p:spPr>
          <a:xfrm>
            <a:off x="2678938" y="1307972"/>
            <a:ext cx="4813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70205" algn="l"/>
              </a:tabLst>
            </a:pPr>
            <a:r>
              <a:rPr sz="700" spc="-10" dirty="0">
                <a:latin typeface="Arial"/>
                <a:cs typeface="Arial"/>
              </a:rPr>
              <a:t>8</a:t>
            </a:r>
            <a:r>
              <a:rPr sz="700" spc="-5" dirty="0">
                <a:latin typeface="Arial"/>
                <a:cs typeface="Arial"/>
              </a:rPr>
              <a:t>7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99</a:t>
            </a:r>
            <a:endParaRPr sz="700">
              <a:latin typeface="Arial"/>
              <a:cs typeface="Arial"/>
            </a:endParaRPr>
          </a:p>
        </p:txBody>
      </p:sp>
      <p:graphicFrame>
        <p:nvGraphicFramePr>
          <p:cNvPr id="19" name="object 17">
            <a:extLst>
              <a:ext uri="{FF2B5EF4-FFF2-40B4-BE49-F238E27FC236}">
                <a16:creationId xmlns:a16="http://schemas.microsoft.com/office/drawing/2014/main" id="{6F20048C-2795-E74F-A0AA-D58DB03C2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189528"/>
              </p:ext>
            </p:extLst>
          </p:nvPr>
        </p:nvGraphicFramePr>
        <p:xfrm>
          <a:off x="2608961" y="1616075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object 18">
            <a:extLst>
              <a:ext uri="{FF2B5EF4-FFF2-40B4-BE49-F238E27FC236}">
                <a16:creationId xmlns:a16="http://schemas.microsoft.com/office/drawing/2014/main" id="{725C066A-502F-B04E-9347-431E3A4C8862}"/>
              </a:ext>
            </a:extLst>
          </p:cNvPr>
          <p:cNvSpPr/>
          <p:nvPr/>
        </p:nvSpPr>
        <p:spPr>
          <a:xfrm>
            <a:off x="1181480" y="1535048"/>
            <a:ext cx="138684" cy="875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62DE9AA1-E049-7C48-A989-78F70F7A39B5}"/>
              </a:ext>
            </a:extLst>
          </p:cNvPr>
          <p:cNvSpPr/>
          <p:nvPr/>
        </p:nvSpPr>
        <p:spPr>
          <a:xfrm>
            <a:off x="1361693" y="1531238"/>
            <a:ext cx="138557" cy="87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9ECE2C0C-0094-D14B-BECE-67BAB6421C93}"/>
              </a:ext>
            </a:extLst>
          </p:cNvPr>
          <p:cNvSpPr/>
          <p:nvPr/>
        </p:nvSpPr>
        <p:spPr>
          <a:xfrm>
            <a:off x="1546860" y="1529969"/>
            <a:ext cx="138683" cy="876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C3A02782-1916-744D-B614-CE423F679433}"/>
              </a:ext>
            </a:extLst>
          </p:cNvPr>
          <p:cNvSpPr/>
          <p:nvPr/>
        </p:nvSpPr>
        <p:spPr>
          <a:xfrm>
            <a:off x="2631313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5E21FD36-F031-AF4A-BE3E-32BCA3B568BA}"/>
              </a:ext>
            </a:extLst>
          </p:cNvPr>
          <p:cNvSpPr/>
          <p:nvPr/>
        </p:nvSpPr>
        <p:spPr>
          <a:xfrm>
            <a:off x="2631313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F932FD38-4B9D-D148-82ED-567F71060A36}"/>
              </a:ext>
            </a:extLst>
          </p:cNvPr>
          <p:cNvSpPr/>
          <p:nvPr/>
        </p:nvSpPr>
        <p:spPr>
          <a:xfrm>
            <a:off x="3382263" y="9267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AB24B47B-1595-0942-98D1-DDC3E9724C5F}"/>
              </a:ext>
            </a:extLst>
          </p:cNvPr>
          <p:cNvSpPr/>
          <p:nvPr/>
        </p:nvSpPr>
        <p:spPr>
          <a:xfrm>
            <a:off x="3382263" y="92671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6B6B1EC2-A56D-ED46-BB25-5B284047A9AE}"/>
              </a:ext>
            </a:extLst>
          </p:cNvPr>
          <p:cNvSpPr/>
          <p:nvPr/>
        </p:nvSpPr>
        <p:spPr>
          <a:xfrm>
            <a:off x="3606419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15F30284-1461-E542-855D-1133C44CA6FB}"/>
              </a:ext>
            </a:extLst>
          </p:cNvPr>
          <p:cNvSpPr/>
          <p:nvPr/>
        </p:nvSpPr>
        <p:spPr>
          <a:xfrm>
            <a:off x="3606419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567F2F79-800A-034C-85A2-B7035A444A40}"/>
              </a:ext>
            </a:extLst>
          </p:cNvPr>
          <p:cNvSpPr/>
          <p:nvPr/>
        </p:nvSpPr>
        <p:spPr>
          <a:xfrm>
            <a:off x="3374263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856E6DB9-9368-3B41-A16C-0BD9C38C9A95}"/>
              </a:ext>
            </a:extLst>
          </p:cNvPr>
          <p:cNvSpPr/>
          <p:nvPr/>
        </p:nvSpPr>
        <p:spPr>
          <a:xfrm>
            <a:off x="3374263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464E10F9-083C-BE46-8557-DE401B962A41}"/>
              </a:ext>
            </a:extLst>
          </p:cNvPr>
          <p:cNvSpPr/>
          <p:nvPr/>
        </p:nvSpPr>
        <p:spPr>
          <a:xfrm>
            <a:off x="3838320" y="127723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A81D2FB5-67AA-1A4B-9D2B-55CF9FB4705C}"/>
              </a:ext>
            </a:extLst>
          </p:cNvPr>
          <p:cNvSpPr/>
          <p:nvPr/>
        </p:nvSpPr>
        <p:spPr>
          <a:xfrm>
            <a:off x="3838320" y="127723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5AF115B9-89E8-214A-AE6C-C75153F444DA}"/>
              </a:ext>
            </a:extLst>
          </p:cNvPr>
          <p:cNvSpPr/>
          <p:nvPr/>
        </p:nvSpPr>
        <p:spPr>
          <a:xfrm>
            <a:off x="3001899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C93B253D-45F5-E94C-9D78-E8549567D1F1}"/>
              </a:ext>
            </a:extLst>
          </p:cNvPr>
          <p:cNvSpPr/>
          <p:nvPr/>
        </p:nvSpPr>
        <p:spPr>
          <a:xfrm>
            <a:off x="3001899" y="1281048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9ABE8B9B-9CB3-0047-9473-EFA1E5FD4717}"/>
              </a:ext>
            </a:extLst>
          </p:cNvPr>
          <p:cNvSpPr/>
          <p:nvPr/>
        </p:nvSpPr>
        <p:spPr>
          <a:xfrm>
            <a:off x="2684652" y="1471548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30">
                <a:moveTo>
                  <a:pt x="25908" y="12663"/>
                </a:moveTo>
                <a:lnTo>
                  <a:pt x="22733" y="18106"/>
                </a:lnTo>
                <a:lnTo>
                  <a:pt x="22733" y="150875"/>
                </a:lnTo>
                <a:lnTo>
                  <a:pt x="29083" y="150875"/>
                </a:lnTo>
                <a:lnTo>
                  <a:pt x="29083" y="18106"/>
                </a:lnTo>
                <a:lnTo>
                  <a:pt x="25908" y="12663"/>
                </a:lnTo>
                <a:close/>
              </a:path>
              <a:path w="52070" h="151130">
                <a:moveTo>
                  <a:pt x="25908" y="0"/>
                </a:moveTo>
                <a:lnTo>
                  <a:pt x="0" y="44323"/>
                </a:lnTo>
                <a:lnTo>
                  <a:pt x="635" y="46227"/>
                </a:lnTo>
                <a:lnTo>
                  <a:pt x="2032" y="47117"/>
                </a:lnTo>
                <a:lnTo>
                  <a:pt x="3556" y="48005"/>
                </a:lnTo>
                <a:lnTo>
                  <a:pt x="5587" y="47498"/>
                </a:lnTo>
                <a:lnTo>
                  <a:pt x="22733" y="18106"/>
                </a:lnTo>
                <a:lnTo>
                  <a:pt x="22733" y="6223"/>
                </a:lnTo>
                <a:lnTo>
                  <a:pt x="29545" y="6223"/>
                </a:lnTo>
                <a:lnTo>
                  <a:pt x="25908" y="0"/>
                </a:lnTo>
                <a:close/>
              </a:path>
              <a:path w="52070" h="151130">
                <a:moveTo>
                  <a:pt x="29545" y="6223"/>
                </a:moveTo>
                <a:lnTo>
                  <a:pt x="29083" y="6223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5"/>
                </a:lnTo>
                <a:lnTo>
                  <a:pt x="51308" y="46227"/>
                </a:lnTo>
                <a:lnTo>
                  <a:pt x="51816" y="44323"/>
                </a:lnTo>
                <a:lnTo>
                  <a:pt x="29545" y="6223"/>
                </a:lnTo>
                <a:close/>
              </a:path>
              <a:path w="52070" h="151130">
                <a:moveTo>
                  <a:pt x="29083" y="6223"/>
                </a:moveTo>
                <a:lnTo>
                  <a:pt x="22733" y="6223"/>
                </a:lnTo>
                <a:lnTo>
                  <a:pt x="22733" y="18106"/>
                </a:lnTo>
                <a:lnTo>
                  <a:pt x="25908" y="12663"/>
                </a:lnTo>
                <a:lnTo>
                  <a:pt x="23114" y="7874"/>
                </a:lnTo>
                <a:lnTo>
                  <a:pt x="29083" y="7874"/>
                </a:lnTo>
                <a:lnTo>
                  <a:pt x="29083" y="6223"/>
                </a:lnTo>
                <a:close/>
              </a:path>
              <a:path w="52070" h="151130">
                <a:moveTo>
                  <a:pt x="29083" y="7874"/>
                </a:moveTo>
                <a:lnTo>
                  <a:pt x="28702" y="7874"/>
                </a:lnTo>
                <a:lnTo>
                  <a:pt x="25908" y="12663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30">
                <a:moveTo>
                  <a:pt x="28702" y="7874"/>
                </a:moveTo>
                <a:lnTo>
                  <a:pt x="23114" y="7874"/>
                </a:lnTo>
                <a:lnTo>
                  <a:pt x="25908" y="12663"/>
                </a:lnTo>
                <a:lnTo>
                  <a:pt x="28702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1B7A3B4B-DBBC-DC4F-9B88-F737A74682F7}"/>
              </a:ext>
            </a:extLst>
          </p:cNvPr>
          <p:cNvSpPr/>
          <p:nvPr/>
        </p:nvSpPr>
        <p:spPr>
          <a:xfrm>
            <a:off x="3058794" y="1467738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30">
                <a:moveTo>
                  <a:pt x="25907" y="12663"/>
                </a:moveTo>
                <a:lnTo>
                  <a:pt x="22732" y="18106"/>
                </a:lnTo>
                <a:lnTo>
                  <a:pt x="22732" y="151003"/>
                </a:lnTo>
                <a:lnTo>
                  <a:pt x="29082" y="151003"/>
                </a:lnTo>
                <a:lnTo>
                  <a:pt x="29082" y="18106"/>
                </a:lnTo>
                <a:lnTo>
                  <a:pt x="25907" y="12663"/>
                </a:lnTo>
                <a:close/>
              </a:path>
              <a:path w="52070" h="151130">
                <a:moveTo>
                  <a:pt x="25907" y="0"/>
                </a:moveTo>
                <a:lnTo>
                  <a:pt x="0" y="44323"/>
                </a:lnTo>
                <a:lnTo>
                  <a:pt x="635" y="46355"/>
                </a:lnTo>
                <a:lnTo>
                  <a:pt x="2031" y="47117"/>
                </a:lnTo>
                <a:lnTo>
                  <a:pt x="3555" y="48006"/>
                </a:lnTo>
                <a:lnTo>
                  <a:pt x="5587" y="47498"/>
                </a:lnTo>
                <a:lnTo>
                  <a:pt x="22732" y="18106"/>
                </a:lnTo>
                <a:lnTo>
                  <a:pt x="22732" y="6350"/>
                </a:lnTo>
                <a:lnTo>
                  <a:pt x="29620" y="6350"/>
                </a:lnTo>
                <a:lnTo>
                  <a:pt x="25907" y="0"/>
                </a:lnTo>
                <a:close/>
              </a:path>
              <a:path w="52070" h="151130">
                <a:moveTo>
                  <a:pt x="29620" y="6350"/>
                </a:moveTo>
                <a:lnTo>
                  <a:pt x="29082" y="6350"/>
                </a:lnTo>
                <a:lnTo>
                  <a:pt x="29083" y="18106"/>
                </a:lnTo>
                <a:lnTo>
                  <a:pt x="46227" y="47498"/>
                </a:lnTo>
                <a:lnTo>
                  <a:pt x="48260" y="48006"/>
                </a:lnTo>
                <a:lnTo>
                  <a:pt x="49784" y="47117"/>
                </a:lnTo>
                <a:lnTo>
                  <a:pt x="51307" y="46355"/>
                </a:lnTo>
                <a:lnTo>
                  <a:pt x="51815" y="44323"/>
                </a:lnTo>
                <a:lnTo>
                  <a:pt x="29620" y="6350"/>
                </a:lnTo>
                <a:close/>
              </a:path>
              <a:path w="52070" h="151130">
                <a:moveTo>
                  <a:pt x="29082" y="6350"/>
                </a:moveTo>
                <a:lnTo>
                  <a:pt x="22732" y="6350"/>
                </a:lnTo>
                <a:lnTo>
                  <a:pt x="22732" y="18106"/>
                </a:lnTo>
                <a:lnTo>
                  <a:pt x="25908" y="12663"/>
                </a:lnTo>
                <a:lnTo>
                  <a:pt x="23113" y="7874"/>
                </a:lnTo>
                <a:lnTo>
                  <a:pt x="29082" y="7874"/>
                </a:lnTo>
                <a:lnTo>
                  <a:pt x="29082" y="6350"/>
                </a:lnTo>
                <a:close/>
              </a:path>
              <a:path w="52070" h="151130">
                <a:moveTo>
                  <a:pt x="29082" y="7874"/>
                </a:moveTo>
                <a:lnTo>
                  <a:pt x="28701" y="7874"/>
                </a:lnTo>
                <a:lnTo>
                  <a:pt x="25907" y="12663"/>
                </a:lnTo>
                <a:lnTo>
                  <a:pt x="29083" y="18106"/>
                </a:lnTo>
                <a:lnTo>
                  <a:pt x="29082" y="7874"/>
                </a:lnTo>
                <a:close/>
              </a:path>
              <a:path w="52070" h="151130">
                <a:moveTo>
                  <a:pt x="28701" y="7874"/>
                </a:moveTo>
                <a:lnTo>
                  <a:pt x="23113" y="7874"/>
                </a:lnTo>
                <a:lnTo>
                  <a:pt x="25907" y="12663"/>
                </a:lnTo>
                <a:lnTo>
                  <a:pt x="28701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59F5B10D-066F-6E4C-BCCF-1BD01047F149}"/>
              </a:ext>
            </a:extLst>
          </p:cNvPr>
          <p:cNvSpPr/>
          <p:nvPr/>
        </p:nvSpPr>
        <p:spPr>
          <a:xfrm>
            <a:off x="3427221" y="1462532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30">
                <a:moveTo>
                  <a:pt x="25844" y="12554"/>
                </a:moveTo>
                <a:lnTo>
                  <a:pt x="22605" y="18106"/>
                </a:lnTo>
                <a:lnTo>
                  <a:pt x="22605" y="151002"/>
                </a:lnTo>
                <a:lnTo>
                  <a:pt x="28955" y="151002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30">
                <a:moveTo>
                  <a:pt x="25780" y="0"/>
                </a:moveTo>
                <a:lnTo>
                  <a:pt x="0" y="44323"/>
                </a:lnTo>
                <a:lnTo>
                  <a:pt x="508" y="46227"/>
                </a:lnTo>
                <a:lnTo>
                  <a:pt x="2032" y="47117"/>
                </a:lnTo>
                <a:lnTo>
                  <a:pt x="3428" y="48005"/>
                </a:lnTo>
                <a:lnTo>
                  <a:pt x="5461" y="47498"/>
                </a:lnTo>
                <a:lnTo>
                  <a:pt x="22605" y="18106"/>
                </a:lnTo>
                <a:lnTo>
                  <a:pt x="22605" y="6350"/>
                </a:lnTo>
                <a:lnTo>
                  <a:pt x="29493" y="6350"/>
                </a:lnTo>
                <a:lnTo>
                  <a:pt x="25780" y="0"/>
                </a:lnTo>
                <a:close/>
              </a:path>
              <a:path w="52070" h="151130">
                <a:moveTo>
                  <a:pt x="29493" y="6350"/>
                </a:moveTo>
                <a:lnTo>
                  <a:pt x="28955" y="6350"/>
                </a:lnTo>
                <a:lnTo>
                  <a:pt x="28955" y="17888"/>
                </a:lnTo>
                <a:lnTo>
                  <a:pt x="45338" y="45974"/>
                </a:lnTo>
                <a:lnTo>
                  <a:pt x="46100" y="47498"/>
                </a:lnTo>
                <a:lnTo>
                  <a:pt x="48133" y="48005"/>
                </a:lnTo>
                <a:lnTo>
                  <a:pt x="51180" y="46227"/>
                </a:lnTo>
                <a:lnTo>
                  <a:pt x="51688" y="44323"/>
                </a:lnTo>
                <a:lnTo>
                  <a:pt x="29493" y="6350"/>
                </a:lnTo>
                <a:close/>
              </a:path>
              <a:path w="52070" h="151130">
                <a:moveTo>
                  <a:pt x="28955" y="6350"/>
                </a:moveTo>
                <a:lnTo>
                  <a:pt x="22605" y="6350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4"/>
                </a:lnTo>
                <a:lnTo>
                  <a:pt x="28955" y="7874"/>
                </a:lnTo>
                <a:lnTo>
                  <a:pt x="28955" y="6350"/>
                </a:lnTo>
                <a:close/>
              </a:path>
              <a:path w="52070" h="151130">
                <a:moveTo>
                  <a:pt x="28955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4"/>
                </a:lnTo>
                <a:close/>
              </a:path>
              <a:path w="52070" h="151130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7119C5AA-AEB1-C94C-8E08-D639D6350A10}"/>
              </a:ext>
            </a:extLst>
          </p:cNvPr>
          <p:cNvSpPr/>
          <p:nvPr/>
        </p:nvSpPr>
        <p:spPr>
          <a:xfrm>
            <a:off x="3650995" y="1471548"/>
            <a:ext cx="62230" cy="152400"/>
          </a:xfrm>
          <a:custGeom>
            <a:avLst/>
            <a:gdLst/>
            <a:ahLst/>
            <a:cxnLst/>
            <a:rect l="l" t="t" r="r" b="b"/>
            <a:pathLst>
              <a:path w="62229" h="152400">
                <a:moveTo>
                  <a:pt x="46922" y="12011"/>
                </a:moveTo>
                <a:lnTo>
                  <a:pt x="42287" y="16212"/>
                </a:lnTo>
                <a:lnTo>
                  <a:pt x="0" y="149986"/>
                </a:lnTo>
                <a:lnTo>
                  <a:pt x="6096" y="151892"/>
                </a:lnTo>
                <a:lnTo>
                  <a:pt x="48309" y="18098"/>
                </a:lnTo>
                <a:lnTo>
                  <a:pt x="46922" y="12011"/>
                </a:lnTo>
                <a:close/>
              </a:path>
              <a:path w="62229" h="152400">
                <a:moveTo>
                  <a:pt x="51793" y="4952"/>
                </a:moveTo>
                <a:lnTo>
                  <a:pt x="45847" y="4952"/>
                </a:lnTo>
                <a:lnTo>
                  <a:pt x="51815" y="6984"/>
                </a:lnTo>
                <a:lnTo>
                  <a:pt x="48309" y="18098"/>
                </a:lnTo>
                <a:lnTo>
                  <a:pt x="55580" y="50037"/>
                </a:lnTo>
                <a:lnTo>
                  <a:pt x="55879" y="51434"/>
                </a:lnTo>
                <a:lnTo>
                  <a:pt x="57530" y="52450"/>
                </a:lnTo>
                <a:lnTo>
                  <a:pt x="59309" y="52070"/>
                </a:lnTo>
                <a:lnTo>
                  <a:pt x="60960" y="51688"/>
                </a:lnTo>
                <a:lnTo>
                  <a:pt x="61975" y="50037"/>
                </a:lnTo>
                <a:lnTo>
                  <a:pt x="61594" y="48259"/>
                </a:lnTo>
                <a:lnTo>
                  <a:pt x="51793" y="4952"/>
                </a:lnTo>
                <a:close/>
              </a:path>
              <a:path w="62229" h="152400">
                <a:moveTo>
                  <a:pt x="50673" y="0"/>
                </a:moveTo>
                <a:lnTo>
                  <a:pt x="12700" y="34417"/>
                </a:lnTo>
                <a:lnTo>
                  <a:pt x="12700" y="36449"/>
                </a:lnTo>
                <a:lnTo>
                  <a:pt x="14986" y="38988"/>
                </a:lnTo>
                <a:lnTo>
                  <a:pt x="17017" y="39115"/>
                </a:lnTo>
                <a:lnTo>
                  <a:pt x="42287" y="16212"/>
                </a:lnTo>
                <a:lnTo>
                  <a:pt x="45847" y="4952"/>
                </a:lnTo>
                <a:lnTo>
                  <a:pt x="51793" y="4952"/>
                </a:lnTo>
                <a:lnTo>
                  <a:pt x="50673" y="0"/>
                </a:lnTo>
                <a:close/>
              </a:path>
              <a:path w="62229" h="152400">
                <a:moveTo>
                  <a:pt x="51069" y="6730"/>
                </a:moveTo>
                <a:lnTo>
                  <a:pt x="45719" y="6730"/>
                </a:lnTo>
                <a:lnTo>
                  <a:pt x="50926" y="8381"/>
                </a:lnTo>
                <a:lnTo>
                  <a:pt x="46922" y="12011"/>
                </a:lnTo>
                <a:lnTo>
                  <a:pt x="48309" y="18098"/>
                </a:lnTo>
                <a:lnTo>
                  <a:pt x="51815" y="6984"/>
                </a:lnTo>
                <a:lnTo>
                  <a:pt x="51069" y="6730"/>
                </a:lnTo>
                <a:close/>
              </a:path>
              <a:path w="62229" h="152400">
                <a:moveTo>
                  <a:pt x="45847" y="4952"/>
                </a:moveTo>
                <a:lnTo>
                  <a:pt x="42287" y="16212"/>
                </a:lnTo>
                <a:lnTo>
                  <a:pt x="46922" y="12011"/>
                </a:lnTo>
                <a:lnTo>
                  <a:pt x="45719" y="6730"/>
                </a:lnTo>
                <a:lnTo>
                  <a:pt x="51069" y="6730"/>
                </a:lnTo>
                <a:lnTo>
                  <a:pt x="45847" y="4952"/>
                </a:lnTo>
                <a:close/>
              </a:path>
              <a:path w="62229" h="152400">
                <a:moveTo>
                  <a:pt x="45719" y="6730"/>
                </a:moveTo>
                <a:lnTo>
                  <a:pt x="46922" y="12011"/>
                </a:lnTo>
                <a:lnTo>
                  <a:pt x="50926" y="8381"/>
                </a:lnTo>
                <a:lnTo>
                  <a:pt x="45719" y="67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66585700-B52A-5147-8478-9E3B2D881974}"/>
              </a:ext>
            </a:extLst>
          </p:cNvPr>
          <p:cNvSpPr/>
          <p:nvPr/>
        </p:nvSpPr>
        <p:spPr>
          <a:xfrm>
            <a:off x="3830319" y="1467738"/>
            <a:ext cx="103505" cy="153035"/>
          </a:xfrm>
          <a:custGeom>
            <a:avLst/>
            <a:gdLst/>
            <a:ahLst/>
            <a:cxnLst/>
            <a:rect l="l" t="t" r="r" b="b"/>
            <a:pathLst>
              <a:path w="103504" h="153035">
                <a:moveTo>
                  <a:pt x="96317" y="10531"/>
                </a:moveTo>
                <a:lnTo>
                  <a:pt x="90648" y="13311"/>
                </a:lnTo>
                <a:lnTo>
                  <a:pt x="0" y="149225"/>
                </a:lnTo>
                <a:lnTo>
                  <a:pt x="5334" y="152781"/>
                </a:lnTo>
                <a:lnTo>
                  <a:pt x="95948" y="16622"/>
                </a:lnTo>
                <a:lnTo>
                  <a:pt x="96317" y="10531"/>
                </a:lnTo>
                <a:close/>
              </a:path>
              <a:path w="103504" h="153035">
                <a:moveTo>
                  <a:pt x="103041" y="3556"/>
                </a:moveTo>
                <a:lnTo>
                  <a:pt x="97154" y="3556"/>
                </a:lnTo>
                <a:lnTo>
                  <a:pt x="102362" y="6985"/>
                </a:lnTo>
                <a:lnTo>
                  <a:pt x="95948" y="16622"/>
                </a:lnTo>
                <a:lnTo>
                  <a:pt x="93979" y="49149"/>
                </a:lnTo>
                <a:lnTo>
                  <a:pt x="93852" y="50927"/>
                </a:lnTo>
                <a:lnTo>
                  <a:pt x="95250" y="52324"/>
                </a:lnTo>
                <a:lnTo>
                  <a:pt x="98678" y="52578"/>
                </a:lnTo>
                <a:lnTo>
                  <a:pt x="100202" y="51308"/>
                </a:lnTo>
                <a:lnTo>
                  <a:pt x="100352" y="49149"/>
                </a:lnTo>
                <a:lnTo>
                  <a:pt x="103041" y="3556"/>
                </a:lnTo>
                <a:close/>
              </a:path>
              <a:path w="103504" h="153035">
                <a:moveTo>
                  <a:pt x="103250" y="0"/>
                </a:moveTo>
                <a:lnTo>
                  <a:pt x="58800" y="21844"/>
                </a:lnTo>
                <a:lnTo>
                  <a:pt x="57150" y="22606"/>
                </a:lnTo>
                <a:lnTo>
                  <a:pt x="56514" y="24511"/>
                </a:lnTo>
                <a:lnTo>
                  <a:pt x="57276" y="26035"/>
                </a:lnTo>
                <a:lnTo>
                  <a:pt x="58038" y="27686"/>
                </a:lnTo>
                <a:lnTo>
                  <a:pt x="59943" y="28321"/>
                </a:lnTo>
                <a:lnTo>
                  <a:pt x="61594" y="27559"/>
                </a:lnTo>
                <a:lnTo>
                  <a:pt x="90648" y="13311"/>
                </a:lnTo>
                <a:lnTo>
                  <a:pt x="97154" y="3556"/>
                </a:lnTo>
                <a:lnTo>
                  <a:pt x="103041" y="3556"/>
                </a:lnTo>
                <a:lnTo>
                  <a:pt x="103250" y="0"/>
                </a:lnTo>
                <a:close/>
              </a:path>
              <a:path w="103504" h="153035">
                <a:moveTo>
                  <a:pt x="99469" y="5080"/>
                </a:moveTo>
                <a:lnTo>
                  <a:pt x="96647" y="5080"/>
                </a:lnTo>
                <a:lnTo>
                  <a:pt x="101218" y="8128"/>
                </a:lnTo>
                <a:lnTo>
                  <a:pt x="96317" y="10531"/>
                </a:lnTo>
                <a:lnTo>
                  <a:pt x="95948" y="16622"/>
                </a:lnTo>
                <a:lnTo>
                  <a:pt x="102362" y="6985"/>
                </a:lnTo>
                <a:lnTo>
                  <a:pt x="99469" y="5080"/>
                </a:lnTo>
                <a:close/>
              </a:path>
              <a:path w="103504" h="153035">
                <a:moveTo>
                  <a:pt x="97154" y="3556"/>
                </a:moveTo>
                <a:lnTo>
                  <a:pt x="90648" y="13311"/>
                </a:lnTo>
                <a:lnTo>
                  <a:pt x="96317" y="10531"/>
                </a:lnTo>
                <a:lnTo>
                  <a:pt x="96647" y="5080"/>
                </a:lnTo>
                <a:lnTo>
                  <a:pt x="99469" y="5080"/>
                </a:lnTo>
                <a:lnTo>
                  <a:pt x="97154" y="3556"/>
                </a:lnTo>
                <a:close/>
              </a:path>
              <a:path w="103504" h="153035">
                <a:moveTo>
                  <a:pt x="96647" y="5080"/>
                </a:moveTo>
                <a:lnTo>
                  <a:pt x="96317" y="10531"/>
                </a:lnTo>
                <a:lnTo>
                  <a:pt x="101218" y="8128"/>
                </a:lnTo>
                <a:lnTo>
                  <a:pt x="96647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8273B195-2DB4-F241-9328-40ED17B0BE46}"/>
              </a:ext>
            </a:extLst>
          </p:cNvPr>
          <p:cNvSpPr/>
          <p:nvPr/>
        </p:nvSpPr>
        <p:spPr>
          <a:xfrm>
            <a:off x="3441826" y="113004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30">
                <a:moveTo>
                  <a:pt x="25844" y="12554"/>
                </a:moveTo>
                <a:lnTo>
                  <a:pt x="22733" y="17888"/>
                </a:lnTo>
                <a:lnTo>
                  <a:pt x="22733" y="151002"/>
                </a:lnTo>
                <a:lnTo>
                  <a:pt x="29083" y="151002"/>
                </a:lnTo>
                <a:lnTo>
                  <a:pt x="29083" y="18106"/>
                </a:lnTo>
                <a:lnTo>
                  <a:pt x="25844" y="12554"/>
                </a:lnTo>
                <a:close/>
              </a:path>
              <a:path w="52070" h="151130">
                <a:moveTo>
                  <a:pt x="25908" y="0"/>
                </a:moveTo>
                <a:lnTo>
                  <a:pt x="0" y="44323"/>
                </a:lnTo>
                <a:lnTo>
                  <a:pt x="508" y="46227"/>
                </a:lnTo>
                <a:lnTo>
                  <a:pt x="3556" y="48005"/>
                </a:lnTo>
                <a:lnTo>
                  <a:pt x="5587" y="47498"/>
                </a:lnTo>
                <a:lnTo>
                  <a:pt x="6350" y="45974"/>
                </a:lnTo>
                <a:lnTo>
                  <a:pt x="22733" y="17888"/>
                </a:lnTo>
                <a:lnTo>
                  <a:pt x="22733" y="6350"/>
                </a:lnTo>
                <a:lnTo>
                  <a:pt x="29601" y="6350"/>
                </a:lnTo>
                <a:lnTo>
                  <a:pt x="25908" y="0"/>
                </a:lnTo>
                <a:close/>
              </a:path>
              <a:path w="52070" h="151130">
                <a:moveTo>
                  <a:pt x="29601" y="6350"/>
                </a:moveTo>
                <a:lnTo>
                  <a:pt x="29083" y="6350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5"/>
                </a:lnTo>
                <a:lnTo>
                  <a:pt x="49657" y="47116"/>
                </a:lnTo>
                <a:lnTo>
                  <a:pt x="51181" y="46227"/>
                </a:lnTo>
                <a:lnTo>
                  <a:pt x="51688" y="44323"/>
                </a:lnTo>
                <a:lnTo>
                  <a:pt x="29601" y="6350"/>
                </a:lnTo>
                <a:close/>
              </a:path>
              <a:path w="52070" h="151130">
                <a:moveTo>
                  <a:pt x="29083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30">
                <a:moveTo>
                  <a:pt x="29083" y="6350"/>
                </a:moveTo>
                <a:lnTo>
                  <a:pt x="22733" y="6350"/>
                </a:lnTo>
                <a:lnTo>
                  <a:pt x="22733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3" y="7874"/>
                </a:lnTo>
                <a:lnTo>
                  <a:pt x="29083" y="6350"/>
                </a:lnTo>
                <a:close/>
              </a:path>
              <a:path w="52070" h="151130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9">
            <a:extLst>
              <a:ext uri="{FF2B5EF4-FFF2-40B4-BE49-F238E27FC236}">
                <a16:creationId xmlns:a16="http://schemas.microsoft.com/office/drawing/2014/main" id="{B3BEC12B-DE77-744F-BD22-88CB5B2F9FFA}"/>
              </a:ext>
            </a:extLst>
          </p:cNvPr>
          <p:cNvSpPr/>
          <p:nvPr/>
        </p:nvSpPr>
        <p:spPr>
          <a:xfrm>
            <a:off x="3191890" y="2089785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0">
            <a:extLst>
              <a:ext uri="{FF2B5EF4-FFF2-40B4-BE49-F238E27FC236}">
                <a16:creationId xmlns:a16="http://schemas.microsoft.com/office/drawing/2014/main" id="{6ECA6FD1-7C0F-8743-8C9A-98FF5C58956D}"/>
              </a:ext>
            </a:extLst>
          </p:cNvPr>
          <p:cNvSpPr/>
          <p:nvPr/>
        </p:nvSpPr>
        <p:spPr>
          <a:xfrm>
            <a:off x="3191890" y="2089785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1">
            <a:extLst>
              <a:ext uri="{FF2B5EF4-FFF2-40B4-BE49-F238E27FC236}">
                <a16:creationId xmlns:a16="http://schemas.microsoft.com/office/drawing/2014/main" id="{CB75F910-9D28-FE45-A8D5-FDA12FCE19BA}"/>
              </a:ext>
            </a:extLst>
          </p:cNvPr>
          <p:cNvSpPr txBox="1"/>
          <p:nvPr/>
        </p:nvSpPr>
        <p:spPr>
          <a:xfrm>
            <a:off x="2699385" y="1789696"/>
            <a:ext cx="1715135" cy="45847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640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sz="800" spc="-5" dirty="0">
                <a:latin typeface="Arial"/>
                <a:cs typeface="Arial"/>
              </a:rPr>
              <a:t>0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1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4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5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6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7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  <a:p>
            <a:pPr marL="5080" algn="ctr">
              <a:lnSpc>
                <a:spcPct val="100000"/>
              </a:lnSpc>
              <a:spcBef>
                <a:spcPts val="705"/>
              </a:spcBef>
              <a:tabLst>
                <a:tab pos="215900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</a:p>
        </p:txBody>
      </p:sp>
      <p:sp>
        <p:nvSpPr>
          <p:cNvPr id="44" name="object 42">
            <a:extLst>
              <a:ext uri="{FF2B5EF4-FFF2-40B4-BE49-F238E27FC236}">
                <a16:creationId xmlns:a16="http://schemas.microsoft.com/office/drawing/2014/main" id="{6AF907E4-4221-A74E-BF2D-C85AB93FFDD2}"/>
              </a:ext>
            </a:extLst>
          </p:cNvPr>
          <p:cNvSpPr/>
          <p:nvPr/>
        </p:nvSpPr>
        <p:spPr>
          <a:xfrm>
            <a:off x="3333750" y="1829561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19">
                <a:moveTo>
                  <a:pt x="110007" y="11522"/>
                </a:moveTo>
                <a:lnTo>
                  <a:pt x="104939" y="15268"/>
                </a:lnTo>
                <a:lnTo>
                  <a:pt x="0" y="258952"/>
                </a:lnTo>
                <a:lnTo>
                  <a:pt x="5842" y="261366"/>
                </a:lnTo>
                <a:lnTo>
                  <a:pt x="110774" y="17820"/>
                </a:lnTo>
                <a:lnTo>
                  <a:pt x="110007" y="11522"/>
                </a:lnTo>
                <a:close/>
              </a:path>
              <a:path w="121285" h="261619">
                <a:moveTo>
                  <a:pt x="115601" y="4445"/>
                </a:moveTo>
                <a:lnTo>
                  <a:pt x="109600" y="4445"/>
                </a:lnTo>
                <a:lnTo>
                  <a:pt x="115443" y="6985"/>
                </a:lnTo>
                <a:lnTo>
                  <a:pt x="110774" y="17820"/>
                </a:lnTo>
                <a:lnTo>
                  <a:pt x="114681" y="49911"/>
                </a:lnTo>
                <a:lnTo>
                  <a:pt x="114935" y="51689"/>
                </a:lnTo>
                <a:lnTo>
                  <a:pt x="116459" y="52959"/>
                </a:lnTo>
                <a:lnTo>
                  <a:pt x="120014" y="52450"/>
                </a:lnTo>
                <a:lnTo>
                  <a:pt x="121285" y="50926"/>
                </a:lnTo>
                <a:lnTo>
                  <a:pt x="121031" y="49149"/>
                </a:lnTo>
                <a:lnTo>
                  <a:pt x="115601" y="4445"/>
                </a:lnTo>
                <a:close/>
              </a:path>
              <a:path w="121285" h="261619">
                <a:moveTo>
                  <a:pt x="115062" y="0"/>
                </a:moveTo>
                <a:lnTo>
                  <a:pt x="73787" y="30480"/>
                </a:lnTo>
                <a:lnTo>
                  <a:pt x="73406" y="32385"/>
                </a:lnTo>
                <a:lnTo>
                  <a:pt x="74422" y="33909"/>
                </a:lnTo>
                <a:lnTo>
                  <a:pt x="75564" y="35306"/>
                </a:lnTo>
                <a:lnTo>
                  <a:pt x="77470" y="35560"/>
                </a:lnTo>
                <a:lnTo>
                  <a:pt x="78867" y="34544"/>
                </a:lnTo>
                <a:lnTo>
                  <a:pt x="104939" y="15268"/>
                </a:lnTo>
                <a:lnTo>
                  <a:pt x="109600" y="4445"/>
                </a:lnTo>
                <a:lnTo>
                  <a:pt x="115601" y="4445"/>
                </a:lnTo>
                <a:lnTo>
                  <a:pt x="115062" y="0"/>
                </a:lnTo>
                <a:close/>
              </a:path>
              <a:path w="121285" h="261619">
                <a:moveTo>
                  <a:pt x="113398" y="6096"/>
                </a:moveTo>
                <a:lnTo>
                  <a:pt x="109347" y="6096"/>
                </a:lnTo>
                <a:lnTo>
                  <a:pt x="114426" y="8255"/>
                </a:lnTo>
                <a:lnTo>
                  <a:pt x="110007" y="11522"/>
                </a:lnTo>
                <a:lnTo>
                  <a:pt x="110774" y="17820"/>
                </a:lnTo>
                <a:lnTo>
                  <a:pt x="115443" y="6985"/>
                </a:lnTo>
                <a:lnTo>
                  <a:pt x="113398" y="6096"/>
                </a:lnTo>
                <a:close/>
              </a:path>
              <a:path w="121285" h="261619">
                <a:moveTo>
                  <a:pt x="109600" y="4445"/>
                </a:moveTo>
                <a:lnTo>
                  <a:pt x="104939" y="15268"/>
                </a:lnTo>
                <a:lnTo>
                  <a:pt x="110007" y="11522"/>
                </a:lnTo>
                <a:lnTo>
                  <a:pt x="109347" y="6096"/>
                </a:lnTo>
                <a:lnTo>
                  <a:pt x="113398" y="6096"/>
                </a:lnTo>
                <a:lnTo>
                  <a:pt x="109600" y="4445"/>
                </a:lnTo>
                <a:close/>
              </a:path>
              <a:path w="121285" h="261619">
                <a:moveTo>
                  <a:pt x="109347" y="6096"/>
                </a:moveTo>
                <a:lnTo>
                  <a:pt x="110007" y="11522"/>
                </a:lnTo>
                <a:lnTo>
                  <a:pt x="114426" y="8255"/>
                </a:lnTo>
                <a:lnTo>
                  <a:pt x="109347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4">
            <a:extLst>
              <a:ext uri="{FF2B5EF4-FFF2-40B4-BE49-F238E27FC236}">
                <a16:creationId xmlns:a16="http://schemas.microsoft.com/office/drawing/2014/main" id="{5B584004-8C70-CD49-A004-A9415D7B0BAF}"/>
              </a:ext>
            </a:extLst>
          </p:cNvPr>
          <p:cNvSpPr txBox="1"/>
          <p:nvPr/>
        </p:nvSpPr>
        <p:spPr>
          <a:xfrm>
            <a:off x="267080" y="2406776"/>
            <a:ext cx="1640205" cy="4394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Array </a:t>
            </a:r>
            <a:r>
              <a:rPr sz="900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must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 larger than N.  Typically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some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constant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fraction  </a:t>
            </a:r>
            <a:r>
              <a:rPr sz="900" dirty="0">
                <a:latin typeface="Arial"/>
                <a:cs typeface="Arial"/>
              </a:rPr>
              <a:t>larger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1.1N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…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2N)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45">
            <a:extLst>
              <a:ext uri="{FF2B5EF4-FFF2-40B4-BE49-F238E27FC236}">
                <a16:creationId xmlns:a16="http://schemas.microsoft.com/office/drawing/2014/main" id="{CE76E93D-9E4B-1D47-9C83-B9986E16ED12}"/>
              </a:ext>
            </a:extLst>
          </p:cNvPr>
          <p:cNvSpPr txBox="1"/>
          <p:nvPr/>
        </p:nvSpPr>
        <p:spPr>
          <a:xfrm>
            <a:off x="2630805" y="2368676"/>
            <a:ext cx="1699895" cy="4394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14160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Array </a:t>
            </a:r>
            <a:r>
              <a:rPr sz="900" spc="5" dirty="0">
                <a:latin typeface="Arial"/>
                <a:cs typeface="Arial"/>
              </a:rPr>
              <a:t>typically Θ(N) in </a:t>
            </a:r>
            <a:r>
              <a:rPr sz="900" dirty="0">
                <a:latin typeface="Arial"/>
                <a:cs typeface="Arial"/>
              </a:rPr>
              <a:t>size  (e.g., N/2 </a:t>
            </a:r>
            <a:r>
              <a:rPr sz="900" spc="10" dirty="0">
                <a:latin typeface="Arial"/>
                <a:cs typeface="Arial"/>
              </a:rPr>
              <a:t>… </a:t>
            </a:r>
            <a:r>
              <a:rPr sz="900" spc="-5" dirty="0">
                <a:latin typeface="Arial"/>
                <a:cs typeface="Arial"/>
              </a:rPr>
              <a:t>2N) </a:t>
            </a:r>
            <a:r>
              <a:rPr sz="900" spc="5" dirty="0">
                <a:latin typeface="Arial"/>
                <a:cs typeface="Arial"/>
              </a:rPr>
              <a:t>so </a:t>
            </a:r>
            <a:r>
              <a:rPr sz="900" dirty="0">
                <a:latin typeface="Arial"/>
                <a:cs typeface="Arial"/>
              </a:rPr>
              <a:t>linked</a:t>
            </a:r>
            <a:r>
              <a:rPr sz="900" spc="-1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dirty="0">
                <a:latin typeface="Arial"/>
                <a:cs typeface="Arial"/>
              </a:rPr>
              <a:t>have constant length on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average.</a:t>
            </a:r>
            <a:endParaRPr sz="900">
              <a:latin typeface="Arial"/>
              <a:cs typeface="Arial"/>
            </a:endParaRPr>
          </a:p>
        </p:txBody>
      </p:sp>
      <p:sp>
        <p:nvSpPr>
          <p:cNvPr id="48" name="object 46">
            <a:extLst>
              <a:ext uri="{FF2B5EF4-FFF2-40B4-BE49-F238E27FC236}">
                <a16:creationId xmlns:a16="http://schemas.microsoft.com/office/drawing/2014/main" id="{62C6C118-3A4C-A749-9FA5-5A34D2AA424B}"/>
              </a:ext>
            </a:extLst>
          </p:cNvPr>
          <p:cNvSpPr txBox="1"/>
          <p:nvPr/>
        </p:nvSpPr>
        <p:spPr>
          <a:xfrm>
            <a:off x="313943" y="3052953"/>
            <a:ext cx="3875404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spc="15" dirty="0">
                <a:latin typeface="Arial"/>
                <a:cs typeface="Arial"/>
              </a:rPr>
              <a:t>What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if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end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needing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store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more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elements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initially  </a:t>
            </a:r>
            <a:r>
              <a:rPr sz="900" dirty="0">
                <a:latin typeface="Arial"/>
                <a:cs typeface="Arial"/>
              </a:rPr>
              <a:t>planned?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7">
            <a:extLst>
              <a:ext uri="{FF2B5EF4-FFF2-40B4-BE49-F238E27FC236}">
                <a16:creationId xmlns:a16="http://schemas.microsoft.com/office/drawing/2014/main" id="{A646A63F-18A3-234C-8199-E99D06EAD0C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9922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0D7A8B4-823F-B94C-A551-4A2D746059EB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D32DEF6-EE8F-3242-B87B-593329EDC114}"/>
              </a:ext>
            </a:extLst>
          </p:cNvPr>
          <p:cNvSpPr txBox="1"/>
          <p:nvPr/>
        </p:nvSpPr>
        <p:spPr>
          <a:xfrm>
            <a:off x="188976" y="805924"/>
            <a:ext cx="4164329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A[0]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A[1] </a:t>
            </a:r>
            <a:r>
              <a:rPr sz="1400" spc="-5" dirty="0">
                <a:latin typeface="Arial"/>
                <a:cs typeface="Arial"/>
              </a:rPr>
              <a:t>x + </a:t>
            </a:r>
            <a:r>
              <a:rPr sz="1400" spc="-10" dirty="0">
                <a:latin typeface="Arial"/>
                <a:cs typeface="Arial"/>
              </a:rPr>
              <a:t>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indent="-170815">
              <a:lnSpc>
                <a:spcPct val="100000"/>
              </a:lnSpc>
              <a:spcBef>
                <a:spcPts val="1345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(mod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M).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065ADDE-44F4-6942-BD1B-2EB8CB50EA80}"/>
              </a:ext>
            </a:extLst>
          </p:cNvPr>
          <p:cNvSpPr txBox="1"/>
          <p:nvPr/>
        </p:nvSpPr>
        <p:spPr>
          <a:xfrm>
            <a:off x="188976" y="2739897"/>
            <a:ext cx="41192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FA54B0F-6FEF-934F-A175-2282196809E2}"/>
              </a:ext>
            </a:extLst>
          </p:cNvPr>
          <p:cNvSpPr txBox="1"/>
          <p:nvPr/>
        </p:nvSpPr>
        <p:spPr>
          <a:xfrm>
            <a:off x="141604" y="768730"/>
            <a:ext cx="4305300" cy="1938020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274955" marR="78105" indent="-228600">
              <a:lnSpc>
                <a:spcPct val="100000"/>
              </a:lnSpc>
              <a:spcBef>
                <a:spcPts val="40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hashing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10" dirty="0">
                <a:latin typeface="Arial"/>
                <a:cs typeface="Arial"/>
              </a:rPr>
              <a:t>element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5" dirty="0">
                <a:latin typeface="Arial"/>
                <a:cs typeface="Arial"/>
              </a:rPr>
              <a:t>128-bit integers… </a:t>
            </a:r>
            <a:r>
              <a:rPr sz="1400" spc="-10" dirty="0">
                <a:latin typeface="Arial"/>
                <a:cs typeface="Arial"/>
              </a:rPr>
              <a:t>(that is, M chosen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prime  </a:t>
            </a:r>
            <a:r>
              <a:rPr sz="1400" spc="-5" dirty="0">
                <a:latin typeface="Arial"/>
                <a:cs typeface="Arial"/>
              </a:rPr>
              <a:t>close to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spcBef>
                <a:spcPts val="5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Collision probability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5" dirty="0">
                <a:latin typeface="Arial"/>
                <a:cs typeface="Arial"/>
              </a:rPr>
              <a:t>2</a:t>
            </a:r>
            <a:r>
              <a:rPr sz="1350" spc="22" baseline="27777" dirty="0">
                <a:latin typeface="Arial"/>
                <a:cs typeface="Arial"/>
              </a:rPr>
              <a:t>128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-10" dirty="0">
                <a:latin typeface="Arial"/>
                <a:cs typeface="Arial"/>
              </a:rPr>
              <a:t>2.94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-27</a:t>
            </a:r>
            <a:r>
              <a:rPr sz="1400" spc="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8DF2E2F-F0AC-214B-8C27-2F7ABAF7D0D0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6979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5FB548EF-F6D4-7A49-9E24-8CE0276840BB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034A470E-E9BB-BA43-92FD-6B119C4D7947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F89CABDE-F4C2-F440-8122-9FB7BC4C2736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C2EDD5CA-DCA7-7849-BDDD-3C58EC5C1635}"/>
              </a:ext>
            </a:extLst>
          </p:cNvPr>
          <p:cNvSpPr txBox="1"/>
          <p:nvPr/>
        </p:nvSpPr>
        <p:spPr>
          <a:xfrm>
            <a:off x="188976" y="805544"/>
            <a:ext cx="4164329" cy="190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54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indent="-170815">
              <a:lnSpc>
                <a:spcPct val="100000"/>
              </a:lnSpc>
              <a:spcBef>
                <a:spcPts val="1345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(mod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M).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C558850A-40F7-FF4E-906A-733118827749}"/>
              </a:ext>
            </a:extLst>
          </p:cNvPr>
          <p:cNvSpPr txBox="1"/>
          <p:nvPr/>
        </p:nvSpPr>
        <p:spPr>
          <a:xfrm>
            <a:off x="188976" y="2739645"/>
            <a:ext cx="41192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498BBA5C-3076-E949-8DDF-4291320BBF54}"/>
              </a:ext>
            </a:extLst>
          </p:cNvPr>
          <p:cNvSpPr txBox="1"/>
          <p:nvPr/>
        </p:nvSpPr>
        <p:spPr>
          <a:xfrm>
            <a:off x="141604" y="767208"/>
            <a:ext cx="4305300" cy="1938020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274955" marR="78105" indent="-228600">
              <a:lnSpc>
                <a:spcPct val="100000"/>
              </a:lnSpc>
              <a:spcBef>
                <a:spcPts val="50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hashing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10" dirty="0">
                <a:latin typeface="Arial"/>
                <a:cs typeface="Arial"/>
              </a:rPr>
              <a:t>element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5" dirty="0">
                <a:latin typeface="Arial"/>
                <a:cs typeface="Arial"/>
              </a:rPr>
              <a:t>128-bit integers… </a:t>
            </a:r>
            <a:r>
              <a:rPr sz="1400" spc="-10" dirty="0">
                <a:latin typeface="Arial"/>
                <a:cs typeface="Arial"/>
              </a:rPr>
              <a:t>(that is, M chosen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prime  </a:t>
            </a:r>
            <a:r>
              <a:rPr sz="1400" spc="-5" dirty="0">
                <a:latin typeface="Arial"/>
                <a:cs typeface="Arial"/>
              </a:rPr>
              <a:t>close to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spcBef>
                <a:spcPts val="5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Collision probability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-10" dirty="0">
                <a:latin typeface="Arial"/>
                <a:cs typeface="Arial"/>
              </a:rPr>
              <a:t>2.94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-27</a:t>
            </a:r>
            <a:r>
              <a:rPr sz="1400" spc="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buChar char="•"/>
              <a:tabLst>
                <a:tab pos="274955" algn="l"/>
                <a:tab pos="275590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put </a:t>
            </a:r>
            <a:r>
              <a:rPr sz="1400" spc="-10" dirty="0">
                <a:latin typeface="Arial"/>
                <a:cs typeface="Arial"/>
              </a:rPr>
              <a:t>this in perspective, the </a:t>
            </a:r>
            <a:r>
              <a:rPr sz="1400" spc="-15" dirty="0">
                <a:latin typeface="Arial"/>
                <a:cs typeface="Arial"/>
              </a:rPr>
              <a:t>probability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of…</a:t>
            </a:r>
            <a:endParaRPr sz="1400">
              <a:latin typeface="Arial"/>
              <a:cs typeface="Arial"/>
            </a:endParaRPr>
          </a:p>
          <a:p>
            <a:pPr marR="384810" algn="ctr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…being struck by lightening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7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-5</a:t>
            </a:r>
            <a:endParaRPr sz="1350" baseline="27777">
              <a:latin typeface="Arial"/>
              <a:cs typeface="Arial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A15D60A7-ACAB-3340-A6E7-546494128F9D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7845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978F3C5-E94A-A04F-BDE9-3DF49180DCB4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B6E644B-A2DC-C444-8EE4-618B86CE16FA}"/>
              </a:ext>
            </a:extLst>
          </p:cNvPr>
          <p:cNvSpPr txBox="1"/>
          <p:nvPr/>
        </p:nvSpPr>
        <p:spPr>
          <a:xfrm>
            <a:off x="188976" y="805924"/>
            <a:ext cx="4164329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A[0]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A[1] </a:t>
            </a:r>
            <a:r>
              <a:rPr sz="1400" spc="-5" dirty="0">
                <a:latin typeface="Arial"/>
                <a:cs typeface="Arial"/>
              </a:rPr>
              <a:t>x + </a:t>
            </a:r>
            <a:r>
              <a:rPr sz="1400" spc="-10" dirty="0">
                <a:latin typeface="Arial"/>
                <a:cs typeface="Arial"/>
              </a:rPr>
              <a:t>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indent="-170815">
              <a:lnSpc>
                <a:spcPct val="100000"/>
              </a:lnSpc>
              <a:spcBef>
                <a:spcPts val="1345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(mod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M).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524F6CC-248F-D541-835E-8F7191175F6D}"/>
              </a:ext>
            </a:extLst>
          </p:cNvPr>
          <p:cNvSpPr txBox="1"/>
          <p:nvPr/>
        </p:nvSpPr>
        <p:spPr>
          <a:xfrm>
            <a:off x="188976" y="2739897"/>
            <a:ext cx="41192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C724BDE-8A44-C046-ADCD-FA858583676C}"/>
              </a:ext>
            </a:extLst>
          </p:cNvPr>
          <p:cNvSpPr txBox="1"/>
          <p:nvPr/>
        </p:nvSpPr>
        <p:spPr>
          <a:xfrm>
            <a:off x="141604" y="768730"/>
            <a:ext cx="4305300" cy="1938020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274955" marR="78105" indent="-228600">
              <a:lnSpc>
                <a:spcPct val="100000"/>
              </a:lnSpc>
              <a:spcBef>
                <a:spcPts val="40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hashing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10" dirty="0">
                <a:latin typeface="Arial"/>
                <a:cs typeface="Arial"/>
              </a:rPr>
              <a:t>element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5" dirty="0">
                <a:latin typeface="Arial"/>
                <a:cs typeface="Arial"/>
              </a:rPr>
              <a:t>128-bit integers… </a:t>
            </a:r>
            <a:r>
              <a:rPr sz="1400" spc="-10" dirty="0">
                <a:latin typeface="Arial"/>
                <a:cs typeface="Arial"/>
              </a:rPr>
              <a:t>(that is, M chosen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prime  </a:t>
            </a:r>
            <a:r>
              <a:rPr sz="1400" spc="-5" dirty="0">
                <a:latin typeface="Arial"/>
                <a:cs typeface="Arial"/>
              </a:rPr>
              <a:t>close to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spcBef>
                <a:spcPts val="5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Collision probability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5" dirty="0">
                <a:latin typeface="Arial"/>
                <a:cs typeface="Arial"/>
              </a:rPr>
              <a:t>2</a:t>
            </a:r>
            <a:r>
              <a:rPr sz="1350" spc="22" baseline="27777" dirty="0">
                <a:latin typeface="Arial"/>
                <a:cs typeface="Arial"/>
              </a:rPr>
              <a:t>128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-10" dirty="0">
                <a:latin typeface="Arial"/>
                <a:cs typeface="Arial"/>
              </a:rPr>
              <a:t>2.94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-27</a:t>
            </a:r>
            <a:r>
              <a:rPr sz="1400" spc="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buChar char="•"/>
              <a:tabLst>
                <a:tab pos="274955" algn="l"/>
                <a:tab pos="275590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put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perspective, the probability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</a:t>
            </a:r>
            <a:endParaRPr sz="1400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…being struck by lightening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8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-5</a:t>
            </a:r>
            <a:endParaRPr sz="1350" baseline="27777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…bitten by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shark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-7</a:t>
            </a:r>
            <a:endParaRPr sz="1350" baseline="27777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2DFDDD3-8631-2F4C-9054-F3F503924868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0376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F69E0F24-9A38-7E4D-9F02-EE83AB2311F1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29E1E29B-1D99-7044-81DE-A47384A263AB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8D94642D-6563-7D4A-924F-3435B169E2E7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F8810ABB-5210-034D-8692-B05DE3EBE897}"/>
              </a:ext>
            </a:extLst>
          </p:cNvPr>
          <p:cNvSpPr txBox="1"/>
          <p:nvPr/>
        </p:nvSpPr>
        <p:spPr>
          <a:xfrm>
            <a:off x="188976" y="805544"/>
            <a:ext cx="4164329" cy="190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A[0] + A[1] x + 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54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indent="-170815">
              <a:lnSpc>
                <a:spcPct val="100000"/>
              </a:lnSpc>
              <a:spcBef>
                <a:spcPts val="1345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(mod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M).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A44D7ED6-807F-494E-A97D-237D33ACBBC8}"/>
              </a:ext>
            </a:extLst>
          </p:cNvPr>
          <p:cNvSpPr txBox="1"/>
          <p:nvPr/>
        </p:nvSpPr>
        <p:spPr>
          <a:xfrm>
            <a:off x="188976" y="2739645"/>
            <a:ext cx="41192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1D49D401-E08F-964E-AE75-A7ED43B40B0E}"/>
              </a:ext>
            </a:extLst>
          </p:cNvPr>
          <p:cNvSpPr txBox="1"/>
          <p:nvPr/>
        </p:nvSpPr>
        <p:spPr>
          <a:xfrm>
            <a:off x="141604" y="767208"/>
            <a:ext cx="4305300" cy="1938020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274955" marR="78105" indent="-228600">
              <a:lnSpc>
                <a:spcPct val="100000"/>
              </a:lnSpc>
              <a:spcBef>
                <a:spcPts val="50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hashing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10" dirty="0">
                <a:latin typeface="Arial"/>
                <a:cs typeface="Arial"/>
              </a:rPr>
              <a:t>element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5" dirty="0">
                <a:latin typeface="Arial"/>
                <a:cs typeface="Arial"/>
              </a:rPr>
              <a:t>128-bit integers… </a:t>
            </a:r>
            <a:r>
              <a:rPr sz="1400" spc="-10" dirty="0">
                <a:latin typeface="Arial"/>
                <a:cs typeface="Arial"/>
              </a:rPr>
              <a:t>(that is, M chosen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prime  </a:t>
            </a:r>
            <a:r>
              <a:rPr sz="1400" spc="-5" dirty="0">
                <a:latin typeface="Arial"/>
                <a:cs typeface="Arial"/>
              </a:rPr>
              <a:t>close to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spcBef>
                <a:spcPts val="5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Collision probability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-10" dirty="0">
                <a:latin typeface="Arial"/>
                <a:cs typeface="Arial"/>
              </a:rPr>
              <a:t>2.94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-27</a:t>
            </a:r>
            <a:r>
              <a:rPr sz="1400" spc="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buChar char="•"/>
              <a:tabLst>
                <a:tab pos="274955" algn="l"/>
                <a:tab pos="275590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put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perspective, the probability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</a:t>
            </a:r>
            <a:endParaRPr sz="1400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…being struck by lightening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8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-5</a:t>
            </a:r>
            <a:endParaRPr sz="1350" baseline="27777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…bitten by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shark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-7</a:t>
            </a:r>
            <a:endParaRPr sz="1350" baseline="27777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…hit by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meteor </a:t>
            </a:r>
            <a:r>
              <a:rPr sz="1400" spc="-5" dirty="0">
                <a:latin typeface="Arial"/>
                <a:cs typeface="Arial"/>
              </a:rPr>
              <a:t>in 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190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~10</a:t>
            </a:r>
            <a:r>
              <a:rPr sz="1350" spc="7" baseline="27777" dirty="0">
                <a:latin typeface="Arial"/>
                <a:cs typeface="Arial"/>
              </a:rPr>
              <a:t>-10</a:t>
            </a:r>
            <a:endParaRPr sz="1350" baseline="27777">
              <a:latin typeface="Arial"/>
              <a:cs typeface="Arial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93B6B6A4-42D2-5640-B323-F45D113A318C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31659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70B1ED71-8F22-854B-980D-73B875142840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Whew!... Collisions are Extremely</a:t>
            </a:r>
            <a:r>
              <a:rPr sz="1800" b="1" spc="-1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Rare!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CFB74E9E-65D0-7D4D-8B86-17B1F7862CF8}"/>
              </a:ext>
            </a:extLst>
          </p:cNvPr>
          <p:cNvSpPr txBox="1"/>
          <p:nvPr/>
        </p:nvSpPr>
        <p:spPr>
          <a:xfrm>
            <a:off x="188976" y="805924"/>
            <a:ext cx="4164329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0"/>
              </a:lnSpc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20" dirty="0">
                <a:latin typeface="Arial"/>
                <a:cs typeface="Arial"/>
              </a:rPr>
              <a:t>down </a:t>
            </a:r>
            <a:r>
              <a:rPr sz="1400" spc="-5" dirty="0">
                <a:latin typeface="Arial"/>
                <a:cs typeface="Arial"/>
              </a:rPr>
              <a:t>to a </a:t>
            </a:r>
            <a:r>
              <a:rPr sz="1400" spc="-10" dirty="0">
                <a:latin typeface="Arial"/>
                <a:cs typeface="Arial"/>
              </a:rPr>
              <a:t>128-bit integer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using</a:t>
            </a:r>
            <a:endParaRPr sz="14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polynomial </a:t>
            </a:r>
            <a:r>
              <a:rPr sz="1400" spc="-10" dirty="0">
                <a:latin typeface="Arial"/>
                <a:cs typeface="Arial"/>
              </a:rPr>
              <a:t>hash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function:</a:t>
            </a:r>
            <a:endParaRPr sz="1400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134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0" dirty="0">
                <a:latin typeface="Arial"/>
                <a:cs typeface="Arial"/>
              </a:rPr>
              <a:t>A[0]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A[1] </a:t>
            </a:r>
            <a:r>
              <a:rPr sz="1400" spc="-5" dirty="0">
                <a:latin typeface="Arial"/>
                <a:cs typeface="Arial"/>
              </a:rPr>
              <a:t>x + </a:t>
            </a:r>
            <a:r>
              <a:rPr sz="1400" spc="-10" dirty="0">
                <a:latin typeface="Arial"/>
                <a:cs typeface="Arial"/>
              </a:rPr>
              <a:t>A[2] </a:t>
            </a:r>
            <a:r>
              <a:rPr sz="1400" dirty="0">
                <a:latin typeface="Arial"/>
                <a:cs typeface="Arial"/>
              </a:rPr>
              <a:t>x</a:t>
            </a:r>
            <a:r>
              <a:rPr sz="1350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A[N-1]</a:t>
            </a:r>
            <a:r>
              <a:rPr sz="1400" spc="-229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295275">
              <a:lnSpc>
                <a:spcPct val="100000"/>
              </a:lnSpc>
              <a:spcBef>
                <a:spcPts val="335"/>
              </a:spcBef>
            </a:pP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 B[0] + B[1] x + B[2] x</a:t>
            </a:r>
            <a:r>
              <a:rPr sz="1350" spc="-7" baseline="27777" dirty="0">
                <a:latin typeface="Arial"/>
                <a:cs typeface="Arial"/>
              </a:rPr>
              <a:t>2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…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B[N-1]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x</a:t>
            </a:r>
            <a:r>
              <a:rPr sz="1350" spc="7" baseline="27777" dirty="0">
                <a:latin typeface="Arial"/>
                <a:cs typeface="Arial"/>
              </a:rPr>
              <a:t>N-1</a:t>
            </a:r>
            <a:endParaRPr sz="1350" baseline="27777">
              <a:latin typeface="Arial"/>
              <a:cs typeface="Arial"/>
            </a:endParaRPr>
          </a:p>
          <a:p>
            <a:pPr marL="170180" indent="-170815">
              <a:lnSpc>
                <a:spcPct val="100000"/>
              </a:lnSpc>
              <a:spcBef>
                <a:spcPts val="1345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15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get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10" dirty="0">
                <a:latin typeface="Arial"/>
                <a:cs typeface="Arial"/>
              </a:rPr>
              <a:t>hash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5" dirty="0">
                <a:latin typeface="Arial"/>
                <a:cs typeface="Arial"/>
              </a:rPr>
              <a:t>unlucky </a:t>
            </a:r>
            <a:r>
              <a:rPr sz="1400" spc="-15" dirty="0">
                <a:latin typeface="Arial"/>
                <a:cs typeface="Arial"/>
              </a:rPr>
              <a:t>enough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pick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0" dirty="0">
                <a:latin typeface="Arial"/>
                <a:cs typeface="Arial"/>
              </a:rPr>
              <a:t>such that p</a:t>
            </a:r>
            <a:r>
              <a:rPr sz="1350" spc="-15" baseline="-21604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(x)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0" dirty="0">
                <a:latin typeface="Arial"/>
                <a:cs typeface="Arial"/>
              </a:rPr>
              <a:t>p</a:t>
            </a:r>
            <a:r>
              <a:rPr sz="1350" spc="-15" baseline="-21604" dirty="0">
                <a:latin typeface="Arial"/>
                <a:cs typeface="Arial"/>
              </a:rPr>
              <a:t>B</a:t>
            </a:r>
            <a:r>
              <a:rPr sz="1400" spc="-10" dirty="0">
                <a:latin typeface="Arial"/>
                <a:cs typeface="Arial"/>
              </a:rPr>
              <a:t>(x) (mod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M).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Arial"/>
                <a:cs typeface="Arial"/>
              </a:rPr>
              <a:t>• </a:t>
            </a: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M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prime, at </a:t>
            </a:r>
            <a:r>
              <a:rPr sz="1400" spc="-5" dirty="0">
                <a:latin typeface="Arial"/>
                <a:cs typeface="Arial"/>
              </a:rPr>
              <a:t>most N-1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10" dirty="0">
                <a:latin typeface="Arial"/>
                <a:cs typeface="Arial"/>
              </a:rPr>
              <a:t>choices for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x.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E630FEFD-FF34-4F46-BB8C-A6D1FAED433D}"/>
              </a:ext>
            </a:extLst>
          </p:cNvPr>
          <p:cNvSpPr txBox="1"/>
          <p:nvPr/>
        </p:nvSpPr>
        <p:spPr>
          <a:xfrm>
            <a:off x="188976" y="2739897"/>
            <a:ext cx="411924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Since M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, </a:t>
            </a:r>
            <a:r>
              <a:rPr sz="1400" spc="-10" dirty="0">
                <a:latin typeface="Arial"/>
                <a:cs typeface="Arial"/>
              </a:rPr>
              <a:t>probability of choosing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bad </a:t>
            </a:r>
            <a:r>
              <a:rPr sz="1400" spc="-5" dirty="0">
                <a:latin typeface="Arial"/>
                <a:cs typeface="Arial"/>
              </a:rPr>
              <a:t>x </a:t>
            </a:r>
            <a:r>
              <a:rPr sz="1400" spc="-15" dirty="0">
                <a:latin typeface="Arial"/>
                <a:cs typeface="Arial"/>
              </a:rPr>
              <a:t>out  </a:t>
            </a:r>
            <a:r>
              <a:rPr sz="1400" spc="-20" dirty="0">
                <a:latin typeface="Arial"/>
                <a:cs typeface="Arial"/>
              </a:rPr>
              <a:t>0…M-1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. </a:t>
            </a:r>
            <a:r>
              <a:rPr sz="1400" spc="-5" dirty="0">
                <a:latin typeface="Arial"/>
                <a:cs typeface="Arial"/>
              </a:rPr>
              <a:t>This is </a:t>
            </a:r>
            <a:r>
              <a:rPr sz="1400" spc="-10" dirty="0">
                <a:latin typeface="Arial"/>
                <a:cs typeface="Arial"/>
              </a:rPr>
              <a:t>tiny even for  hashing </a:t>
            </a:r>
            <a:r>
              <a:rPr sz="1400" spc="-15" dirty="0">
                <a:latin typeface="Arial"/>
                <a:cs typeface="Arial"/>
              </a:rPr>
              <a:t>huge</a:t>
            </a:r>
            <a:r>
              <a:rPr sz="1400" spc="9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arrays!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0191542D-9416-CA44-994E-FEB67F8A10B3}"/>
              </a:ext>
            </a:extLst>
          </p:cNvPr>
          <p:cNvSpPr txBox="1"/>
          <p:nvPr/>
        </p:nvSpPr>
        <p:spPr>
          <a:xfrm>
            <a:off x="141604" y="768730"/>
            <a:ext cx="4305300" cy="1938020"/>
          </a:xfrm>
          <a:prstGeom prst="rect">
            <a:avLst/>
          </a:prstGeom>
          <a:solidFill>
            <a:srgbClr val="BADFE2"/>
          </a:solidFill>
          <a:ln w="12700">
            <a:solidFill>
              <a:srgbClr val="88A3A7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274955" marR="78105" indent="-228600">
              <a:lnSpc>
                <a:spcPct val="100000"/>
              </a:lnSpc>
              <a:spcBef>
                <a:spcPts val="40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Suppose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hashing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10" dirty="0">
                <a:latin typeface="Arial"/>
                <a:cs typeface="Arial"/>
              </a:rPr>
              <a:t>element </a:t>
            </a:r>
            <a:r>
              <a:rPr sz="1400" spc="-20" dirty="0">
                <a:latin typeface="Arial"/>
                <a:cs typeface="Arial"/>
              </a:rPr>
              <a:t>arrays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5" dirty="0">
                <a:latin typeface="Arial"/>
                <a:cs typeface="Arial"/>
              </a:rPr>
              <a:t>128-bit integers… </a:t>
            </a:r>
            <a:r>
              <a:rPr sz="1400" spc="-10" dirty="0">
                <a:latin typeface="Arial"/>
                <a:cs typeface="Arial"/>
              </a:rPr>
              <a:t>(that is, M chosen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be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prime  </a:t>
            </a:r>
            <a:r>
              <a:rPr sz="1400" spc="-5" dirty="0">
                <a:latin typeface="Arial"/>
                <a:cs typeface="Arial"/>
              </a:rPr>
              <a:t>close to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2</a:t>
            </a:r>
            <a:r>
              <a:rPr sz="1350" spc="15" baseline="27777" dirty="0">
                <a:latin typeface="Arial"/>
                <a:cs typeface="Arial"/>
              </a:rPr>
              <a:t>128</a:t>
            </a:r>
            <a:r>
              <a:rPr sz="1400" spc="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spcBef>
                <a:spcPts val="5"/>
              </a:spcBef>
              <a:buChar char="•"/>
              <a:tabLst>
                <a:tab pos="274955" algn="l"/>
                <a:tab pos="275590" algn="l"/>
              </a:tabLst>
            </a:pPr>
            <a:r>
              <a:rPr sz="1400" spc="-10" dirty="0">
                <a:latin typeface="Arial"/>
                <a:cs typeface="Arial"/>
              </a:rPr>
              <a:t>Collision probability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12 </a:t>
            </a:r>
            <a:r>
              <a:rPr sz="1400" spc="-5" dirty="0">
                <a:latin typeface="Arial"/>
                <a:cs typeface="Arial"/>
              </a:rPr>
              <a:t>/ </a:t>
            </a:r>
            <a:r>
              <a:rPr sz="1400" spc="15" dirty="0">
                <a:latin typeface="Arial"/>
                <a:cs typeface="Arial"/>
              </a:rPr>
              <a:t>2</a:t>
            </a:r>
            <a:r>
              <a:rPr sz="1350" spc="22" baseline="27777" dirty="0">
                <a:latin typeface="Arial"/>
                <a:cs typeface="Arial"/>
              </a:rPr>
              <a:t>128 </a:t>
            </a:r>
            <a:r>
              <a:rPr sz="1400" spc="-5" dirty="0">
                <a:latin typeface="Arial"/>
                <a:cs typeface="Arial"/>
              </a:rPr>
              <a:t>≈ </a:t>
            </a:r>
            <a:r>
              <a:rPr sz="1400" spc="-10" dirty="0">
                <a:latin typeface="Arial"/>
                <a:cs typeface="Arial"/>
              </a:rPr>
              <a:t>2.94 </a:t>
            </a:r>
            <a:r>
              <a:rPr sz="1400" spc="-5" dirty="0">
                <a:latin typeface="Arial"/>
                <a:cs typeface="Arial"/>
              </a:rPr>
              <a:t>x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10</a:t>
            </a:r>
            <a:r>
              <a:rPr sz="1350" spc="7" baseline="27777" dirty="0">
                <a:latin typeface="Arial"/>
                <a:cs typeface="Arial"/>
              </a:rPr>
              <a:t>-27</a:t>
            </a:r>
            <a:r>
              <a:rPr sz="1400" spc="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274955" indent="-228600">
              <a:lnSpc>
                <a:spcPct val="100000"/>
              </a:lnSpc>
              <a:buChar char="•"/>
              <a:tabLst>
                <a:tab pos="274955" algn="l"/>
                <a:tab pos="275590" algn="l"/>
              </a:tabLst>
            </a:pPr>
            <a:r>
              <a:rPr sz="1400" spc="-7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put </a:t>
            </a:r>
            <a:r>
              <a:rPr sz="1400" spc="-10" dirty="0">
                <a:latin typeface="Arial"/>
                <a:cs typeface="Arial"/>
              </a:rPr>
              <a:t>this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perspective, the probability</a:t>
            </a:r>
            <a:r>
              <a:rPr sz="1400" spc="35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</a:t>
            </a:r>
            <a:endParaRPr sz="1400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…being struck by lightening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8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-5</a:t>
            </a:r>
            <a:endParaRPr sz="1350" baseline="27777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…bitten by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shark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~10</a:t>
            </a:r>
            <a:r>
              <a:rPr sz="1350" baseline="27777" dirty="0">
                <a:latin typeface="Arial"/>
                <a:cs typeface="Arial"/>
              </a:rPr>
              <a:t>-7</a:t>
            </a:r>
            <a:endParaRPr sz="1350" baseline="27777">
              <a:latin typeface="Arial"/>
              <a:cs typeface="Arial"/>
            </a:endParaRPr>
          </a:p>
          <a:p>
            <a:pPr marL="24447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…hit by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meteor 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~10</a:t>
            </a:r>
            <a:r>
              <a:rPr sz="1350" spc="7" baseline="27777" dirty="0">
                <a:latin typeface="Arial"/>
                <a:cs typeface="Arial"/>
              </a:rPr>
              <a:t>-10</a:t>
            </a:r>
            <a:endParaRPr sz="1350" baseline="27777">
              <a:latin typeface="Arial"/>
              <a:cs typeface="Arial"/>
            </a:endParaRPr>
          </a:p>
          <a:p>
            <a:pPr marL="50355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…all three in the </a:t>
            </a:r>
            <a:r>
              <a:rPr sz="1400" spc="-5" dirty="0">
                <a:latin typeface="Arial"/>
                <a:cs typeface="Arial"/>
              </a:rPr>
              <a:t>same </a:t>
            </a:r>
            <a:r>
              <a:rPr sz="1400" spc="-20" dirty="0">
                <a:latin typeface="Arial"/>
                <a:cs typeface="Arial"/>
              </a:rPr>
              <a:t>year: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~10</a:t>
            </a:r>
            <a:r>
              <a:rPr sz="1350" spc="7" baseline="27777" dirty="0">
                <a:latin typeface="Arial"/>
                <a:cs typeface="Arial"/>
              </a:rPr>
              <a:t>-22</a:t>
            </a:r>
            <a:endParaRPr sz="1350" baseline="27777">
              <a:latin typeface="Arial"/>
              <a:cs typeface="Arial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CB18F53-8DD9-B340-B9E6-FC38A402D8C0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3609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645379C2-EF1F-D244-B647-3FF03932CD01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C28C776A-CA6C-0F46-9BB6-570C414BB8A2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8D8CACA5-3042-C646-B375-CD079E556FC3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455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Aside: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Secret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Sharing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1FB8B4E4-D799-064A-9D3C-1061E51C9DAE}"/>
              </a:ext>
            </a:extLst>
          </p:cNvPr>
          <p:cNvSpPr txBox="1"/>
          <p:nvPr/>
        </p:nvSpPr>
        <p:spPr>
          <a:xfrm>
            <a:off x="188976" y="776097"/>
            <a:ext cx="4007485" cy="25857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971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5" dirty="0">
                <a:latin typeface="Arial"/>
                <a:cs typeface="Arial"/>
              </a:rPr>
              <a:t>I </a:t>
            </a:r>
            <a:r>
              <a:rPr sz="1400" spc="-10" dirty="0">
                <a:latin typeface="Arial"/>
                <a:cs typeface="Arial"/>
              </a:rPr>
              <a:t>distribute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secret number among all N  </a:t>
            </a:r>
            <a:r>
              <a:rPr sz="1400" spc="-15" dirty="0">
                <a:latin typeface="Arial"/>
                <a:cs typeface="Arial"/>
              </a:rPr>
              <a:t>people </a:t>
            </a:r>
            <a:r>
              <a:rPr sz="1400" spc="-5" dirty="0">
                <a:latin typeface="Arial"/>
                <a:cs typeface="Arial"/>
              </a:rPr>
              <a:t>in class so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that: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spc="5" dirty="0">
                <a:latin typeface="Arial"/>
                <a:cs typeface="Arial"/>
              </a:rPr>
              <a:t>people, </a:t>
            </a:r>
            <a:r>
              <a:rPr sz="1200" spc="-5" dirty="0">
                <a:latin typeface="Arial"/>
                <a:cs typeface="Arial"/>
              </a:rPr>
              <a:t>working </a:t>
            </a:r>
            <a:r>
              <a:rPr sz="1200" spc="-10" dirty="0">
                <a:latin typeface="Arial"/>
                <a:cs typeface="Arial"/>
              </a:rPr>
              <a:t>together, </a:t>
            </a:r>
            <a:r>
              <a:rPr sz="1200" dirty="0">
                <a:latin typeface="Arial"/>
                <a:cs typeface="Arial"/>
              </a:rPr>
              <a:t>can discover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secret.</a:t>
            </a:r>
            <a:endParaRPr sz="1200">
              <a:latin typeface="Arial"/>
              <a:cs typeface="Arial"/>
            </a:endParaRPr>
          </a:p>
          <a:p>
            <a:pPr marL="371475" marR="26352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dirty="0">
                <a:latin typeface="Arial"/>
                <a:cs typeface="Arial"/>
              </a:rPr>
              <a:t>one person, </a:t>
            </a:r>
            <a:r>
              <a:rPr sz="1200" spc="-5" dirty="0">
                <a:latin typeface="Arial"/>
                <a:cs typeface="Arial"/>
              </a:rPr>
              <a:t>by themselves, </a:t>
            </a:r>
            <a:r>
              <a:rPr sz="1200" spc="-10" dirty="0">
                <a:latin typeface="Arial"/>
                <a:cs typeface="Arial"/>
              </a:rPr>
              <a:t>knows </a:t>
            </a:r>
            <a:r>
              <a:rPr sz="1200" dirty="0">
                <a:latin typeface="Arial"/>
                <a:cs typeface="Arial"/>
              </a:rPr>
              <a:t>effectively </a:t>
            </a:r>
            <a:r>
              <a:rPr sz="12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nothing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about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secret.</a:t>
            </a:r>
            <a:endParaRPr sz="12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"/>
              <a:buChar char="–"/>
            </a:pPr>
            <a:endParaRPr sz="1750">
              <a:latin typeface="Times New Roman"/>
              <a:cs typeface="Times New Roman"/>
            </a:endParaRPr>
          </a:p>
          <a:p>
            <a:pPr marL="170180" marR="5080" indent="-17018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Example: </a:t>
            </a: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5" dirty="0">
                <a:latin typeface="Arial"/>
                <a:cs typeface="Arial"/>
              </a:rPr>
              <a:t>Russia in </a:t>
            </a:r>
            <a:r>
              <a:rPr sz="1400" spc="-15" dirty="0">
                <a:latin typeface="Arial"/>
                <a:cs typeface="Arial"/>
              </a:rPr>
              <a:t>1992, any two </a:t>
            </a:r>
            <a:r>
              <a:rPr sz="1400" spc="-10" dirty="0">
                <a:latin typeface="Arial"/>
                <a:cs typeface="Arial"/>
              </a:rPr>
              <a:t>of the  following three parties </a:t>
            </a:r>
            <a:r>
              <a:rPr sz="1400" spc="-15" dirty="0">
                <a:latin typeface="Arial"/>
                <a:cs typeface="Arial"/>
              </a:rPr>
              <a:t>had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agree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order </a:t>
            </a:r>
            <a:r>
              <a:rPr sz="1400" spc="-10" dirty="0">
                <a:latin typeface="Arial"/>
                <a:cs typeface="Arial"/>
              </a:rPr>
              <a:t>the  arming of nuclear </a:t>
            </a:r>
            <a:r>
              <a:rPr sz="1400" spc="-15" dirty="0">
                <a:latin typeface="Arial"/>
                <a:cs typeface="Arial"/>
              </a:rPr>
              <a:t>weapons: </a:t>
            </a:r>
            <a:r>
              <a:rPr sz="1400" spc="-10" dirty="0">
                <a:latin typeface="Arial"/>
                <a:cs typeface="Arial"/>
              </a:rPr>
              <a:t>President Boris  </a:t>
            </a:r>
            <a:r>
              <a:rPr sz="1400" spc="-25" dirty="0">
                <a:latin typeface="Arial"/>
                <a:cs typeface="Arial"/>
              </a:rPr>
              <a:t>Yeltsin, </a:t>
            </a:r>
            <a:r>
              <a:rPr sz="1400" spc="-10" dirty="0">
                <a:latin typeface="Arial"/>
                <a:cs typeface="Arial"/>
              </a:rPr>
              <a:t>Defense Minister </a:t>
            </a:r>
            <a:r>
              <a:rPr sz="1400" spc="-30" dirty="0">
                <a:latin typeface="Arial"/>
                <a:cs typeface="Arial"/>
              </a:rPr>
              <a:t>Yevgeni </a:t>
            </a:r>
            <a:r>
              <a:rPr sz="1400" spc="-15" dirty="0">
                <a:latin typeface="Arial"/>
                <a:cs typeface="Arial"/>
              </a:rPr>
              <a:t>Shaposhnikov,  </a:t>
            </a:r>
            <a:r>
              <a:rPr sz="1400" spc="-10" dirty="0">
                <a:latin typeface="Arial"/>
                <a:cs typeface="Arial"/>
              </a:rPr>
              <a:t>and the Defense Ministry chief of</a:t>
            </a:r>
            <a:r>
              <a:rPr sz="1400" spc="2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staff.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F8732365-8119-1F40-B97C-568FE4E26A31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4807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6597BA4-CDDD-FA4D-8046-2E1B838ED454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455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Aside: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Secret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Sharing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41C5BF1-E721-C34B-B703-4E26DC67CC7E}"/>
              </a:ext>
            </a:extLst>
          </p:cNvPr>
          <p:cNvSpPr txBox="1"/>
          <p:nvPr/>
        </p:nvSpPr>
        <p:spPr>
          <a:xfrm>
            <a:off x="188976" y="776477"/>
            <a:ext cx="3821429" cy="12573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10489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5" dirty="0">
                <a:latin typeface="Arial"/>
                <a:cs typeface="Arial"/>
              </a:rPr>
              <a:t>I </a:t>
            </a:r>
            <a:r>
              <a:rPr sz="1400" spc="-10" dirty="0">
                <a:latin typeface="Arial"/>
                <a:cs typeface="Arial"/>
              </a:rPr>
              <a:t>distribute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secret number among all N  </a:t>
            </a:r>
            <a:r>
              <a:rPr sz="1400" spc="-15" dirty="0">
                <a:latin typeface="Arial"/>
                <a:cs typeface="Arial"/>
              </a:rPr>
              <a:t>people </a:t>
            </a:r>
            <a:r>
              <a:rPr sz="1400" spc="-5" dirty="0">
                <a:latin typeface="Arial"/>
                <a:cs typeface="Arial"/>
              </a:rPr>
              <a:t>in class so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that:</a:t>
            </a:r>
            <a:endParaRPr sz="14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spc="-15" dirty="0">
                <a:latin typeface="Arial"/>
                <a:cs typeface="Arial"/>
              </a:rPr>
              <a:t>two </a:t>
            </a:r>
            <a:r>
              <a:rPr sz="1200" dirty="0">
                <a:latin typeface="Arial"/>
                <a:cs typeface="Arial"/>
              </a:rPr>
              <a:t>people, </a:t>
            </a:r>
            <a:r>
              <a:rPr sz="1200" spc="-5" dirty="0">
                <a:latin typeface="Arial"/>
                <a:cs typeface="Arial"/>
              </a:rPr>
              <a:t>working </a:t>
            </a:r>
            <a:r>
              <a:rPr sz="1200" spc="-10" dirty="0">
                <a:latin typeface="Arial"/>
                <a:cs typeface="Arial"/>
              </a:rPr>
              <a:t>together,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dirty="0">
                <a:latin typeface="Arial"/>
                <a:cs typeface="Arial"/>
              </a:rPr>
              <a:t>discover the  secret.</a:t>
            </a:r>
            <a:endParaRPr sz="1200">
              <a:latin typeface="Arial"/>
              <a:cs typeface="Arial"/>
            </a:endParaRPr>
          </a:p>
          <a:p>
            <a:pPr marL="371475" marR="7683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dirty="0">
                <a:latin typeface="Arial"/>
                <a:cs typeface="Arial"/>
              </a:rPr>
              <a:t>one person, </a:t>
            </a:r>
            <a:r>
              <a:rPr sz="1200" spc="-5" dirty="0">
                <a:latin typeface="Arial"/>
                <a:cs typeface="Arial"/>
              </a:rPr>
              <a:t>by themselves, </a:t>
            </a:r>
            <a:r>
              <a:rPr sz="1200" spc="-10" dirty="0">
                <a:latin typeface="Arial"/>
                <a:cs typeface="Arial"/>
              </a:rPr>
              <a:t>knows </a:t>
            </a:r>
            <a:r>
              <a:rPr sz="1200" dirty="0">
                <a:latin typeface="Arial"/>
                <a:cs typeface="Arial"/>
              </a:rPr>
              <a:t>effectively </a:t>
            </a:r>
            <a:r>
              <a:rPr sz="12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nothing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about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secret.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63C690C-C089-9F49-BE52-0FD109E0DF84}"/>
              </a:ext>
            </a:extLst>
          </p:cNvPr>
          <p:cNvSpPr txBox="1"/>
          <p:nvPr/>
        </p:nvSpPr>
        <p:spPr>
          <a:xfrm>
            <a:off x="188976" y="2270505"/>
            <a:ext cx="4131310" cy="1134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5400" indent="-170180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Easy </a:t>
            </a:r>
            <a:r>
              <a:rPr sz="1400" b="1" spc="-15" dirty="0">
                <a:latin typeface="Arial"/>
                <a:cs typeface="Arial"/>
              </a:rPr>
              <a:t>Solution: </a:t>
            </a:r>
            <a:r>
              <a:rPr sz="1400" spc="-15" dirty="0">
                <a:latin typeface="Arial"/>
                <a:cs typeface="Arial"/>
              </a:rPr>
              <a:t>Make </a:t>
            </a:r>
            <a:r>
              <a:rPr sz="1400" spc="-10" dirty="0">
                <a:latin typeface="Arial"/>
                <a:cs typeface="Arial"/>
              </a:rPr>
              <a:t>the secret the </a:t>
            </a:r>
            <a:r>
              <a:rPr sz="1400" spc="-15" dirty="0">
                <a:latin typeface="Arial"/>
                <a:cs typeface="Arial"/>
              </a:rPr>
              <a:t>y-intercept </a:t>
            </a:r>
            <a:r>
              <a:rPr sz="1400" spc="-10" dirty="0">
                <a:latin typeface="Arial"/>
                <a:cs typeface="Arial"/>
              </a:rPr>
              <a:t>of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line,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tell each </a:t>
            </a:r>
            <a:r>
              <a:rPr sz="1400" spc="-15" dirty="0">
                <a:latin typeface="Arial"/>
                <a:cs typeface="Arial"/>
              </a:rPr>
              <a:t>person one </a:t>
            </a:r>
            <a:r>
              <a:rPr sz="1400" spc="-10" dirty="0">
                <a:latin typeface="Arial"/>
                <a:cs typeface="Arial"/>
              </a:rPr>
              <a:t>point on the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line.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need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group </a:t>
            </a:r>
            <a:r>
              <a:rPr sz="1400" spc="-10" dirty="0">
                <a:latin typeface="Arial"/>
                <a:cs typeface="Arial"/>
              </a:rPr>
              <a:t>of 3+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determine the  secret, </a:t>
            </a:r>
            <a:r>
              <a:rPr sz="1400" spc="-15" dirty="0">
                <a:latin typeface="Arial"/>
                <a:cs typeface="Arial"/>
              </a:rPr>
              <a:t>while any group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&lt;3 </a:t>
            </a:r>
            <a:r>
              <a:rPr sz="1400" spc="-10" dirty="0">
                <a:latin typeface="Arial"/>
                <a:cs typeface="Arial"/>
              </a:rPr>
              <a:t>should </a:t>
            </a:r>
            <a:r>
              <a:rPr sz="1400" spc="-5" dirty="0">
                <a:latin typeface="Arial"/>
                <a:cs typeface="Arial"/>
              </a:rPr>
              <a:t>know </a:t>
            </a:r>
            <a:r>
              <a:rPr sz="1400" spc="-10" dirty="0">
                <a:latin typeface="Arial"/>
                <a:cs typeface="Arial"/>
              </a:rPr>
              <a:t>nothing  </a:t>
            </a:r>
            <a:r>
              <a:rPr sz="1400" spc="-15" dirty="0">
                <a:latin typeface="Arial"/>
                <a:cs typeface="Arial"/>
              </a:rPr>
              <a:t>about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it?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B6D78D9B-BC1F-3A46-8524-AE2CB21AF75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50420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A14E7646-8391-AA47-BA9E-493CDD495F19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8FB8A183-E694-FD48-92D5-C1781DADC189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0FAAE354-A7A9-C246-B1EE-4057D4693AD0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84455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Aside: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Secret</a:t>
            </a:r>
            <a:r>
              <a:rPr sz="1800" b="1" spc="-5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Sharing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9442975A-F460-FA47-84F6-5BEFBCC70B0A}"/>
              </a:ext>
            </a:extLst>
          </p:cNvPr>
          <p:cNvSpPr txBox="1"/>
          <p:nvPr/>
        </p:nvSpPr>
        <p:spPr>
          <a:xfrm>
            <a:off x="188976" y="776097"/>
            <a:ext cx="3823335" cy="12573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1239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Can </a:t>
            </a:r>
            <a:r>
              <a:rPr sz="1400" spc="-5" dirty="0">
                <a:latin typeface="Arial"/>
                <a:cs typeface="Arial"/>
              </a:rPr>
              <a:t>I </a:t>
            </a:r>
            <a:r>
              <a:rPr sz="1400" spc="-10" dirty="0">
                <a:latin typeface="Arial"/>
                <a:cs typeface="Arial"/>
              </a:rPr>
              <a:t>distribute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secret number among all N  </a:t>
            </a:r>
            <a:r>
              <a:rPr sz="1400" spc="-15" dirty="0">
                <a:latin typeface="Arial"/>
                <a:cs typeface="Arial"/>
              </a:rPr>
              <a:t>people </a:t>
            </a:r>
            <a:r>
              <a:rPr sz="1400" spc="-5" dirty="0">
                <a:latin typeface="Arial"/>
                <a:cs typeface="Arial"/>
              </a:rPr>
              <a:t>in class so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that: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0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spc="-10" dirty="0">
                <a:latin typeface="Arial"/>
                <a:cs typeface="Arial"/>
              </a:rPr>
              <a:t>two </a:t>
            </a:r>
            <a:r>
              <a:rPr sz="1200" spc="5" dirty="0">
                <a:latin typeface="Arial"/>
                <a:cs typeface="Arial"/>
              </a:rPr>
              <a:t>people, </a:t>
            </a:r>
            <a:r>
              <a:rPr sz="1200" spc="-5" dirty="0">
                <a:latin typeface="Arial"/>
                <a:cs typeface="Arial"/>
              </a:rPr>
              <a:t>working </a:t>
            </a:r>
            <a:r>
              <a:rPr sz="1200" spc="-10" dirty="0">
                <a:latin typeface="Arial"/>
                <a:cs typeface="Arial"/>
              </a:rPr>
              <a:t>together, </a:t>
            </a:r>
            <a:r>
              <a:rPr sz="1200" dirty="0">
                <a:latin typeface="Arial"/>
                <a:cs typeface="Arial"/>
              </a:rPr>
              <a:t>can discover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secret.</a:t>
            </a:r>
            <a:endParaRPr sz="1200">
              <a:latin typeface="Arial"/>
              <a:cs typeface="Arial"/>
            </a:endParaRPr>
          </a:p>
          <a:p>
            <a:pPr marL="371475" marR="7874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Any </a:t>
            </a:r>
            <a:r>
              <a:rPr sz="1200" dirty="0">
                <a:latin typeface="Arial"/>
                <a:cs typeface="Arial"/>
              </a:rPr>
              <a:t>one person, </a:t>
            </a:r>
            <a:r>
              <a:rPr sz="1200" spc="-5" dirty="0">
                <a:latin typeface="Arial"/>
                <a:cs typeface="Arial"/>
              </a:rPr>
              <a:t>by themselves, </a:t>
            </a:r>
            <a:r>
              <a:rPr sz="1200" spc="-10" dirty="0">
                <a:latin typeface="Arial"/>
                <a:cs typeface="Arial"/>
              </a:rPr>
              <a:t>knows </a:t>
            </a:r>
            <a:r>
              <a:rPr sz="1200" dirty="0">
                <a:latin typeface="Arial"/>
                <a:cs typeface="Arial"/>
              </a:rPr>
              <a:t>effectively </a:t>
            </a:r>
            <a:r>
              <a:rPr sz="12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nothing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about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secret.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11">
            <a:extLst>
              <a:ext uri="{FF2B5EF4-FFF2-40B4-BE49-F238E27FC236}">
                <a16:creationId xmlns:a16="http://schemas.microsoft.com/office/drawing/2014/main" id="{2C94EA72-8C9F-9B48-B910-5FD2C658B881}"/>
              </a:ext>
            </a:extLst>
          </p:cNvPr>
          <p:cNvSpPr txBox="1"/>
          <p:nvPr/>
        </p:nvSpPr>
        <p:spPr>
          <a:xfrm>
            <a:off x="188976" y="2270252"/>
            <a:ext cx="4131310" cy="1134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25400" indent="-170180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170815" algn="l"/>
              </a:tabLst>
            </a:pPr>
            <a:r>
              <a:rPr sz="1400" b="1" spc="-10" dirty="0">
                <a:latin typeface="Arial"/>
                <a:cs typeface="Arial"/>
              </a:rPr>
              <a:t>Easy </a:t>
            </a:r>
            <a:r>
              <a:rPr sz="1400" b="1" spc="-15" dirty="0">
                <a:latin typeface="Arial"/>
                <a:cs typeface="Arial"/>
              </a:rPr>
              <a:t>Solution: </a:t>
            </a:r>
            <a:r>
              <a:rPr sz="1400" spc="-15" dirty="0">
                <a:latin typeface="Arial"/>
                <a:cs typeface="Arial"/>
              </a:rPr>
              <a:t>Make </a:t>
            </a:r>
            <a:r>
              <a:rPr sz="1400" spc="-10" dirty="0">
                <a:latin typeface="Arial"/>
                <a:cs typeface="Arial"/>
              </a:rPr>
              <a:t>the secret the </a:t>
            </a:r>
            <a:r>
              <a:rPr sz="1400" spc="-15" dirty="0">
                <a:latin typeface="Arial"/>
                <a:cs typeface="Arial"/>
              </a:rPr>
              <a:t>y-intercept </a:t>
            </a:r>
            <a:r>
              <a:rPr sz="1400" spc="-10" dirty="0">
                <a:latin typeface="Arial"/>
                <a:cs typeface="Arial"/>
              </a:rPr>
              <a:t>of 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line,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tell each </a:t>
            </a:r>
            <a:r>
              <a:rPr sz="1400" spc="-15" dirty="0">
                <a:latin typeface="Arial"/>
                <a:cs typeface="Arial"/>
              </a:rPr>
              <a:t>person one </a:t>
            </a:r>
            <a:r>
              <a:rPr sz="1400" spc="-10" dirty="0">
                <a:latin typeface="Arial"/>
                <a:cs typeface="Arial"/>
              </a:rPr>
              <a:t>point on the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line.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5" dirty="0">
                <a:latin typeface="Arial"/>
                <a:cs typeface="Arial"/>
              </a:rPr>
              <a:t>need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group </a:t>
            </a:r>
            <a:r>
              <a:rPr sz="1400" spc="-10" dirty="0">
                <a:latin typeface="Arial"/>
                <a:cs typeface="Arial"/>
              </a:rPr>
              <a:t>of 3+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determine the  secret, </a:t>
            </a:r>
            <a:r>
              <a:rPr sz="1400" spc="-15" dirty="0">
                <a:latin typeface="Arial"/>
                <a:cs typeface="Arial"/>
              </a:rPr>
              <a:t>while any group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&lt;3 </a:t>
            </a:r>
            <a:r>
              <a:rPr sz="1400" spc="-10" dirty="0">
                <a:latin typeface="Arial"/>
                <a:cs typeface="Arial"/>
              </a:rPr>
              <a:t>should </a:t>
            </a:r>
            <a:r>
              <a:rPr sz="1400" spc="-5" dirty="0">
                <a:latin typeface="Arial"/>
                <a:cs typeface="Arial"/>
              </a:rPr>
              <a:t>know </a:t>
            </a:r>
            <a:r>
              <a:rPr sz="1400" spc="-10" dirty="0">
                <a:latin typeface="Arial"/>
                <a:cs typeface="Arial"/>
              </a:rPr>
              <a:t>nothing  </a:t>
            </a:r>
            <a:r>
              <a:rPr sz="1400" spc="-15" dirty="0">
                <a:latin typeface="Arial"/>
                <a:cs typeface="Arial"/>
              </a:rPr>
              <a:t>about </a:t>
            </a:r>
            <a:r>
              <a:rPr sz="1400" spc="-5" dirty="0">
                <a:latin typeface="Arial"/>
                <a:cs typeface="Arial"/>
              </a:rPr>
              <a:t>it? </a:t>
            </a:r>
            <a:r>
              <a:rPr sz="1400" b="1" spc="-10" dirty="0">
                <a:latin typeface="Arial"/>
                <a:cs typeface="Arial"/>
              </a:rPr>
              <a:t>Use </a:t>
            </a:r>
            <a:r>
              <a:rPr sz="1400" b="1" spc="-15" dirty="0">
                <a:latin typeface="Arial"/>
                <a:cs typeface="Arial"/>
              </a:rPr>
              <a:t>quadratics, not</a:t>
            </a:r>
            <a:r>
              <a:rPr sz="1400" b="1" spc="-114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lines!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DF269713-6E76-2E49-8BA6-97BAD3FF8403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9811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8AB4EF6-4565-C845-AD86-985B95DD890D}"/>
              </a:ext>
            </a:extLst>
          </p:cNvPr>
          <p:cNvSpPr txBox="1"/>
          <p:nvPr/>
        </p:nvSpPr>
        <p:spPr>
          <a:xfrm>
            <a:off x="1346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75946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Interview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/ Coding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Question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3F712323-8A8A-6347-A7A4-71E3527DB81D}"/>
              </a:ext>
            </a:extLst>
          </p:cNvPr>
          <p:cNvSpPr txBox="1"/>
          <p:nvPr/>
        </p:nvSpPr>
        <p:spPr>
          <a:xfrm>
            <a:off x="188976" y="773430"/>
            <a:ext cx="3768090" cy="758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dirty="0">
                <a:latin typeface="Arial"/>
                <a:cs typeface="Arial"/>
              </a:rPr>
              <a:t>a long document, find the </a:t>
            </a:r>
            <a:r>
              <a:rPr sz="1600" spc="-10" dirty="0">
                <a:latin typeface="Arial"/>
                <a:cs typeface="Arial"/>
              </a:rPr>
              <a:t>word</a:t>
            </a:r>
            <a:r>
              <a:rPr sz="1600" spc="-15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of  </a:t>
            </a:r>
            <a:r>
              <a:rPr sz="1600" dirty="0">
                <a:latin typeface="Arial"/>
                <a:cs typeface="Arial"/>
              </a:rPr>
              <a:t>length 9 </a:t>
            </a:r>
            <a:r>
              <a:rPr sz="1600" spc="-5" dirty="0">
                <a:latin typeface="Arial"/>
                <a:cs typeface="Arial"/>
              </a:rPr>
              <a:t>characters </a:t>
            </a:r>
            <a:r>
              <a:rPr sz="1600" dirty="0">
                <a:latin typeface="Arial"/>
                <a:cs typeface="Arial"/>
              </a:rPr>
              <a:t>occurring </a:t>
            </a:r>
            <a:r>
              <a:rPr sz="1600" u="heavy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most  </a:t>
            </a:r>
            <a:r>
              <a:rPr sz="1600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frequently</a:t>
            </a:r>
            <a:r>
              <a:rPr sz="1600" spc="-1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4CEC9D3-4F35-994E-A4BF-1778ECB2CFE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51109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E058F084-3D6C-5743-B55B-9D672180DF00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D09E02D4-28C8-0A41-ACEC-275CC4DD4D49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C5D26897-2E82-0B47-8023-A760CAEDE8BB}"/>
              </a:ext>
            </a:extLst>
          </p:cNvPr>
          <p:cNvSpPr txBox="1"/>
          <p:nvPr/>
        </p:nvSpPr>
        <p:spPr>
          <a:xfrm>
            <a:off x="13462" y="13666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759460">
              <a:lnSpc>
                <a:spcPct val="100000"/>
              </a:lnSpc>
              <a:spcBef>
                <a:spcPts val="10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Interview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/ Coding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Question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30C2256C-E1B2-8C4E-9F61-0B4A798FB8BF}"/>
              </a:ext>
            </a:extLst>
          </p:cNvPr>
          <p:cNvSpPr txBox="1"/>
          <p:nvPr/>
        </p:nvSpPr>
        <p:spPr>
          <a:xfrm>
            <a:off x="188976" y="773050"/>
            <a:ext cx="4137660" cy="25761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374015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Given </a:t>
            </a:r>
            <a:r>
              <a:rPr sz="1600" dirty="0">
                <a:latin typeface="Arial"/>
                <a:cs typeface="Arial"/>
              </a:rPr>
              <a:t>a long document, find the </a:t>
            </a:r>
            <a:r>
              <a:rPr sz="1600" spc="-10" dirty="0">
                <a:latin typeface="Arial"/>
                <a:cs typeface="Arial"/>
              </a:rPr>
              <a:t>word</a:t>
            </a:r>
            <a:r>
              <a:rPr sz="1600" spc="-15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of  </a:t>
            </a:r>
            <a:r>
              <a:rPr sz="1600" dirty="0">
                <a:latin typeface="Arial"/>
                <a:cs typeface="Arial"/>
              </a:rPr>
              <a:t>length </a:t>
            </a:r>
            <a:r>
              <a:rPr sz="1600" spc="5" dirty="0">
                <a:latin typeface="Arial"/>
                <a:cs typeface="Arial"/>
              </a:rPr>
              <a:t>9 </a:t>
            </a:r>
            <a:r>
              <a:rPr sz="1600" dirty="0">
                <a:latin typeface="Arial"/>
                <a:cs typeface="Arial"/>
              </a:rPr>
              <a:t>characters occurring </a:t>
            </a:r>
            <a:r>
              <a:rPr sz="1600" spc="5" dirty="0">
                <a:latin typeface="Arial"/>
                <a:cs typeface="Arial"/>
              </a:rPr>
              <a:t>most  </a:t>
            </a:r>
            <a:r>
              <a:rPr sz="1600" spc="-15" dirty="0">
                <a:latin typeface="Arial"/>
                <a:cs typeface="Arial"/>
              </a:rPr>
              <a:t>frequently.</a:t>
            </a:r>
            <a:endParaRPr sz="1600" dirty="0">
              <a:latin typeface="Arial"/>
              <a:cs typeface="Arial"/>
            </a:endParaRPr>
          </a:p>
          <a:p>
            <a:pPr marL="170180" marR="295275" indent="-170180">
              <a:lnSpc>
                <a:spcPct val="100000"/>
              </a:lnSpc>
              <a:spcBef>
                <a:spcPts val="39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Solution: store </a:t>
            </a:r>
            <a:r>
              <a:rPr sz="1600" spc="-10" dirty="0">
                <a:latin typeface="Arial"/>
                <a:cs typeface="Arial"/>
              </a:rPr>
              <a:t>words </a:t>
            </a:r>
            <a:r>
              <a:rPr sz="1600" dirty="0">
                <a:latin typeface="Arial"/>
                <a:cs typeface="Arial"/>
              </a:rPr>
              <a:t>in a hash table,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but  </a:t>
            </a:r>
            <a:r>
              <a:rPr sz="1600" dirty="0">
                <a:latin typeface="Arial"/>
                <a:cs typeface="Arial"/>
              </a:rPr>
              <a:t>augment each </a:t>
            </a:r>
            <a:r>
              <a:rPr sz="1600" spc="-5" dirty="0">
                <a:latin typeface="Arial"/>
                <a:cs typeface="Arial"/>
              </a:rPr>
              <a:t>record with </a:t>
            </a:r>
            <a:r>
              <a:rPr sz="1600" dirty="0">
                <a:latin typeface="Arial"/>
                <a:cs typeface="Arial"/>
              </a:rPr>
              <a:t>a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counter.</a:t>
            </a:r>
            <a:endParaRPr sz="1600" dirty="0">
              <a:latin typeface="Arial"/>
              <a:cs typeface="Arial"/>
            </a:endParaRPr>
          </a:p>
          <a:p>
            <a:pPr marL="371475" marR="2099310" indent="-143510">
              <a:lnSpc>
                <a:spcPct val="100000"/>
              </a:lnSpc>
              <a:spcBef>
                <a:spcPts val="345"/>
              </a:spcBef>
            </a:pPr>
            <a:r>
              <a:rPr sz="1400" spc="-5" dirty="0">
                <a:latin typeface="Arial"/>
                <a:cs typeface="Arial"/>
              </a:rPr>
              <a:t>– The </a:t>
            </a:r>
            <a:r>
              <a:rPr sz="1400" spc="-10" dirty="0">
                <a:latin typeface="Arial"/>
                <a:cs typeface="Arial"/>
              </a:rPr>
              <a:t>hash table </a:t>
            </a:r>
            <a:r>
              <a:rPr sz="1400" spc="-15" dirty="0">
                <a:latin typeface="Arial"/>
                <a:cs typeface="Arial"/>
              </a:rPr>
              <a:t>here  </a:t>
            </a:r>
            <a:r>
              <a:rPr sz="1400" spc="-10" dirty="0">
                <a:latin typeface="Arial"/>
                <a:cs typeface="Arial"/>
              </a:rPr>
              <a:t>isn’t just storing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set  of </a:t>
            </a:r>
            <a:r>
              <a:rPr sz="1400" spc="-15" dirty="0">
                <a:latin typeface="Arial"/>
                <a:cs typeface="Arial"/>
              </a:rPr>
              <a:t>words, it’s helping  </a:t>
            </a:r>
            <a:r>
              <a:rPr sz="1400" spc="-10" dirty="0">
                <a:latin typeface="Arial"/>
                <a:cs typeface="Arial"/>
              </a:rPr>
              <a:t>us </a:t>
            </a:r>
            <a:r>
              <a:rPr sz="1400" spc="-5" dirty="0">
                <a:latin typeface="Arial"/>
                <a:cs typeface="Arial"/>
              </a:rPr>
              <a:t>map </a:t>
            </a:r>
            <a:r>
              <a:rPr sz="1400" spc="-20" dirty="0">
                <a:latin typeface="Arial"/>
                <a:cs typeface="Arial"/>
              </a:rPr>
              <a:t>words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counts.</a:t>
            </a:r>
            <a:endParaRPr sz="1400" dirty="0">
              <a:latin typeface="Arial"/>
              <a:cs typeface="Arial"/>
            </a:endParaRPr>
          </a:p>
          <a:p>
            <a:pPr marL="2422525">
              <a:lnSpc>
                <a:spcPct val="100000"/>
              </a:lnSpc>
              <a:spcBef>
                <a:spcPts val="384"/>
              </a:spcBef>
              <a:tabLst>
                <a:tab pos="2618105" algn="l"/>
                <a:tab pos="2802890" algn="l"/>
                <a:tab pos="3165475" algn="l"/>
                <a:tab pos="3355975" algn="l"/>
                <a:tab pos="3721735" algn="l"/>
              </a:tabLst>
            </a:pPr>
            <a:r>
              <a:rPr sz="800" spc="-5" dirty="0">
                <a:latin typeface="Arial"/>
                <a:cs typeface="Arial"/>
              </a:rPr>
              <a:t>0	1	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	4	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	7 </a:t>
            </a:r>
            <a:r>
              <a:rPr lang="en-US" sz="800" spc="-5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sz="800" dirty="0">
                <a:latin typeface="Arial"/>
                <a:cs typeface="Arial"/>
              </a:rPr>
              <a:t> </a:t>
            </a:r>
            <a:r>
              <a:rPr lang="en-US" sz="800" dirty="0">
                <a:latin typeface="Arial"/>
                <a:cs typeface="Arial"/>
              </a:rPr>
              <a:t>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30C3FF7B-E971-EF47-AF99-19D9873A2D2D}"/>
              </a:ext>
            </a:extLst>
          </p:cNvPr>
          <p:cNvSpPr txBox="1"/>
          <p:nvPr/>
        </p:nvSpPr>
        <p:spPr>
          <a:xfrm>
            <a:off x="2549906" y="2629027"/>
            <a:ext cx="463550" cy="177800"/>
          </a:xfrm>
          <a:prstGeom prst="rect">
            <a:avLst/>
          </a:prstGeom>
          <a:solidFill>
            <a:srgbClr val="9ED2D6"/>
          </a:solidFill>
        </p:spPr>
        <p:txBody>
          <a:bodyPr vert="horz" wrap="square" lIns="0" tIns="34290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270"/>
              </a:spcBef>
            </a:pPr>
            <a:r>
              <a:rPr sz="700" spc="-5" dirty="0">
                <a:latin typeface="Arial"/>
                <a:cs typeface="Arial"/>
              </a:rPr>
              <a:t>algorithm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6128312B-7C84-CD47-A368-6000CC3B87F5}"/>
              </a:ext>
            </a:extLst>
          </p:cNvPr>
          <p:cNvSpPr txBox="1"/>
          <p:nvPr/>
        </p:nvSpPr>
        <p:spPr>
          <a:xfrm>
            <a:off x="3284855" y="2622677"/>
            <a:ext cx="511175" cy="190500"/>
          </a:xfrm>
          <a:prstGeom prst="rect">
            <a:avLst/>
          </a:prstGeom>
          <a:solidFill>
            <a:srgbClr val="9ED2D6"/>
          </a:solidFill>
          <a:ln w="12712">
            <a:solidFill>
              <a:srgbClr val="88A3A7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65405">
              <a:lnSpc>
                <a:spcPct val="100000"/>
              </a:lnSpc>
              <a:spcBef>
                <a:spcPts val="320"/>
              </a:spcBef>
            </a:pPr>
            <a:r>
              <a:rPr sz="700" spc="-5" dirty="0">
                <a:latin typeface="Arial"/>
                <a:cs typeface="Arial"/>
              </a:rPr>
              <a:t>hashtable</a:t>
            </a:r>
            <a:endParaRPr sz="700">
              <a:latin typeface="Arial"/>
              <a:cs typeface="Arial"/>
            </a:endParaRPr>
          </a:p>
        </p:txBody>
      </p:sp>
      <p:graphicFrame>
        <p:nvGraphicFramePr>
          <p:cNvPr id="9" name="object 13">
            <a:extLst>
              <a:ext uri="{FF2B5EF4-FFF2-40B4-BE49-F238E27FC236}">
                <a16:creationId xmlns:a16="http://schemas.microsoft.com/office/drawing/2014/main" id="{30CB4155-98D6-1B48-9A1A-868BFC0F3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811673"/>
              </p:ext>
            </p:extLst>
          </p:nvPr>
        </p:nvGraphicFramePr>
        <p:xfrm>
          <a:off x="2521331" y="2957830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object 14">
            <a:extLst>
              <a:ext uri="{FF2B5EF4-FFF2-40B4-BE49-F238E27FC236}">
                <a16:creationId xmlns:a16="http://schemas.microsoft.com/office/drawing/2014/main" id="{852A6A36-B174-6A47-BD28-F2FFCD16370E}"/>
              </a:ext>
            </a:extLst>
          </p:cNvPr>
          <p:cNvSpPr/>
          <p:nvPr/>
        </p:nvSpPr>
        <p:spPr>
          <a:xfrm>
            <a:off x="2597023" y="2813177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3" y="17888"/>
                </a:lnTo>
                <a:lnTo>
                  <a:pt x="22733" y="151003"/>
                </a:lnTo>
                <a:lnTo>
                  <a:pt x="29083" y="151003"/>
                </a:lnTo>
                <a:lnTo>
                  <a:pt x="29083" y="18106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3"/>
                </a:lnTo>
                <a:lnTo>
                  <a:pt x="508" y="46228"/>
                </a:lnTo>
                <a:lnTo>
                  <a:pt x="3556" y="48006"/>
                </a:lnTo>
                <a:lnTo>
                  <a:pt x="5461" y="47498"/>
                </a:lnTo>
                <a:lnTo>
                  <a:pt x="22733" y="17888"/>
                </a:lnTo>
                <a:lnTo>
                  <a:pt x="22733" y="6223"/>
                </a:lnTo>
                <a:lnTo>
                  <a:pt x="29527" y="6223"/>
                </a:lnTo>
                <a:lnTo>
                  <a:pt x="25908" y="0"/>
                </a:lnTo>
                <a:close/>
              </a:path>
              <a:path w="52070" h="151129">
                <a:moveTo>
                  <a:pt x="29527" y="6223"/>
                </a:moveTo>
                <a:lnTo>
                  <a:pt x="29083" y="6223"/>
                </a:lnTo>
                <a:lnTo>
                  <a:pt x="29083" y="18106"/>
                </a:lnTo>
                <a:lnTo>
                  <a:pt x="46227" y="47498"/>
                </a:lnTo>
                <a:lnTo>
                  <a:pt x="48133" y="48006"/>
                </a:lnTo>
                <a:lnTo>
                  <a:pt x="51181" y="46228"/>
                </a:lnTo>
                <a:lnTo>
                  <a:pt x="51688" y="44323"/>
                </a:lnTo>
                <a:lnTo>
                  <a:pt x="29527" y="6223"/>
                </a:lnTo>
                <a:close/>
              </a:path>
              <a:path w="52070" h="151129">
                <a:moveTo>
                  <a:pt x="29083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29">
                <a:moveTo>
                  <a:pt x="29083" y="6223"/>
                </a:moveTo>
                <a:lnTo>
                  <a:pt x="22733" y="6223"/>
                </a:lnTo>
                <a:lnTo>
                  <a:pt x="22733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3" y="7874"/>
                </a:lnTo>
                <a:lnTo>
                  <a:pt x="29083" y="6223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15F3DDE6-014B-184B-89BA-512BC159C4D3}"/>
              </a:ext>
            </a:extLst>
          </p:cNvPr>
          <p:cNvSpPr/>
          <p:nvPr/>
        </p:nvSpPr>
        <p:spPr>
          <a:xfrm>
            <a:off x="3526281" y="280416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681"/>
                </a:moveTo>
                <a:lnTo>
                  <a:pt x="22605" y="18233"/>
                </a:lnTo>
                <a:lnTo>
                  <a:pt x="22605" y="151002"/>
                </a:lnTo>
                <a:lnTo>
                  <a:pt x="28955" y="151002"/>
                </a:lnTo>
                <a:lnTo>
                  <a:pt x="28955" y="18015"/>
                </a:lnTo>
                <a:lnTo>
                  <a:pt x="25844" y="12681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2"/>
                </a:lnTo>
                <a:lnTo>
                  <a:pt x="507" y="46354"/>
                </a:lnTo>
                <a:lnTo>
                  <a:pt x="3555" y="48132"/>
                </a:lnTo>
                <a:lnTo>
                  <a:pt x="5461" y="47624"/>
                </a:lnTo>
                <a:lnTo>
                  <a:pt x="22605" y="18233"/>
                </a:lnTo>
                <a:lnTo>
                  <a:pt x="22605" y="6349"/>
                </a:lnTo>
                <a:lnTo>
                  <a:pt x="29493" y="6349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49"/>
                </a:moveTo>
                <a:lnTo>
                  <a:pt x="28955" y="6349"/>
                </a:lnTo>
                <a:lnTo>
                  <a:pt x="28955" y="18015"/>
                </a:lnTo>
                <a:lnTo>
                  <a:pt x="46227" y="47624"/>
                </a:lnTo>
                <a:lnTo>
                  <a:pt x="48132" y="48132"/>
                </a:lnTo>
                <a:lnTo>
                  <a:pt x="51180" y="46354"/>
                </a:lnTo>
                <a:lnTo>
                  <a:pt x="51688" y="44322"/>
                </a:lnTo>
                <a:lnTo>
                  <a:pt x="29493" y="6349"/>
                </a:lnTo>
                <a:close/>
              </a:path>
              <a:path w="52070" h="151129">
                <a:moveTo>
                  <a:pt x="28955" y="6349"/>
                </a:moveTo>
                <a:lnTo>
                  <a:pt x="22605" y="6349"/>
                </a:lnTo>
                <a:lnTo>
                  <a:pt x="22605" y="18233"/>
                </a:lnTo>
                <a:lnTo>
                  <a:pt x="25844" y="12681"/>
                </a:lnTo>
                <a:lnTo>
                  <a:pt x="23113" y="8000"/>
                </a:lnTo>
                <a:lnTo>
                  <a:pt x="28955" y="8000"/>
                </a:lnTo>
                <a:lnTo>
                  <a:pt x="28955" y="6349"/>
                </a:lnTo>
                <a:close/>
              </a:path>
              <a:path w="52070" h="151129">
                <a:moveTo>
                  <a:pt x="28955" y="8000"/>
                </a:moveTo>
                <a:lnTo>
                  <a:pt x="28575" y="8000"/>
                </a:lnTo>
                <a:lnTo>
                  <a:pt x="25844" y="12681"/>
                </a:lnTo>
                <a:lnTo>
                  <a:pt x="28955" y="18015"/>
                </a:lnTo>
                <a:lnTo>
                  <a:pt x="28955" y="8000"/>
                </a:lnTo>
                <a:close/>
              </a:path>
              <a:path w="52070" h="151129">
                <a:moveTo>
                  <a:pt x="28575" y="8000"/>
                </a:moveTo>
                <a:lnTo>
                  <a:pt x="23113" y="8000"/>
                </a:lnTo>
                <a:lnTo>
                  <a:pt x="25844" y="12681"/>
                </a:lnTo>
                <a:lnTo>
                  <a:pt x="28575" y="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B1F2045C-FBB3-FD44-B05F-8B95066F1C92}"/>
              </a:ext>
            </a:extLst>
          </p:cNvPr>
          <p:cNvSpPr/>
          <p:nvPr/>
        </p:nvSpPr>
        <p:spPr>
          <a:xfrm>
            <a:off x="3526281" y="247167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605" y="18106"/>
                </a:lnTo>
                <a:lnTo>
                  <a:pt x="22605" y="151003"/>
                </a:lnTo>
                <a:lnTo>
                  <a:pt x="28955" y="151003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3"/>
                </a:lnTo>
                <a:lnTo>
                  <a:pt x="507" y="46228"/>
                </a:lnTo>
                <a:lnTo>
                  <a:pt x="3555" y="48006"/>
                </a:lnTo>
                <a:lnTo>
                  <a:pt x="5461" y="47498"/>
                </a:lnTo>
                <a:lnTo>
                  <a:pt x="22605" y="18106"/>
                </a:lnTo>
                <a:lnTo>
                  <a:pt x="22605" y="6350"/>
                </a:lnTo>
                <a:lnTo>
                  <a:pt x="29493" y="6350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50"/>
                </a:moveTo>
                <a:lnTo>
                  <a:pt x="28955" y="6350"/>
                </a:lnTo>
                <a:lnTo>
                  <a:pt x="28955" y="17888"/>
                </a:lnTo>
                <a:lnTo>
                  <a:pt x="46227" y="47498"/>
                </a:lnTo>
                <a:lnTo>
                  <a:pt x="48132" y="48006"/>
                </a:lnTo>
                <a:lnTo>
                  <a:pt x="51180" y="46228"/>
                </a:lnTo>
                <a:lnTo>
                  <a:pt x="51688" y="44323"/>
                </a:lnTo>
                <a:lnTo>
                  <a:pt x="29493" y="6350"/>
                </a:lnTo>
                <a:close/>
              </a:path>
              <a:path w="52070" h="151129">
                <a:moveTo>
                  <a:pt x="28955" y="6350"/>
                </a:moveTo>
                <a:lnTo>
                  <a:pt x="22605" y="6350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4"/>
                </a:lnTo>
                <a:lnTo>
                  <a:pt x="28955" y="7874"/>
                </a:lnTo>
                <a:lnTo>
                  <a:pt x="28955" y="6350"/>
                </a:lnTo>
                <a:close/>
              </a:path>
              <a:path w="52070" h="151129">
                <a:moveTo>
                  <a:pt x="28955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4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C8E4864A-7F79-DF47-A4CF-DF16C6BA665C}"/>
              </a:ext>
            </a:extLst>
          </p:cNvPr>
          <p:cNvSpPr txBox="1"/>
          <p:nvPr/>
        </p:nvSpPr>
        <p:spPr>
          <a:xfrm>
            <a:off x="3296285" y="2281175"/>
            <a:ext cx="449580" cy="190500"/>
          </a:xfrm>
          <a:prstGeom prst="rect">
            <a:avLst/>
          </a:prstGeom>
          <a:solidFill>
            <a:srgbClr val="9ED2D6"/>
          </a:solidFill>
          <a:ln w="12788">
            <a:solidFill>
              <a:srgbClr val="88A3A7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320"/>
              </a:spcBef>
            </a:pPr>
            <a:r>
              <a:rPr sz="700" dirty="0">
                <a:latin typeface="Arial"/>
                <a:cs typeface="Arial"/>
              </a:rPr>
              <a:t>structure</a:t>
            </a:r>
            <a:endParaRPr sz="700">
              <a:latin typeface="Arial"/>
              <a:cs typeface="Arial"/>
            </a:endParaRPr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F3FAC6E1-F4A7-6F47-8506-99E52F5DCBDD}"/>
              </a:ext>
            </a:extLst>
          </p:cNvPr>
          <p:cNvSpPr/>
          <p:nvPr/>
        </p:nvSpPr>
        <p:spPr>
          <a:xfrm>
            <a:off x="3025775" y="262267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87687C78-A8EA-9B4A-98EB-1AE58F26CDD6}"/>
              </a:ext>
            </a:extLst>
          </p:cNvPr>
          <p:cNvSpPr txBox="1"/>
          <p:nvPr/>
        </p:nvSpPr>
        <p:spPr>
          <a:xfrm>
            <a:off x="3032125" y="2629027"/>
            <a:ext cx="177800" cy="17780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17780" rIns="0" bIns="0" rtlCol="0">
            <a:spAutoFit/>
          </a:bodyPr>
          <a:lstStyle/>
          <a:p>
            <a:pPr marL="56515">
              <a:lnSpc>
                <a:spcPct val="100000"/>
              </a:lnSpc>
              <a:spcBef>
                <a:spcPts val="140"/>
              </a:spcBef>
            </a:pPr>
            <a:r>
              <a:rPr sz="900" spc="5" dirty="0"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0598C8A0-6DB5-5C44-B74E-625AECA467BF}"/>
              </a:ext>
            </a:extLst>
          </p:cNvPr>
          <p:cNvSpPr txBox="1"/>
          <p:nvPr/>
        </p:nvSpPr>
        <p:spPr>
          <a:xfrm>
            <a:off x="3745312" y="2281175"/>
            <a:ext cx="191135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4130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19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2E125E39-8463-5342-878C-AB6F60E671FF}"/>
              </a:ext>
            </a:extLst>
          </p:cNvPr>
          <p:cNvSpPr txBox="1"/>
          <p:nvPr/>
        </p:nvSpPr>
        <p:spPr>
          <a:xfrm>
            <a:off x="3795655" y="2622677"/>
            <a:ext cx="190500" cy="190500"/>
          </a:xfrm>
          <a:prstGeom prst="rect">
            <a:avLst/>
          </a:prstGeom>
          <a:solidFill>
            <a:srgbClr val="FFFF99"/>
          </a:solidFill>
          <a:ln w="12700">
            <a:solidFill>
              <a:srgbClr val="88A3A7"/>
            </a:solidFill>
          </a:ln>
        </p:spPr>
        <p:txBody>
          <a:bodyPr vert="horz" wrap="square" lIns="0" tIns="24130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19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22">
            <a:extLst>
              <a:ext uri="{FF2B5EF4-FFF2-40B4-BE49-F238E27FC236}">
                <a16:creationId xmlns:a16="http://schemas.microsoft.com/office/drawing/2014/main" id="{4D5AAF78-3F77-9F40-A25D-79E119501CFC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945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8">
            <a:extLst>
              <a:ext uri="{FF2B5EF4-FFF2-40B4-BE49-F238E27FC236}">
                <a16:creationId xmlns:a16="http://schemas.microsoft.com/office/drawing/2014/main" id="{81B016DB-79D1-AA40-A2B3-95C6F19879AC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9">
            <a:extLst>
              <a:ext uri="{FF2B5EF4-FFF2-40B4-BE49-F238E27FC236}">
                <a16:creationId xmlns:a16="http://schemas.microsoft.com/office/drawing/2014/main" id="{0F7F3242-F4E6-A44E-B65F-0A72D24ED848}"/>
              </a:ext>
            </a:extLst>
          </p:cNvPr>
          <p:cNvSpPr/>
          <p:nvPr/>
        </p:nvSpPr>
        <p:spPr>
          <a:xfrm>
            <a:off x="635" y="-1474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0">
            <a:extLst>
              <a:ext uri="{FF2B5EF4-FFF2-40B4-BE49-F238E27FC236}">
                <a16:creationId xmlns:a16="http://schemas.microsoft.com/office/drawing/2014/main" id="{9FF716A9-5FF8-844C-83A0-8CC3F6A2D9F8}"/>
              </a:ext>
            </a:extLst>
          </p:cNvPr>
          <p:cNvSpPr txBox="1"/>
          <p:nvPr/>
        </p:nvSpPr>
        <p:spPr>
          <a:xfrm>
            <a:off x="13462" y="12192"/>
            <a:ext cx="4546600" cy="5556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1146175" marR="433705" indent="-710565">
              <a:lnSpc>
                <a:spcPts val="2160"/>
              </a:lnSpc>
              <a:spcBef>
                <a:spcPts val="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is the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Ideal Table Size</a:t>
            </a:r>
            <a:r>
              <a:rPr sz="1800" b="1" spc="-114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When  Storing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N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Elements?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51">
            <a:extLst>
              <a:ext uri="{FF2B5EF4-FFF2-40B4-BE49-F238E27FC236}">
                <a16:creationId xmlns:a16="http://schemas.microsoft.com/office/drawing/2014/main" id="{9BA87188-9AE9-C54D-BB08-933C85B9A367}"/>
              </a:ext>
            </a:extLst>
          </p:cNvPr>
          <p:cNvSpPr/>
          <p:nvPr/>
        </p:nvSpPr>
        <p:spPr>
          <a:xfrm>
            <a:off x="494411" y="1634667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19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2">
            <a:extLst>
              <a:ext uri="{FF2B5EF4-FFF2-40B4-BE49-F238E27FC236}">
                <a16:creationId xmlns:a16="http://schemas.microsoft.com/office/drawing/2014/main" id="{57D0E6E8-8FB1-0F45-A994-FFD22AAFFF4C}"/>
              </a:ext>
            </a:extLst>
          </p:cNvPr>
          <p:cNvSpPr/>
          <p:nvPr/>
        </p:nvSpPr>
        <p:spPr>
          <a:xfrm>
            <a:off x="1791589" y="1634667"/>
            <a:ext cx="185420" cy="190500"/>
          </a:xfrm>
          <a:custGeom>
            <a:avLst/>
            <a:gdLst/>
            <a:ahLst/>
            <a:cxnLst/>
            <a:rect l="l" t="t" r="r" b="b"/>
            <a:pathLst>
              <a:path w="185420" h="190500">
                <a:moveTo>
                  <a:pt x="0" y="190500"/>
                </a:moveTo>
                <a:lnTo>
                  <a:pt x="185293" y="190500"/>
                </a:lnTo>
                <a:lnTo>
                  <a:pt x="185293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15854745-301E-B94E-BCD1-E77B2CDF5746}"/>
              </a:ext>
            </a:extLst>
          </p:cNvPr>
          <p:cNvSpPr/>
          <p:nvPr/>
        </p:nvSpPr>
        <p:spPr>
          <a:xfrm>
            <a:off x="1976881" y="1634667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4">
            <a:extLst>
              <a:ext uri="{FF2B5EF4-FFF2-40B4-BE49-F238E27FC236}">
                <a16:creationId xmlns:a16="http://schemas.microsoft.com/office/drawing/2014/main" id="{C0BD923A-2DCC-4746-BF07-07526FC52022}"/>
              </a:ext>
            </a:extLst>
          </p:cNvPr>
          <p:cNvSpPr txBox="1"/>
          <p:nvPr/>
        </p:nvSpPr>
        <p:spPr>
          <a:xfrm>
            <a:off x="106045" y="1625651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11" name="object 55">
            <a:extLst>
              <a:ext uri="{FF2B5EF4-FFF2-40B4-BE49-F238E27FC236}">
                <a16:creationId xmlns:a16="http://schemas.microsoft.com/office/drawing/2014/main" id="{7D6F75FA-59B6-7345-9123-98BCC104E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27436"/>
              </p:ext>
            </p:extLst>
          </p:nvPr>
        </p:nvGraphicFramePr>
        <p:xfrm>
          <a:off x="302767" y="1628317"/>
          <a:ext cx="1859276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54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99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61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9ED2D6"/>
                    </a:solidFill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bject 56">
            <a:extLst>
              <a:ext uri="{FF2B5EF4-FFF2-40B4-BE49-F238E27FC236}">
                <a16:creationId xmlns:a16="http://schemas.microsoft.com/office/drawing/2014/main" id="{9B8BD897-CE3E-7245-A335-2D917C193966}"/>
              </a:ext>
            </a:extLst>
          </p:cNvPr>
          <p:cNvSpPr/>
          <p:nvPr/>
        </p:nvSpPr>
        <p:spPr>
          <a:xfrm>
            <a:off x="815848" y="210863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399"/>
                </a:moveTo>
                <a:lnTo>
                  <a:pt x="144780" y="152399"/>
                </a:lnTo>
                <a:lnTo>
                  <a:pt x="144780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7">
            <a:extLst>
              <a:ext uri="{FF2B5EF4-FFF2-40B4-BE49-F238E27FC236}">
                <a16:creationId xmlns:a16="http://schemas.microsoft.com/office/drawing/2014/main" id="{90029BFF-1392-E74A-8F5F-3F69972DC46F}"/>
              </a:ext>
            </a:extLst>
          </p:cNvPr>
          <p:cNvSpPr/>
          <p:nvPr/>
        </p:nvSpPr>
        <p:spPr>
          <a:xfrm>
            <a:off x="815848" y="2108631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80" h="152400">
                <a:moveTo>
                  <a:pt x="0" y="152399"/>
                </a:moveTo>
                <a:lnTo>
                  <a:pt x="144780" y="152399"/>
                </a:lnTo>
                <a:lnTo>
                  <a:pt x="144780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ln w="12699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8">
            <a:extLst>
              <a:ext uri="{FF2B5EF4-FFF2-40B4-BE49-F238E27FC236}">
                <a16:creationId xmlns:a16="http://schemas.microsoft.com/office/drawing/2014/main" id="{B0C1A49B-722B-044C-B2F3-25F589E1D37D}"/>
              </a:ext>
            </a:extLst>
          </p:cNvPr>
          <p:cNvSpPr txBox="1"/>
          <p:nvPr/>
        </p:nvSpPr>
        <p:spPr>
          <a:xfrm>
            <a:off x="376174" y="1857934"/>
            <a:ext cx="1715135" cy="41020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90"/>
              </a:spcBef>
              <a:tabLst>
                <a:tab pos="195580" algn="l"/>
                <a:tab pos="381000" algn="l"/>
                <a:tab pos="742950" algn="l"/>
                <a:tab pos="933450" algn="l"/>
                <a:tab pos="1299210" algn="l"/>
              </a:tabLst>
            </a:pPr>
            <a:r>
              <a:rPr lang="en-US" sz="800" spc="-5" dirty="0">
                <a:latin typeface="Arial"/>
                <a:cs typeface="Arial"/>
              </a:rPr>
              <a:t>0    1    2   </a:t>
            </a:r>
            <a:r>
              <a:rPr lang="en-US" sz="800" spc="65" dirty="0">
                <a:latin typeface="Arial"/>
                <a:cs typeface="Arial"/>
              </a:rPr>
              <a:t> </a:t>
            </a:r>
            <a:r>
              <a:rPr lang="en-US" sz="800" spc="-5" dirty="0">
                <a:latin typeface="Arial"/>
                <a:cs typeface="Arial"/>
              </a:rPr>
              <a:t>3     4     5     6     7    8    9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750" dirty="0">
              <a:latin typeface="Times New Roman"/>
              <a:cs typeface="Times New Roman"/>
            </a:endParaRPr>
          </a:p>
          <a:p>
            <a:pPr marR="93980" algn="ctr">
              <a:lnSpc>
                <a:spcPct val="100000"/>
              </a:lnSpc>
              <a:spcBef>
                <a:spcPts val="5"/>
              </a:spcBef>
              <a:tabLst>
                <a:tab pos="210185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</a:p>
        </p:txBody>
      </p:sp>
      <p:sp>
        <p:nvSpPr>
          <p:cNvPr id="15" name="object 59">
            <a:extLst>
              <a:ext uri="{FF2B5EF4-FFF2-40B4-BE49-F238E27FC236}">
                <a16:creationId xmlns:a16="http://schemas.microsoft.com/office/drawing/2014/main" id="{F1C57D18-02C3-D04D-81F4-729AC4C3187D}"/>
              </a:ext>
            </a:extLst>
          </p:cNvPr>
          <p:cNvSpPr txBox="1"/>
          <p:nvPr/>
        </p:nvSpPr>
        <p:spPr>
          <a:xfrm>
            <a:off x="2429256" y="1625651"/>
            <a:ext cx="12065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60">
            <a:extLst>
              <a:ext uri="{FF2B5EF4-FFF2-40B4-BE49-F238E27FC236}">
                <a16:creationId xmlns:a16="http://schemas.microsoft.com/office/drawing/2014/main" id="{1CB22B95-2AAF-1E4A-87C3-6595DA7BAA22}"/>
              </a:ext>
            </a:extLst>
          </p:cNvPr>
          <p:cNvSpPr txBox="1"/>
          <p:nvPr/>
        </p:nvSpPr>
        <p:spPr>
          <a:xfrm>
            <a:off x="710818" y="1191056"/>
            <a:ext cx="105854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(Sequential)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61">
            <a:extLst>
              <a:ext uri="{FF2B5EF4-FFF2-40B4-BE49-F238E27FC236}">
                <a16:creationId xmlns:a16="http://schemas.microsoft.com/office/drawing/2014/main" id="{BC90B8DE-2A4B-424A-803A-8D71475E0F9B}"/>
              </a:ext>
            </a:extLst>
          </p:cNvPr>
          <p:cNvSpPr/>
          <p:nvPr/>
        </p:nvSpPr>
        <p:spPr>
          <a:xfrm>
            <a:off x="957707" y="1848536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20">
                <a:moveTo>
                  <a:pt x="110008" y="11532"/>
                </a:moveTo>
                <a:lnTo>
                  <a:pt x="104923" y="15305"/>
                </a:lnTo>
                <a:lnTo>
                  <a:pt x="0" y="258952"/>
                </a:lnTo>
                <a:lnTo>
                  <a:pt x="5841" y="261365"/>
                </a:lnTo>
                <a:lnTo>
                  <a:pt x="110774" y="17820"/>
                </a:lnTo>
                <a:lnTo>
                  <a:pt x="110008" y="11532"/>
                </a:lnTo>
                <a:close/>
              </a:path>
              <a:path w="121285" h="261620">
                <a:moveTo>
                  <a:pt x="115601" y="4444"/>
                </a:moveTo>
                <a:lnTo>
                  <a:pt x="109600" y="4444"/>
                </a:lnTo>
                <a:lnTo>
                  <a:pt x="115442" y="6984"/>
                </a:lnTo>
                <a:lnTo>
                  <a:pt x="110774" y="17820"/>
                </a:lnTo>
                <a:lnTo>
                  <a:pt x="114680" y="49910"/>
                </a:lnTo>
                <a:lnTo>
                  <a:pt x="114934" y="51688"/>
                </a:lnTo>
                <a:lnTo>
                  <a:pt x="116585" y="52831"/>
                </a:lnTo>
                <a:lnTo>
                  <a:pt x="118236" y="52704"/>
                </a:lnTo>
                <a:lnTo>
                  <a:pt x="120014" y="52450"/>
                </a:lnTo>
                <a:lnTo>
                  <a:pt x="121284" y="50926"/>
                </a:lnTo>
                <a:lnTo>
                  <a:pt x="121030" y="49148"/>
                </a:lnTo>
                <a:lnTo>
                  <a:pt x="115601" y="4444"/>
                </a:lnTo>
                <a:close/>
              </a:path>
              <a:path w="121285" h="261620">
                <a:moveTo>
                  <a:pt x="115061" y="0"/>
                </a:moveTo>
                <a:lnTo>
                  <a:pt x="75183" y="29336"/>
                </a:lnTo>
                <a:lnTo>
                  <a:pt x="73786" y="30479"/>
                </a:lnTo>
                <a:lnTo>
                  <a:pt x="73405" y="32384"/>
                </a:lnTo>
                <a:lnTo>
                  <a:pt x="74548" y="33781"/>
                </a:lnTo>
                <a:lnTo>
                  <a:pt x="75564" y="35178"/>
                </a:lnTo>
                <a:lnTo>
                  <a:pt x="77596" y="35559"/>
                </a:lnTo>
                <a:lnTo>
                  <a:pt x="78993" y="34543"/>
                </a:lnTo>
                <a:lnTo>
                  <a:pt x="104923" y="15305"/>
                </a:lnTo>
                <a:lnTo>
                  <a:pt x="109600" y="4444"/>
                </a:lnTo>
                <a:lnTo>
                  <a:pt x="115601" y="4444"/>
                </a:lnTo>
                <a:lnTo>
                  <a:pt x="115061" y="0"/>
                </a:lnTo>
                <a:close/>
              </a:path>
              <a:path w="121285" h="261620">
                <a:moveTo>
                  <a:pt x="113398" y="6095"/>
                </a:moveTo>
                <a:lnTo>
                  <a:pt x="109346" y="6095"/>
                </a:lnTo>
                <a:lnTo>
                  <a:pt x="114426" y="8254"/>
                </a:lnTo>
                <a:lnTo>
                  <a:pt x="110008" y="11532"/>
                </a:lnTo>
                <a:lnTo>
                  <a:pt x="110774" y="17820"/>
                </a:lnTo>
                <a:lnTo>
                  <a:pt x="115442" y="6984"/>
                </a:lnTo>
                <a:lnTo>
                  <a:pt x="113398" y="6095"/>
                </a:lnTo>
                <a:close/>
              </a:path>
              <a:path w="121285" h="261620">
                <a:moveTo>
                  <a:pt x="109600" y="4444"/>
                </a:moveTo>
                <a:lnTo>
                  <a:pt x="104923" y="15305"/>
                </a:lnTo>
                <a:lnTo>
                  <a:pt x="110008" y="11532"/>
                </a:lnTo>
                <a:lnTo>
                  <a:pt x="109346" y="6095"/>
                </a:lnTo>
                <a:lnTo>
                  <a:pt x="113398" y="6095"/>
                </a:lnTo>
                <a:lnTo>
                  <a:pt x="109600" y="4444"/>
                </a:lnTo>
                <a:close/>
              </a:path>
              <a:path w="121285" h="261620">
                <a:moveTo>
                  <a:pt x="109346" y="6095"/>
                </a:moveTo>
                <a:lnTo>
                  <a:pt x="110008" y="11532"/>
                </a:lnTo>
                <a:lnTo>
                  <a:pt x="114426" y="8254"/>
                </a:lnTo>
                <a:lnTo>
                  <a:pt x="109346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62">
            <a:extLst>
              <a:ext uri="{FF2B5EF4-FFF2-40B4-BE49-F238E27FC236}">
                <a16:creationId xmlns:a16="http://schemas.microsoft.com/office/drawing/2014/main" id="{0CAFED1B-90C1-8641-A8BD-83C2AA68ECD7}"/>
              </a:ext>
            </a:extLst>
          </p:cNvPr>
          <p:cNvSpPr txBox="1"/>
          <p:nvPr/>
        </p:nvSpPr>
        <p:spPr>
          <a:xfrm>
            <a:off x="2678938" y="1306246"/>
            <a:ext cx="4813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70205" algn="l"/>
              </a:tabLst>
            </a:pPr>
            <a:r>
              <a:rPr sz="700" spc="-10" dirty="0">
                <a:latin typeface="Arial"/>
                <a:cs typeface="Arial"/>
              </a:rPr>
              <a:t>8</a:t>
            </a:r>
            <a:r>
              <a:rPr sz="700" spc="-5" dirty="0">
                <a:latin typeface="Arial"/>
                <a:cs typeface="Arial"/>
              </a:rPr>
              <a:t>7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99</a:t>
            </a:r>
            <a:endParaRPr sz="700">
              <a:latin typeface="Arial"/>
              <a:cs typeface="Arial"/>
            </a:endParaRPr>
          </a:p>
        </p:txBody>
      </p:sp>
      <p:graphicFrame>
        <p:nvGraphicFramePr>
          <p:cNvPr id="19" name="object 63">
            <a:extLst>
              <a:ext uri="{FF2B5EF4-FFF2-40B4-BE49-F238E27FC236}">
                <a16:creationId xmlns:a16="http://schemas.microsoft.com/office/drawing/2014/main" id="{FCC5AFCA-5734-9F4C-817B-AD7ED316F1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293966"/>
              </p:ext>
            </p:extLst>
          </p:nvPr>
        </p:nvGraphicFramePr>
        <p:xfrm>
          <a:off x="2608961" y="1613077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object 64">
            <a:extLst>
              <a:ext uri="{FF2B5EF4-FFF2-40B4-BE49-F238E27FC236}">
                <a16:creationId xmlns:a16="http://schemas.microsoft.com/office/drawing/2014/main" id="{B7A3A36B-150B-994D-980D-E00139FB96BA}"/>
              </a:ext>
            </a:extLst>
          </p:cNvPr>
          <p:cNvSpPr/>
          <p:nvPr/>
        </p:nvSpPr>
        <p:spPr>
          <a:xfrm>
            <a:off x="1181480" y="1532052"/>
            <a:ext cx="138684" cy="875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5">
            <a:extLst>
              <a:ext uri="{FF2B5EF4-FFF2-40B4-BE49-F238E27FC236}">
                <a16:creationId xmlns:a16="http://schemas.microsoft.com/office/drawing/2014/main" id="{393E7D79-40CC-2A43-8FC9-EA58CCF42EB3}"/>
              </a:ext>
            </a:extLst>
          </p:cNvPr>
          <p:cNvSpPr/>
          <p:nvPr/>
        </p:nvSpPr>
        <p:spPr>
          <a:xfrm>
            <a:off x="1361693" y="1528241"/>
            <a:ext cx="138557" cy="87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6">
            <a:extLst>
              <a:ext uri="{FF2B5EF4-FFF2-40B4-BE49-F238E27FC236}">
                <a16:creationId xmlns:a16="http://schemas.microsoft.com/office/drawing/2014/main" id="{BBD7E305-7AEC-834A-ACFD-AD245B84E2DA}"/>
              </a:ext>
            </a:extLst>
          </p:cNvPr>
          <p:cNvSpPr/>
          <p:nvPr/>
        </p:nvSpPr>
        <p:spPr>
          <a:xfrm>
            <a:off x="1546860" y="1526972"/>
            <a:ext cx="138683" cy="876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7">
            <a:extLst>
              <a:ext uri="{FF2B5EF4-FFF2-40B4-BE49-F238E27FC236}">
                <a16:creationId xmlns:a16="http://schemas.microsoft.com/office/drawing/2014/main" id="{E16F1E25-BCD0-2E42-839B-9E39C7E7AF1C}"/>
              </a:ext>
            </a:extLst>
          </p:cNvPr>
          <p:cNvSpPr/>
          <p:nvPr/>
        </p:nvSpPr>
        <p:spPr>
          <a:xfrm>
            <a:off x="2631313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8">
            <a:extLst>
              <a:ext uri="{FF2B5EF4-FFF2-40B4-BE49-F238E27FC236}">
                <a16:creationId xmlns:a16="http://schemas.microsoft.com/office/drawing/2014/main" id="{DBD1E9A6-4FB0-1349-9332-702DCE43681B}"/>
              </a:ext>
            </a:extLst>
          </p:cNvPr>
          <p:cNvSpPr/>
          <p:nvPr/>
        </p:nvSpPr>
        <p:spPr>
          <a:xfrm>
            <a:off x="2631313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9">
            <a:extLst>
              <a:ext uri="{FF2B5EF4-FFF2-40B4-BE49-F238E27FC236}">
                <a16:creationId xmlns:a16="http://schemas.microsoft.com/office/drawing/2014/main" id="{B9A29536-2000-FB40-9A31-629696064C7A}"/>
              </a:ext>
            </a:extLst>
          </p:cNvPr>
          <p:cNvSpPr/>
          <p:nvPr/>
        </p:nvSpPr>
        <p:spPr>
          <a:xfrm>
            <a:off x="3606419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0">
            <a:extLst>
              <a:ext uri="{FF2B5EF4-FFF2-40B4-BE49-F238E27FC236}">
                <a16:creationId xmlns:a16="http://schemas.microsoft.com/office/drawing/2014/main" id="{C5A3DB95-5302-B344-84FA-9862DCF10C10}"/>
              </a:ext>
            </a:extLst>
          </p:cNvPr>
          <p:cNvSpPr/>
          <p:nvPr/>
        </p:nvSpPr>
        <p:spPr>
          <a:xfrm>
            <a:off x="3606419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71">
            <a:extLst>
              <a:ext uri="{FF2B5EF4-FFF2-40B4-BE49-F238E27FC236}">
                <a16:creationId xmlns:a16="http://schemas.microsoft.com/office/drawing/2014/main" id="{3BB683D7-6818-ED46-BCE2-E7FFFBC8BA22}"/>
              </a:ext>
            </a:extLst>
          </p:cNvPr>
          <p:cNvSpPr/>
          <p:nvPr/>
        </p:nvSpPr>
        <p:spPr>
          <a:xfrm>
            <a:off x="3838320" y="127424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72">
            <a:extLst>
              <a:ext uri="{FF2B5EF4-FFF2-40B4-BE49-F238E27FC236}">
                <a16:creationId xmlns:a16="http://schemas.microsoft.com/office/drawing/2014/main" id="{7EF3BBF3-3680-4248-BACE-165D4CBB1E2C}"/>
              </a:ext>
            </a:extLst>
          </p:cNvPr>
          <p:cNvSpPr/>
          <p:nvPr/>
        </p:nvSpPr>
        <p:spPr>
          <a:xfrm>
            <a:off x="3838320" y="127424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499"/>
                </a:moveTo>
                <a:lnTo>
                  <a:pt x="190500" y="190499"/>
                </a:lnTo>
                <a:lnTo>
                  <a:pt x="190500" y="0"/>
                </a:lnTo>
                <a:lnTo>
                  <a:pt x="0" y="0"/>
                </a:lnTo>
                <a:lnTo>
                  <a:pt x="0" y="1904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73">
            <a:extLst>
              <a:ext uri="{FF2B5EF4-FFF2-40B4-BE49-F238E27FC236}">
                <a16:creationId xmlns:a16="http://schemas.microsoft.com/office/drawing/2014/main" id="{F49148D5-2620-DF40-905C-E2F4909BA1A1}"/>
              </a:ext>
            </a:extLst>
          </p:cNvPr>
          <p:cNvSpPr/>
          <p:nvPr/>
        </p:nvSpPr>
        <p:spPr>
          <a:xfrm>
            <a:off x="3001899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74">
            <a:extLst>
              <a:ext uri="{FF2B5EF4-FFF2-40B4-BE49-F238E27FC236}">
                <a16:creationId xmlns:a16="http://schemas.microsoft.com/office/drawing/2014/main" id="{A43164C8-69F8-A14D-9509-D0BE5445E373}"/>
              </a:ext>
            </a:extLst>
          </p:cNvPr>
          <p:cNvSpPr/>
          <p:nvPr/>
        </p:nvSpPr>
        <p:spPr>
          <a:xfrm>
            <a:off x="3001899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5">
            <a:extLst>
              <a:ext uri="{FF2B5EF4-FFF2-40B4-BE49-F238E27FC236}">
                <a16:creationId xmlns:a16="http://schemas.microsoft.com/office/drawing/2014/main" id="{F9647347-3C9C-1841-BDA8-180BD95C026F}"/>
              </a:ext>
            </a:extLst>
          </p:cNvPr>
          <p:cNvSpPr/>
          <p:nvPr/>
        </p:nvSpPr>
        <p:spPr>
          <a:xfrm>
            <a:off x="2684652" y="1468552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908" y="12663"/>
                </a:moveTo>
                <a:lnTo>
                  <a:pt x="22733" y="18106"/>
                </a:lnTo>
                <a:lnTo>
                  <a:pt x="22733" y="150876"/>
                </a:lnTo>
                <a:lnTo>
                  <a:pt x="29083" y="150876"/>
                </a:lnTo>
                <a:lnTo>
                  <a:pt x="29083" y="18106"/>
                </a:lnTo>
                <a:lnTo>
                  <a:pt x="25908" y="12663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3"/>
                </a:lnTo>
                <a:lnTo>
                  <a:pt x="635" y="46228"/>
                </a:lnTo>
                <a:lnTo>
                  <a:pt x="2032" y="47117"/>
                </a:lnTo>
                <a:lnTo>
                  <a:pt x="3556" y="48006"/>
                </a:lnTo>
                <a:lnTo>
                  <a:pt x="5587" y="47498"/>
                </a:lnTo>
                <a:lnTo>
                  <a:pt x="22733" y="18106"/>
                </a:lnTo>
                <a:lnTo>
                  <a:pt x="22733" y="6223"/>
                </a:lnTo>
                <a:lnTo>
                  <a:pt x="29545" y="6223"/>
                </a:lnTo>
                <a:lnTo>
                  <a:pt x="25908" y="0"/>
                </a:lnTo>
                <a:close/>
              </a:path>
              <a:path w="52070" h="151129">
                <a:moveTo>
                  <a:pt x="29545" y="6223"/>
                </a:moveTo>
                <a:lnTo>
                  <a:pt x="29083" y="6223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6"/>
                </a:lnTo>
                <a:lnTo>
                  <a:pt x="51308" y="46228"/>
                </a:lnTo>
                <a:lnTo>
                  <a:pt x="51816" y="44323"/>
                </a:lnTo>
                <a:lnTo>
                  <a:pt x="29545" y="6223"/>
                </a:lnTo>
                <a:close/>
              </a:path>
              <a:path w="52070" h="151129">
                <a:moveTo>
                  <a:pt x="29083" y="6223"/>
                </a:moveTo>
                <a:lnTo>
                  <a:pt x="22733" y="6223"/>
                </a:lnTo>
                <a:lnTo>
                  <a:pt x="22733" y="18106"/>
                </a:lnTo>
                <a:lnTo>
                  <a:pt x="25908" y="12663"/>
                </a:lnTo>
                <a:lnTo>
                  <a:pt x="23114" y="7874"/>
                </a:lnTo>
                <a:lnTo>
                  <a:pt x="29083" y="7874"/>
                </a:lnTo>
                <a:lnTo>
                  <a:pt x="29083" y="6223"/>
                </a:lnTo>
                <a:close/>
              </a:path>
              <a:path w="52070" h="151129">
                <a:moveTo>
                  <a:pt x="29083" y="7874"/>
                </a:moveTo>
                <a:lnTo>
                  <a:pt x="28702" y="7874"/>
                </a:lnTo>
                <a:lnTo>
                  <a:pt x="25908" y="12663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29">
                <a:moveTo>
                  <a:pt x="28702" y="7874"/>
                </a:moveTo>
                <a:lnTo>
                  <a:pt x="23114" y="7874"/>
                </a:lnTo>
                <a:lnTo>
                  <a:pt x="25908" y="12663"/>
                </a:lnTo>
                <a:lnTo>
                  <a:pt x="28702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76">
            <a:extLst>
              <a:ext uri="{FF2B5EF4-FFF2-40B4-BE49-F238E27FC236}">
                <a16:creationId xmlns:a16="http://schemas.microsoft.com/office/drawing/2014/main" id="{632809C3-DCB0-4342-B524-A0110AE0D503}"/>
              </a:ext>
            </a:extLst>
          </p:cNvPr>
          <p:cNvSpPr/>
          <p:nvPr/>
        </p:nvSpPr>
        <p:spPr>
          <a:xfrm>
            <a:off x="3058794" y="1464741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907" y="12663"/>
                </a:moveTo>
                <a:lnTo>
                  <a:pt x="22732" y="18106"/>
                </a:lnTo>
                <a:lnTo>
                  <a:pt x="22732" y="151002"/>
                </a:lnTo>
                <a:lnTo>
                  <a:pt x="29082" y="151002"/>
                </a:lnTo>
                <a:lnTo>
                  <a:pt x="29082" y="18106"/>
                </a:lnTo>
                <a:lnTo>
                  <a:pt x="25907" y="12663"/>
                </a:lnTo>
                <a:close/>
              </a:path>
              <a:path w="52070" h="151129">
                <a:moveTo>
                  <a:pt x="25907" y="0"/>
                </a:moveTo>
                <a:lnTo>
                  <a:pt x="0" y="44322"/>
                </a:lnTo>
                <a:lnTo>
                  <a:pt x="635" y="46354"/>
                </a:lnTo>
                <a:lnTo>
                  <a:pt x="2031" y="47116"/>
                </a:lnTo>
                <a:lnTo>
                  <a:pt x="3555" y="48005"/>
                </a:lnTo>
                <a:lnTo>
                  <a:pt x="5587" y="47497"/>
                </a:lnTo>
                <a:lnTo>
                  <a:pt x="22732" y="18106"/>
                </a:lnTo>
                <a:lnTo>
                  <a:pt x="22732" y="6349"/>
                </a:lnTo>
                <a:lnTo>
                  <a:pt x="29620" y="6349"/>
                </a:lnTo>
                <a:lnTo>
                  <a:pt x="25907" y="0"/>
                </a:lnTo>
                <a:close/>
              </a:path>
              <a:path w="52070" h="151129">
                <a:moveTo>
                  <a:pt x="29620" y="6349"/>
                </a:moveTo>
                <a:lnTo>
                  <a:pt x="29082" y="6349"/>
                </a:lnTo>
                <a:lnTo>
                  <a:pt x="29083" y="18106"/>
                </a:lnTo>
                <a:lnTo>
                  <a:pt x="46227" y="47497"/>
                </a:lnTo>
                <a:lnTo>
                  <a:pt x="48260" y="48005"/>
                </a:lnTo>
                <a:lnTo>
                  <a:pt x="49784" y="47116"/>
                </a:lnTo>
                <a:lnTo>
                  <a:pt x="51307" y="46354"/>
                </a:lnTo>
                <a:lnTo>
                  <a:pt x="51815" y="44322"/>
                </a:lnTo>
                <a:lnTo>
                  <a:pt x="29620" y="6349"/>
                </a:lnTo>
                <a:close/>
              </a:path>
              <a:path w="52070" h="151129">
                <a:moveTo>
                  <a:pt x="29082" y="6349"/>
                </a:moveTo>
                <a:lnTo>
                  <a:pt x="22732" y="6349"/>
                </a:lnTo>
                <a:lnTo>
                  <a:pt x="22732" y="18106"/>
                </a:lnTo>
                <a:lnTo>
                  <a:pt x="25908" y="12663"/>
                </a:lnTo>
                <a:lnTo>
                  <a:pt x="23113" y="7873"/>
                </a:lnTo>
                <a:lnTo>
                  <a:pt x="29082" y="7873"/>
                </a:lnTo>
                <a:lnTo>
                  <a:pt x="29082" y="6349"/>
                </a:lnTo>
                <a:close/>
              </a:path>
              <a:path w="52070" h="151129">
                <a:moveTo>
                  <a:pt x="29082" y="7873"/>
                </a:moveTo>
                <a:lnTo>
                  <a:pt x="28701" y="7873"/>
                </a:lnTo>
                <a:lnTo>
                  <a:pt x="25907" y="12663"/>
                </a:lnTo>
                <a:lnTo>
                  <a:pt x="29083" y="18106"/>
                </a:lnTo>
                <a:lnTo>
                  <a:pt x="29082" y="7873"/>
                </a:lnTo>
                <a:close/>
              </a:path>
              <a:path w="52070" h="151129">
                <a:moveTo>
                  <a:pt x="28701" y="7873"/>
                </a:moveTo>
                <a:lnTo>
                  <a:pt x="23113" y="7873"/>
                </a:lnTo>
                <a:lnTo>
                  <a:pt x="25907" y="12663"/>
                </a:lnTo>
                <a:lnTo>
                  <a:pt x="28701" y="78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7">
            <a:extLst>
              <a:ext uri="{FF2B5EF4-FFF2-40B4-BE49-F238E27FC236}">
                <a16:creationId xmlns:a16="http://schemas.microsoft.com/office/drawing/2014/main" id="{C6B139FE-A85C-5049-9A43-48F3FF8D5920}"/>
              </a:ext>
            </a:extLst>
          </p:cNvPr>
          <p:cNvSpPr/>
          <p:nvPr/>
        </p:nvSpPr>
        <p:spPr>
          <a:xfrm>
            <a:off x="3427221" y="145953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605" y="18106"/>
                </a:lnTo>
                <a:lnTo>
                  <a:pt x="22605" y="151003"/>
                </a:lnTo>
                <a:lnTo>
                  <a:pt x="28955" y="151003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3"/>
                </a:lnTo>
                <a:lnTo>
                  <a:pt x="508" y="46228"/>
                </a:lnTo>
                <a:lnTo>
                  <a:pt x="2032" y="47117"/>
                </a:lnTo>
                <a:lnTo>
                  <a:pt x="3428" y="48006"/>
                </a:lnTo>
                <a:lnTo>
                  <a:pt x="5461" y="47498"/>
                </a:lnTo>
                <a:lnTo>
                  <a:pt x="22605" y="18106"/>
                </a:lnTo>
                <a:lnTo>
                  <a:pt x="22605" y="6350"/>
                </a:lnTo>
                <a:lnTo>
                  <a:pt x="29493" y="6350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50"/>
                </a:moveTo>
                <a:lnTo>
                  <a:pt x="28955" y="6350"/>
                </a:lnTo>
                <a:lnTo>
                  <a:pt x="28955" y="17888"/>
                </a:lnTo>
                <a:lnTo>
                  <a:pt x="45338" y="45974"/>
                </a:lnTo>
                <a:lnTo>
                  <a:pt x="46100" y="47498"/>
                </a:lnTo>
                <a:lnTo>
                  <a:pt x="48133" y="48006"/>
                </a:lnTo>
                <a:lnTo>
                  <a:pt x="51180" y="46228"/>
                </a:lnTo>
                <a:lnTo>
                  <a:pt x="51688" y="44323"/>
                </a:lnTo>
                <a:lnTo>
                  <a:pt x="29493" y="6350"/>
                </a:lnTo>
                <a:close/>
              </a:path>
              <a:path w="52070" h="151129">
                <a:moveTo>
                  <a:pt x="28955" y="6350"/>
                </a:moveTo>
                <a:lnTo>
                  <a:pt x="22605" y="6350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4"/>
                </a:lnTo>
                <a:lnTo>
                  <a:pt x="28955" y="7874"/>
                </a:lnTo>
                <a:lnTo>
                  <a:pt x="28955" y="6350"/>
                </a:lnTo>
                <a:close/>
              </a:path>
              <a:path w="52070" h="151129">
                <a:moveTo>
                  <a:pt x="28955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4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78">
            <a:extLst>
              <a:ext uri="{FF2B5EF4-FFF2-40B4-BE49-F238E27FC236}">
                <a16:creationId xmlns:a16="http://schemas.microsoft.com/office/drawing/2014/main" id="{791A522D-12EC-3B4F-97BA-F97BFC515D57}"/>
              </a:ext>
            </a:extLst>
          </p:cNvPr>
          <p:cNvSpPr/>
          <p:nvPr/>
        </p:nvSpPr>
        <p:spPr>
          <a:xfrm>
            <a:off x="3650995" y="1468552"/>
            <a:ext cx="62230" cy="152400"/>
          </a:xfrm>
          <a:custGeom>
            <a:avLst/>
            <a:gdLst/>
            <a:ahLst/>
            <a:cxnLst/>
            <a:rect l="l" t="t" r="r" b="b"/>
            <a:pathLst>
              <a:path w="62229" h="152400">
                <a:moveTo>
                  <a:pt x="46922" y="12011"/>
                </a:moveTo>
                <a:lnTo>
                  <a:pt x="42287" y="16212"/>
                </a:lnTo>
                <a:lnTo>
                  <a:pt x="0" y="149987"/>
                </a:lnTo>
                <a:lnTo>
                  <a:pt x="6096" y="151892"/>
                </a:lnTo>
                <a:lnTo>
                  <a:pt x="48309" y="18098"/>
                </a:lnTo>
                <a:lnTo>
                  <a:pt x="46922" y="12011"/>
                </a:lnTo>
                <a:close/>
              </a:path>
              <a:path w="62229" h="152400">
                <a:moveTo>
                  <a:pt x="51793" y="4953"/>
                </a:moveTo>
                <a:lnTo>
                  <a:pt x="45847" y="4953"/>
                </a:lnTo>
                <a:lnTo>
                  <a:pt x="51815" y="6985"/>
                </a:lnTo>
                <a:lnTo>
                  <a:pt x="48309" y="18098"/>
                </a:lnTo>
                <a:lnTo>
                  <a:pt x="55580" y="50038"/>
                </a:lnTo>
                <a:lnTo>
                  <a:pt x="55879" y="51435"/>
                </a:lnTo>
                <a:lnTo>
                  <a:pt x="57530" y="52451"/>
                </a:lnTo>
                <a:lnTo>
                  <a:pt x="59309" y="52070"/>
                </a:lnTo>
                <a:lnTo>
                  <a:pt x="60960" y="51689"/>
                </a:lnTo>
                <a:lnTo>
                  <a:pt x="61975" y="50038"/>
                </a:lnTo>
                <a:lnTo>
                  <a:pt x="61594" y="48260"/>
                </a:lnTo>
                <a:lnTo>
                  <a:pt x="51793" y="4953"/>
                </a:lnTo>
                <a:close/>
              </a:path>
              <a:path w="62229" h="152400">
                <a:moveTo>
                  <a:pt x="50673" y="0"/>
                </a:moveTo>
                <a:lnTo>
                  <a:pt x="12700" y="34417"/>
                </a:lnTo>
                <a:lnTo>
                  <a:pt x="12700" y="36449"/>
                </a:lnTo>
                <a:lnTo>
                  <a:pt x="14986" y="38989"/>
                </a:lnTo>
                <a:lnTo>
                  <a:pt x="17017" y="39116"/>
                </a:lnTo>
                <a:lnTo>
                  <a:pt x="42287" y="16212"/>
                </a:lnTo>
                <a:lnTo>
                  <a:pt x="45847" y="4953"/>
                </a:lnTo>
                <a:lnTo>
                  <a:pt x="51793" y="4953"/>
                </a:lnTo>
                <a:lnTo>
                  <a:pt x="50673" y="0"/>
                </a:lnTo>
                <a:close/>
              </a:path>
              <a:path w="62229" h="152400">
                <a:moveTo>
                  <a:pt x="51069" y="6731"/>
                </a:moveTo>
                <a:lnTo>
                  <a:pt x="45719" y="6731"/>
                </a:lnTo>
                <a:lnTo>
                  <a:pt x="50926" y="8382"/>
                </a:lnTo>
                <a:lnTo>
                  <a:pt x="46922" y="12011"/>
                </a:lnTo>
                <a:lnTo>
                  <a:pt x="48309" y="18098"/>
                </a:lnTo>
                <a:lnTo>
                  <a:pt x="51815" y="6985"/>
                </a:lnTo>
                <a:lnTo>
                  <a:pt x="51069" y="6731"/>
                </a:lnTo>
                <a:close/>
              </a:path>
              <a:path w="62229" h="152400">
                <a:moveTo>
                  <a:pt x="45847" y="4953"/>
                </a:moveTo>
                <a:lnTo>
                  <a:pt x="42287" y="16212"/>
                </a:lnTo>
                <a:lnTo>
                  <a:pt x="46922" y="12011"/>
                </a:lnTo>
                <a:lnTo>
                  <a:pt x="45719" y="6731"/>
                </a:lnTo>
                <a:lnTo>
                  <a:pt x="51069" y="6731"/>
                </a:lnTo>
                <a:lnTo>
                  <a:pt x="45847" y="4953"/>
                </a:lnTo>
                <a:close/>
              </a:path>
              <a:path w="62229" h="152400">
                <a:moveTo>
                  <a:pt x="45719" y="6731"/>
                </a:moveTo>
                <a:lnTo>
                  <a:pt x="46922" y="12011"/>
                </a:lnTo>
                <a:lnTo>
                  <a:pt x="50926" y="8382"/>
                </a:lnTo>
                <a:lnTo>
                  <a:pt x="45719" y="67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9">
            <a:extLst>
              <a:ext uri="{FF2B5EF4-FFF2-40B4-BE49-F238E27FC236}">
                <a16:creationId xmlns:a16="http://schemas.microsoft.com/office/drawing/2014/main" id="{A3F0749F-DB32-BF46-A9E1-3D7EC92D88EA}"/>
              </a:ext>
            </a:extLst>
          </p:cNvPr>
          <p:cNvSpPr/>
          <p:nvPr/>
        </p:nvSpPr>
        <p:spPr>
          <a:xfrm>
            <a:off x="3830319" y="1464741"/>
            <a:ext cx="103505" cy="153035"/>
          </a:xfrm>
          <a:custGeom>
            <a:avLst/>
            <a:gdLst/>
            <a:ahLst/>
            <a:cxnLst/>
            <a:rect l="l" t="t" r="r" b="b"/>
            <a:pathLst>
              <a:path w="103504" h="153034">
                <a:moveTo>
                  <a:pt x="96317" y="10531"/>
                </a:moveTo>
                <a:lnTo>
                  <a:pt x="90648" y="13311"/>
                </a:lnTo>
                <a:lnTo>
                  <a:pt x="0" y="149224"/>
                </a:lnTo>
                <a:lnTo>
                  <a:pt x="5334" y="152780"/>
                </a:lnTo>
                <a:lnTo>
                  <a:pt x="95948" y="16622"/>
                </a:lnTo>
                <a:lnTo>
                  <a:pt x="96317" y="10531"/>
                </a:lnTo>
                <a:close/>
              </a:path>
              <a:path w="103504" h="153034">
                <a:moveTo>
                  <a:pt x="103041" y="3555"/>
                </a:moveTo>
                <a:lnTo>
                  <a:pt x="97154" y="3555"/>
                </a:lnTo>
                <a:lnTo>
                  <a:pt x="102362" y="6984"/>
                </a:lnTo>
                <a:lnTo>
                  <a:pt x="95948" y="16622"/>
                </a:lnTo>
                <a:lnTo>
                  <a:pt x="93979" y="49148"/>
                </a:lnTo>
                <a:lnTo>
                  <a:pt x="93852" y="50926"/>
                </a:lnTo>
                <a:lnTo>
                  <a:pt x="95250" y="52323"/>
                </a:lnTo>
                <a:lnTo>
                  <a:pt x="98678" y="52577"/>
                </a:lnTo>
                <a:lnTo>
                  <a:pt x="100202" y="51307"/>
                </a:lnTo>
                <a:lnTo>
                  <a:pt x="100352" y="49148"/>
                </a:lnTo>
                <a:lnTo>
                  <a:pt x="103041" y="3555"/>
                </a:lnTo>
                <a:close/>
              </a:path>
              <a:path w="103504" h="153034">
                <a:moveTo>
                  <a:pt x="103250" y="0"/>
                </a:moveTo>
                <a:lnTo>
                  <a:pt x="58800" y="21843"/>
                </a:lnTo>
                <a:lnTo>
                  <a:pt x="57150" y="22605"/>
                </a:lnTo>
                <a:lnTo>
                  <a:pt x="56514" y="24510"/>
                </a:lnTo>
                <a:lnTo>
                  <a:pt x="57276" y="26034"/>
                </a:lnTo>
                <a:lnTo>
                  <a:pt x="58038" y="27685"/>
                </a:lnTo>
                <a:lnTo>
                  <a:pt x="59943" y="28320"/>
                </a:lnTo>
                <a:lnTo>
                  <a:pt x="61594" y="27558"/>
                </a:lnTo>
                <a:lnTo>
                  <a:pt x="90648" y="13311"/>
                </a:lnTo>
                <a:lnTo>
                  <a:pt x="97154" y="3555"/>
                </a:lnTo>
                <a:lnTo>
                  <a:pt x="103041" y="3555"/>
                </a:lnTo>
                <a:lnTo>
                  <a:pt x="103250" y="0"/>
                </a:lnTo>
                <a:close/>
              </a:path>
              <a:path w="103504" h="153034">
                <a:moveTo>
                  <a:pt x="99469" y="5079"/>
                </a:moveTo>
                <a:lnTo>
                  <a:pt x="96647" y="5079"/>
                </a:lnTo>
                <a:lnTo>
                  <a:pt x="101218" y="8127"/>
                </a:lnTo>
                <a:lnTo>
                  <a:pt x="96317" y="10531"/>
                </a:lnTo>
                <a:lnTo>
                  <a:pt x="95948" y="16622"/>
                </a:lnTo>
                <a:lnTo>
                  <a:pt x="102362" y="6984"/>
                </a:lnTo>
                <a:lnTo>
                  <a:pt x="99469" y="5079"/>
                </a:lnTo>
                <a:close/>
              </a:path>
              <a:path w="103504" h="153034">
                <a:moveTo>
                  <a:pt x="97154" y="3555"/>
                </a:moveTo>
                <a:lnTo>
                  <a:pt x="90648" y="13311"/>
                </a:lnTo>
                <a:lnTo>
                  <a:pt x="96317" y="10531"/>
                </a:lnTo>
                <a:lnTo>
                  <a:pt x="96647" y="5079"/>
                </a:lnTo>
                <a:lnTo>
                  <a:pt x="99469" y="5079"/>
                </a:lnTo>
                <a:lnTo>
                  <a:pt x="97154" y="3555"/>
                </a:lnTo>
                <a:close/>
              </a:path>
              <a:path w="103504" h="153034">
                <a:moveTo>
                  <a:pt x="96647" y="5079"/>
                </a:moveTo>
                <a:lnTo>
                  <a:pt x="96317" y="10531"/>
                </a:lnTo>
                <a:lnTo>
                  <a:pt x="101218" y="8127"/>
                </a:lnTo>
                <a:lnTo>
                  <a:pt x="96647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80">
            <a:extLst>
              <a:ext uri="{FF2B5EF4-FFF2-40B4-BE49-F238E27FC236}">
                <a16:creationId xmlns:a16="http://schemas.microsoft.com/office/drawing/2014/main" id="{1558E1C1-5F62-524B-831C-CB98EF29CF1C}"/>
              </a:ext>
            </a:extLst>
          </p:cNvPr>
          <p:cNvSpPr/>
          <p:nvPr/>
        </p:nvSpPr>
        <p:spPr>
          <a:xfrm>
            <a:off x="3441826" y="1127049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733" y="17888"/>
                </a:lnTo>
                <a:lnTo>
                  <a:pt x="22733" y="151003"/>
                </a:lnTo>
                <a:lnTo>
                  <a:pt x="29083" y="151003"/>
                </a:lnTo>
                <a:lnTo>
                  <a:pt x="29083" y="18106"/>
                </a:lnTo>
                <a:lnTo>
                  <a:pt x="25844" y="12554"/>
                </a:lnTo>
                <a:close/>
              </a:path>
              <a:path w="52070" h="151129">
                <a:moveTo>
                  <a:pt x="25908" y="0"/>
                </a:moveTo>
                <a:lnTo>
                  <a:pt x="0" y="44323"/>
                </a:lnTo>
                <a:lnTo>
                  <a:pt x="508" y="46227"/>
                </a:lnTo>
                <a:lnTo>
                  <a:pt x="3556" y="48006"/>
                </a:lnTo>
                <a:lnTo>
                  <a:pt x="5587" y="47498"/>
                </a:lnTo>
                <a:lnTo>
                  <a:pt x="6350" y="45974"/>
                </a:lnTo>
                <a:lnTo>
                  <a:pt x="22733" y="17888"/>
                </a:lnTo>
                <a:lnTo>
                  <a:pt x="22733" y="6350"/>
                </a:lnTo>
                <a:lnTo>
                  <a:pt x="29601" y="6350"/>
                </a:lnTo>
                <a:lnTo>
                  <a:pt x="25908" y="0"/>
                </a:lnTo>
                <a:close/>
              </a:path>
              <a:path w="52070" h="151129">
                <a:moveTo>
                  <a:pt x="29601" y="6350"/>
                </a:moveTo>
                <a:lnTo>
                  <a:pt x="29083" y="6350"/>
                </a:lnTo>
                <a:lnTo>
                  <a:pt x="29083" y="18106"/>
                </a:lnTo>
                <a:lnTo>
                  <a:pt x="46228" y="47498"/>
                </a:lnTo>
                <a:lnTo>
                  <a:pt x="48260" y="48006"/>
                </a:lnTo>
                <a:lnTo>
                  <a:pt x="49657" y="47117"/>
                </a:lnTo>
                <a:lnTo>
                  <a:pt x="51181" y="46227"/>
                </a:lnTo>
                <a:lnTo>
                  <a:pt x="51688" y="44323"/>
                </a:lnTo>
                <a:lnTo>
                  <a:pt x="29601" y="6350"/>
                </a:lnTo>
                <a:close/>
              </a:path>
              <a:path w="52070" h="151129">
                <a:moveTo>
                  <a:pt x="29083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9083" y="18106"/>
                </a:lnTo>
                <a:lnTo>
                  <a:pt x="29083" y="7874"/>
                </a:lnTo>
                <a:close/>
              </a:path>
              <a:path w="52070" h="151129">
                <a:moveTo>
                  <a:pt x="29083" y="6350"/>
                </a:moveTo>
                <a:lnTo>
                  <a:pt x="22733" y="6350"/>
                </a:lnTo>
                <a:lnTo>
                  <a:pt x="22733" y="17888"/>
                </a:lnTo>
                <a:lnTo>
                  <a:pt x="25844" y="12554"/>
                </a:lnTo>
                <a:lnTo>
                  <a:pt x="23113" y="7874"/>
                </a:lnTo>
                <a:lnTo>
                  <a:pt x="29083" y="7874"/>
                </a:lnTo>
                <a:lnTo>
                  <a:pt x="29083" y="6350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81">
            <a:extLst>
              <a:ext uri="{FF2B5EF4-FFF2-40B4-BE49-F238E27FC236}">
                <a16:creationId xmlns:a16="http://schemas.microsoft.com/office/drawing/2014/main" id="{CAA2DD28-56E6-4A46-8498-F5E3722C393F}"/>
              </a:ext>
            </a:extLst>
          </p:cNvPr>
          <p:cNvSpPr/>
          <p:nvPr/>
        </p:nvSpPr>
        <p:spPr>
          <a:xfrm>
            <a:off x="3191890" y="2086788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82">
            <a:extLst>
              <a:ext uri="{FF2B5EF4-FFF2-40B4-BE49-F238E27FC236}">
                <a16:creationId xmlns:a16="http://schemas.microsoft.com/office/drawing/2014/main" id="{E32E2668-4E3D-3240-AEEE-F48DA679CCDC}"/>
              </a:ext>
            </a:extLst>
          </p:cNvPr>
          <p:cNvSpPr/>
          <p:nvPr/>
        </p:nvSpPr>
        <p:spPr>
          <a:xfrm>
            <a:off x="3191890" y="2086788"/>
            <a:ext cx="144780" cy="152400"/>
          </a:xfrm>
          <a:custGeom>
            <a:avLst/>
            <a:gdLst/>
            <a:ahLst/>
            <a:cxnLst/>
            <a:rect l="l" t="t" r="r" b="b"/>
            <a:pathLst>
              <a:path w="144779" h="152400">
                <a:moveTo>
                  <a:pt x="0" y="152399"/>
                </a:moveTo>
                <a:lnTo>
                  <a:pt x="144779" y="152399"/>
                </a:lnTo>
                <a:lnTo>
                  <a:pt x="144779" y="0"/>
                </a:lnTo>
                <a:lnTo>
                  <a:pt x="0" y="0"/>
                </a:lnTo>
                <a:lnTo>
                  <a:pt x="0" y="152399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83">
            <a:extLst>
              <a:ext uri="{FF2B5EF4-FFF2-40B4-BE49-F238E27FC236}">
                <a16:creationId xmlns:a16="http://schemas.microsoft.com/office/drawing/2014/main" id="{3FF01B7C-F559-7F45-A914-80B40C3FC402}"/>
              </a:ext>
            </a:extLst>
          </p:cNvPr>
          <p:cNvSpPr txBox="1"/>
          <p:nvPr/>
        </p:nvSpPr>
        <p:spPr>
          <a:xfrm>
            <a:off x="2699385" y="1788522"/>
            <a:ext cx="1715135" cy="457834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635"/>
              </a:spcBef>
              <a:tabLst>
                <a:tab pos="195580" algn="l"/>
                <a:tab pos="380365" algn="l"/>
                <a:tab pos="742950" algn="l"/>
                <a:tab pos="933450" algn="l"/>
                <a:tab pos="1299210" algn="l"/>
              </a:tabLst>
            </a:pPr>
            <a:r>
              <a:rPr lang="en-US" sz="800" spc="-5" dirty="0">
                <a:latin typeface="Arial"/>
                <a:cs typeface="Arial"/>
              </a:rPr>
              <a:t>0   1    2   </a:t>
            </a:r>
            <a:r>
              <a:rPr lang="en-US" sz="800" spc="65" dirty="0">
                <a:latin typeface="Arial"/>
                <a:cs typeface="Arial"/>
              </a:rPr>
              <a:t> </a:t>
            </a:r>
            <a:r>
              <a:rPr lang="en-US" sz="800" spc="-5" dirty="0">
                <a:latin typeface="Arial"/>
                <a:cs typeface="Arial"/>
              </a:rPr>
              <a:t>3     4     5     6     7    8    9</a:t>
            </a:r>
            <a:endParaRPr sz="800" dirty="0">
              <a:latin typeface="Arial"/>
              <a:cs typeface="Arial"/>
            </a:endParaRPr>
          </a:p>
          <a:p>
            <a:pPr marL="5080" algn="ctr">
              <a:lnSpc>
                <a:spcPct val="100000"/>
              </a:lnSpc>
              <a:spcBef>
                <a:spcPts val="705"/>
              </a:spcBef>
              <a:tabLst>
                <a:tab pos="215900" algn="l"/>
              </a:tabLst>
            </a:pPr>
            <a:r>
              <a:rPr sz="900" spc="5" dirty="0">
                <a:latin typeface="Arial"/>
                <a:cs typeface="Arial"/>
              </a:rPr>
              <a:t>1	</a:t>
            </a:r>
            <a:r>
              <a:rPr sz="1000" spc="-5" dirty="0">
                <a:latin typeface="Arial"/>
                <a:cs typeface="Arial"/>
              </a:rPr>
              <a:t>h(1) </a:t>
            </a:r>
            <a:r>
              <a:rPr sz="1000" dirty="0">
                <a:latin typeface="Arial"/>
                <a:cs typeface="Arial"/>
              </a:rPr>
              <a:t>=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4</a:t>
            </a:r>
          </a:p>
        </p:txBody>
      </p:sp>
      <p:sp>
        <p:nvSpPr>
          <p:cNvPr id="40" name="object 84">
            <a:extLst>
              <a:ext uri="{FF2B5EF4-FFF2-40B4-BE49-F238E27FC236}">
                <a16:creationId xmlns:a16="http://schemas.microsoft.com/office/drawing/2014/main" id="{313D3FAE-327D-904A-ADDA-C19E30B952C1}"/>
              </a:ext>
            </a:extLst>
          </p:cNvPr>
          <p:cNvSpPr/>
          <p:nvPr/>
        </p:nvSpPr>
        <p:spPr>
          <a:xfrm>
            <a:off x="3333750" y="1826564"/>
            <a:ext cx="121285" cy="261620"/>
          </a:xfrm>
          <a:custGeom>
            <a:avLst/>
            <a:gdLst/>
            <a:ahLst/>
            <a:cxnLst/>
            <a:rect l="l" t="t" r="r" b="b"/>
            <a:pathLst>
              <a:path w="121285" h="261620">
                <a:moveTo>
                  <a:pt x="110007" y="11522"/>
                </a:moveTo>
                <a:lnTo>
                  <a:pt x="104939" y="15268"/>
                </a:lnTo>
                <a:lnTo>
                  <a:pt x="0" y="258952"/>
                </a:lnTo>
                <a:lnTo>
                  <a:pt x="5842" y="261365"/>
                </a:lnTo>
                <a:lnTo>
                  <a:pt x="110774" y="17820"/>
                </a:lnTo>
                <a:lnTo>
                  <a:pt x="110007" y="11522"/>
                </a:lnTo>
                <a:close/>
              </a:path>
              <a:path w="121285" h="261620">
                <a:moveTo>
                  <a:pt x="115601" y="4444"/>
                </a:moveTo>
                <a:lnTo>
                  <a:pt x="109600" y="4444"/>
                </a:lnTo>
                <a:lnTo>
                  <a:pt x="115443" y="6984"/>
                </a:lnTo>
                <a:lnTo>
                  <a:pt x="110774" y="17820"/>
                </a:lnTo>
                <a:lnTo>
                  <a:pt x="114681" y="49910"/>
                </a:lnTo>
                <a:lnTo>
                  <a:pt x="114935" y="51688"/>
                </a:lnTo>
                <a:lnTo>
                  <a:pt x="116459" y="52958"/>
                </a:lnTo>
                <a:lnTo>
                  <a:pt x="120014" y="52450"/>
                </a:lnTo>
                <a:lnTo>
                  <a:pt x="121285" y="50926"/>
                </a:lnTo>
                <a:lnTo>
                  <a:pt x="121031" y="49148"/>
                </a:lnTo>
                <a:lnTo>
                  <a:pt x="115601" y="4444"/>
                </a:lnTo>
                <a:close/>
              </a:path>
              <a:path w="121285" h="261620">
                <a:moveTo>
                  <a:pt x="115062" y="0"/>
                </a:moveTo>
                <a:lnTo>
                  <a:pt x="73787" y="30479"/>
                </a:lnTo>
                <a:lnTo>
                  <a:pt x="73406" y="32384"/>
                </a:lnTo>
                <a:lnTo>
                  <a:pt x="74422" y="33908"/>
                </a:lnTo>
                <a:lnTo>
                  <a:pt x="75564" y="35305"/>
                </a:lnTo>
                <a:lnTo>
                  <a:pt x="77470" y="35559"/>
                </a:lnTo>
                <a:lnTo>
                  <a:pt x="78867" y="34543"/>
                </a:lnTo>
                <a:lnTo>
                  <a:pt x="104939" y="15268"/>
                </a:lnTo>
                <a:lnTo>
                  <a:pt x="109600" y="4444"/>
                </a:lnTo>
                <a:lnTo>
                  <a:pt x="115601" y="4444"/>
                </a:lnTo>
                <a:lnTo>
                  <a:pt x="115062" y="0"/>
                </a:lnTo>
                <a:close/>
              </a:path>
              <a:path w="121285" h="261620">
                <a:moveTo>
                  <a:pt x="113398" y="6095"/>
                </a:moveTo>
                <a:lnTo>
                  <a:pt x="109347" y="6095"/>
                </a:lnTo>
                <a:lnTo>
                  <a:pt x="114426" y="8254"/>
                </a:lnTo>
                <a:lnTo>
                  <a:pt x="110007" y="11522"/>
                </a:lnTo>
                <a:lnTo>
                  <a:pt x="110774" y="17820"/>
                </a:lnTo>
                <a:lnTo>
                  <a:pt x="115443" y="6984"/>
                </a:lnTo>
                <a:lnTo>
                  <a:pt x="113398" y="6095"/>
                </a:lnTo>
                <a:close/>
              </a:path>
              <a:path w="121285" h="261620">
                <a:moveTo>
                  <a:pt x="109600" y="4444"/>
                </a:moveTo>
                <a:lnTo>
                  <a:pt x="104939" y="15268"/>
                </a:lnTo>
                <a:lnTo>
                  <a:pt x="110007" y="11522"/>
                </a:lnTo>
                <a:lnTo>
                  <a:pt x="109347" y="6095"/>
                </a:lnTo>
                <a:lnTo>
                  <a:pt x="113398" y="6095"/>
                </a:lnTo>
                <a:lnTo>
                  <a:pt x="109600" y="4444"/>
                </a:lnTo>
                <a:close/>
              </a:path>
              <a:path w="121285" h="261620">
                <a:moveTo>
                  <a:pt x="109347" y="6095"/>
                </a:moveTo>
                <a:lnTo>
                  <a:pt x="110007" y="11522"/>
                </a:lnTo>
                <a:lnTo>
                  <a:pt x="114426" y="8254"/>
                </a:lnTo>
                <a:lnTo>
                  <a:pt x="109347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86">
            <a:extLst>
              <a:ext uri="{FF2B5EF4-FFF2-40B4-BE49-F238E27FC236}">
                <a16:creationId xmlns:a16="http://schemas.microsoft.com/office/drawing/2014/main" id="{EB5F721A-2476-4E4F-85A2-9929661251F5}"/>
              </a:ext>
            </a:extLst>
          </p:cNvPr>
          <p:cNvSpPr txBox="1"/>
          <p:nvPr/>
        </p:nvSpPr>
        <p:spPr>
          <a:xfrm>
            <a:off x="267080" y="2405303"/>
            <a:ext cx="1640205" cy="4387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Array </a:t>
            </a:r>
            <a:r>
              <a:rPr sz="900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must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 larger than N.  Typically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some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constant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fraction  </a:t>
            </a:r>
            <a:r>
              <a:rPr sz="900" dirty="0">
                <a:latin typeface="Arial"/>
                <a:cs typeface="Arial"/>
              </a:rPr>
              <a:t>larger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1.1N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…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2N)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87">
            <a:extLst>
              <a:ext uri="{FF2B5EF4-FFF2-40B4-BE49-F238E27FC236}">
                <a16:creationId xmlns:a16="http://schemas.microsoft.com/office/drawing/2014/main" id="{EEEE463B-32E4-6B45-B589-7C1B5E001816}"/>
              </a:ext>
            </a:extLst>
          </p:cNvPr>
          <p:cNvSpPr txBox="1"/>
          <p:nvPr/>
        </p:nvSpPr>
        <p:spPr>
          <a:xfrm>
            <a:off x="2630805" y="2367203"/>
            <a:ext cx="1699895" cy="4387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14160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Array </a:t>
            </a:r>
            <a:r>
              <a:rPr sz="900" spc="5" dirty="0">
                <a:latin typeface="Arial"/>
                <a:cs typeface="Arial"/>
              </a:rPr>
              <a:t>typically Θ(N) in </a:t>
            </a:r>
            <a:r>
              <a:rPr sz="900" dirty="0">
                <a:latin typeface="Arial"/>
                <a:cs typeface="Arial"/>
              </a:rPr>
              <a:t>size  (e.g., N/2 </a:t>
            </a:r>
            <a:r>
              <a:rPr sz="900" spc="10" dirty="0">
                <a:latin typeface="Arial"/>
                <a:cs typeface="Arial"/>
              </a:rPr>
              <a:t>… </a:t>
            </a:r>
            <a:r>
              <a:rPr sz="900" spc="-5" dirty="0">
                <a:latin typeface="Arial"/>
                <a:cs typeface="Arial"/>
              </a:rPr>
              <a:t>2N) </a:t>
            </a:r>
            <a:r>
              <a:rPr sz="900" spc="5" dirty="0">
                <a:latin typeface="Arial"/>
                <a:cs typeface="Arial"/>
              </a:rPr>
              <a:t>so </a:t>
            </a:r>
            <a:r>
              <a:rPr sz="900" dirty="0">
                <a:latin typeface="Arial"/>
                <a:cs typeface="Arial"/>
              </a:rPr>
              <a:t>linked</a:t>
            </a:r>
            <a:r>
              <a:rPr sz="900" spc="-15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lists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have constant length on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average.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88">
            <a:extLst>
              <a:ext uri="{FF2B5EF4-FFF2-40B4-BE49-F238E27FC236}">
                <a16:creationId xmlns:a16="http://schemas.microsoft.com/office/drawing/2014/main" id="{968B4831-81B3-7347-A994-F7407AF309D2}"/>
              </a:ext>
            </a:extLst>
          </p:cNvPr>
          <p:cNvSpPr txBox="1"/>
          <p:nvPr/>
        </p:nvSpPr>
        <p:spPr>
          <a:xfrm>
            <a:off x="313943" y="3051200"/>
            <a:ext cx="3796665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10"/>
              </a:spcBef>
            </a:pPr>
            <a:r>
              <a:rPr sz="900" spc="10" dirty="0">
                <a:latin typeface="Arial"/>
                <a:cs typeface="Arial"/>
              </a:rPr>
              <a:t>When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 grows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too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large,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usually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allocate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new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table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(typically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twice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  large)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re-hash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elements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into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it,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freeing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old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table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afterward.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89">
            <a:extLst>
              <a:ext uri="{FF2B5EF4-FFF2-40B4-BE49-F238E27FC236}">
                <a16:creationId xmlns:a16="http://schemas.microsoft.com/office/drawing/2014/main" id="{964E88B7-D75C-EB4F-B4FB-337D119D1D02}"/>
              </a:ext>
            </a:extLst>
          </p:cNvPr>
          <p:cNvSpPr/>
          <p:nvPr/>
        </p:nvSpPr>
        <p:spPr>
          <a:xfrm>
            <a:off x="3382263" y="92372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90">
            <a:extLst>
              <a:ext uri="{FF2B5EF4-FFF2-40B4-BE49-F238E27FC236}">
                <a16:creationId xmlns:a16="http://schemas.microsoft.com/office/drawing/2014/main" id="{35E12A91-D089-DD4E-AECA-71E8E85C7AB0}"/>
              </a:ext>
            </a:extLst>
          </p:cNvPr>
          <p:cNvSpPr/>
          <p:nvPr/>
        </p:nvSpPr>
        <p:spPr>
          <a:xfrm>
            <a:off x="3382263" y="923722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91">
            <a:extLst>
              <a:ext uri="{FF2B5EF4-FFF2-40B4-BE49-F238E27FC236}">
                <a16:creationId xmlns:a16="http://schemas.microsoft.com/office/drawing/2014/main" id="{B159DCE8-3CF7-DA42-A43A-AACA368824EA}"/>
              </a:ext>
            </a:extLst>
          </p:cNvPr>
          <p:cNvSpPr txBox="1"/>
          <p:nvPr/>
        </p:nvSpPr>
        <p:spPr>
          <a:xfrm>
            <a:off x="3245865" y="690168"/>
            <a:ext cx="470534" cy="393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10"/>
              </a:spcBef>
            </a:pPr>
            <a:r>
              <a:rPr sz="900" spc="-5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</a:t>
            </a:r>
            <a:r>
              <a:rPr sz="900" spc="10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n</a:t>
            </a:r>
            <a:r>
              <a:rPr sz="900" spc="5" dirty="0">
                <a:latin typeface="Arial"/>
                <a:cs typeface="Arial"/>
              </a:rPr>
              <a:t>g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700" spc="-10" dirty="0">
                <a:latin typeface="Arial"/>
                <a:cs typeface="Arial"/>
              </a:rPr>
              <a:t>61</a:t>
            </a:r>
            <a:endParaRPr sz="700">
              <a:latin typeface="Arial"/>
              <a:cs typeface="Arial"/>
            </a:endParaRPr>
          </a:p>
        </p:txBody>
      </p:sp>
      <p:sp>
        <p:nvSpPr>
          <p:cNvPr id="48" name="object 92">
            <a:extLst>
              <a:ext uri="{FF2B5EF4-FFF2-40B4-BE49-F238E27FC236}">
                <a16:creationId xmlns:a16="http://schemas.microsoft.com/office/drawing/2014/main" id="{AB102754-8922-D049-94AB-4666B1427B48}"/>
              </a:ext>
            </a:extLst>
          </p:cNvPr>
          <p:cNvSpPr/>
          <p:nvPr/>
        </p:nvSpPr>
        <p:spPr>
          <a:xfrm>
            <a:off x="3374263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93">
            <a:extLst>
              <a:ext uri="{FF2B5EF4-FFF2-40B4-BE49-F238E27FC236}">
                <a16:creationId xmlns:a16="http://schemas.microsoft.com/office/drawing/2014/main" id="{199DA591-AF3E-6D4E-BC4C-5288CD77B4A6}"/>
              </a:ext>
            </a:extLst>
          </p:cNvPr>
          <p:cNvSpPr/>
          <p:nvPr/>
        </p:nvSpPr>
        <p:spPr>
          <a:xfrm>
            <a:off x="3374263" y="12780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94">
            <a:extLst>
              <a:ext uri="{FF2B5EF4-FFF2-40B4-BE49-F238E27FC236}">
                <a16:creationId xmlns:a16="http://schemas.microsoft.com/office/drawing/2014/main" id="{6F8FBF62-74E8-2C40-B752-67015B052B2A}"/>
              </a:ext>
            </a:extLst>
          </p:cNvPr>
          <p:cNvSpPr txBox="1"/>
          <p:nvPr/>
        </p:nvSpPr>
        <p:spPr>
          <a:xfrm>
            <a:off x="3437255" y="1275130"/>
            <a:ext cx="5600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41300" algn="l"/>
                <a:tab pos="448945" algn="l"/>
              </a:tabLst>
            </a:pPr>
            <a:r>
              <a:rPr sz="1350" spc="7" baseline="-6172" dirty="0">
                <a:latin typeface="Arial"/>
                <a:cs typeface="Arial"/>
              </a:rPr>
              <a:t>1	</a:t>
            </a:r>
            <a:r>
              <a:rPr sz="1050" spc="-7" baseline="-3968" dirty="0">
                <a:latin typeface="Arial"/>
                <a:cs typeface="Arial"/>
              </a:rPr>
              <a:t>2	</a:t>
            </a:r>
            <a:r>
              <a:rPr sz="700" spc="-10" dirty="0">
                <a:latin typeface="Arial"/>
                <a:cs typeface="Arial"/>
              </a:rPr>
              <a:t>13</a:t>
            </a:r>
            <a:endParaRPr sz="700">
              <a:latin typeface="Arial"/>
              <a:cs typeface="Arial"/>
            </a:endParaRPr>
          </a:p>
        </p:txBody>
      </p:sp>
      <p:sp>
        <p:nvSpPr>
          <p:cNvPr id="51" name="object 95">
            <a:extLst>
              <a:ext uri="{FF2B5EF4-FFF2-40B4-BE49-F238E27FC236}">
                <a16:creationId xmlns:a16="http://schemas.microsoft.com/office/drawing/2014/main" id="{7CBE05AE-1F74-1747-ACF8-AE90259DFA75}"/>
              </a:ext>
            </a:extLst>
          </p:cNvPr>
          <p:cNvSpPr/>
          <p:nvPr/>
        </p:nvSpPr>
        <p:spPr>
          <a:xfrm>
            <a:off x="127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1879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2D9643C2-9CF1-5E4E-A3FD-570FBE606223}"/>
              </a:ext>
            </a:extLst>
          </p:cNvPr>
          <p:cNvSpPr txBox="1"/>
          <p:nvPr/>
        </p:nvSpPr>
        <p:spPr>
          <a:xfrm>
            <a:off x="275589" y="809371"/>
            <a:ext cx="3592829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Hash </a:t>
            </a:r>
            <a:r>
              <a:rPr sz="1400" spc="-10" dirty="0">
                <a:latin typeface="Arial"/>
                <a:cs typeface="Arial"/>
              </a:rPr>
              <a:t>(n) A dish of cooked meat cut into </a:t>
            </a:r>
            <a:r>
              <a:rPr sz="1400" spc="-5" dirty="0">
                <a:latin typeface="Arial"/>
                <a:cs typeface="Arial"/>
              </a:rPr>
              <a:t>small  </a:t>
            </a:r>
            <a:r>
              <a:rPr sz="1400" spc="-10" dirty="0">
                <a:latin typeface="Arial"/>
                <a:cs typeface="Arial"/>
              </a:rPr>
              <a:t>pieces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recooked, usually with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potatoes.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42FD13A-B6FF-9146-BD5E-3BAD870FBC54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E18D70D-31C5-074A-924C-12FF79FC534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239CAEC-A4B0-6046-9D9B-10DBFCCA10AF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24714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Why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“Hashing”…?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9F12A70-0053-284D-899A-27B833CEEE40}"/>
              </a:ext>
            </a:extLst>
          </p:cNvPr>
          <p:cNvSpPr/>
          <p:nvPr/>
        </p:nvSpPr>
        <p:spPr>
          <a:xfrm>
            <a:off x="1124585" y="1335023"/>
            <a:ext cx="2324100" cy="17359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0FFD248-8822-8C47-B02E-48BDDC98ACC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3734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0">
            <a:extLst>
              <a:ext uri="{FF2B5EF4-FFF2-40B4-BE49-F238E27FC236}">
                <a16:creationId xmlns:a16="http://schemas.microsoft.com/office/drawing/2014/main" id="{09BB27D9-DA76-6F4E-88DC-E6C78F5EA9BA}"/>
              </a:ext>
            </a:extLst>
          </p:cNvPr>
          <p:cNvSpPr txBox="1"/>
          <p:nvPr/>
        </p:nvSpPr>
        <p:spPr>
          <a:xfrm>
            <a:off x="274319" y="809053"/>
            <a:ext cx="3592829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Hash </a:t>
            </a:r>
            <a:r>
              <a:rPr sz="1400" spc="-10" dirty="0">
                <a:latin typeface="Arial"/>
                <a:cs typeface="Arial"/>
              </a:rPr>
              <a:t>(n) A dish of cooked meat cut into </a:t>
            </a:r>
            <a:r>
              <a:rPr sz="1400" spc="-5" dirty="0">
                <a:latin typeface="Arial"/>
                <a:cs typeface="Arial"/>
              </a:rPr>
              <a:t>small  </a:t>
            </a:r>
            <a:r>
              <a:rPr sz="1400" spc="-10" dirty="0">
                <a:latin typeface="Arial"/>
                <a:cs typeface="Arial"/>
              </a:rPr>
              <a:t>pieces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recooked, usually with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potatoes.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AE730F56-6A6A-E645-9028-CFA36B9CE8FF}"/>
              </a:ext>
            </a:extLst>
          </p:cNvPr>
          <p:cNvSpPr txBox="1"/>
          <p:nvPr/>
        </p:nvSpPr>
        <p:spPr>
          <a:xfrm>
            <a:off x="274319" y="3071330"/>
            <a:ext cx="239331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latin typeface="Arial"/>
                <a:cs typeface="Arial"/>
              </a:rPr>
              <a:t>Hash </a:t>
            </a:r>
            <a:r>
              <a:rPr sz="1400" spc="-10" dirty="0">
                <a:latin typeface="Arial"/>
                <a:cs typeface="Arial"/>
              </a:rPr>
              <a:t>(v) </a:t>
            </a:r>
            <a:r>
              <a:rPr sz="1400" spc="-5" dirty="0">
                <a:latin typeface="Arial"/>
                <a:cs typeface="Arial"/>
              </a:rPr>
              <a:t>To jumble </a:t>
            </a:r>
            <a:r>
              <a:rPr sz="1400" spc="-10" dirty="0">
                <a:latin typeface="Arial"/>
                <a:cs typeface="Arial"/>
              </a:rPr>
              <a:t>or </a:t>
            </a:r>
            <a:r>
              <a:rPr sz="1400" dirty="0">
                <a:latin typeface="Arial"/>
                <a:cs typeface="Arial"/>
              </a:rPr>
              <a:t>mix</a:t>
            </a:r>
            <a:r>
              <a:rPr sz="1400" spc="4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up.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DA01CBF0-8383-DA44-94B1-463C70BEBF93}"/>
              </a:ext>
            </a:extLst>
          </p:cNvPr>
          <p:cNvSpPr/>
          <p:nvPr/>
        </p:nvSpPr>
        <p:spPr>
          <a:xfrm>
            <a:off x="-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306C04BF-137E-294D-A7AB-188F2EE37E3F}"/>
              </a:ext>
            </a:extLst>
          </p:cNvPr>
          <p:cNvSpPr/>
          <p:nvPr/>
        </p:nvSpPr>
        <p:spPr>
          <a:xfrm>
            <a:off x="-635" y="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29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7874C17A-A843-DA4F-B3AA-BAA25132533C}"/>
              </a:ext>
            </a:extLst>
          </p:cNvPr>
          <p:cNvSpPr txBox="1"/>
          <p:nvPr/>
        </p:nvSpPr>
        <p:spPr>
          <a:xfrm>
            <a:off x="12192" y="13729"/>
            <a:ext cx="4546600" cy="68135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24714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Why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“Hashing”…?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8BE3F544-F743-4E4C-9D55-CA7614FBC6D2}"/>
              </a:ext>
            </a:extLst>
          </p:cNvPr>
          <p:cNvSpPr/>
          <p:nvPr/>
        </p:nvSpPr>
        <p:spPr>
          <a:xfrm>
            <a:off x="1123315" y="1333564"/>
            <a:ext cx="2324100" cy="17359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546F2D55-5F84-0A43-8AD3-D8A7615E5844}"/>
              </a:ext>
            </a:extLst>
          </p:cNvPr>
          <p:cNvSpPr/>
          <p:nvPr/>
        </p:nvSpPr>
        <p:spPr>
          <a:xfrm>
            <a:off x="0" y="1537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18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A178FDA-8209-474B-A056-03F3F15D2A65}"/>
              </a:ext>
            </a:extLst>
          </p:cNvPr>
          <p:cNvSpPr txBox="1"/>
          <p:nvPr/>
        </p:nvSpPr>
        <p:spPr>
          <a:xfrm>
            <a:off x="12192" y="14097"/>
            <a:ext cx="4546600" cy="5568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30175" rIns="0" bIns="0" rtlCol="0">
            <a:spAutoFit/>
          </a:bodyPr>
          <a:lstStyle/>
          <a:p>
            <a:pPr marL="289560">
              <a:lnSpc>
                <a:spcPct val="100000"/>
              </a:lnSpc>
              <a:spcBef>
                <a:spcPts val="10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What Makes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Good Hash</a:t>
            </a:r>
            <a:r>
              <a:rPr sz="1800" b="1" spc="-11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Function?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7550BA6-BD18-1645-9B64-F920F2764442}"/>
              </a:ext>
            </a:extLst>
          </p:cNvPr>
          <p:cNvSpPr/>
          <p:nvPr/>
        </p:nvSpPr>
        <p:spPr>
          <a:xfrm>
            <a:off x="2605150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829C601-5945-7F41-9E8D-92BFB334D4C5}"/>
              </a:ext>
            </a:extLst>
          </p:cNvPr>
          <p:cNvSpPr/>
          <p:nvPr/>
        </p:nvSpPr>
        <p:spPr>
          <a:xfrm>
            <a:off x="2605150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D1452E9-1DBD-2F4B-8936-E155B7818C81}"/>
              </a:ext>
            </a:extLst>
          </p:cNvPr>
          <p:cNvSpPr/>
          <p:nvPr/>
        </p:nvSpPr>
        <p:spPr>
          <a:xfrm>
            <a:off x="3346323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10C920B-261F-294F-AA79-7AD14D150628}"/>
              </a:ext>
            </a:extLst>
          </p:cNvPr>
          <p:cNvSpPr/>
          <p:nvPr/>
        </p:nvSpPr>
        <p:spPr>
          <a:xfrm>
            <a:off x="3346323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97E36BD-1E48-8A4D-9439-52BC538557A0}"/>
              </a:ext>
            </a:extLst>
          </p:cNvPr>
          <p:cNvSpPr/>
          <p:nvPr/>
        </p:nvSpPr>
        <p:spPr>
          <a:xfrm>
            <a:off x="3580256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B0BA031-182F-8C48-94EA-53A0D985B507}"/>
              </a:ext>
            </a:extLst>
          </p:cNvPr>
          <p:cNvSpPr/>
          <p:nvPr/>
        </p:nvSpPr>
        <p:spPr>
          <a:xfrm>
            <a:off x="3580256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22B2B15-CF38-4347-9F90-CF1DBCF8E091}"/>
              </a:ext>
            </a:extLst>
          </p:cNvPr>
          <p:cNvSpPr/>
          <p:nvPr/>
        </p:nvSpPr>
        <p:spPr>
          <a:xfrm>
            <a:off x="3812159" y="258038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9D443883-CFBC-E043-9BC7-18BFD6F7BAC5}"/>
              </a:ext>
            </a:extLst>
          </p:cNvPr>
          <p:cNvSpPr/>
          <p:nvPr/>
        </p:nvSpPr>
        <p:spPr>
          <a:xfrm>
            <a:off x="3812159" y="258038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9F26892-F4EC-C446-9E00-50429E7A260F}"/>
              </a:ext>
            </a:extLst>
          </p:cNvPr>
          <p:cNvSpPr/>
          <p:nvPr/>
        </p:nvSpPr>
        <p:spPr>
          <a:xfrm>
            <a:off x="2975736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9ED2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9B2288A-B16F-CF4A-B029-64FE79F29E3D}"/>
              </a:ext>
            </a:extLst>
          </p:cNvPr>
          <p:cNvSpPr/>
          <p:nvPr/>
        </p:nvSpPr>
        <p:spPr>
          <a:xfrm>
            <a:off x="2975736" y="258419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0" y="190500"/>
                </a:moveTo>
                <a:lnTo>
                  <a:pt x="190500" y="190500"/>
                </a:lnTo>
                <a:lnTo>
                  <a:pt x="1905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ln w="127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BF82124-3E2B-F74D-92C4-25FA144DA06F}"/>
              </a:ext>
            </a:extLst>
          </p:cNvPr>
          <p:cNvSpPr txBox="1"/>
          <p:nvPr/>
        </p:nvSpPr>
        <p:spPr>
          <a:xfrm>
            <a:off x="2652649" y="2611374"/>
            <a:ext cx="13182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70840" algn="l"/>
                <a:tab pos="741045" algn="l"/>
                <a:tab pos="999490" algn="l"/>
                <a:tab pos="1207135" algn="l"/>
              </a:tabLst>
            </a:pPr>
            <a:r>
              <a:rPr sz="700" spc="-10" dirty="0">
                <a:latin typeface="Arial"/>
                <a:cs typeface="Arial"/>
              </a:rPr>
              <a:t>8</a:t>
            </a:r>
            <a:r>
              <a:rPr sz="700" spc="-5" dirty="0">
                <a:latin typeface="Arial"/>
                <a:cs typeface="Arial"/>
              </a:rPr>
              <a:t>7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9</a:t>
            </a:r>
            <a:r>
              <a:rPr sz="700" spc="-5" dirty="0">
                <a:latin typeface="Arial"/>
                <a:cs typeface="Arial"/>
              </a:rPr>
              <a:t>9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10" dirty="0">
                <a:latin typeface="Arial"/>
                <a:cs typeface="Arial"/>
              </a:rPr>
              <a:t>6</a:t>
            </a:r>
            <a:r>
              <a:rPr sz="700" spc="-5" dirty="0">
                <a:latin typeface="Arial"/>
                <a:cs typeface="Arial"/>
              </a:rPr>
              <a:t>1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700" spc="-5" dirty="0">
                <a:latin typeface="Arial"/>
                <a:cs typeface="Arial"/>
              </a:rPr>
              <a:t>2</a:t>
            </a:r>
            <a:r>
              <a:rPr sz="700" dirty="0">
                <a:latin typeface="Arial"/>
                <a:cs typeface="Arial"/>
              </a:rPr>
              <a:t>	</a:t>
            </a:r>
            <a:r>
              <a:rPr sz="1050" spc="-15" baseline="3968" dirty="0">
                <a:latin typeface="Arial"/>
                <a:cs typeface="Arial"/>
              </a:rPr>
              <a:t>13</a:t>
            </a:r>
            <a:endParaRPr sz="1050" baseline="3968">
              <a:latin typeface="Arial"/>
              <a:cs typeface="Arial"/>
            </a:endParaRPr>
          </a:p>
        </p:txBody>
      </p:sp>
      <p:graphicFrame>
        <p:nvGraphicFramePr>
          <p:cNvPr id="14" name="object 14">
            <a:extLst>
              <a:ext uri="{FF2B5EF4-FFF2-40B4-BE49-F238E27FC236}">
                <a16:creationId xmlns:a16="http://schemas.microsoft.com/office/drawing/2014/main" id="{276449C5-29E8-364B-960D-756CD4D2F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124"/>
              </p:ext>
            </p:extLst>
          </p:nvPr>
        </p:nvGraphicFramePr>
        <p:xfrm>
          <a:off x="2582799" y="2919222"/>
          <a:ext cx="1870708" cy="190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6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905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8A3A7"/>
                      </a:solidFill>
                      <a:prstDash val="solid"/>
                    </a:lnL>
                    <a:lnR w="12700">
                      <a:solidFill>
                        <a:srgbClr val="88A3A7"/>
                      </a:solidFill>
                      <a:prstDash val="solid"/>
                    </a:lnR>
                    <a:lnT w="12700">
                      <a:solidFill>
                        <a:srgbClr val="88A3A7"/>
                      </a:solidFill>
                      <a:prstDash val="solid"/>
                    </a:lnT>
                    <a:lnB w="12700">
                      <a:solidFill>
                        <a:srgbClr val="88A3A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object 15">
            <a:extLst>
              <a:ext uri="{FF2B5EF4-FFF2-40B4-BE49-F238E27FC236}">
                <a16:creationId xmlns:a16="http://schemas.microsoft.com/office/drawing/2014/main" id="{DF5FD6B4-F63F-BE47-AB66-A9495383895F}"/>
              </a:ext>
            </a:extLst>
          </p:cNvPr>
          <p:cNvSpPr/>
          <p:nvPr/>
        </p:nvSpPr>
        <p:spPr>
          <a:xfrm>
            <a:off x="2658618" y="2774695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780" y="12663"/>
                </a:moveTo>
                <a:lnTo>
                  <a:pt x="22606" y="18106"/>
                </a:lnTo>
                <a:lnTo>
                  <a:pt x="22606" y="150876"/>
                </a:lnTo>
                <a:lnTo>
                  <a:pt x="28956" y="150876"/>
                </a:lnTo>
                <a:lnTo>
                  <a:pt x="28956" y="18106"/>
                </a:lnTo>
                <a:lnTo>
                  <a:pt x="25780" y="12663"/>
                </a:lnTo>
                <a:close/>
              </a:path>
              <a:path w="52070" h="151129">
                <a:moveTo>
                  <a:pt x="25781" y="0"/>
                </a:moveTo>
                <a:lnTo>
                  <a:pt x="762" y="42799"/>
                </a:lnTo>
                <a:lnTo>
                  <a:pt x="0" y="44323"/>
                </a:lnTo>
                <a:lnTo>
                  <a:pt x="508" y="46228"/>
                </a:lnTo>
                <a:lnTo>
                  <a:pt x="1905" y="47117"/>
                </a:lnTo>
                <a:lnTo>
                  <a:pt x="3429" y="48006"/>
                </a:lnTo>
                <a:lnTo>
                  <a:pt x="5461" y="47498"/>
                </a:lnTo>
                <a:lnTo>
                  <a:pt x="22605" y="18106"/>
                </a:lnTo>
                <a:lnTo>
                  <a:pt x="22606" y="6223"/>
                </a:lnTo>
                <a:lnTo>
                  <a:pt x="29418" y="6223"/>
                </a:lnTo>
                <a:lnTo>
                  <a:pt x="25781" y="0"/>
                </a:lnTo>
                <a:close/>
              </a:path>
              <a:path w="52070" h="151129">
                <a:moveTo>
                  <a:pt x="29418" y="6223"/>
                </a:moveTo>
                <a:lnTo>
                  <a:pt x="28956" y="6223"/>
                </a:lnTo>
                <a:lnTo>
                  <a:pt x="28956" y="18106"/>
                </a:lnTo>
                <a:lnTo>
                  <a:pt x="46100" y="47498"/>
                </a:lnTo>
                <a:lnTo>
                  <a:pt x="48133" y="48006"/>
                </a:lnTo>
                <a:lnTo>
                  <a:pt x="51181" y="46228"/>
                </a:lnTo>
                <a:lnTo>
                  <a:pt x="51688" y="44323"/>
                </a:lnTo>
                <a:lnTo>
                  <a:pt x="29418" y="6223"/>
                </a:lnTo>
                <a:close/>
              </a:path>
              <a:path w="52070" h="151129">
                <a:moveTo>
                  <a:pt x="28956" y="6223"/>
                </a:moveTo>
                <a:lnTo>
                  <a:pt x="22606" y="6223"/>
                </a:lnTo>
                <a:lnTo>
                  <a:pt x="22606" y="18106"/>
                </a:lnTo>
                <a:lnTo>
                  <a:pt x="25780" y="12663"/>
                </a:lnTo>
                <a:lnTo>
                  <a:pt x="22987" y="7874"/>
                </a:lnTo>
                <a:lnTo>
                  <a:pt x="28956" y="7874"/>
                </a:lnTo>
                <a:lnTo>
                  <a:pt x="28956" y="6223"/>
                </a:lnTo>
                <a:close/>
              </a:path>
              <a:path w="52070" h="151129">
                <a:moveTo>
                  <a:pt x="28956" y="7874"/>
                </a:moveTo>
                <a:lnTo>
                  <a:pt x="28575" y="7874"/>
                </a:lnTo>
                <a:lnTo>
                  <a:pt x="25780" y="12663"/>
                </a:lnTo>
                <a:lnTo>
                  <a:pt x="28956" y="18106"/>
                </a:lnTo>
                <a:lnTo>
                  <a:pt x="28956" y="7874"/>
                </a:lnTo>
                <a:close/>
              </a:path>
              <a:path w="52070" h="151129">
                <a:moveTo>
                  <a:pt x="28575" y="7874"/>
                </a:moveTo>
                <a:lnTo>
                  <a:pt x="22987" y="7874"/>
                </a:lnTo>
                <a:lnTo>
                  <a:pt x="25780" y="12663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7011C0F8-C314-A446-9708-C49102A74085}"/>
              </a:ext>
            </a:extLst>
          </p:cNvPr>
          <p:cNvSpPr/>
          <p:nvPr/>
        </p:nvSpPr>
        <p:spPr>
          <a:xfrm>
            <a:off x="3032760" y="2770886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605" y="18106"/>
                </a:lnTo>
                <a:lnTo>
                  <a:pt x="22605" y="151002"/>
                </a:lnTo>
                <a:lnTo>
                  <a:pt x="28955" y="151002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2"/>
                </a:lnTo>
                <a:lnTo>
                  <a:pt x="507" y="46227"/>
                </a:lnTo>
                <a:lnTo>
                  <a:pt x="2031" y="47116"/>
                </a:lnTo>
                <a:lnTo>
                  <a:pt x="3428" y="48005"/>
                </a:lnTo>
                <a:lnTo>
                  <a:pt x="5460" y="47497"/>
                </a:lnTo>
                <a:lnTo>
                  <a:pt x="22605" y="18106"/>
                </a:lnTo>
                <a:lnTo>
                  <a:pt x="22605" y="6350"/>
                </a:lnTo>
                <a:lnTo>
                  <a:pt x="29493" y="6350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50"/>
                </a:moveTo>
                <a:lnTo>
                  <a:pt x="28955" y="6350"/>
                </a:lnTo>
                <a:lnTo>
                  <a:pt x="28955" y="17888"/>
                </a:lnTo>
                <a:lnTo>
                  <a:pt x="45338" y="45974"/>
                </a:lnTo>
                <a:lnTo>
                  <a:pt x="46100" y="47497"/>
                </a:lnTo>
                <a:lnTo>
                  <a:pt x="48132" y="48005"/>
                </a:lnTo>
                <a:lnTo>
                  <a:pt x="49656" y="47116"/>
                </a:lnTo>
                <a:lnTo>
                  <a:pt x="51180" y="46354"/>
                </a:lnTo>
                <a:lnTo>
                  <a:pt x="51688" y="44322"/>
                </a:lnTo>
                <a:lnTo>
                  <a:pt x="29493" y="6350"/>
                </a:lnTo>
                <a:close/>
              </a:path>
              <a:path w="52070" h="151129">
                <a:moveTo>
                  <a:pt x="28955" y="6350"/>
                </a:moveTo>
                <a:lnTo>
                  <a:pt x="22605" y="6350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4"/>
                </a:lnTo>
                <a:lnTo>
                  <a:pt x="28955" y="7874"/>
                </a:lnTo>
                <a:lnTo>
                  <a:pt x="28955" y="6350"/>
                </a:lnTo>
                <a:close/>
              </a:path>
              <a:path w="52070" h="151129">
                <a:moveTo>
                  <a:pt x="28955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4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A2D20970-37E9-0C4B-8546-3FF7A1D55AB2}"/>
              </a:ext>
            </a:extLst>
          </p:cNvPr>
          <p:cNvSpPr/>
          <p:nvPr/>
        </p:nvSpPr>
        <p:spPr>
          <a:xfrm>
            <a:off x="3401060" y="2765679"/>
            <a:ext cx="52069" cy="151130"/>
          </a:xfrm>
          <a:custGeom>
            <a:avLst/>
            <a:gdLst/>
            <a:ahLst/>
            <a:cxnLst/>
            <a:rect l="l" t="t" r="r" b="b"/>
            <a:pathLst>
              <a:path w="52070" h="151129">
                <a:moveTo>
                  <a:pt x="25844" y="12554"/>
                </a:moveTo>
                <a:lnTo>
                  <a:pt x="22605" y="18106"/>
                </a:lnTo>
                <a:lnTo>
                  <a:pt x="22605" y="151002"/>
                </a:lnTo>
                <a:lnTo>
                  <a:pt x="28955" y="151002"/>
                </a:lnTo>
                <a:lnTo>
                  <a:pt x="28955" y="17888"/>
                </a:lnTo>
                <a:lnTo>
                  <a:pt x="25844" y="12554"/>
                </a:lnTo>
                <a:close/>
              </a:path>
              <a:path w="52070" h="151129">
                <a:moveTo>
                  <a:pt x="25780" y="0"/>
                </a:moveTo>
                <a:lnTo>
                  <a:pt x="0" y="44323"/>
                </a:lnTo>
                <a:lnTo>
                  <a:pt x="507" y="46227"/>
                </a:lnTo>
                <a:lnTo>
                  <a:pt x="3555" y="48006"/>
                </a:lnTo>
                <a:lnTo>
                  <a:pt x="5460" y="47498"/>
                </a:lnTo>
                <a:lnTo>
                  <a:pt x="22605" y="18106"/>
                </a:lnTo>
                <a:lnTo>
                  <a:pt x="22605" y="6350"/>
                </a:lnTo>
                <a:lnTo>
                  <a:pt x="29493" y="6350"/>
                </a:lnTo>
                <a:lnTo>
                  <a:pt x="25780" y="0"/>
                </a:lnTo>
                <a:close/>
              </a:path>
              <a:path w="52070" h="151129">
                <a:moveTo>
                  <a:pt x="29493" y="6350"/>
                </a:moveTo>
                <a:lnTo>
                  <a:pt x="28955" y="6350"/>
                </a:lnTo>
                <a:lnTo>
                  <a:pt x="28955" y="17888"/>
                </a:lnTo>
                <a:lnTo>
                  <a:pt x="46227" y="47498"/>
                </a:lnTo>
                <a:lnTo>
                  <a:pt x="48132" y="48006"/>
                </a:lnTo>
                <a:lnTo>
                  <a:pt x="51180" y="46227"/>
                </a:lnTo>
                <a:lnTo>
                  <a:pt x="51688" y="44323"/>
                </a:lnTo>
                <a:lnTo>
                  <a:pt x="29493" y="6350"/>
                </a:lnTo>
                <a:close/>
              </a:path>
              <a:path w="52070" h="151129">
                <a:moveTo>
                  <a:pt x="28955" y="6350"/>
                </a:moveTo>
                <a:lnTo>
                  <a:pt x="22605" y="6350"/>
                </a:lnTo>
                <a:lnTo>
                  <a:pt x="22605" y="18106"/>
                </a:lnTo>
                <a:lnTo>
                  <a:pt x="25844" y="12554"/>
                </a:lnTo>
                <a:lnTo>
                  <a:pt x="23113" y="7874"/>
                </a:lnTo>
                <a:lnTo>
                  <a:pt x="28955" y="7874"/>
                </a:lnTo>
                <a:lnTo>
                  <a:pt x="28955" y="6350"/>
                </a:lnTo>
                <a:close/>
              </a:path>
              <a:path w="52070" h="151129">
                <a:moveTo>
                  <a:pt x="28955" y="7874"/>
                </a:moveTo>
                <a:lnTo>
                  <a:pt x="28575" y="7874"/>
                </a:lnTo>
                <a:lnTo>
                  <a:pt x="25844" y="12554"/>
                </a:lnTo>
                <a:lnTo>
                  <a:pt x="28955" y="17888"/>
                </a:lnTo>
                <a:lnTo>
                  <a:pt x="28955" y="7874"/>
                </a:lnTo>
                <a:close/>
              </a:path>
              <a:path w="52070" h="151129">
                <a:moveTo>
                  <a:pt x="28575" y="7874"/>
                </a:moveTo>
                <a:lnTo>
                  <a:pt x="23113" y="7874"/>
                </a:lnTo>
                <a:lnTo>
                  <a:pt x="25844" y="12554"/>
                </a:lnTo>
                <a:lnTo>
                  <a:pt x="28575" y="78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9A66F024-EC16-FF41-A662-8E78A5DB1366}"/>
              </a:ext>
            </a:extLst>
          </p:cNvPr>
          <p:cNvSpPr/>
          <p:nvPr/>
        </p:nvSpPr>
        <p:spPr>
          <a:xfrm>
            <a:off x="3624834" y="2774695"/>
            <a:ext cx="62230" cy="152400"/>
          </a:xfrm>
          <a:custGeom>
            <a:avLst/>
            <a:gdLst/>
            <a:ahLst/>
            <a:cxnLst/>
            <a:rect l="l" t="t" r="r" b="b"/>
            <a:pathLst>
              <a:path w="62229" h="152400">
                <a:moveTo>
                  <a:pt x="46922" y="12011"/>
                </a:moveTo>
                <a:lnTo>
                  <a:pt x="42287" y="16212"/>
                </a:lnTo>
                <a:lnTo>
                  <a:pt x="0" y="149987"/>
                </a:lnTo>
                <a:lnTo>
                  <a:pt x="6095" y="151892"/>
                </a:lnTo>
                <a:lnTo>
                  <a:pt x="48309" y="18098"/>
                </a:lnTo>
                <a:lnTo>
                  <a:pt x="46922" y="12011"/>
                </a:lnTo>
                <a:close/>
              </a:path>
              <a:path w="62229" h="152400">
                <a:moveTo>
                  <a:pt x="51793" y="4953"/>
                </a:moveTo>
                <a:lnTo>
                  <a:pt x="45846" y="4953"/>
                </a:lnTo>
                <a:lnTo>
                  <a:pt x="51815" y="6985"/>
                </a:lnTo>
                <a:lnTo>
                  <a:pt x="48309" y="18098"/>
                </a:lnTo>
                <a:lnTo>
                  <a:pt x="55580" y="50037"/>
                </a:lnTo>
                <a:lnTo>
                  <a:pt x="55879" y="51435"/>
                </a:lnTo>
                <a:lnTo>
                  <a:pt x="57530" y="52451"/>
                </a:lnTo>
                <a:lnTo>
                  <a:pt x="59308" y="52070"/>
                </a:lnTo>
                <a:lnTo>
                  <a:pt x="60959" y="51689"/>
                </a:lnTo>
                <a:lnTo>
                  <a:pt x="62102" y="50037"/>
                </a:lnTo>
                <a:lnTo>
                  <a:pt x="61594" y="48260"/>
                </a:lnTo>
                <a:lnTo>
                  <a:pt x="51793" y="4953"/>
                </a:lnTo>
                <a:close/>
              </a:path>
              <a:path w="62229" h="152400">
                <a:moveTo>
                  <a:pt x="50672" y="0"/>
                </a:moveTo>
                <a:lnTo>
                  <a:pt x="14096" y="33274"/>
                </a:lnTo>
                <a:lnTo>
                  <a:pt x="12700" y="34417"/>
                </a:lnTo>
                <a:lnTo>
                  <a:pt x="12700" y="36449"/>
                </a:lnTo>
                <a:lnTo>
                  <a:pt x="14985" y="38989"/>
                </a:lnTo>
                <a:lnTo>
                  <a:pt x="17017" y="39116"/>
                </a:lnTo>
                <a:lnTo>
                  <a:pt x="42287" y="16212"/>
                </a:lnTo>
                <a:lnTo>
                  <a:pt x="45846" y="4953"/>
                </a:lnTo>
                <a:lnTo>
                  <a:pt x="51793" y="4953"/>
                </a:lnTo>
                <a:lnTo>
                  <a:pt x="50672" y="0"/>
                </a:lnTo>
                <a:close/>
              </a:path>
              <a:path w="62229" h="152400">
                <a:moveTo>
                  <a:pt x="51069" y="6731"/>
                </a:moveTo>
                <a:lnTo>
                  <a:pt x="45719" y="6731"/>
                </a:lnTo>
                <a:lnTo>
                  <a:pt x="50926" y="8382"/>
                </a:lnTo>
                <a:lnTo>
                  <a:pt x="46922" y="12011"/>
                </a:lnTo>
                <a:lnTo>
                  <a:pt x="48309" y="18098"/>
                </a:lnTo>
                <a:lnTo>
                  <a:pt x="51815" y="6985"/>
                </a:lnTo>
                <a:lnTo>
                  <a:pt x="51069" y="6731"/>
                </a:lnTo>
                <a:close/>
              </a:path>
              <a:path w="62229" h="152400">
                <a:moveTo>
                  <a:pt x="45846" y="4953"/>
                </a:moveTo>
                <a:lnTo>
                  <a:pt x="42287" y="16212"/>
                </a:lnTo>
                <a:lnTo>
                  <a:pt x="46922" y="12011"/>
                </a:lnTo>
                <a:lnTo>
                  <a:pt x="45719" y="6731"/>
                </a:lnTo>
                <a:lnTo>
                  <a:pt x="51069" y="6731"/>
                </a:lnTo>
                <a:lnTo>
                  <a:pt x="45846" y="4953"/>
                </a:lnTo>
                <a:close/>
              </a:path>
              <a:path w="62229" h="152400">
                <a:moveTo>
                  <a:pt x="45719" y="6731"/>
                </a:moveTo>
                <a:lnTo>
                  <a:pt x="46922" y="12011"/>
                </a:lnTo>
                <a:lnTo>
                  <a:pt x="50926" y="8382"/>
                </a:lnTo>
                <a:lnTo>
                  <a:pt x="45719" y="67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DB7EF8B-D4B4-4242-8FA5-2F2312709216}"/>
              </a:ext>
            </a:extLst>
          </p:cNvPr>
          <p:cNvSpPr/>
          <p:nvPr/>
        </p:nvSpPr>
        <p:spPr>
          <a:xfrm>
            <a:off x="3804157" y="2770886"/>
            <a:ext cx="103505" cy="153035"/>
          </a:xfrm>
          <a:custGeom>
            <a:avLst/>
            <a:gdLst/>
            <a:ahLst/>
            <a:cxnLst/>
            <a:rect l="l" t="t" r="r" b="b"/>
            <a:pathLst>
              <a:path w="103504" h="153035">
                <a:moveTo>
                  <a:pt x="96317" y="10531"/>
                </a:moveTo>
                <a:lnTo>
                  <a:pt x="90648" y="13311"/>
                </a:lnTo>
                <a:lnTo>
                  <a:pt x="0" y="149225"/>
                </a:lnTo>
                <a:lnTo>
                  <a:pt x="5334" y="152780"/>
                </a:lnTo>
                <a:lnTo>
                  <a:pt x="95948" y="16622"/>
                </a:lnTo>
                <a:lnTo>
                  <a:pt x="96317" y="10531"/>
                </a:lnTo>
                <a:close/>
              </a:path>
              <a:path w="103504" h="153035">
                <a:moveTo>
                  <a:pt x="103041" y="3555"/>
                </a:moveTo>
                <a:lnTo>
                  <a:pt x="97155" y="3555"/>
                </a:lnTo>
                <a:lnTo>
                  <a:pt x="102362" y="6984"/>
                </a:lnTo>
                <a:lnTo>
                  <a:pt x="95948" y="16622"/>
                </a:lnTo>
                <a:lnTo>
                  <a:pt x="93980" y="49149"/>
                </a:lnTo>
                <a:lnTo>
                  <a:pt x="93853" y="50926"/>
                </a:lnTo>
                <a:lnTo>
                  <a:pt x="95250" y="52324"/>
                </a:lnTo>
                <a:lnTo>
                  <a:pt x="98679" y="52577"/>
                </a:lnTo>
                <a:lnTo>
                  <a:pt x="100203" y="51307"/>
                </a:lnTo>
                <a:lnTo>
                  <a:pt x="100352" y="49149"/>
                </a:lnTo>
                <a:lnTo>
                  <a:pt x="103041" y="3555"/>
                </a:lnTo>
                <a:close/>
              </a:path>
              <a:path w="103504" h="153035">
                <a:moveTo>
                  <a:pt x="103251" y="0"/>
                </a:moveTo>
                <a:lnTo>
                  <a:pt x="58801" y="21843"/>
                </a:lnTo>
                <a:lnTo>
                  <a:pt x="57150" y="22605"/>
                </a:lnTo>
                <a:lnTo>
                  <a:pt x="56515" y="24511"/>
                </a:lnTo>
                <a:lnTo>
                  <a:pt x="57277" y="26034"/>
                </a:lnTo>
                <a:lnTo>
                  <a:pt x="58039" y="27686"/>
                </a:lnTo>
                <a:lnTo>
                  <a:pt x="59944" y="28320"/>
                </a:lnTo>
                <a:lnTo>
                  <a:pt x="61595" y="27558"/>
                </a:lnTo>
                <a:lnTo>
                  <a:pt x="90648" y="13311"/>
                </a:lnTo>
                <a:lnTo>
                  <a:pt x="97155" y="3555"/>
                </a:lnTo>
                <a:lnTo>
                  <a:pt x="103041" y="3555"/>
                </a:lnTo>
                <a:lnTo>
                  <a:pt x="103251" y="0"/>
                </a:lnTo>
                <a:close/>
              </a:path>
              <a:path w="103504" h="153035">
                <a:moveTo>
                  <a:pt x="99469" y="5079"/>
                </a:moveTo>
                <a:lnTo>
                  <a:pt x="96647" y="5079"/>
                </a:lnTo>
                <a:lnTo>
                  <a:pt x="101219" y="8127"/>
                </a:lnTo>
                <a:lnTo>
                  <a:pt x="96317" y="10531"/>
                </a:lnTo>
                <a:lnTo>
                  <a:pt x="95948" y="16622"/>
                </a:lnTo>
                <a:lnTo>
                  <a:pt x="102362" y="6984"/>
                </a:lnTo>
                <a:lnTo>
                  <a:pt x="99469" y="5079"/>
                </a:lnTo>
                <a:close/>
              </a:path>
              <a:path w="103504" h="153035">
                <a:moveTo>
                  <a:pt x="97155" y="3555"/>
                </a:moveTo>
                <a:lnTo>
                  <a:pt x="90648" y="13311"/>
                </a:lnTo>
                <a:lnTo>
                  <a:pt x="96317" y="10531"/>
                </a:lnTo>
                <a:lnTo>
                  <a:pt x="96647" y="5079"/>
                </a:lnTo>
                <a:lnTo>
                  <a:pt x="99469" y="5079"/>
                </a:lnTo>
                <a:lnTo>
                  <a:pt x="97155" y="3555"/>
                </a:lnTo>
                <a:close/>
              </a:path>
              <a:path w="103504" h="153035">
                <a:moveTo>
                  <a:pt x="96647" y="5079"/>
                </a:moveTo>
                <a:lnTo>
                  <a:pt x="96317" y="10531"/>
                </a:lnTo>
                <a:lnTo>
                  <a:pt x="101219" y="8127"/>
                </a:lnTo>
                <a:lnTo>
                  <a:pt x="96647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7C168E6D-DA68-A141-9979-D28C4B8FF104}"/>
              </a:ext>
            </a:extLst>
          </p:cNvPr>
          <p:cNvSpPr txBox="1"/>
          <p:nvPr/>
        </p:nvSpPr>
        <p:spPr>
          <a:xfrm>
            <a:off x="2402967" y="2930727"/>
            <a:ext cx="2138680" cy="4876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-5" dirty="0">
                <a:latin typeface="Arial"/>
                <a:cs typeface="Arial"/>
              </a:rPr>
              <a:t>A:</a:t>
            </a:r>
            <a:endParaRPr sz="900" dirty="0">
              <a:latin typeface="Arial"/>
              <a:cs typeface="Arial"/>
            </a:endParaRPr>
          </a:p>
          <a:p>
            <a:pPr marL="269875">
              <a:lnSpc>
                <a:spcPct val="100000"/>
              </a:lnSpc>
              <a:spcBef>
                <a:spcPts val="725"/>
              </a:spcBef>
              <a:tabLst>
                <a:tab pos="465455" algn="l"/>
                <a:tab pos="650875" algn="l"/>
                <a:tab pos="1012825" algn="l"/>
                <a:tab pos="1203325" algn="l"/>
                <a:tab pos="1569085" algn="l"/>
              </a:tabLst>
            </a:pPr>
            <a:r>
              <a:rPr sz="800" spc="-5" dirty="0">
                <a:latin typeface="Arial"/>
                <a:cs typeface="Arial"/>
              </a:rPr>
              <a:t>0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1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2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3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4</a:t>
            </a:r>
            <a:r>
              <a:rPr lang="en-US" sz="800" spc="-5" dirty="0">
                <a:latin typeface="Arial"/>
                <a:cs typeface="Arial"/>
              </a:rPr>
              <a:t>     </a:t>
            </a:r>
            <a:r>
              <a:rPr sz="800" spc="-5" dirty="0">
                <a:latin typeface="Arial"/>
                <a:cs typeface="Arial"/>
              </a:rPr>
              <a:t>5  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lang="en-US"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6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7</a:t>
            </a:r>
            <a:r>
              <a:rPr lang="en-US" sz="800" spc="-5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8</a:t>
            </a:r>
            <a:r>
              <a:rPr lang="en-US" sz="800" spc="40" dirty="0">
                <a:latin typeface="Arial"/>
                <a:cs typeface="Arial"/>
              </a:rPr>
              <a:t>    </a:t>
            </a:r>
            <a:r>
              <a:rPr sz="800" spc="-5" dirty="0">
                <a:latin typeface="Arial"/>
                <a:cs typeface="Arial"/>
              </a:rPr>
              <a:t>9</a:t>
            </a:r>
            <a:endParaRPr sz="8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E8233BA8-956A-AC45-961E-F7E04BB1A039}"/>
              </a:ext>
            </a:extLst>
          </p:cNvPr>
          <p:cNvSpPr/>
          <p:nvPr/>
        </p:nvSpPr>
        <p:spPr>
          <a:xfrm>
            <a:off x="141223" y="768730"/>
            <a:ext cx="4288155" cy="2661920"/>
          </a:xfrm>
          <a:custGeom>
            <a:avLst/>
            <a:gdLst/>
            <a:ahLst/>
            <a:cxnLst/>
            <a:rect l="l" t="t" r="r" b="b"/>
            <a:pathLst>
              <a:path w="4288155" h="2661920">
                <a:moveTo>
                  <a:pt x="0" y="2661793"/>
                </a:moveTo>
                <a:lnTo>
                  <a:pt x="4288155" y="2661793"/>
                </a:lnTo>
                <a:lnTo>
                  <a:pt x="4288155" y="0"/>
                </a:lnTo>
                <a:lnTo>
                  <a:pt x="0" y="0"/>
                </a:lnTo>
                <a:lnTo>
                  <a:pt x="0" y="2661793"/>
                </a:lnTo>
                <a:close/>
              </a:path>
            </a:pathLst>
          </a:custGeom>
          <a:ln w="63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93C56FC-69BB-9842-A3E4-87B70E04DA2D}"/>
              </a:ext>
            </a:extLst>
          </p:cNvPr>
          <p:cNvSpPr txBox="1"/>
          <p:nvPr/>
        </p:nvSpPr>
        <p:spPr>
          <a:xfrm>
            <a:off x="187706" y="776477"/>
            <a:ext cx="4102735" cy="17259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194945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Function should look </a:t>
            </a:r>
            <a:r>
              <a:rPr sz="1400" spc="-15" dirty="0">
                <a:latin typeface="Arial"/>
                <a:cs typeface="Arial"/>
              </a:rPr>
              <a:t>“random” and spread  </a:t>
            </a:r>
            <a:r>
              <a:rPr sz="1400" spc="-10" dirty="0">
                <a:latin typeface="Arial"/>
                <a:cs typeface="Arial"/>
              </a:rPr>
              <a:t>information </a:t>
            </a:r>
            <a:r>
              <a:rPr sz="1400" spc="-15" dirty="0">
                <a:latin typeface="Arial"/>
                <a:cs typeface="Arial"/>
              </a:rPr>
              <a:t>around </a:t>
            </a:r>
            <a:r>
              <a:rPr sz="1400" spc="-10" dirty="0">
                <a:latin typeface="Arial"/>
                <a:cs typeface="Arial"/>
              </a:rPr>
              <a:t>table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an arbitrary</a:t>
            </a:r>
            <a:r>
              <a:rPr sz="1400" spc="3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fashion.</a:t>
            </a:r>
            <a:endParaRPr sz="1400">
              <a:latin typeface="Arial"/>
              <a:cs typeface="Arial"/>
            </a:endParaRPr>
          </a:p>
          <a:p>
            <a:pPr marL="170180" marR="318770" indent="-170180">
              <a:lnSpc>
                <a:spcPts val="1580"/>
              </a:lnSpc>
              <a:spcBef>
                <a:spcPts val="47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Linear function </a:t>
            </a:r>
            <a:r>
              <a:rPr sz="1400" dirty="0">
                <a:latin typeface="Arial"/>
                <a:cs typeface="Arial"/>
              </a:rPr>
              <a:t>like </a:t>
            </a:r>
            <a:r>
              <a:rPr sz="1400" spc="-15" dirty="0">
                <a:latin typeface="Arial"/>
                <a:cs typeface="Arial"/>
              </a:rPr>
              <a:t>h(x) </a:t>
            </a:r>
            <a:r>
              <a:rPr sz="1400" spc="-5" dirty="0">
                <a:latin typeface="Arial"/>
                <a:cs typeface="Arial"/>
              </a:rPr>
              <a:t>= </a:t>
            </a:r>
            <a:r>
              <a:rPr sz="1400" spc="-15" dirty="0">
                <a:latin typeface="Arial"/>
                <a:cs typeface="Arial"/>
              </a:rPr>
              <a:t>(ax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b) % tablesize  </a:t>
            </a:r>
            <a:r>
              <a:rPr sz="1400" spc="-5" dirty="0">
                <a:latin typeface="Arial"/>
                <a:cs typeface="Arial"/>
              </a:rPr>
              <a:t>commonly </a:t>
            </a:r>
            <a:r>
              <a:rPr sz="1400" spc="-10" dirty="0">
                <a:latin typeface="Arial"/>
                <a:cs typeface="Arial"/>
              </a:rPr>
              <a:t>used.</a:t>
            </a:r>
            <a:r>
              <a:rPr sz="1400" spc="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E.g.,</a:t>
            </a:r>
            <a:endParaRPr sz="1400">
              <a:latin typeface="Arial"/>
              <a:cs typeface="Arial"/>
            </a:endParaRPr>
          </a:p>
          <a:p>
            <a:pPr marL="457200">
              <a:lnSpc>
                <a:spcPct val="100000"/>
              </a:lnSpc>
              <a:spcBef>
                <a:spcPts val="225"/>
              </a:spcBef>
            </a:pPr>
            <a:r>
              <a:rPr sz="1000" dirty="0">
                <a:latin typeface="Courier New"/>
                <a:cs typeface="Courier New"/>
              </a:rPr>
              <a:t>int h(int x)</a:t>
            </a:r>
            <a:r>
              <a:rPr sz="1000" spc="-30" dirty="0">
                <a:latin typeface="Courier New"/>
                <a:cs typeface="Courier New"/>
              </a:rPr>
              <a:t> </a:t>
            </a:r>
            <a:r>
              <a:rPr sz="1000" dirty="0">
                <a:latin typeface="Courier New"/>
                <a:cs typeface="Courier New"/>
              </a:rPr>
              <a:t>{</a:t>
            </a:r>
            <a:endParaRPr sz="1000">
              <a:latin typeface="Courier New"/>
              <a:cs typeface="Courier New"/>
            </a:endParaRPr>
          </a:p>
          <a:p>
            <a:pPr marL="68580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return (unsigned)(2971*x + 101923) %</a:t>
            </a:r>
            <a:r>
              <a:rPr sz="1000" spc="-7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10;</a:t>
            </a:r>
            <a:endParaRPr sz="1000">
              <a:latin typeface="Courier New"/>
              <a:cs typeface="Courier New"/>
            </a:endParaRPr>
          </a:p>
          <a:p>
            <a:pPr marL="45720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latin typeface="Courier New"/>
                <a:cs typeface="Courier New"/>
              </a:rPr>
              <a:t>}</a:t>
            </a:r>
            <a:endParaRPr sz="1000">
              <a:latin typeface="Courier New"/>
              <a:cs typeface="Courier New"/>
            </a:endParaRPr>
          </a:p>
          <a:p>
            <a:pPr marL="170180" indent="-170180">
              <a:lnSpc>
                <a:spcPct val="100000"/>
              </a:lnSpc>
              <a:spcBef>
                <a:spcPts val="415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Be </a:t>
            </a:r>
            <a:r>
              <a:rPr sz="1400" spc="-10" dirty="0">
                <a:latin typeface="Arial"/>
                <a:cs typeface="Arial"/>
              </a:rPr>
              <a:t>careful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avoid structure (e.g,. hashing only</a:t>
            </a:r>
            <a:r>
              <a:rPr sz="1400" spc="3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to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1E417F44-3D61-0A45-A82A-5ED891250E6C}"/>
              </a:ext>
            </a:extLst>
          </p:cNvPr>
          <p:cNvSpPr txBox="1"/>
          <p:nvPr/>
        </p:nvSpPr>
        <p:spPr>
          <a:xfrm>
            <a:off x="358394" y="2477769"/>
            <a:ext cx="153098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-10" dirty="0">
                <a:latin typeface="Arial"/>
                <a:cs typeface="Arial"/>
              </a:rPr>
              <a:t>even cells </a:t>
            </a:r>
            <a:r>
              <a:rPr sz="1400" spc="-5" dirty="0">
                <a:latin typeface="Arial"/>
                <a:cs typeface="Arial"/>
              </a:rPr>
              <a:t>in</a:t>
            </a:r>
            <a:r>
              <a:rPr sz="1400" spc="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table).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06BE6751-A408-C346-A491-D98BCE08187E}"/>
              </a:ext>
            </a:extLst>
          </p:cNvPr>
          <p:cNvSpPr/>
          <p:nvPr/>
        </p:nvSpPr>
        <p:spPr>
          <a:xfrm>
            <a:off x="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5833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5">
            <a:extLst>
              <a:ext uri="{FF2B5EF4-FFF2-40B4-BE49-F238E27FC236}">
                <a16:creationId xmlns:a16="http://schemas.microsoft.com/office/drawing/2014/main" id="{175EF106-CD5F-904C-BF55-3A5551AF7089}"/>
              </a:ext>
            </a:extLst>
          </p:cNvPr>
          <p:cNvSpPr txBox="1"/>
          <p:nvPr/>
        </p:nvSpPr>
        <p:spPr>
          <a:xfrm>
            <a:off x="12192" y="12192"/>
            <a:ext cx="4546600" cy="4032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53975" rIns="0" bIns="0" rtlCol="0">
            <a:spAutoFit/>
          </a:bodyPr>
          <a:lstStyle/>
          <a:p>
            <a:pPr marL="399415">
              <a:lnSpc>
                <a:spcPct val="100000"/>
              </a:lnSpc>
              <a:spcBef>
                <a:spcPts val="4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Brief Aside: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Integers and</a:t>
            </a:r>
            <a:r>
              <a:rPr sz="1800" b="1" spc="-6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Overflow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26">
            <a:extLst>
              <a:ext uri="{FF2B5EF4-FFF2-40B4-BE49-F238E27FC236}">
                <a16:creationId xmlns:a16="http://schemas.microsoft.com/office/drawing/2014/main" id="{13B62E37-F132-6F48-BB0B-9D16B997C8CE}"/>
              </a:ext>
            </a:extLst>
          </p:cNvPr>
          <p:cNvSpPr txBox="1"/>
          <p:nvPr/>
        </p:nvSpPr>
        <p:spPr>
          <a:xfrm>
            <a:off x="12192" y="502716"/>
            <a:ext cx="4546600" cy="304314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35280" marR="300990" indent="-170815">
              <a:lnSpc>
                <a:spcPct val="100000"/>
              </a:lnSpc>
              <a:spcBef>
                <a:spcPts val="90"/>
              </a:spcBef>
              <a:buChar char="•"/>
              <a:tabLst>
                <a:tab pos="335915" algn="l"/>
              </a:tabLst>
            </a:pPr>
            <a:r>
              <a:rPr sz="1400" spc="-10" dirty="0">
                <a:latin typeface="Arial"/>
                <a:cs typeface="Arial"/>
              </a:rPr>
              <a:t>A single </a:t>
            </a:r>
            <a:r>
              <a:rPr sz="1400" spc="-20" dirty="0">
                <a:latin typeface="Arial"/>
                <a:cs typeface="Arial"/>
              </a:rPr>
              <a:t>byte </a:t>
            </a:r>
            <a:r>
              <a:rPr sz="1400" spc="-15" dirty="0">
                <a:latin typeface="Arial"/>
                <a:cs typeface="Arial"/>
              </a:rPr>
              <a:t>(an </a:t>
            </a:r>
            <a:r>
              <a:rPr sz="1400" spc="-10" dirty="0">
                <a:latin typeface="Arial"/>
                <a:cs typeface="Arial"/>
              </a:rPr>
              <a:t>8-bit integer) can hold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value </a:t>
            </a:r>
            <a:r>
              <a:rPr sz="1400" spc="-5" dirty="0">
                <a:latin typeface="Arial"/>
                <a:cs typeface="Arial"/>
              </a:rPr>
              <a:t>in 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range </a:t>
            </a:r>
            <a:r>
              <a:rPr sz="1400" spc="-5" dirty="0">
                <a:latin typeface="Arial"/>
                <a:cs typeface="Arial"/>
              </a:rPr>
              <a:t>0 </a:t>
            </a:r>
            <a:r>
              <a:rPr sz="1400" spc="-10" dirty="0">
                <a:latin typeface="Arial"/>
                <a:cs typeface="Arial"/>
              </a:rPr>
              <a:t>…</a:t>
            </a:r>
            <a:r>
              <a:rPr sz="1400" spc="1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255.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335915" algn="l"/>
              </a:tabLst>
            </a:pPr>
            <a:r>
              <a:rPr sz="1400" spc="-20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C/C++, this is an “unsigned</a:t>
            </a:r>
            <a:r>
              <a:rPr sz="1400" spc="229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char”.</a:t>
            </a:r>
            <a:endParaRPr sz="1400" dirty="0">
              <a:latin typeface="Arial"/>
              <a:cs typeface="Arial"/>
            </a:endParaRPr>
          </a:p>
          <a:p>
            <a:pPr marL="335280" marR="224154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335915" algn="l"/>
              </a:tabLst>
            </a:pPr>
            <a:r>
              <a:rPr sz="1400" spc="-5" dirty="0">
                <a:latin typeface="Arial"/>
                <a:cs typeface="Arial"/>
              </a:rPr>
              <a:t>By </a:t>
            </a:r>
            <a:r>
              <a:rPr sz="1400" spc="-10" dirty="0">
                <a:latin typeface="Arial"/>
                <a:cs typeface="Arial"/>
              </a:rPr>
              <a:t>contrast, “char </a:t>
            </a:r>
            <a:r>
              <a:rPr sz="1400" spc="-20" dirty="0">
                <a:latin typeface="Arial"/>
                <a:cs typeface="Arial"/>
              </a:rPr>
              <a:t>x” </a:t>
            </a:r>
            <a:r>
              <a:rPr sz="1400" spc="-10" dirty="0">
                <a:latin typeface="Arial"/>
                <a:cs typeface="Arial"/>
              </a:rPr>
              <a:t>declares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signed</a:t>
            </a:r>
            <a:r>
              <a:rPr sz="1400" spc="-10" dirty="0">
                <a:latin typeface="Arial"/>
                <a:cs typeface="Arial"/>
              </a:rPr>
              <a:t> variable </a:t>
            </a:r>
            <a:r>
              <a:rPr sz="1400" spc="-20" dirty="0">
                <a:latin typeface="Arial"/>
                <a:cs typeface="Arial"/>
              </a:rPr>
              <a:t>x;  </a:t>
            </a:r>
            <a:r>
              <a:rPr sz="1400" spc="-5" dirty="0">
                <a:latin typeface="Arial"/>
                <a:cs typeface="Arial"/>
              </a:rPr>
              <a:t>since </a:t>
            </a:r>
            <a:r>
              <a:rPr sz="1400" spc="-15" dirty="0">
                <a:latin typeface="Arial"/>
                <a:cs typeface="Arial"/>
              </a:rPr>
              <a:t>one </a:t>
            </a:r>
            <a:r>
              <a:rPr sz="1400" spc="-10" dirty="0">
                <a:latin typeface="Arial"/>
                <a:cs typeface="Arial"/>
              </a:rPr>
              <a:t>bit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used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hold the </a:t>
            </a:r>
            <a:r>
              <a:rPr sz="1400" dirty="0">
                <a:latin typeface="Arial"/>
                <a:cs typeface="Arial"/>
              </a:rPr>
              <a:t>+/- </a:t>
            </a:r>
            <a:r>
              <a:rPr sz="1400" spc="-10" dirty="0">
                <a:latin typeface="Arial"/>
                <a:cs typeface="Arial"/>
              </a:rPr>
              <a:t>sign, the </a:t>
            </a:r>
            <a:r>
              <a:rPr sz="1400" spc="-15" dirty="0">
                <a:latin typeface="Arial"/>
                <a:cs typeface="Arial"/>
              </a:rPr>
              <a:t>range  </a:t>
            </a:r>
            <a:r>
              <a:rPr sz="1400" spc="-10" dirty="0">
                <a:latin typeface="Arial"/>
                <a:cs typeface="Arial"/>
              </a:rPr>
              <a:t>of values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spc="-10" dirty="0">
                <a:latin typeface="Arial"/>
                <a:cs typeface="Arial"/>
              </a:rPr>
              <a:t>can hold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now -128 </a:t>
            </a:r>
            <a:r>
              <a:rPr sz="1400" spc="-10" dirty="0">
                <a:latin typeface="Arial"/>
                <a:cs typeface="Arial"/>
              </a:rPr>
              <a:t>…</a:t>
            </a:r>
            <a:r>
              <a:rPr sz="1400" spc="2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+127.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35"/>
              </a:spcBef>
              <a:buChar char="•"/>
              <a:tabLst>
                <a:tab pos="335915" algn="l"/>
              </a:tabLst>
            </a:pPr>
            <a:r>
              <a:rPr sz="1400" spc="-5" dirty="0">
                <a:latin typeface="Arial"/>
                <a:cs typeface="Arial"/>
              </a:rPr>
              <a:t>Same issue </a:t>
            </a:r>
            <a:r>
              <a:rPr sz="1400" spc="-10" dirty="0">
                <a:latin typeface="Arial"/>
                <a:cs typeface="Arial"/>
              </a:rPr>
              <a:t>with ints (signed -2,147,483,648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…</a:t>
            </a:r>
            <a:endParaRPr sz="1400" dirty="0">
              <a:latin typeface="Arial"/>
              <a:cs typeface="Arial"/>
            </a:endParaRPr>
          </a:p>
          <a:p>
            <a:pPr marL="33528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+2,147,483,647, unsigned </a:t>
            </a:r>
            <a:r>
              <a:rPr sz="1400" spc="-5" dirty="0">
                <a:latin typeface="Arial"/>
                <a:cs typeface="Arial"/>
              </a:rPr>
              <a:t>0 </a:t>
            </a:r>
            <a:r>
              <a:rPr sz="1400" spc="-10" dirty="0">
                <a:latin typeface="Arial"/>
                <a:cs typeface="Arial"/>
              </a:rPr>
              <a:t>…</a:t>
            </a:r>
            <a:r>
              <a:rPr sz="1400" spc="-1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4,294,967,295).</a:t>
            </a:r>
            <a:endParaRPr sz="1400" dirty="0">
              <a:latin typeface="Arial"/>
              <a:cs typeface="Arial"/>
            </a:endParaRPr>
          </a:p>
          <a:p>
            <a:pPr marL="335280" indent="-170815">
              <a:lnSpc>
                <a:spcPct val="100000"/>
              </a:lnSpc>
              <a:spcBef>
                <a:spcPts val="340"/>
              </a:spcBef>
              <a:buChar char="•"/>
              <a:tabLst>
                <a:tab pos="335915" algn="l"/>
              </a:tabLst>
            </a:pPr>
            <a:r>
              <a:rPr sz="1400" spc="-5" dirty="0">
                <a:latin typeface="Arial"/>
                <a:cs typeface="Arial"/>
              </a:rPr>
              <a:t>Watch </a:t>
            </a:r>
            <a:r>
              <a:rPr sz="1400" spc="-10" dirty="0">
                <a:latin typeface="Arial"/>
                <a:cs typeface="Arial"/>
              </a:rPr>
              <a:t>out for overflow! </a:t>
            </a: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output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of:</a:t>
            </a:r>
            <a:endParaRPr sz="1400" dirty="0">
              <a:latin typeface="Arial"/>
              <a:cs typeface="Arial"/>
            </a:endParaRPr>
          </a:p>
          <a:p>
            <a:pPr marL="1079500">
              <a:lnSpc>
                <a:spcPct val="100000"/>
              </a:lnSpc>
              <a:spcBef>
                <a:spcPts val="185"/>
              </a:spcBef>
            </a:pPr>
            <a:r>
              <a:rPr sz="1000" dirty="0">
                <a:latin typeface="Courier New"/>
                <a:cs typeface="Courier New"/>
              </a:rPr>
              <a:t>int x =</a:t>
            </a:r>
            <a:r>
              <a:rPr sz="1000" spc="-3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2147483647;</a:t>
            </a:r>
            <a:endParaRPr sz="1000" dirty="0">
              <a:latin typeface="Courier New"/>
              <a:cs typeface="Courier New"/>
            </a:endParaRPr>
          </a:p>
          <a:p>
            <a:pPr marL="1079500" marR="1705610">
              <a:lnSpc>
                <a:spcPts val="1460"/>
              </a:lnSpc>
              <a:spcBef>
                <a:spcPts val="45"/>
              </a:spcBef>
            </a:pPr>
            <a:r>
              <a:rPr sz="1000" dirty="0">
                <a:latin typeface="Courier New"/>
                <a:cs typeface="Courier New"/>
              </a:rPr>
              <a:t>cout &lt;&lt; x+1 &lt;&lt; </a:t>
            </a:r>
            <a:r>
              <a:rPr sz="1000" spc="-5" dirty="0">
                <a:latin typeface="Courier New"/>
                <a:cs typeface="Courier New"/>
              </a:rPr>
              <a:t>“\n”;  </a:t>
            </a:r>
            <a:r>
              <a:rPr sz="1000" dirty="0">
                <a:latin typeface="Courier New"/>
                <a:cs typeface="Courier New"/>
              </a:rPr>
              <a:t>cout &lt;&lt; -3 % 7 &lt;&lt;</a:t>
            </a:r>
            <a:r>
              <a:rPr sz="1000" spc="-100" dirty="0">
                <a:latin typeface="Courier New"/>
                <a:cs typeface="Courier New"/>
              </a:rPr>
              <a:t> </a:t>
            </a:r>
            <a:r>
              <a:rPr sz="1000" spc="-5" dirty="0">
                <a:latin typeface="Courier New"/>
                <a:cs typeface="Courier New"/>
              </a:rPr>
              <a:t>“\n”;</a:t>
            </a:r>
            <a:endParaRPr sz="1000" dirty="0">
              <a:latin typeface="Courier New"/>
              <a:cs typeface="Courier New"/>
            </a:endParaRPr>
          </a:p>
          <a:p>
            <a:pPr marL="335280" indent="-170815">
              <a:lnSpc>
                <a:spcPct val="100000"/>
              </a:lnSpc>
              <a:spcBef>
                <a:spcPts val="390"/>
              </a:spcBef>
              <a:buChar char="•"/>
              <a:tabLst>
                <a:tab pos="335915" algn="l"/>
                <a:tab pos="4417695" algn="l"/>
              </a:tabLst>
            </a:pPr>
            <a:r>
              <a:rPr sz="2100" spc="7" baseline="3968" dirty="0">
                <a:latin typeface="Arial"/>
                <a:cs typeface="Arial"/>
              </a:rPr>
              <a:t>What </a:t>
            </a:r>
            <a:r>
              <a:rPr sz="2100" spc="-7" baseline="3968" dirty="0">
                <a:latin typeface="Arial"/>
                <a:cs typeface="Arial"/>
              </a:rPr>
              <a:t>is </a:t>
            </a:r>
            <a:r>
              <a:rPr sz="2100" spc="-15" baseline="3968" dirty="0">
                <a:latin typeface="Arial"/>
                <a:cs typeface="Arial"/>
              </a:rPr>
              <a:t>the largest integer</a:t>
            </a:r>
            <a:r>
              <a:rPr sz="2100" spc="240" baseline="3968" dirty="0">
                <a:latin typeface="Arial"/>
                <a:cs typeface="Arial"/>
              </a:rPr>
              <a:t> </a:t>
            </a:r>
            <a:r>
              <a:rPr sz="2100" spc="-37" baseline="3968" dirty="0">
                <a:latin typeface="Arial"/>
                <a:cs typeface="Arial"/>
              </a:rPr>
              <a:t>type</a:t>
            </a:r>
            <a:r>
              <a:rPr sz="2100" spc="104" baseline="3968" dirty="0">
                <a:latin typeface="Arial"/>
                <a:cs typeface="Arial"/>
              </a:rPr>
              <a:t> </a:t>
            </a:r>
            <a:r>
              <a:rPr sz="2100" spc="-15" baseline="3968" dirty="0">
                <a:latin typeface="Arial"/>
                <a:cs typeface="Arial"/>
              </a:rPr>
              <a:t>available?	</a:t>
            </a:r>
            <a:r>
              <a:rPr lang="en-US" sz="2100" spc="-15" baseline="3968" dirty="0">
                <a:latin typeface="Arial"/>
                <a:cs typeface="Arial"/>
              </a:rPr>
              <a:t> </a:t>
            </a:r>
            <a:r>
              <a:rPr lang="en-US" sz="700" spc="-10" baseline="3968" dirty="0">
                <a:latin typeface="Arial"/>
                <a:cs typeface="Arial"/>
              </a:rPr>
              <a:t> 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4" name="object 27">
            <a:extLst>
              <a:ext uri="{FF2B5EF4-FFF2-40B4-BE49-F238E27FC236}">
                <a16:creationId xmlns:a16="http://schemas.microsoft.com/office/drawing/2014/main" id="{8B2EA46E-4BB1-8543-A1CC-D1072ABB0DEF}"/>
              </a:ext>
            </a:extLst>
          </p:cNvPr>
          <p:cNvSpPr/>
          <p:nvPr/>
        </p:nvSpPr>
        <p:spPr>
          <a:xfrm>
            <a:off x="0" y="0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986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478F22D-F7A6-6743-B2CF-1A8955AE5624}"/>
              </a:ext>
            </a:extLst>
          </p:cNvPr>
          <p:cNvSpPr/>
          <p:nvPr/>
        </p:nvSpPr>
        <p:spPr>
          <a:xfrm>
            <a:off x="2428394" y="2287213"/>
            <a:ext cx="2064061" cy="1065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06E5739-9354-A340-A73E-8D7D16D20F6C}"/>
              </a:ext>
            </a:extLst>
          </p:cNvPr>
          <p:cNvSpPr txBox="1"/>
          <p:nvPr/>
        </p:nvSpPr>
        <p:spPr>
          <a:xfrm>
            <a:off x="275589" y="809371"/>
            <a:ext cx="3992245" cy="2538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42164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Insert(k): </a:t>
            </a:r>
            <a:r>
              <a:rPr sz="1400" spc="-15" dirty="0">
                <a:latin typeface="Arial"/>
                <a:cs typeface="Arial"/>
              </a:rPr>
              <a:t>Insert </a:t>
            </a:r>
            <a:r>
              <a:rPr sz="1400" spc="-10" dirty="0">
                <a:latin typeface="Arial"/>
                <a:cs typeface="Arial"/>
              </a:rPr>
              <a:t>at beginning of </a:t>
            </a:r>
            <a:r>
              <a:rPr sz="1400" spc="-5" dirty="0">
                <a:latin typeface="Arial"/>
                <a:cs typeface="Arial"/>
              </a:rPr>
              <a:t>linked list </a:t>
            </a:r>
            <a:r>
              <a:rPr sz="1400" spc="-10" dirty="0">
                <a:latin typeface="Arial"/>
                <a:cs typeface="Arial"/>
              </a:rPr>
              <a:t>at  position h(k). </a:t>
            </a:r>
            <a:r>
              <a:rPr sz="1400" spc="-5" dirty="0">
                <a:latin typeface="Arial"/>
                <a:cs typeface="Arial"/>
              </a:rPr>
              <a:t>Takes </a:t>
            </a:r>
            <a:r>
              <a:rPr sz="1400" spc="-15" dirty="0">
                <a:latin typeface="Arial"/>
                <a:cs typeface="Arial"/>
              </a:rPr>
              <a:t>O(1)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Remove(k): </a:t>
            </a:r>
            <a:r>
              <a:rPr sz="1400" spc="-5" dirty="0">
                <a:latin typeface="Arial"/>
                <a:cs typeface="Arial"/>
              </a:rPr>
              <a:t>Unlink </a:t>
            </a:r>
            <a:r>
              <a:rPr sz="1400" spc="-15" dirty="0">
                <a:latin typeface="Arial"/>
                <a:cs typeface="Arial"/>
              </a:rPr>
              <a:t>from </a:t>
            </a:r>
            <a:r>
              <a:rPr sz="1400" spc="-5" dirty="0">
                <a:latin typeface="Arial"/>
                <a:cs typeface="Arial"/>
              </a:rPr>
              <a:t>list. </a:t>
            </a:r>
            <a:r>
              <a:rPr sz="1400" spc="-15" dirty="0">
                <a:latin typeface="Arial"/>
                <a:cs typeface="Arial"/>
              </a:rPr>
              <a:t>O(1) </a:t>
            </a:r>
            <a:r>
              <a:rPr sz="1400" spc="-10" dirty="0">
                <a:latin typeface="Arial"/>
                <a:cs typeface="Arial"/>
              </a:rPr>
              <a:t>after finding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k.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Find(k): Scan </a:t>
            </a:r>
            <a:r>
              <a:rPr sz="1400" spc="-5" dirty="0">
                <a:latin typeface="Arial"/>
                <a:cs typeface="Arial"/>
              </a:rPr>
              <a:t>linked list </a:t>
            </a:r>
            <a:r>
              <a:rPr sz="1400" spc="-10" dirty="0">
                <a:latin typeface="Arial"/>
                <a:cs typeface="Arial"/>
              </a:rPr>
              <a:t>at position</a:t>
            </a:r>
            <a:r>
              <a:rPr sz="1400" spc="1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h(k).</a:t>
            </a:r>
            <a:endParaRPr sz="1400">
              <a:latin typeface="Arial"/>
              <a:cs typeface="Arial"/>
            </a:endParaRPr>
          </a:p>
          <a:p>
            <a:pPr marL="372110" marR="90805" lvl="1" indent="-143510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5" dirty="0">
                <a:latin typeface="Arial"/>
                <a:cs typeface="Arial"/>
              </a:rPr>
              <a:t>Performance </a:t>
            </a:r>
            <a:r>
              <a:rPr sz="1200" dirty="0">
                <a:latin typeface="Arial"/>
                <a:cs typeface="Arial"/>
              </a:rPr>
              <a:t>good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dirty="0">
                <a:latin typeface="Arial"/>
                <a:cs typeface="Arial"/>
              </a:rPr>
              <a:t>keys are spread throughout</a:t>
            </a:r>
            <a:r>
              <a:rPr sz="1200" spc="-18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  </a:t>
            </a:r>
            <a:r>
              <a:rPr sz="1200" spc="5" dirty="0">
                <a:latin typeface="Arial"/>
                <a:cs typeface="Arial"/>
              </a:rPr>
              <a:t>table </a:t>
            </a:r>
            <a:r>
              <a:rPr sz="1200" dirty="0">
                <a:latin typeface="Arial"/>
                <a:cs typeface="Arial"/>
              </a:rPr>
              <a:t>“uniformly”, </a:t>
            </a:r>
            <a:r>
              <a:rPr sz="1200" spc="5" dirty="0">
                <a:latin typeface="Arial"/>
                <a:cs typeface="Arial"/>
              </a:rPr>
              <a:t>avoiding </a:t>
            </a:r>
            <a:r>
              <a:rPr sz="1200" dirty="0">
                <a:latin typeface="Arial"/>
                <a:cs typeface="Arial"/>
              </a:rPr>
              <a:t>very </a:t>
            </a:r>
            <a:r>
              <a:rPr sz="1200" spc="5" dirty="0">
                <a:latin typeface="Arial"/>
                <a:cs typeface="Arial"/>
              </a:rPr>
              <a:t>long</a:t>
            </a:r>
            <a:r>
              <a:rPr sz="1200" spc="-204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lists.</a:t>
            </a:r>
            <a:endParaRPr sz="1200">
              <a:latin typeface="Arial"/>
              <a:cs typeface="Arial"/>
            </a:endParaRPr>
          </a:p>
          <a:p>
            <a:pPr marL="372110" marR="2029460" lvl="1" indent="-143510" algn="just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If hashing </a:t>
            </a:r>
            <a:r>
              <a:rPr sz="1200" spc="-5" dirty="0">
                <a:latin typeface="Arial"/>
                <a:cs typeface="Arial"/>
              </a:rPr>
              <a:t>N </a:t>
            </a:r>
            <a:r>
              <a:rPr sz="1200" dirty="0">
                <a:latin typeface="Arial"/>
                <a:cs typeface="Arial"/>
              </a:rPr>
              <a:t>keys into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  </a:t>
            </a:r>
            <a:r>
              <a:rPr sz="1200" dirty="0">
                <a:latin typeface="Arial"/>
                <a:cs typeface="Arial"/>
              </a:rPr>
              <a:t>table of </a:t>
            </a:r>
            <a:r>
              <a:rPr sz="1200" spc="5" dirty="0">
                <a:latin typeface="Arial"/>
                <a:cs typeface="Arial"/>
              </a:rPr>
              <a:t>size </a:t>
            </a:r>
            <a:r>
              <a:rPr sz="1200" dirty="0">
                <a:latin typeface="Arial"/>
                <a:cs typeface="Arial"/>
              </a:rPr>
              <a:t>O(N), then  the average length of </a:t>
            </a:r>
            <a:r>
              <a:rPr sz="1200" spc="-5" dirty="0">
                <a:latin typeface="Arial"/>
                <a:cs typeface="Arial"/>
              </a:rPr>
              <a:t>a  </a:t>
            </a:r>
            <a:r>
              <a:rPr sz="1200" spc="10" dirty="0">
                <a:latin typeface="Arial"/>
                <a:cs typeface="Arial"/>
              </a:rPr>
              <a:t>list </a:t>
            </a:r>
            <a:r>
              <a:rPr sz="1200" spc="5" dirty="0">
                <a:latin typeface="Arial"/>
                <a:cs typeface="Arial"/>
              </a:rPr>
              <a:t>is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O(1).</a:t>
            </a:r>
            <a:endParaRPr sz="1200">
              <a:latin typeface="Arial"/>
              <a:cs typeface="Arial"/>
            </a:endParaRPr>
          </a:p>
          <a:p>
            <a:pPr marL="372110" lvl="1" indent="-143510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“Universal” hashing</a:t>
            </a:r>
            <a:r>
              <a:rPr sz="1200" spc="-11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gives</a:t>
            </a:r>
            <a:endParaRPr sz="12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an </a:t>
            </a:r>
            <a:r>
              <a:rPr sz="1200" dirty="0">
                <a:latin typeface="Arial"/>
                <a:cs typeface="Arial"/>
              </a:rPr>
              <a:t>O(1) </a:t>
            </a:r>
            <a:r>
              <a:rPr sz="1200" spc="-5" dirty="0">
                <a:latin typeface="Arial"/>
                <a:cs typeface="Arial"/>
              </a:rPr>
              <a:t>expected </a:t>
            </a:r>
            <a:r>
              <a:rPr sz="1200" dirty="0">
                <a:latin typeface="Arial"/>
                <a:cs typeface="Arial"/>
              </a:rPr>
              <a:t>guarantee for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find.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DA2DE80-CCDA-5743-8DBB-DA514FBDEAD9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EB57099-52A3-234B-8062-30157E098FC6}"/>
              </a:ext>
            </a:extLst>
          </p:cNvPr>
          <p:cNvSpPr/>
          <p:nvPr/>
        </p:nvSpPr>
        <p:spPr>
          <a:xfrm>
            <a:off x="635" y="1460"/>
            <a:ext cx="4572000" cy="697230"/>
          </a:xfrm>
          <a:custGeom>
            <a:avLst/>
            <a:gdLst/>
            <a:ahLst/>
            <a:cxnLst/>
            <a:rect l="l" t="t" r="r" b="b"/>
            <a:pathLst>
              <a:path w="4572000" h="697230">
                <a:moveTo>
                  <a:pt x="0" y="696912"/>
                </a:moveTo>
                <a:lnTo>
                  <a:pt x="4572000" y="696912"/>
                </a:lnTo>
                <a:lnTo>
                  <a:pt x="4572000" y="0"/>
                </a:lnTo>
                <a:lnTo>
                  <a:pt x="0" y="0"/>
                </a:lnTo>
                <a:lnTo>
                  <a:pt x="0" y="6969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2BCC855-7491-3E4A-B902-A70939A74751}"/>
              </a:ext>
            </a:extLst>
          </p:cNvPr>
          <p:cNvSpPr txBox="1"/>
          <p:nvPr/>
        </p:nvSpPr>
        <p:spPr>
          <a:xfrm>
            <a:off x="13462" y="14097"/>
            <a:ext cx="4546600" cy="681990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93040" rIns="0" bIns="0" rtlCol="0">
            <a:spAutoFit/>
          </a:bodyPr>
          <a:lstStyle/>
          <a:p>
            <a:pPr marL="1012190">
              <a:lnSpc>
                <a:spcPct val="100000"/>
              </a:lnSpc>
              <a:spcBef>
                <a:spcPts val="15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Chaining:</a:t>
            </a:r>
            <a:r>
              <a:rPr sz="1800" b="1" spc="-3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Performance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14D29E3-EE9B-3441-B620-30A4AB779D3E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1513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92E5D548-FCD2-8844-B82F-C77FCB0D063F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452FEEFB-452E-EA4A-9652-D96F45C326BB}"/>
              </a:ext>
            </a:extLst>
          </p:cNvPr>
          <p:cNvSpPr/>
          <p:nvPr/>
        </p:nvSpPr>
        <p:spPr>
          <a:xfrm>
            <a:off x="635" y="0"/>
            <a:ext cx="4572000" cy="571500"/>
          </a:xfrm>
          <a:custGeom>
            <a:avLst/>
            <a:gdLst/>
            <a:ahLst/>
            <a:cxn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F56D3066-7CD4-174E-9E27-63DF43433E7B}"/>
              </a:ext>
            </a:extLst>
          </p:cNvPr>
          <p:cNvSpPr txBox="1"/>
          <p:nvPr/>
        </p:nvSpPr>
        <p:spPr>
          <a:xfrm>
            <a:off x="13462" y="152412"/>
            <a:ext cx="4546600" cy="266676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2540" rIns="0" bIns="0" rtlCol="0">
            <a:spAutoFit/>
          </a:bodyPr>
          <a:lstStyle/>
          <a:p>
            <a:pPr marL="582295" marR="575310" indent="826135">
              <a:lnSpc>
                <a:spcPts val="2160"/>
              </a:lnSpc>
              <a:spcBef>
                <a:spcPts val="20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More Practice…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8AA03604-1FE5-7B49-B9E2-86C7BB1CB78B}"/>
              </a:ext>
            </a:extLst>
          </p:cNvPr>
          <p:cNvSpPr txBox="1"/>
          <p:nvPr/>
        </p:nvSpPr>
        <p:spPr>
          <a:xfrm>
            <a:off x="161290" y="808990"/>
            <a:ext cx="4163060" cy="23723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Given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file containing N strings, find all the strings  that </a:t>
            </a:r>
            <a:r>
              <a:rPr sz="1400" spc="-15" dirty="0">
                <a:latin typeface="Arial"/>
                <a:cs typeface="Arial"/>
              </a:rPr>
              <a:t>appear </a:t>
            </a:r>
            <a:r>
              <a:rPr sz="1400" spc="-5" dirty="0">
                <a:latin typeface="Arial"/>
                <a:cs typeface="Arial"/>
              </a:rPr>
              <a:t>multiple</a:t>
            </a:r>
            <a:r>
              <a:rPr sz="1400" spc="14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times.</a:t>
            </a:r>
            <a:endParaRPr sz="1400" dirty="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Given </a:t>
            </a:r>
            <a:r>
              <a:rPr sz="1400" spc="-5" dirty="0">
                <a:latin typeface="Arial"/>
                <a:cs typeface="Arial"/>
              </a:rPr>
              <a:t>2 </a:t>
            </a:r>
            <a:r>
              <a:rPr sz="1400" spc="-10" dirty="0">
                <a:latin typeface="Arial"/>
                <a:cs typeface="Arial"/>
              </a:rPr>
              <a:t>files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5" dirty="0">
                <a:latin typeface="Arial"/>
                <a:cs typeface="Arial"/>
              </a:rPr>
              <a:t>B </a:t>
            </a:r>
            <a:r>
              <a:rPr sz="1400" spc="-10" dirty="0">
                <a:latin typeface="Arial"/>
                <a:cs typeface="Arial"/>
              </a:rPr>
              <a:t>each containing </a:t>
            </a:r>
            <a:r>
              <a:rPr sz="1400" spc="-5" dirty="0">
                <a:latin typeface="Arial"/>
                <a:cs typeface="Arial"/>
              </a:rPr>
              <a:t>N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strings,</a:t>
            </a:r>
            <a:endParaRPr sz="1400" dirty="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find the strings occurring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both A </a:t>
            </a:r>
            <a:r>
              <a:rPr sz="1400" spc="-15" dirty="0">
                <a:latin typeface="Arial"/>
                <a:cs typeface="Arial"/>
              </a:rPr>
              <a:t>and</a:t>
            </a:r>
            <a:r>
              <a:rPr sz="1400" spc="27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B.</a:t>
            </a:r>
            <a:endParaRPr sz="1400" dirty="0">
              <a:latin typeface="Arial"/>
              <a:cs typeface="Arial"/>
            </a:endParaRPr>
          </a:p>
          <a:p>
            <a:pPr marL="170180" marR="233045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Given </a:t>
            </a:r>
            <a:r>
              <a:rPr sz="1400" spc="-5" dirty="0">
                <a:latin typeface="Arial"/>
                <a:cs typeface="Arial"/>
              </a:rPr>
              <a:t>2 </a:t>
            </a:r>
            <a:r>
              <a:rPr sz="1400" spc="-10" dirty="0">
                <a:latin typeface="Arial"/>
                <a:cs typeface="Arial"/>
              </a:rPr>
              <a:t>files A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B each containing N strings,  find the strings occurring A </a:t>
            </a:r>
            <a:r>
              <a:rPr sz="1400" spc="-15" dirty="0">
                <a:latin typeface="Arial"/>
                <a:cs typeface="Arial"/>
              </a:rPr>
              <a:t>but not</a:t>
            </a:r>
            <a:r>
              <a:rPr sz="1400" spc="29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B.</a:t>
            </a:r>
            <a:endParaRPr sz="1400" dirty="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4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Are </a:t>
            </a: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10" dirty="0">
                <a:latin typeface="Arial"/>
                <a:cs typeface="Arial"/>
              </a:rPr>
              <a:t>strings </a:t>
            </a: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anagrams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of</a:t>
            </a:r>
            <a:r>
              <a:rPr sz="1400" spc="2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each-other?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 marL="170180" marR="120014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5" dirty="0">
                <a:latin typeface="Arial"/>
                <a:cs typeface="Arial"/>
              </a:rPr>
              <a:t>What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the running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with </a:t>
            </a:r>
            <a:r>
              <a:rPr sz="1400" spc="-15" dirty="0">
                <a:latin typeface="Arial"/>
                <a:cs typeface="Arial"/>
              </a:rPr>
              <a:t>which </a:t>
            </a:r>
            <a:r>
              <a:rPr sz="1400" spc="-20" dirty="0">
                <a:latin typeface="Arial"/>
                <a:cs typeface="Arial"/>
              </a:rPr>
              <a:t>we </a:t>
            </a:r>
            <a:r>
              <a:rPr sz="1400" spc="-10" dirty="0">
                <a:latin typeface="Arial"/>
                <a:cs typeface="Arial"/>
              </a:rPr>
              <a:t>can solve  these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problems?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C9AE8F14-57FC-7A41-BF18-335C02A28EE5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2613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3526</Words>
  <Application>Microsoft Macintosh PowerPoint</Application>
  <PresentationFormat>Custom</PresentationFormat>
  <Paragraphs>443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2019-10-02T03:26:08Z</dcterms:created>
  <dcterms:modified xsi:type="dcterms:W3CDTF">2019-10-02T03:56:53Z</dcterms:modified>
</cp:coreProperties>
</file>