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23"/>
  </p:notesMasterIdLst>
  <p:sldIdLst>
    <p:sldId id="256" r:id="rId2"/>
    <p:sldId id="279" r:id="rId3"/>
    <p:sldId id="272" r:id="rId4"/>
    <p:sldId id="281" r:id="rId5"/>
    <p:sldId id="280" r:id="rId6"/>
    <p:sldId id="273"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78" r:id="rId22"/>
  </p:sldIdLst>
  <p:sldSz cx="9144000" cy="5143500" type="screen16x9"/>
  <p:notesSz cx="6858000" cy="9144000"/>
  <p:embeddedFontLst>
    <p:embeddedFont>
      <p:font typeface="Lato" panose="020F0502020204030203" pitchFamily="34" charset="77"/>
      <p:regular r:id="rId24"/>
      <p:bold r:id="rId25"/>
      <p:italic r:id="rId26"/>
      <p:boldItalic r:id="rId27"/>
    </p:embeddedFont>
    <p:embeddedFont>
      <p:font typeface="Raleway" panose="020B0603030101060003" pitchFamily="34" charset="77"/>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79167" autoAdjust="0"/>
  </p:normalViewPr>
  <p:slideViewPr>
    <p:cSldViewPr snapToGrid="0">
      <p:cViewPr varScale="1">
        <p:scale>
          <a:sx n="116" d="100"/>
          <a:sy n="116" d="100"/>
        </p:scale>
        <p:origin x="152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4166787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477200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218904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582787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95322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the worst case a cycle will result where a previous location is indexed in a subsequent displacement. In this situation the tables will need to be expanded and rehashed. Cycles are unlikely when the load factor is less than 0.5 however long chains of displacements are inefficient so typically expansion/rehashing will typically occur either upon log(n) displacements occurring when attempting to insert an item or reaching a load factor of 0.4</a:t>
            </a:r>
          </a:p>
        </p:txBody>
      </p:sp>
    </p:spTree>
    <p:extLst>
      <p:ext uri="{BB962C8B-B14F-4D97-AF65-F5344CB8AC3E}">
        <p14:creationId xmlns:p14="http://schemas.microsoft.com/office/powerpoint/2010/main" val="1024506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hopscotch hashing a given item will always be inserted-into and found-in the neighborhood of its hashed bucket. In other words, it will always be found either in its original hashed array entry, or in one of the next </a:t>
            </a:r>
            <a:r>
              <a:rPr lang="en-US" i="1" dirty="0"/>
              <a:t>H-1</a:t>
            </a:r>
            <a:r>
              <a:rPr lang="en-US" dirty="0"/>
              <a:t> neighboring entries.</a:t>
            </a:r>
          </a:p>
          <a:p>
            <a:pPr marL="0" lvl="0" indent="0" algn="l" rtl="0">
              <a:spcBef>
                <a:spcPts val="0"/>
              </a:spcBef>
              <a:spcAft>
                <a:spcPts val="0"/>
              </a:spcAft>
              <a:buNone/>
            </a:pPr>
            <a:r>
              <a:rPr lang="en-US" dirty="0"/>
              <a:t>The “hop” information at a location indexed by the hash function (location H) is encoded as a bit string where 1’s indicate locations that are occupied by an item hashing to H while 0’s indicate locations that are either vacant or occupied by values that hash to other values (!= H).  The position of each bit starts from the left most bit representing location H and the remaining bits consecutive locations to the right.</a:t>
            </a:r>
          </a:p>
        </p:txBody>
      </p:sp>
    </p:spTree>
    <p:extLst>
      <p:ext uri="{BB962C8B-B14F-4D97-AF65-F5344CB8AC3E}">
        <p14:creationId xmlns:p14="http://schemas.microsoft.com/office/powerpoint/2010/main" val="20406466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267730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14569062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990164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3755fe783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3755fe78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Linear probing</a:t>
            </a:r>
            <a:r>
              <a:rPr lang="en-US" baseline="0" dirty="0"/>
              <a:t> tries +1, +2, +3, … </a:t>
            </a:r>
          </a:p>
          <a:p>
            <a:pPr marL="0" lvl="0" indent="0" algn="l" rtl="0">
              <a:spcBef>
                <a:spcPts val="0"/>
              </a:spcBef>
              <a:spcAft>
                <a:spcPts val="0"/>
              </a:spcAft>
              <a:buNone/>
            </a:pPr>
            <a:r>
              <a:rPr lang="en-US" baseline="0" dirty="0"/>
              <a:t>Quadratic probing tries +1, +4, +9, +16, …</a:t>
            </a:r>
          </a:p>
          <a:p>
            <a:pPr marL="0" lvl="0" indent="0" algn="l" rtl="0">
              <a:spcBef>
                <a:spcPts val="0"/>
              </a:spcBef>
              <a:spcAft>
                <a:spcPts val="0"/>
              </a:spcAft>
              <a:buNone/>
            </a:pPr>
            <a:endParaRPr lang="en-US" baseline="0" dirty="0"/>
          </a:p>
          <a:p>
            <a:pPr marL="0" lvl="0" indent="0" algn="l" rtl="0">
              <a:spcBef>
                <a:spcPts val="0"/>
              </a:spcBef>
              <a:spcAft>
                <a:spcPts val="0"/>
              </a:spcAft>
              <a:buNone/>
            </a:pPr>
            <a:r>
              <a:rPr lang="en-US" baseline="0" dirty="0"/>
              <a:t>The other difference is that in quadratic probing, if a spot is taken, you just keep going (DON’T keep all the people hashing to the same box together).</a:t>
            </a:r>
          </a:p>
          <a:p>
            <a:pPr marL="0" lvl="0" indent="0" algn="l" rtl="0">
              <a:spcBef>
                <a:spcPts val="0"/>
              </a:spcBef>
              <a:spcAft>
                <a:spcPts val="0"/>
              </a:spcAft>
              <a:buNone/>
            </a:pPr>
            <a:r>
              <a:rPr lang="en-US" baseline="0" dirty="0"/>
              <a:t>This is because x^2 grows fast enough that it is actually faster to search every x^2 spots to the end of the table rather than worry about moving things around.</a:t>
            </a:r>
            <a:endParaRPr dirty="0"/>
          </a:p>
        </p:txBody>
      </p:sp>
    </p:spTree>
    <p:extLst>
      <p:ext uri="{BB962C8B-B14F-4D97-AF65-F5344CB8AC3E}">
        <p14:creationId xmlns:p14="http://schemas.microsoft.com/office/powerpoint/2010/main" val="38560457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1778365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37291d1fd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437291d1fd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3755fe783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3755fe78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Linear probing</a:t>
            </a:r>
            <a:r>
              <a:rPr lang="en-US" baseline="0" dirty="0"/>
              <a:t> tries +1, +2, +3, … </a:t>
            </a:r>
          </a:p>
          <a:p>
            <a:pPr marL="0" lvl="0" indent="0" algn="l" rtl="0">
              <a:spcBef>
                <a:spcPts val="0"/>
              </a:spcBef>
              <a:spcAft>
                <a:spcPts val="0"/>
              </a:spcAft>
              <a:buNone/>
            </a:pPr>
            <a:r>
              <a:rPr lang="en-US" baseline="0" dirty="0"/>
              <a:t>Quadratic probing tries +1, +4, +9, +16, …</a:t>
            </a:r>
          </a:p>
          <a:p>
            <a:pPr marL="0" lvl="0" indent="0" algn="l" rtl="0">
              <a:spcBef>
                <a:spcPts val="0"/>
              </a:spcBef>
              <a:spcAft>
                <a:spcPts val="0"/>
              </a:spcAft>
              <a:buNone/>
            </a:pPr>
            <a:endParaRPr lang="en-US" baseline="0" dirty="0"/>
          </a:p>
          <a:p>
            <a:pPr marL="0" lvl="0" indent="0" algn="l" rtl="0">
              <a:spcBef>
                <a:spcPts val="0"/>
              </a:spcBef>
              <a:spcAft>
                <a:spcPts val="0"/>
              </a:spcAft>
              <a:buNone/>
            </a:pPr>
            <a:r>
              <a:rPr lang="en-US" baseline="0" dirty="0"/>
              <a:t>The other difference is that in quadratic probing, if a spot is taken, you just keep going (DON’T keep all the people hashing to the same box together).</a:t>
            </a:r>
          </a:p>
          <a:p>
            <a:pPr marL="0" lvl="0" indent="0" algn="l" rtl="0">
              <a:spcBef>
                <a:spcPts val="0"/>
              </a:spcBef>
              <a:spcAft>
                <a:spcPts val="0"/>
              </a:spcAft>
              <a:buNone/>
            </a:pPr>
            <a:r>
              <a:rPr lang="en-US" baseline="0" dirty="0"/>
              <a:t>This is because x^2 grows fast enough that it is actually faster to search every x^2 spots to the end of the table rather than worry about moving things around.</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3755fe783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3755fe78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While linear probing uses a step size of 1 and quadratic probing uses a step size of n^2 – (n-1)^2, double hashing uses a second hash function to determine the step size.</a:t>
            </a:r>
          </a:p>
          <a:p>
            <a:pPr marL="0" lvl="0" indent="0" algn="l" rtl="0">
              <a:spcBef>
                <a:spcPts val="0"/>
              </a:spcBef>
              <a:spcAft>
                <a:spcPts val="0"/>
              </a:spcAft>
              <a:buNone/>
            </a:pPr>
            <a:r>
              <a:rPr lang="en-US" dirty="0"/>
              <a:t>This second hash function must return a value greater than 0 and less than the size of the array.</a:t>
            </a:r>
          </a:p>
          <a:p>
            <a:pPr marL="0" lvl="0" indent="0" algn="l" rtl="0">
              <a:spcBef>
                <a:spcPts val="0"/>
              </a:spcBef>
              <a:spcAft>
                <a:spcPts val="0"/>
              </a:spcAft>
              <a:buNone/>
            </a:pPr>
            <a:r>
              <a:rPr lang="en-US" dirty="0"/>
              <a:t>Unlike the alternative collision-resolution methods of linear probing and quadratic probing, the interval depends on the data, so that values mapping to the same location have different bucket sequences; this minimizes repeated collisions and the effects of clustering.</a:t>
            </a:r>
          </a:p>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1188755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3934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a:t>
            </a:r>
            <a:r>
              <a:rPr lang="en-US" baseline="0" dirty="0"/>
              <a:t> am in the box h1 tells me to go to.  </a:t>
            </a:r>
          </a:p>
          <a:p>
            <a:pPr marL="0" lvl="0" indent="0" algn="l" rtl="0">
              <a:spcBef>
                <a:spcPts val="0"/>
              </a:spcBef>
              <a:spcAft>
                <a:spcPts val="0"/>
              </a:spcAft>
              <a:buNone/>
            </a:pPr>
            <a:r>
              <a:rPr lang="en-US" baseline="0" dirty="0"/>
              <a:t>If someone else gets stuck in my box (collision), then I move to where h2 says to go</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Can be implemented using a single table as shown on the right or using two tables indexed separately as shown in the following slides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property limits finding an item to running both hash functions and looking in the two indexed locations</a:t>
            </a:r>
          </a:p>
        </p:txBody>
      </p:sp>
    </p:spTree>
    <p:extLst>
      <p:ext uri="{BB962C8B-B14F-4D97-AF65-F5344CB8AC3E}">
        <p14:creationId xmlns:p14="http://schemas.microsoft.com/office/powerpoint/2010/main" val="2807871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4065310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3755fe78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3755fe78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1368964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14;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a:endParaRPr/>
          </a:p>
        </p:txBody>
      </p:sp>
      <p:sp>
        <p:nvSpPr>
          <p:cNvPr id="15" name="Google Shape;15;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 name="Google Shape;77;p11"/>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lt1"/>
              </a:buClr>
              <a:buSzPts val="1300"/>
              <a:buChar char="●"/>
              <a:defRPr>
                <a:solidFill>
                  <a:schemeClr val="lt1"/>
                </a:solidFill>
              </a:defRPr>
            </a:lvl1pPr>
            <a:lvl2pPr marL="914400" lvl="1" indent="-298450">
              <a:spcBef>
                <a:spcPts val="1600"/>
              </a:spcBef>
              <a:spcAft>
                <a:spcPts val="0"/>
              </a:spcAft>
              <a:buClr>
                <a:schemeClr val="lt1"/>
              </a:buClr>
              <a:buSzPts val="1100"/>
              <a:buChar char="○"/>
              <a:defRPr>
                <a:solidFill>
                  <a:schemeClr val="lt1"/>
                </a:solidFill>
              </a:defRPr>
            </a:lvl2pPr>
            <a:lvl3pPr marL="1371600" lvl="2" indent="-298450">
              <a:spcBef>
                <a:spcPts val="1600"/>
              </a:spcBef>
              <a:spcAft>
                <a:spcPts val="0"/>
              </a:spcAft>
              <a:buClr>
                <a:schemeClr val="lt1"/>
              </a:buClr>
              <a:buSzPts val="1100"/>
              <a:buChar char="■"/>
              <a:defRPr>
                <a:solidFill>
                  <a:schemeClr val="lt1"/>
                </a:solidFill>
              </a:defRPr>
            </a:lvl3pPr>
            <a:lvl4pPr marL="1828800" lvl="3" indent="-298450">
              <a:spcBef>
                <a:spcPts val="1600"/>
              </a:spcBef>
              <a:spcAft>
                <a:spcPts val="0"/>
              </a:spcAft>
              <a:buClr>
                <a:schemeClr val="lt1"/>
              </a:buClr>
              <a:buSzPts val="1100"/>
              <a:buChar char="●"/>
              <a:defRPr>
                <a:solidFill>
                  <a:schemeClr val="lt1"/>
                </a:solidFill>
              </a:defRPr>
            </a:lvl4pPr>
            <a:lvl5pPr marL="2286000" lvl="4" indent="-298450">
              <a:spcBef>
                <a:spcPts val="1600"/>
              </a:spcBef>
              <a:spcAft>
                <a:spcPts val="0"/>
              </a:spcAft>
              <a:buClr>
                <a:schemeClr val="lt1"/>
              </a:buClr>
              <a:buSzPts val="1100"/>
              <a:buChar char="○"/>
              <a:defRPr>
                <a:solidFill>
                  <a:schemeClr val="lt1"/>
                </a:solidFill>
              </a:defRPr>
            </a:lvl5pPr>
            <a:lvl6pPr marL="2743200" lvl="5" indent="-298450">
              <a:spcBef>
                <a:spcPts val="1600"/>
              </a:spcBef>
              <a:spcAft>
                <a:spcPts val="0"/>
              </a:spcAft>
              <a:buClr>
                <a:schemeClr val="lt1"/>
              </a:buClr>
              <a:buSzPts val="1100"/>
              <a:buChar char="■"/>
              <a:defRPr>
                <a:solidFill>
                  <a:schemeClr val="lt1"/>
                </a:solidFill>
              </a:defRPr>
            </a:lvl6pPr>
            <a:lvl7pPr marL="3200400" lvl="6" indent="-298450">
              <a:spcBef>
                <a:spcPts val="1600"/>
              </a:spcBef>
              <a:spcAft>
                <a:spcPts val="0"/>
              </a:spcAft>
              <a:buClr>
                <a:schemeClr val="lt1"/>
              </a:buClr>
              <a:buSzPts val="1100"/>
              <a:buChar char="●"/>
              <a:defRPr>
                <a:solidFill>
                  <a:schemeClr val="lt1"/>
                </a:solidFill>
              </a:defRPr>
            </a:lvl7pPr>
            <a:lvl8pPr marL="3657600" lvl="7" indent="-298450">
              <a:spcBef>
                <a:spcPts val="1600"/>
              </a:spcBef>
              <a:spcAft>
                <a:spcPts val="0"/>
              </a:spcAft>
              <a:buClr>
                <a:schemeClr val="lt1"/>
              </a:buClr>
              <a:buSzPts val="1100"/>
              <a:buChar char="○"/>
              <a:defRPr>
                <a:solidFill>
                  <a:schemeClr val="lt1"/>
                </a:solidFill>
              </a:defRPr>
            </a:lvl8pPr>
            <a:lvl9pPr marL="4114800" lvl="8" indent="-298450">
              <a:spcBef>
                <a:spcPts val="1600"/>
              </a:spcBef>
              <a:spcAft>
                <a:spcPts val="1600"/>
              </a:spcAft>
              <a:buClr>
                <a:schemeClr val="lt1"/>
              </a:buClr>
              <a:buSzPts val="1100"/>
              <a:buChar char="■"/>
              <a:defRPr>
                <a:solidFill>
                  <a:schemeClr val="lt1"/>
                </a:solidFill>
              </a:defRPr>
            </a:lvl9pPr>
          </a:lstStyle>
          <a:p>
            <a:endParaRPr/>
          </a:p>
        </p:txBody>
      </p:sp>
      <p:sp>
        <p:nvSpPr>
          <p:cNvPr id="79" name="Google Shape;79;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22" name="Google Shape;22;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29" name="Google Shape;29;p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0" name="Google Shape;30;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37" name="Google Shape;37;p5"/>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8" name="Google Shape;38;p5"/>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9" name="Google Shape;3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46" name="Google Shape;4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7"/>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53" name="Google Shape;53;p7"/>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4" name="Google Shape;5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8"/>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60" name="Google Shape;60;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67" name="Google Shape;67;p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68" name="Google Shape;68;p9"/>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9" name="Google Shape;6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300"/>
              <a:buNone/>
              <a:defRPr/>
            </a:lvl1pPr>
          </a:lstStyle>
          <a:p>
            <a:endParaRPr/>
          </a:p>
        </p:txBody>
      </p:sp>
      <p:sp>
        <p:nvSpPr>
          <p:cNvPr id="72" name="Google Shape;72;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SzPts val="2800"/>
              <a:buFont typeface="Raleway"/>
              <a:buNone/>
              <a:defRPr sz="2800" b="1">
                <a:latin typeface="Raleway"/>
                <a:ea typeface="Raleway"/>
                <a:cs typeface="Raleway"/>
                <a:sym typeface="Raleway"/>
              </a:defRPr>
            </a:lvl1pPr>
            <a:lvl2pPr lvl="1">
              <a:spcBef>
                <a:spcPts val="0"/>
              </a:spcBef>
              <a:spcAft>
                <a:spcPts val="0"/>
              </a:spcAft>
              <a:buSzPts val="2800"/>
              <a:buFont typeface="Raleway"/>
              <a:buNone/>
              <a:defRPr sz="2800" b="1">
                <a:latin typeface="Raleway"/>
                <a:ea typeface="Raleway"/>
                <a:cs typeface="Raleway"/>
                <a:sym typeface="Raleway"/>
              </a:defRPr>
            </a:lvl2pPr>
            <a:lvl3pPr lvl="2">
              <a:spcBef>
                <a:spcPts val="0"/>
              </a:spcBef>
              <a:spcAft>
                <a:spcPts val="0"/>
              </a:spcAft>
              <a:buSzPts val="2800"/>
              <a:buFont typeface="Raleway"/>
              <a:buNone/>
              <a:defRPr sz="2800" b="1">
                <a:latin typeface="Raleway"/>
                <a:ea typeface="Raleway"/>
                <a:cs typeface="Raleway"/>
                <a:sym typeface="Raleway"/>
              </a:defRPr>
            </a:lvl3pPr>
            <a:lvl4pPr lvl="3">
              <a:spcBef>
                <a:spcPts val="0"/>
              </a:spcBef>
              <a:spcAft>
                <a:spcPts val="0"/>
              </a:spcAft>
              <a:buSzPts val="2800"/>
              <a:buFont typeface="Raleway"/>
              <a:buNone/>
              <a:defRPr sz="2800" b="1">
                <a:latin typeface="Raleway"/>
                <a:ea typeface="Raleway"/>
                <a:cs typeface="Raleway"/>
                <a:sym typeface="Raleway"/>
              </a:defRPr>
            </a:lvl4pPr>
            <a:lvl5pPr lvl="4">
              <a:spcBef>
                <a:spcPts val="0"/>
              </a:spcBef>
              <a:spcAft>
                <a:spcPts val="0"/>
              </a:spcAft>
              <a:buSzPts val="2800"/>
              <a:buFont typeface="Raleway"/>
              <a:buNone/>
              <a:defRPr sz="2800" b="1">
                <a:latin typeface="Raleway"/>
                <a:ea typeface="Raleway"/>
                <a:cs typeface="Raleway"/>
                <a:sym typeface="Raleway"/>
              </a:defRPr>
            </a:lvl5pPr>
            <a:lvl6pPr lvl="5">
              <a:spcBef>
                <a:spcPts val="0"/>
              </a:spcBef>
              <a:spcAft>
                <a:spcPts val="0"/>
              </a:spcAft>
              <a:buSzPts val="2800"/>
              <a:buFont typeface="Raleway"/>
              <a:buNone/>
              <a:defRPr sz="2800" b="1">
                <a:latin typeface="Raleway"/>
                <a:ea typeface="Raleway"/>
                <a:cs typeface="Raleway"/>
                <a:sym typeface="Raleway"/>
              </a:defRPr>
            </a:lvl6pPr>
            <a:lvl7pPr lvl="6">
              <a:spcBef>
                <a:spcPts val="0"/>
              </a:spcBef>
              <a:spcAft>
                <a:spcPts val="0"/>
              </a:spcAft>
              <a:buSzPts val="2800"/>
              <a:buFont typeface="Raleway"/>
              <a:buNone/>
              <a:defRPr sz="2800" b="1">
                <a:latin typeface="Raleway"/>
                <a:ea typeface="Raleway"/>
                <a:cs typeface="Raleway"/>
                <a:sym typeface="Raleway"/>
              </a:defRPr>
            </a:lvl7pPr>
            <a:lvl8pPr lvl="7">
              <a:spcBef>
                <a:spcPts val="0"/>
              </a:spcBef>
              <a:spcAft>
                <a:spcPts val="0"/>
              </a:spcAft>
              <a:buSzPts val="2800"/>
              <a:buFont typeface="Raleway"/>
              <a:buNone/>
              <a:defRPr sz="2800" b="1">
                <a:latin typeface="Raleway"/>
                <a:ea typeface="Raleway"/>
                <a:cs typeface="Raleway"/>
                <a:sym typeface="Raleway"/>
              </a:defRPr>
            </a:lvl8pPr>
            <a:lvl9pPr lvl="8">
              <a:spcBef>
                <a:spcPts val="0"/>
              </a:spcBef>
              <a:spcAft>
                <a:spcPts val="0"/>
              </a:spcAft>
              <a:buSzPts val="2800"/>
              <a:buFont typeface="Raleway"/>
              <a:buNone/>
              <a:defRPr sz="2800" b="1">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commons.wikimedia.org/wiki/File:Cuckoo.svg"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hyperlink" Target="https://en.wikipedia.org/wiki/Hopscotch_hashing#/media/File:Hopscotch-wiki-example.gi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Hash Tables Without Linked Lists</a:t>
            </a:r>
            <a:endParaRPr dirty="0"/>
          </a:p>
        </p:txBody>
      </p:sp>
      <p:sp>
        <p:nvSpPr>
          <p:cNvPr id="87" name="Google Shape;87;p13"/>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Chapter 5</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C:</a:t>
            </a:r>
            <a:endParaRPr u="sng" dirty="0"/>
          </a:p>
          <a:p>
            <a:pPr marL="0" lvl="0" indent="0" algn="l" rtl="0">
              <a:spcBef>
                <a:spcPts val="0"/>
              </a:spcBef>
              <a:spcAft>
                <a:spcPts val="0"/>
              </a:spcAft>
              <a:buNone/>
            </a:pPr>
            <a:r>
              <a:rPr lang="en" dirty="0"/>
              <a:t>Table 1 location is vacant. Use location from first hash function for C</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1580726814"/>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a:p>
            <a:pPr marL="0" lvl="0" indent="0" algn="l" rtl="0">
              <a:spcBef>
                <a:spcPts val="0"/>
              </a:spcBef>
              <a:spcAft>
                <a:spcPts val="0"/>
              </a:spcAft>
              <a:buNone/>
            </a:pPr>
            <a:r>
              <a:rPr lang="en" sz="1800" dirty="0"/>
              <a:t>B: 0, 0</a:t>
            </a:r>
          </a:p>
          <a:p>
            <a:pPr marL="0" lvl="0" indent="0" algn="l" rtl="0">
              <a:spcBef>
                <a:spcPts val="0"/>
              </a:spcBef>
              <a:spcAft>
                <a:spcPts val="0"/>
              </a:spcAft>
              <a:buNone/>
            </a:pPr>
            <a:r>
              <a:rPr lang="en" sz="1800" dirty="0"/>
              <a:t>C: 1,4</a:t>
            </a:r>
          </a:p>
        </p:txBody>
      </p:sp>
    </p:spTree>
    <p:extLst>
      <p:ext uri="{BB962C8B-B14F-4D97-AF65-F5344CB8AC3E}">
        <p14:creationId xmlns:p14="http://schemas.microsoft.com/office/powerpoint/2010/main" val="27460072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D:</a:t>
            </a:r>
            <a:endParaRPr u="sng" dirty="0"/>
          </a:p>
          <a:p>
            <a:pPr lvl="0"/>
            <a:r>
              <a:rPr lang="en" dirty="0"/>
              <a:t>Table 1 location is occupied (by C). Displace C in Table 1 location to its Table 2 using the second hash function for C; this location is vacant.</a:t>
            </a:r>
          </a:p>
          <a:p>
            <a:pPr lvl="0"/>
            <a:r>
              <a:rPr lang="en" dirty="0"/>
              <a:t>The table 1 location is now vacant for D.</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2113609947"/>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extLst>
              <p:ext uri="{D42A27DB-BD31-4B8C-83A1-F6EECF244321}">
                <p14:modId xmlns:p14="http://schemas.microsoft.com/office/powerpoint/2010/main" val="2276796050"/>
              </p:ext>
            </p:extLst>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B050"/>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a:p>
            <a:pPr marL="0" lvl="0" indent="0" algn="l" rtl="0">
              <a:spcBef>
                <a:spcPts val="0"/>
              </a:spcBef>
              <a:spcAft>
                <a:spcPts val="0"/>
              </a:spcAft>
              <a:buNone/>
            </a:pPr>
            <a:r>
              <a:rPr lang="en" sz="1800" dirty="0"/>
              <a:t>B: 0, 0</a:t>
            </a:r>
          </a:p>
          <a:p>
            <a:pPr marL="0" lvl="0" indent="0" algn="l" rtl="0">
              <a:spcBef>
                <a:spcPts val="0"/>
              </a:spcBef>
              <a:spcAft>
                <a:spcPts val="0"/>
              </a:spcAft>
              <a:buNone/>
            </a:pPr>
            <a:r>
              <a:rPr lang="en" sz="1800" dirty="0"/>
              <a:t>C: 1,4</a:t>
            </a:r>
          </a:p>
          <a:p>
            <a:pPr marL="0" lvl="0" indent="0" algn="l" rtl="0">
              <a:spcBef>
                <a:spcPts val="0"/>
              </a:spcBef>
              <a:spcAft>
                <a:spcPts val="0"/>
              </a:spcAft>
              <a:buNone/>
            </a:pPr>
            <a:r>
              <a:rPr lang="en" sz="1800" dirty="0"/>
              <a:t>D: 1, 0</a:t>
            </a:r>
          </a:p>
        </p:txBody>
      </p:sp>
    </p:spTree>
    <p:extLst>
      <p:ext uri="{BB962C8B-B14F-4D97-AF65-F5344CB8AC3E}">
        <p14:creationId xmlns:p14="http://schemas.microsoft.com/office/powerpoint/2010/main" val="2890739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E:</a:t>
            </a:r>
            <a:endParaRPr u="sng" dirty="0"/>
          </a:p>
          <a:p>
            <a:pPr lvl="0"/>
            <a:r>
              <a:rPr lang="en" dirty="0"/>
              <a:t>Table 1 location is vacant. Use location from first hash function for E</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1520615688"/>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a:p>
            <a:pPr marL="0" lvl="0" indent="0" algn="l" rtl="0">
              <a:spcBef>
                <a:spcPts val="0"/>
              </a:spcBef>
              <a:spcAft>
                <a:spcPts val="0"/>
              </a:spcAft>
              <a:buNone/>
            </a:pPr>
            <a:r>
              <a:rPr lang="en" sz="1800" dirty="0"/>
              <a:t>B: 0, 0</a:t>
            </a:r>
          </a:p>
          <a:p>
            <a:pPr marL="0" lvl="0" indent="0" algn="l" rtl="0">
              <a:spcBef>
                <a:spcPts val="0"/>
              </a:spcBef>
              <a:spcAft>
                <a:spcPts val="0"/>
              </a:spcAft>
              <a:buNone/>
            </a:pPr>
            <a:r>
              <a:rPr lang="en" sz="1800" dirty="0"/>
              <a:t>C: 1,4</a:t>
            </a:r>
          </a:p>
          <a:p>
            <a:pPr marL="0" lvl="0" indent="0" algn="l" rtl="0">
              <a:spcBef>
                <a:spcPts val="0"/>
              </a:spcBef>
              <a:spcAft>
                <a:spcPts val="0"/>
              </a:spcAft>
              <a:buNone/>
            </a:pPr>
            <a:r>
              <a:rPr lang="en" sz="1800" dirty="0"/>
              <a:t>D: 1, 0</a:t>
            </a:r>
          </a:p>
          <a:p>
            <a:pPr marL="0" lvl="0" indent="0" algn="l" rtl="0">
              <a:spcBef>
                <a:spcPts val="0"/>
              </a:spcBef>
              <a:spcAft>
                <a:spcPts val="0"/>
              </a:spcAft>
              <a:buNone/>
            </a:pPr>
            <a:r>
              <a:rPr lang="en" sz="1800" dirty="0"/>
              <a:t>E: 3, 2</a:t>
            </a:r>
          </a:p>
        </p:txBody>
      </p:sp>
    </p:spTree>
    <p:extLst>
      <p:ext uri="{BB962C8B-B14F-4D97-AF65-F5344CB8AC3E}">
        <p14:creationId xmlns:p14="http://schemas.microsoft.com/office/powerpoint/2010/main" val="2480231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F:</a:t>
            </a:r>
            <a:endParaRPr u="sng" dirty="0"/>
          </a:p>
          <a:p>
            <a:pPr lvl="0"/>
            <a:r>
              <a:rPr lang="en" dirty="0"/>
              <a:t>Table 1 location is occupied (by E). Displace E in Table 1 location to its Table 2 using the second hash function for E; this location is also occupied...</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2428823023"/>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extLst>
              <p:ext uri="{D42A27DB-BD31-4B8C-83A1-F6EECF244321}">
                <p14:modId xmlns:p14="http://schemas.microsoft.com/office/powerpoint/2010/main" val="978509289"/>
              </p:ext>
            </p:extLst>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B050"/>
                          </a:solidFill>
                        </a:rPr>
                        <a:t>E</a:t>
                      </a:r>
                      <a:r>
                        <a:rPr lang="en-US" sz="1800" dirty="0">
                          <a:solidFill>
                            <a:srgbClr val="FF0000"/>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a:p>
            <a:pPr marL="0" lvl="0" indent="0" algn="l" rtl="0">
              <a:spcBef>
                <a:spcPts val="0"/>
              </a:spcBef>
              <a:spcAft>
                <a:spcPts val="0"/>
              </a:spcAft>
              <a:buNone/>
            </a:pPr>
            <a:r>
              <a:rPr lang="en" sz="1800" dirty="0"/>
              <a:t>B: 0, 0</a:t>
            </a:r>
          </a:p>
          <a:p>
            <a:pPr marL="0" lvl="0" indent="0" algn="l" rtl="0">
              <a:spcBef>
                <a:spcPts val="0"/>
              </a:spcBef>
              <a:spcAft>
                <a:spcPts val="0"/>
              </a:spcAft>
              <a:buNone/>
            </a:pPr>
            <a:r>
              <a:rPr lang="en" sz="1800" dirty="0"/>
              <a:t>C: 1,4</a:t>
            </a:r>
          </a:p>
          <a:p>
            <a:pPr marL="0" lvl="0" indent="0" algn="l" rtl="0">
              <a:spcBef>
                <a:spcPts val="0"/>
              </a:spcBef>
              <a:spcAft>
                <a:spcPts val="0"/>
              </a:spcAft>
              <a:buNone/>
            </a:pPr>
            <a:r>
              <a:rPr lang="en" sz="1800" dirty="0"/>
              <a:t>D: 1, 0</a:t>
            </a:r>
          </a:p>
          <a:p>
            <a:pPr marL="0" lvl="0" indent="0" algn="l" rtl="0">
              <a:spcBef>
                <a:spcPts val="0"/>
              </a:spcBef>
              <a:spcAft>
                <a:spcPts val="0"/>
              </a:spcAft>
              <a:buNone/>
            </a:pPr>
            <a:r>
              <a:rPr lang="en" sz="1800" dirty="0"/>
              <a:t>E: 3, 2</a:t>
            </a:r>
          </a:p>
          <a:p>
            <a:pPr marL="0" lvl="0" indent="0" algn="l" rtl="0">
              <a:spcBef>
                <a:spcPts val="0"/>
              </a:spcBef>
              <a:spcAft>
                <a:spcPts val="0"/>
              </a:spcAft>
              <a:buNone/>
            </a:pPr>
            <a:r>
              <a:rPr lang="en" sz="1800" dirty="0"/>
              <a:t>F: 3, 4</a:t>
            </a:r>
          </a:p>
        </p:txBody>
      </p:sp>
    </p:spTree>
    <p:extLst>
      <p:ext uri="{BB962C8B-B14F-4D97-AF65-F5344CB8AC3E}">
        <p14:creationId xmlns:p14="http://schemas.microsoft.com/office/powerpoint/2010/main" val="2244249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Displace </a:t>
            </a:r>
            <a:r>
              <a:rPr lang="en" u="sng" dirty="0">
                <a:solidFill>
                  <a:srgbClr val="FF0000"/>
                </a:solidFill>
              </a:rPr>
              <a:t>A</a:t>
            </a:r>
            <a:r>
              <a:rPr lang="en" u="sng" dirty="0"/>
              <a:t>:</a:t>
            </a:r>
            <a:endParaRPr u="sng" dirty="0"/>
          </a:p>
          <a:p>
            <a:pPr lvl="0"/>
            <a:r>
              <a:rPr lang="en" dirty="0"/>
              <a:t>A is in Table 2, use first hash function to displace A to table 1, this location is also occupied...</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791312552"/>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B050"/>
                          </a:solidFill>
                        </a:rPr>
                        <a:t>A</a:t>
                      </a:r>
                      <a:r>
                        <a:rPr lang="en-US" sz="1800" dirty="0">
                          <a:solidFill>
                            <a:srgbClr val="FF0000"/>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extLst>
              <p:ext uri="{D42A27DB-BD31-4B8C-83A1-F6EECF244321}">
                <p14:modId xmlns:p14="http://schemas.microsoft.com/office/powerpoint/2010/main" val="444210293"/>
              </p:ext>
            </p:extLst>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a:p>
            <a:pPr marL="0" lvl="0" indent="0" algn="l" rtl="0">
              <a:spcBef>
                <a:spcPts val="0"/>
              </a:spcBef>
              <a:spcAft>
                <a:spcPts val="0"/>
              </a:spcAft>
              <a:buNone/>
            </a:pPr>
            <a:r>
              <a:rPr lang="en" sz="1800" dirty="0"/>
              <a:t>B: 0, 0</a:t>
            </a:r>
          </a:p>
          <a:p>
            <a:pPr marL="0" lvl="0" indent="0" algn="l" rtl="0">
              <a:spcBef>
                <a:spcPts val="0"/>
              </a:spcBef>
              <a:spcAft>
                <a:spcPts val="0"/>
              </a:spcAft>
              <a:buNone/>
            </a:pPr>
            <a:r>
              <a:rPr lang="en" sz="1800" dirty="0"/>
              <a:t>C: 1,4</a:t>
            </a:r>
          </a:p>
          <a:p>
            <a:pPr marL="0" lvl="0" indent="0" algn="l" rtl="0">
              <a:spcBef>
                <a:spcPts val="0"/>
              </a:spcBef>
              <a:spcAft>
                <a:spcPts val="0"/>
              </a:spcAft>
              <a:buNone/>
            </a:pPr>
            <a:r>
              <a:rPr lang="en" sz="1800" dirty="0"/>
              <a:t>D: 1, 0</a:t>
            </a:r>
          </a:p>
          <a:p>
            <a:pPr marL="0" lvl="0" indent="0" algn="l" rtl="0">
              <a:spcBef>
                <a:spcPts val="0"/>
              </a:spcBef>
              <a:spcAft>
                <a:spcPts val="0"/>
              </a:spcAft>
              <a:buNone/>
            </a:pPr>
            <a:r>
              <a:rPr lang="en" sz="1800" dirty="0"/>
              <a:t>E: 3, 2</a:t>
            </a:r>
          </a:p>
          <a:p>
            <a:pPr marL="0" lvl="0" indent="0" algn="l" rtl="0">
              <a:spcBef>
                <a:spcPts val="0"/>
              </a:spcBef>
              <a:spcAft>
                <a:spcPts val="0"/>
              </a:spcAft>
              <a:buNone/>
            </a:pPr>
            <a:r>
              <a:rPr lang="en" sz="1800" dirty="0"/>
              <a:t>F: 3, 4</a:t>
            </a:r>
          </a:p>
        </p:txBody>
      </p:sp>
    </p:spTree>
    <p:extLst>
      <p:ext uri="{BB962C8B-B14F-4D97-AF65-F5344CB8AC3E}">
        <p14:creationId xmlns:p14="http://schemas.microsoft.com/office/powerpoint/2010/main" val="2445285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Displace </a:t>
            </a:r>
            <a:r>
              <a:rPr lang="en" u="sng" dirty="0">
                <a:solidFill>
                  <a:srgbClr val="FF0000"/>
                </a:solidFill>
              </a:rPr>
              <a:t>B</a:t>
            </a:r>
            <a:r>
              <a:rPr lang="en" u="sng" dirty="0"/>
              <a:t>:</a:t>
            </a:r>
            <a:endParaRPr u="sng" dirty="0"/>
          </a:p>
          <a:p>
            <a:pPr lvl="0"/>
            <a:r>
              <a:rPr lang="en" dirty="0"/>
              <a:t>B is in Table 1, use second hash function to displace B to table 2, this location is vacant.</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1164443693"/>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A</a:t>
                      </a:r>
                      <a:endParaRPr lang="en-US" sz="1800" dirty="0">
                        <a:solidFill>
                          <a:srgbClr val="FF0000"/>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extLst>
              <p:ext uri="{D42A27DB-BD31-4B8C-83A1-F6EECF244321}">
                <p14:modId xmlns:p14="http://schemas.microsoft.com/office/powerpoint/2010/main" val="1899806709"/>
              </p:ext>
            </p:extLst>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B050"/>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a:p>
            <a:pPr marL="0" lvl="0" indent="0" algn="l" rtl="0">
              <a:spcBef>
                <a:spcPts val="0"/>
              </a:spcBef>
              <a:spcAft>
                <a:spcPts val="0"/>
              </a:spcAft>
              <a:buNone/>
            </a:pPr>
            <a:r>
              <a:rPr lang="en" sz="1800" dirty="0"/>
              <a:t>B: 0, 0</a:t>
            </a:r>
          </a:p>
          <a:p>
            <a:pPr marL="0" lvl="0" indent="0" algn="l" rtl="0">
              <a:spcBef>
                <a:spcPts val="0"/>
              </a:spcBef>
              <a:spcAft>
                <a:spcPts val="0"/>
              </a:spcAft>
              <a:buNone/>
            </a:pPr>
            <a:r>
              <a:rPr lang="en" sz="1800" dirty="0"/>
              <a:t>C: 1,4</a:t>
            </a:r>
          </a:p>
          <a:p>
            <a:pPr marL="0" lvl="0" indent="0" algn="l" rtl="0">
              <a:spcBef>
                <a:spcPts val="0"/>
              </a:spcBef>
              <a:spcAft>
                <a:spcPts val="0"/>
              </a:spcAft>
              <a:buNone/>
            </a:pPr>
            <a:r>
              <a:rPr lang="en" sz="1800" dirty="0"/>
              <a:t>D: 1, 0</a:t>
            </a:r>
          </a:p>
          <a:p>
            <a:pPr marL="0" lvl="0" indent="0" algn="l" rtl="0">
              <a:spcBef>
                <a:spcPts val="0"/>
              </a:spcBef>
              <a:spcAft>
                <a:spcPts val="0"/>
              </a:spcAft>
              <a:buNone/>
            </a:pPr>
            <a:r>
              <a:rPr lang="en" sz="1800" dirty="0"/>
              <a:t>E: 3, 2</a:t>
            </a:r>
          </a:p>
          <a:p>
            <a:pPr marL="0" lvl="0" indent="0" algn="l" rtl="0">
              <a:spcBef>
                <a:spcPts val="0"/>
              </a:spcBef>
              <a:spcAft>
                <a:spcPts val="0"/>
              </a:spcAft>
              <a:buNone/>
            </a:pPr>
            <a:r>
              <a:rPr lang="en" sz="1800" dirty="0"/>
              <a:t>F: 3, 4</a:t>
            </a:r>
          </a:p>
        </p:txBody>
      </p:sp>
    </p:spTree>
    <p:extLst>
      <p:ext uri="{BB962C8B-B14F-4D97-AF65-F5344CB8AC3E}">
        <p14:creationId xmlns:p14="http://schemas.microsoft.com/office/powerpoint/2010/main" val="1274612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Hopscotch Hashing</a:t>
            </a:r>
            <a:endParaRPr dirty="0"/>
          </a:p>
        </p:txBody>
      </p:sp>
      <p:sp>
        <p:nvSpPr>
          <p:cNvPr id="216" name="Google Shape;216;p30"/>
          <p:cNvSpPr txBox="1"/>
          <p:nvPr/>
        </p:nvSpPr>
        <p:spPr>
          <a:xfrm>
            <a:off x="943875" y="2444075"/>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Hopscotch Hashing:</a:t>
            </a:r>
            <a:endParaRPr u="sng" dirty="0"/>
          </a:p>
          <a:p>
            <a:pPr marL="0" lvl="0" indent="0" algn="l" rtl="0">
              <a:spcBef>
                <a:spcPts val="0"/>
              </a:spcBef>
              <a:spcAft>
                <a:spcPts val="0"/>
              </a:spcAft>
              <a:buNone/>
            </a:pPr>
            <a:r>
              <a:rPr lang="en" dirty="0"/>
              <a:t>Restrict each value to a range of consecutive locations in the table</a:t>
            </a:r>
          </a:p>
        </p:txBody>
      </p:sp>
      <p:pic>
        <p:nvPicPr>
          <p:cNvPr id="217" name="Google Shape;217;p30"/>
          <p:cNvPicPr preferRelativeResize="0"/>
          <p:nvPr/>
        </p:nvPicPr>
        <p:blipFill>
          <a:blip r:embed="rId3"/>
          <a:stretch>
            <a:fillRect/>
          </a:stretch>
        </p:blipFill>
        <p:spPr>
          <a:xfrm>
            <a:off x="4259484" y="873762"/>
            <a:ext cx="4442233" cy="3866387"/>
          </a:xfrm>
          <a:prstGeom prst="rect">
            <a:avLst/>
          </a:prstGeom>
          <a:noFill/>
          <a:ln>
            <a:noFill/>
          </a:ln>
        </p:spPr>
      </p:pic>
    </p:spTree>
    <p:extLst>
      <p:ext uri="{BB962C8B-B14F-4D97-AF65-F5344CB8AC3E}">
        <p14:creationId xmlns:p14="http://schemas.microsoft.com/office/powerpoint/2010/main" val="3332202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178988"/>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Hopscotch Hashing - Example</a:t>
            </a:r>
            <a:endParaRPr dirty="0"/>
          </a:p>
        </p:txBody>
      </p:sp>
      <p:sp>
        <p:nvSpPr>
          <p:cNvPr id="216" name="Google Shape;216;p30"/>
          <p:cNvSpPr txBox="1"/>
          <p:nvPr/>
        </p:nvSpPr>
        <p:spPr>
          <a:xfrm>
            <a:off x="596634" y="2085259"/>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Starting with the following table:</a:t>
            </a:r>
            <a:endParaRPr u="sng" dirty="0"/>
          </a:p>
        </p:txBody>
      </p:sp>
      <p:graphicFrame>
        <p:nvGraphicFramePr>
          <p:cNvPr id="5" name="Table 4">
            <a:extLst>
              <a:ext uri="{FF2B5EF4-FFF2-40B4-BE49-F238E27FC236}">
                <a16:creationId xmlns:a16="http://schemas.microsoft.com/office/drawing/2014/main" id="{2D187675-47CC-7F4B-8A91-4CDE4F7938CB}"/>
              </a:ext>
            </a:extLst>
          </p:cNvPr>
          <p:cNvGraphicFramePr>
            <a:graphicFrameLocks noGrp="1"/>
          </p:cNvGraphicFramePr>
          <p:nvPr>
            <p:extLst>
              <p:ext uri="{D42A27DB-BD31-4B8C-83A1-F6EECF244321}">
                <p14:modId xmlns:p14="http://schemas.microsoft.com/office/powerpoint/2010/main" val="2504698240"/>
              </p:ext>
            </p:extLst>
          </p:nvPr>
        </p:nvGraphicFramePr>
        <p:xfrm>
          <a:off x="3140277" y="1714188"/>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sp>
        <p:nvSpPr>
          <p:cNvPr id="6" name="Google Shape;216;p30">
            <a:extLst>
              <a:ext uri="{FF2B5EF4-FFF2-40B4-BE49-F238E27FC236}">
                <a16:creationId xmlns:a16="http://schemas.microsoft.com/office/drawing/2014/main" id="{5AF7C8AA-6668-2D4B-BC79-2DEADE9A22F0}"/>
              </a:ext>
            </a:extLst>
          </p:cNvPr>
          <p:cNvSpPr txBox="1"/>
          <p:nvPr/>
        </p:nvSpPr>
        <p:spPr>
          <a:xfrm>
            <a:off x="4956124" y="1831990"/>
            <a:ext cx="1139876" cy="214169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7</a:t>
            </a:r>
          </a:p>
          <a:p>
            <a:pPr marL="0" lvl="0" indent="0" algn="l" rtl="0">
              <a:spcBef>
                <a:spcPts val="0"/>
              </a:spcBef>
              <a:spcAft>
                <a:spcPts val="0"/>
              </a:spcAft>
              <a:buNone/>
            </a:pPr>
            <a:r>
              <a:rPr lang="en" sz="1800" dirty="0"/>
              <a:t>B: 9</a:t>
            </a:r>
          </a:p>
          <a:p>
            <a:pPr marL="0" lvl="0" indent="0" algn="l" rtl="0">
              <a:spcBef>
                <a:spcPts val="0"/>
              </a:spcBef>
              <a:spcAft>
                <a:spcPts val="0"/>
              </a:spcAft>
              <a:buNone/>
            </a:pPr>
            <a:r>
              <a:rPr lang="en" sz="1800" dirty="0"/>
              <a:t>C: 6</a:t>
            </a:r>
          </a:p>
          <a:p>
            <a:pPr marL="0" lvl="0" indent="0" algn="l" rtl="0">
              <a:spcBef>
                <a:spcPts val="0"/>
              </a:spcBef>
              <a:spcAft>
                <a:spcPts val="0"/>
              </a:spcAft>
              <a:buNone/>
            </a:pPr>
            <a:r>
              <a:rPr lang="en" sz="1800" dirty="0"/>
              <a:t>D: 7</a:t>
            </a:r>
          </a:p>
          <a:p>
            <a:pPr marL="0" lvl="0" indent="0" algn="l" rtl="0">
              <a:spcBef>
                <a:spcPts val="0"/>
              </a:spcBef>
              <a:spcAft>
                <a:spcPts val="0"/>
              </a:spcAft>
              <a:buNone/>
            </a:pPr>
            <a:r>
              <a:rPr lang="en" sz="1800" dirty="0"/>
              <a:t>E: 8</a:t>
            </a:r>
          </a:p>
          <a:p>
            <a:pPr marL="0" lvl="0" indent="0" algn="l" rtl="0">
              <a:spcBef>
                <a:spcPts val="0"/>
              </a:spcBef>
              <a:spcAft>
                <a:spcPts val="0"/>
              </a:spcAft>
              <a:buNone/>
            </a:pPr>
            <a:r>
              <a:rPr lang="en" sz="1800" dirty="0"/>
              <a:t>F: 12</a:t>
            </a:r>
          </a:p>
          <a:p>
            <a:pPr marL="0" lvl="0" indent="0" algn="l" rtl="0">
              <a:spcBef>
                <a:spcPts val="0"/>
              </a:spcBef>
              <a:spcAft>
                <a:spcPts val="0"/>
              </a:spcAft>
              <a:buNone/>
            </a:pPr>
            <a:r>
              <a:rPr lang="en" sz="1800" dirty="0"/>
              <a:t>G: 11</a:t>
            </a:r>
          </a:p>
        </p:txBody>
      </p:sp>
    </p:spTree>
    <p:extLst>
      <p:ext uri="{BB962C8B-B14F-4D97-AF65-F5344CB8AC3E}">
        <p14:creationId xmlns:p14="http://schemas.microsoft.com/office/powerpoint/2010/main" val="3843949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178988"/>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Hopscotch Hashing - Example</a:t>
            </a:r>
            <a:endParaRPr dirty="0"/>
          </a:p>
        </p:txBody>
      </p:sp>
      <p:sp>
        <p:nvSpPr>
          <p:cNvPr id="216" name="Google Shape;216;p30"/>
          <p:cNvSpPr txBox="1"/>
          <p:nvPr/>
        </p:nvSpPr>
        <p:spPr>
          <a:xfrm>
            <a:off x="596634" y="2085259"/>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H:</a:t>
            </a:r>
            <a:endParaRPr u="sng" dirty="0"/>
          </a:p>
        </p:txBody>
      </p:sp>
      <p:graphicFrame>
        <p:nvGraphicFramePr>
          <p:cNvPr id="5" name="Table 4">
            <a:extLst>
              <a:ext uri="{FF2B5EF4-FFF2-40B4-BE49-F238E27FC236}">
                <a16:creationId xmlns:a16="http://schemas.microsoft.com/office/drawing/2014/main" id="{2D187675-47CC-7F4B-8A91-4CDE4F7938CB}"/>
              </a:ext>
            </a:extLst>
          </p:cNvPr>
          <p:cNvGraphicFramePr>
            <a:graphicFrameLocks noGrp="1"/>
          </p:cNvGraphicFramePr>
          <p:nvPr/>
        </p:nvGraphicFramePr>
        <p:xfrm>
          <a:off x="3140277" y="1714188"/>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sp>
        <p:nvSpPr>
          <p:cNvPr id="6" name="Google Shape;216;p30">
            <a:extLst>
              <a:ext uri="{FF2B5EF4-FFF2-40B4-BE49-F238E27FC236}">
                <a16:creationId xmlns:a16="http://schemas.microsoft.com/office/drawing/2014/main" id="{5AF7C8AA-6668-2D4B-BC79-2DEADE9A22F0}"/>
              </a:ext>
            </a:extLst>
          </p:cNvPr>
          <p:cNvSpPr txBox="1"/>
          <p:nvPr/>
        </p:nvSpPr>
        <p:spPr>
          <a:xfrm>
            <a:off x="2256596" y="1831990"/>
            <a:ext cx="883681" cy="239005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7</a:t>
            </a:r>
          </a:p>
          <a:p>
            <a:pPr marL="0" lvl="0" indent="0" algn="l" rtl="0">
              <a:spcBef>
                <a:spcPts val="0"/>
              </a:spcBef>
              <a:spcAft>
                <a:spcPts val="0"/>
              </a:spcAft>
              <a:buNone/>
            </a:pPr>
            <a:r>
              <a:rPr lang="en" sz="1800" dirty="0"/>
              <a:t>B: 9</a:t>
            </a:r>
          </a:p>
          <a:p>
            <a:pPr marL="0" lvl="0" indent="0" algn="l" rtl="0">
              <a:spcBef>
                <a:spcPts val="0"/>
              </a:spcBef>
              <a:spcAft>
                <a:spcPts val="0"/>
              </a:spcAft>
              <a:buNone/>
            </a:pPr>
            <a:r>
              <a:rPr lang="en" sz="1800" dirty="0"/>
              <a:t>C: 6</a:t>
            </a:r>
          </a:p>
          <a:p>
            <a:pPr marL="0" lvl="0" indent="0" algn="l" rtl="0">
              <a:spcBef>
                <a:spcPts val="0"/>
              </a:spcBef>
              <a:spcAft>
                <a:spcPts val="0"/>
              </a:spcAft>
              <a:buNone/>
            </a:pPr>
            <a:r>
              <a:rPr lang="en" sz="1800" dirty="0"/>
              <a:t>D: 7</a:t>
            </a:r>
          </a:p>
          <a:p>
            <a:pPr marL="0" lvl="0" indent="0" algn="l" rtl="0">
              <a:spcBef>
                <a:spcPts val="0"/>
              </a:spcBef>
              <a:spcAft>
                <a:spcPts val="0"/>
              </a:spcAft>
              <a:buNone/>
            </a:pPr>
            <a:r>
              <a:rPr lang="en" sz="1800" dirty="0"/>
              <a:t>E: 8</a:t>
            </a:r>
          </a:p>
          <a:p>
            <a:pPr marL="0" lvl="0" indent="0" algn="l" rtl="0">
              <a:spcBef>
                <a:spcPts val="0"/>
              </a:spcBef>
              <a:spcAft>
                <a:spcPts val="0"/>
              </a:spcAft>
              <a:buNone/>
            </a:pPr>
            <a:r>
              <a:rPr lang="en" sz="1800" dirty="0"/>
              <a:t>F: 12</a:t>
            </a:r>
          </a:p>
          <a:p>
            <a:pPr marL="0" lvl="0" indent="0" algn="l" rtl="0">
              <a:spcBef>
                <a:spcPts val="0"/>
              </a:spcBef>
              <a:spcAft>
                <a:spcPts val="0"/>
              </a:spcAft>
              <a:buNone/>
            </a:pPr>
            <a:r>
              <a:rPr lang="en" sz="1800" dirty="0"/>
              <a:t>G: 11</a:t>
            </a:r>
          </a:p>
          <a:p>
            <a:pPr marL="0" lvl="0" indent="0" algn="l" rtl="0">
              <a:spcBef>
                <a:spcPts val="0"/>
              </a:spcBef>
              <a:spcAft>
                <a:spcPts val="0"/>
              </a:spcAft>
              <a:buNone/>
            </a:pPr>
            <a:r>
              <a:rPr lang="en" sz="1800" dirty="0"/>
              <a:t>H: 9</a:t>
            </a:r>
          </a:p>
        </p:txBody>
      </p:sp>
      <p:graphicFrame>
        <p:nvGraphicFramePr>
          <p:cNvPr id="7" name="Table 6">
            <a:extLst>
              <a:ext uri="{FF2B5EF4-FFF2-40B4-BE49-F238E27FC236}">
                <a16:creationId xmlns:a16="http://schemas.microsoft.com/office/drawing/2014/main" id="{9CA70B27-1F39-3F4B-92A1-B1B43D5E273D}"/>
              </a:ext>
            </a:extLst>
          </p:cNvPr>
          <p:cNvGraphicFramePr>
            <a:graphicFrameLocks noGrp="1"/>
          </p:cNvGraphicFramePr>
          <p:nvPr>
            <p:extLst>
              <p:ext uri="{D42A27DB-BD31-4B8C-83A1-F6EECF244321}">
                <p14:modId xmlns:p14="http://schemas.microsoft.com/office/powerpoint/2010/main" val="3247792000"/>
              </p:ext>
            </p:extLst>
          </p:nvPr>
        </p:nvGraphicFramePr>
        <p:xfrm>
          <a:off x="5381122" y="1714188"/>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FF0000"/>
                          </a:solidFill>
                        </a:rPr>
                        <a:t>0</a:t>
                      </a:r>
                      <a:r>
                        <a:rPr lang="en-US" sz="1200" b="1" dirty="0">
                          <a:solidFill>
                            <a:schemeClr val="bg2"/>
                          </a:solidFill>
                        </a:rPr>
                        <a:t>0</a:t>
                      </a:r>
                      <a:r>
                        <a:rPr lang="en-US" sz="1200" b="1" dirty="0">
                          <a:solidFill>
                            <a:srgbClr val="00B050"/>
                          </a:solidFill>
                        </a:rPr>
                        <a:t>1</a:t>
                      </a:r>
                      <a:r>
                        <a:rPr lang="en-US" sz="1200" b="1"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0B050"/>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cxnSp>
        <p:nvCxnSpPr>
          <p:cNvPr id="3" name="Straight Arrow Connector 2">
            <a:extLst>
              <a:ext uri="{FF2B5EF4-FFF2-40B4-BE49-F238E27FC236}">
                <a16:creationId xmlns:a16="http://schemas.microsoft.com/office/drawing/2014/main" id="{C6664F67-4A67-9E42-B1C0-62D15EF87D30}"/>
              </a:ext>
            </a:extLst>
          </p:cNvPr>
          <p:cNvCxnSpPr/>
          <p:nvPr/>
        </p:nvCxnSpPr>
        <p:spPr>
          <a:xfrm>
            <a:off x="4910667" y="3453259"/>
            <a:ext cx="3273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C978364C-317E-A04E-82EF-2B75ECE141AC}"/>
              </a:ext>
            </a:extLst>
          </p:cNvPr>
          <p:cNvGraphicFramePr>
            <a:graphicFrameLocks noGrp="1"/>
          </p:cNvGraphicFramePr>
          <p:nvPr>
            <p:extLst>
              <p:ext uri="{D42A27DB-BD31-4B8C-83A1-F6EECF244321}">
                <p14:modId xmlns:p14="http://schemas.microsoft.com/office/powerpoint/2010/main" val="1611397648"/>
              </p:ext>
            </p:extLst>
          </p:nvPr>
        </p:nvGraphicFramePr>
        <p:xfrm>
          <a:off x="7484284" y="1706089"/>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chemeClr val="bg2"/>
                          </a:solidFill>
                        </a:rPr>
                        <a:t>10</a:t>
                      </a:r>
                      <a:r>
                        <a:rPr lang="en-US" sz="1200" b="1" dirty="0">
                          <a:solidFill>
                            <a:srgbClr val="0070C0"/>
                          </a:solidFill>
                        </a:rPr>
                        <a:t>1</a:t>
                      </a:r>
                      <a:r>
                        <a:rPr lang="en-US" sz="1200" b="1"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070C0"/>
                          </a:solidFill>
                        </a:rPr>
                        <a:t>H</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FF0000"/>
                          </a:solidFill>
                        </a:rPr>
                        <a:t>0</a:t>
                      </a:r>
                      <a:r>
                        <a:rPr lang="en-US" sz="1200" b="0" dirty="0">
                          <a:solidFill>
                            <a:schemeClr val="bg2"/>
                          </a:solidFill>
                        </a:rPr>
                        <a:t>0</a:t>
                      </a:r>
                      <a:r>
                        <a:rPr lang="en-US" sz="1200" b="0" dirty="0">
                          <a:solidFill>
                            <a:srgbClr val="00B050"/>
                          </a:solidFill>
                        </a:rPr>
                        <a:t>1</a:t>
                      </a:r>
                      <a:r>
                        <a:rPr lang="en-US" sz="1200" b="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cxnSp>
        <p:nvCxnSpPr>
          <p:cNvPr id="10" name="Straight Arrow Connector 9">
            <a:extLst>
              <a:ext uri="{FF2B5EF4-FFF2-40B4-BE49-F238E27FC236}">
                <a16:creationId xmlns:a16="http://schemas.microsoft.com/office/drawing/2014/main" id="{7FC2F688-B150-174A-8C65-0B41FE5A05C1}"/>
              </a:ext>
            </a:extLst>
          </p:cNvPr>
          <p:cNvCxnSpPr/>
          <p:nvPr/>
        </p:nvCxnSpPr>
        <p:spPr>
          <a:xfrm>
            <a:off x="7100462" y="3453259"/>
            <a:ext cx="3273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5964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178988"/>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Hopscotch Hashing - Example</a:t>
            </a:r>
            <a:endParaRPr dirty="0"/>
          </a:p>
        </p:txBody>
      </p:sp>
      <p:sp>
        <p:nvSpPr>
          <p:cNvPr id="216" name="Google Shape;216;p30"/>
          <p:cNvSpPr txBox="1"/>
          <p:nvPr/>
        </p:nvSpPr>
        <p:spPr>
          <a:xfrm>
            <a:off x="596634" y="2085259"/>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I:</a:t>
            </a:r>
            <a:endParaRPr u="sng" dirty="0"/>
          </a:p>
        </p:txBody>
      </p:sp>
      <p:sp>
        <p:nvSpPr>
          <p:cNvPr id="6" name="Google Shape;216;p30">
            <a:extLst>
              <a:ext uri="{FF2B5EF4-FFF2-40B4-BE49-F238E27FC236}">
                <a16:creationId xmlns:a16="http://schemas.microsoft.com/office/drawing/2014/main" id="{5AF7C8AA-6668-2D4B-BC79-2DEADE9A22F0}"/>
              </a:ext>
            </a:extLst>
          </p:cNvPr>
          <p:cNvSpPr txBox="1"/>
          <p:nvPr/>
        </p:nvSpPr>
        <p:spPr>
          <a:xfrm>
            <a:off x="2256596" y="1831989"/>
            <a:ext cx="883681" cy="264969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7</a:t>
            </a:r>
          </a:p>
          <a:p>
            <a:pPr marL="0" lvl="0" indent="0" algn="l" rtl="0">
              <a:spcBef>
                <a:spcPts val="0"/>
              </a:spcBef>
              <a:spcAft>
                <a:spcPts val="0"/>
              </a:spcAft>
              <a:buNone/>
            </a:pPr>
            <a:r>
              <a:rPr lang="en" sz="1800" dirty="0"/>
              <a:t>B: 9</a:t>
            </a:r>
          </a:p>
          <a:p>
            <a:pPr marL="0" lvl="0" indent="0" algn="l" rtl="0">
              <a:spcBef>
                <a:spcPts val="0"/>
              </a:spcBef>
              <a:spcAft>
                <a:spcPts val="0"/>
              </a:spcAft>
              <a:buNone/>
            </a:pPr>
            <a:r>
              <a:rPr lang="en" sz="1800" dirty="0"/>
              <a:t>C: 6</a:t>
            </a:r>
          </a:p>
          <a:p>
            <a:pPr marL="0" lvl="0" indent="0" algn="l" rtl="0">
              <a:spcBef>
                <a:spcPts val="0"/>
              </a:spcBef>
              <a:spcAft>
                <a:spcPts val="0"/>
              </a:spcAft>
              <a:buNone/>
            </a:pPr>
            <a:r>
              <a:rPr lang="en" sz="1800" dirty="0"/>
              <a:t>D: 7</a:t>
            </a:r>
          </a:p>
          <a:p>
            <a:pPr marL="0" lvl="0" indent="0" algn="l" rtl="0">
              <a:spcBef>
                <a:spcPts val="0"/>
              </a:spcBef>
              <a:spcAft>
                <a:spcPts val="0"/>
              </a:spcAft>
              <a:buNone/>
            </a:pPr>
            <a:r>
              <a:rPr lang="en" sz="1800" dirty="0"/>
              <a:t>E: 8</a:t>
            </a:r>
          </a:p>
          <a:p>
            <a:pPr marL="0" lvl="0" indent="0" algn="l" rtl="0">
              <a:spcBef>
                <a:spcPts val="0"/>
              </a:spcBef>
              <a:spcAft>
                <a:spcPts val="0"/>
              </a:spcAft>
              <a:buNone/>
            </a:pPr>
            <a:r>
              <a:rPr lang="en" sz="1800" dirty="0"/>
              <a:t>F: 12</a:t>
            </a:r>
          </a:p>
          <a:p>
            <a:pPr marL="0" lvl="0" indent="0" algn="l" rtl="0">
              <a:spcBef>
                <a:spcPts val="0"/>
              </a:spcBef>
              <a:spcAft>
                <a:spcPts val="0"/>
              </a:spcAft>
              <a:buNone/>
            </a:pPr>
            <a:r>
              <a:rPr lang="en" sz="1800" dirty="0"/>
              <a:t>G: 11</a:t>
            </a:r>
          </a:p>
          <a:p>
            <a:pPr marL="0" lvl="0" indent="0" algn="l" rtl="0">
              <a:spcBef>
                <a:spcPts val="0"/>
              </a:spcBef>
              <a:spcAft>
                <a:spcPts val="0"/>
              </a:spcAft>
              <a:buNone/>
            </a:pPr>
            <a:r>
              <a:rPr lang="en" sz="1800" dirty="0"/>
              <a:t>H: 9</a:t>
            </a:r>
          </a:p>
          <a:p>
            <a:pPr marL="0" lvl="0" indent="0" algn="l" rtl="0">
              <a:spcBef>
                <a:spcPts val="0"/>
              </a:spcBef>
              <a:spcAft>
                <a:spcPts val="0"/>
              </a:spcAft>
              <a:buNone/>
            </a:pPr>
            <a:r>
              <a:rPr lang="en" sz="1800" dirty="0"/>
              <a:t> I:  6</a:t>
            </a:r>
          </a:p>
        </p:txBody>
      </p:sp>
      <p:cxnSp>
        <p:nvCxnSpPr>
          <p:cNvPr id="3" name="Straight Arrow Connector 2">
            <a:extLst>
              <a:ext uri="{FF2B5EF4-FFF2-40B4-BE49-F238E27FC236}">
                <a16:creationId xmlns:a16="http://schemas.microsoft.com/office/drawing/2014/main" id="{C6664F67-4A67-9E42-B1C0-62D15EF87D30}"/>
              </a:ext>
            </a:extLst>
          </p:cNvPr>
          <p:cNvCxnSpPr/>
          <p:nvPr/>
        </p:nvCxnSpPr>
        <p:spPr>
          <a:xfrm>
            <a:off x="4910667" y="3453259"/>
            <a:ext cx="3273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C978364C-317E-A04E-82EF-2B75ECE141AC}"/>
              </a:ext>
            </a:extLst>
          </p:cNvPr>
          <p:cNvGraphicFramePr>
            <a:graphicFrameLocks noGrp="1"/>
          </p:cNvGraphicFramePr>
          <p:nvPr>
            <p:extLst>
              <p:ext uri="{D42A27DB-BD31-4B8C-83A1-F6EECF244321}">
                <p14:modId xmlns:p14="http://schemas.microsoft.com/office/powerpoint/2010/main" val="4249885930"/>
              </p:ext>
            </p:extLst>
          </p:nvPr>
        </p:nvGraphicFramePr>
        <p:xfrm>
          <a:off x="7484284" y="1706089"/>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H</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a:t>
                      </a:r>
                      <a:r>
                        <a:rPr lang="en-US" sz="1200" b="0" dirty="0">
                          <a:solidFill>
                            <a:srgbClr val="FF0000"/>
                          </a:solidFill>
                        </a:rPr>
                        <a:t>0</a:t>
                      </a:r>
                      <a:r>
                        <a:rPr lang="en-US" sz="1200" b="0" dirty="0">
                          <a:solidFill>
                            <a:srgbClr val="00B05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b="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FF0000"/>
                          </a:solidFill>
                        </a:rPr>
                        <a:t>0</a:t>
                      </a:r>
                      <a:r>
                        <a:rPr lang="en-US" sz="1200" b="1" dirty="0">
                          <a:solidFill>
                            <a:srgbClr val="00B050"/>
                          </a:solidFill>
                        </a:rPr>
                        <a:t>1</a:t>
                      </a:r>
                      <a:r>
                        <a:rPr lang="en-US" sz="1200" b="1" dirty="0">
                          <a:solidFill>
                            <a:schemeClr val="bg2"/>
                          </a:solidFill>
                        </a:rPr>
                        <a:t>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0B050"/>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cxnSp>
        <p:nvCxnSpPr>
          <p:cNvPr id="10" name="Straight Arrow Connector 9">
            <a:extLst>
              <a:ext uri="{FF2B5EF4-FFF2-40B4-BE49-F238E27FC236}">
                <a16:creationId xmlns:a16="http://schemas.microsoft.com/office/drawing/2014/main" id="{7FC2F688-B150-174A-8C65-0B41FE5A05C1}"/>
              </a:ext>
            </a:extLst>
          </p:cNvPr>
          <p:cNvCxnSpPr/>
          <p:nvPr/>
        </p:nvCxnSpPr>
        <p:spPr>
          <a:xfrm>
            <a:off x="7100462" y="3453259"/>
            <a:ext cx="3273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1" name="Table 10">
            <a:extLst>
              <a:ext uri="{FF2B5EF4-FFF2-40B4-BE49-F238E27FC236}">
                <a16:creationId xmlns:a16="http://schemas.microsoft.com/office/drawing/2014/main" id="{E73C2C57-8784-844E-A088-6AC1DD26608F}"/>
              </a:ext>
            </a:extLst>
          </p:cNvPr>
          <p:cNvGraphicFramePr>
            <a:graphicFrameLocks noGrp="1"/>
          </p:cNvGraphicFramePr>
          <p:nvPr>
            <p:extLst>
              <p:ext uri="{D42A27DB-BD31-4B8C-83A1-F6EECF244321}">
                <p14:modId xmlns:p14="http://schemas.microsoft.com/office/powerpoint/2010/main" val="541119913"/>
              </p:ext>
            </p:extLst>
          </p:nvPr>
        </p:nvGraphicFramePr>
        <p:xfrm>
          <a:off x="3140277" y="1714188"/>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H</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graphicFrame>
        <p:nvGraphicFramePr>
          <p:cNvPr id="12" name="Table 11">
            <a:extLst>
              <a:ext uri="{FF2B5EF4-FFF2-40B4-BE49-F238E27FC236}">
                <a16:creationId xmlns:a16="http://schemas.microsoft.com/office/drawing/2014/main" id="{9D4DF2AF-5198-F540-BEA3-E3B08A8E0F6F}"/>
              </a:ext>
            </a:extLst>
          </p:cNvPr>
          <p:cNvGraphicFramePr>
            <a:graphicFrameLocks noGrp="1"/>
          </p:cNvGraphicFramePr>
          <p:nvPr>
            <p:extLst>
              <p:ext uri="{D42A27DB-BD31-4B8C-83A1-F6EECF244321}">
                <p14:modId xmlns:p14="http://schemas.microsoft.com/office/powerpoint/2010/main" val="2813838484"/>
              </p:ext>
            </p:extLst>
          </p:nvPr>
        </p:nvGraphicFramePr>
        <p:xfrm>
          <a:off x="5381122" y="1714188"/>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H</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chemeClr val="bg2"/>
                          </a:solidFill>
                        </a:rPr>
                        <a:t>00</a:t>
                      </a:r>
                      <a:r>
                        <a:rPr lang="en-US" sz="1200" b="1" dirty="0">
                          <a:solidFill>
                            <a:srgbClr val="FF0000"/>
                          </a:solidFill>
                        </a:rPr>
                        <a:t>0</a:t>
                      </a:r>
                      <a:r>
                        <a:rPr lang="en-US" sz="1200" b="1" dirty="0">
                          <a:solidFill>
                            <a:srgbClr val="00B05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b="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0B050"/>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spTree>
    <p:extLst>
      <p:ext uri="{BB962C8B-B14F-4D97-AF65-F5344CB8AC3E}">
        <p14:creationId xmlns:p14="http://schemas.microsoft.com/office/powerpoint/2010/main" val="3899357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9"/>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Linear Probing</a:t>
            </a:r>
            <a:endParaRPr dirty="0"/>
          </a:p>
        </p:txBody>
      </p:sp>
      <p:sp>
        <p:nvSpPr>
          <p:cNvPr id="205" name="Google Shape;205;p29"/>
          <p:cNvSpPr txBox="1"/>
          <p:nvPr/>
        </p:nvSpPr>
        <p:spPr>
          <a:xfrm>
            <a:off x="6366156" y="441304"/>
            <a:ext cx="1675500" cy="37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t>Linear Probing</a:t>
            </a:r>
            <a:endParaRPr dirty="0"/>
          </a:p>
        </p:txBody>
      </p:sp>
      <p:pic>
        <p:nvPicPr>
          <p:cNvPr id="206" name="Google Shape;206;p29"/>
          <p:cNvPicPr preferRelativeResize="0"/>
          <p:nvPr/>
        </p:nvPicPr>
        <p:blipFill rotWithShape="1">
          <a:blip r:embed="rId3">
            <a:alphaModFix/>
          </a:blip>
          <a:srcRect b="39173"/>
          <a:stretch/>
        </p:blipFill>
        <p:spPr>
          <a:xfrm>
            <a:off x="5473031" y="976803"/>
            <a:ext cx="3664499" cy="1815600"/>
          </a:xfrm>
          <a:prstGeom prst="rect">
            <a:avLst/>
          </a:prstGeom>
          <a:noFill/>
          <a:ln>
            <a:noFill/>
          </a:ln>
        </p:spPr>
      </p:pic>
      <p:cxnSp>
        <p:nvCxnSpPr>
          <p:cNvPr id="207" name="Google Shape;207;p29"/>
          <p:cNvCxnSpPr>
            <a:cxnSpLocks/>
          </p:cNvCxnSpPr>
          <p:nvPr/>
        </p:nvCxnSpPr>
        <p:spPr>
          <a:xfrm>
            <a:off x="7402779" y="836744"/>
            <a:ext cx="166171" cy="1882565"/>
          </a:xfrm>
          <a:prstGeom prst="straightConnector1">
            <a:avLst/>
          </a:prstGeom>
          <a:noFill/>
          <a:ln w="19050" cap="flat" cmpd="sng">
            <a:solidFill>
              <a:srgbClr val="FF0000"/>
            </a:solidFill>
            <a:prstDash val="solid"/>
            <a:round/>
            <a:headEnd type="none" w="med" len="med"/>
            <a:tailEnd type="triangle" w="med" len="med"/>
          </a:ln>
        </p:spPr>
      </p:cxnSp>
      <p:cxnSp>
        <p:nvCxnSpPr>
          <p:cNvPr id="208" name="Google Shape;208;p29"/>
          <p:cNvCxnSpPr>
            <a:cxnSpLocks/>
          </p:cNvCxnSpPr>
          <p:nvPr/>
        </p:nvCxnSpPr>
        <p:spPr>
          <a:xfrm flipH="1">
            <a:off x="7338906" y="836744"/>
            <a:ext cx="63873" cy="1400659"/>
          </a:xfrm>
          <a:prstGeom prst="straightConnector1">
            <a:avLst/>
          </a:prstGeom>
          <a:noFill/>
          <a:ln w="19050" cap="flat" cmpd="sng">
            <a:solidFill>
              <a:srgbClr val="FF0000"/>
            </a:solidFill>
            <a:prstDash val="solid"/>
            <a:round/>
            <a:headEnd type="none" w="med" len="med"/>
            <a:tailEnd type="triangle" w="med" len="med"/>
          </a:ln>
        </p:spPr>
      </p:cxnSp>
      <p:cxnSp>
        <p:nvCxnSpPr>
          <p:cNvPr id="209" name="Google Shape;209;p29"/>
          <p:cNvCxnSpPr>
            <a:cxnSpLocks/>
          </p:cNvCxnSpPr>
          <p:nvPr/>
        </p:nvCxnSpPr>
        <p:spPr>
          <a:xfrm flipH="1">
            <a:off x="6957906" y="836744"/>
            <a:ext cx="451344" cy="732259"/>
          </a:xfrm>
          <a:prstGeom prst="straightConnector1">
            <a:avLst/>
          </a:prstGeom>
          <a:noFill/>
          <a:ln w="19050" cap="flat" cmpd="sng">
            <a:solidFill>
              <a:srgbClr val="FF0000"/>
            </a:solidFill>
            <a:prstDash val="solid"/>
            <a:round/>
            <a:headEnd type="none" w="med" len="med"/>
            <a:tailEnd type="triangle" w="med" len="med"/>
          </a:ln>
        </p:spPr>
      </p:cxnSp>
      <p:sp>
        <p:nvSpPr>
          <p:cNvPr id="210" name="Google Shape;210;p29"/>
          <p:cNvSpPr txBox="1"/>
          <p:nvPr/>
        </p:nvSpPr>
        <p:spPr>
          <a:xfrm>
            <a:off x="943875" y="2444075"/>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pic>
        <p:nvPicPr>
          <p:cNvPr id="9" name="Google Shape;206;p29">
            <a:extLst>
              <a:ext uri="{FF2B5EF4-FFF2-40B4-BE49-F238E27FC236}">
                <a16:creationId xmlns:a16="http://schemas.microsoft.com/office/drawing/2014/main" id="{F2FECF3D-F39C-C743-A71D-1E3FC9FA5A06}"/>
              </a:ext>
            </a:extLst>
          </p:cNvPr>
          <p:cNvPicPr preferRelativeResize="0"/>
          <p:nvPr/>
        </p:nvPicPr>
        <p:blipFill>
          <a:blip r:embed="rId4"/>
          <a:stretch>
            <a:fillRect/>
          </a:stretch>
        </p:blipFill>
        <p:spPr>
          <a:xfrm>
            <a:off x="5479501" y="2719309"/>
            <a:ext cx="3651558" cy="608593"/>
          </a:xfrm>
          <a:prstGeom prst="rect">
            <a:avLst/>
          </a:prstGeom>
          <a:noFill/>
          <a:ln>
            <a:noFill/>
          </a:ln>
        </p:spPr>
      </p:pic>
      <p:pic>
        <p:nvPicPr>
          <p:cNvPr id="13" name="Google Shape;206;p29">
            <a:extLst>
              <a:ext uri="{FF2B5EF4-FFF2-40B4-BE49-F238E27FC236}">
                <a16:creationId xmlns:a16="http://schemas.microsoft.com/office/drawing/2014/main" id="{47FAA4B1-6C62-0748-912F-24C0A7BDE682}"/>
              </a:ext>
            </a:extLst>
          </p:cNvPr>
          <p:cNvPicPr preferRelativeResize="0"/>
          <p:nvPr/>
        </p:nvPicPr>
        <p:blipFill>
          <a:blip r:embed="rId5"/>
          <a:stretch>
            <a:fillRect/>
          </a:stretch>
        </p:blipFill>
        <p:spPr>
          <a:xfrm>
            <a:off x="5479501" y="3311509"/>
            <a:ext cx="3651558" cy="608593"/>
          </a:xfrm>
          <a:prstGeom prst="rect">
            <a:avLst/>
          </a:prstGeom>
          <a:noFill/>
          <a:ln>
            <a:noFill/>
          </a:ln>
        </p:spPr>
      </p:pic>
      <p:pic>
        <p:nvPicPr>
          <p:cNvPr id="14" name="Google Shape;206;p29">
            <a:extLst>
              <a:ext uri="{FF2B5EF4-FFF2-40B4-BE49-F238E27FC236}">
                <a16:creationId xmlns:a16="http://schemas.microsoft.com/office/drawing/2014/main" id="{3C33B151-D02D-274A-9C10-E98A5373104F}"/>
              </a:ext>
            </a:extLst>
          </p:cNvPr>
          <p:cNvPicPr preferRelativeResize="0"/>
          <p:nvPr/>
        </p:nvPicPr>
        <p:blipFill rotWithShape="1">
          <a:blip r:embed="rId3">
            <a:alphaModFix/>
          </a:blip>
          <a:srcRect t="58928" b="-1075"/>
          <a:stretch/>
        </p:blipFill>
        <p:spPr>
          <a:xfrm>
            <a:off x="5479501" y="3917796"/>
            <a:ext cx="3664499" cy="1258039"/>
          </a:xfrm>
          <a:prstGeom prst="rect">
            <a:avLst/>
          </a:prstGeom>
          <a:noFill/>
          <a:ln>
            <a:noFill/>
          </a:ln>
        </p:spPr>
      </p:pic>
      <p:cxnSp>
        <p:nvCxnSpPr>
          <p:cNvPr id="20" name="Google Shape;207;p29">
            <a:extLst>
              <a:ext uri="{FF2B5EF4-FFF2-40B4-BE49-F238E27FC236}">
                <a16:creationId xmlns:a16="http://schemas.microsoft.com/office/drawing/2014/main" id="{FB55377A-2EF0-464C-8AF5-308A4DAA4799}"/>
              </a:ext>
            </a:extLst>
          </p:cNvPr>
          <p:cNvCxnSpPr>
            <a:cxnSpLocks/>
          </p:cNvCxnSpPr>
          <p:nvPr/>
        </p:nvCxnSpPr>
        <p:spPr>
          <a:xfrm>
            <a:off x="7415721" y="836744"/>
            <a:ext cx="417272" cy="2578485"/>
          </a:xfrm>
          <a:prstGeom prst="straightConnector1">
            <a:avLst/>
          </a:prstGeom>
          <a:noFill/>
          <a:ln w="19050" cap="flat" cmpd="sng">
            <a:solidFill>
              <a:srgbClr val="FF0000"/>
            </a:solidFill>
            <a:prstDash val="solid"/>
            <a:round/>
            <a:headEnd type="none" w="med" len="med"/>
            <a:tailEnd type="triangle" w="med" len="med"/>
          </a:ln>
        </p:spPr>
      </p:cxnSp>
      <p:cxnSp>
        <p:nvCxnSpPr>
          <p:cNvPr id="23" name="Google Shape;207;p29">
            <a:extLst>
              <a:ext uri="{FF2B5EF4-FFF2-40B4-BE49-F238E27FC236}">
                <a16:creationId xmlns:a16="http://schemas.microsoft.com/office/drawing/2014/main" id="{1CFEDF88-0371-F649-8D7A-C3424513A6E8}"/>
              </a:ext>
            </a:extLst>
          </p:cNvPr>
          <p:cNvCxnSpPr>
            <a:cxnSpLocks/>
          </p:cNvCxnSpPr>
          <p:nvPr/>
        </p:nvCxnSpPr>
        <p:spPr>
          <a:xfrm>
            <a:off x="7409250" y="836744"/>
            <a:ext cx="682032" cy="3173396"/>
          </a:xfrm>
          <a:prstGeom prst="straightConnector1">
            <a:avLst/>
          </a:prstGeom>
          <a:noFill/>
          <a:ln w="19050" cap="flat" cmpd="sng">
            <a:solidFill>
              <a:srgbClr val="FF0000"/>
            </a:solidFill>
            <a:prstDash val="solid"/>
            <a:round/>
            <a:headEnd type="none" w="med" len="med"/>
            <a:tailEnd type="triangle" w="med" len="med"/>
          </a:ln>
        </p:spPr>
      </p:cxnSp>
    </p:spTree>
    <p:extLst>
      <p:ext uri="{BB962C8B-B14F-4D97-AF65-F5344CB8AC3E}">
        <p14:creationId xmlns:p14="http://schemas.microsoft.com/office/powerpoint/2010/main" val="28103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1000"/>
                                        <p:tgtEl>
                                          <p:spTgt spid="205"/>
                                        </p:tgtEl>
                                      </p:cBhvr>
                                    </p:animEffect>
                                  </p:childTnLst>
                                </p:cTn>
                              </p:par>
                              <p:par>
                                <p:cTn id="8" presetID="10" presetClass="entr" presetSubtype="0" fill="hold" nodeType="withEffect">
                                  <p:stCondLst>
                                    <p:cond delay="0"/>
                                  </p:stCondLst>
                                  <p:childTnLst>
                                    <p:set>
                                      <p:cBhvr>
                                        <p:cTn id="9" dur="1" fill="hold">
                                          <p:stCondLst>
                                            <p:cond delay="0"/>
                                          </p:stCondLst>
                                        </p:cTn>
                                        <p:tgtEl>
                                          <p:spTgt spid="207"/>
                                        </p:tgtEl>
                                        <p:attrNameLst>
                                          <p:attrName>style.visibility</p:attrName>
                                        </p:attrNameLst>
                                      </p:cBhvr>
                                      <p:to>
                                        <p:strVal val="visible"/>
                                      </p:to>
                                    </p:set>
                                    <p:animEffect transition="in" filter="fade">
                                      <p:cBhvr>
                                        <p:cTn id="10" dur="1000"/>
                                        <p:tgtEl>
                                          <p:spTgt spid="207"/>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178988"/>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Hopscotch Hashing - Example</a:t>
            </a:r>
            <a:endParaRPr dirty="0"/>
          </a:p>
        </p:txBody>
      </p:sp>
      <p:sp>
        <p:nvSpPr>
          <p:cNvPr id="216" name="Google Shape;216;p30"/>
          <p:cNvSpPr txBox="1"/>
          <p:nvPr/>
        </p:nvSpPr>
        <p:spPr>
          <a:xfrm>
            <a:off x="596634" y="2085259"/>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I (continued):</a:t>
            </a:r>
            <a:endParaRPr u="sng" dirty="0"/>
          </a:p>
        </p:txBody>
      </p:sp>
      <p:sp>
        <p:nvSpPr>
          <p:cNvPr id="6" name="Google Shape;216;p30">
            <a:extLst>
              <a:ext uri="{FF2B5EF4-FFF2-40B4-BE49-F238E27FC236}">
                <a16:creationId xmlns:a16="http://schemas.microsoft.com/office/drawing/2014/main" id="{5AF7C8AA-6668-2D4B-BC79-2DEADE9A22F0}"/>
              </a:ext>
            </a:extLst>
          </p:cNvPr>
          <p:cNvSpPr txBox="1"/>
          <p:nvPr/>
        </p:nvSpPr>
        <p:spPr>
          <a:xfrm>
            <a:off x="2256596" y="1831989"/>
            <a:ext cx="883681" cy="264969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7</a:t>
            </a:r>
          </a:p>
          <a:p>
            <a:pPr marL="0" lvl="0" indent="0" algn="l" rtl="0">
              <a:spcBef>
                <a:spcPts val="0"/>
              </a:spcBef>
              <a:spcAft>
                <a:spcPts val="0"/>
              </a:spcAft>
              <a:buNone/>
            </a:pPr>
            <a:r>
              <a:rPr lang="en" sz="1800" dirty="0"/>
              <a:t>B: 9</a:t>
            </a:r>
          </a:p>
          <a:p>
            <a:pPr marL="0" lvl="0" indent="0" algn="l" rtl="0">
              <a:spcBef>
                <a:spcPts val="0"/>
              </a:spcBef>
              <a:spcAft>
                <a:spcPts val="0"/>
              </a:spcAft>
              <a:buNone/>
            </a:pPr>
            <a:r>
              <a:rPr lang="en" sz="1800" dirty="0"/>
              <a:t>C: 6</a:t>
            </a:r>
          </a:p>
          <a:p>
            <a:pPr marL="0" lvl="0" indent="0" algn="l" rtl="0">
              <a:spcBef>
                <a:spcPts val="0"/>
              </a:spcBef>
              <a:spcAft>
                <a:spcPts val="0"/>
              </a:spcAft>
              <a:buNone/>
            </a:pPr>
            <a:r>
              <a:rPr lang="en" sz="1800" dirty="0"/>
              <a:t>D: 7</a:t>
            </a:r>
          </a:p>
          <a:p>
            <a:pPr marL="0" lvl="0" indent="0" algn="l" rtl="0">
              <a:spcBef>
                <a:spcPts val="0"/>
              </a:spcBef>
              <a:spcAft>
                <a:spcPts val="0"/>
              </a:spcAft>
              <a:buNone/>
            </a:pPr>
            <a:r>
              <a:rPr lang="en" sz="1800" dirty="0"/>
              <a:t>E: 8</a:t>
            </a:r>
          </a:p>
          <a:p>
            <a:pPr marL="0" lvl="0" indent="0" algn="l" rtl="0">
              <a:spcBef>
                <a:spcPts val="0"/>
              </a:spcBef>
              <a:spcAft>
                <a:spcPts val="0"/>
              </a:spcAft>
              <a:buNone/>
            </a:pPr>
            <a:r>
              <a:rPr lang="en" sz="1800" dirty="0"/>
              <a:t>F: 12</a:t>
            </a:r>
          </a:p>
          <a:p>
            <a:pPr marL="0" lvl="0" indent="0" algn="l" rtl="0">
              <a:spcBef>
                <a:spcPts val="0"/>
              </a:spcBef>
              <a:spcAft>
                <a:spcPts val="0"/>
              </a:spcAft>
              <a:buNone/>
            </a:pPr>
            <a:r>
              <a:rPr lang="en" sz="1800" dirty="0"/>
              <a:t>G: 11</a:t>
            </a:r>
          </a:p>
          <a:p>
            <a:pPr marL="0" lvl="0" indent="0" algn="l" rtl="0">
              <a:spcBef>
                <a:spcPts val="0"/>
              </a:spcBef>
              <a:spcAft>
                <a:spcPts val="0"/>
              </a:spcAft>
              <a:buNone/>
            </a:pPr>
            <a:r>
              <a:rPr lang="en" sz="1800" dirty="0"/>
              <a:t>H: 9</a:t>
            </a:r>
          </a:p>
          <a:p>
            <a:pPr marL="0" lvl="0" indent="0" algn="l" rtl="0">
              <a:spcBef>
                <a:spcPts val="0"/>
              </a:spcBef>
              <a:spcAft>
                <a:spcPts val="0"/>
              </a:spcAft>
              <a:buNone/>
            </a:pPr>
            <a:r>
              <a:rPr lang="en" sz="1800" dirty="0"/>
              <a:t> I:  6</a:t>
            </a:r>
          </a:p>
        </p:txBody>
      </p:sp>
      <p:cxnSp>
        <p:nvCxnSpPr>
          <p:cNvPr id="3" name="Straight Arrow Connector 2">
            <a:extLst>
              <a:ext uri="{FF2B5EF4-FFF2-40B4-BE49-F238E27FC236}">
                <a16:creationId xmlns:a16="http://schemas.microsoft.com/office/drawing/2014/main" id="{C6664F67-4A67-9E42-B1C0-62D15EF87D30}"/>
              </a:ext>
            </a:extLst>
          </p:cNvPr>
          <p:cNvCxnSpPr/>
          <p:nvPr/>
        </p:nvCxnSpPr>
        <p:spPr>
          <a:xfrm>
            <a:off x="4910667" y="3453259"/>
            <a:ext cx="3273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C978364C-317E-A04E-82EF-2B75ECE141AC}"/>
              </a:ext>
            </a:extLst>
          </p:cNvPr>
          <p:cNvGraphicFramePr>
            <a:graphicFrameLocks noGrp="1"/>
          </p:cNvGraphicFramePr>
          <p:nvPr>
            <p:extLst>
              <p:ext uri="{D42A27DB-BD31-4B8C-83A1-F6EECF244321}">
                <p14:modId xmlns:p14="http://schemas.microsoft.com/office/powerpoint/2010/main" val="4150424752"/>
              </p:ext>
            </p:extLst>
          </p:nvPr>
        </p:nvGraphicFramePr>
        <p:xfrm>
          <a:off x="7484284" y="1706089"/>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chemeClr val="bg2"/>
                          </a:solidFill>
                        </a:rPr>
                        <a:t>100</a:t>
                      </a:r>
                      <a:r>
                        <a:rPr lang="en-US" sz="1200" b="1" dirty="0">
                          <a:solidFill>
                            <a:srgbClr val="0070C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070C0"/>
                          </a:solidFill>
                        </a:rPr>
                        <a:t>I</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FF0000"/>
                          </a:solidFill>
                        </a:rPr>
                        <a:t>0</a:t>
                      </a:r>
                      <a:r>
                        <a:rPr lang="en-US" sz="1200" b="0" dirty="0">
                          <a:solidFill>
                            <a:schemeClr val="bg2"/>
                          </a:solidFill>
                        </a:rPr>
                        <a:t>01</a:t>
                      </a:r>
                      <a:r>
                        <a:rPr lang="en-US" sz="1200" b="0" dirty="0">
                          <a:solidFill>
                            <a:srgbClr val="00B05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H</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a:t>
                      </a:r>
                      <a:r>
                        <a:rPr lang="en-US" sz="1200" b="0" dirty="0">
                          <a:solidFill>
                            <a:srgbClr val="FF0000"/>
                          </a:solidFill>
                        </a:rPr>
                        <a:t>0</a:t>
                      </a:r>
                      <a:r>
                        <a:rPr lang="en-US" sz="1200" b="0" dirty="0">
                          <a:solidFill>
                            <a:srgbClr val="00B05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FF0000"/>
                          </a:solidFill>
                        </a:rPr>
                        <a:t>0</a:t>
                      </a:r>
                      <a:r>
                        <a:rPr lang="en-US" sz="1200" b="0" dirty="0">
                          <a:solidFill>
                            <a:srgbClr val="00B050"/>
                          </a:solidFill>
                        </a:rPr>
                        <a:t>1</a:t>
                      </a:r>
                      <a:r>
                        <a:rPr lang="en-US" sz="1200" b="0" dirty="0">
                          <a:solidFill>
                            <a:schemeClr val="bg2"/>
                          </a:solidFill>
                        </a:rPr>
                        <a:t>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cxnSp>
        <p:nvCxnSpPr>
          <p:cNvPr id="10" name="Straight Arrow Connector 9">
            <a:extLst>
              <a:ext uri="{FF2B5EF4-FFF2-40B4-BE49-F238E27FC236}">
                <a16:creationId xmlns:a16="http://schemas.microsoft.com/office/drawing/2014/main" id="{7FC2F688-B150-174A-8C65-0B41FE5A05C1}"/>
              </a:ext>
            </a:extLst>
          </p:cNvPr>
          <p:cNvCxnSpPr/>
          <p:nvPr/>
        </p:nvCxnSpPr>
        <p:spPr>
          <a:xfrm>
            <a:off x="7100462" y="3453259"/>
            <a:ext cx="3273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3" name="Table 12">
            <a:extLst>
              <a:ext uri="{FF2B5EF4-FFF2-40B4-BE49-F238E27FC236}">
                <a16:creationId xmlns:a16="http://schemas.microsoft.com/office/drawing/2014/main" id="{008E002E-311D-424D-B93D-E8C4B332B9BB}"/>
              </a:ext>
            </a:extLst>
          </p:cNvPr>
          <p:cNvGraphicFramePr>
            <a:graphicFrameLocks noGrp="1"/>
          </p:cNvGraphicFramePr>
          <p:nvPr>
            <p:extLst>
              <p:ext uri="{D42A27DB-BD31-4B8C-83A1-F6EECF244321}">
                <p14:modId xmlns:p14="http://schemas.microsoft.com/office/powerpoint/2010/main" val="1684905903"/>
              </p:ext>
            </p:extLst>
          </p:nvPr>
        </p:nvGraphicFramePr>
        <p:xfrm>
          <a:off x="3140277" y="1714188"/>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H</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a:t>
                      </a:r>
                      <a:r>
                        <a:rPr lang="en-US" sz="1200" b="0" dirty="0">
                          <a:solidFill>
                            <a:srgbClr val="FF0000"/>
                          </a:solidFill>
                        </a:rPr>
                        <a:t>0</a:t>
                      </a:r>
                      <a:r>
                        <a:rPr lang="en-US" sz="1200" b="0" dirty="0">
                          <a:solidFill>
                            <a:srgbClr val="00B05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b="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FF0000"/>
                          </a:solidFill>
                        </a:rPr>
                        <a:t>0</a:t>
                      </a:r>
                      <a:r>
                        <a:rPr lang="en-US" sz="1200" b="0" dirty="0">
                          <a:solidFill>
                            <a:srgbClr val="00B050"/>
                          </a:solidFill>
                        </a:rPr>
                        <a:t>1</a:t>
                      </a:r>
                      <a:r>
                        <a:rPr lang="en-US" sz="1200" b="0" dirty="0">
                          <a:solidFill>
                            <a:schemeClr val="bg2"/>
                          </a:solidFill>
                        </a:rPr>
                        <a:t>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graphicFrame>
        <p:nvGraphicFramePr>
          <p:cNvPr id="14" name="Table 13">
            <a:extLst>
              <a:ext uri="{FF2B5EF4-FFF2-40B4-BE49-F238E27FC236}">
                <a16:creationId xmlns:a16="http://schemas.microsoft.com/office/drawing/2014/main" id="{FA17095C-2440-6845-9BCE-C58CDAD909E5}"/>
              </a:ext>
            </a:extLst>
          </p:cNvPr>
          <p:cNvGraphicFramePr>
            <a:graphicFrameLocks noGrp="1"/>
          </p:cNvGraphicFramePr>
          <p:nvPr>
            <p:extLst>
              <p:ext uri="{D42A27DB-BD31-4B8C-83A1-F6EECF244321}">
                <p14:modId xmlns:p14="http://schemas.microsoft.com/office/powerpoint/2010/main" val="2429258520"/>
              </p:ext>
            </p:extLst>
          </p:nvPr>
        </p:nvGraphicFramePr>
        <p:xfrm>
          <a:off x="5381122" y="1714188"/>
          <a:ext cx="1634920" cy="3429312"/>
        </p:xfrm>
        <a:graphic>
          <a:graphicData uri="http://schemas.openxmlformats.org/drawingml/2006/table">
            <a:tbl>
              <a:tblPr firstRow="1" bandRow="1">
                <a:tableStyleId>{2D5ABB26-0587-4C30-8999-92F81FD0307C}</a:tableStyleId>
              </a:tblPr>
              <a:tblGrid>
                <a:gridCol w="544973">
                  <a:extLst>
                    <a:ext uri="{9D8B030D-6E8A-4147-A177-3AD203B41FA5}">
                      <a16:colId xmlns:a16="http://schemas.microsoft.com/office/drawing/2014/main" val="1076028015"/>
                    </a:ext>
                  </a:extLst>
                </a:gridCol>
                <a:gridCol w="544974">
                  <a:extLst>
                    <a:ext uri="{9D8B030D-6E8A-4147-A177-3AD203B41FA5}">
                      <a16:colId xmlns:a16="http://schemas.microsoft.com/office/drawing/2014/main" val="4226189150"/>
                    </a:ext>
                  </a:extLst>
                </a:gridCol>
                <a:gridCol w="544973">
                  <a:extLst>
                    <a:ext uri="{9D8B030D-6E8A-4147-A177-3AD203B41FA5}">
                      <a16:colId xmlns:a16="http://schemas.microsoft.com/office/drawing/2014/main" val="3968107940"/>
                    </a:ext>
                  </a:extLst>
                </a:gridCol>
              </a:tblGrid>
              <a:tr h="285776">
                <a:tc>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Item</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dirty="0">
                          <a:solidFill>
                            <a:schemeClr val="bg2"/>
                          </a:solidFill>
                        </a:rPr>
                        <a:t>Hop</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9421129"/>
                  </a:ext>
                </a:extLst>
              </a:tr>
              <a:tr h="285776">
                <a:tc>
                  <a:txBody>
                    <a:bodyPr/>
                    <a:lstStyle/>
                    <a:p>
                      <a:pPr algn="ctr"/>
                      <a:r>
                        <a:rPr lang="en-US" sz="1200" dirty="0">
                          <a:solidFill>
                            <a:schemeClr val="bg2"/>
                          </a:solidFill>
                        </a:rPr>
                        <a:t>6</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C</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0995778"/>
                  </a:ext>
                </a:extLst>
              </a:tr>
              <a:tr h="285776">
                <a:tc>
                  <a:txBody>
                    <a:bodyPr/>
                    <a:lstStyle/>
                    <a:p>
                      <a:pPr algn="ctr"/>
                      <a:r>
                        <a:rPr lang="en-US" sz="1200" dirty="0">
                          <a:solidFill>
                            <a:schemeClr val="bg2"/>
                          </a:solidFill>
                        </a:rPr>
                        <a:t>7</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1100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2588618"/>
                  </a:ext>
                </a:extLst>
              </a:tr>
              <a:tr h="285776">
                <a:tc>
                  <a:txBody>
                    <a:bodyPr/>
                    <a:lstStyle/>
                    <a:p>
                      <a:pPr algn="ctr"/>
                      <a:r>
                        <a:rPr lang="en-US" sz="1200" dirty="0">
                          <a:solidFill>
                            <a:schemeClr val="bg2"/>
                          </a:solidFill>
                        </a:rPr>
                        <a:t>8</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D</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4417361"/>
                  </a:ext>
                </a:extLst>
              </a:tr>
              <a:tr h="285776">
                <a:tc>
                  <a:txBody>
                    <a:bodyPr/>
                    <a:lstStyle/>
                    <a:p>
                      <a:pPr algn="ctr"/>
                      <a:r>
                        <a:rPr lang="en-US" sz="1200" dirty="0">
                          <a:solidFill>
                            <a:schemeClr val="bg2"/>
                          </a:solidFill>
                        </a:rPr>
                        <a:t>9</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200" b="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FF0000"/>
                          </a:solidFill>
                        </a:rPr>
                        <a:t>0</a:t>
                      </a:r>
                      <a:r>
                        <a:rPr lang="en-US" sz="1200" b="1" dirty="0">
                          <a:solidFill>
                            <a:schemeClr val="bg2"/>
                          </a:solidFill>
                        </a:rPr>
                        <a:t>01</a:t>
                      </a:r>
                      <a:r>
                        <a:rPr lang="en-US" sz="1200" b="1" dirty="0">
                          <a:solidFill>
                            <a:srgbClr val="00B05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0008021"/>
                  </a:ext>
                </a:extLst>
              </a:tr>
              <a:tr h="285776">
                <a:tc>
                  <a:txBody>
                    <a:bodyPr/>
                    <a:lstStyle/>
                    <a:p>
                      <a:pPr algn="ctr"/>
                      <a:r>
                        <a:rPr lang="en-US" sz="1200" dirty="0">
                          <a:solidFill>
                            <a:schemeClr val="bg2"/>
                          </a:solidFill>
                        </a:rPr>
                        <a:t>10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E</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7843169"/>
                  </a:ext>
                </a:extLst>
              </a:tr>
              <a:tr h="285776">
                <a:tc>
                  <a:txBody>
                    <a:bodyPr/>
                    <a:lstStyle/>
                    <a:p>
                      <a:pPr algn="ctr"/>
                      <a:r>
                        <a:rPr lang="en-US" sz="1200" dirty="0">
                          <a:solidFill>
                            <a:schemeClr val="bg2"/>
                          </a:solidFill>
                        </a:rPr>
                        <a:t>11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H</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a:t>
                      </a:r>
                      <a:r>
                        <a:rPr lang="en-US" sz="1200" b="0" dirty="0">
                          <a:solidFill>
                            <a:srgbClr val="FF0000"/>
                          </a:solidFill>
                        </a:rPr>
                        <a:t>0</a:t>
                      </a:r>
                      <a:r>
                        <a:rPr lang="en-US" sz="1200" b="0" dirty="0">
                          <a:solidFill>
                            <a:srgbClr val="00B050"/>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901426"/>
                  </a:ext>
                </a:extLst>
              </a:tr>
              <a:tr h="285776">
                <a:tc>
                  <a:txBody>
                    <a:bodyPr/>
                    <a:lstStyle/>
                    <a:p>
                      <a:pPr algn="ctr"/>
                      <a:r>
                        <a:rPr lang="en-US" sz="1200" dirty="0">
                          <a:solidFill>
                            <a:schemeClr val="bg2"/>
                          </a:solidFill>
                        </a:rPr>
                        <a:t>12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0B050"/>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FF0000"/>
                          </a:solidFill>
                        </a:rPr>
                        <a:t>0</a:t>
                      </a:r>
                      <a:r>
                        <a:rPr lang="en-US" sz="1200" b="0" dirty="0">
                          <a:solidFill>
                            <a:srgbClr val="00B050"/>
                          </a:solidFill>
                        </a:rPr>
                        <a:t>1</a:t>
                      </a:r>
                      <a:r>
                        <a:rPr lang="en-US" sz="1200" b="0" dirty="0">
                          <a:solidFill>
                            <a:schemeClr val="bg2"/>
                          </a:solidFill>
                        </a:rPr>
                        <a:t>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5551434"/>
                  </a:ext>
                </a:extLst>
              </a:tr>
              <a:tr h="285776">
                <a:tc>
                  <a:txBody>
                    <a:bodyPr/>
                    <a:lstStyle/>
                    <a:p>
                      <a:pPr algn="ctr"/>
                      <a:r>
                        <a:rPr lang="en-US" sz="1200" dirty="0">
                          <a:solidFill>
                            <a:schemeClr val="bg2"/>
                          </a:solidFill>
                        </a:rPr>
                        <a:t>13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F</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7729108"/>
                  </a:ext>
                </a:extLst>
              </a:tr>
              <a:tr h="285776">
                <a:tc>
                  <a:txBody>
                    <a:bodyPr/>
                    <a:lstStyle/>
                    <a:p>
                      <a:pPr algn="ctr"/>
                      <a:r>
                        <a:rPr lang="en-US" sz="1200" dirty="0">
                          <a:solidFill>
                            <a:schemeClr val="bg2"/>
                          </a:solidFill>
                        </a:rPr>
                        <a:t>14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rgbClr val="00B050"/>
                          </a:solidFill>
                        </a:rPr>
                        <a:t>G</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0" dirty="0">
                          <a:solidFill>
                            <a:schemeClr val="bg2"/>
                          </a:solidFill>
                        </a:rPr>
                        <a:t>0000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2963836"/>
                  </a:ext>
                </a:extLst>
              </a:tr>
              <a:tr h="285776">
                <a:tc gridSpan="3">
                  <a:txBody>
                    <a:bodyPr/>
                    <a:lstStyle/>
                    <a:p>
                      <a:pPr algn="l"/>
                      <a:r>
                        <a:rPr lang="en-US" sz="1200" dirty="0">
                          <a:solidFill>
                            <a:schemeClr val="bg2"/>
                          </a:solidFill>
                        </a:rPr>
                        <a: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2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4649971"/>
                  </a:ext>
                </a:extLst>
              </a:tr>
            </a:tbl>
          </a:graphicData>
        </a:graphic>
      </p:graphicFrame>
    </p:spTree>
    <p:extLst>
      <p:ext uri="{BB962C8B-B14F-4D97-AF65-F5344CB8AC3E}">
        <p14:creationId xmlns:p14="http://schemas.microsoft.com/office/powerpoint/2010/main" val="3306873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Picture References</a:t>
            </a:r>
            <a:endParaRPr/>
          </a:p>
        </p:txBody>
      </p:sp>
      <p:sp>
        <p:nvSpPr>
          <p:cNvPr id="248" name="Google Shape;248;p35"/>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p>
            <a:pPr marL="457200" lvl="0" indent="-304800" algn="l" rtl="0">
              <a:lnSpc>
                <a:spcPct val="100000"/>
              </a:lnSpc>
              <a:spcBef>
                <a:spcPts val="0"/>
              </a:spcBef>
              <a:spcAft>
                <a:spcPts val="0"/>
              </a:spcAft>
              <a:buClr>
                <a:srgbClr val="000000"/>
              </a:buClr>
              <a:buSzPts val="1200"/>
              <a:buFont typeface="Arial"/>
              <a:buChar char="●"/>
            </a:pPr>
            <a:r>
              <a:rPr lang="en" sz="1200" u="sng" dirty="0">
                <a:solidFill>
                  <a:schemeClr val="hlink"/>
                </a:solidFill>
                <a:latin typeface="Arial"/>
                <a:ea typeface="Arial"/>
                <a:cs typeface="Arial"/>
                <a:sym typeface="Arial"/>
                <a:hlinkClick r:id="rId3"/>
              </a:rPr>
              <a:t>https://commons.wikimedia.org/wiki/File:Cuckoo.svg</a:t>
            </a:r>
            <a:endParaRPr lang="en" sz="1200" u="sng" dirty="0">
              <a:solidFill>
                <a:schemeClr val="hlink"/>
              </a:solidFill>
              <a:latin typeface="Arial"/>
              <a:ea typeface="Arial"/>
              <a:cs typeface="Arial"/>
              <a:sym typeface="Arial"/>
            </a:endParaRPr>
          </a:p>
          <a:p>
            <a:pPr lvl="0" indent="-304800">
              <a:lnSpc>
                <a:spcPct val="100000"/>
              </a:lnSpc>
              <a:buClr>
                <a:srgbClr val="000000"/>
              </a:buClr>
              <a:buSzPts val="1200"/>
              <a:buFont typeface="Arial"/>
              <a:buChar char="●"/>
            </a:pPr>
            <a:r>
              <a:rPr lang="en-US" sz="1200" dirty="0">
                <a:solidFill>
                  <a:srgbClr val="000000"/>
                </a:solidFill>
                <a:latin typeface="Arial"/>
                <a:ea typeface="Arial"/>
                <a:cs typeface="Arial"/>
                <a:sym typeface="Arial"/>
                <a:hlinkClick r:id="rId4"/>
              </a:rPr>
              <a:t>https://en.wikipedia.org/wiki/Hopscotch_hashing#/media/File:Hopscotch-wiki-example.gif</a:t>
            </a:r>
            <a:endParaRPr sz="1200" dirty="0">
              <a:solidFill>
                <a:srgbClr val="000000"/>
              </a:solidFill>
              <a:latin typeface="Arial"/>
              <a:ea typeface="Arial"/>
              <a:cs typeface="Arial"/>
              <a:sym typeface="Arial"/>
            </a:endParaRPr>
          </a:p>
          <a:p>
            <a:pPr marL="457200" lvl="0" indent="0" algn="l" rtl="0">
              <a:lnSpc>
                <a:spcPct val="100000"/>
              </a:lnSpc>
              <a:spcBef>
                <a:spcPts val="0"/>
              </a:spcBef>
              <a:spcAft>
                <a:spcPts val="0"/>
              </a:spcAft>
              <a:buNone/>
            </a:pPr>
            <a:endParaRPr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9"/>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Quadratic Probing</a:t>
            </a:r>
            <a:endParaRPr dirty="0"/>
          </a:p>
        </p:txBody>
      </p:sp>
      <p:sp>
        <p:nvSpPr>
          <p:cNvPr id="205" name="Google Shape;205;p29"/>
          <p:cNvSpPr txBox="1"/>
          <p:nvPr/>
        </p:nvSpPr>
        <p:spPr>
          <a:xfrm>
            <a:off x="6222575" y="1021050"/>
            <a:ext cx="1675500" cy="37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Quadratic Probing</a:t>
            </a:r>
            <a:endParaRPr/>
          </a:p>
        </p:txBody>
      </p:sp>
      <p:pic>
        <p:nvPicPr>
          <p:cNvPr id="206" name="Google Shape;206;p29"/>
          <p:cNvPicPr preferRelativeResize="0"/>
          <p:nvPr/>
        </p:nvPicPr>
        <p:blipFill>
          <a:blip r:embed="rId3">
            <a:alphaModFix/>
          </a:blip>
          <a:stretch>
            <a:fillRect/>
          </a:stretch>
        </p:blipFill>
        <p:spPr>
          <a:xfrm>
            <a:off x="5329450" y="1853850"/>
            <a:ext cx="3664499" cy="2984850"/>
          </a:xfrm>
          <a:prstGeom prst="rect">
            <a:avLst/>
          </a:prstGeom>
          <a:noFill/>
          <a:ln>
            <a:noFill/>
          </a:ln>
        </p:spPr>
      </p:pic>
      <p:cxnSp>
        <p:nvCxnSpPr>
          <p:cNvPr id="207" name="Google Shape;207;p29"/>
          <p:cNvCxnSpPr>
            <a:cxnSpLocks/>
            <a:stCxn id="205" idx="2"/>
          </p:cNvCxnSpPr>
          <p:nvPr/>
        </p:nvCxnSpPr>
        <p:spPr>
          <a:xfrm>
            <a:off x="7060325" y="1394850"/>
            <a:ext cx="837750" cy="2306817"/>
          </a:xfrm>
          <a:prstGeom prst="straightConnector1">
            <a:avLst/>
          </a:prstGeom>
          <a:noFill/>
          <a:ln w="19050" cap="flat" cmpd="sng">
            <a:solidFill>
              <a:srgbClr val="FF0000"/>
            </a:solidFill>
            <a:prstDash val="solid"/>
            <a:round/>
            <a:headEnd type="none" w="med" len="med"/>
            <a:tailEnd type="triangle" w="med" len="med"/>
          </a:ln>
        </p:spPr>
      </p:cxnSp>
      <p:cxnSp>
        <p:nvCxnSpPr>
          <p:cNvPr id="208" name="Google Shape;208;p29"/>
          <p:cNvCxnSpPr>
            <a:stCxn id="205" idx="2"/>
          </p:cNvCxnSpPr>
          <p:nvPr/>
        </p:nvCxnSpPr>
        <p:spPr>
          <a:xfrm>
            <a:off x="7060325" y="1394850"/>
            <a:ext cx="135000" cy="1719600"/>
          </a:xfrm>
          <a:prstGeom prst="straightConnector1">
            <a:avLst/>
          </a:prstGeom>
          <a:noFill/>
          <a:ln w="19050" cap="flat" cmpd="sng">
            <a:solidFill>
              <a:srgbClr val="FF0000"/>
            </a:solidFill>
            <a:prstDash val="solid"/>
            <a:round/>
            <a:headEnd type="none" w="med" len="med"/>
            <a:tailEnd type="triangle" w="med" len="med"/>
          </a:ln>
        </p:spPr>
      </p:cxnSp>
      <p:cxnSp>
        <p:nvCxnSpPr>
          <p:cNvPr id="209" name="Google Shape;209;p29"/>
          <p:cNvCxnSpPr>
            <a:stCxn id="205" idx="2"/>
          </p:cNvCxnSpPr>
          <p:nvPr/>
        </p:nvCxnSpPr>
        <p:spPr>
          <a:xfrm flipH="1">
            <a:off x="6814325" y="1394850"/>
            <a:ext cx="246000" cy="1051200"/>
          </a:xfrm>
          <a:prstGeom prst="straightConnector1">
            <a:avLst/>
          </a:prstGeom>
          <a:noFill/>
          <a:ln w="19050" cap="flat" cmpd="sng">
            <a:solidFill>
              <a:srgbClr val="FF0000"/>
            </a:solidFill>
            <a:prstDash val="solid"/>
            <a:round/>
            <a:headEnd type="none" w="med" len="med"/>
            <a:tailEnd type="triangle" w="med" len="med"/>
          </a:ln>
        </p:spPr>
      </p:cxnSp>
      <p:sp>
        <p:nvSpPr>
          <p:cNvPr id="210" name="Google Shape;210;p29"/>
          <p:cNvSpPr txBox="1"/>
          <p:nvPr/>
        </p:nvSpPr>
        <p:spPr>
          <a:xfrm>
            <a:off x="943875" y="2444075"/>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Add values from a quadratic function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1000"/>
                                        <p:tgtEl>
                                          <p:spTgt spid="205"/>
                                        </p:tgtEl>
                                      </p:cBhvr>
                                    </p:animEffect>
                                  </p:childTnLst>
                                </p:cTn>
                              </p:par>
                              <p:par>
                                <p:cTn id="8" presetID="10" presetClass="entr" presetSubtype="0" fill="hold" nodeType="withEffect">
                                  <p:stCondLst>
                                    <p:cond delay="0"/>
                                  </p:stCondLst>
                                  <p:childTnLst>
                                    <p:set>
                                      <p:cBhvr>
                                        <p:cTn id="9" dur="1" fill="hold">
                                          <p:stCondLst>
                                            <p:cond delay="0"/>
                                          </p:stCondLst>
                                        </p:cTn>
                                        <p:tgtEl>
                                          <p:spTgt spid="207"/>
                                        </p:tgtEl>
                                        <p:attrNameLst>
                                          <p:attrName>style.visibility</p:attrName>
                                        </p:attrNameLst>
                                      </p:cBhvr>
                                      <p:to>
                                        <p:strVal val="visible"/>
                                      </p:to>
                                    </p:set>
                                    <p:animEffect transition="in" filter="fade">
                                      <p:cBhvr>
                                        <p:cTn id="10" dur="10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9"/>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Double Hashing</a:t>
            </a:r>
            <a:endParaRPr dirty="0"/>
          </a:p>
        </p:txBody>
      </p:sp>
      <p:sp>
        <p:nvSpPr>
          <p:cNvPr id="205" name="Google Shape;205;p29"/>
          <p:cNvSpPr txBox="1"/>
          <p:nvPr/>
        </p:nvSpPr>
        <p:spPr>
          <a:xfrm>
            <a:off x="6222575" y="1021050"/>
            <a:ext cx="1675500" cy="37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t>Double Hashing</a:t>
            </a:r>
            <a:endParaRPr dirty="0"/>
          </a:p>
        </p:txBody>
      </p:sp>
      <p:pic>
        <p:nvPicPr>
          <p:cNvPr id="206" name="Google Shape;206;p29"/>
          <p:cNvPicPr preferRelativeResize="0"/>
          <p:nvPr/>
        </p:nvPicPr>
        <p:blipFill rotWithShape="1">
          <a:blip r:embed="rId3">
            <a:alphaModFix/>
          </a:blip>
          <a:srcRect b="60608"/>
          <a:stretch/>
        </p:blipFill>
        <p:spPr>
          <a:xfrm>
            <a:off x="5329450" y="1853850"/>
            <a:ext cx="3664499" cy="1175789"/>
          </a:xfrm>
          <a:prstGeom prst="rect">
            <a:avLst/>
          </a:prstGeom>
          <a:noFill/>
          <a:ln>
            <a:noFill/>
          </a:ln>
        </p:spPr>
      </p:pic>
      <p:cxnSp>
        <p:nvCxnSpPr>
          <p:cNvPr id="209" name="Google Shape;209;p29"/>
          <p:cNvCxnSpPr>
            <a:stCxn id="205" idx="2"/>
          </p:cNvCxnSpPr>
          <p:nvPr/>
        </p:nvCxnSpPr>
        <p:spPr>
          <a:xfrm flipH="1">
            <a:off x="6814325" y="1394850"/>
            <a:ext cx="246000" cy="1051200"/>
          </a:xfrm>
          <a:prstGeom prst="straightConnector1">
            <a:avLst/>
          </a:prstGeom>
          <a:noFill/>
          <a:ln w="19050" cap="flat" cmpd="sng">
            <a:solidFill>
              <a:srgbClr val="FF0000"/>
            </a:solidFill>
            <a:prstDash val="solid"/>
            <a:round/>
            <a:headEnd type="none" w="med" len="med"/>
            <a:tailEnd type="triangle" w="med" len="med"/>
          </a:ln>
        </p:spPr>
      </p:cxnSp>
      <p:sp>
        <p:nvSpPr>
          <p:cNvPr id="210" name="Google Shape;210;p29"/>
          <p:cNvSpPr txBox="1"/>
          <p:nvPr/>
        </p:nvSpPr>
        <p:spPr>
          <a:xfrm>
            <a:off x="943875" y="2444075"/>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t>Step size determined by a second function:</a:t>
            </a:r>
          </a:p>
          <a:p>
            <a:pPr marL="0" lvl="0" indent="0" algn="l" rtl="0">
              <a:spcBef>
                <a:spcPts val="0"/>
              </a:spcBef>
              <a:spcAft>
                <a:spcPts val="0"/>
              </a:spcAft>
              <a:buNone/>
            </a:pPr>
            <a:r>
              <a:rPr lang="en" dirty="0" err="1"/>
              <a:t>hashA</a:t>
            </a:r>
            <a:r>
              <a:rPr lang="en" dirty="0"/>
              <a:t>(</a:t>
            </a:r>
            <a:r>
              <a:rPr lang="en" dirty="0" err="1"/>
              <a:t>val</a:t>
            </a:r>
            <a:r>
              <a:rPr lang="en" dirty="0"/>
              <a:t>) : 4</a:t>
            </a:r>
          </a:p>
          <a:p>
            <a:pPr marL="0" lvl="0" indent="0" algn="l" rtl="0">
              <a:spcBef>
                <a:spcPts val="0"/>
              </a:spcBef>
              <a:spcAft>
                <a:spcPts val="0"/>
              </a:spcAft>
              <a:buNone/>
            </a:pPr>
            <a:r>
              <a:rPr lang="en" dirty="0" err="1"/>
              <a:t>hashB</a:t>
            </a:r>
            <a:r>
              <a:rPr lang="en" dirty="0"/>
              <a:t>(</a:t>
            </a:r>
            <a:r>
              <a:rPr lang="en" dirty="0" err="1"/>
              <a:t>val</a:t>
            </a:r>
            <a:r>
              <a:rPr lang="en" dirty="0"/>
              <a:t>) : 2</a:t>
            </a:r>
            <a:endParaRPr dirty="0"/>
          </a:p>
        </p:txBody>
      </p:sp>
      <p:pic>
        <p:nvPicPr>
          <p:cNvPr id="9" name="Google Shape;206;p29">
            <a:extLst>
              <a:ext uri="{FF2B5EF4-FFF2-40B4-BE49-F238E27FC236}">
                <a16:creationId xmlns:a16="http://schemas.microsoft.com/office/drawing/2014/main" id="{267A6067-FD66-CD45-98A9-7BF2E8949572}"/>
              </a:ext>
            </a:extLst>
          </p:cNvPr>
          <p:cNvPicPr preferRelativeResize="0"/>
          <p:nvPr/>
        </p:nvPicPr>
        <p:blipFill>
          <a:blip r:embed="rId4"/>
          <a:stretch>
            <a:fillRect/>
          </a:stretch>
        </p:blipFill>
        <p:spPr>
          <a:xfrm>
            <a:off x="5329449" y="3025930"/>
            <a:ext cx="3664499" cy="610749"/>
          </a:xfrm>
          <a:prstGeom prst="rect">
            <a:avLst/>
          </a:prstGeom>
          <a:noFill/>
          <a:ln>
            <a:noFill/>
          </a:ln>
        </p:spPr>
      </p:pic>
      <p:pic>
        <p:nvPicPr>
          <p:cNvPr id="10" name="Google Shape;206;p29">
            <a:extLst>
              <a:ext uri="{FF2B5EF4-FFF2-40B4-BE49-F238E27FC236}">
                <a16:creationId xmlns:a16="http://schemas.microsoft.com/office/drawing/2014/main" id="{FBCC4583-641C-7645-8F67-2ECB1820F0B9}"/>
              </a:ext>
            </a:extLst>
          </p:cNvPr>
          <p:cNvPicPr preferRelativeResize="0"/>
          <p:nvPr/>
        </p:nvPicPr>
        <p:blipFill rotWithShape="1">
          <a:blip r:embed="rId3">
            <a:alphaModFix/>
          </a:blip>
          <a:srcRect t="60508" b="-1589"/>
          <a:stretch/>
        </p:blipFill>
        <p:spPr>
          <a:xfrm>
            <a:off x="5329448" y="3668449"/>
            <a:ext cx="3664499" cy="1226196"/>
          </a:xfrm>
          <a:prstGeom prst="rect">
            <a:avLst/>
          </a:prstGeom>
          <a:noFill/>
          <a:ln>
            <a:noFill/>
          </a:ln>
        </p:spPr>
      </p:pic>
      <p:cxnSp>
        <p:nvCxnSpPr>
          <p:cNvPr id="207" name="Google Shape;207;p29"/>
          <p:cNvCxnSpPr>
            <a:cxnSpLocks/>
            <a:stCxn id="205" idx="2"/>
          </p:cNvCxnSpPr>
          <p:nvPr/>
        </p:nvCxnSpPr>
        <p:spPr>
          <a:xfrm>
            <a:off x="7060325" y="1394850"/>
            <a:ext cx="837750" cy="2306817"/>
          </a:xfrm>
          <a:prstGeom prst="straightConnector1">
            <a:avLst/>
          </a:prstGeom>
          <a:noFill/>
          <a:ln w="19050" cap="flat" cmpd="sng">
            <a:solidFill>
              <a:srgbClr val="FF0000"/>
            </a:solidFill>
            <a:prstDash val="solid"/>
            <a:round/>
            <a:headEnd type="none" w="med" len="med"/>
            <a:tailEnd type="triangle" w="med" len="med"/>
          </a:ln>
        </p:spPr>
      </p:cxnSp>
      <p:cxnSp>
        <p:nvCxnSpPr>
          <p:cNvPr id="11" name="Google Shape;207;p29">
            <a:extLst>
              <a:ext uri="{FF2B5EF4-FFF2-40B4-BE49-F238E27FC236}">
                <a16:creationId xmlns:a16="http://schemas.microsoft.com/office/drawing/2014/main" id="{CB8EBD1C-FBED-1440-BEDB-ACE030D49682}"/>
              </a:ext>
            </a:extLst>
          </p:cNvPr>
          <p:cNvCxnSpPr>
            <a:cxnSpLocks/>
          </p:cNvCxnSpPr>
          <p:nvPr/>
        </p:nvCxnSpPr>
        <p:spPr>
          <a:xfrm>
            <a:off x="7060325" y="1394850"/>
            <a:ext cx="309959" cy="1744957"/>
          </a:xfrm>
          <a:prstGeom prst="straightConnector1">
            <a:avLst/>
          </a:prstGeom>
          <a:noFill/>
          <a:ln w="19050" cap="flat" cmpd="sng">
            <a:solidFill>
              <a:srgbClr val="FF0000"/>
            </a:solidFill>
            <a:prstDash val="solid"/>
            <a:round/>
            <a:headEnd type="none" w="med" len="med"/>
            <a:tailEnd type="triangle" w="med" len="med"/>
          </a:ln>
        </p:spPr>
      </p:cxnSp>
    </p:spTree>
    <p:extLst>
      <p:ext uri="{BB962C8B-B14F-4D97-AF65-F5344CB8AC3E}">
        <p14:creationId xmlns:p14="http://schemas.microsoft.com/office/powerpoint/2010/main" val="413719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1000"/>
                                        <p:tgtEl>
                                          <p:spTgt spid="205"/>
                                        </p:tgtEl>
                                      </p:cBhvr>
                                    </p:animEffect>
                                  </p:childTnLst>
                                </p:cTn>
                              </p:par>
                              <p:par>
                                <p:cTn id="8" presetID="10" presetClass="entr" presetSubtype="0" fill="hold" nodeType="withEffect">
                                  <p:stCondLst>
                                    <p:cond delay="0"/>
                                  </p:stCondLst>
                                  <p:childTnLst>
                                    <p:set>
                                      <p:cBhvr>
                                        <p:cTn id="9" dur="1" fill="hold">
                                          <p:stCondLst>
                                            <p:cond delay="0"/>
                                          </p:stCondLst>
                                        </p:cTn>
                                        <p:tgtEl>
                                          <p:spTgt spid="207"/>
                                        </p:tgtEl>
                                        <p:attrNameLst>
                                          <p:attrName>style.visibility</p:attrName>
                                        </p:attrNameLst>
                                      </p:cBhvr>
                                      <p:to>
                                        <p:strVal val="visible"/>
                                      </p:to>
                                    </p:set>
                                    <p:animEffect transition="in" filter="fade">
                                      <p:cBhvr>
                                        <p:cTn id="10" dur="1000"/>
                                        <p:tgtEl>
                                          <p:spTgt spid="207"/>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23244-5EC7-7F40-9638-E38CAE2FA7C7}"/>
              </a:ext>
            </a:extLst>
          </p:cNvPr>
          <p:cNvSpPr>
            <a:spLocks noGrp="1"/>
          </p:cNvSpPr>
          <p:nvPr>
            <p:ph type="title"/>
          </p:nvPr>
        </p:nvSpPr>
        <p:spPr/>
        <p:txBody>
          <a:bodyPr/>
          <a:lstStyle/>
          <a:p>
            <a:r>
              <a:rPr lang="en-US" dirty="0"/>
              <a:t>Hash Tables with Worst-Case O(1) Access</a:t>
            </a:r>
          </a:p>
        </p:txBody>
      </p:sp>
      <p:sp>
        <p:nvSpPr>
          <p:cNvPr id="3" name="Text Placeholder 2">
            <a:extLst>
              <a:ext uri="{FF2B5EF4-FFF2-40B4-BE49-F238E27FC236}">
                <a16:creationId xmlns:a16="http://schemas.microsoft.com/office/drawing/2014/main" id="{90B318AD-4533-E54A-935D-0AB405D6294D}"/>
              </a:ext>
            </a:extLst>
          </p:cNvPr>
          <p:cNvSpPr>
            <a:spLocks noGrp="1"/>
          </p:cNvSpPr>
          <p:nvPr>
            <p:ph type="body" idx="1"/>
          </p:nvPr>
        </p:nvSpPr>
        <p:spPr>
          <a:xfrm>
            <a:off x="729450" y="2078875"/>
            <a:ext cx="4338309" cy="2261100"/>
          </a:xfrm>
        </p:spPr>
        <p:txBody>
          <a:bodyPr/>
          <a:lstStyle/>
          <a:p>
            <a:r>
              <a:rPr lang="en-US" dirty="0"/>
              <a:t>Cuckoo Hashing</a:t>
            </a:r>
          </a:p>
          <a:p>
            <a:r>
              <a:rPr lang="en-US" dirty="0"/>
              <a:t>Hopscotch Hashing</a:t>
            </a:r>
          </a:p>
        </p:txBody>
      </p:sp>
    </p:spTree>
    <p:extLst>
      <p:ext uri="{BB962C8B-B14F-4D97-AF65-F5344CB8AC3E}">
        <p14:creationId xmlns:p14="http://schemas.microsoft.com/office/powerpoint/2010/main" val="2605522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a:t>
            </a:r>
            <a:endParaRPr dirty="0"/>
          </a:p>
        </p:txBody>
      </p:sp>
      <p:sp>
        <p:nvSpPr>
          <p:cNvPr id="216" name="Google Shape;216;p30"/>
          <p:cNvSpPr txBox="1"/>
          <p:nvPr/>
        </p:nvSpPr>
        <p:spPr>
          <a:xfrm>
            <a:off x="943875" y="2444075"/>
            <a:ext cx="2229900" cy="13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Cuckoo Hashing:</a:t>
            </a:r>
            <a:endParaRPr u="sng" dirty="0"/>
          </a:p>
          <a:p>
            <a:pPr marL="0" lvl="0" indent="0" algn="l" rtl="0">
              <a:spcBef>
                <a:spcPts val="0"/>
              </a:spcBef>
              <a:spcAft>
                <a:spcPts val="0"/>
              </a:spcAft>
              <a:buNone/>
            </a:pPr>
            <a:r>
              <a:rPr lang="en" dirty="0"/>
              <a:t>Use two hash functions to provide an alternative entry point</a:t>
            </a:r>
          </a:p>
        </p:txBody>
      </p:sp>
      <p:pic>
        <p:nvPicPr>
          <p:cNvPr id="217" name="Google Shape;217;p30"/>
          <p:cNvPicPr preferRelativeResize="0"/>
          <p:nvPr/>
        </p:nvPicPr>
        <p:blipFill>
          <a:blip r:embed="rId3">
            <a:alphaModFix/>
          </a:blip>
          <a:stretch>
            <a:fillRect/>
          </a:stretch>
        </p:blipFill>
        <p:spPr>
          <a:xfrm>
            <a:off x="6095022" y="0"/>
            <a:ext cx="2190006"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Cuckoo Hashing:</a:t>
            </a:r>
            <a:endParaRPr u="sng" dirty="0"/>
          </a:p>
          <a:p>
            <a:pPr marL="0" lvl="0" indent="0" algn="l" rtl="0">
              <a:spcBef>
                <a:spcPts val="0"/>
              </a:spcBef>
              <a:spcAft>
                <a:spcPts val="0"/>
              </a:spcAft>
              <a:buNone/>
            </a:pPr>
            <a:r>
              <a:rPr lang="en" dirty="0"/>
              <a:t>Two hashing functions are used to address two different locations, the item must be placed in one of these two locations</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1536654136"/>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extLst>
              <p:ext uri="{D42A27DB-BD31-4B8C-83A1-F6EECF244321}">
                <p14:modId xmlns:p14="http://schemas.microsoft.com/office/powerpoint/2010/main" val="1521981262"/>
              </p:ext>
            </p:extLst>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Two hash functions are used, the first indexing Table 1 and the second indexing Table 2</a:t>
            </a:r>
          </a:p>
        </p:txBody>
      </p:sp>
    </p:spTree>
    <p:extLst>
      <p:ext uri="{BB962C8B-B14F-4D97-AF65-F5344CB8AC3E}">
        <p14:creationId xmlns:p14="http://schemas.microsoft.com/office/powerpoint/2010/main" val="1444680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A:</a:t>
            </a:r>
            <a:endParaRPr u="sng" dirty="0"/>
          </a:p>
          <a:p>
            <a:pPr marL="0" lvl="0" indent="0" algn="l" rtl="0">
              <a:spcBef>
                <a:spcPts val="0"/>
              </a:spcBef>
              <a:spcAft>
                <a:spcPts val="0"/>
              </a:spcAft>
              <a:buNone/>
            </a:pPr>
            <a:r>
              <a:rPr lang="en" dirty="0"/>
              <a:t>Table 1 location is vacant, use location from first hash function for A.</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3556746400"/>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p:txBody>
      </p:sp>
    </p:spTree>
    <p:extLst>
      <p:ext uri="{BB962C8B-B14F-4D97-AF65-F5344CB8AC3E}">
        <p14:creationId xmlns:p14="http://schemas.microsoft.com/office/powerpoint/2010/main" val="1684203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Cuckoo Hashing - Example</a:t>
            </a:r>
            <a:endParaRPr dirty="0"/>
          </a:p>
        </p:txBody>
      </p:sp>
      <p:sp>
        <p:nvSpPr>
          <p:cNvPr id="216" name="Google Shape;216;p30"/>
          <p:cNvSpPr txBox="1"/>
          <p:nvPr/>
        </p:nvSpPr>
        <p:spPr>
          <a:xfrm>
            <a:off x="932858" y="2025433"/>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dirty="0"/>
              <a:t>Insert B:</a:t>
            </a:r>
            <a:endParaRPr u="sng" dirty="0"/>
          </a:p>
          <a:p>
            <a:pPr marL="0" lvl="0" indent="0" algn="l" rtl="0">
              <a:spcBef>
                <a:spcPts val="0"/>
              </a:spcBef>
              <a:spcAft>
                <a:spcPts val="0"/>
              </a:spcAft>
              <a:buNone/>
            </a:pPr>
            <a:r>
              <a:rPr lang="en" dirty="0"/>
              <a:t>Table 1 location is occupied (by A). Displace A in Table 1 location to its Table 2 using the second hash function for A; this location is vacant.</a:t>
            </a:r>
          </a:p>
          <a:p>
            <a:pPr marL="0" lvl="0" indent="0" algn="l" rtl="0">
              <a:spcBef>
                <a:spcPts val="0"/>
              </a:spcBef>
              <a:spcAft>
                <a:spcPts val="0"/>
              </a:spcAft>
              <a:buNone/>
            </a:pPr>
            <a:r>
              <a:rPr lang="en" dirty="0"/>
              <a:t>The table 1 location is now vacant for B.</a:t>
            </a:r>
          </a:p>
        </p:txBody>
      </p:sp>
      <p:graphicFrame>
        <p:nvGraphicFramePr>
          <p:cNvPr id="2" name="Table 1">
            <a:extLst>
              <a:ext uri="{FF2B5EF4-FFF2-40B4-BE49-F238E27FC236}">
                <a16:creationId xmlns:a16="http://schemas.microsoft.com/office/drawing/2014/main" id="{79B820F0-0B74-4F4B-854A-98DF11C5D5BD}"/>
              </a:ext>
            </a:extLst>
          </p:cNvPr>
          <p:cNvGraphicFramePr>
            <a:graphicFrameLocks noGrp="1"/>
          </p:cNvGraphicFramePr>
          <p:nvPr>
            <p:extLst>
              <p:ext uri="{D42A27DB-BD31-4B8C-83A1-F6EECF244321}">
                <p14:modId xmlns:p14="http://schemas.microsoft.com/office/powerpoint/2010/main" val="851287756"/>
              </p:ext>
            </p:extLst>
          </p:nvPr>
        </p:nvGraphicFramePr>
        <p:xfrm>
          <a:off x="4526527"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70C0"/>
                          </a:solidFill>
                        </a:rPr>
                        <a:t>B</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graphicFrame>
        <p:nvGraphicFramePr>
          <p:cNvPr id="6" name="Table 5">
            <a:extLst>
              <a:ext uri="{FF2B5EF4-FFF2-40B4-BE49-F238E27FC236}">
                <a16:creationId xmlns:a16="http://schemas.microsoft.com/office/drawing/2014/main" id="{C806C523-D65D-394B-8BBD-29EF6A6B031F}"/>
              </a:ext>
            </a:extLst>
          </p:cNvPr>
          <p:cNvGraphicFramePr>
            <a:graphicFrameLocks noGrp="1"/>
          </p:cNvGraphicFramePr>
          <p:nvPr>
            <p:extLst>
              <p:ext uri="{D42A27DB-BD31-4B8C-83A1-F6EECF244321}">
                <p14:modId xmlns:p14="http://schemas.microsoft.com/office/powerpoint/2010/main" val="2134800909"/>
              </p:ext>
            </p:extLst>
          </p:nvPr>
        </p:nvGraphicFramePr>
        <p:xfrm>
          <a:off x="5813246" y="2131617"/>
          <a:ext cx="1001374" cy="2225040"/>
        </p:xfrm>
        <a:graphic>
          <a:graphicData uri="http://schemas.openxmlformats.org/drawingml/2006/table">
            <a:tbl>
              <a:tblPr firstRow="1" bandRow="1">
                <a:tableStyleId>{2D5ABB26-0587-4C30-8999-92F81FD0307C}</a:tableStyleId>
              </a:tblPr>
              <a:tblGrid>
                <a:gridCol w="500687">
                  <a:extLst>
                    <a:ext uri="{9D8B030D-6E8A-4147-A177-3AD203B41FA5}">
                      <a16:colId xmlns:a16="http://schemas.microsoft.com/office/drawing/2014/main" val="1076028015"/>
                    </a:ext>
                  </a:extLst>
                </a:gridCol>
                <a:gridCol w="500687">
                  <a:extLst>
                    <a:ext uri="{9D8B030D-6E8A-4147-A177-3AD203B41FA5}">
                      <a16:colId xmlns:a16="http://schemas.microsoft.com/office/drawing/2014/main" val="1198053462"/>
                    </a:ext>
                  </a:extLst>
                </a:gridCol>
              </a:tblGrid>
              <a:tr h="370840">
                <a:tc gridSpan="2">
                  <a:txBody>
                    <a:bodyPr/>
                    <a:lstStyle/>
                    <a:p>
                      <a:pPr algn="ctr"/>
                      <a:r>
                        <a:rPr lang="en-US" sz="1800" dirty="0">
                          <a:solidFill>
                            <a:schemeClr val="bg2"/>
                          </a:solidFill>
                        </a:rPr>
                        <a:t>Table 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7331935"/>
                  </a:ext>
                </a:extLst>
              </a:tr>
              <a:tr h="370840">
                <a:tc>
                  <a:txBody>
                    <a:bodyPr/>
                    <a:lstStyle/>
                    <a:p>
                      <a:pPr algn="ctr"/>
                      <a:r>
                        <a:rPr lang="en-US" sz="1800" dirty="0">
                          <a:solidFill>
                            <a:schemeClr val="bg2"/>
                          </a:solidFill>
                        </a:rPr>
                        <a:t>0</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2654320"/>
                  </a:ext>
                </a:extLst>
              </a:tr>
              <a:tr h="370840">
                <a:tc>
                  <a:txBody>
                    <a:bodyPr/>
                    <a:lstStyle/>
                    <a:p>
                      <a:pPr algn="ctr"/>
                      <a:r>
                        <a:rPr lang="en-US" sz="1800" dirty="0">
                          <a:solidFill>
                            <a:schemeClr val="bg2"/>
                          </a:solidFill>
                        </a:rPr>
                        <a:t>1</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5035410"/>
                  </a:ext>
                </a:extLst>
              </a:tr>
              <a:tr h="370840">
                <a:tc>
                  <a:txBody>
                    <a:bodyPr/>
                    <a:lstStyle/>
                    <a:p>
                      <a:pPr algn="ctr"/>
                      <a:r>
                        <a:rPr lang="en-US" sz="1800" dirty="0">
                          <a:solidFill>
                            <a:schemeClr val="bg2"/>
                          </a:solidFill>
                        </a:rPr>
                        <a:t>2</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rgbClr val="00B050"/>
                          </a:solidFill>
                        </a:rPr>
                        <a:t>A</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1330109"/>
                  </a:ext>
                </a:extLst>
              </a:tr>
              <a:tr h="370840">
                <a:tc>
                  <a:txBody>
                    <a:bodyPr/>
                    <a:lstStyle/>
                    <a:p>
                      <a:pPr algn="ctr"/>
                      <a:r>
                        <a:rPr lang="en-US" sz="1800" dirty="0">
                          <a:solidFill>
                            <a:schemeClr val="bg2"/>
                          </a:solidFill>
                        </a:rPr>
                        <a:t>3</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3231540"/>
                  </a:ext>
                </a:extLst>
              </a:tr>
              <a:tr h="370840">
                <a:tc>
                  <a:txBody>
                    <a:bodyPr/>
                    <a:lstStyle/>
                    <a:p>
                      <a:pPr algn="ctr"/>
                      <a:r>
                        <a:rPr lang="en-US" sz="1800" dirty="0">
                          <a:solidFill>
                            <a:schemeClr val="bg2"/>
                          </a:solidFill>
                        </a:rPr>
                        <a:t>4</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chemeClr val="bg2"/>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8405129"/>
                  </a:ext>
                </a:extLst>
              </a:tr>
            </a:tbl>
          </a:graphicData>
        </a:graphic>
      </p:graphicFrame>
      <p:sp>
        <p:nvSpPr>
          <p:cNvPr id="7" name="Google Shape;216;p30">
            <a:extLst>
              <a:ext uri="{FF2B5EF4-FFF2-40B4-BE49-F238E27FC236}">
                <a16:creationId xmlns:a16="http://schemas.microsoft.com/office/drawing/2014/main" id="{A76342DA-8AB9-B248-B55A-95FDDBD2D485}"/>
              </a:ext>
            </a:extLst>
          </p:cNvPr>
          <p:cNvSpPr txBox="1"/>
          <p:nvPr/>
        </p:nvSpPr>
        <p:spPr>
          <a:xfrm>
            <a:off x="6914100" y="2131617"/>
            <a:ext cx="2229900" cy="187453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A: 0, 2</a:t>
            </a:r>
          </a:p>
          <a:p>
            <a:pPr marL="0" lvl="0" indent="0" algn="l" rtl="0">
              <a:spcBef>
                <a:spcPts val="0"/>
              </a:spcBef>
              <a:spcAft>
                <a:spcPts val="0"/>
              </a:spcAft>
              <a:buNone/>
            </a:pPr>
            <a:r>
              <a:rPr lang="en" sz="1800" dirty="0"/>
              <a:t>B: 0, 0</a:t>
            </a:r>
          </a:p>
        </p:txBody>
      </p:sp>
    </p:spTree>
    <p:extLst>
      <p:ext uri="{BB962C8B-B14F-4D97-AF65-F5344CB8AC3E}">
        <p14:creationId xmlns:p14="http://schemas.microsoft.com/office/powerpoint/2010/main" val="2891807157"/>
      </p:ext>
    </p:extLst>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479</TotalTime>
  <Words>1749</Words>
  <Application>Microsoft Macintosh PowerPoint</Application>
  <PresentationFormat>On-screen Show (16:9)</PresentationFormat>
  <Paragraphs>585</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Lato</vt:lpstr>
      <vt:lpstr>Arial</vt:lpstr>
      <vt:lpstr>Raleway</vt:lpstr>
      <vt:lpstr>Streamline</vt:lpstr>
      <vt:lpstr>Hash Tables Without Linked Lists</vt:lpstr>
      <vt:lpstr>Linear Probing</vt:lpstr>
      <vt:lpstr>Quadratic Probing</vt:lpstr>
      <vt:lpstr>Double Hashing</vt:lpstr>
      <vt:lpstr>Hash Tables with Worst-Case O(1) Access</vt:lpstr>
      <vt:lpstr>Cuckoo Hashing</vt:lpstr>
      <vt:lpstr>Cuckoo Hashing - Example</vt:lpstr>
      <vt:lpstr>Cuckoo Hashing - Example</vt:lpstr>
      <vt:lpstr>Cuckoo Hashing - Example</vt:lpstr>
      <vt:lpstr>Cuckoo Hashing - Example</vt:lpstr>
      <vt:lpstr>Cuckoo Hashing - Example</vt:lpstr>
      <vt:lpstr>Cuckoo Hashing - Example</vt:lpstr>
      <vt:lpstr>Cuckoo Hashing - Example</vt:lpstr>
      <vt:lpstr>Cuckoo Hashing - Example</vt:lpstr>
      <vt:lpstr>Cuckoo Hashing - Example</vt:lpstr>
      <vt:lpstr>Hopscotch Hashing</vt:lpstr>
      <vt:lpstr>Hopscotch Hashing - Example</vt:lpstr>
      <vt:lpstr>Hopscotch Hashing - Example</vt:lpstr>
      <vt:lpstr>Hopscotch Hashing - Example</vt:lpstr>
      <vt:lpstr>Hopscotch Hashing - Example</vt:lpstr>
      <vt:lpstr>Picture References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to Hashing</dc:title>
  <dc:creator>Andrew Dean Hill</dc:creator>
  <cp:lastModifiedBy>Microsoft Office User</cp:lastModifiedBy>
  <cp:revision>22</cp:revision>
  <dcterms:modified xsi:type="dcterms:W3CDTF">2019-10-09T03:58:05Z</dcterms:modified>
</cp:coreProperties>
</file>