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59" r:id="rId1"/>
  </p:sldMasterIdLst>
  <p:notesMasterIdLst>
    <p:notesMasterId r:id="rId23"/>
  </p:notesMasterIdLst>
  <p:sldIdLst>
    <p:sldId id="256" r:id="rId2"/>
    <p:sldId id="279" r:id="rId3"/>
    <p:sldId id="272" r:id="rId4"/>
    <p:sldId id="281" r:id="rId5"/>
    <p:sldId id="280" r:id="rId6"/>
    <p:sldId id="273" r:id="rId7"/>
    <p:sldId id="282" r:id="rId8"/>
    <p:sldId id="283" r:id="rId9"/>
    <p:sldId id="284" r:id="rId10"/>
    <p:sldId id="285" r:id="rId11"/>
    <p:sldId id="286" r:id="rId12"/>
    <p:sldId id="287" r:id="rId13"/>
    <p:sldId id="288" r:id="rId14"/>
    <p:sldId id="289" r:id="rId15"/>
    <p:sldId id="290" r:id="rId16"/>
    <p:sldId id="291" r:id="rId17"/>
    <p:sldId id="292" r:id="rId18"/>
    <p:sldId id="293" r:id="rId19"/>
    <p:sldId id="294" r:id="rId20"/>
    <p:sldId id="295" r:id="rId21"/>
    <p:sldId id="278" r:id="rId22"/>
  </p:sldIdLst>
  <p:sldSz cx="9144000" cy="5143500" type="screen16x9"/>
  <p:notesSz cx="6858000" cy="9144000"/>
  <p:embeddedFontLst>
    <p:embeddedFont>
      <p:font typeface="Lato" panose="020F0502020204030203" pitchFamily="34" charset="77"/>
      <p:regular r:id="rId24"/>
      <p:bold r:id="rId25"/>
      <p:italic r:id="rId26"/>
      <p:boldItalic r:id="rId27"/>
    </p:embeddedFont>
    <p:embeddedFont>
      <p:font typeface="Raleway" panose="020B0603030101060003" pitchFamily="34" charset="77"/>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79167" autoAdjust="0"/>
  </p:normalViewPr>
  <p:slideViewPr>
    <p:cSldViewPr snapToGrid="0">
      <p:cViewPr varScale="1">
        <p:scale>
          <a:sx n="116" d="100"/>
          <a:sy n="116" d="100"/>
        </p:scale>
        <p:origin x="1520" y="1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43755fe783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43755fe783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41667879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43755fe783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43755fe783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4772006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43755fe783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43755fe783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32189042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43755fe783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43755fe783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35827877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43755fe783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43755fe783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3953223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43755fe783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43755fe783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 the worst case a cycle will result where a previous location is indexed in a subsequent displacement. In this situation the tables will need to be expanded and rehashed. Cycles are unlikely when the load factor is less than 0.5 however long chains of displacements are inefficient so typically expansion/rehashing will typically occur either upon log(n) displacements occurring when attempting to insert an item or reaching a load factor of 0.4</a:t>
            </a:r>
          </a:p>
        </p:txBody>
      </p:sp>
    </p:spTree>
    <p:extLst>
      <p:ext uri="{BB962C8B-B14F-4D97-AF65-F5344CB8AC3E}">
        <p14:creationId xmlns:p14="http://schemas.microsoft.com/office/powerpoint/2010/main" val="10245061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43755fe783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43755fe783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 hopscotch hashing a given item will always be inserted-into and found-in the neighborhood of its hashed bucket. In other words, it will always be found either in its original hashed array entry, or in one of the next </a:t>
            </a:r>
            <a:r>
              <a:rPr lang="en-US" i="1" dirty="0"/>
              <a:t>H-1</a:t>
            </a:r>
            <a:r>
              <a:rPr lang="en-US" dirty="0"/>
              <a:t> neighboring entries.</a:t>
            </a:r>
          </a:p>
          <a:p>
            <a:pPr marL="0" lvl="0" indent="0" algn="l" rtl="0">
              <a:spcBef>
                <a:spcPts val="0"/>
              </a:spcBef>
              <a:spcAft>
                <a:spcPts val="0"/>
              </a:spcAft>
              <a:buNone/>
            </a:pPr>
            <a:r>
              <a:rPr lang="en-US" dirty="0"/>
              <a:t>The “hop” information at a location indexed by the hash function (location H) is encoded as a bit string where 1’s indicate locations that are occupied by an item hashing to H while 0’s indicate locations that are either vacant or occupied by values that hash to other values (!= H).  The position of each bit starts from the left most bit representing location H and the remaining bits consecutive locations to the right.</a:t>
            </a:r>
          </a:p>
        </p:txBody>
      </p:sp>
    </p:spTree>
    <p:extLst>
      <p:ext uri="{BB962C8B-B14F-4D97-AF65-F5344CB8AC3E}">
        <p14:creationId xmlns:p14="http://schemas.microsoft.com/office/powerpoint/2010/main" val="20406466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43755fe783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43755fe783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2677305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43755fe783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43755fe783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14569062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43755fe783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43755fe783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3990164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43755fe783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43755fe783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Linear probing</a:t>
            </a:r>
            <a:r>
              <a:rPr lang="en-US" baseline="0" dirty="0"/>
              <a:t> tries +1, +2, +3, … </a:t>
            </a:r>
          </a:p>
          <a:p>
            <a:pPr marL="0" lvl="0" indent="0" algn="l" rtl="0">
              <a:spcBef>
                <a:spcPts val="0"/>
              </a:spcBef>
              <a:spcAft>
                <a:spcPts val="0"/>
              </a:spcAft>
              <a:buNone/>
            </a:pPr>
            <a:r>
              <a:rPr lang="en-US" baseline="0" dirty="0"/>
              <a:t>Quadratic probing tries +1, +4, +9, +16, …</a:t>
            </a:r>
          </a:p>
          <a:p>
            <a:pPr marL="0" lvl="0" indent="0" algn="l" rtl="0">
              <a:spcBef>
                <a:spcPts val="0"/>
              </a:spcBef>
              <a:spcAft>
                <a:spcPts val="0"/>
              </a:spcAft>
              <a:buNone/>
            </a:pPr>
            <a:endParaRPr lang="en-US" baseline="0" dirty="0"/>
          </a:p>
          <a:p>
            <a:pPr marL="0" lvl="0" indent="0" algn="l" rtl="0">
              <a:spcBef>
                <a:spcPts val="0"/>
              </a:spcBef>
              <a:spcAft>
                <a:spcPts val="0"/>
              </a:spcAft>
              <a:buNone/>
            </a:pPr>
            <a:r>
              <a:rPr lang="en-US" baseline="0" dirty="0"/>
              <a:t>The other difference is that in quadratic probing, if a spot is taken, you just keep going (DON’T keep all the people hashing to the same box together).</a:t>
            </a:r>
          </a:p>
          <a:p>
            <a:pPr marL="0" lvl="0" indent="0" algn="l" rtl="0">
              <a:spcBef>
                <a:spcPts val="0"/>
              </a:spcBef>
              <a:spcAft>
                <a:spcPts val="0"/>
              </a:spcAft>
              <a:buNone/>
            </a:pPr>
            <a:r>
              <a:rPr lang="en-US" baseline="0" dirty="0"/>
              <a:t>This is because x^2 grows fast enough that it is actually faster to search every x^2 spots to the end of the table rather than worry about moving things around.</a:t>
            </a:r>
            <a:endParaRPr dirty="0"/>
          </a:p>
        </p:txBody>
      </p:sp>
    </p:spTree>
    <p:extLst>
      <p:ext uri="{BB962C8B-B14F-4D97-AF65-F5344CB8AC3E}">
        <p14:creationId xmlns:p14="http://schemas.microsoft.com/office/powerpoint/2010/main" val="38560457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43755fe783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43755fe783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17783651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437291d1fd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437291d1fd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43755fe783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43755fe783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Linear probing</a:t>
            </a:r>
            <a:r>
              <a:rPr lang="en-US" baseline="0" dirty="0"/>
              <a:t> tries +1, +2, +3, … </a:t>
            </a:r>
          </a:p>
          <a:p>
            <a:pPr marL="0" lvl="0" indent="0" algn="l" rtl="0">
              <a:spcBef>
                <a:spcPts val="0"/>
              </a:spcBef>
              <a:spcAft>
                <a:spcPts val="0"/>
              </a:spcAft>
              <a:buNone/>
            </a:pPr>
            <a:r>
              <a:rPr lang="en-US" baseline="0" dirty="0"/>
              <a:t>Quadratic probing tries +1, +4, +9, +16, …</a:t>
            </a:r>
          </a:p>
          <a:p>
            <a:pPr marL="0" lvl="0" indent="0" algn="l" rtl="0">
              <a:spcBef>
                <a:spcPts val="0"/>
              </a:spcBef>
              <a:spcAft>
                <a:spcPts val="0"/>
              </a:spcAft>
              <a:buNone/>
            </a:pPr>
            <a:endParaRPr lang="en-US" baseline="0" dirty="0"/>
          </a:p>
          <a:p>
            <a:pPr marL="0" lvl="0" indent="0" algn="l" rtl="0">
              <a:spcBef>
                <a:spcPts val="0"/>
              </a:spcBef>
              <a:spcAft>
                <a:spcPts val="0"/>
              </a:spcAft>
              <a:buNone/>
            </a:pPr>
            <a:r>
              <a:rPr lang="en-US" baseline="0" dirty="0"/>
              <a:t>The other difference is that in quadratic probing, if a spot is taken, you just keep going (DON’T keep all the people hashing to the same box together).</a:t>
            </a:r>
          </a:p>
          <a:p>
            <a:pPr marL="0" lvl="0" indent="0" algn="l" rtl="0">
              <a:spcBef>
                <a:spcPts val="0"/>
              </a:spcBef>
              <a:spcAft>
                <a:spcPts val="0"/>
              </a:spcAft>
              <a:buNone/>
            </a:pPr>
            <a:r>
              <a:rPr lang="en-US" baseline="0" dirty="0"/>
              <a:t>This is because x^2 grows fast enough that it is actually faster to search every x^2 spots to the end of the table rather than worry about moving things around.</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43755fe783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43755fe783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While linear probing uses a step size of 1 and quadratic probing uses a step size of n^2 – (n-1)^2, double hashing uses a second hash function to determine the step size.</a:t>
            </a:r>
          </a:p>
          <a:p>
            <a:pPr marL="0" lvl="0" indent="0" algn="l" rtl="0">
              <a:spcBef>
                <a:spcPts val="0"/>
              </a:spcBef>
              <a:spcAft>
                <a:spcPts val="0"/>
              </a:spcAft>
              <a:buNone/>
            </a:pPr>
            <a:r>
              <a:rPr lang="en-US" dirty="0"/>
              <a:t>This second hash function must return a value greater than 0 and less than the size of the array.</a:t>
            </a:r>
          </a:p>
          <a:p>
            <a:pPr marL="0" lvl="0" indent="0" algn="l" rtl="0">
              <a:spcBef>
                <a:spcPts val="0"/>
              </a:spcBef>
              <a:spcAft>
                <a:spcPts val="0"/>
              </a:spcAft>
              <a:buNone/>
            </a:pPr>
            <a:r>
              <a:rPr lang="en-US" dirty="0"/>
              <a:t>Unlike the alternative collision-resolution methods of linear probing and quadratic probing, the interval depends on the data, so that values mapping to the same location have different bucket sequences; this minimizes repeated collisions and the effects of clustering.</a:t>
            </a:r>
          </a:p>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11887552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393426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43755fe783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43755fe783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a:t>
            </a:r>
            <a:r>
              <a:rPr lang="en-US" baseline="0" dirty="0"/>
              <a:t> am in the box h1 tells me to go to.  </a:t>
            </a:r>
          </a:p>
          <a:p>
            <a:pPr marL="0" lvl="0" indent="0" algn="l" rtl="0">
              <a:spcBef>
                <a:spcPts val="0"/>
              </a:spcBef>
              <a:spcAft>
                <a:spcPts val="0"/>
              </a:spcAft>
              <a:buNone/>
            </a:pPr>
            <a:r>
              <a:rPr lang="en-US" baseline="0" dirty="0"/>
              <a:t>If someone else gets stuck in my box (collision), then I move to where h2 says to go</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Can be implemented using a single table as shown on the right or using two tables indexed separately as shown in the following slides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43755fe783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43755fe783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This property limits finding an item to running both hash functions and looking in the two indexed locations</a:t>
            </a:r>
          </a:p>
        </p:txBody>
      </p:sp>
    </p:spTree>
    <p:extLst>
      <p:ext uri="{BB962C8B-B14F-4D97-AF65-F5344CB8AC3E}">
        <p14:creationId xmlns:p14="http://schemas.microsoft.com/office/powerpoint/2010/main" val="2807871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43755fe783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43755fe783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4065310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43755fe783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43755fe783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13689646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14;p2"/>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lstStyle>
            <a:lvl1pPr lvl="0">
              <a:spcBef>
                <a:spcPts val="0"/>
              </a:spcBef>
              <a:spcAft>
                <a:spcPts val="0"/>
              </a:spcAft>
              <a:buClr>
                <a:schemeClr val="dk2"/>
              </a:buClr>
              <a:buSzPts val="4200"/>
              <a:buNone/>
              <a:defRPr sz="4200">
                <a:solidFill>
                  <a:schemeClr val="dk2"/>
                </a:solidFill>
              </a:defRPr>
            </a:lvl1pPr>
            <a:lvl2pPr lvl="1">
              <a:spcBef>
                <a:spcPts val="0"/>
              </a:spcBef>
              <a:spcAft>
                <a:spcPts val="0"/>
              </a:spcAft>
              <a:buClr>
                <a:schemeClr val="dk2"/>
              </a:buClr>
              <a:buSzPts val="4200"/>
              <a:buNone/>
              <a:defRPr sz="4200">
                <a:solidFill>
                  <a:schemeClr val="dk2"/>
                </a:solidFill>
              </a:defRPr>
            </a:lvl2pPr>
            <a:lvl3pPr lvl="2">
              <a:spcBef>
                <a:spcPts val="0"/>
              </a:spcBef>
              <a:spcAft>
                <a:spcPts val="0"/>
              </a:spcAft>
              <a:buClr>
                <a:schemeClr val="dk2"/>
              </a:buClr>
              <a:buSzPts val="4200"/>
              <a:buNone/>
              <a:defRPr sz="4200">
                <a:solidFill>
                  <a:schemeClr val="dk2"/>
                </a:solidFill>
              </a:defRPr>
            </a:lvl3pPr>
            <a:lvl4pPr lvl="3">
              <a:spcBef>
                <a:spcPts val="0"/>
              </a:spcBef>
              <a:spcAft>
                <a:spcPts val="0"/>
              </a:spcAft>
              <a:buClr>
                <a:schemeClr val="dk2"/>
              </a:buClr>
              <a:buSzPts val="4200"/>
              <a:buNone/>
              <a:defRPr sz="4200">
                <a:solidFill>
                  <a:schemeClr val="dk2"/>
                </a:solidFill>
              </a:defRPr>
            </a:lvl4pPr>
            <a:lvl5pPr lvl="4">
              <a:spcBef>
                <a:spcPts val="0"/>
              </a:spcBef>
              <a:spcAft>
                <a:spcPts val="0"/>
              </a:spcAft>
              <a:buClr>
                <a:schemeClr val="dk2"/>
              </a:buClr>
              <a:buSzPts val="4200"/>
              <a:buNone/>
              <a:defRPr sz="4200">
                <a:solidFill>
                  <a:schemeClr val="dk2"/>
                </a:solidFill>
              </a:defRPr>
            </a:lvl5pPr>
            <a:lvl6pPr lvl="5">
              <a:spcBef>
                <a:spcPts val="0"/>
              </a:spcBef>
              <a:spcAft>
                <a:spcPts val="0"/>
              </a:spcAft>
              <a:buClr>
                <a:schemeClr val="dk2"/>
              </a:buClr>
              <a:buSzPts val="4200"/>
              <a:buNone/>
              <a:defRPr sz="4200">
                <a:solidFill>
                  <a:schemeClr val="dk2"/>
                </a:solidFill>
              </a:defRPr>
            </a:lvl6pPr>
            <a:lvl7pPr lvl="6">
              <a:spcBef>
                <a:spcPts val="0"/>
              </a:spcBef>
              <a:spcAft>
                <a:spcPts val="0"/>
              </a:spcAft>
              <a:buClr>
                <a:schemeClr val="dk2"/>
              </a:buClr>
              <a:buSzPts val="4200"/>
              <a:buNone/>
              <a:defRPr sz="4200">
                <a:solidFill>
                  <a:schemeClr val="dk2"/>
                </a:solidFill>
              </a:defRPr>
            </a:lvl7pPr>
            <a:lvl8pPr lvl="7">
              <a:spcBef>
                <a:spcPts val="0"/>
              </a:spcBef>
              <a:spcAft>
                <a:spcPts val="0"/>
              </a:spcAft>
              <a:buClr>
                <a:schemeClr val="dk2"/>
              </a:buClr>
              <a:buSzPts val="4200"/>
              <a:buNone/>
              <a:defRPr sz="4200">
                <a:solidFill>
                  <a:schemeClr val="dk2"/>
                </a:solidFill>
              </a:defRPr>
            </a:lvl8pPr>
            <a:lvl9pPr lvl="8">
              <a:spcBef>
                <a:spcPts val="0"/>
              </a:spcBef>
              <a:spcAft>
                <a:spcPts val="0"/>
              </a:spcAft>
              <a:buClr>
                <a:schemeClr val="dk2"/>
              </a:buClr>
              <a:buSzPts val="4200"/>
              <a:buNone/>
              <a:defRPr sz="4200">
                <a:solidFill>
                  <a:schemeClr val="dk2"/>
                </a:solidFill>
              </a:defRPr>
            </a:lvl9pPr>
          </a:lstStyle>
          <a:p>
            <a:endParaRPr/>
          </a:p>
        </p:txBody>
      </p:sp>
      <p:sp>
        <p:nvSpPr>
          <p:cNvPr id="15" name="Google Shape;15;p2"/>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6" name="Google Shape;16;p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 name="Google Shape;77;p11"/>
          <p:cNvSpPr txBox="1">
            <a:spLocks noGrp="1"/>
          </p:cNvSpPr>
          <p:nvPr>
            <p:ph type="title" hasCustomPrompt="1"/>
          </p:nvPr>
        </p:nvSpPr>
        <p:spPr>
          <a:xfrm>
            <a:off x="729450" y="733950"/>
            <a:ext cx="7688400" cy="1244700"/>
          </a:xfrm>
          <a:prstGeom prst="rect">
            <a:avLst/>
          </a:prstGeom>
        </p:spPr>
        <p:txBody>
          <a:bodyPr spcFirstLastPara="1" wrap="square" lIns="91425" tIns="91425" rIns="91425" bIns="91425" anchor="t" anchorCtr="0"/>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a:spLocks noGrp="1"/>
          </p:cNvSpPr>
          <p:nvPr>
            <p:ph type="body" idx="1"/>
          </p:nvPr>
        </p:nvSpPr>
        <p:spPr>
          <a:xfrm>
            <a:off x="729450" y="2272888"/>
            <a:ext cx="7688400" cy="1580400"/>
          </a:xfrm>
          <a:prstGeom prst="rect">
            <a:avLst/>
          </a:prstGeom>
        </p:spPr>
        <p:txBody>
          <a:bodyPr spcFirstLastPara="1" wrap="square" lIns="91425" tIns="91425" rIns="91425" bIns="91425" anchor="t" anchorCtr="0"/>
          <a:lstStyle>
            <a:lvl1pPr marL="457200" lvl="0" indent="-311150">
              <a:spcBef>
                <a:spcPts val="0"/>
              </a:spcBef>
              <a:spcAft>
                <a:spcPts val="0"/>
              </a:spcAft>
              <a:buClr>
                <a:schemeClr val="lt1"/>
              </a:buClr>
              <a:buSzPts val="1300"/>
              <a:buChar char="●"/>
              <a:defRPr>
                <a:solidFill>
                  <a:schemeClr val="lt1"/>
                </a:solidFill>
              </a:defRPr>
            </a:lvl1pPr>
            <a:lvl2pPr marL="914400" lvl="1" indent="-298450">
              <a:spcBef>
                <a:spcPts val="1600"/>
              </a:spcBef>
              <a:spcAft>
                <a:spcPts val="0"/>
              </a:spcAft>
              <a:buClr>
                <a:schemeClr val="lt1"/>
              </a:buClr>
              <a:buSzPts val="1100"/>
              <a:buChar char="○"/>
              <a:defRPr>
                <a:solidFill>
                  <a:schemeClr val="lt1"/>
                </a:solidFill>
              </a:defRPr>
            </a:lvl2pPr>
            <a:lvl3pPr marL="1371600" lvl="2" indent="-298450">
              <a:spcBef>
                <a:spcPts val="1600"/>
              </a:spcBef>
              <a:spcAft>
                <a:spcPts val="0"/>
              </a:spcAft>
              <a:buClr>
                <a:schemeClr val="lt1"/>
              </a:buClr>
              <a:buSzPts val="1100"/>
              <a:buChar char="■"/>
              <a:defRPr>
                <a:solidFill>
                  <a:schemeClr val="lt1"/>
                </a:solidFill>
              </a:defRPr>
            </a:lvl3pPr>
            <a:lvl4pPr marL="1828800" lvl="3" indent="-298450">
              <a:spcBef>
                <a:spcPts val="1600"/>
              </a:spcBef>
              <a:spcAft>
                <a:spcPts val="0"/>
              </a:spcAft>
              <a:buClr>
                <a:schemeClr val="lt1"/>
              </a:buClr>
              <a:buSzPts val="1100"/>
              <a:buChar char="●"/>
              <a:defRPr>
                <a:solidFill>
                  <a:schemeClr val="lt1"/>
                </a:solidFill>
              </a:defRPr>
            </a:lvl4pPr>
            <a:lvl5pPr marL="2286000" lvl="4" indent="-298450">
              <a:spcBef>
                <a:spcPts val="1600"/>
              </a:spcBef>
              <a:spcAft>
                <a:spcPts val="0"/>
              </a:spcAft>
              <a:buClr>
                <a:schemeClr val="lt1"/>
              </a:buClr>
              <a:buSzPts val="1100"/>
              <a:buChar char="○"/>
              <a:defRPr>
                <a:solidFill>
                  <a:schemeClr val="lt1"/>
                </a:solidFill>
              </a:defRPr>
            </a:lvl5pPr>
            <a:lvl6pPr marL="2743200" lvl="5" indent="-298450">
              <a:spcBef>
                <a:spcPts val="1600"/>
              </a:spcBef>
              <a:spcAft>
                <a:spcPts val="0"/>
              </a:spcAft>
              <a:buClr>
                <a:schemeClr val="lt1"/>
              </a:buClr>
              <a:buSzPts val="1100"/>
              <a:buChar char="■"/>
              <a:defRPr>
                <a:solidFill>
                  <a:schemeClr val="lt1"/>
                </a:solidFill>
              </a:defRPr>
            </a:lvl6pPr>
            <a:lvl7pPr marL="3200400" lvl="6" indent="-298450">
              <a:spcBef>
                <a:spcPts val="1600"/>
              </a:spcBef>
              <a:spcAft>
                <a:spcPts val="0"/>
              </a:spcAft>
              <a:buClr>
                <a:schemeClr val="lt1"/>
              </a:buClr>
              <a:buSzPts val="1100"/>
              <a:buChar char="●"/>
              <a:defRPr>
                <a:solidFill>
                  <a:schemeClr val="lt1"/>
                </a:solidFill>
              </a:defRPr>
            </a:lvl7pPr>
            <a:lvl8pPr marL="3657600" lvl="7" indent="-298450">
              <a:spcBef>
                <a:spcPts val="1600"/>
              </a:spcBef>
              <a:spcAft>
                <a:spcPts val="0"/>
              </a:spcAft>
              <a:buClr>
                <a:schemeClr val="lt1"/>
              </a:buClr>
              <a:buSzPts val="1100"/>
              <a:buChar char="○"/>
              <a:defRPr>
                <a:solidFill>
                  <a:schemeClr val="lt1"/>
                </a:solidFill>
              </a:defRPr>
            </a:lvl8pPr>
            <a:lvl9pPr marL="4114800" lvl="8" indent="-298450">
              <a:spcBef>
                <a:spcPts val="1600"/>
              </a:spcBef>
              <a:spcAft>
                <a:spcPts val="1600"/>
              </a:spcAft>
              <a:buClr>
                <a:schemeClr val="lt1"/>
              </a:buClr>
              <a:buSzPts val="1100"/>
              <a:buChar char="■"/>
              <a:defRPr>
                <a:solidFill>
                  <a:schemeClr val="lt1"/>
                </a:solidFill>
              </a:defRPr>
            </a:lvl9pPr>
          </a:lstStyle>
          <a:p>
            <a:endParaRPr/>
          </a:p>
        </p:txBody>
      </p:sp>
      <p:sp>
        <p:nvSpPr>
          <p:cNvPr id="79" name="Google Shape;79;p11"/>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0"/>
        <p:cNvGrpSpPr/>
        <p:nvPr/>
      </p:nvGrpSpPr>
      <p:grpSpPr>
        <a:xfrm>
          <a:off x="0" y="0"/>
          <a:ext cx="0" cy="0"/>
          <a:chOff x="0" y="0"/>
          <a:chExt cx="0" cy="0"/>
        </a:xfrm>
      </p:grpSpPr>
      <p:sp>
        <p:nvSpPr>
          <p:cNvPr id="81" name="Google Shape;81;p1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3"/>
          <p:cNvSpPr txBox="1">
            <a:spLocks noGrp="1"/>
          </p:cNvSpPr>
          <p:nvPr>
            <p:ph type="title"/>
          </p:nvPr>
        </p:nvSpPr>
        <p:spPr>
          <a:xfrm>
            <a:off x="729450" y="1322450"/>
            <a:ext cx="7688400" cy="1518600"/>
          </a:xfrm>
          <a:prstGeom prst="rect">
            <a:avLst/>
          </a:prstGeom>
        </p:spPr>
        <p:txBody>
          <a:bodyPr spcFirstLastPara="1" wrap="square" lIns="91425" tIns="91425" rIns="91425" bIns="91425" anchor="t" anchorCtr="0"/>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22" name="Google Shape;22;p3"/>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8;p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29" name="Google Shape;29;p4"/>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0" name="Google Shape;30;p4"/>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5"/>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37" name="Google Shape;37;p5"/>
          <p:cNvSpPr txBox="1">
            <a:spLocks noGrp="1"/>
          </p:cNvSpPr>
          <p:nvPr>
            <p:ph type="body" idx="1"/>
          </p:nvPr>
        </p:nvSpPr>
        <p:spPr>
          <a:xfrm>
            <a:off x="729325" y="2078875"/>
            <a:ext cx="3774300" cy="22611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8" name="Google Shape;38;p5"/>
          <p:cNvSpPr txBox="1">
            <a:spLocks noGrp="1"/>
          </p:cNvSpPr>
          <p:nvPr>
            <p:ph type="body" idx="2"/>
          </p:nvPr>
        </p:nvSpPr>
        <p:spPr>
          <a:xfrm>
            <a:off x="4643604" y="2078875"/>
            <a:ext cx="3774300" cy="22611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9" name="Google Shape;39;p5"/>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45;p6"/>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46" name="Google Shape;46;p6"/>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52;p7"/>
          <p:cNvSpPr txBox="1">
            <a:spLocks noGrp="1"/>
          </p:cNvSpPr>
          <p:nvPr>
            <p:ph type="title"/>
          </p:nvPr>
        </p:nvSpPr>
        <p:spPr>
          <a:xfrm>
            <a:off x="730000" y="1318650"/>
            <a:ext cx="3300900" cy="1381500"/>
          </a:xfrm>
          <a:prstGeom prst="rect">
            <a:avLst/>
          </a:prstGeom>
        </p:spPr>
        <p:txBody>
          <a:bodyPr spcFirstLastPara="1" wrap="square" lIns="91425" tIns="91425" rIns="91425" bIns="91425" anchor="t" anchorCtr="0"/>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53" name="Google Shape;53;p7"/>
          <p:cNvSpPr txBox="1">
            <a:spLocks noGrp="1"/>
          </p:cNvSpPr>
          <p:nvPr>
            <p:ph type="body" idx="1"/>
          </p:nvPr>
        </p:nvSpPr>
        <p:spPr>
          <a:xfrm>
            <a:off x="721225" y="2781725"/>
            <a:ext cx="3300900" cy="15975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4" name="Google Shape;54;p7"/>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8"/>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60" name="Google Shape;60;p8"/>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 name="Google Shape;66;p9"/>
          <p:cNvSpPr txBox="1">
            <a:spLocks noGrp="1"/>
          </p:cNvSpPr>
          <p:nvPr>
            <p:ph type="title"/>
          </p:nvPr>
        </p:nvSpPr>
        <p:spPr>
          <a:xfrm>
            <a:off x="730000" y="1318650"/>
            <a:ext cx="3300900" cy="1687200"/>
          </a:xfrm>
          <a:prstGeom prst="rect">
            <a:avLst/>
          </a:prstGeom>
        </p:spPr>
        <p:txBody>
          <a:bodyPr spcFirstLastPara="1" wrap="square" lIns="91425" tIns="91425" rIns="91425" bIns="91425" anchor="t" anchorCtr="0"/>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67" name="Google Shape;67;p9"/>
          <p:cNvSpPr txBox="1">
            <a:spLocks noGrp="1"/>
          </p:cNvSpPr>
          <p:nvPr>
            <p:ph type="subTitle" idx="1"/>
          </p:nvPr>
        </p:nvSpPr>
        <p:spPr>
          <a:xfrm>
            <a:off x="724950" y="3161525"/>
            <a:ext cx="3300900" cy="759000"/>
          </a:xfrm>
          <a:prstGeom prst="rect">
            <a:avLst/>
          </a:prstGeom>
        </p:spPr>
        <p:txBody>
          <a:bodyPr spcFirstLastPara="1" wrap="square" lIns="91425" tIns="91425" rIns="91425" bIns="91425" anchor="t" anchorCtr="0"/>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68" name="Google Shape;68;p9"/>
          <p:cNvSpPr txBox="1">
            <a:spLocks noGrp="1"/>
          </p:cNvSpPr>
          <p:nvPr>
            <p:ph type="body" idx="2"/>
          </p:nvPr>
        </p:nvSpPr>
        <p:spPr>
          <a:xfrm>
            <a:off x="5174225" y="1352625"/>
            <a:ext cx="3374400" cy="30255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9" name="Google Shape;69;p9"/>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0"/>
        <p:cNvGrpSpPr/>
        <p:nvPr/>
      </p:nvGrpSpPr>
      <p:grpSpPr>
        <a:xfrm>
          <a:off x="0" y="0"/>
          <a:ext cx="0" cy="0"/>
          <a:chOff x="0" y="0"/>
          <a:chExt cx="0" cy="0"/>
        </a:xfrm>
      </p:grpSpPr>
      <p:sp>
        <p:nvSpPr>
          <p:cNvPr id="71" name="Google Shape;71;p10"/>
          <p:cNvSpPr txBox="1">
            <a:spLocks noGrp="1"/>
          </p:cNvSpPr>
          <p:nvPr>
            <p:ph type="body" idx="1"/>
          </p:nvPr>
        </p:nvSpPr>
        <p:spPr>
          <a:xfrm>
            <a:off x="724950" y="4372551"/>
            <a:ext cx="7697400" cy="4605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300"/>
              <a:buNone/>
              <a:defRPr/>
            </a:lvl1pPr>
          </a:lstStyle>
          <a:p>
            <a:endParaRPr/>
          </a:p>
        </p:txBody>
      </p:sp>
      <p:sp>
        <p:nvSpPr>
          <p:cNvPr id="72" name="Google Shape;72;p10"/>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reamlin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SzPts val="2800"/>
              <a:buFont typeface="Raleway"/>
              <a:buNone/>
              <a:defRPr sz="2800" b="1">
                <a:latin typeface="Raleway"/>
                <a:ea typeface="Raleway"/>
                <a:cs typeface="Raleway"/>
                <a:sym typeface="Raleway"/>
              </a:defRPr>
            </a:lvl1pPr>
            <a:lvl2pPr lvl="1">
              <a:spcBef>
                <a:spcPts val="0"/>
              </a:spcBef>
              <a:spcAft>
                <a:spcPts val="0"/>
              </a:spcAft>
              <a:buSzPts val="2800"/>
              <a:buFont typeface="Raleway"/>
              <a:buNone/>
              <a:defRPr sz="2800" b="1">
                <a:latin typeface="Raleway"/>
                <a:ea typeface="Raleway"/>
                <a:cs typeface="Raleway"/>
                <a:sym typeface="Raleway"/>
              </a:defRPr>
            </a:lvl2pPr>
            <a:lvl3pPr lvl="2">
              <a:spcBef>
                <a:spcPts val="0"/>
              </a:spcBef>
              <a:spcAft>
                <a:spcPts val="0"/>
              </a:spcAft>
              <a:buSzPts val="2800"/>
              <a:buFont typeface="Raleway"/>
              <a:buNone/>
              <a:defRPr sz="2800" b="1">
                <a:latin typeface="Raleway"/>
                <a:ea typeface="Raleway"/>
                <a:cs typeface="Raleway"/>
                <a:sym typeface="Raleway"/>
              </a:defRPr>
            </a:lvl3pPr>
            <a:lvl4pPr lvl="3">
              <a:spcBef>
                <a:spcPts val="0"/>
              </a:spcBef>
              <a:spcAft>
                <a:spcPts val="0"/>
              </a:spcAft>
              <a:buSzPts val="2800"/>
              <a:buFont typeface="Raleway"/>
              <a:buNone/>
              <a:defRPr sz="2800" b="1">
                <a:latin typeface="Raleway"/>
                <a:ea typeface="Raleway"/>
                <a:cs typeface="Raleway"/>
                <a:sym typeface="Raleway"/>
              </a:defRPr>
            </a:lvl4pPr>
            <a:lvl5pPr lvl="4">
              <a:spcBef>
                <a:spcPts val="0"/>
              </a:spcBef>
              <a:spcAft>
                <a:spcPts val="0"/>
              </a:spcAft>
              <a:buSzPts val="2800"/>
              <a:buFont typeface="Raleway"/>
              <a:buNone/>
              <a:defRPr sz="2800" b="1">
                <a:latin typeface="Raleway"/>
                <a:ea typeface="Raleway"/>
                <a:cs typeface="Raleway"/>
                <a:sym typeface="Raleway"/>
              </a:defRPr>
            </a:lvl5pPr>
            <a:lvl6pPr lvl="5">
              <a:spcBef>
                <a:spcPts val="0"/>
              </a:spcBef>
              <a:spcAft>
                <a:spcPts val="0"/>
              </a:spcAft>
              <a:buSzPts val="2800"/>
              <a:buFont typeface="Raleway"/>
              <a:buNone/>
              <a:defRPr sz="2800" b="1">
                <a:latin typeface="Raleway"/>
                <a:ea typeface="Raleway"/>
                <a:cs typeface="Raleway"/>
                <a:sym typeface="Raleway"/>
              </a:defRPr>
            </a:lvl6pPr>
            <a:lvl7pPr lvl="6">
              <a:spcBef>
                <a:spcPts val="0"/>
              </a:spcBef>
              <a:spcAft>
                <a:spcPts val="0"/>
              </a:spcAft>
              <a:buSzPts val="2800"/>
              <a:buFont typeface="Raleway"/>
              <a:buNone/>
              <a:defRPr sz="2800" b="1">
                <a:latin typeface="Raleway"/>
                <a:ea typeface="Raleway"/>
                <a:cs typeface="Raleway"/>
                <a:sym typeface="Raleway"/>
              </a:defRPr>
            </a:lvl7pPr>
            <a:lvl8pPr lvl="7">
              <a:spcBef>
                <a:spcPts val="0"/>
              </a:spcBef>
              <a:spcAft>
                <a:spcPts val="0"/>
              </a:spcAft>
              <a:buSzPts val="2800"/>
              <a:buFont typeface="Raleway"/>
              <a:buNone/>
              <a:defRPr sz="2800" b="1">
                <a:latin typeface="Raleway"/>
                <a:ea typeface="Raleway"/>
                <a:cs typeface="Raleway"/>
                <a:sym typeface="Raleway"/>
              </a:defRPr>
            </a:lvl8pPr>
            <a:lvl9pPr lvl="8">
              <a:spcBef>
                <a:spcPts val="0"/>
              </a:spcBef>
              <a:spcAft>
                <a:spcPts val="0"/>
              </a:spcAft>
              <a:buSzPts val="2800"/>
              <a:buFont typeface="Raleway"/>
              <a:buNone/>
              <a:defRPr sz="2800" b="1">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1115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marL="914400" lvl="1"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marL="1371600" lvl="2"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marL="1828800" lvl="3"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marL="2286000" lvl="4"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marL="2743200" lvl="5"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marL="3200400" lvl="6"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marL="3657600" lvl="7"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marL="4114800" lvl="8" indent="-298450">
              <a:lnSpc>
                <a:spcPct val="115000"/>
              </a:lnSpc>
              <a:spcBef>
                <a:spcPts val="1600"/>
              </a:spcBef>
              <a:spcAft>
                <a:spcPts val="1600"/>
              </a:spcAft>
              <a:buClr>
                <a:schemeClr val="accent1"/>
              </a:buClr>
              <a:buSzPts val="1100"/>
              <a:buFont typeface="Lato"/>
              <a:buChar char="■"/>
              <a:defRPr sz="1100">
                <a:solidFill>
                  <a:schemeClr val="accen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536302" y="4749851"/>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commons.wikimedia.org/wiki/File:Cuckoo.svg"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hyperlink" Target="https://en.wikipedia.org/wiki/Hopscotch_hashing#/media/File:Hopscotch-wiki-example.gi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3"/>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Hash Tables Without Linked Lists</a:t>
            </a:r>
            <a:endParaRPr dirty="0"/>
          </a:p>
        </p:txBody>
      </p:sp>
      <p:sp>
        <p:nvSpPr>
          <p:cNvPr id="87" name="Google Shape;87;p13"/>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Chapter 5</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0"/>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Cuckoo Hashing - Example</a:t>
            </a:r>
            <a:endParaRPr dirty="0"/>
          </a:p>
        </p:txBody>
      </p:sp>
      <p:sp>
        <p:nvSpPr>
          <p:cNvPr id="216" name="Google Shape;216;p30"/>
          <p:cNvSpPr txBox="1"/>
          <p:nvPr/>
        </p:nvSpPr>
        <p:spPr>
          <a:xfrm>
            <a:off x="932858" y="2025433"/>
            <a:ext cx="2229900" cy="187453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u="sng" dirty="0"/>
              <a:t>Insert C:</a:t>
            </a:r>
            <a:endParaRPr u="sng" dirty="0"/>
          </a:p>
          <a:p>
            <a:pPr marL="0" lvl="0" indent="0" algn="l" rtl="0">
              <a:spcBef>
                <a:spcPts val="0"/>
              </a:spcBef>
              <a:spcAft>
                <a:spcPts val="0"/>
              </a:spcAft>
              <a:buNone/>
            </a:pPr>
            <a:r>
              <a:rPr lang="en" dirty="0"/>
              <a:t>Table 1 location is vacant. Use location from first hash function for C</a:t>
            </a:r>
          </a:p>
        </p:txBody>
      </p:sp>
      <p:graphicFrame>
        <p:nvGraphicFramePr>
          <p:cNvPr id="2" name="Table 1">
            <a:extLst>
              <a:ext uri="{FF2B5EF4-FFF2-40B4-BE49-F238E27FC236}">
                <a16:creationId xmlns:a16="http://schemas.microsoft.com/office/drawing/2014/main" id="{79B820F0-0B74-4F4B-854A-98DF11C5D5BD}"/>
              </a:ext>
            </a:extLst>
          </p:cNvPr>
          <p:cNvGraphicFramePr>
            <a:graphicFrameLocks noGrp="1"/>
          </p:cNvGraphicFramePr>
          <p:nvPr>
            <p:extLst>
              <p:ext uri="{D42A27DB-BD31-4B8C-83A1-F6EECF244321}">
                <p14:modId xmlns:p14="http://schemas.microsoft.com/office/powerpoint/2010/main" val="1580726814"/>
              </p:ext>
            </p:extLst>
          </p:nvPr>
        </p:nvGraphicFramePr>
        <p:xfrm>
          <a:off x="4526527" y="2131617"/>
          <a:ext cx="1001374" cy="2225040"/>
        </p:xfrm>
        <a:graphic>
          <a:graphicData uri="http://schemas.openxmlformats.org/drawingml/2006/table">
            <a:tbl>
              <a:tblPr firstRow="1" bandRow="1">
                <a:tableStyleId>{2D5ABB26-0587-4C30-8999-92F81FD0307C}</a:tableStyleId>
              </a:tblPr>
              <a:tblGrid>
                <a:gridCol w="500687">
                  <a:extLst>
                    <a:ext uri="{9D8B030D-6E8A-4147-A177-3AD203B41FA5}">
                      <a16:colId xmlns:a16="http://schemas.microsoft.com/office/drawing/2014/main" val="1076028015"/>
                    </a:ext>
                  </a:extLst>
                </a:gridCol>
                <a:gridCol w="500687">
                  <a:extLst>
                    <a:ext uri="{9D8B030D-6E8A-4147-A177-3AD203B41FA5}">
                      <a16:colId xmlns:a16="http://schemas.microsoft.com/office/drawing/2014/main" val="1198053462"/>
                    </a:ext>
                  </a:extLst>
                </a:gridCol>
              </a:tblGrid>
              <a:tr h="370840">
                <a:tc gridSpan="2">
                  <a:txBody>
                    <a:bodyPr/>
                    <a:lstStyle/>
                    <a:p>
                      <a:pPr algn="ctr"/>
                      <a:r>
                        <a:rPr lang="en-US" sz="1800" dirty="0">
                          <a:solidFill>
                            <a:schemeClr val="bg2"/>
                          </a:solidFill>
                        </a:rPr>
                        <a:t>Table 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7331935"/>
                  </a:ext>
                </a:extLst>
              </a:tr>
              <a:tr h="370840">
                <a:tc>
                  <a:txBody>
                    <a:bodyPr/>
                    <a:lstStyle/>
                    <a:p>
                      <a:pPr algn="ctr"/>
                      <a:r>
                        <a:rPr lang="en-US" sz="1800" dirty="0">
                          <a:solidFill>
                            <a:schemeClr val="bg2"/>
                          </a:solidFill>
                        </a:rPr>
                        <a:t>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chemeClr val="bg2"/>
                          </a:solidFill>
                        </a:rPr>
                        <a:t>B</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2654320"/>
                  </a:ext>
                </a:extLst>
              </a:tr>
              <a:tr h="370840">
                <a:tc>
                  <a:txBody>
                    <a:bodyPr/>
                    <a:lstStyle/>
                    <a:p>
                      <a:pPr algn="ctr"/>
                      <a:r>
                        <a:rPr lang="en-US" sz="1800" dirty="0">
                          <a:solidFill>
                            <a:schemeClr val="bg2"/>
                          </a:solidFill>
                        </a:rPr>
                        <a:t>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rgbClr val="0070C0"/>
                          </a:solidFill>
                        </a:rPr>
                        <a:t>C</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45035410"/>
                  </a:ext>
                </a:extLst>
              </a:tr>
              <a:tr h="370840">
                <a:tc>
                  <a:txBody>
                    <a:bodyPr/>
                    <a:lstStyle/>
                    <a:p>
                      <a:pPr algn="ctr"/>
                      <a:r>
                        <a:rPr lang="en-US" sz="1800" dirty="0">
                          <a:solidFill>
                            <a:schemeClr val="bg2"/>
                          </a:solidFill>
                        </a:rPr>
                        <a:t>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91330109"/>
                  </a:ext>
                </a:extLst>
              </a:tr>
              <a:tr h="370840">
                <a:tc>
                  <a:txBody>
                    <a:bodyPr/>
                    <a:lstStyle/>
                    <a:p>
                      <a:pPr algn="ctr"/>
                      <a:r>
                        <a:rPr lang="en-US" sz="1800" dirty="0">
                          <a:solidFill>
                            <a:schemeClr val="bg2"/>
                          </a:solidFill>
                        </a:rPr>
                        <a:t>3</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3231540"/>
                  </a:ext>
                </a:extLst>
              </a:tr>
              <a:tr h="370840">
                <a:tc>
                  <a:txBody>
                    <a:bodyPr/>
                    <a:lstStyle/>
                    <a:p>
                      <a:pPr algn="ctr"/>
                      <a:r>
                        <a:rPr lang="en-US" sz="1800" dirty="0">
                          <a:solidFill>
                            <a:schemeClr val="bg2"/>
                          </a:solidFill>
                        </a:rPr>
                        <a:t>4</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08405129"/>
                  </a:ext>
                </a:extLst>
              </a:tr>
            </a:tbl>
          </a:graphicData>
        </a:graphic>
      </p:graphicFrame>
      <p:graphicFrame>
        <p:nvGraphicFramePr>
          <p:cNvPr id="6" name="Table 5">
            <a:extLst>
              <a:ext uri="{FF2B5EF4-FFF2-40B4-BE49-F238E27FC236}">
                <a16:creationId xmlns:a16="http://schemas.microsoft.com/office/drawing/2014/main" id="{C806C523-D65D-394B-8BBD-29EF6A6B031F}"/>
              </a:ext>
            </a:extLst>
          </p:cNvPr>
          <p:cNvGraphicFramePr>
            <a:graphicFrameLocks noGrp="1"/>
          </p:cNvGraphicFramePr>
          <p:nvPr/>
        </p:nvGraphicFramePr>
        <p:xfrm>
          <a:off x="5813246" y="2131617"/>
          <a:ext cx="1001374" cy="2225040"/>
        </p:xfrm>
        <a:graphic>
          <a:graphicData uri="http://schemas.openxmlformats.org/drawingml/2006/table">
            <a:tbl>
              <a:tblPr firstRow="1" bandRow="1">
                <a:tableStyleId>{2D5ABB26-0587-4C30-8999-92F81FD0307C}</a:tableStyleId>
              </a:tblPr>
              <a:tblGrid>
                <a:gridCol w="500687">
                  <a:extLst>
                    <a:ext uri="{9D8B030D-6E8A-4147-A177-3AD203B41FA5}">
                      <a16:colId xmlns:a16="http://schemas.microsoft.com/office/drawing/2014/main" val="1076028015"/>
                    </a:ext>
                  </a:extLst>
                </a:gridCol>
                <a:gridCol w="500687">
                  <a:extLst>
                    <a:ext uri="{9D8B030D-6E8A-4147-A177-3AD203B41FA5}">
                      <a16:colId xmlns:a16="http://schemas.microsoft.com/office/drawing/2014/main" val="1198053462"/>
                    </a:ext>
                  </a:extLst>
                </a:gridCol>
              </a:tblGrid>
              <a:tr h="370840">
                <a:tc gridSpan="2">
                  <a:txBody>
                    <a:bodyPr/>
                    <a:lstStyle/>
                    <a:p>
                      <a:pPr algn="ctr"/>
                      <a:r>
                        <a:rPr lang="en-US" sz="1800" dirty="0">
                          <a:solidFill>
                            <a:schemeClr val="bg2"/>
                          </a:solidFill>
                        </a:rPr>
                        <a:t>Table 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7331935"/>
                  </a:ext>
                </a:extLst>
              </a:tr>
              <a:tr h="370840">
                <a:tc>
                  <a:txBody>
                    <a:bodyPr/>
                    <a:lstStyle/>
                    <a:p>
                      <a:pPr algn="ctr"/>
                      <a:r>
                        <a:rPr lang="en-US" sz="1800" dirty="0">
                          <a:solidFill>
                            <a:schemeClr val="bg2"/>
                          </a:solidFill>
                        </a:rPr>
                        <a:t>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2654320"/>
                  </a:ext>
                </a:extLst>
              </a:tr>
              <a:tr h="370840">
                <a:tc>
                  <a:txBody>
                    <a:bodyPr/>
                    <a:lstStyle/>
                    <a:p>
                      <a:pPr algn="ctr"/>
                      <a:r>
                        <a:rPr lang="en-US" sz="1800" dirty="0">
                          <a:solidFill>
                            <a:schemeClr val="bg2"/>
                          </a:solidFill>
                        </a:rPr>
                        <a:t>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45035410"/>
                  </a:ext>
                </a:extLst>
              </a:tr>
              <a:tr h="370840">
                <a:tc>
                  <a:txBody>
                    <a:bodyPr/>
                    <a:lstStyle/>
                    <a:p>
                      <a:pPr algn="ctr"/>
                      <a:r>
                        <a:rPr lang="en-US" sz="1800" dirty="0">
                          <a:solidFill>
                            <a:schemeClr val="bg2"/>
                          </a:solidFill>
                        </a:rPr>
                        <a:t>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chemeClr val="bg2"/>
                          </a:solidFill>
                        </a:rPr>
                        <a:t>A</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91330109"/>
                  </a:ext>
                </a:extLst>
              </a:tr>
              <a:tr h="370840">
                <a:tc>
                  <a:txBody>
                    <a:bodyPr/>
                    <a:lstStyle/>
                    <a:p>
                      <a:pPr algn="ctr"/>
                      <a:r>
                        <a:rPr lang="en-US" sz="1800" dirty="0">
                          <a:solidFill>
                            <a:schemeClr val="bg2"/>
                          </a:solidFill>
                        </a:rPr>
                        <a:t>3</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3231540"/>
                  </a:ext>
                </a:extLst>
              </a:tr>
              <a:tr h="370840">
                <a:tc>
                  <a:txBody>
                    <a:bodyPr/>
                    <a:lstStyle/>
                    <a:p>
                      <a:pPr algn="ctr"/>
                      <a:r>
                        <a:rPr lang="en-US" sz="1800" dirty="0">
                          <a:solidFill>
                            <a:schemeClr val="bg2"/>
                          </a:solidFill>
                        </a:rPr>
                        <a:t>4</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08405129"/>
                  </a:ext>
                </a:extLst>
              </a:tr>
            </a:tbl>
          </a:graphicData>
        </a:graphic>
      </p:graphicFrame>
      <p:sp>
        <p:nvSpPr>
          <p:cNvPr id="7" name="Google Shape;216;p30">
            <a:extLst>
              <a:ext uri="{FF2B5EF4-FFF2-40B4-BE49-F238E27FC236}">
                <a16:creationId xmlns:a16="http://schemas.microsoft.com/office/drawing/2014/main" id="{A76342DA-8AB9-B248-B55A-95FDDBD2D485}"/>
              </a:ext>
            </a:extLst>
          </p:cNvPr>
          <p:cNvSpPr txBox="1"/>
          <p:nvPr/>
        </p:nvSpPr>
        <p:spPr>
          <a:xfrm>
            <a:off x="6914100" y="2131617"/>
            <a:ext cx="2229900" cy="187453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t>A: 0, 2</a:t>
            </a:r>
          </a:p>
          <a:p>
            <a:pPr marL="0" lvl="0" indent="0" algn="l" rtl="0">
              <a:spcBef>
                <a:spcPts val="0"/>
              </a:spcBef>
              <a:spcAft>
                <a:spcPts val="0"/>
              </a:spcAft>
              <a:buNone/>
            </a:pPr>
            <a:r>
              <a:rPr lang="en" sz="1800" dirty="0"/>
              <a:t>B: 0, 0</a:t>
            </a:r>
          </a:p>
          <a:p>
            <a:pPr marL="0" lvl="0" indent="0" algn="l" rtl="0">
              <a:spcBef>
                <a:spcPts val="0"/>
              </a:spcBef>
              <a:spcAft>
                <a:spcPts val="0"/>
              </a:spcAft>
              <a:buNone/>
            </a:pPr>
            <a:r>
              <a:rPr lang="en" sz="1800" dirty="0"/>
              <a:t>C: 1,4</a:t>
            </a:r>
          </a:p>
        </p:txBody>
      </p:sp>
    </p:spTree>
    <p:extLst>
      <p:ext uri="{BB962C8B-B14F-4D97-AF65-F5344CB8AC3E}">
        <p14:creationId xmlns:p14="http://schemas.microsoft.com/office/powerpoint/2010/main" val="2746007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0"/>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Cuckoo Hashing - Example</a:t>
            </a:r>
            <a:endParaRPr dirty="0"/>
          </a:p>
        </p:txBody>
      </p:sp>
      <p:sp>
        <p:nvSpPr>
          <p:cNvPr id="216" name="Google Shape;216;p30"/>
          <p:cNvSpPr txBox="1"/>
          <p:nvPr/>
        </p:nvSpPr>
        <p:spPr>
          <a:xfrm>
            <a:off x="932858" y="2025433"/>
            <a:ext cx="2229900" cy="187453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u="sng" dirty="0"/>
              <a:t>Insert D:</a:t>
            </a:r>
            <a:endParaRPr u="sng" dirty="0"/>
          </a:p>
          <a:p>
            <a:pPr lvl="0"/>
            <a:r>
              <a:rPr lang="en" dirty="0"/>
              <a:t>Table 1 location is occupied (by C). Displace C in Table 1 location to its Table 2 using the second hash function for C; this location is vacant.</a:t>
            </a:r>
          </a:p>
          <a:p>
            <a:pPr lvl="0"/>
            <a:r>
              <a:rPr lang="en" dirty="0"/>
              <a:t>The table 1 location is now vacant for D.</a:t>
            </a:r>
          </a:p>
        </p:txBody>
      </p:sp>
      <p:graphicFrame>
        <p:nvGraphicFramePr>
          <p:cNvPr id="2" name="Table 1">
            <a:extLst>
              <a:ext uri="{FF2B5EF4-FFF2-40B4-BE49-F238E27FC236}">
                <a16:creationId xmlns:a16="http://schemas.microsoft.com/office/drawing/2014/main" id="{79B820F0-0B74-4F4B-854A-98DF11C5D5BD}"/>
              </a:ext>
            </a:extLst>
          </p:cNvPr>
          <p:cNvGraphicFramePr>
            <a:graphicFrameLocks noGrp="1"/>
          </p:cNvGraphicFramePr>
          <p:nvPr>
            <p:extLst>
              <p:ext uri="{D42A27DB-BD31-4B8C-83A1-F6EECF244321}">
                <p14:modId xmlns:p14="http://schemas.microsoft.com/office/powerpoint/2010/main" val="2113609947"/>
              </p:ext>
            </p:extLst>
          </p:nvPr>
        </p:nvGraphicFramePr>
        <p:xfrm>
          <a:off x="4526527" y="2131617"/>
          <a:ext cx="1001374" cy="2225040"/>
        </p:xfrm>
        <a:graphic>
          <a:graphicData uri="http://schemas.openxmlformats.org/drawingml/2006/table">
            <a:tbl>
              <a:tblPr firstRow="1" bandRow="1">
                <a:tableStyleId>{2D5ABB26-0587-4C30-8999-92F81FD0307C}</a:tableStyleId>
              </a:tblPr>
              <a:tblGrid>
                <a:gridCol w="500687">
                  <a:extLst>
                    <a:ext uri="{9D8B030D-6E8A-4147-A177-3AD203B41FA5}">
                      <a16:colId xmlns:a16="http://schemas.microsoft.com/office/drawing/2014/main" val="1076028015"/>
                    </a:ext>
                  </a:extLst>
                </a:gridCol>
                <a:gridCol w="500687">
                  <a:extLst>
                    <a:ext uri="{9D8B030D-6E8A-4147-A177-3AD203B41FA5}">
                      <a16:colId xmlns:a16="http://schemas.microsoft.com/office/drawing/2014/main" val="1198053462"/>
                    </a:ext>
                  </a:extLst>
                </a:gridCol>
              </a:tblGrid>
              <a:tr h="370840">
                <a:tc gridSpan="2">
                  <a:txBody>
                    <a:bodyPr/>
                    <a:lstStyle/>
                    <a:p>
                      <a:pPr algn="ctr"/>
                      <a:r>
                        <a:rPr lang="en-US" sz="1800" dirty="0">
                          <a:solidFill>
                            <a:schemeClr val="bg2"/>
                          </a:solidFill>
                        </a:rPr>
                        <a:t>Table 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7331935"/>
                  </a:ext>
                </a:extLst>
              </a:tr>
              <a:tr h="370840">
                <a:tc>
                  <a:txBody>
                    <a:bodyPr/>
                    <a:lstStyle/>
                    <a:p>
                      <a:pPr algn="ctr"/>
                      <a:r>
                        <a:rPr lang="en-US" sz="1800" dirty="0">
                          <a:solidFill>
                            <a:schemeClr val="bg2"/>
                          </a:solidFill>
                        </a:rPr>
                        <a:t>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chemeClr val="bg2"/>
                          </a:solidFill>
                        </a:rPr>
                        <a:t>B</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2654320"/>
                  </a:ext>
                </a:extLst>
              </a:tr>
              <a:tr h="370840">
                <a:tc>
                  <a:txBody>
                    <a:bodyPr/>
                    <a:lstStyle/>
                    <a:p>
                      <a:pPr algn="ctr"/>
                      <a:r>
                        <a:rPr lang="en-US" sz="1800" dirty="0">
                          <a:solidFill>
                            <a:schemeClr val="bg2"/>
                          </a:solidFill>
                        </a:rPr>
                        <a:t>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rgbClr val="0070C0"/>
                          </a:solidFill>
                        </a:rPr>
                        <a:t>D</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45035410"/>
                  </a:ext>
                </a:extLst>
              </a:tr>
              <a:tr h="370840">
                <a:tc>
                  <a:txBody>
                    <a:bodyPr/>
                    <a:lstStyle/>
                    <a:p>
                      <a:pPr algn="ctr"/>
                      <a:r>
                        <a:rPr lang="en-US" sz="1800" dirty="0">
                          <a:solidFill>
                            <a:schemeClr val="bg2"/>
                          </a:solidFill>
                        </a:rPr>
                        <a:t>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91330109"/>
                  </a:ext>
                </a:extLst>
              </a:tr>
              <a:tr h="370840">
                <a:tc>
                  <a:txBody>
                    <a:bodyPr/>
                    <a:lstStyle/>
                    <a:p>
                      <a:pPr algn="ctr"/>
                      <a:r>
                        <a:rPr lang="en-US" sz="1800" dirty="0">
                          <a:solidFill>
                            <a:schemeClr val="bg2"/>
                          </a:solidFill>
                        </a:rPr>
                        <a:t>3</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3231540"/>
                  </a:ext>
                </a:extLst>
              </a:tr>
              <a:tr h="370840">
                <a:tc>
                  <a:txBody>
                    <a:bodyPr/>
                    <a:lstStyle/>
                    <a:p>
                      <a:pPr algn="ctr"/>
                      <a:r>
                        <a:rPr lang="en-US" sz="1800" dirty="0">
                          <a:solidFill>
                            <a:schemeClr val="bg2"/>
                          </a:solidFill>
                        </a:rPr>
                        <a:t>4</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08405129"/>
                  </a:ext>
                </a:extLst>
              </a:tr>
            </a:tbl>
          </a:graphicData>
        </a:graphic>
      </p:graphicFrame>
      <p:graphicFrame>
        <p:nvGraphicFramePr>
          <p:cNvPr id="6" name="Table 5">
            <a:extLst>
              <a:ext uri="{FF2B5EF4-FFF2-40B4-BE49-F238E27FC236}">
                <a16:creationId xmlns:a16="http://schemas.microsoft.com/office/drawing/2014/main" id="{C806C523-D65D-394B-8BBD-29EF6A6B031F}"/>
              </a:ext>
            </a:extLst>
          </p:cNvPr>
          <p:cNvGraphicFramePr>
            <a:graphicFrameLocks noGrp="1"/>
          </p:cNvGraphicFramePr>
          <p:nvPr>
            <p:extLst>
              <p:ext uri="{D42A27DB-BD31-4B8C-83A1-F6EECF244321}">
                <p14:modId xmlns:p14="http://schemas.microsoft.com/office/powerpoint/2010/main" val="2276796050"/>
              </p:ext>
            </p:extLst>
          </p:nvPr>
        </p:nvGraphicFramePr>
        <p:xfrm>
          <a:off x="5813246" y="2131617"/>
          <a:ext cx="1001374" cy="2225040"/>
        </p:xfrm>
        <a:graphic>
          <a:graphicData uri="http://schemas.openxmlformats.org/drawingml/2006/table">
            <a:tbl>
              <a:tblPr firstRow="1" bandRow="1">
                <a:tableStyleId>{2D5ABB26-0587-4C30-8999-92F81FD0307C}</a:tableStyleId>
              </a:tblPr>
              <a:tblGrid>
                <a:gridCol w="500687">
                  <a:extLst>
                    <a:ext uri="{9D8B030D-6E8A-4147-A177-3AD203B41FA5}">
                      <a16:colId xmlns:a16="http://schemas.microsoft.com/office/drawing/2014/main" val="1076028015"/>
                    </a:ext>
                  </a:extLst>
                </a:gridCol>
                <a:gridCol w="500687">
                  <a:extLst>
                    <a:ext uri="{9D8B030D-6E8A-4147-A177-3AD203B41FA5}">
                      <a16:colId xmlns:a16="http://schemas.microsoft.com/office/drawing/2014/main" val="1198053462"/>
                    </a:ext>
                  </a:extLst>
                </a:gridCol>
              </a:tblGrid>
              <a:tr h="370840">
                <a:tc gridSpan="2">
                  <a:txBody>
                    <a:bodyPr/>
                    <a:lstStyle/>
                    <a:p>
                      <a:pPr algn="ctr"/>
                      <a:r>
                        <a:rPr lang="en-US" sz="1800" dirty="0">
                          <a:solidFill>
                            <a:schemeClr val="bg2"/>
                          </a:solidFill>
                        </a:rPr>
                        <a:t>Table 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7331935"/>
                  </a:ext>
                </a:extLst>
              </a:tr>
              <a:tr h="370840">
                <a:tc>
                  <a:txBody>
                    <a:bodyPr/>
                    <a:lstStyle/>
                    <a:p>
                      <a:pPr algn="ctr"/>
                      <a:r>
                        <a:rPr lang="en-US" sz="1800" dirty="0">
                          <a:solidFill>
                            <a:schemeClr val="bg2"/>
                          </a:solidFill>
                        </a:rPr>
                        <a:t>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2654320"/>
                  </a:ext>
                </a:extLst>
              </a:tr>
              <a:tr h="370840">
                <a:tc>
                  <a:txBody>
                    <a:bodyPr/>
                    <a:lstStyle/>
                    <a:p>
                      <a:pPr algn="ctr"/>
                      <a:r>
                        <a:rPr lang="en-US" sz="1800" dirty="0">
                          <a:solidFill>
                            <a:schemeClr val="bg2"/>
                          </a:solidFill>
                        </a:rPr>
                        <a:t>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45035410"/>
                  </a:ext>
                </a:extLst>
              </a:tr>
              <a:tr h="370840">
                <a:tc>
                  <a:txBody>
                    <a:bodyPr/>
                    <a:lstStyle/>
                    <a:p>
                      <a:pPr algn="ctr"/>
                      <a:r>
                        <a:rPr lang="en-US" sz="1800" dirty="0">
                          <a:solidFill>
                            <a:schemeClr val="bg2"/>
                          </a:solidFill>
                        </a:rPr>
                        <a:t>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chemeClr val="bg2"/>
                          </a:solidFill>
                        </a:rPr>
                        <a:t>A</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91330109"/>
                  </a:ext>
                </a:extLst>
              </a:tr>
              <a:tr h="370840">
                <a:tc>
                  <a:txBody>
                    <a:bodyPr/>
                    <a:lstStyle/>
                    <a:p>
                      <a:pPr algn="ctr"/>
                      <a:r>
                        <a:rPr lang="en-US" sz="1800" dirty="0">
                          <a:solidFill>
                            <a:schemeClr val="bg2"/>
                          </a:solidFill>
                        </a:rPr>
                        <a:t>3</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3231540"/>
                  </a:ext>
                </a:extLst>
              </a:tr>
              <a:tr h="370840">
                <a:tc>
                  <a:txBody>
                    <a:bodyPr/>
                    <a:lstStyle/>
                    <a:p>
                      <a:pPr algn="ctr"/>
                      <a:r>
                        <a:rPr lang="en-US" sz="1800" dirty="0">
                          <a:solidFill>
                            <a:schemeClr val="bg2"/>
                          </a:solidFill>
                        </a:rPr>
                        <a:t>4</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rgbClr val="00B050"/>
                          </a:solidFill>
                        </a:rPr>
                        <a:t>C</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08405129"/>
                  </a:ext>
                </a:extLst>
              </a:tr>
            </a:tbl>
          </a:graphicData>
        </a:graphic>
      </p:graphicFrame>
      <p:sp>
        <p:nvSpPr>
          <p:cNvPr id="7" name="Google Shape;216;p30">
            <a:extLst>
              <a:ext uri="{FF2B5EF4-FFF2-40B4-BE49-F238E27FC236}">
                <a16:creationId xmlns:a16="http://schemas.microsoft.com/office/drawing/2014/main" id="{A76342DA-8AB9-B248-B55A-95FDDBD2D485}"/>
              </a:ext>
            </a:extLst>
          </p:cNvPr>
          <p:cNvSpPr txBox="1"/>
          <p:nvPr/>
        </p:nvSpPr>
        <p:spPr>
          <a:xfrm>
            <a:off x="6914100" y="2131617"/>
            <a:ext cx="2229900" cy="187453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t>A: 0, 2</a:t>
            </a:r>
          </a:p>
          <a:p>
            <a:pPr marL="0" lvl="0" indent="0" algn="l" rtl="0">
              <a:spcBef>
                <a:spcPts val="0"/>
              </a:spcBef>
              <a:spcAft>
                <a:spcPts val="0"/>
              </a:spcAft>
              <a:buNone/>
            </a:pPr>
            <a:r>
              <a:rPr lang="en" sz="1800" dirty="0"/>
              <a:t>B: 0, 0</a:t>
            </a:r>
          </a:p>
          <a:p>
            <a:pPr marL="0" lvl="0" indent="0" algn="l" rtl="0">
              <a:spcBef>
                <a:spcPts val="0"/>
              </a:spcBef>
              <a:spcAft>
                <a:spcPts val="0"/>
              </a:spcAft>
              <a:buNone/>
            </a:pPr>
            <a:r>
              <a:rPr lang="en" sz="1800" dirty="0"/>
              <a:t>C: 1,4</a:t>
            </a:r>
          </a:p>
          <a:p>
            <a:pPr marL="0" lvl="0" indent="0" algn="l" rtl="0">
              <a:spcBef>
                <a:spcPts val="0"/>
              </a:spcBef>
              <a:spcAft>
                <a:spcPts val="0"/>
              </a:spcAft>
              <a:buNone/>
            </a:pPr>
            <a:r>
              <a:rPr lang="en" sz="1800" dirty="0"/>
              <a:t>D: 1, 0</a:t>
            </a:r>
          </a:p>
        </p:txBody>
      </p:sp>
    </p:spTree>
    <p:extLst>
      <p:ext uri="{BB962C8B-B14F-4D97-AF65-F5344CB8AC3E}">
        <p14:creationId xmlns:p14="http://schemas.microsoft.com/office/powerpoint/2010/main" val="28907394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0"/>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Cuckoo Hashing - Example</a:t>
            </a:r>
            <a:endParaRPr dirty="0"/>
          </a:p>
        </p:txBody>
      </p:sp>
      <p:sp>
        <p:nvSpPr>
          <p:cNvPr id="216" name="Google Shape;216;p30"/>
          <p:cNvSpPr txBox="1"/>
          <p:nvPr/>
        </p:nvSpPr>
        <p:spPr>
          <a:xfrm>
            <a:off x="932858" y="2025433"/>
            <a:ext cx="2229900" cy="187453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u="sng" dirty="0"/>
              <a:t>Insert E:</a:t>
            </a:r>
            <a:endParaRPr u="sng" dirty="0"/>
          </a:p>
          <a:p>
            <a:pPr lvl="0"/>
            <a:r>
              <a:rPr lang="en" dirty="0"/>
              <a:t>Table 1 location is vacant. Use location from first hash function for E</a:t>
            </a:r>
          </a:p>
        </p:txBody>
      </p:sp>
      <p:graphicFrame>
        <p:nvGraphicFramePr>
          <p:cNvPr id="2" name="Table 1">
            <a:extLst>
              <a:ext uri="{FF2B5EF4-FFF2-40B4-BE49-F238E27FC236}">
                <a16:creationId xmlns:a16="http://schemas.microsoft.com/office/drawing/2014/main" id="{79B820F0-0B74-4F4B-854A-98DF11C5D5BD}"/>
              </a:ext>
            </a:extLst>
          </p:cNvPr>
          <p:cNvGraphicFramePr>
            <a:graphicFrameLocks noGrp="1"/>
          </p:cNvGraphicFramePr>
          <p:nvPr>
            <p:extLst>
              <p:ext uri="{D42A27DB-BD31-4B8C-83A1-F6EECF244321}">
                <p14:modId xmlns:p14="http://schemas.microsoft.com/office/powerpoint/2010/main" val="1520615688"/>
              </p:ext>
            </p:extLst>
          </p:nvPr>
        </p:nvGraphicFramePr>
        <p:xfrm>
          <a:off x="4526527" y="2131617"/>
          <a:ext cx="1001374" cy="2225040"/>
        </p:xfrm>
        <a:graphic>
          <a:graphicData uri="http://schemas.openxmlformats.org/drawingml/2006/table">
            <a:tbl>
              <a:tblPr firstRow="1" bandRow="1">
                <a:tableStyleId>{2D5ABB26-0587-4C30-8999-92F81FD0307C}</a:tableStyleId>
              </a:tblPr>
              <a:tblGrid>
                <a:gridCol w="500687">
                  <a:extLst>
                    <a:ext uri="{9D8B030D-6E8A-4147-A177-3AD203B41FA5}">
                      <a16:colId xmlns:a16="http://schemas.microsoft.com/office/drawing/2014/main" val="1076028015"/>
                    </a:ext>
                  </a:extLst>
                </a:gridCol>
                <a:gridCol w="500687">
                  <a:extLst>
                    <a:ext uri="{9D8B030D-6E8A-4147-A177-3AD203B41FA5}">
                      <a16:colId xmlns:a16="http://schemas.microsoft.com/office/drawing/2014/main" val="1198053462"/>
                    </a:ext>
                  </a:extLst>
                </a:gridCol>
              </a:tblGrid>
              <a:tr h="370840">
                <a:tc gridSpan="2">
                  <a:txBody>
                    <a:bodyPr/>
                    <a:lstStyle/>
                    <a:p>
                      <a:pPr algn="ctr"/>
                      <a:r>
                        <a:rPr lang="en-US" sz="1800" dirty="0">
                          <a:solidFill>
                            <a:schemeClr val="bg2"/>
                          </a:solidFill>
                        </a:rPr>
                        <a:t>Table 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7331935"/>
                  </a:ext>
                </a:extLst>
              </a:tr>
              <a:tr h="370840">
                <a:tc>
                  <a:txBody>
                    <a:bodyPr/>
                    <a:lstStyle/>
                    <a:p>
                      <a:pPr algn="ctr"/>
                      <a:r>
                        <a:rPr lang="en-US" sz="1800" dirty="0">
                          <a:solidFill>
                            <a:schemeClr val="bg2"/>
                          </a:solidFill>
                        </a:rPr>
                        <a:t>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chemeClr val="bg2"/>
                          </a:solidFill>
                        </a:rPr>
                        <a:t>B</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2654320"/>
                  </a:ext>
                </a:extLst>
              </a:tr>
              <a:tr h="370840">
                <a:tc>
                  <a:txBody>
                    <a:bodyPr/>
                    <a:lstStyle/>
                    <a:p>
                      <a:pPr algn="ctr"/>
                      <a:r>
                        <a:rPr lang="en-US" sz="1800" dirty="0">
                          <a:solidFill>
                            <a:schemeClr val="bg2"/>
                          </a:solidFill>
                        </a:rPr>
                        <a:t>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chemeClr val="bg2"/>
                          </a:solidFill>
                        </a:rPr>
                        <a:t>D</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45035410"/>
                  </a:ext>
                </a:extLst>
              </a:tr>
              <a:tr h="370840">
                <a:tc>
                  <a:txBody>
                    <a:bodyPr/>
                    <a:lstStyle/>
                    <a:p>
                      <a:pPr algn="ctr"/>
                      <a:r>
                        <a:rPr lang="en-US" sz="1800" dirty="0">
                          <a:solidFill>
                            <a:schemeClr val="bg2"/>
                          </a:solidFill>
                        </a:rPr>
                        <a:t>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91330109"/>
                  </a:ext>
                </a:extLst>
              </a:tr>
              <a:tr h="370840">
                <a:tc>
                  <a:txBody>
                    <a:bodyPr/>
                    <a:lstStyle/>
                    <a:p>
                      <a:pPr algn="ctr"/>
                      <a:r>
                        <a:rPr lang="en-US" sz="1800" dirty="0">
                          <a:solidFill>
                            <a:schemeClr val="bg2"/>
                          </a:solidFill>
                        </a:rPr>
                        <a:t>3</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rgbClr val="0070C0"/>
                          </a:solidFill>
                        </a:rPr>
                        <a:t>E</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3231540"/>
                  </a:ext>
                </a:extLst>
              </a:tr>
              <a:tr h="370840">
                <a:tc>
                  <a:txBody>
                    <a:bodyPr/>
                    <a:lstStyle/>
                    <a:p>
                      <a:pPr algn="ctr"/>
                      <a:r>
                        <a:rPr lang="en-US" sz="1800" dirty="0">
                          <a:solidFill>
                            <a:schemeClr val="bg2"/>
                          </a:solidFill>
                        </a:rPr>
                        <a:t>4</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08405129"/>
                  </a:ext>
                </a:extLst>
              </a:tr>
            </a:tbl>
          </a:graphicData>
        </a:graphic>
      </p:graphicFrame>
      <p:graphicFrame>
        <p:nvGraphicFramePr>
          <p:cNvPr id="6" name="Table 5">
            <a:extLst>
              <a:ext uri="{FF2B5EF4-FFF2-40B4-BE49-F238E27FC236}">
                <a16:creationId xmlns:a16="http://schemas.microsoft.com/office/drawing/2014/main" id="{C806C523-D65D-394B-8BBD-29EF6A6B031F}"/>
              </a:ext>
            </a:extLst>
          </p:cNvPr>
          <p:cNvGraphicFramePr>
            <a:graphicFrameLocks noGrp="1"/>
          </p:cNvGraphicFramePr>
          <p:nvPr/>
        </p:nvGraphicFramePr>
        <p:xfrm>
          <a:off x="5813246" y="2131617"/>
          <a:ext cx="1001374" cy="2225040"/>
        </p:xfrm>
        <a:graphic>
          <a:graphicData uri="http://schemas.openxmlformats.org/drawingml/2006/table">
            <a:tbl>
              <a:tblPr firstRow="1" bandRow="1">
                <a:tableStyleId>{2D5ABB26-0587-4C30-8999-92F81FD0307C}</a:tableStyleId>
              </a:tblPr>
              <a:tblGrid>
                <a:gridCol w="500687">
                  <a:extLst>
                    <a:ext uri="{9D8B030D-6E8A-4147-A177-3AD203B41FA5}">
                      <a16:colId xmlns:a16="http://schemas.microsoft.com/office/drawing/2014/main" val="1076028015"/>
                    </a:ext>
                  </a:extLst>
                </a:gridCol>
                <a:gridCol w="500687">
                  <a:extLst>
                    <a:ext uri="{9D8B030D-6E8A-4147-A177-3AD203B41FA5}">
                      <a16:colId xmlns:a16="http://schemas.microsoft.com/office/drawing/2014/main" val="1198053462"/>
                    </a:ext>
                  </a:extLst>
                </a:gridCol>
              </a:tblGrid>
              <a:tr h="370840">
                <a:tc gridSpan="2">
                  <a:txBody>
                    <a:bodyPr/>
                    <a:lstStyle/>
                    <a:p>
                      <a:pPr algn="ctr"/>
                      <a:r>
                        <a:rPr lang="en-US" sz="1800" dirty="0">
                          <a:solidFill>
                            <a:schemeClr val="bg2"/>
                          </a:solidFill>
                        </a:rPr>
                        <a:t>Table 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7331935"/>
                  </a:ext>
                </a:extLst>
              </a:tr>
              <a:tr h="370840">
                <a:tc>
                  <a:txBody>
                    <a:bodyPr/>
                    <a:lstStyle/>
                    <a:p>
                      <a:pPr algn="ctr"/>
                      <a:r>
                        <a:rPr lang="en-US" sz="1800" dirty="0">
                          <a:solidFill>
                            <a:schemeClr val="bg2"/>
                          </a:solidFill>
                        </a:rPr>
                        <a:t>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2654320"/>
                  </a:ext>
                </a:extLst>
              </a:tr>
              <a:tr h="370840">
                <a:tc>
                  <a:txBody>
                    <a:bodyPr/>
                    <a:lstStyle/>
                    <a:p>
                      <a:pPr algn="ctr"/>
                      <a:r>
                        <a:rPr lang="en-US" sz="1800" dirty="0">
                          <a:solidFill>
                            <a:schemeClr val="bg2"/>
                          </a:solidFill>
                        </a:rPr>
                        <a:t>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45035410"/>
                  </a:ext>
                </a:extLst>
              </a:tr>
              <a:tr h="370840">
                <a:tc>
                  <a:txBody>
                    <a:bodyPr/>
                    <a:lstStyle/>
                    <a:p>
                      <a:pPr algn="ctr"/>
                      <a:r>
                        <a:rPr lang="en-US" sz="1800" dirty="0">
                          <a:solidFill>
                            <a:schemeClr val="bg2"/>
                          </a:solidFill>
                        </a:rPr>
                        <a:t>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chemeClr val="bg2"/>
                          </a:solidFill>
                        </a:rPr>
                        <a:t>A</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91330109"/>
                  </a:ext>
                </a:extLst>
              </a:tr>
              <a:tr h="370840">
                <a:tc>
                  <a:txBody>
                    <a:bodyPr/>
                    <a:lstStyle/>
                    <a:p>
                      <a:pPr algn="ctr"/>
                      <a:r>
                        <a:rPr lang="en-US" sz="1800" dirty="0">
                          <a:solidFill>
                            <a:schemeClr val="bg2"/>
                          </a:solidFill>
                        </a:rPr>
                        <a:t>3</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3231540"/>
                  </a:ext>
                </a:extLst>
              </a:tr>
              <a:tr h="370840">
                <a:tc>
                  <a:txBody>
                    <a:bodyPr/>
                    <a:lstStyle/>
                    <a:p>
                      <a:pPr algn="ctr"/>
                      <a:r>
                        <a:rPr lang="en-US" sz="1800" dirty="0">
                          <a:solidFill>
                            <a:schemeClr val="bg2"/>
                          </a:solidFill>
                        </a:rPr>
                        <a:t>4</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chemeClr val="bg2"/>
                          </a:solidFill>
                        </a:rPr>
                        <a:t>C</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08405129"/>
                  </a:ext>
                </a:extLst>
              </a:tr>
            </a:tbl>
          </a:graphicData>
        </a:graphic>
      </p:graphicFrame>
      <p:sp>
        <p:nvSpPr>
          <p:cNvPr id="7" name="Google Shape;216;p30">
            <a:extLst>
              <a:ext uri="{FF2B5EF4-FFF2-40B4-BE49-F238E27FC236}">
                <a16:creationId xmlns:a16="http://schemas.microsoft.com/office/drawing/2014/main" id="{A76342DA-8AB9-B248-B55A-95FDDBD2D485}"/>
              </a:ext>
            </a:extLst>
          </p:cNvPr>
          <p:cNvSpPr txBox="1"/>
          <p:nvPr/>
        </p:nvSpPr>
        <p:spPr>
          <a:xfrm>
            <a:off x="6914100" y="2131617"/>
            <a:ext cx="2229900" cy="187453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t>A: 0, 2</a:t>
            </a:r>
          </a:p>
          <a:p>
            <a:pPr marL="0" lvl="0" indent="0" algn="l" rtl="0">
              <a:spcBef>
                <a:spcPts val="0"/>
              </a:spcBef>
              <a:spcAft>
                <a:spcPts val="0"/>
              </a:spcAft>
              <a:buNone/>
            </a:pPr>
            <a:r>
              <a:rPr lang="en" sz="1800" dirty="0"/>
              <a:t>B: 0, 0</a:t>
            </a:r>
          </a:p>
          <a:p>
            <a:pPr marL="0" lvl="0" indent="0" algn="l" rtl="0">
              <a:spcBef>
                <a:spcPts val="0"/>
              </a:spcBef>
              <a:spcAft>
                <a:spcPts val="0"/>
              </a:spcAft>
              <a:buNone/>
            </a:pPr>
            <a:r>
              <a:rPr lang="en" sz="1800" dirty="0"/>
              <a:t>C: 1,4</a:t>
            </a:r>
          </a:p>
          <a:p>
            <a:pPr marL="0" lvl="0" indent="0" algn="l" rtl="0">
              <a:spcBef>
                <a:spcPts val="0"/>
              </a:spcBef>
              <a:spcAft>
                <a:spcPts val="0"/>
              </a:spcAft>
              <a:buNone/>
            </a:pPr>
            <a:r>
              <a:rPr lang="en" sz="1800" dirty="0"/>
              <a:t>D: 1, 0</a:t>
            </a:r>
          </a:p>
          <a:p>
            <a:pPr marL="0" lvl="0" indent="0" algn="l" rtl="0">
              <a:spcBef>
                <a:spcPts val="0"/>
              </a:spcBef>
              <a:spcAft>
                <a:spcPts val="0"/>
              </a:spcAft>
              <a:buNone/>
            </a:pPr>
            <a:r>
              <a:rPr lang="en" sz="1800" dirty="0"/>
              <a:t>E: 3, 2</a:t>
            </a:r>
          </a:p>
        </p:txBody>
      </p:sp>
    </p:spTree>
    <p:extLst>
      <p:ext uri="{BB962C8B-B14F-4D97-AF65-F5344CB8AC3E}">
        <p14:creationId xmlns:p14="http://schemas.microsoft.com/office/powerpoint/2010/main" val="2480231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0"/>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Cuckoo Hashing - Example</a:t>
            </a:r>
            <a:endParaRPr dirty="0"/>
          </a:p>
        </p:txBody>
      </p:sp>
      <p:sp>
        <p:nvSpPr>
          <p:cNvPr id="216" name="Google Shape;216;p30"/>
          <p:cNvSpPr txBox="1"/>
          <p:nvPr/>
        </p:nvSpPr>
        <p:spPr>
          <a:xfrm>
            <a:off x="932858" y="2025433"/>
            <a:ext cx="2229900" cy="187453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u="sng" dirty="0"/>
              <a:t>Insert F:</a:t>
            </a:r>
            <a:endParaRPr u="sng" dirty="0"/>
          </a:p>
          <a:p>
            <a:pPr lvl="0"/>
            <a:r>
              <a:rPr lang="en" dirty="0"/>
              <a:t>Table 1 location is occupied (by E). Displace E in Table 1 location to its Table 2 using the second hash function for E; this location is also occupied...</a:t>
            </a:r>
          </a:p>
        </p:txBody>
      </p:sp>
      <p:graphicFrame>
        <p:nvGraphicFramePr>
          <p:cNvPr id="2" name="Table 1">
            <a:extLst>
              <a:ext uri="{FF2B5EF4-FFF2-40B4-BE49-F238E27FC236}">
                <a16:creationId xmlns:a16="http://schemas.microsoft.com/office/drawing/2014/main" id="{79B820F0-0B74-4F4B-854A-98DF11C5D5BD}"/>
              </a:ext>
            </a:extLst>
          </p:cNvPr>
          <p:cNvGraphicFramePr>
            <a:graphicFrameLocks noGrp="1"/>
          </p:cNvGraphicFramePr>
          <p:nvPr>
            <p:extLst>
              <p:ext uri="{D42A27DB-BD31-4B8C-83A1-F6EECF244321}">
                <p14:modId xmlns:p14="http://schemas.microsoft.com/office/powerpoint/2010/main" val="2428823023"/>
              </p:ext>
            </p:extLst>
          </p:nvPr>
        </p:nvGraphicFramePr>
        <p:xfrm>
          <a:off x="4526527" y="2131617"/>
          <a:ext cx="1001374" cy="2225040"/>
        </p:xfrm>
        <a:graphic>
          <a:graphicData uri="http://schemas.openxmlformats.org/drawingml/2006/table">
            <a:tbl>
              <a:tblPr firstRow="1" bandRow="1">
                <a:tableStyleId>{2D5ABB26-0587-4C30-8999-92F81FD0307C}</a:tableStyleId>
              </a:tblPr>
              <a:tblGrid>
                <a:gridCol w="500687">
                  <a:extLst>
                    <a:ext uri="{9D8B030D-6E8A-4147-A177-3AD203B41FA5}">
                      <a16:colId xmlns:a16="http://schemas.microsoft.com/office/drawing/2014/main" val="1076028015"/>
                    </a:ext>
                  </a:extLst>
                </a:gridCol>
                <a:gridCol w="500687">
                  <a:extLst>
                    <a:ext uri="{9D8B030D-6E8A-4147-A177-3AD203B41FA5}">
                      <a16:colId xmlns:a16="http://schemas.microsoft.com/office/drawing/2014/main" val="1198053462"/>
                    </a:ext>
                  </a:extLst>
                </a:gridCol>
              </a:tblGrid>
              <a:tr h="370840">
                <a:tc gridSpan="2">
                  <a:txBody>
                    <a:bodyPr/>
                    <a:lstStyle/>
                    <a:p>
                      <a:pPr algn="ctr"/>
                      <a:r>
                        <a:rPr lang="en-US" sz="1800" dirty="0">
                          <a:solidFill>
                            <a:schemeClr val="bg2"/>
                          </a:solidFill>
                        </a:rPr>
                        <a:t>Table 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7331935"/>
                  </a:ext>
                </a:extLst>
              </a:tr>
              <a:tr h="370840">
                <a:tc>
                  <a:txBody>
                    <a:bodyPr/>
                    <a:lstStyle/>
                    <a:p>
                      <a:pPr algn="ctr"/>
                      <a:r>
                        <a:rPr lang="en-US" sz="1800" dirty="0">
                          <a:solidFill>
                            <a:schemeClr val="bg2"/>
                          </a:solidFill>
                        </a:rPr>
                        <a:t>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chemeClr val="bg2"/>
                          </a:solidFill>
                        </a:rPr>
                        <a:t>B</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2654320"/>
                  </a:ext>
                </a:extLst>
              </a:tr>
              <a:tr h="370840">
                <a:tc>
                  <a:txBody>
                    <a:bodyPr/>
                    <a:lstStyle/>
                    <a:p>
                      <a:pPr algn="ctr"/>
                      <a:r>
                        <a:rPr lang="en-US" sz="1800" dirty="0">
                          <a:solidFill>
                            <a:schemeClr val="bg2"/>
                          </a:solidFill>
                        </a:rPr>
                        <a:t>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chemeClr val="bg2"/>
                          </a:solidFill>
                        </a:rPr>
                        <a:t>D</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45035410"/>
                  </a:ext>
                </a:extLst>
              </a:tr>
              <a:tr h="370840">
                <a:tc>
                  <a:txBody>
                    <a:bodyPr/>
                    <a:lstStyle/>
                    <a:p>
                      <a:pPr algn="ctr"/>
                      <a:r>
                        <a:rPr lang="en-US" sz="1800" dirty="0">
                          <a:solidFill>
                            <a:schemeClr val="bg2"/>
                          </a:solidFill>
                        </a:rPr>
                        <a:t>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91330109"/>
                  </a:ext>
                </a:extLst>
              </a:tr>
              <a:tr h="370840">
                <a:tc>
                  <a:txBody>
                    <a:bodyPr/>
                    <a:lstStyle/>
                    <a:p>
                      <a:pPr algn="ctr"/>
                      <a:r>
                        <a:rPr lang="en-US" sz="1800" dirty="0">
                          <a:solidFill>
                            <a:schemeClr val="bg2"/>
                          </a:solidFill>
                        </a:rPr>
                        <a:t>3</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rgbClr val="0070C0"/>
                          </a:solidFill>
                        </a:rPr>
                        <a:t>F</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3231540"/>
                  </a:ext>
                </a:extLst>
              </a:tr>
              <a:tr h="370840">
                <a:tc>
                  <a:txBody>
                    <a:bodyPr/>
                    <a:lstStyle/>
                    <a:p>
                      <a:pPr algn="ctr"/>
                      <a:r>
                        <a:rPr lang="en-US" sz="1800" dirty="0">
                          <a:solidFill>
                            <a:schemeClr val="bg2"/>
                          </a:solidFill>
                        </a:rPr>
                        <a:t>4</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08405129"/>
                  </a:ext>
                </a:extLst>
              </a:tr>
            </a:tbl>
          </a:graphicData>
        </a:graphic>
      </p:graphicFrame>
      <p:graphicFrame>
        <p:nvGraphicFramePr>
          <p:cNvPr id="6" name="Table 5">
            <a:extLst>
              <a:ext uri="{FF2B5EF4-FFF2-40B4-BE49-F238E27FC236}">
                <a16:creationId xmlns:a16="http://schemas.microsoft.com/office/drawing/2014/main" id="{C806C523-D65D-394B-8BBD-29EF6A6B031F}"/>
              </a:ext>
            </a:extLst>
          </p:cNvPr>
          <p:cNvGraphicFramePr>
            <a:graphicFrameLocks noGrp="1"/>
          </p:cNvGraphicFramePr>
          <p:nvPr>
            <p:extLst>
              <p:ext uri="{D42A27DB-BD31-4B8C-83A1-F6EECF244321}">
                <p14:modId xmlns:p14="http://schemas.microsoft.com/office/powerpoint/2010/main" val="978509289"/>
              </p:ext>
            </p:extLst>
          </p:nvPr>
        </p:nvGraphicFramePr>
        <p:xfrm>
          <a:off x="5813246" y="2131617"/>
          <a:ext cx="1001374" cy="2225040"/>
        </p:xfrm>
        <a:graphic>
          <a:graphicData uri="http://schemas.openxmlformats.org/drawingml/2006/table">
            <a:tbl>
              <a:tblPr firstRow="1" bandRow="1">
                <a:tableStyleId>{2D5ABB26-0587-4C30-8999-92F81FD0307C}</a:tableStyleId>
              </a:tblPr>
              <a:tblGrid>
                <a:gridCol w="500687">
                  <a:extLst>
                    <a:ext uri="{9D8B030D-6E8A-4147-A177-3AD203B41FA5}">
                      <a16:colId xmlns:a16="http://schemas.microsoft.com/office/drawing/2014/main" val="1076028015"/>
                    </a:ext>
                  </a:extLst>
                </a:gridCol>
                <a:gridCol w="500687">
                  <a:extLst>
                    <a:ext uri="{9D8B030D-6E8A-4147-A177-3AD203B41FA5}">
                      <a16:colId xmlns:a16="http://schemas.microsoft.com/office/drawing/2014/main" val="1198053462"/>
                    </a:ext>
                  </a:extLst>
                </a:gridCol>
              </a:tblGrid>
              <a:tr h="370840">
                <a:tc gridSpan="2">
                  <a:txBody>
                    <a:bodyPr/>
                    <a:lstStyle/>
                    <a:p>
                      <a:pPr algn="ctr"/>
                      <a:r>
                        <a:rPr lang="en-US" sz="1800" dirty="0">
                          <a:solidFill>
                            <a:schemeClr val="bg2"/>
                          </a:solidFill>
                        </a:rPr>
                        <a:t>Table 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7331935"/>
                  </a:ext>
                </a:extLst>
              </a:tr>
              <a:tr h="370840">
                <a:tc>
                  <a:txBody>
                    <a:bodyPr/>
                    <a:lstStyle/>
                    <a:p>
                      <a:pPr algn="ctr"/>
                      <a:r>
                        <a:rPr lang="en-US" sz="1800" dirty="0">
                          <a:solidFill>
                            <a:schemeClr val="bg2"/>
                          </a:solidFill>
                        </a:rPr>
                        <a:t>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2654320"/>
                  </a:ext>
                </a:extLst>
              </a:tr>
              <a:tr h="370840">
                <a:tc>
                  <a:txBody>
                    <a:bodyPr/>
                    <a:lstStyle/>
                    <a:p>
                      <a:pPr algn="ctr"/>
                      <a:r>
                        <a:rPr lang="en-US" sz="1800" dirty="0">
                          <a:solidFill>
                            <a:schemeClr val="bg2"/>
                          </a:solidFill>
                        </a:rPr>
                        <a:t>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45035410"/>
                  </a:ext>
                </a:extLst>
              </a:tr>
              <a:tr h="370840">
                <a:tc>
                  <a:txBody>
                    <a:bodyPr/>
                    <a:lstStyle/>
                    <a:p>
                      <a:pPr algn="ctr"/>
                      <a:r>
                        <a:rPr lang="en-US" sz="1800" dirty="0">
                          <a:solidFill>
                            <a:schemeClr val="bg2"/>
                          </a:solidFill>
                        </a:rPr>
                        <a:t>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rgbClr val="00B050"/>
                          </a:solidFill>
                        </a:rPr>
                        <a:t>E</a:t>
                      </a:r>
                      <a:r>
                        <a:rPr lang="en-US" sz="1800" dirty="0">
                          <a:solidFill>
                            <a:srgbClr val="FF0000"/>
                          </a:solidFill>
                        </a:rPr>
                        <a:t>A</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91330109"/>
                  </a:ext>
                </a:extLst>
              </a:tr>
              <a:tr h="370840">
                <a:tc>
                  <a:txBody>
                    <a:bodyPr/>
                    <a:lstStyle/>
                    <a:p>
                      <a:pPr algn="ctr"/>
                      <a:r>
                        <a:rPr lang="en-US" sz="1800" dirty="0">
                          <a:solidFill>
                            <a:schemeClr val="bg2"/>
                          </a:solidFill>
                        </a:rPr>
                        <a:t>3</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3231540"/>
                  </a:ext>
                </a:extLst>
              </a:tr>
              <a:tr h="370840">
                <a:tc>
                  <a:txBody>
                    <a:bodyPr/>
                    <a:lstStyle/>
                    <a:p>
                      <a:pPr algn="ctr"/>
                      <a:r>
                        <a:rPr lang="en-US" sz="1800" dirty="0">
                          <a:solidFill>
                            <a:schemeClr val="bg2"/>
                          </a:solidFill>
                        </a:rPr>
                        <a:t>4</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chemeClr val="bg2"/>
                          </a:solidFill>
                        </a:rPr>
                        <a:t>C</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08405129"/>
                  </a:ext>
                </a:extLst>
              </a:tr>
            </a:tbl>
          </a:graphicData>
        </a:graphic>
      </p:graphicFrame>
      <p:sp>
        <p:nvSpPr>
          <p:cNvPr id="7" name="Google Shape;216;p30">
            <a:extLst>
              <a:ext uri="{FF2B5EF4-FFF2-40B4-BE49-F238E27FC236}">
                <a16:creationId xmlns:a16="http://schemas.microsoft.com/office/drawing/2014/main" id="{A76342DA-8AB9-B248-B55A-95FDDBD2D485}"/>
              </a:ext>
            </a:extLst>
          </p:cNvPr>
          <p:cNvSpPr txBox="1"/>
          <p:nvPr/>
        </p:nvSpPr>
        <p:spPr>
          <a:xfrm>
            <a:off x="6914100" y="2131617"/>
            <a:ext cx="2229900" cy="187453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t>A: 0, 2</a:t>
            </a:r>
          </a:p>
          <a:p>
            <a:pPr marL="0" lvl="0" indent="0" algn="l" rtl="0">
              <a:spcBef>
                <a:spcPts val="0"/>
              </a:spcBef>
              <a:spcAft>
                <a:spcPts val="0"/>
              </a:spcAft>
              <a:buNone/>
            </a:pPr>
            <a:r>
              <a:rPr lang="en" sz="1800" dirty="0"/>
              <a:t>B: 0, 0</a:t>
            </a:r>
          </a:p>
          <a:p>
            <a:pPr marL="0" lvl="0" indent="0" algn="l" rtl="0">
              <a:spcBef>
                <a:spcPts val="0"/>
              </a:spcBef>
              <a:spcAft>
                <a:spcPts val="0"/>
              </a:spcAft>
              <a:buNone/>
            </a:pPr>
            <a:r>
              <a:rPr lang="en" sz="1800" dirty="0"/>
              <a:t>C: 1,4</a:t>
            </a:r>
          </a:p>
          <a:p>
            <a:pPr marL="0" lvl="0" indent="0" algn="l" rtl="0">
              <a:spcBef>
                <a:spcPts val="0"/>
              </a:spcBef>
              <a:spcAft>
                <a:spcPts val="0"/>
              </a:spcAft>
              <a:buNone/>
            </a:pPr>
            <a:r>
              <a:rPr lang="en" sz="1800" dirty="0"/>
              <a:t>D: 1, 0</a:t>
            </a:r>
          </a:p>
          <a:p>
            <a:pPr marL="0" lvl="0" indent="0" algn="l" rtl="0">
              <a:spcBef>
                <a:spcPts val="0"/>
              </a:spcBef>
              <a:spcAft>
                <a:spcPts val="0"/>
              </a:spcAft>
              <a:buNone/>
            </a:pPr>
            <a:r>
              <a:rPr lang="en" sz="1800" dirty="0"/>
              <a:t>E: 3, 2</a:t>
            </a:r>
          </a:p>
          <a:p>
            <a:pPr marL="0" lvl="0" indent="0" algn="l" rtl="0">
              <a:spcBef>
                <a:spcPts val="0"/>
              </a:spcBef>
              <a:spcAft>
                <a:spcPts val="0"/>
              </a:spcAft>
              <a:buNone/>
            </a:pPr>
            <a:r>
              <a:rPr lang="en" sz="1800" dirty="0"/>
              <a:t>F: 3, 4</a:t>
            </a:r>
          </a:p>
        </p:txBody>
      </p:sp>
    </p:spTree>
    <p:extLst>
      <p:ext uri="{BB962C8B-B14F-4D97-AF65-F5344CB8AC3E}">
        <p14:creationId xmlns:p14="http://schemas.microsoft.com/office/powerpoint/2010/main" val="2244249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0"/>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Cuckoo Hashing - Example</a:t>
            </a:r>
            <a:endParaRPr dirty="0"/>
          </a:p>
        </p:txBody>
      </p:sp>
      <p:sp>
        <p:nvSpPr>
          <p:cNvPr id="216" name="Google Shape;216;p30"/>
          <p:cNvSpPr txBox="1"/>
          <p:nvPr/>
        </p:nvSpPr>
        <p:spPr>
          <a:xfrm>
            <a:off x="932858" y="2025433"/>
            <a:ext cx="2229900" cy="187453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u="sng" dirty="0"/>
              <a:t>Displace </a:t>
            </a:r>
            <a:r>
              <a:rPr lang="en" u="sng" dirty="0">
                <a:solidFill>
                  <a:srgbClr val="FF0000"/>
                </a:solidFill>
              </a:rPr>
              <a:t>A</a:t>
            </a:r>
            <a:r>
              <a:rPr lang="en" u="sng" dirty="0"/>
              <a:t>:</a:t>
            </a:r>
            <a:endParaRPr u="sng" dirty="0"/>
          </a:p>
          <a:p>
            <a:pPr lvl="0"/>
            <a:r>
              <a:rPr lang="en" dirty="0"/>
              <a:t>A is in Table 2, use first hash function to displace A to table 1, this location is also occupied...</a:t>
            </a:r>
          </a:p>
        </p:txBody>
      </p:sp>
      <p:graphicFrame>
        <p:nvGraphicFramePr>
          <p:cNvPr id="2" name="Table 1">
            <a:extLst>
              <a:ext uri="{FF2B5EF4-FFF2-40B4-BE49-F238E27FC236}">
                <a16:creationId xmlns:a16="http://schemas.microsoft.com/office/drawing/2014/main" id="{79B820F0-0B74-4F4B-854A-98DF11C5D5BD}"/>
              </a:ext>
            </a:extLst>
          </p:cNvPr>
          <p:cNvGraphicFramePr>
            <a:graphicFrameLocks noGrp="1"/>
          </p:cNvGraphicFramePr>
          <p:nvPr>
            <p:extLst>
              <p:ext uri="{D42A27DB-BD31-4B8C-83A1-F6EECF244321}">
                <p14:modId xmlns:p14="http://schemas.microsoft.com/office/powerpoint/2010/main" val="791312552"/>
              </p:ext>
            </p:extLst>
          </p:nvPr>
        </p:nvGraphicFramePr>
        <p:xfrm>
          <a:off x="4526527" y="2131617"/>
          <a:ext cx="1001374" cy="2225040"/>
        </p:xfrm>
        <a:graphic>
          <a:graphicData uri="http://schemas.openxmlformats.org/drawingml/2006/table">
            <a:tbl>
              <a:tblPr firstRow="1" bandRow="1">
                <a:tableStyleId>{2D5ABB26-0587-4C30-8999-92F81FD0307C}</a:tableStyleId>
              </a:tblPr>
              <a:tblGrid>
                <a:gridCol w="500687">
                  <a:extLst>
                    <a:ext uri="{9D8B030D-6E8A-4147-A177-3AD203B41FA5}">
                      <a16:colId xmlns:a16="http://schemas.microsoft.com/office/drawing/2014/main" val="1076028015"/>
                    </a:ext>
                  </a:extLst>
                </a:gridCol>
                <a:gridCol w="500687">
                  <a:extLst>
                    <a:ext uri="{9D8B030D-6E8A-4147-A177-3AD203B41FA5}">
                      <a16:colId xmlns:a16="http://schemas.microsoft.com/office/drawing/2014/main" val="1198053462"/>
                    </a:ext>
                  </a:extLst>
                </a:gridCol>
              </a:tblGrid>
              <a:tr h="370840">
                <a:tc gridSpan="2">
                  <a:txBody>
                    <a:bodyPr/>
                    <a:lstStyle/>
                    <a:p>
                      <a:pPr algn="ctr"/>
                      <a:r>
                        <a:rPr lang="en-US" sz="1800" dirty="0">
                          <a:solidFill>
                            <a:schemeClr val="bg2"/>
                          </a:solidFill>
                        </a:rPr>
                        <a:t>Table 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7331935"/>
                  </a:ext>
                </a:extLst>
              </a:tr>
              <a:tr h="370840">
                <a:tc>
                  <a:txBody>
                    <a:bodyPr/>
                    <a:lstStyle/>
                    <a:p>
                      <a:pPr algn="ctr"/>
                      <a:r>
                        <a:rPr lang="en-US" sz="1800" dirty="0">
                          <a:solidFill>
                            <a:schemeClr val="bg2"/>
                          </a:solidFill>
                        </a:rPr>
                        <a:t>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rgbClr val="00B050"/>
                          </a:solidFill>
                        </a:rPr>
                        <a:t>A</a:t>
                      </a:r>
                      <a:r>
                        <a:rPr lang="en-US" sz="1800" dirty="0">
                          <a:solidFill>
                            <a:srgbClr val="FF0000"/>
                          </a:solidFill>
                        </a:rPr>
                        <a:t>B</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2654320"/>
                  </a:ext>
                </a:extLst>
              </a:tr>
              <a:tr h="370840">
                <a:tc>
                  <a:txBody>
                    <a:bodyPr/>
                    <a:lstStyle/>
                    <a:p>
                      <a:pPr algn="ctr"/>
                      <a:r>
                        <a:rPr lang="en-US" sz="1800" dirty="0">
                          <a:solidFill>
                            <a:schemeClr val="bg2"/>
                          </a:solidFill>
                        </a:rPr>
                        <a:t>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chemeClr val="bg2"/>
                          </a:solidFill>
                        </a:rPr>
                        <a:t>D</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45035410"/>
                  </a:ext>
                </a:extLst>
              </a:tr>
              <a:tr h="370840">
                <a:tc>
                  <a:txBody>
                    <a:bodyPr/>
                    <a:lstStyle/>
                    <a:p>
                      <a:pPr algn="ctr"/>
                      <a:r>
                        <a:rPr lang="en-US" sz="1800" dirty="0">
                          <a:solidFill>
                            <a:schemeClr val="bg2"/>
                          </a:solidFill>
                        </a:rPr>
                        <a:t>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91330109"/>
                  </a:ext>
                </a:extLst>
              </a:tr>
              <a:tr h="370840">
                <a:tc>
                  <a:txBody>
                    <a:bodyPr/>
                    <a:lstStyle/>
                    <a:p>
                      <a:pPr algn="ctr"/>
                      <a:r>
                        <a:rPr lang="en-US" sz="1800" dirty="0">
                          <a:solidFill>
                            <a:schemeClr val="bg2"/>
                          </a:solidFill>
                        </a:rPr>
                        <a:t>3</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rgbClr val="0070C0"/>
                          </a:solidFill>
                        </a:rPr>
                        <a:t>F</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3231540"/>
                  </a:ext>
                </a:extLst>
              </a:tr>
              <a:tr h="370840">
                <a:tc>
                  <a:txBody>
                    <a:bodyPr/>
                    <a:lstStyle/>
                    <a:p>
                      <a:pPr algn="ctr"/>
                      <a:r>
                        <a:rPr lang="en-US" sz="1800" dirty="0">
                          <a:solidFill>
                            <a:schemeClr val="bg2"/>
                          </a:solidFill>
                        </a:rPr>
                        <a:t>4</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08405129"/>
                  </a:ext>
                </a:extLst>
              </a:tr>
            </a:tbl>
          </a:graphicData>
        </a:graphic>
      </p:graphicFrame>
      <p:graphicFrame>
        <p:nvGraphicFramePr>
          <p:cNvPr id="6" name="Table 5">
            <a:extLst>
              <a:ext uri="{FF2B5EF4-FFF2-40B4-BE49-F238E27FC236}">
                <a16:creationId xmlns:a16="http://schemas.microsoft.com/office/drawing/2014/main" id="{C806C523-D65D-394B-8BBD-29EF6A6B031F}"/>
              </a:ext>
            </a:extLst>
          </p:cNvPr>
          <p:cNvGraphicFramePr>
            <a:graphicFrameLocks noGrp="1"/>
          </p:cNvGraphicFramePr>
          <p:nvPr>
            <p:extLst>
              <p:ext uri="{D42A27DB-BD31-4B8C-83A1-F6EECF244321}">
                <p14:modId xmlns:p14="http://schemas.microsoft.com/office/powerpoint/2010/main" val="444210293"/>
              </p:ext>
            </p:extLst>
          </p:nvPr>
        </p:nvGraphicFramePr>
        <p:xfrm>
          <a:off x="5813246" y="2131617"/>
          <a:ext cx="1001374" cy="2225040"/>
        </p:xfrm>
        <a:graphic>
          <a:graphicData uri="http://schemas.openxmlformats.org/drawingml/2006/table">
            <a:tbl>
              <a:tblPr firstRow="1" bandRow="1">
                <a:tableStyleId>{2D5ABB26-0587-4C30-8999-92F81FD0307C}</a:tableStyleId>
              </a:tblPr>
              <a:tblGrid>
                <a:gridCol w="500687">
                  <a:extLst>
                    <a:ext uri="{9D8B030D-6E8A-4147-A177-3AD203B41FA5}">
                      <a16:colId xmlns:a16="http://schemas.microsoft.com/office/drawing/2014/main" val="1076028015"/>
                    </a:ext>
                  </a:extLst>
                </a:gridCol>
                <a:gridCol w="500687">
                  <a:extLst>
                    <a:ext uri="{9D8B030D-6E8A-4147-A177-3AD203B41FA5}">
                      <a16:colId xmlns:a16="http://schemas.microsoft.com/office/drawing/2014/main" val="1198053462"/>
                    </a:ext>
                  </a:extLst>
                </a:gridCol>
              </a:tblGrid>
              <a:tr h="370840">
                <a:tc gridSpan="2">
                  <a:txBody>
                    <a:bodyPr/>
                    <a:lstStyle/>
                    <a:p>
                      <a:pPr algn="ctr"/>
                      <a:r>
                        <a:rPr lang="en-US" sz="1800" dirty="0">
                          <a:solidFill>
                            <a:schemeClr val="bg2"/>
                          </a:solidFill>
                        </a:rPr>
                        <a:t>Table 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7331935"/>
                  </a:ext>
                </a:extLst>
              </a:tr>
              <a:tr h="370840">
                <a:tc>
                  <a:txBody>
                    <a:bodyPr/>
                    <a:lstStyle/>
                    <a:p>
                      <a:pPr algn="ctr"/>
                      <a:r>
                        <a:rPr lang="en-US" sz="1800" dirty="0">
                          <a:solidFill>
                            <a:schemeClr val="bg2"/>
                          </a:solidFill>
                        </a:rPr>
                        <a:t>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2654320"/>
                  </a:ext>
                </a:extLst>
              </a:tr>
              <a:tr h="370840">
                <a:tc>
                  <a:txBody>
                    <a:bodyPr/>
                    <a:lstStyle/>
                    <a:p>
                      <a:pPr algn="ctr"/>
                      <a:r>
                        <a:rPr lang="en-US" sz="1800" dirty="0">
                          <a:solidFill>
                            <a:schemeClr val="bg2"/>
                          </a:solidFill>
                        </a:rPr>
                        <a:t>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45035410"/>
                  </a:ext>
                </a:extLst>
              </a:tr>
              <a:tr h="370840">
                <a:tc>
                  <a:txBody>
                    <a:bodyPr/>
                    <a:lstStyle/>
                    <a:p>
                      <a:pPr algn="ctr"/>
                      <a:r>
                        <a:rPr lang="en-US" sz="1800" dirty="0">
                          <a:solidFill>
                            <a:schemeClr val="bg2"/>
                          </a:solidFill>
                        </a:rPr>
                        <a:t>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rgbClr val="0070C0"/>
                          </a:solidFill>
                        </a:rPr>
                        <a:t>E</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91330109"/>
                  </a:ext>
                </a:extLst>
              </a:tr>
              <a:tr h="370840">
                <a:tc>
                  <a:txBody>
                    <a:bodyPr/>
                    <a:lstStyle/>
                    <a:p>
                      <a:pPr algn="ctr"/>
                      <a:r>
                        <a:rPr lang="en-US" sz="1800" dirty="0">
                          <a:solidFill>
                            <a:schemeClr val="bg2"/>
                          </a:solidFill>
                        </a:rPr>
                        <a:t>3</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3231540"/>
                  </a:ext>
                </a:extLst>
              </a:tr>
              <a:tr h="370840">
                <a:tc>
                  <a:txBody>
                    <a:bodyPr/>
                    <a:lstStyle/>
                    <a:p>
                      <a:pPr algn="ctr"/>
                      <a:r>
                        <a:rPr lang="en-US" sz="1800" dirty="0">
                          <a:solidFill>
                            <a:schemeClr val="bg2"/>
                          </a:solidFill>
                        </a:rPr>
                        <a:t>4</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chemeClr val="bg2"/>
                          </a:solidFill>
                        </a:rPr>
                        <a:t>C</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08405129"/>
                  </a:ext>
                </a:extLst>
              </a:tr>
            </a:tbl>
          </a:graphicData>
        </a:graphic>
      </p:graphicFrame>
      <p:sp>
        <p:nvSpPr>
          <p:cNvPr id="7" name="Google Shape;216;p30">
            <a:extLst>
              <a:ext uri="{FF2B5EF4-FFF2-40B4-BE49-F238E27FC236}">
                <a16:creationId xmlns:a16="http://schemas.microsoft.com/office/drawing/2014/main" id="{A76342DA-8AB9-B248-B55A-95FDDBD2D485}"/>
              </a:ext>
            </a:extLst>
          </p:cNvPr>
          <p:cNvSpPr txBox="1"/>
          <p:nvPr/>
        </p:nvSpPr>
        <p:spPr>
          <a:xfrm>
            <a:off x="6914100" y="2131617"/>
            <a:ext cx="2229900" cy="187453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t>A: 0, 2</a:t>
            </a:r>
          </a:p>
          <a:p>
            <a:pPr marL="0" lvl="0" indent="0" algn="l" rtl="0">
              <a:spcBef>
                <a:spcPts val="0"/>
              </a:spcBef>
              <a:spcAft>
                <a:spcPts val="0"/>
              </a:spcAft>
              <a:buNone/>
            </a:pPr>
            <a:r>
              <a:rPr lang="en" sz="1800" dirty="0"/>
              <a:t>B: 0, 0</a:t>
            </a:r>
          </a:p>
          <a:p>
            <a:pPr marL="0" lvl="0" indent="0" algn="l" rtl="0">
              <a:spcBef>
                <a:spcPts val="0"/>
              </a:spcBef>
              <a:spcAft>
                <a:spcPts val="0"/>
              </a:spcAft>
              <a:buNone/>
            </a:pPr>
            <a:r>
              <a:rPr lang="en" sz="1800" dirty="0"/>
              <a:t>C: 1,4</a:t>
            </a:r>
          </a:p>
          <a:p>
            <a:pPr marL="0" lvl="0" indent="0" algn="l" rtl="0">
              <a:spcBef>
                <a:spcPts val="0"/>
              </a:spcBef>
              <a:spcAft>
                <a:spcPts val="0"/>
              </a:spcAft>
              <a:buNone/>
            </a:pPr>
            <a:r>
              <a:rPr lang="en" sz="1800" dirty="0"/>
              <a:t>D: 1, 0</a:t>
            </a:r>
          </a:p>
          <a:p>
            <a:pPr marL="0" lvl="0" indent="0" algn="l" rtl="0">
              <a:spcBef>
                <a:spcPts val="0"/>
              </a:spcBef>
              <a:spcAft>
                <a:spcPts val="0"/>
              </a:spcAft>
              <a:buNone/>
            </a:pPr>
            <a:r>
              <a:rPr lang="en" sz="1800" dirty="0"/>
              <a:t>E: 3, 2</a:t>
            </a:r>
          </a:p>
          <a:p>
            <a:pPr marL="0" lvl="0" indent="0" algn="l" rtl="0">
              <a:spcBef>
                <a:spcPts val="0"/>
              </a:spcBef>
              <a:spcAft>
                <a:spcPts val="0"/>
              </a:spcAft>
              <a:buNone/>
            </a:pPr>
            <a:r>
              <a:rPr lang="en" sz="1800" dirty="0"/>
              <a:t>F: 3, 4</a:t>
            </a:r>
          </a:p>
        </p:txBody>
      </p:sp>
    </p:spTree>
    <p:extLst>
      <p:ext uri="{BB962C8B-B14F-4D97-AF65-F5344CB8AC3E}">
        <p14:creationId xmlns:p14="http://schemas.microsoft.com/office/powerpoint/2010/main" val="2445285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0"/>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Cuckoo Hashing - Example</a:t>
            </a:r>
            <a:endParaRPr dirty="0"/>
          </a:p>
        </p:txBody>
      </p:sp>
      <p:sp>
        <p:nvSpPr>
          <p:cNvPr id="216" name="Google Shape;216;p30"/>
          <p:cNvSpPr txBox="1"/>
          <p:nvPr/>
        </p:nvSpPr>
        <p:spPr>
          <a:xfrm>
            <a:off x="932858" y="2025433"/>
            <a:ext cx="2229900" cy="187453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u="sng" dirty="0"/>
              <a:t>Displace </a:t>
            </a:r>
            <a:r>
              <a:rPr lang="en" u="sng" dirty="0">
                <a:solidFill>
                  <a:srgbClr val="FF0000"/>
                </a:solidFill>
              </a:rPr>
              <a:t>B</a:t>
            </a:r>
            <a:r>
              <a:rPr lang="en" u="sng" dirty="0"/>
              <a:t>:</a:t>
            </a:r>
            <a:endParaRPr u="sng" dirty="0"/>
          </a:p>
          <a:p>
            <a:pPr lvl="0"/>
            <a:r>
              <a:rPr lang="en" dirty="0"/>
              <a:t>B is in Table 1, use second hash function to displace B to table 2, this location is vacant.</a:t>
            </a:r>
          </a:p>
        </p:txBody>
      </p:sp>
      <p:graphicFrame>
        <p:nvGraphicFramePr>
          <p:cNvPr id="2" name="Table 1">
            <a:extLst>
              <a:ext uri="{FF2B5EF4-FFF2-40B4-BE49-F238E27FC236}">
                <a16:creationId xmlns:a16="http://schemas.microsoft.com/office/drawing/2014/main" id="{79B820F0-0B74-4F4B-854A-98DF11C5D5BD}"/>
              </a:ext>
            </a:extLst>
          </p:cNvPr>
          <p:cNvGraphicFramePr>
            <a:graphicFrameLocks noGrp="1"/>
          </p:cNvGraphicFramePr>
          <p:nvPr>
            <p:extLst>
              <p:ext uri="{D42A27DB-BD31-4B8C-83A1-F6EECF244321}">
                <p14:modId xmlns:p14="http://schemas.microsoft.com/office/powerpoint/2010/main" val="1164443693"/>
              </p:ext>
            </p:extLst>
          </p:nvPr>
        </p:nvGraphicFramePr>
        <p:xfrm>
          <a:off x="4526527" y="2131617"/>
          <a:ext cx="1001374" cy="2225040"/>
        </p:xfrm>
        <a:graphic>
          <a:graphicData uri="http://schemas.openxmlformats.org/drawingml/2006/table">
            <a:tbl>
              <a:tblPr firstRow="1" bandRow="1">
                <a:tableStyleId>{2D5ABB26-0587-4C30-8999-92F81FD0307C}</a:tableStyleId>
              </a:tblPr>
              <a:tblGrid>
                <a:gridCol w="500687">
                  <a:extLst>
                    <a:ext uri="{9D8B030D-6E8A-4147-A177-3AD203B41FA5}">
                      <a16:colId xmlns:a16="http://schemas.microsoft.com/office/drawing/2014/main" val="1076028015"/>
                    </a:ext>
                  </a:extLst>
                </a:gridCol>
                <a:gridCol w="500687">
                  <a:extLst>
                    <a:ext uri="{9D8B030D-6E8A-4147-A177-3AD203B41FA5}">
                      <a16:colId xmlns:a16="http://schemas.microsoft.com/office/drawing/2014/main" val="1198053462"/>
                    </a:ext>
                  </a:extLst>
                </a:gridCol>
              </a:tblGrid>
              <a:tr h="370840">
                <a:tc gridSpan="2">
                  <a:txBody>
                    <a:bodyPr/>
                    <a:lstStyle/>
                    <a:p>
                      <a:pPr algn="ctr"/>
                      <a:r>
                        <a:rPr lang="en-US" sz="1800" dirty="0">
                          <a:solidFill>
                            <a:schemeClr val="bg2"/>
                          </a:solidFill>
                        </a:rPr>
                        <a:t>Table 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7331935"/>
                  </a:ext>
                </a:extLst>
              </a:tr>
              <a:tr h="370840">
                <a:tc>
                  <a:txBody>
                    <a:bodyPr/>
                    <a:lstStyle/>
                    <a:p>
                      <a:pPr algn="ctr"/>
                      <a:r>
                        <a:rPr lang="en-US" sz="1800" dirty="0">
                          <a:solidFill>
                            <a:schemeClr val="bg2"/>
                          </a:solidFill>
                        </a:rPr>
                        <a:t>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rgbClr val="0070C0"/>
                          </a:solidFill>
                        </a:rPr>
                        <a:t>A</a:t>
                      </a:r>
                      <a:endParaRPr lang="en-US" sz="1800" dirty="0">
                        <a:solidFill>
                          <a:srgbClr val="FF0000"/>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2654320"/>
                  </a:ext>
                </a:extLst>
              </a:tr>
              <a:tr h="370840">
                <a:tc>
                  <a:txBody>
                    <a:bodyPr/>
                    <a:lstStyle/>
                    <a:p>
                      <a:pPr algn="ctr"/>
                      <a:r>
                        <a:rPr lang="en-US" sz="1800" dirty="0">
                          <a:solidFill>
                            <a:schemeClr val="bg2"/>
                          </a:solidFill>
                        </a:rPr>
                        <a:t>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chemeClr val="bg2"/>
                          </a:solidFill>
                        </a:rPr>
                        <a:t>D</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45035410"/>
                  </a:ext>
                </a:extLst>
              </a:tr>
              <a:tr h="370840">
                <a:tc>
                  <a:txBody>
                    <a:bodyPr/>
                    <a:lstStyle/>
                    <a:p>
                      <a:pPr algn="ctr"/>
                      <a:r>
                        <a:rPr lang="en-US" sz="1800" dirty="0">
                          <a:solidFill>
                            <a:schemeClr val="bg2"/>
                          </a:solidFill>
                        </a:rPr>
                        <a:t>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91330109"/>
                  </a:ext>
                </a:extLst>
              </a:tr>
              <a:tr h="370840">
                <a:tc>
                  <a:txBody>
                    <a:bodyPr/>
                    <a:lstStyle/>
                    <a:p>
                      <a:pPr algn="ctr"/>
                      <a:r>
                        <a:rPr lang="en-US" sz="1800" dirty="0">
                          <a:solidFill>
                            <a:schemeClr val="bg2"/>
                          </a:solidFill>
                        </a:rPr>
                        <a:t>3</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rgbClr val="0070C0"/>
                          </a:solidFill>
                        </a:rPr>
                        <a:t>F</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3231540"/>
                  </a:ext>
                </a:extLst>
              </a:tr>
              <a:tr h="370840">
                <a:tc>
                  <a:txBody>
                    <a:bodyPr/>
                    <a:lstStyle/>
                    <a:p>
                      <a:pPr algn="ctr"/>
                      <a:r>
                        <a:rPr lang="en-US" sz="1800" dirty="0">
                          <a:solidFill>
                            <a:schemeClr val="bg2"/>
                          </a:solidFill>
                        </a:rPr>
                        <a:t>4</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08405129"/>
                  </a:ext>
                </a:extLst>
              </a:tr>
            </a:tbl>
          </a:graphicData>
        </a:graphic>
      </p:graphicFrame>
      <p:graphicFrame>
        <p:nvGraphicFramePr>
          <p:cNvPr id="6" name="Table 5">
            <a:extLst>
              <a:ext uri="{FF2B5EF4-FFF2-40B4-BE49-F238E27FC236}">
                <a16:creationId xmlns:a16="http://schemas.microsoft.com/office/drawing/2014/main" id="{C806C523-D65D-394B-8BBD-29EF6A6B031F}"/>
              </a:ext>
            </a:extLst>
          </p:cNvPr>
          <p:cNvGraphicFramePr>
            <a:graphicFrameLocks noGrp="1"/>
          </p:cNvGraphicFramePr>
          <p:nvPr>
            <p:extLst>
              <p:ext uri="{D42A27DB-BD31-4B8C-83A1-F6EECF244321}">
                <p14:modId xmlns:p14="http://schemas.microsoft.com/office/powerpoint/2010/main" val="1899806709"/>
              </p:ext>
            </p:extLst>
          </p:nvPr>
        </p:nvGraphicFramePr>
        <p:xfrm>
          <a:off x="5813246" y="2131617"/>
          <a:ext cx="1001374" cy="2225040"/>
        </p:xfrm>
        <a:graphic>
          <a:graphicData uri="http://schemas.openxmlformats.org/drawingml/2006/table">
            <a:tbl>
              <a:tblPr firstRow="1" bandRow="1">
                <a:tableStyleId>{2D5ABB26-0587-4C30-8999-92F81FD0307C}</a:tableStyleId>
              </a:tblPr>
              <a:tblGrid>
                <a:gridCol w="500687">
                  <a:extLst>
                    <a:ext uri="{9D8B030D-6E8A-4147-A177-3AD203B41FA5}">
                      <a16:colId xmlns:a16="http://schemas.microsoft.com/office/drawing/2014/main" val="1076028015"/>
                    </a:ext>
                  </a:extLst>
                </a:gridCol>
                <a:gridCol w="500687">
                  <a:extLst>
                    <a:ext uri="{9D8B030D-6E8A-4147-A177-3AD203B41FA5}">
                      <a16:colId xmlns:a16="http://schemas.microsoft.com/office/drawing/2014/main" val="1198053462"/>
                    </a:ext>
                  </a:extLst>
                </a:gridCol>
              </a:tblGrid>
              <a:tr h="370840">
                <a:tc gridSpan="2">
                  <a:txBody>
                    <a:bodyPr/>
                    <a:lstStyle/>
                    <a:p>
                      <a:pPr algn="ctr"/>
                      <a:r>
                        <a:rPr lang="en-US" sz="1800" dirty="0">
                          <a:solidFill>
                            <a:schemeClr val="bg2"/>
                          </a:solidFill>
                        </a:rPr>
                        <a:t>Table 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7331935"/>
                  </a:ext>
                </a:extLst>
              </a:tr>
              <a:tr h="370840">
                <a:tc>
                  <a:txBody>
                    <a:bodyPr/>
                    <a:lstStyle/>
                    <a:p>
                      <a:pPr algn="ctr"/>
                      <a:r>
                        <a:rPr lang="en-US" sz="1800" dirty="0">
                          <a:solidFill>
                            <a:schemeClr val="bg2"/>
                          </a:solidFill>
                        </a:rPr>
                        <a:t>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rgbClr val="00B050"/>
                          </a:solidFill>
                        </a:rPr>
                        <a:t>B</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2654320"/>
                  </a:ext>
                </a:extLst>
              </a:tr>
              <a:tr h="370840">
                <a:tc>
                  <a:txBody>
                    <a:bodyPr/>
                    <a:lstStyle/>
                    <a:p>
                      <a:pPr algn="ctr"/>
                      <a:r>
                        <a:rPr lang="en-US" sz="1800" dirty="0">
                          <a:solidFill>
                            <a:schemeClr val="bg2"/>
                          </a:solidFill>
                        </a:rPr>
                        <a:t>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45035410"/>
                  </a:ext>
                </a:extLst>
              </a:tr>
              <a:tr h="370840">
                <a:tc>
                  <a:txBody>
                    <a:bodyPr/>
                    <a:lstStyle/>
                    <a:p>
                      <a:pPr algn="ctr"/>
                      <a:r>
                        <a:rPr lang="en-US" sz="1800" dirty="0">
                          <a:solidFill>
                            <a:schemeClr val="bg2"/>
                          </a:solidFill>
                        </a:rPr>
                        <a:t>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rgbClr val="0070C0"/>
                          </a:solidFill>
                        </a:rPr>
                        <a:t>E</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91330109"/>
                  </a:ext>
                </a:extLst>
              </a:tr>
              <a:tr h="370840">
                <a:tc>
                  <a:txBody>
                    <a:bodyPr/>
                    <a:lstStyle/>
                    <a:p>
                      <a:pPr algn="ctr"/>
                      <a:r>
                        <a:rPr lang="en-US" sz="1800" dirty="0">
                          <a:solidFill>
                            <a:schemeClr val="bg2"/>
                          </a:solidFill>
                        </a:rPr>
                        <a:t>3</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3231540"/>
                  </a:ext>
                </a:extLst>
              </a:tr>
              <a:tr h="370840">
                <a:tc>
                  <a:txBody>
                    <a:bodyPr/>
                    <a:lstStyle/>
                    <a:p>
                      <a:pPr algn="ctr"/>
                      <a:r>
                        <a:rPr lang="en-US" sz="1800" dirty="0">
                          <a:solidFill>
                            <a:schemeClr val="bg2"/>
                          </a:solidFill>
                        </a:rPr>
                        <a:t>4</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chemeClr val="bg2"/>
                          </a:solidFill>
                        </a:rPr>
                        <a:t>C</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08405129"/>
                  </a:ext>
                </a:extLst>
              </a:tr>
            </a:tbl>
          </a:graphicData>
        </a:graphic>
      </p:graphicFrame>
      <p:sp>
        <p:nvSpPr>
          <p:cNvPr id="7" name="Google Shape;216;p30">
            <a:extLst>
              <a:ext uri="{FF2B5EF4-FFF2-40B4-BE49-F238E27FC236}">
                <a16:creationId xmlns:a16="http://schemas.microsoft.com/office/drawing/2014/main" id="{A76342DA-8AB9-B248-B55A-95FDDBD2D485}"/>
              </a:ext>
            </a:extLst>
          </p:cNvPr>
          <p:cNvSpPr txBox="1"/>
          <p:nvPr/>
        </p:nvSpPr>
        <p:spPr>
          <a:xfrm>
            <a:off x="6914100" y="2131617"/>
            <a:ext cx="2229900" cy="187453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t>A: 0, 2</a:t>
            </a:r>
          </a:p>
          <a:p>
            <a:pPr marL="0" lvl="0" indent="0" algn="l" rtl="0">
              <a:spcBef>
                <a:spcPts val="0"/>
              </a:spcBef>
              <a:spcAft>
                <a:spcPts val="0"/>
              </a:spcAft>
              <a:buNone/>
            </a:pPr>
            <a:r>
              <a:rPr lang="en" sz="1800" dirty="0"/>
              <a:t>B: 0, 0</a:t>
            </a:r>
          </a:p>
          <a:p>
            <a:pPr marL="0" lvl="0" indent="0" algn="l" rtl="0">
              <a:spcBef>
                <a:spcPts val="0"/>
              </a:spcBef>
              <a:spcAft>
                <a:spcPts val="0"/>
              </a:spcAft>
              <a:buNone/>
            </a:pPr>
            <a:r>
              <a:rPr lang="en" sz="1800" dirty="0"/>
              <a:t>C: 1,4</a:t>
            </a:r>
          </a:p>
          <a:p>
            <a:pPr marL="0" lvl="0" indent="0" algn="l" rtl="0">
              <a:spcBef>
                <a:spcPts val="0"/>
              </a:spcBef>
              <a:spcAft>
                <a:spcPts val="0"/>
              </a:spcAft>
              <a:buNone/>
            </a:pPr>
            <a:r>
              <a:rPr lang="en" sz="1800" dirty="0"/>
              <a:t>D: 1, 0</a:t>
            </a:r>
          </a:p>
          <a:p>
            <a:pPr marL="0" lvl="0" indent="0" algn="l" rtl="0">
              <a:spcBef>
                <a:spcPts val="0"/>
              </a:spcBef>
              <a:spcAft>
                <a:spcPts val="0"/>
              </a:spcAft>
              <a:buNone/>
            </a:pPr>
            <a:r>
              <a:rPr lang="en" sz="1800" dirty="0"/>
              <a:t>E: 3, 2</a:t>
            </a:r>
          </a:p>
          <a:p>
            <a:pPr marL="0" lvl="0" indent="0" algn="l" rtl="0">
              <a:spcBef>
                <a:spcPts val="0"/>
              </a:spcBef>
              <a:spcAft>
                <a:spcPts val="0"/>
              </a:spcAft>
              <a:buNone/>
            </a:pPr>
            <a:r>
              <a:rPr lang="en" sz="1800" dirty="0"/>
              <a:t>F: 3, 4</a:t>
            </a:r>
          </a:p>
        </p:txBody>
      </p:sp>
    </p:spTree>
    <p:extLst>
      <p:ext uri="{BB962C8B-B14F-4D97-AF65-F5344CB8AC3E}">
        <p14:creationId xmlns:p14="http://schemas.microsoft.com/office/powerpoint/2010/main" val="12746121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0"/>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Hopscotch Hashing</a:t>
            </a:r>
            <a:endParaRPr dirty="0"/>
          </a:p>
        </p:txBody>
      </p:sp>
      <p:sp>
        <p:nvSpPr>
          <p:cNvPr id="216" name="Google Shape;216;p30"/>
          <p:cNvSpPr txBox="1"/>
          <p:nvPr/>
        </p:nvSpPr>
        <p:spPr>
          <a:xfrm>
            <a:off x="943875" y="2444075"/>
            <a:ext cx="2229900" cy="136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u="sng" dirty="0"/>
              <a:t>Hopscotch Hashing:</a:t>
            </a:r>
            <a:endParaRPr u="sng" dirty="0"/>
          </a:p>
          <a:p>
            <a:pPr marL="0" lvl="0" indent="0" algn="l" rtl="0">
              <a:spcBef>
                <a:spcPts val="0"/>
              </a:spcBef>
              <a:spcAft>
                <a:spcPts val="0"/>
              </a:spcAft>
              <a:buNone/>
            </a:pPr>
            <a:r>
              <a:rPr lang="en" dirty="0"/>
              <a:t>Restrict each value to a range of consecutive locations in the table</a:t>
            </a:r>
          </a:p>
        </p:txBody>
      </p:sp>
      <p:pic>
        <p:nvPicPr>
          <p:cNvPr id="217" name="Google Shape;217;p30"/>
          <p:cNvPicPr preferRelativeResize="0"/>
          <p:nvPr/>
        </p:nvPicPr>
        <p:blipFill>
          <a:blip r:embed="rId3"/>
          <a:stretch>
            <a:fillRect/>
          </a:stretch>
        </p:blipFill>
        <p:spPr>
          <a:xfrm>
            <a:off x="4259484" y="873762"/>
            <a:ext cx="4442233" cy="3866387"/>
          </a:xfrm>
          <a:prstGeom prst="rect">
            <a:avLst/>
          </a:prstGeom>
          <a:noFill/>
          <a:ln>
            <a:noFill/>
          </a:ln>
        </p:spPr>
      </p:pic>
    </p:spTree>
    <p:extLst>
      <p:ext uri="{BB962C8B-B14F-4D97-AF65-F5344CB8AC3E}">
        <p14:creationId xmlns:p14="http://schemas.microsoft.com/office/powerpoint/2010/main" val="33322022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0"/>
          <p:cNvSpPr txBox="1">
            <a:spLocks noGrp="1"/>
          </p:cNvSpPr>
          <p:nvPr>
            <p:ph type="title"/>
          </p:nvPr>
        </p:nvSpPr>
        <p:spPr>
          <a:xfrm>
            <a:off x="729450" y="1178988"/>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Hopscotch Hashing - Example</a:t>
            </a:r>
            <a:endParaRPr dirty="0"/>
          </a:p>
        </p:txBody>
      </p:sp>
      <p:sp>
        <p:nvSpPr>
          <p:cNvPr id="216" name="Google Shape;216;p30"/>
          <p:cNvSpPr txBox="1"/>
          <p:nvPr/>
        </p:nvSpPr>
        <p:spPr>
          <a:xfrm>
            <a:off x="596634" y="2085259"/>
            <a:ext cx="2229900" cy="136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u="sng" dirty="0"/>
              <a:t>Starting with the following table:</a:t>
            </a:r>
            <a:endParaRPr u="sng" dirty="0"/>
          </a:p>
        </p:txBody>
      </p:sp>
      <p:graphicFrame>
        <p:nvGraphicFramePr>
          <p:cNvPr id="5" name="Table 4">
            <a:extLst>
              <a:ext uri="{FF2B5EF4-FFF2-40B4-BE49-F238E27FC236}">
                <a16:creationId xmlns:a16="http://schemas.microsoft.com/office/drawing/2014/main" id="{2D187675-47CC-7F4B-8A91-4CDE4F7938CB}"/>
              </a:ext>
            </a:extLst>
          </p:cNvPr>
          <p:cNvGraphicFramePr>
            <a:graphicFrameLocks noGrp="1"/>
          </p:cNvGraphicFramePr>
          <p:nvPr>
            <p:extLst>
              <p:ext uri="{D42A27DB-BD31-4B8C-83A1-F6EECF244321}">
                <p14:modId xmlns:p14="http://schemas.microsoft.com/office/powerpoint/2010/main" val="2504698240"/>
              </p:ext>
            </p:extLst>
          </p:nvPr>
        </p:nvGraphicFramePr>
        <p:xfrm>
          <a:off x="3140277" y="1714188"/>
          <a:ext cx="1634920" cy="3429312"/>
        </p:xfrm>
        <a:graphic>
          <a:graphicData uri="http://schemas.openxmlformats.org/drawingml/2006/table">
            <a:tbl>
              <a:tblPr firstRow="1" bandRow="1">
                <a:tableStyleId>{2D5ABB26-0587-4C30-8999-92F81FD0307C}</a:tableStyleId>
              </a:tblPr>
              <a:tblGrid>
                <a:gridCol w="544973">
                  <a:extLst>
                    <a:ext uri="{9D8B030D-6E8A-4147-A177-3AD203B41FA5}">
                      <a16:colId xmlns:a16="http://schemas.microsoft.com/office/drawing/2014/main" val="1076028015"/>
                    </a:ext>
                  </a:extLst>
                </a:gridCol>
                <a:gridCol w="544974">
                  <a:extLst>
                    <a:ext uri="{9D8B030D-6E8A-4147-A177-3AD203B41FA5}">
                      <a16:colId xmlns:a16="http://schemas.microsoft.com/office/drawing/2014/main" val="4226189150"/>
                    </a:ext>
                  </a:extLst>
                </a:gridCol>
                <a:gridCol w="544973">
                  <a:extLst>
                    <a:ext uri="{9D8B030D-6E8A-4147-A177-3AD203B41FA5}">
                      <a16:colId xmlns:a16="http://schemas.microsoft.com/office/drawing/2014/main" val="3968107940"/>
                    </a:ext>
                  </a:extLst>
                </a:gridCol>
              </a:tblGrid>
              <a:tr h="285776">
                <a:tc>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Item</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Hop</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7331935"/>
                  </a:ext>
                </a:extLst>
              </a:tr>
              <a:tr h="285776">
                <a:tc gridSpan="3">
                  <a:txBody>
                    <a:bodyPr/>
                    <a:lstStyle/>
                    <a:p>
                      <a:pPr algn="l"/>
                      <a:r>
                        <a:rPr lang="en-US" sz="1200" dirty="0">
                          <a:solidFill>
                            <a:schemeClr val="bg2"/>
                          </a:solidFill>
                        </a:rPr>
                        <a:t>...</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19421129"/>
                  </a:ext>
                </a:extLst>
              </a:tr>
              <a:tr h="285776">
                <a:tc>
                  <a:txBody>
                    <a:bodyPr/>
                    <a:lstStyle/>
                    <a:p>
                      <a:pPr algn="ctr"/>
                      <a:r>
                        <a:rPr lang="en-US" sz="1200" dirty="0">
                          <a:solidFill>
                            <a:schemeClr val="bg2"/>
                          </a:solidFill>
                        </a:rPr>
                        <a:t>6</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C</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1000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0995778"/>
                  </a:ext>
                </a:extLst>
              </a:tr>
              <a:tr h="285776">
                <a:tc>
                  <a:txBody>
                    <a:bodyPr/>
                    <a:lstStyle/>
                    <a:p>
                      <a:pPr algn="ctr"/>
                      <a:r>
                        <a:rPr lang="en-US" sz="1200" dirty="0">
                          <a:solidFill>
                            <a:schemeClr val="bg2"/>
                          </a:solidFill>
                        </a:rPr>
                        <a:t>7</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A</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1100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42588618"/>
                  </a:ext>
                </a:extLst>
              </a:tr>
              <a:tr h="285776">
                <a:tc>
                  <a:txBody>
                    <a:bodyPr/>
                    <a:lstStyle/>
                    <a:p>
                      <a:pPr algn="ctr"/>
                      <a:r>
                        <a:rPr lang="en-US" sz="1200" dirty="0">
                          <a:solidFill>
                            <a:schemeClr val="bg2"/>
                          </a:solidFill>
                        </a:rPr>
                        <a:t>8</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D</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0010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94417361"/>
                  </a:ext>
                </a:extLst>
              </a:tr>
              <a:tr h="285776">
                <a:tc>
                  <a:txBody>
                    <a:bodyPr/>
                    <a:lstStyle/>
                    <a:p>
                      <a:pPr algn="ctr"/>
                      <a:r>
                        <a:rPr lang="en-US" sz="1200" dirty="0">
                          <a:solidFill>
                            <a:schemeClr val="bg2"/>
                          </a:solidFill>
                        </a:rPr>
                        <a:t>9</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B</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1000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0008021"/>
                  </a:ext>
                </a:extLst>
              </a:tr>
              <a:tr h="285776">
                <a:tc>
                  <a:txBody>
                    <a:bodyPr/>
                    <a:lstStyle/>
                    <a:p>
                      <a:pPr algn="ctr"/>
                      <a:r>
                        <a:rPr lang="en-US" sz="1200" dirty="0">
                          <a:solidFill>
                            <a:schemeClr val="bg2"/>
                          </a:solidFill>
                        </a:rPr>
                        <a:t>10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E</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0000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47843169"/>
                  </a:ext>
                </a:extLst>
              </a:tr>
              <a:tr h="285776">
                <a:tc>
                  <a:txBody>
                    <a:bodyPr/>
                    <a:lstStyle/>
                    <a:p>
                      <a:pPr algn="ctr"/>
                      <a:r>
                        <a:rPr lang="en-US" sz="1200" dirty="0">
                          <a:solidFill>
                            <a:schemeClr val="bg2"/>
                          </a:solidFill>
                        </a:rPr>
                        <a:t>11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G</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1000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1901426"/>
                  </a:ext>
                </a:extLst>
              </a:tr>
              <a:tr h="285776">
                <a:tc>
                  <a:txBody>
                    <a:bodyPr/>
                    <a:lstStyle/>
                    <a:p>
                      <a:pPr algn="ctr"/>
                      <a:r>
                        <a:rPr lang="en-US" sz="1200" dirty="0">
                          <a:solidFill>
                            <a:schemeClr val="bg2"/>
                          </a:solidFill>
                        </a:rPr>
                        <a:t>12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F</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1000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5551434"/>
                  </a:ext>
                </a:extLst>
              </a:tr>
              <a:tr h="285776">
                <a:tc>
                  <a:txBody>
                    <a:bodyPr/>
                    <a:lstStyle/>
                    <a:p>
                      <a:pPr algn="ctr"/>
                      <a:r>
                        <a:rPr lang="en-US" sz="1200" dirty="0">
                          <a:solidFill>
                            <a:schemeClr val="bg2"/>
                          </a:solidFill>
                        </a:rPr>
                        <a:t>13</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0000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7729108"/>
                  </a:ext>
                </a:extLst>
              </a:tr>
              <a:tr h="285776">
                <a:tc>
                  <a:txBody>
                    <a:bodyPr/>
                    <a:lstStyle/>
                    <a:p>
                      <a:pPr algn="ctr"/>
                      <a:r>
                        <a:rPr lang="en-US" sz="1200" dirty="0">
                          <a:solidFill>
                            <a:schemeClr val="bg2"/>
                          </a:solidFill>
                        </a:rPr>
                        <a:t>14</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0000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82963836"/>
                  </a:ext>
                </a:extLst>
              </a:tr>
              <a:tr h="285776">
                <a:tc gridSpan="3">
                  <a:txBody>
                    <a:bodyPr/>
                    <a:lstStyle/>
                    <a:p>
                      <a:pPr algn="l"/>
                      <a:r>
                        <a:rPr lang="en-US" sz="1200" dirty="0">
                          <a:solidFill>
                            <a:schemeClr val="bg2"/>
                          </a:solidFill>
                        </a:rPr>
                        <a:t>...</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44649971"/>
                  </a:ext>
                </a:extLst>
              </a:tr>
            </a:tbl>
          </a:graphicData>
        </a:graphic>
      </p:graphicFrame>
      <p:sp>
        <p:nvSpPr>
          <p:cNvPr id="6" name="Google Shape;216;p30">
            <a:extLst>
              <a:ext uri="{FF2B5EF4-FFF2-40B4-BE49-F238E27FC236}">
                <a16:creationId xmlns:a16="http://schemas.microsoft.com/office/drawing/2014/main" id="{5AF7C8AA-6668-2D4B-BC79-2DEADE9A22F0}"/>
              </a:ext>
            </a:extLst>
          </p:cNvPr>
          <p:cNvSpPr txBox="1"/>
          <p:nvPr/>
        </p:nvSpPr>
        <p:spPr>
          <a:xfrm>
            <a:off x="4956124" y="1831990"/>
            <a:ext cx="1139876" cy="2141699"/>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t>A: 7</a:t>
            </a:r>
          </a:p>
          <a:p>
            <a:pPr marL="0" lvl="0" indent="0" algn="l" rtl="0">
              <a:spcBef>
                <a:spcPts val="0"/>
              </a:spcBef>
              <a:spcAft>
                <a:spcPts val="0"/>
              </a:spcAft>
              <a:buNone/>
            </a:pPr>
            <a:r>
              <a:rPr lang="en" sz="1800" dirty="0"/>
              <a:t>B: 9</a:t>
            </a:r>
          </a:p>
          <a:p>
            <a:pPr marL="0" lvl="0" indent="0" algn="l" rtl="0">
              <a:spcBef>
                <a:spcPts val="0"/>
              </a:spcBef>
              <a:spcAft>
                <a:spcPts val="0"/>
              </a:spcAft>
              <a:buNone/>
            </a:pPr>
            <a:r>
              <a:rPr lang="en" sz="1800" dirty="0"/>
              <a:t>C: 6</a:t>
            </a:r>
          </a:p>
          <a:p>
            <a:pPr marL="0" lvl="0" indent="0" algn="l" rtl="0">
              <a:spcBef>
                <a:spcPts val="0"/>
              </a:spcBef>
              <a:spcAft>
                <a:spcPts val="0"/>
              </a:spcAft>
              <a:buNone/>
            </a:pPr>
            <a:r>
              <a:rPr lang="en" sz="1800" dirty="0"/>
              <a:t>D: 7</a:t>
            </a:r>
          </a:p>
          <a:p>
            <a:pPr marL="0" lvl="0" indent="0" algn="l" rtl="0">
              <a:spcBef>
                <a:spcPts val="0"/>
              </a:spcBef>
              <a:spcAft>
                <a:spcPts val="0"/>
              </a:spcAft>
              <a:buNone/>
            </a:pPr>
            <a:r>
              <a:rPr lang="en" sz="1800" dirty="0"/>
              <a:t>E: 8</a:t>
            </a:r>
          </a:p>
          <a:p>
            <a:pPr marL="0" lvl="0" indent="0" algn="l" rtl="0">
              <a:spcBef>
                <a:spcPts val="0"/>
              </a:spcBef>
              <a:spcAft>
                <a:spcPts val="0"/>
              </a:spcAft>
              <a:buNone/>
            </a:pPr>
            <a:r>
              <a:rPr lang="en" sz="1800" dirty="0"/>
              <a:t>F: 12</a:t>
            </a:r>
          </a:p>
          <a:p>
            <a:pPr marL="0" lvl="0" indent="0" algn="l" rtl="0">
              <a:spcBef>
                <a:spcPts val="0"/>
              </a:spcBef>
              <a:spcAft>
                <a:spcPts val="0"/>
              </a:spcAft>
              <a:buNone/>
            </a:pPr>
            <a:r>
              <a:rPr lang="en" sz="1800" dirty="0"/>
              <a:t>G: 11</a:t>
            </a:r>
          </a:p>
        </p:txBody>
      </p:sp>
    </p:spTree>
    <p:extLst>
      <p:ext uri="{BB962C8B-B14F-4D97-AF65-F5344CB8AC3E}">
        <p14:creationId xmlns:p14="http://schemas.microsoft.com/office/powerpoint/2010/main" val="38439494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0"/>
          <p:cNvSpPr txBox="1">
            <a:spLocks noGrp="1"/>
          </p:cNvSpPr>
          <p:nvPr>
            <p:ph type="title"/>
          </p:nvPr>
        </p:nvSpPr>
        <p:spPr>
          <a:xfrm>
            <a:off x="729450" y="1178988"/>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Hopscotch Hashing - Example</a:t>
            </a:r>
            <a:endParaRPr dirty="0"/>
          </a:p>
        </p:txBody>
      </p:sp>
      <p:sp>
        <p:nvSpPr>
          <p:cNvPr id="216" name="Google Shape;216;p30"/>
          <p:cNvSpPr txBox="1"/>
          <p:nvPr/>
        </p:nvSpPr>
        <p:spPr>
          <a:xfrm>
            <a:off x="596634" y="2085259"/>
            <a:ext cx="2229900" cy="136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u="sng" dirty="0"/>
              <a:t>Insert H:</a:t>
            </a:r>
            <a:endParaRPr u="sng" dirty="0"/>
          </a:p>
        </p:txBody>
      </p:sp>
      <p:graphicFrame>
        <p:nvGraphicFramePr>
          <p:cNvPr id="5" name="Table 4">
            <a:extLst>
              <a:ext uri="{FF2B5EF4-FFF2-40B4-BE49-F238E27FC236}">
                <a16:creationId xmlns:a16="http://schemas.microsoft.com/office/drawing/2014/main" id="{2D187675-47CC-7F4B-8A91-4CDE4F7938CB}"/>
              </a:ext>
            </a:extLst>
          </p:cNvPr>
          <p:cNvGraphicFramePr>
            <a:graphicFrameLocks noGrp="1"/>
          </p:cNvGraphicFramePr>
          <p:nvPr/>
        </p:nvGraphicFramePr>
        <p:xfrm>
          <a:off x="3140277" y="1714188"/>
          <a:ext cx="1634920" cy="3429312"/>
        </p:xfrm>
        <a:graphic>
          <a:graphicData uri="http://schemas.openxmlformats.org/drawingml/2006/table">
            <a:tbl>
              <a:tblPr firstRow="1" bandRow="1">
                <a:tableStyleId>{2D5ABB26-0587-4C30-8999-92F81FD0307C}</a:tableStyleId>
              </a:tblPr>
              <a:tblGrid>
                <a:gridCol w="544973">
                  <a:extLst>
                    <a:ext uri="{9D8B030D-6E8A-4147-A177-3AD203B41FA5}">
                      <a16:colId xmlns:a16="http://schemas.microsoft.com/office/drawing/2014/main" val="1076028015"/>
                    </a:ext>
                  </a:extLst>
                </a:gridCol>
                <a:gridCol w="544974">
                  <a:extLst>
                    <a:ext uri="{9D8B030D-6E8A-4147-A177-3AD203B41FA5}">
                      <a16:colId xmlns:a16="http://schemas.microsoft.com/office/drawing/2014/main" val="4226189150"/>
                    </a:ext>
                  </a:extLst>
                </a:gridCol>
                <a:gridCol w="544973">
                  <a:extLst>
                    <a:ext uri="{9D8B030D-6E8A-4147-A177-3AD203B41FA5}">
                      <a16:colId xmlns:a16="http://schemas.microsoft.com/office/drawing/2014/main" val="3968107940"/>
                    </a:ext>
                  </a:extLst>
                </a:gridCol>
              </a:tblGrid>
              <a:tr h="285776">
                <a:tc>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Item</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Hop</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7331935"/>
                  </a:ext>
                </a:extLst>
              </a:tr>
              <a:tr h="285776">
                <a:tc gridSpan="3">
                  <a:txBody>
                    <a:bodyPr/>
                    <a:lstStyle/>
                    <a:p>
                      <a:pPr algn="l"/>
                      <a:r>
                        <a:rPr lang="en-US" sz="1200" dirty="0">
                          <a:solidFill>
                            <a:schemeClr val="bg2"/>
                          </a:solidFill>
                        </a:rPr>
                        <a:t>...</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19421129"/>
                  </a:ext>
                </a:extLst>
              </a:tr>
              <a:tr h="285776">
                <a:tc>
                  <a:txBody>
                    <a:bodyPr/>
                    <a:lstStyle/>
                    <a:p>
                      <a:pPr algn="ctr"/>
                      <a:r>
                        <a:rPr lang="en-US" sz="1200" dirty="0">
                          <a:solidFill>
                            <a:schemeClr val="bg2"/>
                          </a:solidFill>
                        </a:rPr>
                        <a:t>6</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C</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1000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0995778"/>
                  </a:ext>
                </a:extLst>
              </a:tr>
              <a:tr h="285776">
                <a:tc>
                  <a:txBody>
                    <a:bodyPr/>
                    <a:lstStyle/>
                    <a:p>
                      <a:pPr algn="ctr"/>
                      <a:r>
                        <a:rPr lang="en-US" sz="1200" dirty="0">
                          <a:solidFill>
                            <a:schemeClr val="bg2"/>
                          </a:solidFill>
                        </a:rPr>
                        <a:t>7</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A</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1100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42588618"/>
                  </a:ext>
                </a:extLst>
              </a:tr>
              <a:tr h="285776">
                <a:tc>
                  <a:txBody>
                    <a:bodyPr/>
                    <a:lstStyle/>
                    <a:p>
                      <a:pPr algn="ctr"/>
                      <a:r>
                        <a:rPr lang="en-US" sz="1200" dirty="0">
                          <a:solidFill>
                            <a:schemeClr val="bg2"/>
                          </a:solidFill>
                        </a:rPr>
                        <a:t>8</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D</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0010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94417361"/>
                  </a:ext>
                </a:extLst>
              </a:tr>
              <a:tr h="285776">
                <a:tc>
                  <a:txBody>
                    <a:bodyPr/>
                    <a:lstStyle/>
                    <a:p>
                      <a:pPr algn="ctr"/>
                      <a:r>
                        <a:rPr lang="en-US" sz="1200" dirty="0">
                          <a:solidFill>
                            <a:schemeClr val="bg2"/>
                          </a:solidFill>
                        </a:rPr>
                        <a:t>9</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B</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1000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0008021"/>
                  </a:ext>
                </a:extLst>
              </a:tr>
              <a:tr h="285776">
                <a:tc>
                  <a:txBody>
                    <a:bodyPr/>
                    <a:lstStyle/>
                    <a:p>
                      <a:pPr algn="ctr"/>
                      <a:r>
                        <a:rPr lang="en-US" sz="1200" dirty="0">
                          <a:solidFill>
                            <a:schemeClr val="bg2"/>
                          </a:solidFill>
                        </a:rPr>
                        <a:t>10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E</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0000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47843169"/>
                  </a:ext>
                </a:extLst>
              </a:tr>
              <a:tr h="285776">
                <a:tc>
                  <a:txBody>
                    <a:bodyPr/>
                    <a:lstStyle/>
                    <a:p>
                      <a:pPr algn="ctr"/>
                      <a:r>
                        <a:rPr lang="en-US" sz="1200" dirty="0">
                          <a:solidFill>
                            <a:schemeClr val="bg2"/>
                          </a:solidFill>
                        </a:rPr>
                        <a:t>11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G</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1000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1901426"/>
                  </a:ext>
                </a:extLst>
              </a:tr>
              <a:tr h="285776">
                <a:tc>
                  <a:txBody>
                    <a:bodyPr/>
                    <a:lstStyle/>
                    <a:p>
                      <a:pPr algn="ctr"/>
                      <a:r>
                        <a:rPr lang="en-US" sz="1200" dirty="0">
                          <a:solidFill>
                            <a:schemeClr val="bg2"/>
                          </a:solidFill>
                        </a:rPr>
                        <a:t>12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F</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1000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5551434"/>
                  </a:ext>
                </a:extLst>
              </a:tr>
              <a:tr h="285776">
                <a:tc>
                  <a:txBody>
                    <a:bodyPr/>
                    <a:lstStyle/>
                    <a:p>
                      <a:pPr algn="ctr"/>
                      <a:r>
                        <a:rPr lang="en-US" sz="1200" dirty="0">
                          <a:solidFill>
                            <a:schemeClr val="bg2"/>
                          </a:solidFill>
                        </a:rPr>
                        <a:t>13</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0000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7729108"/>
                  </a:ext>
                </a:extLst>
              </a:tr>
              <a:tr h="285776">
                <a:tc>
                  <a:txBody>
                    <a:bodyPr/>
                    <a:lstStyle/>
                    <a:p>
                      <a:pPr algn="ctr"/>
                      <a:r>
                        <a:rPr lang="en-US" sz="1200" dirty="0">
                          <a:solidFill>
                            <a:schemeClr val="bg2"/>
                          </a:solidFill>
                        </a:rPr>
                        <a:t>14</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0000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82963836"/>
                  </a:ext>
                </a:extLst>
              </a:tr>
              <a:tr h="285776">
                <a:tc gridSpan="3">
                  <a:txBody>
                    <a:bodyPr/>
                    <a:lstStyle/>
                    <a:p>
                      <a:pPr algn="l"/>
                      <a:r>
                        <a:rPr lang="en-US" sz="1200" dirty="0">
                          <a:solidFill>
                            <a:schemeClr val="bg2"/>
                          </a:solidFill>
                        </a:rPr>
                        <a:t>...</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44649971"/>
                  </a:ext>
                </a:extLst>
              </a:tr>
            </a:tbl>
          </a:graphicData>
        </a:graphic>
      </p:graphicFrame>
      <p:sp>
        <p:nvSpPr>
          <p:cNvPr id="6" name="Google Shape;216;p30">
            <a:extLst>
              <a:ext uri="{FF2B5EF4-FFF2-40B4-BE49-F238E27FC236}">
                <a16:creationId xmlns:a16="http://schemas.microsoft.com/office/drawing/2014/main" id="{5AF7C8AA-6668-2D4B-BC79-2DEADE9A22F0}"/>
              </a:ext>
            </a:extLst>
          </p:cNvPr>
          <p:cNvSpPr txBox="1"/>
          <p:nvPr/>
        </p:nvSpPr>
        <p:spPr>
          <a:xfrm>
            <a:off x="2256596" y="1831990"/>
            <a:ext cx="883681" cy="2390054"/>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t>A: 7</a:t>
            </a:r>
          </a:p>
          <a:p>
            <a:pPr marL="0" lvl="0" indent="0" algn="l" rtl="0">
              <a:spcBef>
                <a:spcPts val="0"/>
              </a:spcBef>
              <a:spcAft>
                <a:spcPts val="0"/>
              </a:spcAft>
              <a:buNone/>
            </a:pPr>
            <a:r>
              <a:rPr lang="en" sz="1800" dirty="0"/>
              <a:t>B: 9</a:t>
            </a:r>
          </a:p>
          <a:p>
            <a:pPr marL="0" lvl="0" indent="0" algn="l" rtl="0">
              <a:spcBef>
                <a:spcPts val="0"/>
              </a:spcBef>
              <a:spcAft>
                <a:spcPts val="0"/>
              </a:spcAft>
              <a:buNone/>
            </a:pPr>
            <a:r>
              <a:rPr lang="en" sz="1800" dirty="0"/>
              <a:t>C: 6</a:t>
            </a:r>
          </a:p>
          <a:p>
            <a:pPr marL="0" lvl="0" indent="0" algn="l" rtl="0">
              <a:spcBef>
                <a:spcPts val="0"/>
              </a:spcBef>
              <a:spcAft>
                <a:spcPts val="0"/>
              </a:spcAft>
              <a:buNone/>
            </a:pPr>
            <a:r>
              <a:rPr lang="en" sz="1800" dirty="0"/>
              <a:t>D: 7</a:t>
            </a:r>
          </a:p>
          <a:p>
            <a:pPr marL="0" lvl="0" indent="0" algn="l" rtl="0">
              <a:spcBef>
                <a:spcPts val="0"/>
              </a:spcBef>
              <a:spcAft>
                <a:spcPts val="0"/>
              </a:spcAft>
              <a:buNone/>
            </a:pPr>
            <a:r>
              <a:rPr lang="en" sz="1800" dirty="0"/>
              <a:t>E: 8</a:t>
            </a:r>
          </a:p>
          <a:p>
            <a:pPr marL="0" lvl="0" indent="0" algn="l" rtl="0">
              <a:spcBef>
                <a:spcPts val="0"/>
              </a:spcBef>
              <a:spcAft>
                <a:spcPts val="0"/>
              </a:spcAft>
              <a:buNone/>
            </a:pPr>
            <a:r>
              <a:rPr lang="en" sz="1800" dirty="0"/>
              <a:t>F: 12</a:t>
            </a:r>
          </a:p>
          <a:p>
            <a:pPr marL="0" lvl="0" indent="0" algn="l" rtl="0">
              <a:spcBef>
                <a:spcPts val="0"/>
              </a:spcBef>
              <a:spcAft>
                <a:spcPts val="0"/>
              </a:spcAft>
              <a:buNone/>
            </a:pPr>
            <a:r>
              <a:rPr lang="en" sz="1800" dirty="0"/>
              <a:t>G: 11</a:t>
            </a:r>
          </a:p>
          <a:p>
            <a:pPr marL="0" lvl="0" indent="0" algn="l" rtl="0">
              <a:spcBef>
                <a:spcPts val="0"/>
              </a:spcBef>
              <a:spcAft>
                <a:spcPts val="0"/>
              </a:spcAft>
              <a:buNone/>
            </a:pPr>
            <a:r>
              <a:rPr lang="en" sz="1800" dirty="0"/>
              <a:t>H: 9</a:t>
            </a:r>
          </a:p>
        </p:txBody>
      </p:sp>
      <p:graphicFrame>
        <p:nvGraphicFramePr>
          <p:cNvPr id="7" name="Table 6">
            <a:extLst>
              <a:ext uri="{FF2B5EF4-FFF2-40B4-BE49-F238E27FC236}">
                <a16:creationId xmlns:a16="http://schemas.microsoft.com/office/drawing/2014/main" id="{9CA70B27-1F39-3F4B-92A1-B1B43D5E273D}"/>
              </a:ext>
            </a:extLst>
          </p:cNvPr>
          <p:cNvGraphicFramePr>
            <a:graphicFrameLocks noGrp="1"/>
          </p:cNvGraphicFramePr>
          <p:nvPr>
            <p:extLst>
              <p:ext uri="{D42A27DB-BD31-4B8C-83A1-F6EECF244321}">
                <p14:modId xmlns:p14="http://schemas.microsoft.com/office/powerpoint/2010/main" val="3247792000"/>
              </p:ext>
            </p:extLst>
          </p:nvPr>
        </p:nvGraphicFramePr>
        <p:xfrm>
          <a:off x="5381122" y="1714188"/>
          <a:ext cx="1634920" cy="3429312"/>
        </p:xfrm>
        <a:graphic>
          <a:graphicData uri="http://schemas.openxmlformats.org/drawingml/2006/table">
            <a:tbl>
              <a:tblPr firstRow="1" bandRow="1">
                <a:tableStyleId>{2D5ABB26-0587-4C30-8999-92F81FD0307C}</a:tableStyleId>
              </a:tblPr>
              <a:tblGrid>
                <a:gridCol w="544973">
                  <a:extLst>
                    <a:ext uri="{9D8B030D-6E8A-4147-A177-3AD203B41FA5}">
                      <a16:colId xmlns:a16="http://schemas.microsoft.com/office/drawing/2014/main" val="1076028015"/>
                    </a:ext>
                  </a:extLst>
                </a:gridCol>
                <a:gridCol w="544974">
                  <a:extLst>
                    <a:ext uri="{9D8B030D-6E8A-4147-A177-3AD203B41FA5}">
                      <a16:colId xmlns:a16="http://schemas.microsoft.com/office/drawing/2014/main" val="4226189150"/>
                    </a:ext>
                  </a:extLst>
                </a:gridCol>
                <a:gridCol w="544973">
                  <a:extLst>
                    <a:ext uri="{9D8B030D-6E8A-4147-A177-3AD203B41FA5}">
                      <a16:colId xmlns:a16="http://schemas.microsoft.com/office/drawing/2014/main" val="3968107940"/>
                    </a:ext>
                  </a:extLst>
                </a:gridCol>
              </a:tblGrid>
              <a:tr h="285776">
                <a:tc>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Item</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Hop</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7331935"/>
                  </a:ext>
                </a:extLst>
              </a:tr>
              <a:tr h="285776">
                <a:tc gridSpan="3">
                  <a:txBody>
                    <a:bodyPr/>
                    <a:lstStyle/>
                    <a:p>
                      <a:pPr algn="l"/>
                      <a:r>
                        <a:rPr lang="en-US" sz="1200" dirty="0">
                          <a:solidFill>
                            <a:schemeClr val="bg2"/>
                          </a:solidFill>
                        </a:rPr>
                        <a:t>...</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19421129"/>
                  </a:ext>
                </a:extLst>
              </a:tr>
              <a:tr h="285776">
                <a:tc>
                  <a:txBody>
                    <a:bodyPr/>
                    <a:lstStyle/>
                    <a:p>
                      <a:pPr algn="ctr"/>
                      <a:r>
                        <a:rPr lang="en-US" sz="1200" dirty="0">
                          <a:solidFill>
                            <a:schemeClr val="bg2"/>
                          </a:solidFill>
                        </a:rPr>
                        <a:t>6</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C</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1000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0995778"/>
                  </a:ext>
                </a:extLst>
              </a:tr>
              <a:tr h="285776">
                <a:tc>
                  <a:txBody>
                    <a:bodyPr/>
                    <a:lstStyle/>
                    <a:p>
                      <a:pPr algn="ctr"/>
                      <a:r>
                        <a:rPr lang="en-US" sz="1200" dirty="0">
                          <a:solidFill>
                            <a:schemeClr val="bg2"/>
                          </a:solidFill>
                        </a:rPr>
                        <a:t>7</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A</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1100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42588618"/>
                  </a:ext>
                </a:extLst>
              </a:tr>
              <a:tr h="285776">
                <a:tc>
                  <a:txBody>
                    <a:bodyPr/>
                    <a:lstStyle/>
                    <a:p>
                      <a:pPr algn="ctr"/>
                      <a:r>
                        <a:rPr lang="en-US" sz="1200" dirty="0">
                          <a:solidFill>
                            <a:schemeClr val="bg2"/>
                          </a:solidFill>
                        </a:rPr>
                        <a:t>8</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D</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0010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94417361"/>
                  </a:ext>
                </a:extLst>
              </a:tr>
              <a:tr h="285776">
                <a:tc>
                  <a:txBody>
                    <a:bodyPr/>
                    <a:lstStyle/>
                    <a:p>
                      <a:pPr algn="ctr"/>
                      <a:r>
                        <a:rPr lang="en-US" sz="1200" dirty="0">
                          <a:solidFill>
                            <a:schemeClr val="bg2"/>
                          </a:solidFill>
                        </a:rPr>
                        <a:t>9</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B</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1000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0008021"/>
                  </a:ext>
                </a:extLst>
              </a:tr>
              <a:tr h="285776">
                <a:tc>
                  <a:txBody>
                    <a:bodyPr/>
                    <a:lstStyle/>
                    <a:p>
                      <a:pPr algn="ctr"/>
                      <a:r>
                        <a:rPr lang="en-US" sz="1200" dirty="0">
                          <a:solidFill>
                            <a:schemeClr val="bg2"/>
                          </a:solidFill>
                        </a:rPr>
                        <a:t>10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E</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0000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47843169"/>
                  </a:ext>
                </a:extLst>
              </a:tr>
              <a:tr h="285776">
                <a:tc>
                  <a:txBody>
                    <a:bodyPr/>
                    <a:lstStyle/>
                    <a:p>
                      <a:pPr algn="ctr"/>
                      <a:r>
                        <a:rPr lang="en-US" sz="1200" dirty="0">
                          <a:solidFill>
                            <a:schemeClr val="bg2"/>
                          </a:solidFill>
                        </a:rPr>
                        <a:t>11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1" dirty="0">
                          <a:solidFill>
                            <a:srgbClr val="FF0000"/>
                          </a:solidFill>
                        </a:rPr>
                        <a:t>0</a:t>
                      </a:r>
                      <a:r>
                        <a:rPr lang="en-US" sz="1200" b="1" dirty="0">
                          <a:solidFill>
                            <a:schemeClr val="bg2"/>
                          </a:solidFill>
                        </a:rPr>
                        <a:t>0</a:t>
                      </a:r>
                      <a:r>
                        <a:rPr lang="en-US" sz="1200" b="1" dirty="0">
                          <a:solidFill>
                            <a:srgbClr val="00B050"/>
                          </a:solidFill>
                        </a:rPr>
                        <a:t>1</a:t>
                      </a:r>
                      <a:r>
                        <a:rPr lang="en-US" sz="1200" b="1" dirty="0">
                          <a:solidFill>
                            <a:schemeClr val="bg2"/>
                          </a:solidFill>
                        </a:rPr>
                        <a:t>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1901426"/>
                  </a:ext>
                </a:extLst>
              </a:tr>
              <a:tr h="285776">
                <a:tc>
                  <a:txBody>
                    <a:bodyPr/>
                    <a:lstStyle/>
                    <a:p>
                      <a:pPr algn="ctr"/>
                      <a:r>
                        <a:rPr lang="en-US" sz="1200" dirty="0">
                          <a:solidFill>
                            <a:schemeClr val="bg2"/>
                          </a:solidFill>
                        </a:rPr>
                        <a:t>12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F</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1000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5551434"/>
                  </a:ext>
                </a:extLst>
              </a:tr>
              <a:tr h="285776">
                <a:tc>
                  <a:txBody>
                    <a:bodyPr/>
                    <a:lstStyle/>
                    <a:p>
                      <a:pPr algn="ctr"/>
                      <a:r>
                        <a:rPr lang="en-US" sz="1200" dirty="0">
                          <a:solidFill>
                            <a:schemeClr val="bg2"/>
                          </a:solidFill>
                        </a:rPr>
                        <a:t>13</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1" dirty="0">
                          <a:solidFill>
                            <a:srgbClr val="00B050"/>
                          </a:solidFill>
                        </a:rPr>
                        <a:t>G</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0000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7729108"/>
                  </a:ext>
                </a:extLst>
              </a:tr>
              <a:tr h="285776">
                <a:tc>
                  <a:txBody>
                    <a:bodyPr/>
                    <a:lstStyle/>
                    <a:p>
                      <a:pPr algn="ctr"/>
                      <a:r>
                        <a:rPr lang="en-US" sz="1200" dirty="0">
                          <a:solidFill>
                            <a:schemeClr val="bg2"/>
                          </a:solidFill>
                        </a:rPr>
                        <a:t>14</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0000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82963836"/>
                  </a:ext>
                </a:extLst>
              </a:tr>
              <a:tr h="285776">
                <a:tc gridSpan="3">
                  <a:txBody>
                    <a:bodyPr/>
                    <a:lstStyle/>
                    <a:p>
                      <a:pPr algn="l"/>
                      <a:r>
                        <a:rPr lang="en-US" sz="1200" dirty="0">
                          <a:solidFill>
                            <a:schemeClr val="bg2"/>
                          </a:solidFill>
                        </a:rPr>
                        <a:t>...</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44649971"/>
                  </a:ext>
                </a:extLst>
              </a:tr>
            </a:tbl>
          </a:graphicData>
        </a:graphic>
      </p:graphicFrame>
      <p:cxnSp>
        <p:nvCxnSpPr>
          <p:cNvPr id="3" name="Straight Arrow Connector 2">
            <a:extLst>
              <a:ext uri="{FF2B5EF4-FFF2-40B4-BE49-F238E27FC236}">
                <a16:creationId xmlns:a16="http://schemas.microsoft.com/office/drawing/2014/main" id="{C6664F67-4A67-9E42-B1C0-62D15EF87D30}"/>
              </a:ext>
            </a:extLst>
          </p:cNvPr>
          <p:cNvCxnSpPr/>
          <p:nvPr/>
        </p:nvCxnSpPr>
        <p:spPr>
          <a:xfrm>
            <a:off x="4910667" y="3453259"/>
            <a:ext cx="32737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9" name="Table 8">
            <a:extLst>
              <a:ext uri="{FF2B5EF4-FFF2-40B4-BE49-F238E27FC236}">
                <a16:creationId xmlns:a16="http://schemas.microsoft.com/office/drawing/2014/main" id="{C978364C-317E-A04E-82EF-2B75ECE141AC}"/>
              </a:ext>
            </a:extLst>
          </p:cNvPr>
          <p:cNvGraphicFramePr>
            <a:graphicFrameLocks noGrp="1"/>
          </p:cNvGraphicFramePr>
          <p:nvPr>
            <p:extLst>
              <p:ext uri="{D42A27DB-BD31-4B8C-83A1-F6EECF244321}">
                <p14:modId xmlns:p14="http://schemas.microsoft.com/office/powerpoint/2010/main" val="1611397648"/>
              </p:ext>
            </p:extLst>
          </p:nvPr>
        </p:nvGraphicFramePr>
        <p:xfrm>
          <a:off x="7484284" y="1706089"/>
          <a:ext cx="1634920" cy="3429312"/>
        </p:xfrm>
        <a:graphic>
          <a:graphicData uri="http://schemas.openxmlformats.org/drawingml/2006/table">
            <a:tbl>
              <a:tblPr firstRow="1" bandRow="1">
                <a:tableStyleId>{2D5ABB26-0587-4C30-8999-92F81FD0307C}</a:tableStyleId>
              </a:tblPr>
              <a:tblGrid>
                <a:gridCol w="544973">
                  <a:extLst>
                    <a:ext uri="{9D8B030D-6E8A-4147-A177-3AD203B41FA5}">
                      <a16:colId xmlns:a16="http://schemas.microsoft.com/office/drawing/2014/main" val="1076028015"/>
                    </a:ext>
                  </a:extLst>
                </a:gridCol>
                <a:gridCol w="544974">
                  <a:extLst>
                    <a:ext uri="{9D8B030D-6E8A-4147-A177-3AD203B41FA5}">
                      <a16:colId xmlns:a16="http://schemas.microsoft.com/office/drawing/2014/main" val="4226189150"/>
                    </a:ext>
                  </a:extLst>
                </a:gridCol>
                <a:gridCol w="544973">
                  <a:extLst>
                    <a:ext uri="{9D8B030D-6E8A-4147-A177-3AD203B41FA5}">
                      <a16:colId xmlns:a16="http://schemas.microsoft.com/office/drawing/2014/main" val="3968107940"/>
                    </a:ext>
                  </a:extLst>
                </a:gridCol>
              </a:tblGrid>
              <a:tr h="285776">
                <a:tc>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Item</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Hop</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7331935"/>
                  </a:ext>
                </a:extLst>
              </a:tr>
              <a:tr h="285776">
                <a:tc gridSpan="3">
                  <a:txBody>
                    <a:bodyPr/>
                    <a:lstStyle/>
                    <a:p>
                      <a:pPr algn="l"/>
                      <a:r>
                        <a:rPr lang="en-US" sz="1200" dirty="0">
                          <a:solidFill>
                            <a:schemeClr val="bg2"/>
                          </a:solidFill>
                        </a:rPr>
                        <a:t>...</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19421129"/>
                  </a:ext>
                </a:extLst>
              </a:tr>
              <a:tr h="285776">
                <a:tc>
                  <a:txBody>
                    <a:bodyPr/>
                    <a:lstStyle/>
                    <a:p>
                      <a:pPr algn="ctr"/>
                      <a:r>
                        <a:rPr lang="en-US" sz="1200" dirty="0">
                          <a:solidFill>
                            <a:schemeClr val="bg2"/>
                          </a:solidFill>
                        </a:rPr>
                        <a:t>6</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C</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1000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0995778"/>
                  </a:ext>
                </a:extLst>
              </a:tr>
              <a:tr h="285776">
                <a:tc>
                  <a:txBody>
                    <a:bodyPr/>
                    <a:lstStyle/>
                    <a:p>
                      <a:pPr algn="ctr"/>
                      <a:r>
                        <a:rPr lang="en-US" sz="1200" dirty="0">
                          <a:solidFill>
                            <a:schemeClr val="bg2"/>
                          </a:solidFill>
                        </a:rPr>
                        <a:t>7</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A</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1100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42588618"/>
                  </a:ext>
                </a:extLst>
              </a:tr>
              <a:tr h="285776">
                <a:tc>
                  <a:txBody>
                    <a:bodyPr/>
                    <a:lstStyle/>
                    <a:p>
                      <a:pPr algn="ctr"/>
                      <a:r>
                        <a:rPr lang="en-US" sz="1200" dirty="0">
                          <a:solidFill>
                            <a:schemeClr val="bg2"/>
                          </a:solidFill>
                        </a:rPr>
                        <a:t>8</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D</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0010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94417361"/>
                  </a:ext>
                </a:extLst>
              </a:tr>
              <a:tr h="285776">
                <a:tc>
                  <a:txBody>
                    <a:bodyPr/>
                    <a:lstStyle/>
                    <a:p>
                      <a:pPr algn="ctr"/>
                      <a:r>
                        <a:rPr lang="en-US" sz="1200" dirty="0">
                          <a:solidFill>
                            <a:schemeClr val="bg2"/>
                          </a:solidFill>
                        </a:rPr>
                        <a:t>9</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B</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1" dirty="0">
                          <a:solidFill>
                            <a:schemeClr val="bg2"/>
                          </a:solidFill>
                        </a:rPr>
                        <a:t>10</a:t>
                      </a:r>
                      <a:r>
                        <a:rPr lang="en-US" sz="1200" b="1" dirty="0">
                          <a:solidFill>
                            <a:srgbClr val="0070C0"/>
                          </a:solidFill>
                        </a:rPr>
                        <a:t>1</a:t>
                      </a:r>
                      <a:r>
                        <a:rPr lang="en-US" sz="1200" b="1" dirty="0">
                          <a:solidFill>
                            <a:schemeClr val="bg2"/>
                          </a:solidFill>
                        </a:rPr>
                        <a:t>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0008021"/>
                  </a:ext>
                </a:extLst>
              </a:tr>
              <a:tr h="285776">
                <a:tc>
                  <a:txBody>
                    <a:bodyPr/>
                    <a:lstStyle/>
                    <a:p>
                      <a:pPr algn="ctr"/>
                      <a:r>
                        <a:rPr lang="en-US" sz="1200" dirty="0">
                          <a:solidFill>
                            <a:schemeClr val="bg2"/>
                          </a:solidFill>
                        </a:rPr>
                        <a:t>10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E</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0000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47843169"/>
                  </a:ext>
                </a:extLst>
              </a:tr>
              <a:tr h="285776">
                <a:tc>
                  <a:txBody>
                    <a:bodyPr/>
                    <a:lstStyle/>
                    <a:p>
                      <a:pPr algn="ctr"/>
                      <a:r>
                        <a:rPr lang="en-US" sz="1200" dirty="0">
                          <a:solidFill>
                            <a:schemeClr val="bg2"/>
                          </a:solidFill>
                        </a:rPr>
                        <a:t>11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1" dirty="0">
                          <a:solidFill>
                            <a:srgbClr val="0070C0"/>
                          </a:solidFill>
                        </a:rPr>
                        <a:t>H</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rgbClr val="FF0000"/>
                          </a:solidFill>
                        </a:rPr>
                        <a:t>0</a:t>
                      </a:r>
                      <a:r>
                        <a:rPr lang="en-US" sz="1200" b="0" dirty="0">
                          <a:solidFill>
                            <a:schemeClr val="bg2"/>
                          </a:solidFill>
                        </a:rPr>
                        <a:t>0</a:t>
                      </a:r>
                      <a:r>
                        <a:rPr lang="en-US" sz="1200" b="0" dirty="0">
                          <a:solidFill>
                            <a:srgbClr val="00B050"/>
                          </a:solidFill>
                        </a:rPr>
                        <a:t>1</a:t>
                      </a:r>
                      <a:r>
                        <a:rPr lang="en-US" sz="1200" b="0" dirty="0">
                          <a:solidFill>
                            <a:schemeClr val="bg2"/>
                          </a:solidFill>
                        </a:rPr>
                        <a:t>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1901426"/>
                  </a:ext>
                </a:extLst>
              </a:tr>
              <a:tr h="285776">
                <a:tc>
                  <a:txBody>
                    <a:bodyPr/>
                    <a:lstStyle/>
                    <a:p>
                      <a:pPr algn="ctr"/>
                      <a:r>
                        <a:rPr lang="en-US" sz="1200" dirty="0">
                          <a:solidFill>
                            <a:schemeClr val="bg2"/>
                          </a:solidFill>
                        </a:rPr>
                        <a:t>12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F</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1000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5551434"/>
                  </a:ext>
                </a:extLst>
              </a:tr>
              <a:tr h="285776">
                <a:tc>
                  <a:txBody>
                    <a:bodyPr/>
                    <a:lstStyle/>
                    <a:p>
                      <a:pPr algn="ctr"/>
                      <a:r>
                        <a:rPr lang="en-US" sz="1200" dirty="0">
                          <a:solidFill>
                            <a:schemeClr val="bg2"/>
                          </a:solidFill>
                        </a:rPr>
                        <a:t>13</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rgbClr val="00B050"/>
                          </a:solidFill>
                        </a:rPr>
                        <a:t>G</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0000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7729108"/>
                  </a:ext>
                </a:extLst>
              </a:tr>
              <a:tr h="285776">
                <a:tc>
                  <a:txBody>
                    <a:bodyPr/>
                    <a:lstStyle/>
                    <a:p>
                      <a:pPr algn="ctr"/>
                      <a:r>
                        <a:rPr lang="en-US" sz="1200" dirty="0">
                          <a:solidFill>
                            <a:schemeClr val="bg2"/>
                          </a:solidFill>
                        </a:rPr>
                        <a:t>14</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0000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82963836"/>
                  </a:ext>
                </a:extLst>
              </a:tr>
              <a:tr h="285776">
                <a:tc gridSpan="3">
                  <a:txBody>
                    <a:bodyPr/>
                    <a:lstStyle/>
                    <a:p>
                      <a:pPr algn="l"/>
                      <a:r>
                        <a:rPr lang="en-US" sz="1200" dirty="0">
                          <a:solidFill>
                            <a:schemeClr val="bg2"/>
                          </a:solidFill>
                        </a:rPr>
                        <a:t>...</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44649971"/>
                  </a:ext>
                </a:extLst>
              </a:tr>
            </a:tbl>
          </a:graphicData>
        </a:graphic>
      </p:graphicFrame>
      <p:cxnSp>
        <p:nvCxnSpPr>
          <p:cNvPr id="10" name="Straight Arrow Connector 9">
            <a:extLst>
              <a:ext uri="{FF2B5EF4-FFF2-40B4-BE49-F238E27FC236}">
                <a16:creationId xmlns:a16="http://schemas.microsoft.com/office/drawing/2014/main" id="{7FC2F688-B150-174A-8C65-0B41FE5A05C1}"/>
              </a:ext>
            </a:extLst>
          </p:cNvPr>
          <p:cNvCxnSpPr/>
          <p:nvPr/>
        </p:nvCxnSpPr>
        <p:spPr>
          <a:xfrm>
            <a:off x="7100462" y="3453259"/>
            <a:ext cx="32737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59645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0"/>
          <p:cNvSpPr txBox="1">
            <a:spLocks noGrp="1"/>
          </p:cNvSpPr>
          <p:nvPr>
            <p:ph type="title"/>
          </p:nvPr>
        </p:nvSpPr>
        <p:spPr>
          <a:xfrm>
            <a:off x="729450" y="1178988"/>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Hopscotch Hashing - Example</a:t>
            </a:r>
            <a:endParaRPr dirty="0"/>
          </a:p>
        </p:txBody>
      </p:sp>
      <p:sp>
        <p:nvSpPr>
          <p:cNvPr id="216" name="Google Shape;216;p30"/>
          <p:cNvSpPr txBox="1"/>
          <p:nvPr/>
        </p:nvSpPr>
        <p:spPr>
          <a:xfrm>
            <a:off x="596634" y="2085259"/>
            <a:ext cx="2229900" cy="136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u="sng" dirty="0"/>
              <a:t>Insert I:</a:t>
            </a:r>
            <a:endParaRPr u="sng" dirty="0"/>
          </a:p>
        </p:txBody>
      </p:sp>
      <p:sp>
        <p:nvSpPr>
          <p:cNvPr id="6" name="Google Shape;216;p30">
            <a:extLst>
              <a:ext uri="{FF2B5EF4-FFF2-40B4-BE49-F238E27FC236}">
                <a16:creationId xmlns:a16="http://schemas.microsoft.com/office/drawing/2014/main" id="{5AF7C8AA-6668-2D4B-BC79-2DEADE9A22F0}"/>
              </a:ext>
            </a:extLst>
          </p:cNvPr>
          <p:cNvSpPr txBox="1"/>
          <p:nvPr/>
        </p:nvSpPr>
        <p:spPr>
          <a:xfrm>
            <a:off x="2256596" y="1831989"/>
            <a:ext cx="883681" cy="2649699"/>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t>A: 7</a:t>
            </a:r>
          </a:p>
          <a:p>
            <a:pPr marL="0" lvl="0" indent="0" algn="l" rtl="0">
              <a:spcBef>
                <a:spcPts val="0"/>
              </a:spcBef>
              <a:spcAft>
                <a:spcPts val="0"/>
              </a:spcAft>
              <a:buNone/>
            </a:pPr>
            <a:r>
              <a:rPr lang="en" sz="1800" dirty="0"/>
              <a:t>B: 9</a:t>
            </a:r>
          </a:p>
          <a:p>
            <a:pPr marL="0" lvl="0" indent="0" algn="l" rtl="0">
              <a:spcBef>
                <a:spcPts val="0"/>
              </a:spcBef>
              <a:spcAft>
                <a:spcPts val="0"/>
              </a:spcAft>
              <a:buNone/>
            </a:pPr>
            <a:r>
              <a:rPr lang="en" sz="1800" dirty="0"/>
              <a:t>C: 6</a:t>
            </a:r>
          </a:p>
          <a:p>
            <a:pPr marL="0" lvl="0" indent="0" algn="l" rtl="0">
              <a:spcBef>
                <a:spcPts val="0"/>
              </a:spcBef>
              <a:spcAft>
                <a:spcPts val="0"/>
              </a:spcAft>
              <a:buNone/>
            </a:pPr>
            <a:r>
              <a:rPr lang="en" sz="1800" dirty="0"/>
              <a:t>D: 7</a:t>
            </a:r>
          </a:p>
          <a:p>
            <a:pPr marL="0" lvl="0" indent="0" algn="l" rtl="0">
              <a:spcBef>
                <a:spcPts val="0"/>
              </a:spcBef>
              <a:spcAft>
                <a:spcPts val="0"/>
              </a:spcAft>
              <a:buNone/>
            </a:pPr>
            <a:r>
              <a:rPr lang="en" sz="1800" dirty="0"/>
              <a:t>E: 8</a:t>
            </a:r>
          </a:p>
          <a:p>
            <a:pPr marL="0" lvl="0" indent="0" algn="l" rtl="0">
              <a:spcBef>
                <a:spcPts val="0"/>
              </a:spcBef>
              <a:spcAft>
                <a:spcPts val="0"/>
              </a:spcAft>
              <a:buNone/>
            </a:pPr>
            <a:r>
              <a:rPr lang="en" sz="1800" dirty="0"/>
              <a:t>F: 12</a:t>
            </a:r>
          </a:p>
          <a:p>
            <a:pPr marL="0" lvl="0" indent="0" algn="l" rtl="0">
              <a:spcBef>
                <a:spcPts val="0"/>
              </a:spcBef>
              <a:spcAft>
                <a:spcPts val="0"/>
              </a:spcAft>
              <a:buNone/>
            </a:pPr>
            <a:r>
              <a:rPr lang="en" sz="1800" dirty="0"/>
              <a:t>G: 11</a:t>
            </a:r>
          </a:p>
          <a:p>
            <a:pPr marL="0" lvl="0" indent="0" algn="l" rtl="0">
              <a:spcBef>
                <a:spcPts val="0"/>
              </a:spcBef>
              <a:spcAft>
                <a:spcPts val="0"/>
              </a:spcAft>
              <a:buNone/>
            </a:pPr>
            <a:r>
              <a:rPr lang="en" sz="1800" dirty="0"/>
              <a:t>H: 9</a:t>
            </a:r>
          </a:p>
          <a:p>
            <a:pPr marL="0" lvl="0" indent="0" algn="l" rtl="0">
              <a:spcBef>
                <a:spcPts val="0"/>
              </a:spcBef>
              <a:spcAft>
                <a:spcPts val="0"/>
              </a:spcAft>
              <a:buNone/>
            </a:pPr>
            <a:r>
              <a:rPr lang="en" sz="1800" dirty="0"/>
              <a:t> I:  6</a:t>
            </a:r>
          </a:p>
        </p:txBody>
      </p:sp>
      <p:cxnSp>
        <p:nvCxnSpPr>
          <p:cNvPr id="3" name="Straight Arrow Connector 2">
            <a:extLst>
              <a:ext uri="{FF2B5EF4-FFF2-40B4-BE49-F238E27FC236}">
                <a16:creationId xmlns:a16="http://schemas.microsoft.com/office/drawing/2014/main" id="{C6664F67-4A67-9E42-B1C0-62D15EF87D30}"/>
              </a:ext>
            </a:extLst>
          </p:cNvPr>
          <p:cNvCxnSpPr/>
          <p:nvPr/>
        </p:nvCxnSpPr>
        <p:spPr>
          <a:xfrm>
            <a:off x="4910667" y="3453259"/>
            <a:ext cx="32737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9" name="Table 8">
            <a:extLst>
              <a:ext uri="{FF2B5EF4-FFF2-40B4-BE49-F238E27FC236}">
                <a16:creationId xmlns:a16="http://schemas.microsoft.com/office/drawing/2014/main" id="{C978364C-317E-A04E-82EF-2B75ECE141AC}"/>
              </a:ext>
            </a:extLst>
          </p:cNvPr>
          <p:cNvGraphicFramePr>
            <a:graphicFrameLocks noGrp="1"/>
          </p:cNvGraphicFramePr>
          <p:nvPr>
            <p:extLst>
              <p:ext uri="{D42A27DB-BD31-4B8C-83A1-F6EECF244321}">
                <p14:modId xmlns:p14="http://schemas.microsoft.com/office/powerpoint/2010/main" val="4249885930"/>
              </p:ext>
            </p:extLst>
          </p:nvPr>
        </p:nvGraphicFramePr>
        <p:xfrm>
          <a:off x="7484284" y="1706089"/>
          <a:ext cx="1634920" cy="3429312"/>
        </p:xfrm>
        <a:graphic>
          <a:graphicData uri="http://schemas.openxmlformats.org/drawingml/2006/table">
            <a:tbl>
              <a:tblPr firstRow="1" bandRow="1">
                <a:tableStyleId>{2D5ABB26-0587-4C30-8999-92F81FD0307C}</a:tableStyleId>
              </a:tblPr>
              <a:tblGrid>
                <a:gridCol w="544973">
                  <a:extLst>
                    <a:ext uri="{9D8B030D-6E8A-4147-A177-3AD203B41FA5}">
                      <a16:colId xmlns:a16="http://schemas.microsoft.com/office/drawing/2014/main" val="1076028015"/>
                    </a:ext>
                  </a:extLst>
                </a:gridCol>
                <a:gridCol w="544974">
                  <a:extLst>
                    <a:ext uri="{9D8B030D-6E8A-4147-A177-3AD203B41FA5}">
                      <a16:colId xmlns:a16="http://schemas.microsoft.com/office/drawing/2014/main" val="4226189150"/>
                    </a:ext>
                  </a:extLst>
                </a:gridCol>
                <a:gridCol w="544973">
                  <a:extLst>
                    <a:ext uri="{9D8B030D-6E8A-4147-A177-3AD203B41FA5}">
                      <a16:colId xmlns:a16="http://schemas.microsoft.com/office/drawing/2014/main" val="3968107940"/>
                    </a:ext>
                  </a:extLst>
                </a:gridCol>
              </a:tblGrid>
              <a:tr h="285776">
                <a:tc>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Item</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Hop</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7331935"/>
                  </a:ext>
                </a:extLst>
              </a:tr>
              <a:tr h="285776">
                <a:tc gridSpan="3">
                  <a:txBody>
                    <a:bodyPr/>
                    <a:lstStyle/>
                    <a:p>
                      <a:pPr algn="l"/>
                      <a:r>
                        <a:rPr lang="en-US" sz="1200" dirty="0">
                          <a:solidFill>
                            <a:schemeClr val="bg2"/>
                          </a:solidFill>
                        </a:rPr>
                        <a:t>...</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19421129"/>
                  </a:ext>
                </a:extLst>
              </a:tr>
              <a:tr h="285776">
                <a:tc>
                  <a:txBody>
                    <a:bodyPr/>
                    <a:lstStyle/>
                    <a:p>
                      <a:pPr algn="ctr"/>
                      <a:r>
                        <a:rPr lang="en-US" sz="1200" dirty="0">
                          <a:solidFill>
                            <a:schemeClr val="bg2"/>
                          </a:solidFill>
                        </a:rPr>
                        <a:t>6</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C</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1000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0995778"/>
                  </a:ext>
                </a:extLst>
              </a:tr>
              <a:tr h="285776">
                <a:tc>
                  <a:txBody>
                    <a:bodyPr/>
                    <a:lstStyle/>
                    <a:p>
                      <a:pPr algn="ctr"/>
                      <a:r>
                        <a:rPr lang="en-US" sz="1200" dirty="0">
                          <a:solidFill>
                            <a:schemeClr val="bg2"/>
                          </a:solidFill>
                        </a:rPr>
                        <a:t>7</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A</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1100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42588618"/>
                  </a:ext>
                </a:extLst>
              </a:tr>
              <a:tr h="285776">
                <a:tc>
                  <a:txBody>
                    <a:bodyPr/>
                    <a:lstStyle/>
                    <a:p>
                      <a:pPr algn="ctr"/>
                      <a:r>
                        <a:rPr lang="en-US" sz="1200" dirty="0">
                          <a:solidFill>
                            <a:schemeClr val="bg2"/>
                          </a:solidFill>
                        </a:rPr>
                        <a:t>8</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D</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0010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94417361"/>
                  </a:ext>
                </a:extLst>
              </a:tr>
              <a:tr h="285776">
                <a:tc>
                  <a:txBody>
                    <a:bodyPr/>
                    <a:lstStyle/>
                    <a:p>
                      <a:pPr algn="ctr"/>
                      <a:r>
                        <a:rPr lang="en-US" sz="1200" dirty="0">
                          <a:solidFill>
                            <a:schemeClr val="bg2"/>
                          </a:solidFill>
                        </a:rPr>
                        <a:t>9</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B</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1010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0008021"/>
                  </a:ext>
                </a:extLst>
              </a:tr>
              <a:tr h="285776">
                <a:tc>
                  <a:txBody>
                    <a:bodyPr/>
                    <a:lstStyle/>
                    <a:p>
                      <a:pPr algn="ctr"/>
                      <a:r>
                        <a:rPr lang="en-US" sz="1200" dirty="0">
                          <a:solidFill>
                            <a:schemeClr val="bg2"/>
                          </a:solidFill>
                        </a:rPr>
                        <a:t>10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E</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0000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47843169"/>
                  </a:ext>
                </a:extLst>
              </a:tr>
              <a:tr h="285776">
                <a:tc>
                  <a:txBody>
                    <a:bodyPr/>
                    <a:lstStyle/>
                    <a:p>
                      <a:pPr algn="ctr"/>
                      <a:r>
                        <a:rPr lang="en-US" sz="1200" dirty="0">
                          <a:solidFill>
                            <a:schemeClr val="bg2"/>
                          </a:solidFill>
                        </a:rPr>
                        <a:t>11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H</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00</a:t>
                      </a:r>
                      <a:r>
                        <a:rPr lang="en-US" sz="1200" b="0" dirty="0">
                          <a:solidFill>
                            <a:srgbClr val="FF0000"/>
                          </a:solidFill>
                        </a:rPr>
                        <a:t>0</a:t>
                      </a:r>
                      <a:r>
                        <a:rPr lang="en-US" sz="1200" b="0" dirty="0">
                          <a:solidFill>
                            <a:srgbClr val="00B050"/>
                          </a:solidFill>
                        </a:rPr>
                        <a:t>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1901426"/>
                  </a:ext>
                </a:extLst>
              </a:tr>
              <a:tr h="285776">
                <a:tc>
                  <a:txBody>
                    <a:bodyPr/>
                    <a:lstStyle/>
                    <a:p>
                      <a:pPr algn="ctr"/>
                      <a:r>
                        <a:rPr lang="en-US" sz="1200" dirty="0">
                          <a:solidFill>
                            <a:schemeClr val="bg2"/>
                          </a:solidFill>
                        </a:rPr>
                        <a:t>12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b="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1" dirty="0">
                          <a:solidFill>
                            <a:srgbClr val="FF0000"/>
                          </a:solidFill>
                        </a:rPr>
                        <a:t>0</a:t>
                      </a:r>
                      <a:r>
                        <a:rPr lang="en-US" sz="1200" b="1" dirty="0">
                          <a:solidFill>
                            <a:srgbClr val="00B050"/>
                          </a:solidFill>
                        </a:rPr>
                        <a:t>1</a:t>
                      </a:r>
                      <a:r>
                        <a:rPr lang="en-US" sz="1200" b="1" dirty="0">
                          <a:solidFill>
                            <a:schemeClr val="bg2"/>
                          </a:solidFill>
                        </a:rPr>
                        <a:t>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5551434"/>
                  </a:ext>
                </a:extLst>
              </a:tr>
              <a:tr h="285776">
                <a:tc>
                  <a:txBody>
                    <a:bodyPr/>
                    <a:lstStyle/>
                    <a:p>
                      <a:pPr algn="ctr"/>
                      <a:r>
                        <a:rPr lang="en-US" sz="1200" dirty="0">
                          <a:solidFill>
                            <a:schemeClr val="bg2"/>
                          </a:solidFill>
                        </a:rPr>
                        <a:t>13</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1" dirty="0">
                          <a:solidFill>
                            <a:srgbClr val="00B050"/>
                          </a:solidFill>
                        </a:rPr>
                        <a:t>F</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0000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7729108"/>
                  </a:ext>
                </a:extLst>
              </a:tr>
              <a:tr h="285776">
                <a:tc>
                  <a:txBody>
                    <a:bodyPr/>
                    <a:lstStyle/>
                    <a:p>
                      <a:pPr algn="ctr"/>
                      <a:r>
                        <a:rPr lang="en-US" sz="1200" dirty="0">
                          <a:solidFill>
                            <a:schemeClr val="bg2"/>
                          </a:solidFill>
                        </a:rPr>
                        <a:t>14</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rgbClr val="00B050"/>
                          </a:solidFill>
                        </a:rPr>
                        <a:t>G</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0000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82963836"/>
                  </a:ext>
                </a:extLst>
              </a:tr>
              <a:tr h="285776">
                <a:tc gridSpan="3">
                  <a:txBody>
                    <a:bodyPr/>
                    <a:lstStyle/>
                    <a:p>
                      <a:pPr algn="l"/>
                      <a:r>
                        <a:rPr lang="en-US" sz="1200" dirty="0">
                          <a:solidFill>
                            <a:schemeClr val="bg2"/>
                          </a:solidFill>
                        </a:rPr>
                        <a:t>...</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44649971"/>
                  </a:ext>
                </a:extLst>
              </a:tr>
            </a:tbl>
          </a:graphicData>
        </a:graphic>
      </p:graphicFrame>
      <p:cxnSp>
        <p:nvCxnSpPr>
          <p:cNvPr id="10" name="Straight Arrow Connector 9">
            <a:extLst>
              <a:ext uri="{FF2B5EF4-FFF2-40B4-BE49-F238E27FC236}">
                <a16:creationId xmlns:a16="http://schemas.microsoft.com/office/drawing/2014/main" id="{7FC2F688-B150-174A-8C65-0B41FE5A05C1}"/>
              </a:ext>
            </a:extLst>
          </p:cNvPr>
          <p:cNvCxnSpPr/>
          <p:nvPr/>
        </p:nvCxnSpPr>
        <p:spPr>
          <a:xfrm>
            <a:off x="7100462" y="3453259"/>
            <a:ext cx="32737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11" name="Table 10">
            <a:extLst>
              <a:ext uri="{FF2B5EF4-FFF2-40B4-BE49-F238E27FC236}">
                <a16:creationId xmlns:a16="http://schemas.microsoft.com/office/drawing/2014/main" id="{E73C2C57-8784-844E-A088-6AC1DD26608F}"/>
              </a:ext>
            </a:extLst>
          </p:cNvPr>
          <p:cNvGraphicFramePr>
            <a:graphicFrameLocks noGrp="1"/>
          </p:cNvGraphicFramePr>
          <p:nvPr>
            <p:extLst>
              <p:ext uri="{D42A27DB-BD31-4B8C-83A1-F6EECF244321}">
                <p14:modId xmlns:p14="http://schemas.microsoft.com/office/powerpoint/2010/main" val="541119913"/>
              </p:ext>
            </p:extLst>
          </p:nvPr>
        </p:nvGraphicFramePr>
        <p:xfrm>
          <a:off x="3140277" y="1714188"/>
          <a:ext cx="1634920" cy="3429312"/>
        </p:xfrm>
        <a:graphic>
          <a:graphicData uri="http://schemas.openxmlformats.org/drawingml/2006/table">
            <a:tbl>
              <a:tblPr firstRow="1" bandRow="1">
                <a:tableStyleId>{2D5ABB26-0587-4C30-8999-92F81FD0307C}</a:tableStyleId>
              </a:tblPr>
              <a:tblGrid>
                <a:gridCol w="544973">
                  <a:extLst>
                    <a:ext uri="{9D8B030D-6E8A-4147-A177-3AD203B41FA5}">
                      <a16:colId xmlns:a16="http://schemas.microsoft.com/office/drawing/2014/main" val="1076028015"/>
                    </a:ext>
                  </a:extLst>
                </a:gridCol>
                <a:gridCol w="544974">
                  <a:extLst>
                    <a:ext uri="{9D8B030D-6E8A-4147-A177-3AD203B41FA5}">
                      <a16:colId xmlns:a16="http://schemas.microsoft.com/office/drawing/2014/main" val="4226189150"/>
                    </a:ext>
                  </a:extLst>
                </a:gridCol>
                <a:gridCol w="544973">
                  <a:extLst>
                    <a:ext uri="{9D8B030D-6E8A-4147-A177-3AD203B41FA5}">
                      <a16:colId xmlns:a16="http://schemas.microsoft.com/office/drawing/2014/main" val="3968107940"/>
                    </a:ext>
                  </a:extLst>
                </a:gridCol>
              </a:tblGrid>
              <a:tr h="285776">
                <a:tc>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Item</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Hop</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7331935"/>
                  </a:ext>
                </a:extLst>
              </a:tr>
              <a:tr h="285776">
                <a:tc gridSpan="3">
                  <a:txBody>
                    <a:bodyPr/>
                    <a:lstStyle/>
                    <a:p>
                      <a:pPr algn="l"/>
                      <a:r>
                        <a:rPr lang="en-US" sz="1200" dirty="0">
                          <a:solidFill>
                            <a:schemeClr val="bg2"/>
                          </a:solidFill>
                        </a:rPr>
                        <a:t>...</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19421129"/>
                  </a:ext>
                </a:extLst>
              </a:tr>
              <a:tr h="285776">
                <a:tc>
                  <a:txBody>
                    <a:bodyPr/>
                    <a:lstStyle/>
                    <a:p>
                      <a:pPr algn="ctr"/>
                      <a:r>
                        <a:rPr lang="en-US" sz="1200" dirty="0">
                          <a:solidFill>
                            <a:schemeClr val="bg2"/>
                          </a:solidFill>
                        </a:rPr>
                        <a:t>6</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C</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1000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0995778"/>
                  </a:ext>
                </a:extLst>
              </a:tr>
              <a:tr h="285776">
                <a:tc>
                  <a:txBody>
                    <a:bodyPr/>
                    <a:lstStyle/>
                    <a:p>
                      <a:pPr algn="ctr"/>
                      <a:r>
                        <a:rPr lang="en-US" sz="1200" dirty="0">
                          <a:solidFill>
                            <a:schemeClr val="bg2"/>
                          </a:solidFill>
                        </a:rPr>
                        <a:t>7</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A</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1100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42588618"/>
                  </a:ext>
                </a:extLst>
              </a:tr>
              <a:tr h="285776">
                <a:tc>
                  <a:txBody>
                    <a:bodyPr/>
                    <a:lstStyle/>
                    <a:p>
                      <a:pPr algn="ctr"/>
                      <a:r>
                        <a:rPr lang="en-US" sz="1200" dirty="0">
                          <a:solidFill>
                            <a:schemeClr val="bg2"/>
                          </a:solidFill>
                        </a:rPr>
                        <a:t>8</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D</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0010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94417361"/>
                  </a:ext>
                </a:extLst>
              </a:tr>
              <a:tr h="285776">
                <a:tc>
                  <a:txBody>
                    <a:bodyPr/>
                    <a:lstStyle/>
                    <a:p>
                      <a:pPr algn="ctr"/>
                      <a:r>
                        <a:rPr lang="en-US" sz="1200" dirty="0">
                          <a:solidFill>
                            <a:schemeClr val="bg2"/>
                          </a:solidFill>
                        </a:rPr>
                        <a:t>9</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B</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1010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0008021"/>
                  </a:ext>
                </a:extLst>
              </a:tr>
              <a:tr h="285776">
                <a:tc>
                  <a:txBody>
                    <a:bodyPr/>
                    <a:lstStyle/>
                    <a:p>
                      <a:pPr algn="ctr"/>
                      <a:r>
                        <a:rPr lang="en-US" sz="1200" dirty="0">
                          <a:solidFill>
                            <a:schemeClr val="bg2"/>
                          </a:solidFill>
                        </a:rPr>
                        <a:t>10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E</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0000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47843169"/>
                  </a:ext>
                </a:extLst>
              </a:tr>
              <a:tr h="285776">
                <a:tc>
                  <a:txBody>
                    <a:bodyPr/>
                    <a:lstStyle/>
                    <a:p>
                      <a:pPr algn="ctr"/>
                      <a:r>
                        <a:rPr lang="en-US" sz="1200" dirty="0">
                          <a:solidFill>
                            <a:schemeClr val="bg2"/>
                          </a:solidFill>
                        </a:rPr>
                        <a:t>11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H</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0010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1901426"/>
                  </a:ext>
                </a:extLst>
              </a:tr>
              <a:tr h="285776">
                <a:tc>
                  <a:txBody>
                    <a:bodyPr/>
                    <a:lstStyle/>
                    <a:p>
                      <a:pPr algn="ctr"/>
                      <a:r>
                        <a:rPr lang="en-US" sz="1200" dirty="0">
                          <a:solidFill>
                            <a:schemeClr val="bg2"/>
                          </a:solidFill>
                        </a:rPr>
                        <a:t>12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F</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1000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5551434"/>
                  </a:ext>
                </a:extLst>
              </a:tr>
              <a:tr h="285776">
                <a:tc>
                  <a:txBody>
                    <a:bodyPr/>
                    <a:lstStyle/>
                    <a:p>
                      <a:pPr algn="ctr"/>
                      <a:r>
                        <a:rPr lang="en-US" sz="1200" dirty="0">
                          <a:solidFill>
                            <a:schemeClr val="bg2"/>
                          </a:solidFill>
                        </a:rPr>
                        <a:t>13</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G</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0000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7729108"/>
                  </a:ext>
                </a:extLst>
              </a:tr>
              <a:tr h="285776">
                <a:tc>
                  <a:txBody>
                    <a:bodyPr/>
                    <a:lstStyle/>
                    <a:p>
                      <a:pPr algn="ctr"/>
                      <a:r>
                        <a:rPr lang="en-US" sz="1200" dirty="0">
                          <a:solidFill>
                            <a:schemeClr val="bg2"/>
                          </a:solidFill>
                        </a:rPr>
                        <a:t>14</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0000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82963836"/>
                  </a:ext>
                </a:extLst>
              </a:tr>
              <a:tr h="285776">
                <a:tc gridSpan="3">
                  <a:txBody>
                    <a:bodyPr/>
                    <a:lstStyle/>
                    <a:p>
                      <a:pPr algn="l"/>
                      <a:r>
                        <a:rPr lang="en-US" sz="1200" dirty="0">
                          <a:solidFill>
                            <a:schemeClr val="bg2"/>
                          </a:solidFill>
                        </a:rPr>
                        <a:t>...</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44649971"/>
                  </a:ext>
                </a:extLst>
              </a:tr>
            </a:tbl>
          </a:graphicData>
        </a:graphic>
      </p:graphicFrame>
      <p:graphicFrame>
        <p:nvGraphicFramePr>
          <p:cNvPr id="12" name="Table 11">
            <a:extLst>
              <a:ext uri="{FF2B5EF4-FFF2-40B4-BE49-F238E27FC236}">
                <a16:creationId xmlns:a16="http://schemas.microsoft.com/office/drawing/2014/main" id="{9D4DF2AF-5198-F540-BEA3-E3B08A8E0F6F}"/>
              </a:ext>
            </a:extLst>
          </p:cNvPr>
          <p:cNvGraphicFramePr>
            <a:graphicFrameLocks noGrp="1"/>
          </p:cNvGraphicFramePr>
          <p:nvPr>
            <p:extLst>
              <p:ext uri="{D42A27DB-BD31-4B8C-83A1-F6EECF244321}">
                <p14:modId xmlns:p14="http://schemas.microsoft.com/office/powerpoint/2010/main" val="2813838484"/>
              </p:ext>
            </p:extLst>
          </p:nvPr>
        </p:nvGraphicFramePr>
        <p:xfrm>
          <a:off x="5381122" y="1714188"/>
          <a:ext cx="1634920" cy="3429312"/>
        </p:xfrm>
        <a:graphic>
          <a:graphicData uri="http://schemas.openxmlformats.org/drawingml/2006/table">
            <a:tbl>
              <a:tblPr firstRow="1" bandRow="1">
                <a:tableStyleId>{2D5ABB26-0587-4C30-8999-92F81FD0307C}</a:tableStyleId>
              </a:tblPr>
              <a:tblGrid>
                <a:gridCol w="544973">
                  <a:extLst>
                    <a:ext uri="{9D8B030D-6E8A-4147-A177-3AD203B41FA5}">
                      <a16:colId xmlns:a16="http://schemas.microsoft.com/office/drawing/2014/main" val="1076028015"/>
                    </a:ext>
                  </a:extLst>
                </a:gridCol>
                <a:gridCol w="544974">
                  <a:extLst>
                    <a:ext uri="{9D8B030D-6E8A-4147-A177-3AD203B41FA5}">
                      <a16:colId xmlns:a16="http://schemas.microsoft.com/office/drawing/2014/main" val="4226189150"/>
                    </a:ext>
                  </a:extLst>
                </a:gridCol>
                <a:gridCol w="544973">
                  <a:extLst>
                    <a:ext uri="{9D8B030D-6E8A-4147-A177-3AD203B41FA5}">
                      <a16:colId xmlns:a16="http://schemas.microsoft.com/office/drawing/2014/main" val="3968107940"/>
                    </a:ext>
                  </a:extLst>
                </a:gridCol>
              </a:tblGrid>
              <a:tr h="285776">
                <a:tc>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Item</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Hop</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7331935"/>
                  </a:ext>
                </a:extLst>
              </a:tr>
              <a:tr h="285776">
                <a:tc gridSpan="3">
                  <a:txBody>
                    <a:bodyPr/>
                    <a:lstStyle/>
                    <a:p>
                      <a:pPr algn="l"/>
                      <a:r>
                        <a:rPr lang="en-US" sz="1200" dirty="0">
                          <a:solidFill>
                            <a:schemeClr val="bg2"/>
                          </a:solidFill>
                        </a:rPr>
                        <a:t>...</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19421129"/>
                  </a:ext>
                </a:extLst>
              </a:tr>
              <a:tr h="285776">
                <a:tc>
                  <a:txBody>
                    <a:bodyPr/>
                    <a:lstStyle/>
                    <a:p>
                      <a:pPr algn="ctr"/>
                      <a:r>
                        <a:rPr lang="en-US" sz="1200" dirty="0">
                          <a:solidFill>
                            <a:schemeClr val="bg2"/>
                          </a:solidFill>
                        </a:rPr>
                        <a:t>6</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C</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1000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0995778"/>
                  </a:ext>
                </a:extLst>
              </a:tr>
              <a:tr h="285776">
                <a:tc>
                  <a:txBody>
                    <a:bodyPr/>
                    <a:lstStyle/>
                    <a:p>
                      <a:pPr algn="ctr"/>
                      <a:r>
                        <a:rPr lang="en-US" sz="1200" dirty="0">
                          <a:solidFill>
                            <a:schemeClr val="bg2"/>
                          </a:solidFill>
                        </a:rPr>
                        <a:t>7</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A</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1100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42588618"/>
                  </a:ext>
                </a:extLst>
              </a:tr>
              <a:tr h="285776">
                <a:tc>
                  <a:txBody>
                    <a:bodyPr/>
                    <a:lstStyle/>
                    <a:p>
                      <a:pPr algn="ctr"/>
                      <a:r>
                        <a:rPr lang="en-US" sz="1200" dirty="0">
                          <a:solidFill>
                            <a:schemeClr val="bg2"/>
                          </a:solidFill>
                        </a:rPr>
                        <a:t>8</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D</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0010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94417361"/>
                  </a:ext>
                </a:extLst>
              </a:tr>
              <a:tr h="285776">
                <a:tc>
                  <a:txBody>
                    <a:bodyPr/>
                    <a:lstStyle/>
                    <a:p>
                      <a:pPr algn="ctr"/>
                      <a:r>
                        <a:rPr lang="en-US" sz="1200" dirty="0">
                          <a:solidFill>
                            <a:schemeClr val="bg2"/>
                          </a:solidFill>
                        </a:rPr>
                        <a:t>9</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B</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1010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0008021"/>
                  </a:ext>
                </a:extLst>
              </a:tr>
              <a:tr h="285776">
                <a:tc>
                  <a:txBody>
                    <a:bodyPr/>
                    <a:lstStyle/>
                    <a:p>
                      <a:pPr algn="ctr"/>
                      <a:r>
                        <a:rPr lang="en-US" sz="1200" dirty="0">
                          <a:solidFill>
                            <a:schemeClr val="bg2"/>
                          </a:solidFill>
                        </a:rPr>
                        <a:t>10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E</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0000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47843169"/>
                  </a:ext>
                </a:extLst>
              </a:tr>
              <a:tr h="285776">
                <a:tc>
                  <a:txBody>
                    <a:bodyPr/>
                    <a:lstStyle/>
                    <a:p>
                      <a:pPr algn="ctr"/>
                      <a:r>
                        <a:rPr lang="en-US" sz="1200" dirty="0">
                          <a:solidFill>
                            <a:schemeClr val="bg2"/>
                          </a:solidFill>
                        </a:rPr>
                        <a:t>11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H</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1" dirty="0">
                          <a:solidFill>
                            <a:schemeClr val="bg2"/>
                          </a:solidFill>
                        </a:rPr>
                        <a:t>00</a:t>
                      </a:r>
                      <a:r>
                        <a:rPr lang="en-US" sz="1200" b="1" dirty="0">
                          <a:solidFill>
                            <a:srgbClr val="FF0000"/>
                          </a:solidFill>
                        </a:rPr>
                        <a:t>0</a:t>
                      </a:r>
                      <a:r>
                        <a:rPr lang="en-US" sz="1200" b="1" dirty="0">
                          <a:solidFill>
                            <a:srgbClr val="00B050"/>
                          </a:solidFill>
                        </a:rPr>
                        <a:t>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1901426"/>
                  </a:ext>
                </a:extLst>
              </a:tr>
              <a:tr h="285776">
                <a:tc>
                  <a:txBody>
                    <a:bodyPr/>
                    <a:lstStyle/>
                    <a:p>
                      <a:pPr algn="ctr"/>
                      <a:r>
                        <a:rPr lang="en-US" sz="1200" dirty="0">
                          <a:solidFill>
                            <a:schemeClr val="bg2"/>
                          </a:solidFill>
                        </a:rPr>
                        <a:t>12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F</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1000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5551434"/>
                  </a:ext>
                </a:extLst>
              </a:tr>
              <a:tr h="285776">
                <a:tc>
                  <a:txBody>
                    <a:bodyPr/>
                    <a:lstStyle/>
                    <a:p>
                      <a:pPr algn="ctr"/>
                      <a:r>
                        <a:rPr lang="en-US" sz="1200" dirty="0">
                          <a:solidFill>
                            <a:schemeClr val="bg2"/>
                          </a:solidFill>
                        </a:rPr>
                        <a:t>13</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b="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0000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7729108"/>
                  </a:ext>
                </a:extLst>
              </a:tr>
              <a:tr h="285776">
                <a:tc>
                  <a:txBody>
                    <a:bodyPr/>
                    <a:lstStyle/>
                    <a:p>
                      <a:pPr algn="ctr"/>
                      <a:r>
                        <a:rPr lang="en-US" sz="1200" dirty="0">
                          <a:solidFill>
                            <a:schemeClr val="bg2"/>
                          </a:solidFill>
                        </a:rPr>
                        <a:t>14</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1" dirty="0">
                          <a:solidFill>
                            <a:srgbClr val="00B050"/>
                          </a:solidFill>
                        </a:rPr>
                        <a:t>G</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0000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82963836"/>
                  </a:ext>
                </a:extLst>
              </a:tr>
              <a:tr h="285776">
                <a:tc gridSpan="3">
                  <a:txBody>
                    <a:bodyPr/>
                    <a:lstStyle/>
                    <a:p>
                      <a:pPr algn="l"/>
                      <a:r>
                        <a:rPr lang="en-US" sz="1200" dirty="0">
                          <a:solidFill>
                            <a:schemeClr val="bg2"/>
                          </a:solidFill>
                        </a:rPr>
                        <a:t>...</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44649971"/>
                  </a:ext>
                </a:extLst>
              </a:tr>
            </a:tbl>
          </a:graphicData>
        </a:graphic>
      </p:graphicFrame>
    </p:spTree>
    <p:extLst>
      <p:ext uri="{BB962C8B-B14F-4D97-AF65-F5344CB8AC3E}">
        <p14:creationId xmlns:p14="http://schemas.microsoft.com/office/powerpoint/2010/main" val="38993574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9"/>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Linear Probing</a:t>
            </a:r>
            <a:endParaRPr dirty="0"/>
          </a:p>
        </p:txBody>
      </p:sp>
      <p:sp>
        <p:nvSpPr>
          <p:cNvPr id="205" name="Google Shape;205;p29"/>
          <p:cNvSpPr txBox="1"/>
          <p:nvPr/>
        </p:nvSpPr>
        <p:spPr>
          <a:xfrm>
            <a:off x="6366156" y="441304"/>
            <a:ext cx="1675500" cy="37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t>Linear Probing</a:t>
            </a:r>
            <a:endParaRPr dirty="0"/>
          </a:p>
        </p:txBody>
      </p:sp>
      <p:pic>
        <p:nvPicPr>
          <p:cNvPr id="206" name="Google Shape;206;p29"/>
          <p:cNvPicPr preferRelativeResize="0"/>
          <p:nvPr/>
        </p:nvPicPr>
        <p:blipFill rotWithShape="1">
          <a:blip r:embed="rId3">
            <a:alphaModFix/>
          </a:blip>
          <a:srcRect b="39173"/>
          <a:stretch/>
        </p:blipFill>
        <p:spPr>
          <a:xfrm>
            <a:off x="5473031" y="976803"/>
            <a:ext cx="3664499" cy="1815600"/>
          </a:xfrm>
          <a:prstGeom prst="rect">
            <a:avLst/>
          </a:prstGeom>
          <a:noFill/>
          <a:ln>
            <a:noFill/>
          </a:ln>
        </p:spPr>
      </p:pic>
      <p:cxnSp>
        <p:nvCxnSpPr>
          <p:cNvPr id="207" name="Google Shape;207;p29"/>
          <p:cNvCxnSpPr>
            <a:cxnSpLocks/>
          </p:cNvCxnSpPr>
          <p:nvPr/>
        </p:nvCxnSpPr>
        <p:spPr>
          <a:xfrm>
            <a:off x="7402779" y="836744"/>
            <a:ext cx="166171" cy="1882565"/>
          </a:xfrm>
          <a:prstGeom prst="straightConnector1">
            <a:avLst/>
          </a:prstGeom>
          <a:noFill/>
          <a:ln w="19050" cap="flat" cmpd="sng">
            <a:solidFill>
              <a:srgbClr val="FF0000"/>
            </a:solidFill>
            <a:prstDash val="solid"/>
            <a:round/>
            <a:headEnd type="none" w="med" len="med"/>
            <a:tailEnd type="triangle" w="med" len="med"/>
          </a:ln>
        </p:spPr>
      </p:cxnSp>
      <p:cxnSp>
        <p:nvCxnSpPr>
          <p:cNvPr id="208" name="Google Shape;208;p29"/>
          <p:cNvCxnSpPr>
            <a:cxnSpLocks/>
          </p:cNvCxnSpPr>
          <p:nvPr/>
        </p:nvCxnSpPr>
        <p:spPr>
          <a:xfrm flipH="1">
            <a:off x="7338906" y="836744"/>
            <a:ext cx="63873" cy="1400659"/>
          </a:xfrm>
          <a:prstGeom prst="straightConnector1">
            <a:avLst/>
          </a:prstGeom>
          <a:noFill/>
          <a:ln w="19050" cap="flat" cmpd="sng">
            <a:solidFill>
              <a:srgbClr val="FF0000"/>
            </a:solidFill>
            <a:prstDash val="solid"/>
            <a:round/>
            <a:headEnd type="none" w="med" len="med"/>
            <a:tailEnd type="triangle" w="med" len="med"/>
          </a:ln>
        </p:spPr>
      </p:cxnSp>
      <p:cxnSp>
        <p:nvCxnSpPr>
          <p:cNvPr id="209" name="Google Shape;209;p29"/>
          <p:cNvCxnSpPr>
            <a:cxnSpLocks/>
          </p:cNvCxnSpPr>
          <p:nvPr/>
        </p:nvCxnSpPr>
        <p:spPr>
          <a:xfrm flipH="1">
            <a:off x="6957906" y="836744"/>
            <a:ext cx="451344" cy="732259"/>
          </a:xfrm>
          <a:prstGeom prst="straightConnector1">
            <a:avLst/>
          </a:prstGeom>
          <a:noFill/>
          <a:ln w="19050" cap="flat" cmpd="sng">
            <a:solidFill>
              <a:srgbClr val="FF0000"/>
            </a:solidFill>
            <a:prstDash val="solid"/>
            <a:round/>
            <a:headEnd type="none" w="med" len="med"/>
            <a:tailEnd type="triangle" w="med" len="med"/>
          </a:ln>
        </p:spPr>
      </p:cxnSp>
      <p:sp>
        <p:nvSpPr>
          <p:cNvPr id="210" name="Google Shape;210;p29"/>
          <p:cNvSpPr txBox="1"/>
          <p:nvPr/>
        </p:nvSpPr>
        <p:spPr>
          <a:xfrm>
            <a:off x="943875" y="2444075"/>
            <a:ext cx="2229900" cy="136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pic>
        <p:nvPicPr>
          <p:cNvPr id="9" name="Google Shape;206;p29">
            <a:extLst>
              <a:ext uri="{FF2B5EF4-FFF2-40B4-BE49-F238E27FC236}">
                <a16:creationId xmlns:a16="http://schemas.microsoft.com/office/drawing/2014/main" id="{F2FECF3D-F39C-C743-A71D-1E3FC9FA5A06}"/>
              </a:ext>
            </a:extLst>
          </p:cNvPr>
          <p:cNvPicPr preferRelativeResize="0"/>
          <p:nvPr/>
        </p:nvPicPr>
        <p:blipFill>
          <a:blip r:embed="rId4"/>
          <a:stretch>
            <a:fillRect/>
          </a:stretch>
        </p:blipFill>
        <p:spPr>
          <a:xfrm>
            <a:off x="5479501" y="2719309"/>
            <a:ext cx="3651558" cy="608593"/>
          </a:xfrm>
          <a:prstGeom prst="rect">
            <a:avLst/>
          </a:prstGeom>
          <a:noFill/>
          <a:ln>
            <a:noFill/>
          </a:ln>
        </p:spPr>
      </p:pic>
      <p:pic>
        <p:nvPicPr>
          <p:cNvPr id="13" name="Google Shape;206;p29">
            <a:extLst>
              <a:ext uri="{FF2B5EF4-FFF2-40B4-BE49-F238E27FC236}">
                <a16:creationId xmlns:a16="http://schemas.microsoft.com/office/drawing/2014/main" id="{47FAA4B1-6C62-0748-912F-24C0A7BDE682}"/>
              </a:ext>
            </a:extLst>
          </p:cNvPr>
          <p:cNvPicPr preferRelativeResize="0"/>
          <p:nvPr/>
        </p:nvPicPr>
        <p:blipFill>
          <a:blip r:embed="rId5"/>
          <a:stretch>
            <a:fillRect/>
          </a:stretch>
        </p:blipFill>
        <p:spPr>
          <a:xfrm>
            <a:off x="5479501" y="3311509"/>
            <a:ext cx="3651558" cy="608593"/>
          </a:xfrm>
          <a:prstGeom prst="rect">
            <a:avLst/>
          </a:prstGeom>
          <a:noFill/>
          <a:ln>
            <a:noFill/>
          </a:ln>
        </p:spPr>
      </p:pic>
      <p:pic>
        <p:nvPicPr>
          <p:cNvPr id="14" name="Google Shape;206;p29">
            <a:extLst>
              <a:ext uri="{FF2B5EF4-FFF2-40B4-BE49-F238E27FC236}">
                <a16:creationId xmlns:a16="http://schemas.microsoft.com/office/drawing/2014/main" id="{3C33B151-D02D-274A-9C10-E98A5373104F}"/>
              </a:ext>
            </a:extLst>
          </p:cNvPr>
          <p:cNvPicPr preferRelativeResize="0"/>
          <p:nvPr/>
        </p:nvPicPr>
        <p:blipFill rotWithShape="1">
          <a:blip r:embed="rId3">
            <a:alphaModFix/>
          </a:blip>
          <a:srcRect t="58928" b="-1075"/>
          <a:stretch/>
        </p:blipFill>
        <p:spPr>
          <a:xfrm>
            <a:off x="5479501" y="3917796"/>
            <a:ext cx="3664499" cy="1258039"/>
          </a:xfrm>
          <a:prstGeom prst="rect">
            <a:avLst/>
          </a:prstGeom>
          <a:noFill/>
          <a:ln>
            <a:noFill/>
          </a:ln>
        </p:spPr>
      </p:pic>
      <p:cxnSp>
        <p:nvCxnSpPr>
          <p:cNvPr id="20" name="Google Shape;207;p29">
            <a:extLst>
              <a:ext uri="{FF2B5EF4-FFF2-40B4-BE49-F238E27FC236}">
                <a16:creationId xmlns:a16="http://schemas.microsoft.com/office/drawing/2014/main" id="{FB55377A-2EF0-464C-8AF5-308A4DAA4799}"/>
              </a:ext>
            </a:extLst>
          </p:cNvPr>
          <p:cNvCxnSpPr>
            <a:cxnSpLocks/>
          </p:cNvCxnSpPr>
          <p:nvPr/>
        </p:nvCxnSpPr>
        <p:spPr>
          <a:xfrm>
            <a:off x="7415721" y="836744"/>
            <a:ext cx="417272" cy="2578485"/>
          </a:xfrm>
          <a:prstGeom prst="straightConnector1">
            <a:avLst/>
          </a:prstGeom>
          <a:noFill/>
          <a:ln w="19050" cap="flat" cmpd="sng">
            <a:solidFill>
              <a:srgbClr val="FF0000"/>
            </a:solidFill>
            <a:prstDash val="solid"/>
            <a:round/>
            <a:headEnd type="none" w="med" len="med"/>
            <a:tailEnd type="triangle" w="med" len="med"/>
          </a:ln>
        </p:spPr>
      </p:cxnSp>
      <p:cxnSp>
        <p:nvCxnSpPr>
          <p:cNvPr id="23" name="Google Shape;207;p29">
            <a:extLst>
              <a:ext uri="{FF2B5EF4-FFF2-40B4-BE49-F238E27FC236}">
                <a16:creationId xmlns:a16="http://schemas.microsoft.com/office/drawing/2014/main" id="{1CFEDF88-0371-F649-8D7A-C3424513A6E8}"/>
              </a:ext>
            </a:extLst>
          </p:cNvPr>
          <p:cNvCxnSpPr>
            <a:cxnSpLocks/>
          </p:cNvCxnSpPr>
          <p:nvPr/>
        </p:nvCxnSpPr>
        <p:spPr>
          <a:xfrm>
            <a:off x="7409250" y="836744"/>
            <a:ext cx="682032" cy="3173396"/>
          </a:xfrm>
          <a:prstGeom prst="straightConnector1">
            <a:avLst/>
          </a:prstGeom>
          <a:noFill/>
          <a:ln w="19050" cap="flat" cmpd="sng">
            <a:solidFill>
              <a:srgbClr val="FF0000"/>
            </a:solidFill>
            <a:prstDash val="solid"/>
            <a:round/>
            <a:headEnd type="none" w="med" len="med"/>
            <a:tailEnd type="triangle" w="med" len="med"/>
          </a:ln>
        </p:spPr>
      </p:cxnSp>
    </p:spTree>
    <p:extLst>
      <p:ext uri="{BB962C8B-B14F-4D97-AF65-F5344CB8AC3E}">
        <p14:creationId xmlns:p14="http://schemas.microsoft.com/office/powerpoint/2010/main" val="281034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
                                        </p:tgtEl>
                                        <p:attrNameLst>
                                          <p:attrName>style.visibility</p:attrName>
                                        </p:attrNameLst>
                                      </p:cBhvr>
                                      <p:to>
                                        <p:strVal val="visible"/>
                                      </p:to>
                                    </p:set>
                                    <p:animEffect transition="in" filter="fade">
                                      <p:cBhvr>
                                        <p:cTn id="7" dur="1000"/>
                                        <p:tgtEl>
                                          <p:spTgt spid="205"/>
                                        </p:tgtEl>
                                      </p:cBhvr>
                                    </p:animEffect>
                                  </p:childTnLst>
                                </p:cTn>
                              </p:par>
                              <p:par>
                                <p:cTn id="8" presetID="10" presetClass="entr" presetSubtype="0" fill="hold" nodeType="withEffect">
                                  <p:stCondLst>
                                    <p:cond delay="0"/>
                                  </p:stCondLst>
                                  <p:childTnLst>
                                    <p:set>
                                      <p:cBhvr>
                                        <p:cTn id="9" dur="1" fill="hold">
                                          <p:stCondLst>
                                            <p:cond delay="0"/>
                                          </p:stCondLst>
                                        </p:cTn>
                                        <p:tgtEl>
                                          <p:spTgt spid="207"/>
                                        </p:tgtEl>
                                        <p:attrNameLst>
                                          <p:attrName>style.visibility</p:attrName>
                                        </p:attrNameLst>
                                      </p:cBhvr>
                                      <p:to>
                                        <p:strVal val="visible"/>
                                      </p:to>
                                    </p:set>
                                    <p:animEffect transition="in" filter="fade">
                                      <p:cBhvr>
                                        <p:cTn id="10" dur="1000"/>
                                        <p:tgtEl>
                                          <p:spTgt spid="207"/>
                                        </p:tgtEl>
                                      </p:cBhvr>
                                    </p:animEffect>
                                  </p:childTnLst>
                                </p:cTn>
                              </p:par>
                              <p:par>
                                <p:cTn id="11" presetID="10"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1000"/>
                                        <p:tgtEl>
                                          <p:spTgt spid="20"/>
                                        </p:tgtEl>
                                      </p:cBhvr>
                                    </p:animEffect>
                                  </p:childTnLst>
                                </p:cTn>
                              </p:par>
                              <p:par>
                                <p:cTn id="14" presetID="10" presetClass="entr" presetSubtype="0" fill="hold"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0"/>
          <p:cNvSpPr txBox="1">
            <a:spLocks noGrp="1"/>
          </p:cNvSpPr>
          <p:nvPr>
            <p:ph type="title"/>
          </p:nvPr>
        </p:nvSpPr>
        <p:spPr>
          <a:xfrm>
            <a:off x="729450" y="1178988"/>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Hopscotch Hashing - Example</a:t>
            </a:r>
            <a:endParaRPr dirty="0"/>
          </a:p>
        </p:txBody>
      </p:sp>
      <p:sp>
        <p:nvSpPr>
          <p:cNvPr id="216" name="Google Shape;216;p30"/>
          <p:cNvSpPr txBox="1"/>
          <p:nvPr/>
        </p:nvSpPr>
        <p:spPr>
          <a:xfrm>
            <a:off x="596634" y="2085259"/>
            <a:ext cx="2229900" cy="136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u="sng" dirty="0"/>
              <a:t>Insert I (continued):</a:t>
            </a:r>
            <a:endParaRPr u="sng" dirty="0"/>
          </a:p>
        </p:txBody>
      </p:sp>
      <p:sp>
        <p:nvSpPr>
          <p:cNvPr id="6" name="Google Shape;216;p30">
            <a:extLst>
              <a:ext uri="{FF2B5EF4-FFF2-40B4-BE49-F238E27FC236}">
                <a16:creationId xmlns:a16="http://schemas.microsoft.com/office/drawing/2014/main" id="{5AF7C8AA-6668-2D4B-BC79-2DEADE9A22F0}"/>
              </a:ext>
            </a:extLst>
          </p:cNvPr>
          <p:cNvSpPr txBox="1"/>
          <p:nvPr/>
        </p:nvSpPr>
        <p:spPr>
          <a:xfrm>
            <a:off x="2256596" y="1831989"/>
            <a:ext cx="883681" cy="2649699"/>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t>A: 7</a:t>
            </a:r>
          </a:p>
          <a:p>
            <a:pPr marL="0" lvl="0" indent="0" algn="l" rtl="0">
              <a:spcBef>
                <a:spcPts val="0"/>
              </a:spcBef>
              <a:spcAft>
                <a:spcPts val="0"/>
              </a:spcAft>
              <a:buNone/>
            </a:pPr>
            <a:r>
              <a:rPr lang="en" sz="1800" dirty="0"/>
              <a:t>B: 9</a:t>
            </a:r>
          </a:p>
          <a:p>
            <a:pPr marL="0" lvl="0" indent="0" algn="l" rtl="0">
              <a:spcBef>
                <a:spcPts val="0"/>
              </a:spcBef>
              <a:spcAft>
                <a:spcPts val="0"/>
              </a:spcAft>
              <a:buNone/>
            </a:pPr>
            <a:r>
              <a:rPr lang="en" sz="1800" dirty="0"/>
              <a:t>C: 6</a:t>
            </a:r>
          </a:p>
          <a:p>
            <a:pPr marL="0" lvl="0" indent="0" algn="l" rtl="0">
              <a:spcBef>
                <a:spcPts val="0"/>
              </a:spcBef>
              <a:spcAft>
                <a:spcPts val="0"/>
              </a:spcAft>
              <a:buNone/>
            </a:pPr>
            <a:r>
              <a:rPr lang="en" sz="1800" dirty="0"/>
              <a:t>D: 7</a:t>
            </a:r>
          </a:p>
          <a:p>
            <a:pPr marL="0" lvl="0" indent="0" algn="l" rtl="0">
              <a:spcBef>
                <a:spcPts val="0"/>
              </a:spcBef>
              <a:spcAft>
                <a:spcPts val="0"/>
              </a:spcAft>
              <a:buNone/>
            </a:pPr>
            <a:r>
              <a:rPr lang="en" sz="1800" dirty="0"/>
              <a:t>E: 8</a:t>
            </a:r>
          </a:p>
          <a:p>
            <a:pPr marL="0" lvl="0" indent="0" algn="l" rtl="0">
              <a:spcBef>
                <a:spcPts val="0"/>
              </a:spcBef>
              <a:spcAft>
                <a:spcPts val="0"/>
              </a:spcAft>
              <a:buNone/>
            </a:pPr>
            <a:r>
              <a:rPr lang="en" sz="1800" dirty="0"/>
              <a:t>F: 12</a:t>
            </a:r>
          </a:p>
          <a:p>
            <a:pPr marL="0" lvl="0" indent="0" algn="l" rtl="0">
              <a:spcBef>
                <a:spcPts val="0"/>
              </a:spcBef>
              <a:spcAft>
                <a:spcPts val="0"/>
              </a:spcAft>
              <a:buNone/>
            </a:pPr>
            <a:r>
              <a:rPr lang="en" sz="1800" dirty="0"/>
              <a:t>G: 11</a:t>
            </a:r>
          </a:p>
          <a:p>
            <a:pPr marL="0" lvl="0" indent="0" algn="l" rtl="0">
              <a:spcBef>
                <a:spcPts val="0"/>
              </a:spcBef>
              <a:spcAft>
                <a:spcPts val="0"/>
              </a:spcAft>
              <a:buNone/>
            </a:pPr>
            <a:r>
              <a:rPr lang="en" sz="1800" dirty="0"/>
              <a:t>H: 9</a:t>
            </a:r>
          </a:p>
          <a:p>
            <a:pPr marL="0" lvl="0" indent="0" algn="l" rtl="0">
              <a:spcBef>
                <a:spcPts val="0"/>
              </a:spcBef>
              <a:spcAft>
                <a:spcPts val="0"/>
              </a:spcAft>
              <a:buNone/>
            </a:pPr>
            <a:r>
              <a:rPr lang="en" sz="1800" dirty="0"/>
              <a:t> I:  6</a:t>
            </a:r>
          </a:p>
        </p:txBody>
      </p:sp>
      <p:cxnSp>
        <p:nvCxnSpPr>
          <p:cNvPr id="3" name="Straight Arrow Connector 2">
            <a:extLst>
              <a:ext uri="{FF2B5EF4-FFF2-40B4-BE49-F238E27FC236}">
                <a16:creationId xmlns:a16="http://schemas.microsoft.com/office/drawing/2014/main" id="{C6664F67-4A67-9E42-B1C0-62D15EF87D30}"/>
              </a:ext>
            </a:extLst>
          </p:cNvPr>
          <p:cNvCxnSpPr/>
          <p:nvPr/>
        </p:nvCxnSpPr>
        <p:spPr>
          <a:xfrm>
            <a:off x="4910667" y="3453259"/>
            <a:ext cx="32737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9" name="Table 8">
            <a:extLst>
              <a:ext uri="{FF2B5EF4-FFF2-40B4-BE49-F238E27FC236}">
                <a16:creationId xmlns:a16="http://schemas.microsoft.com/office/drawing/2014/main" id="{C978364C-317E-A04E-82EF-2B75ECE141AC}"/>
              </a:ext>
            </a:extLst>
          </p:cNvPr>
          <p:cNvGraphicFramePr>
            <a:graphicFrameLocks noGrp="1"/>
          </p:cNvGraphicFramePr>
          <p:nvPr>
            <p:extLst>
              <p:ext uri="{D42A27DB-BD31-4B8C-83A1-F6EECF244321}">
                <p14:modId xmlns:p14="http://schemas.microsoft.com/office/powerpoint/2010/main" val="4150424752"/>
              </p:ext>
            </p:extLst>
          </p:nvPr>
        </p:nvGraphicFramePr>
        <p:xfrm>
          <a:off x="7484284" y="1706089"/>
          <a:ext cx="1634920" cy="3429312"/>
        </p:xfrm>
        <a:graphic>
          <a:graphicData uri="http://schemas.openxmlformats.org/drawingml/2006/table">
            <a:tbl>
              <a:tblPr firstRow="1" bandRow="1">
                <a:tableStyleId>{2D5ABB26-0587-4C30-8999-92F81FD0307C}</a:tableStyleId>
              </a:tblPr>
              <a:tblGrid>
                <a:gridCol w="544973">
                  <a:extLst>
                    <a:ext uri="{9D8B030D-6E8A-4147-A177-3AD203B41FA5}">
                      <a16:colId xmlns:a16="http://schemas.microsoft.com/office/drawing/2014/main" val="1076028015"/>
                    </a:ext>
                  </a:extLst>
                </a:gridCol>
                <a:gridCol w="544974">
                  <a:extLst>
                    <a:ext uri="{9D8B030D-6E8A-4147-A177-3AD203B41FA5}">
                      <a16:colId xmlns:a16="http://schemas.microsoft.com/office/drawing/2014/main" val="4226189150"/>
                    </a:ext>
                  </a:extLst>
                </a:gridCol>
                <a:gridCol w="544973">
                  <a:extLst>
                    <a:ext uri="{9D8B030D-6E8A-4147-A177-3AD203B41FA5}">
                      <a16:colId xmlns:a16="http://schemas.microsoft.com/office/drawing/2014/main" val="3968107940"/>
                    </a:ext>
                  </a:extLst>
                </a:gridCol>
              </a:tblGrid>
              <a:tr h="285776">
                <a:tc>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Item</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Hop</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7331935"/>
                  </a:ext>
                </a:extLst>
              </a:tr>
              <a:tr h="285776">
                <a:tc gridSpan="3">
                  <a:txBody>
                    <a:bodyPr/>
                    <a:lstStyle/>
                    <a:p>
                      <a:pPr algn="l"/>
                      <a:r>
                        <a:rPr lang="en-US" sz="1200" dirty="0">
                          <a:solidFill>
                            <a:schemeClr val="bg2"/>
                          </a:solidFill>
                        </a:rPr>
                        <a:t>...</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19421129"/>
                  </a:ext>
                </a:extLst>
              </a:tr>
              <a:tr h="285776">
                <a:tc>
                  <a:txBody>
                    <a:bodyPr/>
                    <a:lstStyle/>
                    <a:p>
                      <a:pPr algn="ctr"/>
                      <a:r>
                        <a:rPr lang="en-US" sz="1200" dirty="0">
                          <a:solidFill>
                            <a:schemeClr val="bg2"/>
                          </a:solidFill>
                        </a:rPr>
                        <a:t>6</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C</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1" dirty="0">
                          <a:solidFill>
                            <a:schemeClr val="bg2"/>
                          </a:solidFill>
                        </a:rPr>
                        <a:t>100</a:t>
                      </a:r>
                      <a:r>
                        <a:rPr lang="en-US" sz="1200" b="1" dirty="0">
                          <a:solidFill>
                            <a:srgbClr val="0070C0"/>
                          </a:solidFill>
                        </a:rPr>
                        <a:t>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0995778"/>
                  </a:ext>
                </a:extLst>
              </a:tr>
              <a:tr h="285776">
                <a:tc>
                  <a:txBody>
                    <a:bodyPr/>
                    <a:lstStyle/>
                    <a:p>
                      <a:pPr algn="ctr"/>
                      <a:r>
                        <a:rPr lang="en-US" sz="1200" dirty="0">
                          <a:solidFill>
                            <a:schemeClr val="bg2"/>
                          </a:solidFill>
                        </a:rPr>
                        <a:t>7</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A</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1100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42588618"/>
                  </a:ext>
                </a:extLst>
              </a:tr>
              <a:tr h="285776">
                <a:tc>
                  <a:txBody>
                    <a:bodyPr/>
                    <a:lstStyle/>
                    <a:p>
                      <a:pPr algn="ctr"/>
                      <a:r>
                        <a:rPr lang="en-US" sz="1200" dirty="0">
                          <a:solidFill>
                            <a:schemeClr val="bg2"/>
                          </a:solidFill>
                        </a:rPr>
                        <a:t>8</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D</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0010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94417361"/>
                  </a:ext>
                </a:extLst>
              </a:tr>
              <a:tr h="285776">
                <a:tc>
                  <a:txBody>
                    <a:bodyPr/>
                    <a:lstStyle/>
                    <a:p>
                      <a:pPr algn="ctr"/>
                      <a:r>
                        <a:rPr lang="en-US" sz="1200" dirty="0">
                          <a:solidFill>
                            <a:schemeClr val="bg2"/>
                          </a:solidFill>
                        </a:rPr>
                        <a:t>9</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1" dirty="0">
                          <a:solidFill>
                            <a:srgbClr val="0070C0"/>
                          </a:solidFill>
                        </a:rPr>
                        <a:t>I</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rgbClr val="FF0000"/>
                          </a:solidFill>
                        </a:rPr>
                        <a:t>0</a:t>
                      </a:r>
                      <a:r>
                        <a:rPr lang="en-US" sz="1200" b="0" dirty="0">
                          <a:solidFill>
                            <a:schemeClr val="bg2"/>
                          </a:solidFill>
                        </a:rPr>
                        <a:t>01</a:t>
                      </a:r>
                      <a:r>
                        <a:rPr lang="en-US" sz="1200" b="0" dirty="0">
                          <a:solidFill>
                            <a:srgbClr val="00B050"/>
                          </a:solidFill>
                        </a:rPr>
                        <a:t>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0008021"/>
                  </a:ext>
                </a:extLst>
              </a:tr>
              <a:tr h="285776">
                <a:tc>
                  <a:txBody>
                    <a:bodyPr/>
                    <a:lstStyle/>
                    <a:p>
                      <a:pPr algn="ctr"/>
                      <a:r>
                        <a:rPr lang="en-US" sz="1200" dirty="0">
                          <a:solidFill>
                            <a:schemeClr val="bg2"/>
                          </a:solidFill>
                        </a:rPr>
                        <a:t>10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E</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0000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47843169"/>
                  </a:ext>
                </a:extLst>
              </a:tr>
              <a:tr h="285776">
                <a:tc>
                  <a:txBody>
                    <a:bodyPr/>
                    <a:lstStyle/>
                    <a:p>
                      <a:pPr algn="ctr"/>
                      <a:r>
                        <a:rPr lang="en-US" sz="1200" dirty="0">
                          <a:solidFill>
                            <a:schemeClr val="bg2"/>
                          </a:solidFill>
                        </a:rPr>
                        <a:t>11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H</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00</a:t>
                      </a:r>
                      <a:r>
                        <a:rPr lang="en-US" sz="1200" b="0" dirty="0">
                          <a:solidFill>
                            <a:srgbClr val="FF0000"/>
                          </a:solidFill>
                        </a:rPr>
                        <a:t>0</a:t>
                      </a:r>
                      <a:r>
                        <a:rPr lang="en-US" sz="1200" b="0" dirty="0">
                          <a:solidFill>
                            <a:srgbClr val="00B050"/>
                          </a:solidFill>
                        </a:rPr>
                        <a:t>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1901426"/>
                  </a:ext>
                </a:extLst>
              </a:tr>
              <a:tr h="285776">
                <a:tc>
                  <a:txBody>
                    <a:bodyPr/>
                    <a:lstStyle/>
                    <a:p>
                      <a:pPr algn="ctr"/>
                      <a:r>
                        <a:rPr lang="en-US" sz="1200" dirty="0">
                          <a:solidFill>
                            <a:schemeClr val="bg2"/>
                          </a:solidFill>
                        </a:rPr>
                        <a:t>12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rgbClr val="00B050"/>
                          </a:solidFill>
                        </a:rPr>
                        <a:t>B</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rgbClr val="FF0000"/>
                          </a:solidFill>
                        </a:rPr>
                        <a:t>0</a:t>
                      </a:r>
                      <a:r>
                        <a:rPr lang="en-US" sz="1200" b="0" dirty="0">
                          <a:solidFill>
                            <a:srgbClr val="00B050"/>
                          </a:solidFill>
                        </a:rPr>
                        <a:t>1</a:t>
                      </a:r>
                      <a:r>
                        <a:rPr lang="en-US" sz="1200" b="0" dirty="0">
                          <a:solidFill>
                            <a:schemeClr val="bg2"/>
                          </a:solidFill>
                        </a:rPr>
                        <a:t>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5551434"/>
                  </a:ext>
                </a:extLst>
              </a:tr>
              <a:tr h="285776">
                <a:tc>
                  <a:txBody>
                    <a:bodyPr/>
                    <a:lstStyle/>
                    <a:p>
                      <a:pPr algn="ctr"/>
                      <a:r>
                        <a:rPr lang="en-US" sz="1200" dirty="0">
                          <a:solidFill>
                            <a:schemeClr val="bg2"/>
                          </a:solidFill>
                        </a:rPr>
                        <a:t>13</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rgbClr val="00B050"/>
                          </a:solidFill>
                        </a:rPr>
                        <a:t>F</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0000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7729108"/>
                  </a:ext>
                </a:extLst>
              </a:tr>
              <a:tr h="285776">
                <a:tc>
                  <a:txBody>
                    <a:bodyPr/>
                    <a:lstStyle/>
                    <a:p>
                      <a:pPr algn="ctr"/>
                      <a:r>
                        <a:rPr lang="en-US" sz="1200" dirty="0">
                          <a:solidFill>
                            <a:schemeClr val="bg2"/>
                          </a:solidFill>
                        </a:rPr>
                        <a:t>14</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rgbClr val="00B050"/>
                          </a:solidFill>
                        </a:rPr>
                        <a:t>G</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0000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82963836"/>
                  </a:ext>
                </a:extLst>
              </a:tr>
              <a:tr h="285776">
                <a:tc gridSpan="3">
                  <a:txBody>
                    <a:bodyPr/>
                    <a:lstStyle/>
                    <a:p>
                      <a:pPr algn="l"/>
                      <a:r>
                        <a:rPr lang="en-US" sz="1200" dirty="0">
                          <a:solidFill>
                            <a:schemeClr val="bg2"/>
                          </a:solidFill>
                        </a:rPr>
                        <a:t>...</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44649971"/>
                  </a:ext>
                </a:extLst>
              </a:tr>
            </a:tbl>
          </a:graphicData>
        </a:graphic>
      </p:graphicFrame>
      <p:cxnSp>
        <p:nvCxnSpPr>
          <p:cNvPr id="10" name="Straight Arrow Connector 9">
            <a:extLst>
              <a:ext uri="{FF2B5EF4-FFF2-40B4-BE49-F238E27FC236}">
                <a16:creationId xmlns:a16="http://schemas.microsoft.com/office/drawing/2014/main" id="{7FC2F688-B150-174A-8C65-0B41FE5A05C1}"/>
              </a:ext>
            </a:extLst>
          </p:cNvPr>
          <p:cNvCxnSpPr/>
          <p:nvPr/>
        </p:nvCxnSpPr>
        <p:spPr>
          <a:xfrm>
            <a:off x="7100462" y="3453259"/>
            <a:ext cx="32737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13" name="Table 12">
            <a:extLst>
              <a:ext uri="{FF2B5EF4-FFF2-40B4-BE49-F238E27FC236}">
                <a16:creationId xmlns:a16="http://schemas.microsoft.com/office/drawing/2014/main" id="{008E002E-311D-424D-B93D-E8C4B332B9BB}"/>
              </a:ext>
            </a:extLst>
          </p:cNvPr>
          <p:cNvGraphicFramePr>
            <a:graphicFrameLocks noGrp="1"/>
          </p:cNvGraphicFramePr>
          <p:nvPr>
            <p:extLst>
              <p:ext uri="{D42A27DB-BD31-4B8C-83A1-F6EECF244321}">
                <p14:modId xmlns:p14="http://schemas.microsoft.com/office/powerpoint/2010/main" val="1684905903"/>
              </p:ext>
            </p:extLst>
          </p:nvPr>
        </p:nvGraphicFramePr>
        <p:xfrm>
          <a:off x="3140277" y="1714188"/>
          <a:ext cx="1634920" cy="3429312"/>
        </p:xfrm>
        <a:graphic>
          <a:graphicData uri="http://schemas.openxmlformats.org/drawingml/2006/table">
            <a:tbl>
              <a:tblPr firstRow="1" bandRow="1">
                <a:tableStyleId>{2D5ABB26-0587-4C30-8999-92F81FD0307C}</a:tableStyleId>
              </a:tblPr>
              <a:tblGrid>
                <a:gridCol w="544973">
                  <a:extLst>
                    <a:ext uri="{9D8B030D-6E8A-4147-A177-3AD203B41FA5}">
                      <a16:colId xmlns:a16="http://schemas.microsoft.com/office/drawing/2014/main" val="1076028015"/>
                    </a:ext>
                  </a:extLst>
                </a:gridCol>
                <a:gridCol w="544974">
                  <a:extLst>
                    <a:ext uri="{9D8B030D-6E8A-4147-A177-3AD203B41FA5}">
                      <a16:colId xmlns:a16="http://schemas.microsoft.com/office/drawing/2014/main" val="4226189150"/>
                    </a:ext>
                  </a:extLst>
                </a:gridCol>
                <a:gridCol w="544973">
                  <a:extLst>
                    <a:ext uri="{9D8B030D-6E8A-4147-A177-3AD203B41FA5}">
                      <a16:colId xmlns:a16="http://schemas.microsoft.com/office/drawing/2014/main" val="3968107940"/>
                    </a:ext>
                  </a:extLst>
                </a:gridCol>
              </a:tblGrid>
              <a:tr h="285776">
                <a:tc>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Item</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Hop</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7331935"/>
                  </a:ext>
                </a:extLst>
              </a:tr>
              <a:tr h="285776">
                <a:tc gridSpan="3">
                  <a:txBody>
                    <a:bodyPr/>
                    <a:lstStyle/>
                    <a:p>
                      <a:pPr algn="l"/>
                      <a:r>
                        <a:rPr lang="en-US" sz="1200" dirty="0">
                          <a:solidFill>
                            <a:schemeClr val="bg2"/>
                          </a:solidFill>
                        </a:rPr>
                        <a:t>...</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19421129"/>
                  </a:ext>
                </a:extLst>
              </a:tr>
              <a:tr h="285776">
                <a:tc>
                  <a:txBody>
                    <a:bodyPr/>
                    <a:lstStyle/>
                    <a:p>
                      <a:pPr algn="ctr"/>
                      <a:r>
                        <a:rPr lang="en-US" sz="1200" dirty="0">
                          <a:solidFill>
                            <a:schemeClr val="bg2"/>
                          </a:solidFill>
                        </a:rPr>
                        <a:t>6</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C</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1000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0995778"/>
                  </a:ext>
                </a:extLst>
              </a:tr>
              <a:tr h="285776">
                <a:tc>
                  <a:txBody>
                    <a:bodyPr/>
                    <a:lstStyle/>
                    <a:p>
                      <a:pPr algn="ctr"/>
                      <a:r>
                        <a:rPr lang="en-US" sz="1200" dirty="0">
                          <a:solidFill>
                            <a:schemeClr val="bg2"/>
                          </a:solidFill>
                        </a:rPr>
                        <a:t>7</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A</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1100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42588618"/>
                  </a:ext>
                </a:extLst>
              </a:tr>
              <a:tr h="285776">
                <a:tc>
                  <a:txBody>
                    <a:bodyPr/>
                    <a:lstStyle/>
                    <a:p>
                      <a:pPr algn="ctr"/>
                      <a:r>
                        <a:rPr lang="en-US" sz="1200" dirty="0">
                          <a:solidFill>
                            <a:schemeClr val="bg2"/>
                          </a:solidFill>
                        </a:rPr>
                        <a:t>8</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D</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0010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94417361"/>
                  </a:ext>
                </a:extLst>
              </a:tr>
              <a:tr h="285776">
                <a:tc>
                  <a:txBody>
                    <a:bodyPr/>
                    <a:lstStyle/>
                    <a:p>
                      <a:pPr algn="ctr"/>
                      <a:r>
                        <a:rPr lang="en-US" sz="1200" dirty="0">
                          <a:solidFill>
                            <a:schemeClr val="bg2"/>
                          </a:solidFill>
                        </a:rPr>
                        <a:t>9</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B</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1010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0008021"/>
                  </a:ext>
                </a:extLst>
              </a:tr>
              <a:tr h="285776">
                <a:tc>
                  <a:txBody>
                    <a:bodyPr/>
                    <a:lstStyle/>
                    <a:p>
                      <a:pPr algn="ctr"/>
                      <a:r>
                        <a:rPr lang="en-US" sz="1200" dirty="0">
                          <a:solidFill>
                            <a:schemeClr val="bg2"/>
                          </a:solidFill>
                        </a:rPr>
                        <a:t>10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E</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0000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47843169"/>
                  </a:ext>
                </a:extLst>
              </a:tr>
              <a:tr h="285776">
                <a:tc>
                  <a:txBody>
                    <a:bodyPr/>
                    <a:lstStyle/>
                    <a:p>
                      <a:pPr algn="ctr"/>
                      <a:r>
                        <a:rPr lang="en-US" sz="1200" dirty="0">
                          <a:solidFill>
                            <a:schemeClr val="bg2"/>
                          </a:solidFill>
                        </a:rPr>
                        <a:t>11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H</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00</a:t>
                      </a:r>
                      <a:r>
                        <a:rPr lang="en-US" sz="1200" b="0" dirty="0">
                          <a:solidFill>
                            <a:srgbClr val="FF0000"/>
                          </a:solidFill>
                        </a:rPr>
                        <a:t>0</a:t>
                      </a:r>
                      <a:r>
                        <a:rPr lang="en-US" sz="1200" b="0" dirty="0">
                          <a:solidFill>
                            <a:srgbClr val="00B050"/>
                          </a:solidFill>
                        </a:rPr>
                        <a:t>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1901426"/>
                  </a:ext>
                </a:extLst>
              </a:tr>
              <a:tr h="285776">
                <a:tc>
                  <a:txBody>
                    <a:bodyPr/>
                    <a:lstStyle/>
                    <a:p>
                      <a:pPr algn="ctr"/>
                      <a:r>
                        <a:rPr lang="en-US" sz="1200" dirty="0">
                          <a:solidFill>
                            <a:schemeClr val="bg2"/>
                          </a:solidFill>
                        </a:rPr>
                        <a:t>12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b="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rgbClr val="FF0000"/>
                          </a:solidFill>
                        </a:rPr>
                        <a:t>0</a:t>
                      </a:r>
                      <a:r>
                        <a:rPr lang="en-US" sz="1200" b="0" dirty="0">
                          <a:solidFill>
                            <a:srgbClr val="00B050"/>
                          </a:solidFill>
                        </a:rPr>
                        <a:t>1</a:t>
                      </a:r>
                      <a:r>
                        <a:rPr lang="en-US" sz="1200" b="0" dirty="0">
                          <a:solidFill>
                            <a:schemeClr val="bg2"/>
                          </a:solidFill>
                        </a:rPr>
                        <a:t>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5551434"/>
                  </a:ext>
                </a:extLst>
              </a:tr>
              <a:tr h="285776">
                <a:tc>
                  <a:txBody>
                    <a:bodyPr/>
                    <a:lstStyle/>
                    <a:p>
                      <a:pPr algn="ctr"/>
                      <a:r>
                        <a:rPr lang="en-US" sz="1200" dirty="0">
                          <a:solidFill>
                            <a:schemeClr val="bg2"/>
                          </a:solidFill>
                        </a:rPr>
                        <a:t>13</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rgbClr val="00B050"/>
                          </a:solidFill>
                        </a:rPr>
                        <a:t>F</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0000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7729108"/>
                  </a:ext>
                </a:extLst>
              </a:tr>
              <a:tr h="285776">
                <a:tc>
                  <a:txBody>
                    <a:bodyPr/>
                    <a:lstStyle/>
                    <a:p>
                      <a:pPr algn="ctr"/>
                      <a:r>
                        <a:rPr lang="en-US" sz="1200" dirty="0">
                          <a:solidFill>
                            <a:schemeClr val="bg2"/>
                          </a:solidFill>
                        </a:rPr>
                        <a:t>14</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rgbClr val="00B050"/>
                          </a:solidFill>
                        </a:rPr>
                        <a:t>G</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0000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82963836"/>
                  </a:ext>
                </a:extLst>
              </a:tr>
              <a:tr h="285776">
                <a:tc gridSpan="3">
                  <a:txBody>
                    <a:bodyPr/>
                    <a:lstStyle/>
                    <a:p>
                      <a:pPr algn="l"/>
                      <a:r>
                        <a:rPr lang="en-US" sz="1200" dirty="0">
                          <a:solidFill>
                            <a:schemeClr val="bg2"/>
                          </a:solidFill>
                        </a:rPr>
                        <a:t>...</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44649971"/>
                  </a:ext>
                </a:extLst>
              </a:tr>
            </a:tbl>
          </a:graphicData>
        </a:graphic>
      </p:graphicFrame>
      <p:graphicFrame>
        <p:nvGraphicFramePr>
          <p:cNvPr id="14" name="Table 13">
            <a:extLst>
              <a:ext uri="{FF2B5EF4-FFF2-40B4-BE49-F238E27FC236}">
                <a16:creationId xmlns:a16="http://schemas.microsoft.com/office/drawing/2014/main" id="{FA17095C-2440-6845-9BCE-C58CDAD909E5}"/>
              </a:ext>
            </a:extLst>
          </p:cNvPr>
          <p:cNvGraphicFramePr>
            <a:graphicFrameLocks noGrp="1"/>
          </p:cNvGraphicFramePr>
          <p:nvPr>
            <p:extLst>
              <p:ext uri="{D42A27DB-BD31-4B8C-83A1-F6EECF244321}">
                <p14:modId xmlns:p14="http://schemas.microsoft.com/office/powerpoint/2010/main" val="2429258520"/>
              </p:ext>
            </p:extLst>
          </p:nvPr>
        </p:nvGraphicFramePr>
        <p:xfrm>
          <a:off x="5381122" y="1714188"/>
          <a:ext cx="1634920" cy="3429312"/>
        </p:xfrm>
        <a:graphic>
          <a:graphicData uri="http://schemas.openxmlformats.org/drawingml/2006/table">
            <a:tbl>
              <a:tblPr firstRow="1" bandRow="1">
                <a:tableStyleId>{2D5ABB26-0587-4C30-8999-92F81FD0307C}</a:tableStyleId>
              </a:tblPr>
              <a:tblGrid>
                <a:gridCol w="544973">
                  <a:extLst>
                    <a:ext uri="{9D8B030D-6E8A-4147-A177-3AD203B41FA5}">
                      <a16:colId xmlns:a16="http://schemas.microsoft.com/office/drawing/2014/main" val="1076028015"/>
                    </a:ext>
                  </a:extLst>
                </a:gridCol>
                <a:gridCol w="544974">
                  <a:extLst>
                    <a:ext uri="{9D8B030D-6E8A-4147-A177-3AD203B41FA5}">
                      <a16:colId xmlns:a16="http://schemas.microsoft.com/office/drawing/2014/main" val="4226189150"/>
                    </a:ext>
                  </a:extLst>
                </a:gridCol>
                <a:gridCol w="544973">
                  <a:extLst>
                    <a:ext uri="{9D8B030D-6E8A-4147-A177-3AD203B41FA5}">
                      <a16:colId xmlns:a16="http://schemas.microsoft.com/office/drawing/2014/main" val="3968107940"/>
                    </a:ext>
                  </a:extLst>
                </a:gridCol>
              </a:tblGrid>
              <a:tr h="285776">
                <a:tc>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Item</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solidFill>
                            <a:schemeClr val="bg2"/>
                          </a:solidFill>
                        </a:rPr>
                        <a:t>Hop</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7331935"/>
                  </a:ext>
                </a:extLst>
              </a:tr>
              <a:tr h="285776">
                <a:tc gridSpan="3">
                  <a:txBody>
                    <a:bodyPr/>
                    <a:lstStyle/>
                    <a:p>
                      <a:pPr algn="l"/>
                      <a:r>
                        <a:rPr lang="en-US" sz="1200" dirty="0">
                          <a:solidFill>
                            <a:schemeClr val="bg2"/>
                          </a:solidFill>
                        </a:rPr>
                        <a:t>...</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19421129"/>
                  </a:ext>
                </a:extLst>
              </a:tr>
              <a:tr h="285776">
                <a:tc>
                  <a:txBody>
                    <a:bodyPr/>
                    <a:lstStyle/>
                    <a:p>
                      <a:pPr algn="ctr"/>
                      <a:r>
                        <a:rPr lang="en-US" sz="1200" dirty="0">
                          <a:solidFill>
                            <a:schemeClr val="bg2"/>
                          </a:solidFill>
                        </a:rPr>
                        <a:t>6</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C</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1000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0995778"/>
                  </a:ext>
                </a:extLst>
              </a:tr>
              <a:tr h="285776">
                <a:tc>
                  <a:txBody>
                    <a:bodyPr/>
                    <a:lstStyle/>
                    <a:p>
                      <a:pPr algn="ctr"/>
                      <a:r>
                        <a:rPr lang="en-US" sz="1200" dirty="0">
                          <a:solidFill>
                            <a:schemeClr val="bg2"/>
                          </a:solidFill>
                        </a:rPr>
                        <a:t>7</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A</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1100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42588618"/>
                  </a:ext>
                </a:extLst>
              </a:tr>
              <a:tr h="285776">
                <a:tc>
                  <a:txBody>
                    <a:bodyPr/>
                    <a:lstStyle/>
                    <a:p>
                      <a:pPr algn="ctr"/>
                      <a:r>
                        <a:rPr lang="en-US" sz="1200" dirty="0">
                          <a:solidFill>
                            <a:schemeClr val="bg2"/>
                          </a:solidFill>
                        </a:rPr>
                        <a:t>8</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D</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0010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94417361"/>
                  </a:ext>
                </a:extLst>
              </a:tr>
              <a:tr h="285776">
                <a:tc>
                  <a:txBody>
                    <a:bodyPr/>
                    <a:lstStyle/>
                    <a:p>
                      <a:pPr algn="ctr"/>
                      <a:r>
                        <a:rPr lang="en-US" sz="1200" dirty="0">
                          <a:solidFill>
                            <a:schemeClr val="bg2"/>
                          </a:solidFill>
                        </a:rPr>
                        <a:t>9</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b="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1" dirty="0">
                          <a:solidFill>
                            <a:srgbClr val="FF0000"/>
                          </a:solidFill>
                        </a:rPr>
                        <a:t>0</a:t>
                      </a:r>
                      <a:r>
                        <a:rPr lang="en-US" sz="1200" b="1" dirty="0">
                          <a:solidFill>
                            <a:schemeClr val="bg2"/>
                          </a:solidFill>
                        </a:rPr>
                        <a:t>01</a:t>
                      </a:r>
                      <a:r>
                        <a:rPr lang="en-US" sz="1200" b="1" dirty="0">
                          <a:solidFill>
                            <a:srgbClr val="00B050"/>
                          </a:solidFill>
                        </a:rPr>
                        <a:t>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0008021"/>
                  </a:ext>
                </a:extLst>
              </a:tr>
              <a:tr h="285776">
                <a:tc>
                  <a:txBody>
                    <a:bodyPr/>
                    <a:lstStyle/>
                    <a:p>
                      <a:pPr algn="ctr"/>
                      <a:r>
                        <a:rPr lang="en-US" sz="1200" dirty="0">
                          <a:solidFill>
                            <a:schemeClr val="bg2"/>
                          </a:solidFill>
                        </a:rPr>
                        <a:t>10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E</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0000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47843169"/>
                  </a:ext>
                </a:extLst>
              </a:tr>
              <a:tr h="285776">
                <a:tc>
                  <a:txBody>
                    <a:bodyPr/>
                    <a:lstStyle/>
                    <a:p>
                      <a:pPr algn="ctr"/>
                      <a:r>
                        <a:rPr lang="en-US" sz="1200" dirty="0">
                          <a:solidFill>
                            <a:schemeClr val="bg2"/>
                          </a:solidFill>
                        </a:rPr>
                        <a:t>11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H</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00</a:t>
                      </a:r>
                      <a:r>
                        <a:rPr lang="en-US" sz="1200" b="0" dirty="0">
                          <a:solidFill>
                            <a:srgbClr val="FF0000"/>
                          </a:solidFill>
                        </a:rPr>
                        <a:t>0</a:t>
                      </a:r>
                      <a:r>
                        <a:rPr lang="en-US" sz="1200" b="0" dirty="0">
                          <a:solidFill>
                            <a:srgbClr val="00B050"/>
                          </a:solidFill>
                        </a:rPr>
                        <a:t>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1901426"/>
                  </a:ext>
                </a:extLst>
              </a:tr>
              <a:tr h="285776">
                <a:tc>
                  <a:txBody>
                    <a:bodyPr/>
                    <a:lstStyle/>
                    <a:p>
                      <a:pPr algn="ctr"/>
                      <a:r>
                        <a:rPr lang="en-US" sz="1200" dirty="0">
                          <a:solidFill>
                            <a:schemeClr val="bg2"/>
                          </a:solidFill>
                        </a:rPr>
                        <a:t>12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1" dirty="0">
                          <a:solidFill>
                            <a:srgbClr val="00B050"/>
                          </a:solidFill>
                        </a:rPr>
                        <a:t>B</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rgbClr val="FF0000"/>
                          </a:solidFill>
                        </a:rPr>
                        <a:t>0</a:t>
                      </a:r>
                      <a:r>
                        <a:rPr lang="en-US" sz="1200" b="0" dirty="0">
                          <a:solidFill>
                            <a:srgbClr val="00B050"/>
                          </a:solidFill>
                        </a:rPr>
                        <a:t>1</a:t>
                      </a:r>
                      <a:r>
                        <a:rPr lang="en-US" sz="1200" b="0" dirty="0">
                          <a:solidFill>
                            <a:schemeClr val="bg2"/>
                          </a:solidFill>
                        </a:rPr>
                        <a:t>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5551434"/>
                  </a:ext>
                </a:extLst>
              </a:tr>
              <a:tr h="285776">
                <a:tc>
                  <a:txBody>
                    <a:bodyPr/>
                    <a:lstStyle/>
                    <a:p>
                      <a:pPr algn="ctr"/>
                      <a:r>
                        <a:rPr lang="en-US" sz="1200" dirty="0">
                          <a:solidFill>
                            <a:schemeClr val="bg2"/>
                          </a:solidFill>
                        </a:rPr>
                        <a:t>13</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rgbClr val="00B050"/>
                          </a:solidFill>
                        </a:rPr>
                        <a:t>F</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0000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7729108"/>
                  </a:ext>
                </a:extLst>
              </a:tr>
              <a:tr h="285776">
                <a:tc>
                  <a:txBody>
                    <a:bodyPr/>
                    <a:lstStyle/>
                    <a:p>
                      <a:pPr algn="ctr"/>
                      <a:r>
                        <a:rPr lang="en-US" sz="1200" dirty="0">
                          <a:solidFill>
                            <a:schemeClr val="bg2"/>
                          </a:solidFill>
                        </a:rPr>
                        <a:t>14</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rgbClr val="00B050"/>
                          </a:solidFill>
                        </a:rPr>
                        <a:t>G</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bg2"/>
                          </a:solidFill>
                        </a:rPr>
                        <a:t>0000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82963836"/>
                  </a:ext>
                </a:extLst>
              </a:tr>
              <a:tr h="285776">
                <a:tc gridSpan="3">
                  <a:txBody>
                    <a:bodyPr/>
                    <a:lstStyle/>
                    <a:p>
                      <a:pPr algn="l"/>
                      <a:r>
                        <a:rPr lang="en-US" sz="1200" dirty="0">
                          <a:solidFill>
                            <a:schemeClr val="bg2"/>
                          </a:solidFill>
                        </a:rPr>
                        <a:t>...</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44649971"/>
                  </a:ext>
                </a:extLst>
              </a:tr>
            </a:tbl>
          </a:graphicData>
        </a:graphic>
      </p:graphicFrame>
    </p:spTree>
    <p:extLst>
      <p:ext uri="{BB962C8B-B14F-4D97-AF65-F5344CB8AC3E}">
        <p14:creationId xmlns:p14="http://schemas.microsoft.com/office/powerpoint/2010/main" val="33068732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35"/>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Picture References</a:t>
            </a:r>
            <a:endParaRPr/>
          </a:p>
        </p:txBody>
      </p:sp>
      <p:sp>
        <p:nvSpPr>
          <p:cNvPr id="248" name="Google Shape;248;p35"/>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457200" lvl="0" indent="-304800" algn="l" rtl="0">
              <a:lnSpc>
                <a:spcPct val="100000"/>
              </a:lnSpc>
              <a:spcBef>
                <a:spcPts val="0"/>
              </a:spcBef>
              <a:spcAft>
                <a:spcPts val="0"/>
              </a:spcAft>
              <a:buClr>
                <a:srgbClr val="000000"/>
              </a:buClr>
              <a:buSzPts val="1200"/>
              <a:buFont typeface="Arial"/>
              <a:buChar char="●"/>
            </a:pPr>
            <a:r>
              <a:rPr lang="en" sz="1200" u="sng" dirty="0">
                <a:solidFill>
                  <a:schemeClr val="hlink"/>
                </a:solidFill>
                <a:latin typeface="Arial"/>
                <a:ea typeface="Arial"/>
                <a:cs typeface="Arial"/>
                <a:sym typeface="Arial"/>
                <a:hlinkClick r:id="rId3"/>
              </a:rPr>
              <a:t>https://commons.wikimedia.org/wiki/File:Cuckoo.svg</a:t>
            </a:r>
            <a:endParaRPr lang="en" sz="1200" u="sng" dirty="0">
              <a:solidFill>
                <a:schemeClr val="hlink"/>
              </a:solidFill>
              <a:latin typeface="Arial"/>
              <a:ea typeface="Arial"/>
              <a:cs typeface="Arial"/>
              <a:sym typeface="Arial"/>
            </a:endParaRPr>
          </a:p>
          <a:p>
            <a:pPr lvl="0" indent="-304800">
              <a:lnSpc>
                <a:spcPct val="100000"/>
              </a:lnSpc>
              <a:buClr>
                <a:srgbClr val="000000"/>
              </a:buClr>
              <a:buSzPts val="1200"/>
              <a:buFont typeface="Arial"/>
              <a:buChar char="●"/>
            </a:pPr>
            <a:r>
              <a:rPr lang="en-US" sz="1200" dirty="0">
                <a:solidFill>
                  <a:srgbClr val="000000"/>
                </a:solidFill>
                <a:latin typeface="Arial"/>
                <a:ea typeface="Arial"/>
                <a:cs typeface="Arial"/>
                <a:sym typeface="Arial"/>
                <a:hlinkClick r:id="rId4"/>
              </a:rPr>
              <a:t>https://en.wikipedia.org/wiki/Hopscotch_hashing#/media/File:Hopscotch-wiki-example.gif</a:t>
            </a:r>
            <a:endParaRPr sz="1200" dirty="0">
              <a:solidFill>
                <a:srgbClr val="000000"/>
              </a:solidFill>
              <a:latin typeface="Arial"/>
              <a:ea typeface="Arial"/>
              <a:cs typeface="Arial"/>
              <a:sym typeface="Arial"/>
            </a:endParaRPr>
          </a:p>
          <a:p>
            <a:pPr marL="457200" lvl="0" indent="0" algn="l" rtl="0">
              <a:lnSpc>
                <a:spcPct val="100000"/>
              </a:lnSpc>
              <a:spcBef>
                <a:spcPts val="0"/>
              </a:spcBef>
              <a:spcAft>
                <a:spcPts val="0"/>
              </a:spcAft>
              <a:buNone/>
            </a:pPr>
            <a:endParaRPr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9"/>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Quadratic Probing</a:t>
            </a:r>
            <a:endParaRPr dirty="0"/>
          </a:p>
        </p:txBody>
      </p:sp>
      <p:sp>
        <p:nvSpPr>
          <p:cNvPr id="205" name="Google Shape;205;p29"/>
          <p:cNvSpPr txBox="1"/>
          <p:nvPr/>
        </p:nvSpPr>
        <p:spPr>
          <a:xfrm>
            <a:off x="6222575" y="1021050"/>
            <a:ext cx="1675500" cy="37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Quadratic Probing</a:t>
            </a:r>
            <a:endParaRPr/>
          </a:p>
        </p:txBody>
      </p:sp>
      <p:pic>
        <p:nvPicPr>
          <p:cNvPr id="206" name="Google Shape;206;p29"/>
          <p:cNvPicPr preferRelativeResize="0"/>
          <p:nvPr/>
        </p:nvPicPr>
        <p:blipFill>
          <a:blip r:embed="rId3">
            <a:alphaModFix/>
          </a:blip>
          <a:stretch>
            <a:fillRect/>
          </a:stretch>
        </p:blipFill>
        <p:spPr>
          <a:xfrm>
            <a:off x="5329450" y="1853850"/>
            <a:ext cx="3664499" cy="2984850"/>
          </a:xfrm>
          <a:prstGeom prst="rect">
            <a:avLst/>
          </a:prstGeom>
          <a:noFill/>
          <a:ln>
            <a:noFill/>
          </a:ln>
        </p:spPr>
      </p:pic>
      <p:cxnSp>
        <p:nvCxnSpPr>
          <p:cNvPr id="207" name="Google Shape;207;p29"/>
          <p:cNvCxnSpPr>
            <a:cxnSpLocks/>
            <a:stCxn id="205" idx="2"/>
          </p:cNvCxnSpPr>
          <p:nvPr/>
        </p:nvCxnSpPr>
        <p:spPr>
          <a:xfrm>
            <a:off x="7060325" y="1394850"/>
            <a:ext cx="837750" cy="2306817"/>
          </a:xfrm>
          <a:prstGeom prst="straightConnector1">
            <a:avLst/>
          </a:prstGeom>
          <a:noFill/>
          <a:ln w="19050" cap="flat" cmpd="sng">
            <a:solidFill>
              <a:srgbClr val="FF0000"/>
            </a:solidFill>
            <a:prstDash val="solid"/>
            <a:round/>
            <a:headEnd type="none" w="med" len="med"/>
            <a:tailEnd type="triangle" w="med" len="med"/>
          </a:ln>
        </p:spPr>
      </p:cxnSp>
      <p:cxnSp>
        <p:nvCxnSpPr>
          <p:cNvPr id="208" name="Google Shape;208;p29"/>
          <p:cNvCxnSpPr>
            <a:stCxn id="205" idx="2"/>
          </p:cNvCxnSpPr>
          <p:nvPr/>
        </p:nvCxnSpPr>
        <p:spPr>
          <a:xfrm>
            <a:off x="7060325" y="1394850"/>
            <a:ext cx="135000" cy="1719600"/>
          </a:xfrm>
          <a:prstGeom prst="straightConnector1">
            <a:avLst/>
          </a:prstGeom>
          <a:noFill/>
          <a:ln w="19050" cap="flat" cmpd="sng">
            <a:solidFill>
              <a:srgbClr val="FF0000"/>
            </a:solidFill>
            <a:prstDash val="solid"/>
            <a:round/>
            <a:headEnd type="none" w="med" len="med"/>
            <a:tailEnd type="triangle" w="med" len="med"/>
          </a:ln>
        </p:spPr>
      </p:cxnSp>
      <p:cxnSp>
        <p:nvCxnSpPr>
          <p:cNvPr id="209" name="Google Shape;209;p29"/>
          <p:cNvCxnSpPr>
            <a:stCxn id="205" idx="2"/>
          </p:cNvCxnSpPr>
          <p:nvPr/>
        </p:nvCxnSpPr>
        <p:spPr>
          <a:xfrm flipH="1">
            <a:off x="6814325" y="1394850"/>
            <a:ext cx="246000" cy="1051200"/>
          </a:xfrm>
          <a:prstGeom prst="straightConnector1">
            <a:avLst/>
          </a:prstGeom>
          <a:noFill/>
          <a:ln w="19050" cap="flat" cmpd="sng">
            <a:solidFill>
              <a:srgbClr val="FF0000"/>
            </a:solidFill>
            <a:prstDash val="solid"/>
            <a:round/>
            <a:headEnd type="none" w="med" len="med"/>
            <a:tailEnd type="triangle" w="med" len="med"/>
          </a:ln>
        </p:spPr>
      </p:cxnSp>
      <p:sp>
        <p:nvSpPr>
          <p:cNvPr id="210" name="Google Shape;210;p29"/>
          <p:cNvSpPr txBox="1"/>
          <p:nvPr/>
        </p:nvSpPr>
        <p:spPr>
          <a:xfrm>
            <a:off x="943875" y="2444075"/>
            <a:ext cx="2229900" cy="136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Add values from a quadratic function</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
                                        </p:tgtEl>
                                        <p:attrNameLst>
                                          <p:attrName>style.visibility</p:attrName>
                                        </p:attrNameLst>
                                      </p:cBhvr>
                                      <p:to>
                                        <p:strVal val="visible"/>
                                      </p:to>
                                    </p:set>
                                    <p:animEffect transition="in" filter="fade">
                                      <p:cBhvr>
                                        <p:cTn id="7" dur="1000"/>
                                        <p:tgtEl>
                                          <p:spTgt spid="205"/>
                                        </p:tgtEl>
                                      </p:cBhvr>
                                    </p:animEffect>
                                  </p:childTnLst>
                                </p:cTn>
                              </p:par>
                              <p:par>
                                <p:cTn id="8" presetID="10" presetClass="entr" presetSubtype="0" fill="hold" nodeType="withEffect">
                                  <p:stCondLst>
                                    <p:cond delay="0"/>
                                  </p:stCondLst>
                                  <p:childTnLst>
                                    <p:set>
                                      <p:cBhvr>
                                        <p:cTn id="9" dur="1" fill="hold">
                                          <p:stCondLst>
                                            <p:cond delay="0"/>
                                          </p:stCondLst>
                                        </p:cTn>
                                        <p:tgtEl>
                                          <p:spTgt spid="207"/>
                                        </p:tgtEl>
                                        <p:attrNameLst>
                                          <p:attrName>style.visibility</p:attrName>
                                        </p:attrNameLst>
                                      </p:cBhvr>
                                      <p:to>
                                        <p:strVal val="visible"/>
                                      </p:to>
                                    </p:set>
                                    <p:animEffect transition="in" filter="fade">
                                      <p:cBhvr>
                                        <p:cTn id="10" dur="1000"/>
                                        <p:tgtEl>
                                          <p:spTgt spid="2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9"/>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Double Hashing</a:t>
            </a:r>
            <a:endParaRPr dirty="0"/>
          </a:p>
        </p:txBody>
      </p:sp>
      <p:sp>
        <p:nvSpPr>
          <p:cNvPr id="205" name="Google Shape;205;p29"/>
          <p:cNvSpPr txBox="1"/>
          <p:nvPr/>
        </p:nvSpPr>
        <p:spPr>
          <a:xfrm>
            <a:off x="6222575" y="1021050"/>
            <a:ext cx="1675500" cy="37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t>Double Hashing</a:t>
            </a:r>
            <a:endParaRPr dirty="0"/>
          </a:p>
        </p:txBody>
      </p:sp>
      <p:pic>
        <p:nvPicPr>
          <p:cNvPr id="206" name="Google Shape;206;p29"/>
          <p:cNvPicPr preferRelativeResize="0"/>
          <p:nvPr/>
        </p:nvPicPr>
        <p:blipFill rotWithShape="1">
          <a:blip r:embed="rId3">
            <a:alphaModFix/>
          </a:blip>
          <a:srcRect b="60608"/>
          <a:stretch/>
        </p:blipFill>
        <p:spPr>
          <a:xfrm>
            <a:off x="5329450" y="1853850"/>
            <a:ext cx="3664499" cy="1175789"/>
          </a:xfrm>
          <a:prstGeom prst="rect">
            <a:avLst/>
          </a:prstGeom>
          <a:noFill/>
          <a:ln>
            <a:noFill/>
          </a:ln>
        </p:spPr>
      </p:pic>
      <p:cxnSp>
        <p:nvCxnSpPr>
          <p:cNvPr id="209" name="Google Shape;209;p29"/>
          <p:cNvCxnSpPr>
            <a:stCxn id="205" idx="2"/>
          </p:cNvCxnSpPr>
          <p:nvPr/>
        </p:nvCxnSpPr>
        <p:spPr>
          <a:xfrm flipH="1">
            <a:off x="6814325" y="1394850"/>
            <a:ext cx="246000" cy="1051200"/>
          </a:xfrm>
          <a:prstGeom prst="straightConnector1">
            <a:avLst/>
          </a:prstGeom>
          <a:noFill/>
          <a:ln w="19050" cap="flat" cmpd="sng">
            <a:solidFill>
              <a:srgbClr val="FF0000"/>
            </a:solidFill>
            <a:prstDash val="solid"/>
            <a:round/>
            <a:headEnd type="none" w="med" len="med"/>
            <a:tailEnd type="triangle" w="med" len="med"/>
          </a:ln>
        </p:spPr>
      </p:cxnSp>
      <p:sp>
        <p:nvSpPr>
          <p:cNvPr id="210" name="Google Shape;210;p29"/>
          <p:cNvSpPr txBox="1"/>
          <p:nvPr/>
        </p:nvSpPr>
        <p:spPr>
          <a:xfrm>
            <a:off x="943875" y="2444075"/>
            <a:ext cx="2229900" cy="136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t>Step size determined by a second function:</a:t>
            </a:r>
          </a:p>
          <a:p>
            <a:pPr marL="0" lvl="0" indent="0" algn="l" rtl="0">
              <a:spcBef>
                <a:spcPts val="0"/>
              </a:spcBef>
              <a:spcAft>
                <a:spcPts val="0"/>
              </a:spcAft>
              <a:buNone/>
            </a:pPr>
            <a:r>
              <a:rPr lang="en" dirty="0" err="1"/>
              <a:t>hashA</a:t>
            </a:r>
            <a:r>
              <a:rPr lang="en" dirty="0"/>
              <a:t>(</a:t>
            </a:r>
            <a:r>
              <a:rPr lang="en" dirty="0" err="1"/>
              <a:t>val</a:t>
            </a:r>
            <a:r>
              <a:rPr lang="en" dirty="0"/>
              <a:t>) : 4</a:t>
            </a:r>
          </a:p>
          <a:p>
            <a:pPr marL="0" lvl="0" indent="0" algn="l" rtl="0">
              <a:spcBef>
                <a:spcPts val="0"/>
              </a:spcBef>
              <a:spcAft>
                <a:spcPts val="0"/>
              </a:spcAft>
              <a:buNone/>
            </a:pPr>
            <a:r>
              <a:rPr lang="en" dirty="0" err="1"/>
              <a:t>hashB</a:t>
            </a:r>
            <a:r>
              <a:rPr lang="en" dirty="0"/>
              <a:t>(</a:t>
            </a:r>
            <a:r>
              <a:rPr lang="en" dirty="0" err="1"/>
              <a:t>val</a:t>
            </a:r>
            <a:r>
              <a:rPr lang="en" dirty="0"/>
              <a:t>) : 2</a:t>
            </a:r>
            <a:endParaRPr dirty="0"/>
          </a:p>
        </p:txBody>
      </p:sp>
      <p:pic>
        <p:nvPicPr>
          <p:cNvPr id="9" name="Google Shape;206;p29">
            <a:extLst>
              <a:ext uri="{FF2B5EF4-FFF2-40B4-BE49-F238E27FC236}">
                <a16:creationId xmlns:a16="http://schemas.microsoft.com/office/drawing/2014/main" id="{267A6067-FD66-CD45-98A9-7BF2E8949572}"/>
              </a:ext>
            </a:extLst>
          </p:cNvPr>
          <p:cNvPicPr preferRelativeResize="0"/>
          <p:nvPr/>
        </p:nvPicPr>
        <p:blipFill>
          <a:blip r:embed="rId4"/>
          <a:stretch>
            <a:fillRect/>
          </a:stretch>
        </p:blipFill>
        <p:spPr>
          <a:xfrm>
            <a:off x="5329449" y="3025930"/>
            <a:ext cx="3664499" cy="610749"/>
          </a:xfrm>
          <a:prstGeom prst="rect">
            <a:avLst/>
          </a:prstGeom>
          <a:noFill/>
          <a:ln>
            <a:noFill/>
          </a:ln>
        </p:spPr>
      </p:pic>
      <p:pic>
        <p:nvPicPr>
          <p:cNvPr id="10" name="Google Shape;206;p29">
            <a:extLst>
              <a:ext uri="{FF2B5EF4-FFF2-40B4-BE49-F238E27FC236}">
                <a16:creationId xmlns:a16="http://schemas.microsoft.com/office/drawing/2014/main" id="{FBCC4583-641C-7645-8F67-2ECB1820F0B9}"/>
              </a:ext>
            </a:extLst>
          </p:cNvPr>
          <p:cNvPicPr preferRelativeResize="0"/>
          <p:nvPr/>
        </p:nvPicPr>
        <p:blipFill rotWithShape="1">
          <a:blip r:embed="rId3">
            <a:alphaModFix/>
          </a:blip>
          <a:srcRect t="60508" b="-1589"/>
          <a:stretch/>
        </p:blipFill>
        <p:spPr>
          <a:xfrm>
            <a:off x="5329448" y="3668449"/>
            <a:ext cx="3664499" cy="1226196"/>
          </a:xfrm>
          <a:prstGeom prst="rect">
            <a:avLst/>
          </a:prstGeom>
          <a:noFill/>
          <a:ln>
            <a:noFill/>
          </a:ln>
        </p:spPr>
      </p:pic>
      <p:cxnSp>
        <p:nvCxnSpPr>
          <p:cNvPr id="207" name="Google Shape;207;p29"/>
          <p:cNvCxnSpPr>
            <a:cxnSpLocks/>
            <a:stCxn id="205" idx="2"/>
          </p:cNvCxnSpPr>
          <p:nvPr/>
        </p:nvCxnSpPr>
        <p:spPr>
          <a:xfrm>
            <a:off x="7060325" y="1394850"/>
            <a:ext cx="837750" cy="2306817"/>
          </a:xfrm>
          <a:prstGeom prst="straightConnector1">
            <a:avLst/>
          </a:prstGeom>
          <a:noFill/>
          <a:ln w="19050" cap="flat" cmpd="sng">
            <a:solidFill>
              <a:srgbClr val="FF0000"/>
            </a:solidFill>
            <a:prstDash val="solid"/>
            <a:round/>
            <a:headEnd type="none" w="med" len="med"/>
            <a:tailEnd type="triangle" w="med" len="med"/>
          </a:ln>
        </p:spPr>
      </p:cxnSp>
      <p:cxnSp>
        <p:nvCxnSpPr>
          <p:cNvPr id="11" name="Google Shape;207;p29">
            <a:extLst>
              <a:ext uri="{FF2B5EF4-FFF2-40B4-BE49-F238E27FC236}">
                <a16:creationId xmlns:a16="http://schemas.microsoft.com/office/drawing/2014/main" id="{CB8EBD1C-FBED-1440-BEDB-ACE030D49682}"/>
              </a:ext>
            </a:extLst>
          </p:cNvPr>
          <p:cNvCxnSpPr>
            <a:cxnSpLocks/>
          </p:cNvCxnSpPr>
          <p:nvPr/>
        </p:nvCxnSpPr>
        <p:spPr>
          <a:xfrm>
            <a:off x="7060325" y="1394850"/>
            <a:ext cx="309959" cy="1744957"/>
          </a:xfrm>
          <a:prstGeom prst="straightConnector1">
            <a:avLst/>
          </a:prstGeom>
          <a:noFill/>
          <a:ln w="19050" cap="flat" cmpd="sng">
            <a:solidFill>
              <a:srgbClr val="FF0000"/>
            </a:solidFill>
            <a:prstDash val="solid"/>
            <a:round/>
            <a:headEnd type="none" w="med" len="med"/>
            <a:tailEnd type="triangle" w="med" len="med"/>
          </a:ln>
        </p:spPr>
      </p:cxnSp>
    </p:spTree>
    <p:extLst>
      <p:ext uri="{BB962C8B-B14F-4D97-AF65-F5344CB8AC3E}">
        <p14:creationId xmlns:p14="http://schemas.microsoft.com/office/powerpoint/2010/main" val="4137195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
                                        </p:tgtEl>
                                        <p:attrNameLst>
                                          <p:attrName>style.visibility</p:attrName>
                                        </p:attrNameLst>
                                      </p:cBhvr>
                                      <p:to>
                                        <p:strVal val="visible"/>
                                      </p:to>
                                    </p:set>
                                    <p:animEffect transition="in" filter="fade">
                                      <p:cBhvr>
                                        <p:cTn id="7" dur="1000"/>
                                        <p:tgtEl>
                                          <p:spTgt spid="205"/>
                                        </p:tgtEl>
                                      </p:cBhvr>
                                    </p:animEffect>
                                  </p:childTnLst>
                                </p:cTn>
                              </p:par>
                              <p:par>
                                <p:cTn id="8" presetID="10" presetClass="entr" presetSubtype="0" fill="hold" nodeType="withEffect">
                                  <p:stCondLst>
                                    <p:cond delay="0"/>
                                  </p:stCondLst>
                                  <p:childTnLst>
                                    <p:set>
                                      <p:cBhvr>
                                        <p:cTn id="9" dur="1" fill="hold">
                                          <p:stCondLst>
                                            <p:cond delay="0"/>
                                          </p:stCondLst>
                                        </p:cTn>
                                        <p:tgtEl>
                                          <p:spTgt spid="207"/>
                                        </p:tgtEl>
                                        <p:attrNameLst>
                                          <p:attrName>style.visibility</p:attrName>
                                        </p:attrNameLst>
                                      </p:cBhvr>
                                      <p:to>
                                        <p:strVal val="visible"/>
                                      </p:to>
                                    </p:set>
                                    <p:animEffect transition="in" filter="fade">
                                      <p:cBhvr>
                                        <p:cTn id="10" dur="1000"/>
                                        <p:tgtEl>
                                          <p:spTgt spid="207"/>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23244-5EC7-7F40-9638-E38CAE2FA7C7}"/>
              </a:ext>
            </a:extLst>
          </p:cNvPr>
          <p:cNvSpPr>
            <a:spLocks noGrp="1"/>
          </p:cNvSpPr>
          <p:nvPr>
            <p:ph type="title"/>
          </p:nvPr>
        </p:nvSpPr>
        <p:spPr/>
        <p:txBody>
          <a:bodyPr/>
          <a:lstStyle/>
          <a:p>
            <a:r>
              <a:rPr lang="en-US" dirty="0"/>
              <a:t>Hash Tables with Worst-Case O(1) Access</a:t>
            </a:r>
          </a:p>
        </p:txBody>
      </p:sp>
      <p:sp>
        <p:nvSpPr>
          <p:cNvPr id="3" name="Text Placeholder 2">
            <a:extLst>
              <a:ext uri="{FF2B5EF4-FFF2-40B4-BE49-F238E27FC236}">
                <a16:creationId xmlns:a16="http://schemas.microsoft.com/office/drawing/2014/main" id="{90B318AD-4533-E54A-935D-0AB405D6294D}"/>
              </a:ext>
            </a:extLst>
          </p:cNvPr>
          <p:cNvSpPr>
            <a:spLocks noGrp="1"/>
          </p:cNvSpPr>
          <p:nvPr>
            <p:ph type="body" idx="1"/>
          </p:nvPr>
        </p:nvSpPr>
        <p:spPr>
          <a:xfrm>
            <a:off x="729450" y="2078875"/>
            <a:ext cx="4338309" cy="2261100"/>
          </a:xfrm>
        </p:spPr>
        <p:txBody>
          <a:bodyPr/>
          <a:lstStyle/>
          <a:p>
            <a:r>
              <a:rPr lang="en-US" dirty="0"/>
              <a:t>Cuckoo Hashing</a:t>
            </a:r>
          </a:p>
          <a:p>
            <a:r>
              <a:rPr lang="en-US" dirty="0"/>
              <a:t>Hopscotch Hashing</a:t>
            </a:r>
          </a:p>
        </p:txBody>
      </p:sp>
    </p:spTree>
    <p:extLst>
      <p:ext uri="{BB962C8B-B14F-4D97-AF65-F5344CB8AC3E}">
        <p14:creationId xmlns:p14="http://schemas.microsoft.com/office/powerpoint/2010/main" val="26055225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0"/>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Cuckoo Hashing</a:t>
            </a:r>
            <a:endParaRPr dirty="0"/>
          </a:p>
        </p:txBody>
      </p:sp>
      <p:sp>
        <p:nvSpPr>
          <p:cNvPr id="216" name="Google Shape;216;p30"/>
          <p:cNvSpPr txBox="1"/>
          <p:nvPr/>
        </p:nvSpPr>
        <p:spPr>
          <a:xfrm>
            <a:off x="943875" y="2444075"/>
            <a:ext cx="2229900" cy="136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u="sng" dirty="0"/>
              <a:t>Cuckoo Hashing:</a:t>
            </a:r>
            <a:endParaRPr u="sng" dirty="0"/>
          </a:p>
          <a:p>
            <a:pPr marL="0" lvl="0" indent="0" algn="l" rtl="0">
              <a:spcBef>
                <a:spcPts val="0"/>
              </a:spcBef>
              <a:spcAft>
                <a:spcPts val="0"/>
              </a:spcAft>
              <a:buNone/>
            </a:pPr>
            <a:r>
              <a:rPr lang="en" dirty="0"/>
              <a:t>Use two hash functions to provide an alternative entry point</a:t>
            </a:r>
          </a:p>
        </p:txBody>
      </p:sp>
      <p:pic>
        <p:nvPicPr>
          <p:cNvPr id="217" name="Google Shape;217;p30"/>
          <p:cNvPicPr preferRelativeResize="0"/>
          <p:nvPr/>
        </p:nvPicPr>
        <p:blipFill>
          <a:blip r:embed="rId3">
            <a:alphaModFix/>
          </a:blip>
          <a:stretch>
            <a:fillRect/>
          </a:stretch>
        </p:blipFill>
        <p:spPr>
          <a:xfrm>
            <a:off x="6095022" y="0"/>
            <a:ext cx="2190006" cy="5143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0"/>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Cuckoo Hashing - Example</a:t>
            </a:r>
            <a:endParaRPr dirty="0"/>
          </a:p>
        </p:txBody>
      </p:sp>
      <p:sp>
        <p:nvSpPr>
          <p:cNvPr id="216" name="Google Shape;216;p30"/>
          <p:cNvSpPr txBox="1"/>
          <p:nvPr/>
        </p:nvSpPr>
        <p:spPr>
          <a:xfrm>
            <a:off x="932858" y="2025433"/>
            <a:ext cx="2229900" cy="187453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u="sng" dirty="0"/>
              <a:t>Cuckoo Hashing:</a:t>
            </a:r>
            <a:endParaRPr u="sng" dirty="0"/>
          </a:p>
          <a:p>
            <a:pPr marL="0" lvl="0" indent="0" algn="l" rtl="0">
              <a:spcBef>
                <a:spcPts val="0"/>
              </a:spcBef>
              <a:spcAft>
                <a:spcPts val="0"/>
              </a:spcAft>
              <a:buNone/>
            </a:pPr>
            <a:r>
              <a:rPr lang="en" dirty="0"/>
              <a:t>Two hashing functions are used to address two different locations, the item must be placed in one of these two locations</a:t>
            </a:r>
          </a:p>
        </p:txBody>
      </p:sp>
      <p:graphicFrame>
        <p:nvGraphicFramePr>
          <p:cNvPr id="2" name="Table 1">
            <a:extLst>
              <a:ext uri="{FF2B5EF4-FFF2-40B4-BE49-F238E27FC236}">
                <a16:creationId xmlns:a16="http://schemas.microsoft.com/office/drawing/2014/main" id="{79B820F0-0B74-4F4B-854A-98DF11C5D5BD}"/>
              </a:ext>
            </a:extLst>
          </p:cNvPr>
          <p:cNvGraphicFramePr>
            <a:graphicFrameLocks noGrp="1"/>
          </p:cNvGraphicFramePr>
          <p:nvPr>
            <p:extLst>
              <p:ext uri="{D42A27DB-BD31-4B8C-83A1-F6EECF244321}">
                <p14:modId xmlns:p14="http://schemas.microsoft.com/office/powerpoint/2010/main" val="1536654136"/>
              </p:ext>
            </p:extLst>
          </p:nvPr>
        </p:nvGraphicFramePr>
        <p:xfrm>
          <a:off x="4526527" y="2131617"/>
          <a:ext cx="1001374" cy="2225040"/>
        </p:xfrm>
        <a:graphic>
          <a:graphicData uri="http://schemas.openxmlformats.org/drawingml/2006/table">
            <a:tbl>
              <a:tblPr firstRow="1" bandRow="1">
                <a:tableStyleId>{2D5ABB26-0587-4C30-8999-92F81FD0307C}</a:tableStyleId>
              </a:tblPr>
              <a:tblGrid>
                <a:gridCol w="500687">
                  <a:extLst>
                    <a:ext uri="{9D8B030D-6E8A-4147-A177-3AD203B41FA5}">
                      <a16:colId xmlns:a16="http://schemas.microsoft.com/office/drawing/2014/main" val="1076028015"/>
                    </a:ext>
                  </a:extLst>
                </a:gridCol>
                <a:gridCol w="500687">
                  <a:extLst>
                    <a:ext uri="{9D8B030D-6E8A-4147-A177-3AD203B41FA5}">
                      <a16:colId xmlns:a16="http://schemas.microsoft.com/office/drawing/2014/main" val="1198053462"/>
                    </a:ext>
                  </a:extLst>
                </a:gridCol>
              </a:tblGrid>
              <a:tr h="370840">
                <a:tc gridSpan="2">
                  <a:txBody>
                    <a:bodyPr/>
                    <a:lstStyle/>
                    <a:p>
                      <a:pPr algn="ctr"/>
                      <a:r>
                        <a:rPr lang="en-US" sz="1800" dirty="0">
                          <a:solidFill>
                            <a:schemeClr val="bg2"/>
                          </a:solidFill>
                        </a:rPr>
                        <a:t>Table 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7331935"/>
                  </a:ext>
                </a:extLst>
              </a:tr>
              <a:tr h="370840">
                <a:tc>
                  <a:txBody>
                    <a:bodyPr/>
                    <a:lstStyle/>
                    <a:p>
                      <a:pPr algn="ctr"/>
                      <a:r>
                        <a:rPr lang="en-US" sz="1800" dirty="0">
                          <a:solidFill>
                            <a:schemeClr val="bg2"/>
                          </a:solidFill>
                        </a:rPr>
                        <a:t>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2654320"/>
                  </a:ext>
                </a:extLst>
              </a:tr>
              <a:tr h="370840">
                <a:tc>
                  <a:txBody>
                    <a:bodyPr/>
                    <a:lstStyle/>
                    <a:p>
                      <a:pPr algn="ctr"/>
                      <a:r>
                        <a:rPr lang="en-US" sz="1800" dirty="0">
                          <a:solidFill>
                            <a:schemeClr val="bg2"/>
                          </a:solidFill>
                        </a:rPr>
                        <a:t>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45035410"/>
                  </a:ext>
                </a:extLst>
              </a:tr>
              <a:tr h="370840">
                <a:tc>
                  <a:txBody>
                    <a:bodyPr/>
                    <a:lstStyle/>
                    <a:p>
                      <a:pPr algn="ctr"/>
                      <a:r>
                        <a:rPr lang="en-US" sz="1800" dirty="0">
                          <a:solidFill>
                            <a:schemeClr val="bg2"/>
                          </a:solidFill>
                        </a:rPr>
                        <a:t>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91330109"/>
                  </a:ext>
                </a:extLst>
              </a:tr>
              <a:tr h="370840">
                <a:tc>
                  <a:txBody>
                    <a:bodyPr/>
                    <a:lstStyle/>
                    <a:p>
                      <a:pPr algn="ctr"/>
                      <a:r>
                        <a:rPr lang="en-US" sz="1800" dirty="0">
                          <a:solidFill>
                            <a:schemeClr val="bg2"/>
                          </a:solidFill>
                        </a:rPr>
                        <a:t>3</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3231540"/>
                  </a:ext>
                </a:extLst>
              </a:tr>
              <a:tr h="370840">
                <a:tc>
                  <a:txBody>
                    <a:bodyPr/>
                    <a:lstStyle/>
                    <a:p>
                      <a:pPr algn="ctr"/>
                      <a:r>
                        <a:rPr lang="en-US" sz="1800" dirty="0">
                          <a:solidFill>
                            <a:schemeClr val="bg2"/>
                          </a:solidFill>
                        </a:rPr>
                        <a:t>4</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08405129"/>
                  </a:ext>
                </a:extLst>
              </a:tr>
            </a:tbl>
          </a:graphicData>
        </a:graphic>
      </p:graphicFrame>
      <p:graphicFrame>
        <p:nvGraphicFramePr>
          <p:cNvPr id="6" name="Table 5">
            <a:extLst>
              <a:ext uri="{FF2B5EF4-FFF2-40B4-BE49-F238E27FC236}">
                <a16:creationId xmlns:a16="http://schemas.microsoft.com/office/drawing/2014/main" id="{C806C523-D65D-394B-8BBD-29EF6A6B031F}"/>
              </a:ext>
            </a:extLst>
          </p:cNvPr>
          <p:cNvGraphicFramePr>
            <a:graphicFrameLocks noGrp="1"/>
          </p:cNvGraphicFramePr>
          <p:nvPr>
            <p:extLst>
              <p:ext uri="{D42A27DB-BD31-4B8C-83A1-F6EECF244321}">
                <p14:modId xmlns:p14="http://schemas.microsoft.com/office/powerpoint/2010/main" val="1521981262"/>
              </p:ext>
            </p:extLst>
          </p:nvPr>
        </p:nvGraphicFramePr>
        <p:xfrm>
          <a:off x="5813246" y="2131617"/>
          <a:ext cx="1001374" cy="2225040"/>
        </p:xfrm>
        <a:graphic>
          <a:graphicData uri="http://schemas.openxmlformats.org/drawingml/2006/table">
            <a:tbl>
              <a:tblPr firstRow="1" bandRow="1">
                <a:tableStyleId>{2D5ABB26-0587-4C30-8999-92F81FD0307C}</a:tableStyleId>
              </a:tblPr>
              <a:tblGrid>
                <a:gridCol w="500687">
                  <a:extLst>
                    <a:ext uri="{9D8B030D-6E8A-4147-A177-3AD203B41FA5}">
                      <a16:colId xmlns:a16="http://schemas.microsoft.com/office/drawing/2014/main" val="1076028015"/>
                    </a:ext>
                  </a:extLst>
                </a:gridCol>
                <a:gridCol w="500687">
                  <a:extLst>
                    <a:ext uri="{9D8B030D-6E8A-4147-A177-3AD203B41FA5}">
                      <a16:colId xmlns:a16="http://schemas.microsoft.com/office/drawing/2014/main" val="1198053462"/>
                    </a:ext>
                  </a:extLst>
                </a:gridCol>
              </a:tblGrid>
              <a:tr h="370840">
                <a:tc gridSpan="2">
                  <a:txBody>
                    <a:bodyPr/>
                    <a:lstStyle/>
                    <a:p>
                      <a:pPr algn="ctr"/>
                      <a:r>
                        <a:rPr lang="en-US" sz="1800" dirty="0">
                          <a:solidFill>
                            <a:schemeClr val="bg2"/>
                          </a:solidFill>
                        </a:rPr>
                        <a:t>Table 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7331935"/>
                  </a:ext>
                </a:extLst>
              </a:tr>
              <a:tr h="370840">
                <a:tc>
                  <a:txBody>
                    <a:bodyPr/>
                    <a:lstStyle/>
                    <a:p>
                      <a:pPr algn="ctr"/>
                      <a:r>
                        <a:rPr lang="en-US" sz="1800" dirty="0">
                          <a:solidFill>
                            <a:schemeClr val="bg2"/>
                          </a:solidFill>
                        </a:rPr>
                        <a:t>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2654320"/>
                  </a:ext>
                </a:extLst>
              </a:tr>
              <a:tr h="370840">
                <a:tc>
                  <a:txBody>
                    <a:bodyPr/>
                    <a:lstStyle/>
                    <a:p>
                      <a:pPr algn="ctr"/>
                      <a:r>
                        <a:rPr lang="en-US" sz="1800" dirty="0">
                          <a:solidFill>
                            <a:schemeClr val="bg2"/>
                          </a:solidFill>
                        </a:rPr>
                        <a:t>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45035410"/>
                  </a:ext>
                </a:extLst>
              </a:tr>
              <a:tr h="370840">
                <a:tc>
                  <a:txBody>
                    <a:bodyPr/>
                    <a:lstStyle/>
                    <a:p>
                      <a:pPr algn="ctr"/>
                      <a:r>
                        <a:rPr lang="en-US" sz="1800" dirty="0">
                          <a:solidFill>
                            <a:schemeClr val="bg2"/>
                          </a:solidFill>
                        </a:rPr>
                        <a:t>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91330109"/>
                  </a:ext>
                </a:extLst>
              </a:tr>
              <a:tr h="370840">
                <a:tc>
                  <a:txBody>
                    <a:bodyPr/>
                    <a:lstStyle/>
                    <a:p>
                      <a:pPr algn="ctr"/>
                      <a:r>
                        <a:rPr lang="en-US" sz="1800" dirty="0">
                          <a:solidFill>
                            <a:schemeClr val="bg2"/>
                          </a:solidFill>
                        </a:rPr>
                        <a:t>3</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3231540"/>
                  </a:ext>
                </a:extLst>
              </a:tr>
              <a:tr h="370840">
                <a:tc>
                  <a:txBody>
                    <a:bodyPr/>
                    <a:lstStyle/>
                    <a:p>
                      <a:pPr algn="ctr"/>
                      <a:r>
                        <a:rPr lang="en-US" sz="1800" dirty="0">
                          <a:solidFill>
                            <a:schemeClr val="bg2"/>
                          </a:solidFill>
                        </a:rPr>
                        <a:t>4</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08405129"/>
                  </a:ext>
                </a:extLst>
              </a:tr>
            </a:tbl>
          </a:graphicData>
        </a:graphic>
      </p:graphicFrame>
      <p:sp>
        <p:nvSpPr>
          <p:cNvPr id="7" name="Google Shape;216;p30">
            <a:extLst>
              <a:ext uri="{FF2B5EF4-FFF2-40B4-BE49-F238E27FC236}">
                <a16:creationId xmlns:a16="http://schemas.microsoft.com/office/drawing/2014/main" id="{A76342DA-8AB9-B248-B55A-95FDDBD2D485}"/>
              </a:ext>
            </a:extLst>
          </p:cNvPr>
          <p:cNvSpPr txBox="1"/>
          <p:nvPr/>
        </p:nvSpPr>
        <p:spPr>
          <a:xfrm>
            <a:off x="6914100" y="2131617"/>
            <a:ext cx="2229900" cy="187453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t>Two hash functions are used, the first indexing Table 1 and the second indexing Table 2</a:t>
            </a:r>
          </a:p>
        </p:txBody>
      </p:sp>
    </p:spTree>
    <p:extLst>
      <p:ext uri="{BB962C8B-B14F-4D97-AF65-F5344CB8AC3E}">
        <p14:creationId xmlns:p14="http://schemas.microsoft.com/office/powerpoint/2010/main" val="14446806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0"/>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Cuckoo Hashing - Example</a:t>
            </a:r>
            <a:endParaRPr dirty="0"/>
          </a:p>
        </p:txBody>
      </p:sp>
      <p:sp>
        <p:nvSpPr>
          <p:cNvPr id="216" name="Google Shape;216;p30"/>
          <p:cNvSpPr txBox="1"/>
          <p:nvPr/>
        </p:nvSpPr>
        <p:spPr>
          <a:xfrm>
            <a:off x="932858" y="2025433"/>
            <a:ext cx="2229900" cy="187453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u="sng" dirty="0"/>
              <a:t>Insert A:</a:t>
            </a:r>
            <a:endParaRPr u="sng" dirty="0"/>
          </a:p>
          <a:p>
            <a:pPr marL="0" lvl="0" indent="0" algn="l" rtl="0">
              <a:spcBef>
                <a:spcPts val="0"/>
              </a:spcBef>
              <a:spcAft>
                <a:spcPts val="0"/>
              </a:spcAft>
              <a:buNone/>
            </a:pPr>
            <a:r>
              <a:rPr lang="en" dirty="0"/>
              <a:t>Table 1 location is vacant, use location from first hash function for A.</a:t>
            </a:r>
          </a:p>
        </p:txBody>
      </p:sp>
      <p:graphicFrame>
        <p:nvGraphicFramePr>
          <p:cNvPr id="2" name="Table 1">
            <a:extLst>
              <a:ext uri="{FF2B5EF4-FFF2-40B4-BE49-F238E27FC236}">
                <a16:creationId xmlns:a16="http://schemas.microsoft.com/office/drawing/2014/main" id="{79B820F0-0B74-4F4B-854A-98DF11C5D5BD}"/>
              </a:ext>
            </a:extLst>
          </p:cNvPr>
          <p:cNvGraphicFramePr>
            <a:graphicFrameLocks noGrp="1"/>
          </p:cNvGraphicFramePr>
          <p:nvPr>
            <p:extLst>
              <p:ext uri="{D42A27DB-BD31-4B8C-83A1-F6EECF244321}">
                <p14:modId xmlns:p14="http://schemas.microsoft.com/office/powerpoint/2010/main" val="3556746400"/>
              </p:ext>
            </p:extLst>
          </p:nvPr>
        </p:nvGraphicFramePr>
        <p:xfrm>
          <a:off x="4526527" y="2131617"/>
          <a:ext cx="1001374" cy="2225040"/>
        </p:xfrm>
        <a:graphic>
          <a:graphicData uri="http://schemas.openxmlformats.org/drawingml/2006/table">
            <a:tbl>
              <a:tblPr firstRow="1" bandRow="1">
                <a:tableStyleId>{2D5ABB26-0587-4C30-8999-92F81FD0307C}</a:tableStyleId>
              </a:tblPr>
              <a:tblGrid>
                <a:gridCol w="500687">
                  <a:extLst>
                    <a:ext uri="{9D8B030D-6E8A-4147-A177-3AD203B41FA5}">
                      <a16:colId xmlns:a16="http://schemas.microsoft.com/office/drawing/2014/main" val="1076028015"/>
                    </a:ext>
                  </a:extLst>
                </a:gridCol>
                <a:gridCol w="500687">
                  <a:extLst>
                    <a:ext uri="{9D8B030D-6E8A-4147-A177-3AD203B41FA5}">
                      <a16:colId xmlns:a16="http://schemas.microsoft.com/office/drawing/2014/main" val="1198053462"/>
                    </a:ext>
                  </a:extLst>
                </a:gridCol>
              </a:tblGrid>
              <a:tr h="370840">
                <a:tc gridSpan="2">
                  <a:txBody>
                    <a:bodyPr/>
                    <a:lstStyle/>
                    <a:p>
                      <a:pPr algn="ctr"/>
                      <a:r>
                        <a:rPr lang="en-US" sz="1800" dirty="0">
                          <a:solidFill>
                            <a:schemeClr val="bg2"/>
                          </a:solidFill>
                        </a:rPr>
                        <a:t>Table 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7331935"/>
                  </a:ext>
                </a:extLst>
              </a:tr>
              <a:tr h="370840">
                <a:tc>
                  <a:txBody>
                    <a:bodyPr/>
                    <a:lstStyle/>
                    <a:p>
                      <a:pPr algn="ctr"/>
                      <a:r>
                        <a:rPr lang="en-US" sz="1800" dirty="0">
                          <a:solidFill>
                            <a:schemeClr val="bg2"/>
                          </a:solidFill>
                        </a:rPr>
                        <a:t>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rgbClr val="0070C0"/>
                          </a:solidFill>
                        </a:rPr>
                        <a:t>A</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2654320"/>
                  </a:ext>
                </a:extLst>
              </a:tr>
              <a:tr h="370840">
                <a:tc>
                  <a:txBody>
                    <a:bodyPr/>
                    <a:lstStyle/>
                    <a:p>
                      <a:pPr algn="ctr"/>
                      <a:r>
                        <a:rPr lang="en-US" sz="1800" dirty="0">
                          <a:solidFill>
                            <a:schemeClr val="bg2"/>
                          </a:solidFill>
                        </a:rPr>
                        <a:t>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45035410"/>
                  </a:ext>
                </a:extLst>
              </a:tr>
              <a:tr h="370840">
                <a:tc>
                  <a:txBody>
                    <a:bodyPr/>
                    <a:lstStyle/>
                    <a:p>
                      <a:pPr algn="ctr"/>
                      <a:r>
                        <a:rPr lang="en-US" sz="1800" dirty="0">
                          <a:solidFill>
                            <a:schemeClr val="bg2"/>
                          </a:solidFill>
                        </a:rPr>
                        <a:t>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91330109"/>
                  </a:ext>
                </a:extLst>
              </a:tr>
              <a:tr h="370840">
                <a:tc>
                  <a:txBody>
                    <a:bodyPr/>
                    <a:lstStyle/>
                    <a:p>
                      <a:pPr algn="ctr"/>
                      <a:r>
                        <a:rPr lang="en-US" sz="1800" dirty="0">
                          <a:solidFill>
                            <a:schemeClr val="bg2"/>
                          </a:solidFill>
                        </a:rPr>
                        <a:t>3</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3231540"/>
                  </a:ext>
                </a:extLst>
              </a:tr>
              <a:tr h="370840">
                <a:tc>
                  <a:txBody>
                    <a:bodyPr/>
                    <a:lstStyle/>
                    <a:p>
                      <a:pPr algn="ctr"/>
                      <a:r>
                        <a:rPr lang="en-US" sz="1800" dirty="0">
                          <a:solidFill>
                            <a:schemeClr val="bg2"/>
                          </a:solidFill>
                        </a:rPr>
                        <a:t>4</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08405129"/>
                  </a:ext>
                </a:extLst>
              </a:tr>
            </a:tbl>
          </a:graphicData>
        </a:graphic>
      </p:graphicFrame>
      <p:graphicFrame>
        <p:nvGraphicFramePr>
          <p:cNvPr id="6" name="Table 5">
            <a:extLst>
              <a:ext uri="{FF2B5EF4-FFF2-40B4-BE49-F238E27FC236}">
                <a16:creationId xmlns:a16="http://schemas.microsoft.com/office/drawing/2014/main" id="{C806C523-D65D-394B-8BBD-29EF6A6B031F}"/>
              </a:ext>
            </a:extLst>
          </p:cNvPr>
          <p:cNvGraphicFramePr>
            <a:graphicFrameLocks noGrp="1"/>
          </p:cNvGraphicFramePr>
          <p:nvPr/>
        </p:nvGraphicFramePr>
        <p:xfrm>
          <a:off x="5813246" y="2131617"/>
          <a:ext cx="1001374" cy="2225040"/>
        </p:xfrm>
        <a:graphic>
          <a:graphicData uri="http://schemas.openxmlformats.org/drawingml/2006/table">
            <a:tbl>
              <a:tblPr firstRow="1" bandRow="1">
                <a:tableStyleId>{2D5ABB26-0587-4C30-8999-92F81FD0307C}</a:tableStyleId>
              </a:tblPr>
              <a:tblGrid>
                <a:gridCol w="500687">
                  <a:extLst>
                    <a:ext uri="{9D8B030D-6E8A-4147-A177-3AD203B41FA5}">
                      <a16:colId xmlns:a16="http://schemas.microsoft.com/office/drawing/2014/main" val="1076028015"/>
                    </a:ext>
                  </a:extLst>
                </a:gridCol>
                <a:gridCol w="500687">
                  <a:extLst>
                    <a:ext uri="{9D8B030D-6E8A-4147-A177-3AD203B41FA5}">
                      <a16:colId xmlns:a16="http://schemas.microsoft.com/office/drawing/2014/main" val="1198053462"/>
                    </a:ext>
                  </a:extLst>
                </a:gridCol>
              </a:tblGrid>
              <a:tr h="370840">
                <a:tc gridSpan="2">
                  <a:txBody>
                    <a:bodyPr/>
                    <a:lstStyle/>
                    <a:p>
                      <a:pPr algn="ctr"/>
                      <a:r>
                        <a:rPr lang="en-US" sz="1800" dirty="0">
                          <a:solidFill>
                            <a:schemeClr val="bg2"/>
                          </a:solidFill>
                        </a:rPr>
                        <a:t>Table 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7331935"/>
                  </a:ext>
                </a:extLst>
              </a:tr>
              <a:tr h="370840">
                <a:tc>
                  <a:txBody>
                    <a:bodyPr/>
                    <a:lstStyle/>
                    <a:p>
                      <a:pPr algn="ctr"/>
                      <a:r>
                        <a:rPr lang="en-US" sz="1800" dirty="0">
                          <a:solidFill>
                            <a:schemeClr val="bg2"/>
                          </a:solidFill>
                        </a:rPr>
                        <a:t>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2654320"/>
                  </a:ext>
                </a:extLst>
              </a:tr>
              <a:tr h="370840">
                <a:tc>
                  <a:txBody>
                    <a:bodyPr/>
                    <a:lstStyle/>
                    <a:p>
                      <a:pPr algn="ctr"/>
                      <a:r>
                        <a:rPr lang="en-US" sz="1800" dirty="0">
                          <a:solidFill>
                            <a:schemeClr val="bg2"/>
                          </a:solidFill>
                        </a:rPr>
                        <a:t>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45035410"/>
                  </a:ext>
                </a:extLst>
              </a:tr>
              <a:tr h="370840">
                <a:tc>
                  <a:txBody>
                    <a:bodyPr/>
                    <a:lstStyle/>
                    <a:p>
                      <a:pPr algn="ctr"/>
                      <a:r>
                        <a:rPr lang="en-US" sz="1800" dirty="0">
                          <a:solidFill>
                            <a:schemeClr val="bg2"/>
                          </a:solidFill>
                        </a:rPr>
                        <a:t>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91330109"/>
                  </a:ext>
                </a:extLst>
              </a:tr>
              <a:tr h="370840">
                <a:tc>
                  <a:txBody>
                    <a:bodyPr/>
                    <a:lstStyle/>
                    <a:p>
                      <a:pPr algn="ctr"/>
                      <a:r>
                        <a:rPr lang="en-US" sz="1800" dirty="0">
                          <a:solidFill>
                            <a:schemeClr val="bg2"/>
                          </a:solidFill>
                        </a:rPr>
                        <a:t>3</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3231540"/>
                  </a:ext>
                </a:extLst>
              </a:tr>
              <a:tr h="370840">
                <a:tc>
                  <a:txBody>
                    <a:bodyPr/>
                    <a:lstStyle/>
                    <a:p>
                      <a:pPr algn="ctr"/>
                      <a:r>
                        <a:rPr lang="en-US" sz="1800" dirty="0">
                          <a:solidFill>
                            <a:schemeClr val="bg2"/>
                          </a:solidFill>
                        </a:rPr>
                        <a:t>4</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08405129"/>
                  </a:ext>
                </a:extLst>
              </a:tr>
            </a:tbl>
          </a:graphicData>
        </a:graphic>
      </p:graphicFrame>
      <p:sp>
        <p:nvSpPr>
          <p:cNvPr id="7" name="Google Shape;216;p30">
            <a:extLst>
              <a:ext uri="{FF2B5EF4-FFF2-40B4-BE49-F238E27FC236}">
                <a16:creationId xmlns:a16="http://schemas.microsoft.com/office/drawing/2014/main" id="{A76342DA-8AB9-B248-B55A-95FDDBD2D485}"/>
              </a:ext>
            </a:extLst>
          </p:cNvPr>
          <p:cNvSpPr txBox="1"/>
          <p:nvPr/>
        </p:nvSpPr>
        <p:spPr>
          <a:xfrm>
            <a:off x="6914100" y="2131617"/>
            <a:ext cx="2229900" cy="187453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t>A: 0, 2</a:t>
            </a:r>
          </a:p>
        </p:txBody>
      </p:sp>
    </p:spTree>
    <p:extLst>
      <p:ext uri="{BB962C8B-B14F-4D97-AF65-F5344CB8AC3E}">
        <p14:creationId xmlns:p14="http://schemas.microsoft.com/office/powerpoint/2010/main" val="16842039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0"/>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Cuckoo Hashing - Example</a:t>
            </a:r>
            <a:endParaRPr dirty="0"/>
          </a:p>
        </p:txBody>
      </p:sp>
      <p:sp>
        <p:nvSpPr>
          <p:cNvPr id="216" name="Google Shape;216;p30"/>
          <p:cNvSpPr txBox="1"/>
          <p:nvPr/>
        </p:nvSpPr>
        <p:spPr>
          <a:xfrm>
            <a:off x="932858" y="2025433"/>
            <a:ext cx="2229900" cy="187453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u="sng" dirty="0"/>
              <a:t>Insert B:</a:t>
            </a:r>
            <a:endParaRPr u="sng" dirty="0"/>
          </a:p>
          <a:p>
            <a:pPr marL="0" lvl="0" indent="0" algn="l" rtl="0">
              <a:spcBef>
                <a:spcPts val="0"/>
              </a:spcBef>
              <a:spcAft>
                <a:spcPts val="0"/>
              </a:spcAft>
              <a:buNone/>
            </a:pPr>
            <a:r>
              <a:rPr lang="en" dirty="0"/>
              <a:t>Table 1 location is occupied (by A). Displace A in Table 1 location to its Table 2 using the second hash function for A; this location is vacant.</a:t>
            </a:r>
          </a:p>
          <a:p>
            <a:pPr marL="0" lvl="0" indent="0" algn="l" rtl="0">
              <a:spcBef>
                <a:spcPts val="0"/>
              </a:spcBef>
              <a:spcAft>
                <a:spcPts val="0"/>
              </a:spcAft>
              <a:buNone/>
            </a:pPr>
            <a:r>
              <a:rPr lang="en" dirty="0"/>
              <a:t>The table 1 location is now vacant for B.</a:t>
            </a:r>
          </a:p>
        </p:txBody>
      </p:sp>
      <p:graphicFrame>
        <p:nvGraphicFramePr>
          <p:cNvPr id="2" name="Table 1">
            <a:extLst>
              <a:ext uri="{FF2B5EF4-FFF2-40B4-BE49-F238E27FC236}">
                <a16:creationId xmlns:a16="http://schemas.microsoft.com/office/drawing/2014/main" id="{79B820F0-0B74-4F4B-854A-98DF11C5D5BD}"/>
              </a:ext>
            </a:extLst>
          </p:cNvPr>
          <p:cNvGraphicFramePr>
            <a:graphicFrameLocks noGrp="1"/>
          </p:cNvGraphicFramePr>
          <p:nvPr>
            <p:extLst>
              <p:ext uri="{D42A27DB-BD31-4B8C-83A1-F6EECF244321}">
                <p14:modId xmlns:p14="http://schemas.microsoft.com/office/powerpoint/2010/main" val="851287756"/>
              </p:ext>
            </p:extLst>
          </p:nvPr>
        </p:nvGraphicFramePr>
        <p:xfrm>
          <a:off x="4526527" y="2131617"/>
          <a:ext cx="1001374" cy="2225040"/>
        </p:xfrm>
        <a:graphic>
          <a:graphicData uri="http://schemas.openxmlformats.org/drawingml/2006/table">
            <a:tbl>
              <a:tblPr firstRow="1" bandRow="1">
                <a:tableStyleId>{2D5ABB26-0587-4C30-8999-92F81FD0307C}</a:tableStyleId>
              </a:tblPr>
              <a:tblGrid>
                <a:gridCol w="500687">
                  <a:extLst>
                    <a:ext uri="{9D8B030D-6E8A-4147-A177-3AD203B41FA5}">
                      <a16:colId xmlns:a16="http://schemas.microsoft.com/office/drawing/2014/main" val="1076028015"/>
                    </a:ext>
                  </a:extLst>
                </a:gridCol>
                <a:gridCol w="500687">
                  <a:extLst>
                    <a:ext uri="{9D8B030D-6E8A-4147-A177-3AD203B41FA5}">
                      <a16:colId xmlns:a16="http://schemas.microsoft.com/office/drawing/2014/main" val="1198053462"/>
                    </a:ext>
                  </a:extLst>
                </a:gridCol>
              </a:tblGrid>
              <a:tr h="370840">
                <a:tc gridSpan="2">
                  <a:txBody>
                    <a:bodyPr/>
                    <a:lstStyle/>
                    <a:p>
                      <a:pPr algn="ctr"/>
                      <a:r>
                        <a:rPr lang="en-US" sz="1800" dirty="0">
                          <a:solidFill>
                            <a:schemeClr val="bg2"/>
                          </a:solidFill>
                        </a:rPr>
                        <a:t>Table 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7331935"/>
                  </a:ext>
                </a:extLst>
              </a:tr>
              <a:tr h="370840">
                <a:tc>
                  <a:txBody>
                    <a:bodyPr/>
                    <a:lstStyle/>
                    <a:p>
                      <a:pPr algn="ctr"/>
                      <a:r>
                        <a:rPr lang="en-US" sz="1800" dirty="0">
                          <a:solidFill>
                            <a:schemeClr val="bg2"/>
                          </a:solidFill>
                        </a:rPr>
                        <a:t>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rgbClr val="0070C0"/>
                          </a:solidFill>
                        </a:rPr>
                        <a:t>B</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2654320"/>
                  </a:ext>
                </a:extLst>
              </a:tr>
              <a:tr h="370840">
                <a:tc>
                  <a:txBody>
                    <a:bodyPr/>
                    <a:lstStyle/>
                    <a:p>
                      <a:pPr algn="ctr"/>
                      <a:r>
                        <a:rPr lang="en-US" sz="1800" dirty="0">
                          <a:solidFill>
                            <a:schemeClr val="bg2"/>
                          </a:solidFill>
                        </a:rPr>
                        <a:t>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45035410"/>
                  </a:ext>
                </a:extLst>
              </a:tr>
              <a:tr h="370840">
                <a:tc>
                  <a:txBody>
                    <a:bodyPr/>
                    <a:lstStyle/>
                    <a:p>
                      <a:pPr algn="ctr"/>
                      <a:r>
                        <a:rPr lang="en-US" sz="1800" dirty="0">
                          <a:solidFill>
                            <a:schemeClr val="bg2"/>
                          </a:solidFill>
                        </a:rPr>
                        <a:t>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91330109"/>
                  </a:ext>
                </a:extLst>
              </a:tr>
              <a:tr h="370840">
                <a:tc>
                  <a:txBody>
                    <a:bodyPr/>
                    <a:lstStyle/>
                    <a:p>
                      <a:pPr algn="ctr"/>
                      <a:r>
                        <a:rPr lang="en-US" sz="1800" dirty="0">
                          <a:solidFill>
                            <a:schemeClr val="bg2"/>
                          </a:solidFill>
                        </a:rPr>
                        <a:t>3</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3231540"/>
                  </a:ext>
                </a:extLst>
              </a:tr>
              <a:tr h="370840">
                <a:tc>
                  <a:txBody>
                    <a:bodyPr/>
                    <a:lstStyle/>
                    <a:p>
                      <a:pPr algn="ctr"/>
                      <a:r>
                        <a:rPr lang="en-US" sz="1800" dirty="0">
                          <a:solidFill>
                            <a:schemeClr val="bg2"/>
                          </a:solidFill>
                        </a:rPr>
                        <a:t>4</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08405129"/>
                  </a:ext>
                </a:extLst>
              </a:tr>
            </a:tbl>
          </a:graphicData>
        </a:graphic>
      </p:graphicFrame>
      <p:graphicFrame>
        <p:nvGraphicFramePr>
          <p:cNvPr id="6" name="Table 5">
            <a:extLst>
              <a:ext uri="{FF2B5EF4-FFF2-40B4-BE49-F238E27FC236}">
                <a16:creationId xmlns:a16="http://schemas.microsoft.com/office/drawing/2014/main" id="{C806C523-D65D-394B-8BBD-29EF6A6B031F}"/>
              </a:ext>
            </a:extLst>
          </p:cNvPr>
          <p:cNvGraphicFramePr>
            <a:graphicFrameLocks noGrp="1"/>
          </p:cNvGraphicFramePr>
          <p:nvPr>
            <p:extLst>
              <p:ext uri="{D42A27DB-BD31-4B8C-83A1-F6EECF244321}">
                <p14:modId xmlns:p14="http://schemas.microsoft.com/office/powerpoint/2010/main" val="2134800909"/>
              </p:ext>
            </p:extLst>
          </p:nvPr>
        </p:nvGraphicFramePr>
        <p:xfrm>
          <a:off x="5813246" y="2131617"/>
          <a:ext cx="1001374" cy="2225040"/>
        </p:xfrm>
        <a:graphic>
          <a:graphicData uri="http://schemas.openxmlformats.org/drawingml/2006/table">
            <a:tbl>
              <a:tblPr firstRow="1" bandRow="1">
                <a:tableStyleId>{2D5ABB26-0587-4C30-8999-92F81FD0307C}</a:tableStyleId>
              </a:tblPr>
              <a:tblGrid>
                <a:gridCol w="500687">
                  <a:extLst>
                    <a:ext uri="{9D8B030D-6E8A-4147-A177-3AD203B41FA5}">
                      <a16:colId xmlns:a16="http://schemas.microsoft.com/office/drawing/2014/main" val="1076028015"/>
                    </a:ext>
                  </a:extLst>
                </a:gridCol>
                <a:gridCol w="500687">
                  <a:extLst>
                    <a:ext uri="{9D8B030D-6E8A-4147-A177-3AD203B41FA5}">
                      <a16:colId xmlns:a16="http://schemas.microsoft.com/office/drawing/2014/main" val="1198053462"/>
                    </a:ext>
                  </a:extLst>
                </a:gridCol>
              </a:tblGrid>
              <a:tr h="370840">
                <a:tc gridSpan="2">
                  <a:txBody>
                    <a:bodyPr/>
                    <a:lstStyle/>
                    <a:p>
                      <a:pPr algn="ctr"/>
                      <a:r>
                        <a:rPr lang="en-US" sz="1800" dirty="0">
                          <a:solidFill>
                            <a:schemeClr val="bg2"/>
                          </a:solidFill>
                        </a:rPr>
                        <a:t>Table 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7331935"/>
                  </a:ext>
                </a:extLst>
              </a:tr>
              <a:tr h="370840">
                <a:tc>
                  <a:txBody>
                    <a:bodyPr/>
                    <a:lstStyle/>
                    <a:p>
                      <a:pPr algn="ctr"/>
                      <a:r>
                        <a:rPr lang="en-US" sz="1800" dirty="0">
                          <a:solidFill>
                            <a:schemeClr val="bg2"/>
                          </a:solidFill>
                        </a:rPr>
                        <a:t>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2654320"/>
                  </a:ext>
                </a:extLst>
              </a:tr>
              <a:tr h="370840">
                <a:tc>
                  <a:txBody>
                    <a:bodyPr/>
                    <a:lstStyle/>
                    <a:p>
                      <a:pPr algn="ctr"/>
                      <a:r>
                        <a:rPr lang="en-US" sz="1800" dirty="0">
                          <a:solidFill>
                            <a:schemeClr val="bg2"/>
                          </a:solidFill>
                        </a:rPr>
                        <a:t>1</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45035410"/>
                  </a:ext>
                </a:extLst>
              </a:tr>
              <a:tr h="370840">
                <a:tc>
                  <a:txBody>
                    <a:bodyPr/>
                    <a:lstStyle/>
                    <a:p>
                      <a:pPr algn="ctr"/>
                      <a:r>
                        <a:rPr lang="en-US" sz="1800" dirty="0">
                          <a:solidFill>
                            <a:schemeClr val="bg2"/>
                          </a:solidFill>
                        </a:rPr>
                        <a:t>2</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rgbClr val="00B050"/>
                          </a:solidFill>
                        </a:rPr>
                        <a:t>A</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91330109"/>
                  </a:ext>
                </a:extLst>
              </a:tr>
              <a:tr h="370840">
                <a:tc>
                  <a:txBody>
                    <a:bodyPr/>
                    <a:lstStyle/>
                    <a:p>
                      <a:pPr algn="ctr"/>
                      <a:r>
                        <a:rPr lang="en-US" sz="1800" dirty="0">
                          <a:solidFill>
                            <a:schemeClr val="bg2"/>
                          </a:solidFill>
                        </a:rPr>
                        <a:t>3</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3231540"/>
                  </a:ext>
                </a:extLst>
              </a:tr>
              <a:tr h="370840">
                <a:tc>
                  <a:txBody>
                    <a:bodyPr/>
                    <a:lstStyle/>
                    <a:p>
                      <a:pPr algn="ctr"/>
                      <a:r>
                        <a:rPr lang="en-US" sz="1800" dirty="0">
                          <a:solidFill>
                            <a:schemeClr val="bg2"/>
                          </a:solidFill>
                        </a:rPr>
                        <a:t>4</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8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08405129"/>
                  </a:ext>
                </a:extLst>
              </a:tr>
            </a:tbl>
          </a:graphicData>
        </a:graphic>
      </p:graphicFrame>
      <p:sp>
        <p:nvSpPr>
          <p:cNvPr id="7" name="Google Shape;216;p30">
            <a:extLst>
              <a:ext uri="{FF2B5EF4-FFF2-40B4-BE49-F238E27FC236}">
                <a16:creationId xmlns:a16="http://schemas.microsoft.com/office/drawing/2014/main" id="{A76342DA-8AB9-B248-B55A-95FDDBD2D485}"/>
              </a:ext>
            </a:extLst>
          </p:cNvPr>
          <p:cNvSpPr txBox="1"/>
          <p:nvPr/>
        </p:nvSpPr>
        <p:spPr>
          <a:xfrm>
            <a:off x="6914100" y="2131617"/>
            <a:ext cx="2229900" cy="187453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t>A: 0, 2</a:t>
            </a:r>
          </a:p>
          <a:p>
            <a:pPr marL="0" lvl="0" indent="0" algn="l" rtl="0">
              <a:spcBef>
                <a:spcPts val="0"/>
              </a:spcBef>
              <a:spcAft>
                <a:spcPts val="0"/>
              </a:spcAft>
              <a:buNone/>
            </a:pPr>
            <a:r>
              <a:rPr lang="en" sz="1800" dirty="0"/>
              <a:t>B: 0, 0</a:t>
            </a:r>
          </a:p>
        </p:txBody>
      </p:sp>
    </p:spTree>
    <p:extLst>
      <p:ext uri="{BB962C8B-B14F-4D97-AF65-F5344CB8AC3E}">
        <p14:creationId xmlns:p14="http://schemas.microsoft.com/office/powerpoint/2010/main" val="2891807157"/>
      </p:ext>
    </p:extLst>
  </p:cSld>
  <p:clrMapOvr>
    <a:masterClrMapping/>
  </p:clrMapOvr>
</p:sld>
</file>

<file path=ppt/theme/theme1.xml><?xml version="1.0" encoding="utf-8"?>
<a:theme xmlns:a="http://schemas.openxmlformats.org/drawingml/2006/main"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479</TotalTime>
  <Words>1749</Words>
  <Application>Microsoft Macintosh PowerPoint</Application>
  <PresentationFormat>On-screen Show (16:9)</PresentationFormat>
  <Paragraphs>585</Paragraphs>
  <Slides>21</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Lato</vt:lpstr>
      <vt:lpstr>Arial</vt:lpstr>
      <vt:lpstr>Raleway</vt:lpstr>
      <vt:lpstr>Streamline</vt:lpstr>
      <vt:lpstr>Hash Tables Without Linked Lists</vt:lpstr>
      <vt:lpstr>Linear Probing</vt:lpstr>
      <vt:lpstr>Quadratic Probing</vt:lpstr>
      <vt:lpstr>Double Hashing</vt:lpstr>
      <vt:lpstr>Hash Tables with Worst-Case O(1) Access</vt:lpstr>
      <vt:lpstr>Cuckoo Hashing</vt:lpstr>
      <vt:lpstr>Cuckoo Hashing - Example</vt:lpstr>
      <vt:lpstr>Cuckoo Hashing - Example</vt:lpstr>
      <vt:lpstr>Cuckoo Hashing - Example</vt:lpstr>
      <vt:lpstr>Cuckoo Hashing - Example</vt:lpstr>
      <vt:lpstr>Cuckoo Hashing - Example</vt:lpstr>
      <vt:lpstr>Cuckoo Hashing - Example</vt:lpstr>
      <vt:lpstr>Cuckoo Hashing - Example</vt:lpstr>
      <vt:lpstr>Cuckoo Hashing - Example</vt:lpstr>
      <vt:lpstr>Cuckoo Hashing - Example</vt:lpstr>
      <vt:lpstr>Hopscotch Hashing</vt:lpstr>
      <vt:lpstr>Hopscotch Hashing - Example</vt:lpstr>
      <vt:lpstr>Hopscotch Hashing - Example</vt:lpstr>
      <vt:lpstr>Hopscotch Hashing - Example</vt:lpstr>
      <vt:lpstr>Hopscotch Hashing - Example</vt:lpstr>
      <vt:lpstr>Picture References</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 to Hashing</dc:title>
  <dc:creator>Andrew Dean Hill</dc:creator>
  <cp:lastModifiedBy>Microsoft Office User</cp:lastModifiedBy>
  <cp:revision>22</cp:revision>
  <dcterms:modified xsi:type="dcterms:W3CDTF">2019-10-09T03:58:05Z</dcterms:modified>
</cp:coreProperties>
</file>