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64"/>
  </p:normalViewPr>
  <p:slideViewPr>
    <p:cSldViewPr>
      <p:cViewPr varScale="1">
        <p:scale>
          <a:sx n="83" d="100"/>
          <a:sy n="83" d="100"/>
        </p:scale>
        <p:origin x="1952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879850" y="920724"/>
            <a:ext cx="2298700" cy="5949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10/31/19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‹#›</a:t>
            </a:fld>
            <a:endParaRPr spc="6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50" b="0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10/31/19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‹#›</a:t>
            </a:fld>
            <a:endParaRPr spc="6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10/31/19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‹#›</a:t>
            </a:fld>
            <a:endParaRPr spc="6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10/31/19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‹#›</a:t>
            </a:fld>
            <a:endParaRPr spc="6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10/31/19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‹#›</a:t>
            </a:fld>
            <a:endParaRPr spc="6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31373" y="1991434"/>
            <a:ext cx="1195653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58265" y="2007722"/>
            <a:ext cx="7341869" cy="2957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0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10/31/19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141182" y="7107209"/>
            <a:ext cx="571500" cy="179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‹#›</a:t>
            </a:fld>
            <a:endParaRPr spc="6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1373" y="1991434"/>
            <a:ext cx="1359827" cy="65594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75" dirty="0">
                <a:latin typeface="Times New Roman"/>
                <a:cs typeface="Times New Roman"/>
              </a:rPr>
              <a:t>Heaps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56865" y="920724"/>
            <a:ext cx="4744720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Levels &amp; Level Numbering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2</a:t>
            </a:fld>
            <a:endParaRPr spc="60"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0"/>
              </a:spcBef>
              <a:tabLst>
                <a:tab pos="400685" algn="l"/>
                <a:tab pos="1346200" algn="l"/>
                <a:tab pos="1821814" algn="l"/>
                <a:tab pos="2178050" algn="l"/>
                <a:tab pos="2939415" algn="l"/>
                <a:tab pos="3371850" algn="l"/>
                <a:tab pos="3916679" algn="l"/>
                <a:tab pos="4997450" algn="l"/>
                <a:tab pos="5448300" algn="l"/>
                <a:tab pos="5804535" algn="l"/>
              </a:tabLst>
            </a:pPr>
            <a:r>
              <a:rPr spc="40" dirty="0"/>
              <a:t>A	</a:t>
            </a:r>
            <a:r>
              <a:rPr b="1" i="1" spc="5" dirty="0">
                <a:solidFill>
                  <a:srgbClr val="B6321C"/>
                </a:solidFill>
                <a:latin typeface="Georgia"/>
                <a:cs typeface="Georgia"/>
              </a:rPr>
              <a:t>level	</a:t>
            </a:r>
            <a:r>
              <a:rPr spc="105" dirty="0"/>
              <a:t>in	</a:t>
            </a:r>
            <a:r>
              <a:rPr spc="200" dirty="0"/>
              <a:t>a	</a:t>
            </a:r>
            <a:r>
              <a:rPr spc="80" dirty="0"/>
              <a:t>t</a:t>
            </a:r>
            <a:r>
              <a:rPr spc="110" dirty="0"/>
              <a:t>r</a:t>
            </a:r>
            <a:r>
              <a:rPr spc="100" dirty="0"/>
              <a:t>ee</a:t>
            </a:r>
            <a:r>
              <a:rPr dirty="0"/>
              <a:t>	</a:t>
            </a:r>
            <a:r>
              <a:rPr spc="125" dirty="0"/>
              <a:t>is</a:t>
            </a:r>
            <a:r>
              <a:rPr dirty="0"/>
              <a:t>	</a:t>
            </a:r>
            <a:r>
              <a:rPr spc="95" dirty="0"/>
              <a:t>all</a:t>
            </a:r>
            <a:r>
              <a:rPr dirty="0"/>
              <a:t>	</a:t>
            </a:r>
            <a:r>
              <a:rPr spc="140" dirty="0"/>
              <a:t>nodes</a:t>
            </a:r>
            <a:r>
              <a:rPr dirty="0"/>
              <a:t>	</a:t>
            </a:r>
            <a:r>
              <a:rPr spc="30" dirty="0"/>
              <a:t>of</a:t>
            </a:r>
            <a:r>
              <a:rPr dirty="0"/>
              <a:t>	</a:t>
            </a:r>
            <a:r>
              <a:rPr spc="200" dirty="0"/>
              <a:t>a</a:t>
            </a:r>
            <a:r>
              <a:rPr dirty="0"/>
              <a:t>	</a:t>
            </a:r>
            <a:r>
              <a:rPr spc="120" dirty="0"/>
              <a:t>particular  </a:t>
            </a:r>
            <a:r>
              <a:rPr spc="135" dirty="0"/>
              <a:t>depth.</a:t>
            </a:r>
          </a:p>
          <a:p>
            <a:pPr marL="12700" marR="5080">
              <a:lnSpc>
                <a:spcPct val="109000"/>
              </a:lnSpc>
              <a:spcBef>
                <a:spcPts val="1930"/>
              </a:spcBef>
              <a:tabLst>
                <a:tab pos="1006475" algn="l"/>
                <a:tab pos="2943860" algn="l"/>
                <a:tab pos="3978910" algn="l"/>
                <a:tab pos="4610735" algn="l"/>
                <a:tab pos="6142355" algn="l"/>
                <a:tab pos="6648450" algn="l"/>
              </a:tabLst>
            </a:pPr>
            <a:r>
              <a:rPr b="1" i="1" spc="-30" dirty="0">
                <a:solidFill>
                  <a:srgbClr val="B6321C"/>
                </a:solidFill>
                <a:latin typeface="Georgia"/>
                <a:cs typeface="Georgia"/>
              </a:rPr>
              <a:t>Level	numbering	</a:t>
            </a:r>
            <a:r>
              <a:rPr spc="130" dirty="0"/>
              <a:t>labels	</a:t>
            </a:r>
            <a:r>
              <a:rPr spc="135" dirty="0"/>
              <a:t>the	</a:t>
            </a:r>
            <a:r>
              <a:rPr spc="114" dirty="0"/>
              <a:t>positions	</a:t>
            </a:r>
            <a:r>
              <a:rPr spc="145" dirty="0"/>
              <a:t>by	</a:t>
            </a:r>
            <a:r>
              <a:rPr spc="60" dirty="0"/>
              <a:t>level  </a:t>
            </a:r>
            <a:r>
              <a:rPr spc="170" dirty="0"/>
              <a:t>and </a:t>
            </a:r>
            <a:r>
              <a:rPr spc="110" dirty="0"/>
              <a:t>within </a:t>
            </a:r>
            <a:r>
              <a:rPr spc="70" dirty="0"/>
              <a:t>level </a:t>
            </a:r>
            <a:r>
              <a:rPr spc="80" dirty="0"/>
              <a:t>from </a:t>
            </a:r>
            <a:r>
              <a:rPr spc="55" dirty="0"/>
              <a:t>left </a:t>
            </a:r>
            <a:r>
              <a:rPr spc="80" dirty="0"/>
              <a:t>to</a:t>
            </a:r>
            <a:r>
              <a:rPr spc="710" dirty="0"/>
              <a:t> </a:t>
            </a:r>
            <a:r>
              <a:rPr spc="105" dirty="0"/>
              <a:t>right.</a:t>
            </a:r>
          </a:p>
          <a:p>
            <a:pPr marL="12700" marR="5080">
              <a:lnSpc>
                <a:spcPct val="109000"/>
              </a:lnSpc>
              <a:spcBef>
                <a:spcPts val="1930"/>
              </a:spcBef>
            </a:pPr>
            <a:r>
              <a:rPr spc="110" dirty="0"/>
              <a:t>The </a:t>
            </a:r>
            <a:r>
              <a:rPr spc="80" dirty="0"/>
              <a:t>root </a:t>
            </a:r>
            <a:r>
              <a:rPr spc="125" dirty="0"/>
              <a:t>is </a:t>
            </a:r>
            <a:r>
              <a:rPr spc="10" dirty="0">
                <a:latin typeface="Calibri"/>
                <a:cs typeface="Calibri"/>
              </a:rPr>
              <a:t>0</a:t>
            </a:r>
            <a:r>
              <a:rPr spc="10" dirty="0"/>
              <a:t>, </a:t>
            </a:r>
            <a:r>
              <a:rPr spc="114" dirty="0"/>
              <a:t>its </a:t>
            </a:r>
            <a:r>
              <a:rPr spc="120" dirty="0"/>
              <a:t>children </a:t>
            </a:r>
            <a:r>
              <a:rPr spc="-110" dirty="0">
                <a:latin typeface="Calibri"/>
                <a:cs typeface="Calibri"/>
              </a:rPr>
              <a:t>1 </a:t>
            </a:r>
            <a:r>
              <a:rPr spc="170" dirty="0"/>
              <a:t>and </a:t>
            </a:r>
            <a:r>
              <a:rPr spc="10" dirty="0">
                <a:latin typeface="Calibri"/>
                <a:cs typeface="Calibri"/>
              </a:rPr>
              <a:t>2</a:t>
            </a:r>
            <a:r>
              <a:rPr spc="10" dirty="0"/>
              <a:t>, </a:t>
            </a:r>
            <a:r>
              <a:rPr spc="114" dirty="0"/>
              <a:t>its </a:t>
            </a:r>
            <a:r>
              <a:rPr spc="120" dirty="0"/>
              <a:t>grandchil-  </a:t>
            </a:r>
            <a:r>
              <a:rPr spc="130" dirty="0"/>
              <a:t>dren </a:t>
            </a:r>
            <a:r>
              <a:rPr spc="-110" dirty="0">
                <a:latin typeface="Calibri"/>
                <a:cs typeface="Calibri"/>
              </a:rPr>
              <a:t>3 </a:t>
            </a:r>
            <a:r>
              <a:rPr spc="165" dirty="0"/>
              <a:t>thru </a:t>
            </a:r>
            <a:r>
              <a:rPr spc="10" dirty="0">
                <a:latin typeface="Calibri"/>
                <a:cs typeface="Calibri"/>
              </a:rPr>
              <a:t>6</a:t>
            </a:r>
            <a:r>
              <a:rPr spc="10" dirty="0"/>
              <a:t>, </a:t>
            </a:r>
            <a:r>
              <a:rPr spc="170" dirty="0"/>
              <a:t>and </a:t>
            </a:r>
            <a:r>
              <a:rPr spc="145" dirty="0"/>
              <a:t>so</a:t>
            </a:r>
            <a:r>
              <a:rPr spc="-180" dirty="0"/>
              <a:t> </a:t>
            </a:r>
            <a:r>
              <a:rPr spc="125" dirty="0"/>
              <a:t>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3</a:t>
            </a:fld>
            <a:endParaRPr spc="60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96224" y="920724"/>
            <a:ext cx="4070395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Complete</a:t>
            </a:r>
            <a:r>
              <a:rPr lang="en-US" sz="2800" spc="-180" dirty="0">
                <a:latin typeface="Lucida Calligraphy" panose="03010101010101010101" pitchFamily="66" charset="77"/>
              </a:rPr>
              <a:t> Binary Tree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8900" y="2036875"/>
            <a:ext cx="7345045" cy="19268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A </a:t>
            </a:r>
            <a:r>
              <a:rPr lang="en-US" sz="2450" b="1" i="1" spc="-5" dirty="0">
                <a:solidFill>
                  <a:srgbClr val="B6321C"/>
                </a:solidFill>
                <a:latin typeface="Georgia"/>
                <a:cs typeface="Georgia"/>
              </a:rPr>
              <a:t>complete </a:t>
            </a:r>
            <a:r>
              <a:rPr lang="en-US" sz="2450" spc="130" dirty="0">
                <a:latin typeface="Georgia"/>
                <a:cs typeface="Georgia"/>
              </a:rPr>
              <a:t>binary </a:t>
            </a:r>
            <a:r>
              <a:rPr lang="en-US" sz="2450" spc="100" dirty="0">
                <a:latin typeface="Georgia"/>
                <a:cs typeface="Georgia"/>
              </a:rPr>
              <a:t>tree </a:t>
            </a:r>
            <a:r>
              <a:rPr lang="en-US" sz="2450" spc="210" dirty="0">
                <a:latin typeface="Georgia"/>
                <a:cs typeface="Georgia"/>
              </a:rPr>
              <a:t>has </a:t>
            </a:r>
            <a:r>
              <a:rPr lang="en-US" sz="2450" spc="100" dirty="0">
                <a:latin typeface="Georgia"/>
                <a:cs typeface="Georgia"/>
              </a:rPr>
              <a:t>every</a:t>
            </a:r>
            <a:r>
              <a:rPr lang="en-US" sz="2450" spc="-409" dirty="0">
                <a:latin typeface="Georgia"/>
                <a:cs typeface="Georgia"/>
              </a:rPr>
              <a:t> </a:t>
            </a:r>
            <a:r>
              <a:rPr lang="en-US" sz="2450" spc="70" dirty="0">
                <a:latin typeface="Georgia"/>
                <a:cs typeface="Georgia"/>
              </a:rPr>
              <a:t>level </a:t>
            </a:r>
            <a:r>
              <a:rPr lang="en-US" sz="2450" spc="95" dirty="0">
                <a:latin typeface="Georgia"/>
                <a:cs typeface="Georgia"/>
              </a:rPr>
              <a:t>full,  </a:t>
            </a:r>
            <a:r>
              <a:rPr lang="en-US" sz="2450" spc="125" dirty="0">
                <a:latin typeface="Georgia"/>
                <a:cs typeface="Georgia"/>
              </a:rPr>
              <a:t>except </a:t>
            </a:r>
            <a:r>
              <a:rPr lang="en-US" sz="2450" spc="65" dirty="0">
                <a:latin typeface="Georgia"/>
                <a:cs typeface="Georgia"/>
              </a:rPr>
              <a:t>(possibly) </a:t>
            </a:r>
            <a:r>
              <a:rPr lang="en-US" sz="2450" spc="135" dirty="0">
                <a:latin typeface="Georgia"/>
                <a:cs typeface="Georgia"/>
              </a:rPr>
              <a:t>the </a:t>
            </a:r>
            <a:r>
              <a:rPr lang="en-US" sz="2450" spc="140" dirty="0">
                <a:latin typeface="Georgia"/>
                <a:cs typeface="Georgia"/>
              </a:rPr>
              <a:t>last </a:t>
            </a:r>
            <a:r>
              <a:rPr lang="en-US" sz="2450" spc="70" dirty="0">
                <a:latin typeface="Georgia"/>
                <a:cs typeface="Georgia"/>
              </a:rPr>
              <a:t>level </a:t>
            </a:r>
            <a:r>
              <a:rPr lang="en-US" sz="2450" spc="125" dirty="0">
                <a:latin typeface="Georgia"/>
                <a:cs typeface="Georgia"/>
              </a:rPr>
              <a:t>where leaves </a:t>
            </a:r>
            <a:r>
              <a:rPr lang="en-US" sz="2450" spc="135" dirty="0">
                <a:latin typeface="Georgia"/>
                <a:cs typeface="Georgia"/>
              </a:rPr>
              <a:t>are  present </a:t>
            </a:r>
            <a:r>
              <a:rPr lang="en-US" sz="2450" spc="105" dirty="0">
                <a:latin typeface="Georgia"/>
                <a:cs typeface="Georgia"/>
              </a:rPr>
              <a:t>in </a:t>
            </a:r>
            <a:r>
              <a:rPr lang="en-US" sz="2450" spc="135" dirty="0">
                <a:latin typeface="Georgia"/>
                <a:cs typeface="Georgia"/>
              </a:rPr>
              <a:t>the </a:t>
            </a:r>
            <a:r>
              <a:rPr lang="en-US" sz="2450" spc="100" dirty="0">
                <a:latin typeface="Georgia"/>
                <a:cs typeface="Georgia"/>
              </a:rPr>
              <a:t>leftmost</a:t>
            </a:r>
            <a:r>
              <a:rPr lang="en-US" sz="2450" spc="415" dirty="0">
                <a:latin typeface="Georgia"/>
                <a:cs typeface="Georgia"/>
              </a:rPr>
              <a:t> </a:t>
            </a:r>
            <a:r>
              <a:rPr lang="en-US" sz="2450" spc="120" dirty="0">
                <a:latin typeface="Georgia"/>
                <a:cs typeface="Georgia"/>
              </a:rPr>
              <a:t>positions.</a:t>
            </a:r>
            <a:endParaRPr lang="en-US" sz="245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spc="4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40" dirty="0">
                <a:latin typeface="Georgia"/>
                <a:cs typeface="Georgia"/>
              </a:rPr>
              <a:t>A </a:t>
            </a:r>
            <a:r>
              <a:rPr lang="en-US" sz="2450" b="1" i="1" spc="15" dirty="0">
                <a:solidFill>
                  <a:srgbClr val="B6321C"/>
                </a:solidFill>
                <a:latin typeface="Georgia"/>
                <a:cs typeface="Georgia"/>
              </a:rPr>
              <a:t>perfect</a:t>
            </a:r>
            <a:r>
              <a:rPr sz="2450" b="1" i="1" spc="15" dirty="0">
                <a:solidFill>
                  <a:srgbClr val="B6321C"/>
                </a:solidFill>
                <a:latin typeface="Georgia"/>
                <a:cs typeface="Georgia"/>
              </a:rPr>
              <a:t> </a:t>
            </a:r>
            <a:r>
              <a:rPr sz="2450" spc="130" dirty="0">
                <a:latin typeface="Georgia"/>
                <a:cs typeface="Georgia"/>
              </a:rPr>
              <a:t>binary </a:t>
            </a:r>
            <a:r>
              <a:rPr sz="2450" spc="100" dirty="0">
                <a:latin typeface="Georgia"/>
                <a:cs typeface="Georgia"/>
              </a:rPr>
              <a:t>tree </a:t>
            </a:r>
            <a:r>
              <a:rPr sz="2450" spc="210" dirty="0">
                <a:latin typeface="Georgia"/>
                <a:cs typeface="Georgia"/>
              </a:rPr>
              <a:t>has </a:t>
            </a:r>
            <a:r>
              <a:rPr sz="2450" spc="100" dirty="0">
                <a:latin typeface="Georgia"/>
                <a:cs typeface="Georgia"/>
              </a:rPr>
              <a:t>every </a:t>
            </a:r>
            <a:r>
              <a:rPr sz="2450" spc="70" dirty="0">
                <a:latin typeface="Georgia"/>
                <a:cs typeface="Georgia"/>
              </a:rPr>
              <a:t>level</a:t>
            </a:r>
            <a:r>
              <a:rPr sz="2450" spc="220" dirty="0">
                <a:latin typeface="Georgia"/>
                <a:cs typeface="Georgia"/>
              </a:rPr>
              <a:t> </a:t>
            </a:r>
            <a:r>
              <a:rPr sz="2450" spc="95" dirty="0">
                <a:latin typeface="Georgia"/>
                <a:cs typeface="Georgia"/>
              </a:rPr>
              <a:t>full.</a:t>
            </a:r>
            <a:endParaRPr sz="245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4</a:t>
            </a:fld>
            <a:endParaRPr spc="60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12766" y="920724"/>
            <a:ext cx="1378433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Heap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9027" y="2043022"/>
            <a:ext cx="7340600" cy="298979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40" dirty="0">
                <a:latin typeface="Georgia"/>
                <a:cs typeface="Georgia"/>
              </a:rPr>
              <a:t>A </a:t>
            </a:r>
            <a:r>
              <a:rPr sz="2450" b="1" i="1" spc="45" dirty="0">
                <a:solidFill>
                  <a:srgbClr val="B6321C"/>
                </a:solidFill>
                <a:latin typeface="Georgia"/>
                <a:cs typeface="Georgia"/>
              </a:rPr>
              <a:t>heap </a:t>
            </a:r>
            <a:r>
              <a:rPr sz="2450" spc="70" dirty="0">
                <a:latin typeface="Georgia"/>
                <a:cs typeface="Georgia"/>
              </a:rPr>
              <a:t>(also </a:t>
            </a:r>
            <a:r>
              <a:rPr sz="2450" spc="114" dirty="0">
                <a:latin typeface="Georgia"/>
                <a:cs typeface="Georgia"/>
              </a:rPr>
              <a:t>called </a:t>
            </a:r>
            <a:r>
              <a:rPr sz="2450" spc="200" dirty="0">
                <a:latin typeface="Georgia"/>
                <a:cs typeface="Georgia"/>
              </a:rPr>
              <a:t>a </a:t>
            </a:r>
            <a:r>
              <a:rPr sz="2450" b="1" i="1" spc="-25" dirty="0">
                <a:solidFill>
                  <a:srgbClr val="B6321C"/>
                </a:solidFill>
                <a:latin typeface="Georgia"/>
                <a:cs typeface="Georgia"/>
              </a:rPr>
              <a:t>min-heap</a:t>
            </a:r>
            <a:r>
              <a:rPr lang="en-US" sz="2450" spc="-25" dirty="0">
                <a:latin typeface="Georgia"/>
                <a:cs typeface="Georgia"/>
              </a:rPr>
              <a:t> in the following case)</a:t>
            </a:r>
            <a:r>
              <a:rPr sz="2450" spc="175" dirty="0">
                <a:latin typeface="Georgia"/>
                <a:cs typeface="Georgia"/>
              </a:rPr>
              <a:t> </a:t>
            </a:r>
            <a:r>
              <a:rPr sz="2450" spc="125" dirty="0">
                <a:latin typeface="Georgia"/>
                <a:cs typeface="Georgia"/>
              </a:rPr>
              <a:t>is</a:t>
            </a:r>
            <a:endParaRPr sz="2450" dirty="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 dirty="0">
              <a:latin typeface="Times New Roman"/>
              <a:cs typeface="Times New Roman"/>
            </a:endParaRPr>
          </a:p>
          <a:p>
            <a:pPr marL="328295" indent="-220345">
              <a:lnSpc>
                <a:spcPct val="100000"/>
              </a:lnSpc>
              <a:buFont typeface="Arial"/>
              <a:buChar char="•"/>
              <a:tabLst>
                <a:tab pos="328930" algn="l"/>
              </a:tabLst>
            </a:pPr>
            <a:r>
              <a:rPr sz="2450" spc="114" dirty="0">
                <a:latin typeface="Georgia"/>
                <a:cs typeface="Georgia"/>
              </a:rPr>
              <a:t>semi-complete </a:t>
            </a:r>
            <a:r>
              <a:rPr sz="2450" spc="130" dirty="0">
                <a:latin typeface="Georgia"/>
                <a:cs typeface="Georgia"/>
              </a:rPr>
              <a:t>binary</a:t>
            </a:r>
            <a:r>
              <a:rPr sz="2450" spc="280" dirty="0">
                <a:latin typeface="Georgia"/>
                <a:cs typeface="Georgia"/>
              </a:rPr>
              <a:t> </a:t>
            </a:r>
            <a:r>
              <a:rPr sz="2450" spc="100" dirty="0">
                <a:latin typeface="Georgia"/>
                <a:cs typeface="Georgia"/>
              </a:rPr>
              <a:t>tree</a:t>
            </a:r>
            <a:endParaRPr sz="2450" dirty="0">
              <a:latin typeface="Georgia"/>
              <a:cs typeface="Georgia"/>
            </a:endParaRPr>
          </a:p>
          <a:p>
            <a:pPr marL="328295" marR="5080" indent="-220345">
              <a:lnSpc>
                <a:spcPct val="109000"/>
              </a:lnSpc>
              <a:spcBef>
                <a:spcPts val="795"/>
              </a:spcBef>
              <a:buFont typeface="Arial"/>
              <a:buChar char="•"/>
              <a:tabLst>
                <a:tab pos="328930" algn="l"/>
                <a:tab pos="1134745" algn="l"/>
                <a:tab pos="2256155" algn="l"/>
                <a:tab pos="2697480" algn="l"/>
                <a:tab pos="3327400" algn="l"/>
                <a:tab pos="4373245" algn="l"/>
                <a:tab pos="5261610" algn="l"/>
                <a:tab pos="6029960" algn="l"/>
                <a:tab pos="6351270" algn="l"/>
              </a:tabLst>
            </a:pPr>
            <a:r>
              <a:rPr sz="2450" spc="110" dirty="0">
                <a:latin typeface="Georgia"/>
                <a:cs typeface="Georgia"/>
              </a:rPr>
              <a:t>with	</a:t>
            </a:r>
            <a:r>
              <a:rPr sz="2450" spc="150" dirty="0">
                <a:latin typeface="Georgia"/>
                <a:cs typeface="Georgia"/>
              </a:rPr>
              <a:t>values	</a:t>
            </a:r>
            <a:r>
              <a:rPr sz="2450" spc="145" dirty="0">
                <a:latin typeface="Georgia"/>
                <a:cs typeface="Georgia"/>
              </a:rPr>
              <a:t>at	</a:t>
            </a:r>
            <a:r>
              <a:rPr sz="2450" spc="135" dirty="0">
                <a:latin typeface="Georgia"/>
                <a:cs typeface="Georgia"/>
              </a:rPr>
              <a:t>the	</a:t>
            </a:r>
            <a:r>
              <a:rPr sz="2450" spc="140" dirty="0">
                <a:latin typeface="Georgia"/>
                <a:cs typeface="Georgia"/>
              </a:rPr>
              <a:t>nodes	</a:t>
            </a:r>
            <a:r>
              <a:rPr sz="2450" spc="220" dirty="0">
                <a:latin typeface="Georgia"/>
                <a:cs typeface="Georgia"/>
              </a:rPr>
              <a:t>such	</a:t>
            </a:r>
            <a:r>
              <a:rPr sz="2450" spc="150" dirty="0">
                <a:latin typeface="Georgia"/>
                <a:cs typeface="Georgia"/>
              </a:rPr>
              <a:t>that	</a:t>
            </a:r>
            <a:r>
              <a:rPr sz="2450" spc="200" dirty="0">
                <a:latin typeface="Georgia"/>
                <a:cs typeface="Georgia"/>
              </a:rPr>
              <a:t>a	</a:t>
            </a:r>
            <a:r>
              <a:rPr sz="2450" spc="100" dirty="0">
                <a:latin typeface="Georgia"/>
                <a:cs typeface="Georgia"/>
              </a:rPr>
              <a:t>node’s  </a:t>
            </a:r>
            <a:r>
              <a:rPr sz="2450" spc="135" dirty="0">
                <a:latin typeface="Georgia"/>
                <a:cs typeface="Georgia"/>
              </a:rPr>
              <a:t>value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b="1" i="1" spc="20" dirty="0">
                <a:solidFill>
                  <a:srgbClr val="B6321C"/>
                </a:solidFill>
                <a:latin typeface="Georgia"/>
                <a:cs typeface="Georgia"/>
              </a:rPr>
              <a:t>smaller </a:t>
            </a:r>
            <a:r>
              <a:rPr sz="2450" spc="170" dirty="0">
                <a:latin typeface="Georgia"/>
                <a:cs typeface="Georgia"/>
              </a:rPr>
              <a:t>than </a:t>
            </a:r>
            <a:r>
              <a:rPr sz="2450" spc="114" dirty="0">
                <a:latin typeface="Georgia"/>
                <a:cs typeface="Georgia"/>
              </a:rPr>
              <a:t>its</a:t>
            </a:r>
            <a:r>
              <a:rPr sz="2450" spc="75" dirty="0">
                <a:latin typeface="Georgia"/>
                <a:cs typeface="Georgia"/>
              </a:rPr>
              <a:t> </a:t>
            </a:r>
            <a:r>
              <a:rPr sz="2450" spc="120" dirty="0">
                <a:latin typeface="Georgia"/>
                <a:cs typeface="Georgia"/>
              </a:rPr>
              <a:t>children’s</a:t>
            </a:r>
            <a:endParaRPr sz="2450" dirty="0">
              <a:latin typeface="Georgia"/>
              <a:cs typeface="Georgia"/>
            </a:endParaRPr>
          </a:p>
          <a:p>
            <a:pPr marL="328295" indent="-220345">
              <a:lnSpc>
                <a:spcPct val="100000"/>
              </a:lnSpc>
              <a:spcBef>
                <a:spcPts val="1060"/>
              </a:spcBef>
              <a:buFont typeface="Arial"/>
              <a:buChar char="•"/>
              <a:tabLst>
                <a:tab pos="328930" algn="l"/>
              </a:tabLst>
            </a:pPr>
            <a:r>
              <a:rPr sz="2450" spc="120" dirty="0">
                <a:latin typeface="Georgia"/>
                <a:cs typeface="Georgia"/>
              </a:rPr>
              <a:t>stored </a:t>
            </a:r>
            <a:r>
              <a:rPr sz="2450" spc="105" dirty="0">
                <a:latin typeface="Georgia"/>
                <a:cs typeface="Georgia"/>
              </a:rPr>
              <a:t>in </a:t>
            </a:r>
            <a:r>
              <a:rPr sz="2450" spc="195" dirty="0">
                <a:latin typeface="Georgia"/>
                <a:cs typeface="Georgia"/>
              </a:rPr>
              <a:t>an </a:t>
            </a:r>
            <a:r>
              <a:rPr sz="2450" spc="140" dirty="0">
                <a:latin typeface="Georgia"/>
                <a:cs typeface="Georgia"/>
              </a:rPr>
              <a:t>array </a:t>
            </a:r>
            <a:r>
              <a:rPr sz="2450" spc="160" dirty="0">
                <a:latin typeface="Georgia"/>
                <a:cs typeface="Georgia"/>
              </a:rPr>
              <a:t>using </a:t>
            </a:r>
            <a:r>
              <a:rPr sz="2450" spc="70" dirty="0">
                <a:latin typeface="Georgia"/>
                <a:cs typeface="Georgia"/>
              </a:rPr>
              <a:t>level</a:t>
            </a:r>
            <a:r>
              <a:rPr sz="2450" spc="470" dirty="0">
                <a:latin typeface="Georgia"/>
                <a:cs typeface="Georgia"/>
              </a:rPr>
              <a:t> </a:t>
            </a:r>
            <a:r>
              <a:rPr sz="2450" spc="140" dirty="0">
                <a:latin typeface="Georgia"/>
                <a:cs typeface="Georgia"/>
              </a:rPr>
              <a:t>numbering.</a:t>
            </a:r>
            <a:endParaRPr sz="245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5</a:t>
            </a:fld>
            <a:endParaRPr spc="60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36570" y="920724"/>
            <a:ext cx="4807230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Priority Queue Operations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0"/>
              </a:spcBef>
              <a:tabLst>
                <a:tab pos="362585" algn="l"/>
                <a:tab pos="1246505" algn="l"/>
                <a:tab pos="1640205" algn="l"/>
                <a:tab pos="3129280" algn="l"/>
                <a:tab pos="3560445" algn="l"/>
                <a:tab pos="4898390" algn="l"/>
                <a:tab pos="5524500" algn="l"/>
                <a:tab pos="6201410" algn="l"/>
              </a:tabLst>
            </a:pPr>
            <a:r>
              <a:rPr spc="40" dirty="0"/>
              <a:t>A	</a:t>
            </a:r>
            <a:r>
              <a:rPr spc="160" dirty="0"/>
              <a:t>heap	</a:t>
            </a:r>
            <a:r>
              <a:rPr spc="125" dirty="0"/>
              <a:t>is	designed	</a:t>
            </a:r>
            <a:r>
              <a:rPr spc="80" dirty="0"/>
              <a:t>to	</a:t>
            </a:r>
            <a:r>
              <a:rPr spc="145" dirty="0"/>
              <a:t>support	</a:t>
            </a:r>
            <a:r>
              <a:rPr spc="135" dirty="0"/>
              <a:t>the	</a:t>
            </a:r>
            <a:r>
              <a:rPr spc="95" dirty="0"/>
              <a:t>two	</a:t>
            </a:r>
            <a:r>
              <a:rPr spc="75" dirty="0"/>
              <a:t>priority  </a:t>
            </a:r>
            <a:r>
              <a:rPr spc="165" dirty="0"/>
              <a:t>queue</a:t>
            </a:r>
            <a:r>
              <a:rPr spc="195" dirty="0"/>
              <a:t> </a:t>
            </a:r>
            <a:r>
              <a:rPr spc="110" dirty="0"/>
              <a:t>operations:</a:t>
            </a: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 dirty="0">
              <a:latin typeface="Times New Roman"/>
              <a:cs typeface="Times New Roman"/>
            </a:endParaRPr>
          </a:p>
          <a:p>
            <a:pPr marL="328930" indent="-220979">
              <a:lnSpc>
                <a:spcPct val="100000"/>
              </a:lnSpc>
              <a:buFont typeface="Arial"/>
              <a:buChar char="•"/>
              <a:tabLst>
                <a:tab pos="330200" algn="l"/>
              </a:tabLst>
            </a:pPr>
            <a:r>
              <a:rPr spc="95" dirty="0"/>
              <a:t>Insert</a:t>
            </a:r>
          </a:p>
          <a:p>
            <a:pPr marL="328930" indent="-220979">
              <a:lnSpc>
                <a:spcPct val="100000"/>
              </a:lnSpc>
              <a:spcBef>
                <a:spcPts val="1060"/>
              </a:spcBef>
              <a:buFont typeface="Arial"/>
              <a:buChar char="•"/>
              <a:tabLst>
                <a:tab pos="330200" algn="l"/>
              </a:tabLst>
            </a:pPr>
            <a:r>
              <a:rPr spc="114" dirty="0"/>
              <a:t>Extract-Min</a:t>
            </a:r>
          </a:p>
          <a:p>
            <a:pPr marL="12700">
              <a:lnSpc>
                <a:spcPct val="100000"/>
              </a:lnSpc>
              <a:spcBef>
                <a:spcPts val="2990"/>
              </a:spcBef>
            </a:pPr>
            <a:r>
              <a:rPr spc="-10" dirty="0"/>
              <a:t>It </a:t>
            </a:r>
            <a:r>
              <a:rPr spc="130" dirty="0"/>
              <a:t>does </a:t>
            </a:r>
            <a:r>
              <a:rPr spc="60" dirty="0"/>
              <a:t>it </a:t>
            </a:r>
            <a:r>
              <a:rPr spc="105" dirty="0"/>
              <a:t>in </a:t>
            </a:r>
            <a:r>
              <a:rPr i="1" spc="5" dirty="0">
                <a:latin typeface="Arial"/>
                <a:cs typeface="Arial"/>
              </a:rPr>
              <a:t>O</a:t>
            </a:r>
            <a:r>
              <a:rPr spc="5" dirty="0">
                <a:latin typeface="Calibri"/>
                <a:cs typeface="Calibri"/>
              </a:rPr>
              <a:t>(log </a:t>
            </a:r>
            <a:r>
              <a:rPr i="1" spc="105" dirty="0">
                <a:latin typeface="Arial"/>
                <a:cs typeface="Arial"/>
              </a:rPr>
              <a:t>n</a:t>
            </a:r>
            <a:r>
              <a:rPr spc="105" dirty="0">
                <a:latin typeface="Calibri"/>
                <a:cs typeface="Calibri"/>
              </a:rPr>
              <a:t>)</a:t>
            </a:r>
            <a:r>
              <a:rPr spc="50" dirty="0">
                <a:latin typeface="Calibri"/>
                <a:cs typeface="Calibri"/>
              </a:rPr>
              <a:t> </a:t>
            </a:r>
            <a:r>
              <a:rPr spc="105" dirty="0"/>
              <a:t>time.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6</a:t>
            </a:fld>
            <a:endParaRPr spc="60" dirty="0"/>
          </a:p>
        </p:txBody>
      </p:sp>
      <p:sp>
        <p:nvSpPr>
          <p:cNvPr id="2" name="object 2"/>
          <p:cNvSpPr txBox="1"/>
          <p:nvPr/>
        </p:nvSpPr>
        <p:spPr>
          <a:xfrm>
            <a:off x="3879850" y="920724"/>
            <a:ext cx="2298700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i="1" spc="-180" dirty="0">
                <a:latin typeface="Lucida Calligraphy" panose="03010101010101010101" pitchFamily="66" charset="77"/>
                <a:ea typeface="+mj-ea"/>
              </a:rPr>
              <a:t>Heap Insert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9027" y="2033573"/>
            <a:ext cx="5478145" cy="4032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100" dirty="0">
                <a:latin typeface="Georgia"/>
                <a:cs typeface="Georgia"/>
              </a:rPr>
              <a:t>Add </a:t>
            </a:r>
            <a:r>
              <a:rPr sz="2450" spc="105" dirty="0">
                <a:latin typeface="Georgia"/>
                <a:cs typeface="Georgia"/>
              </a:rPr>
              <a:t>in </a:t>
            </a:r>
            <a:r>
              <a:rPr sz="2450" spc="140" dirty="0">
                <a:latin typeface="Georgia"/>
                <a:cs typeface="Georgia"/>
              </a:rPr>
              <a:t>last </a:t>
            </a:r>
            <a:r>
              <a:rPr sz="2450" spc="100" dirty="0">
                <a:latin typeface="Georgia"/>
                <a:cs typeface="Georgia"/>
              </a:rPr>
              <a:t>position </a:t>
            </a:r>
            <a:r>
              <a:rPr sz="2450" spc="170" dirty="0">
                <a:latin typeface="Georgia"/>
                <a:cs typeface="Georgia"/>
              </a:rPr>
              <a:t>and </a:t>
            </a:r>
            <a:r>
              <a:rPr sz="2450" spc="150" dirty="0">
                <a:latin typeface="Georgia"/>
                <a:cs typeface="Georgia"/>
              </a:rPr>
              <a:t>bubble</a:t>
            </a:r>
            <a:r>
              <a:rPr sz="2450" spc="575" dirty="0">
                <a:latin typeface="Georgia"/>
                <a:cs typeface="Georgia"/>
              </a:rPr>
              <a:t> </a:t>
            </a:r>
            <a:r>
              <a:rPr sz="2450" spc="180" dirty="0">
                <a:latin typeface="Georgia"/>
                <a:cs typeface="Georgia"/>
              </a:rPr>
              <a:t>up.</a:t>
            </a:r>
            <a:endParaRPr sz="245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7</a:t>
            </a:fld>
            <a:endParaRPr spc="60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24148" y="920724"/>
            <a:ext cx="3533852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 rtl="0">
              <a:lnSpc>
                <a:spcPts val="3850"/>
              </a:lnSpc>
            </a:pPr>
            <a:r>
              <a:rPr sz="2800" kern="1200" spc="-180" dirty="0">
                <a:latin typeface="Lucida Calligraphy" panose="03010101010101010101" pitchFamily="66" charset="77"/>
                <a:cs typeface="+mn-cs"/>
              </a:rPr>
              <a:t>Heap Extract-Min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9027" y="2033573"/>
            <a:ext cx="7127875" cy="10553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150" dirty="0">
                <a:latin typeface="Georgia"/>
                <a:cs typeface="Georgia"/>
              </a:rPr>
              <a:t>Set </a:t>
            </a:r>
            <a:r>
              <a:rPr sz="2450" spc="80" dirty="0">
                <a:latin typeface="Georgia"/>
                <a:cs typeface="Georgia"/>
              </a:rPr>
              <a:t>root</a:t>
            </a:r>
            <a:r>
              <a:rPr sz="2450" spc="245" dirty="0">
                <a:latin typeface="Georgia"/>
                <a:cs typeface="Georgia"/>
              </a:rPr>
              <a:t> </a:t>
            </a:r>
            <a:r>
              <a:rPr sz="2450" spc="135" dirty="0">
                <a:latin typeface="Georgia"/>
                <a:cs typeface="Georgia"/>
              </a:rPr>
              <a:t>aside.</a:t>
            </a:r>
            <a:endParaRPr sz="245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2195"/>
              </a:spcBef>
            </a:pPr>
            <a:r>
              <a:rPr sz="2450" spc="145" dirty="0">
                <a:latin typeface="Georgia"/>
                <a:cs typeface="Georgia"/>
              </a:rPr>
              <a:t>Take </a:t>
            </a:r>
            <a:r>
              <a:rPr sz="2450" spc="140" dirty="0">
                <a:latin typeface="Georgia"/>
                <a:cs typeface="Georgia"/>
              </a:rPr>
              <a:t>last </a:t>
            </a:r>
            <a:r>
              <a:rPr sz="2450" spc="135" dirty="0">
                <a:latin typeface="Georgia"/>
                <a:cs typeface="Georgia"/>
              </a:rPr>
              <a:t>value </a:t>
            </a:r>
            <a:r>
              <a:rPr sz="2450" spc="170" dirty="0">
                <a:latin typeface="Georgia"/>
                <a:cs typeface="Georgia"/>
              </a:rPr>
              <a:t>and </a:t>
            </a:r>
            <a:r>
              <a:rPr sz="2450" spc="165" dirty="0">
                <a:latin typeface="Georgia"/>
                <a:cs typeface="Georgia"/>
              </a:rPr>
              <a:t>put </a:t>
            </a:r>
            <a:r>
              <a:rPr sz="2450" spc="105" dirty="0">
                <a:latin typeface="Georgia"/>
                <a:cs typeface="Georgia"/>
              </a:rPr>
              <a:t>in </a:t>
            </a:r>
            <a:r>
              <a:rPr sz="2450" spc="90" dirty="0">
                <a:latin typeface="Georgia"/>
                <a:cs typeface="Georgia"/>
              </a:rPr>
              <a:t>root. </a:t>
            </a:r>
            <a:r>
              <a:rPr sz="2450" spc="160" dirty="0">
                <a:latin typeface="Georgia"/>
                <a:cs typeface="Georgia"/>
              </a:rPr>
              <a:t>Bubble</a:t>
            </a:r>
            <a:r>
              <a:rPr sz="2450" spc="195" dirty="0">
                <a:latin typeface="Georgia"/>
                <a:cs typeface="Georgia"/>
              </a:rPr>
              <a:t> </a:t>
            </a:r>
            <a:r>
              <a:rPr sz="2450" spc="125" dirty="0">
                <a:latin typeface="Georgia"/>
                <a:cs typeface="Georgia"/>
              </a:rPr>
              <a:t>down.</a:t>
            </a:r>
            <a:endParaRPr sz="245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30" dirty="0"/>
              <a:t>heaps:</a:t>
            </a:r>
            <a:r>
              <a:rPr spc="40" dirty="0"/>
              <a:t> </a:t>
            </a:r>
            <a:fld id="{81D60167-4931-47E6-BA6A-407CBD079E47}" type="slidenum">
              <a:rPr spc="60" dirty="0"/>
              <a:t>8</a:t>
            </a:fld>
            <a:endParaRPr spc="60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25595" y="920724"/>
            <a:ext cx="2146605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 rtl="0">
              <a:lnSpc>
                <a:spcPts val="3850"/>
              </a:lnSpc>
            </a:pPr>
            <a:r>
              <a:rPr sz="2800" kern="1200" spc="-180" dirty="0">
                <a:latin typeface="Lucida Calligraphy" panose="03010101010101010101" pitchFamily="66" charset="77"/>
                <a:cs typeface="+mn-cs"/>
              </a:rPr>
              <a:t>Heap Sort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9027" y="2033573"/>
            <a:ext cx="7299959" cy="16649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b="1" i="1" spc="-15" dirty="0">
                <a:solidFill>
                  <a:srgbClr val="B6321C"/>
                </a:solidFill>
                <a:latin typeface="Georgia"/>
                <a:cs typeface="Georgia"/>
              </a:rPr>
              <a:t>HeapSort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spc="135" dirty="0">
                <a:latin typeface="Georgia"/>
                <a:cs typeface="Georgia"/>
              </a:rPr>
              <a:t>the </a:t>
            </a:r>
            <a:r>
              <a:rPr sz="2450" spc="110" dirty="0">
                <a:latin typeface="Georgia"/>
                <a:cs typeface="Georgia"/>
              </a:rPr>
              <a:t>sorting algorithm </a:t>
            </a:r>
            <a:r>
              <a:rPr sz="2450" spc="120" dirty="0">
                <a:latin typeface="Georgia"/>
                <a:cs typeface="Georgia"/>
              </a:rPr>
              <a:t>obtained</a:t>
            </a:r>
            <a:r>
              <a:rPr sz="2450" spc="215" dirty="0">
                <a:latin typeface="Georgia"/>
                <a:cs typeface="Georgia"/>
              </a:rPr>
              <a:t> </a:t>
            </a:r>
            <a:r>
              <a:rPr sz="2450" spc="105" dirty="0">
                <a:latin typeface="Georgia"/>
                <a:cs typeface="Georgia"/>
              </a:rPr>
              <a:t>by:</a:t>
            </a:r>
            <a:endParaRPr sz="2450" dirty="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 dirty="0">
              <a:latin typeface="Times New Roman"/>
              <a:cs typeface="Times New Roman"/>
            </a:endParaRPr>
          </a:p>
          <a:p>
            <a:pPr marL="328295" indent="-220345">
              <a:lnSpc>
                <a:spcPct val="100000"/>
              </a:lnSpc>
              <a:buFont typeface="Arial"/>
              <a:buChar char="•"/>
              <a:tabLst>
                <a:tab pos="328930" algn="l"/>
              </a:tabLst>
            </a:pPr>
            <a:r>
              <a:rPr sz="2450" spc="95" dirty="0">
                <a:latin typeface="Georgia"/>
                <a:cs typeface="Georgia"/>
              </a:rPr>
              <a:t>Insert all </a:t>
            </a:r>
            <a:r>
              <a:rPr sz="2450" spc="150" dirty="0">
                <a:latin typeface="Georgia"/>
                <a:cs typeface="Georgia"/>
              </a:rPr>
              <a:t>values </a:t>
            </a:r>
            <a:r>
              <a:rPr sz="2450" spc="105" dirty="0">
                <a:latin typeface="Georgia"/>
                <a:cs typeface="Georgia"/>
              </a:rPr>
              <a:t>in </a:t>
            </a:r>
            <a:r>
              <a:rPr sz="2450" spc="200" dirty="0">
                <a:latin typeface="Georgia"/>
                <a:cs typeface="Georgia"/>
              </a:rPr>
              <a:t>a</a:t>
            </a:r>
            <a:r>
              <a:rPr sz="2450" spc="550" dirty="0">
                <a:latin typeface="Georgia"/>
                <a:cs typeface="Georgia"/>
              </a:rPr>
              <a:t> </a:t>
            </a:r>
            <a:r>
              <a:rPr sz="2450" spc="155" dirty="0">
                <a:latin typeface="Georgia"/>
                <a:cs typeface="Georgia"/>
              </a:rPr>
              <a:t>heap.</a:t>
            </a:r>
            <a:endParaRPr sz="2450" dirty="0">
              <a:latin typeface="Georgia"/>
              <a:cs typeface="Georgia"/>
            </a:endParaRPr>
          </a:p>
          <a:p>
            <a:pPr marL="328295" indent="-220345">
              <a:lnSpc>
                <a:spcPct val="100000"/>
              </a:lnSpc>
              <a:spcBef>
                <a:spcPts val="1060"/>
              </a:spcBef>
              <a:buFont typeface="Arial"/>
              <a:buChar char="•"/>
              <a:tabLst>
                <a:tab pos="328930" algn="l"/>
              </a:tabLst>
            </a:pPr>
            <a:r>
              <a:rPr sz="2450" spc="114" dirty="0">
                <a:latin typeface="Georgia"/>
                <a:cs typeface="Georgia"/>
              </a:rPr>
              <a:t>Extract-Min </a:t>
            </a:r>
            <a:r>
              <a:rPr sz="2450" spc="95" dirty="0">
                <a:latin typeface="Georgia"/>
                <a:cs typeface="Georgia"/>
              </a:rPr>
              <a:t>all</a:t>
            </a:r>
            <a:r>
              <a:rPr sz="2450" spc="280" dirty="0">
                <a:latin typeface="Georgia"/>
                <a:cs typeface="Georgia"/>
              </a:rPr>
              <a:t> </a:t>
            </a:r>
            <a:r>
              <a:rPr sz="2450" spc="150" dirty="0">
                <a:latin typeface="Georgia"/>
                <a:cs typeface="Georgia"/>
              </a:rPr>
              <a:t>values.</a:t>
            </a:r>
            <a:endParaRPr sz="245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134</Words>
  <Application>Microsoft Macintosh PowerPoint</Application>
  <PresentationFormat>Custom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Cambria</vt:lpstr>
      <vt:lpstr>Georgia</vt:lpstr>
      <vt:lpstr>Lucida Calligraphy</vt:lpstr>
      <vt:lpstr>Times New Roman</vt:lpstr>
      <vt:lpstr>Office Theme</vt:lpstr>
      <vt:lpstr>Heaps</vt:lpstr>
      <vt:lpstr>Levels &amp; Level Numbering</vt:lpstr>
      <vt:lpstr>Complete Binary Tree</vt:lpstr>
      <vt:lpstr>Heap</vt:lpstr>
      <vt:lpstr>Priority Queue Operations</vt:lpstr>
      <vt:lpstr>PowerPoint Presentation</vt:lpstr>
      <vt:lpstr>Heap Extract-Min</vt:lpstr>
      <vt:lpstr>Heap Sort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Heaps</dc:title>
  <cp:lastModifiedBy>Microsoft Office User</cp:lastModifiedBy>
  <cp:revision>2</cp:revision>
  <dcterms:created xsi:type="dcterms:W3CDTF">2019-11-01T00:58:15Z</dcterms:created>
  <dcterms:modified xsi:type="dcterms:W3CDTF">2019-11-01T03:58:27Z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2018-03-08T00:00:00Z</vt:filetime>
  </property>
  <property fmtid="{D5CDD505-2E9C-101B-9397-08002B2CF9AE}" pid="3" name="Creator">
    <vt:lpwstr>TeX</vt:lpwstr>
  </property>
  <property fmtid="{D5CDD505-2E9C-101B-9397-08002B2CF9AE}" pid="4" name="LastSaved">
    <vt:filetime>2019-11-01T00:00:00Z</vt:filetime>
  </property>
</Properties>
</file>