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4572000" cy="3429000"/>
  <p:notesSz cx="6858000" cy="9144000"/>
  <p:defaultTextStyle>
    <a:defPPr>
      <a:defRPr lang="en-US"/>
    </a:defPPr>
    <a:lvl1pPr marL="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DF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9"/>
    <p:restoredTop sz="94664"/>
  </p:normalViewPr>
  <p:slideViewPr>
    <p:cSldViewPr snapToGrid="0" snapToObjects="1">
      <p:cViewPr varScale="1">
        <p:scale>
          <a:sx n="200" d="100"/>
          <a:sy n="200" d="100"/>
        </p:scale>
        <p:origin x="456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561182"/>
            <a:ext cx="3886200" cy="1193800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1801019"/>
            <a:ext cx="3429000" cy="827881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729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524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182563"/>
            <a:ext cx="985838" cy="29059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82563"/>
            <a:ext cx="2900363" cy="290591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4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044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854870"/>
            <a:ext cx="3943350" cy="1426369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2294732"/>
            <a:ext cx="3943350" cy="750094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083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35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82563"/>
            <a:ext cx="3943350" cy="662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840582"/>
            <a:ext cx="1934170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1252538"/>
            <a:ext cx="1934170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840582"/>
            <a:ext cx="1943696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1252538"/>
            <a:ext cx="1943696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56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477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169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493713"/>
            <a:ext cx="2314575" cy="24368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095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493713"/>
            <a:ext cx="2314575" cy="2436813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2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182563"/>
            <a:ext cx="394335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912812"/>
            <a:ext cx="3943350" cy="2175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BDDE4-DE6E-B243-B1FC-10F3A9441E43}" type="datetimeFigureOut">
              <a:rPr lang="en-US" smtClean="0"/>
              <a:t>11/3/19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3178176"/>
            <a:ext cx="154305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72C1F-8EE9-4241-A629-2C6EEF99A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360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>
            <a:extLst>
              <a:ext uri="{FF2B5EF4-FFF2-40B4-BE49-F238E27FC236}">
                <a16:creationId xmlns:a16="http://schemas.microsoft.com/office/drawing/2014/main" id="{B1F99764-5816-6340-ABB2-5330B642F5A0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46F0C100-FA2C-3C40-A6E6-39474DCC1D3A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C3A5FB5-7CBE-194F-8336-97D7C72F3DFB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421130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Priority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Queues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2CD01E8F-763E-6E4E-934B-2703F1B77EA9}"/>
              </a:ext>
            </a:extLst>
          </p:cNvPr>
          <p:cNvSpPr txBox="1"/>
          <p:nvPr/>
        </p:nvSpPr>
        <p:spPr>
          <a:xfrm>
            <a:off x="161290" y="733171"/>
            <a:ext cx="4206240" cy="23856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334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In </a:t>
            </a:r>
            <a:r>
              <a:rPr sz="1400" spc="-5" dirty="0">
                <a:latin typeface="Arial"/>
                <a:cs typeface="Arial"/>
              </a:rPr>
              <a:t>a simple </a:t>
            </a:r>
            <a:r>
              <a:rPr sz="1400" spc="-20" dirty="0">
                <a:latin typeface="Arial"/>
                <a:cs typeface="Arial"/>
              </a:rPr>
              <a:t>FIFO </a:t>
            </a:r>
            <a:r>
              <a:rPr sz="1400" spc="-15" dirty="0">
                <a:latin typeface="Arial"/>
                <a:cs typeface="Arial"/>
              </a:rPr>
              <a:t>queue, </a:t>
            </a:r>
            <a:r>
              <a:rPr sz="1400" spc="-10" dirty="0">
                <a:latin typeface="Arial"/>
                <a:cs typeface="Arial"/>
              </a:rPr>
              <a:t>elements </a:t>
            </a:r>
            <a:r>
              <a:rPr sz="1400" spc="-15" dirty="0">
                <a:latin typeface="Arial"/>
                <a:cs typeface="Arial"/>
              </a:rPr>
              <a:t>exit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same  </a:t>
            </a:r>
            <a:r>
              <a:rPr sz="1400" spc="-15" dirty="0">
                <a:latin typeface="Arial"/>
                <a:cs typeface="Arial"/>
              </a:rPr>
              <a:t>order </a:t>
            </a:r>
            <a:r>
              <a:rPr sz="1400" spc="-10" dirty="0">
                <a:latin typeface="Arial"/>
                <a:cs typeface="Arial"/>
              </a:rPr>
              <a:t>as they</a:t>
            </a:r>
            <a:r>
              <a:rPr sz="1400" spc="10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enter.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priority </a:t>
            </a:r>
            <a:r>
              <a:rPr sz="1400" spc="-15" dirty="0">
                <a:latin typeface="Arial"/>
                <a:cs typeface="Arial"/>
              </a:rPr>
              <a:t>queue, </a:t>
            </a:r>
            <a:r>
              <a:rPr sz="1400" spc="-10" dirty="0">
                <a:latin typeface="Arial"/>
                <a:cs typeface="Arial"/>
              </a:rPr>
              <a:t>the element with highest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priority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  <a:spcBef>
                <a:spcPts val="5"/>
              </a:spcBef>
            </a:pP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20" dirty="0">
                <a:latin typeface="Arial"/>
                <a:cs typeface="Arial"/>
              </a:rPr>
              <a:t>always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first to</a:t>
            </a:r>
            <a:r>
              <a:rPr sz="1400" spc="-19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exit.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Many</a:t>
            </a:r>
            <a:r>
              <a:rPr sz="1400" spc="6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uses:</a:t>
            </a:r>
            <a:endParaRPr sz="1400">
              <a:latin typeface="Arial"/>
              <a:cs typeface="Arial"/>
            </a:endParaRPr>
          </a:p>
          <a:p>
            <a:pPr marL="371475" marR="85725" lvl="1" indent="-142875">
              <a:lnSpc>
                <a:spcPct val="100000"/>
              </a:lnSpc>
              <a:spcBef>
                <a:spcPts val="295"/>
              </a:spcBef>
              <a:buFont typeface="Arial"/>
              <a:buChar char="–"/>
              <a:tabLst>
                <a:tab pos="372110" algn="l"/>
              </a:tabLst>
            </a:pPr>
            <a:r>
              <a:rPr sz="1200" b="1" spc="-5" dirty="0">
                <a:latin typeface="Arial"/>
                <a:cs typeface="Arial"/>
              </a:rPr>
              <a:t>Scheduling: </a:t>
            </a:r>
            <a:r>
              <a:rPr sz="1200" spc="-5" dirty="0">
                <a:latin typeface="Arial"/>
                <a:cs typeface="Arial"/>
              </a:rPr>
              <a:t>Manage a </a:t>
            </a:r>
            <a:r>
              <a:rPr sz="1200" dirty="0">
                <a:latin typeface="Arial"/>
                <a:cs typeface="Arial"/>
              </a:rPr>
              <a:t>set of tasks, </a:t>
            </a:r>
            <a:r>
              <a:rPr sz="1200" spc="-10" dirty="0">
                <a:latin typeface="Arial"/>
                <a:cs typeface="Arial"/>
              </a:rPr>
              <a:t>where </a:t>
            </a:r>
            <a:r>
              <a:rPr sz="1200" dirty="0">
                <a:latin typeface="Arial"/>
                <a:cs typeface="Arial"/>
              </a:rPr>
              <a:t>you </a:t>
            </a:r>
            <a:r>
              <a:rPr sz="1200" spc="-5" dirty="0">
                <a:latin typeface="Arial"/>
                <a:cs typeface="Arial"/>
              </a:rPr>
              <a:t>always  </a:t>
            </a:r>
            <a:r>
              <a:rPr sz="1200" dirty="0">
                <a:latin typeface="Arial"/>
                <a:cs typeface="Arial"/>
              </a:rPr>
              <a:t>perform </a:t>
            </a:r>
            <a:r>
              <a:rPr sz="1200" spc="-5" dirty="0">
                <a:latin typeface="Arial"/>
                <a:cs typeface="Arial"/>
              </a:rPr>
              <a:t>the </a:t>
            </a:r>
            <a:r>
              <a:rPr sz="1200" dirty="0">
                <a:latin typeface="Arial"/>
                <a:cs typeface="Arial"/>
              </a:rPr>
              <a:t>highest-priority task</a:t>
            </a:r>
            <a:r>
              <a:rPr sz="1200" spc="-13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next.</a:t>
            </a:r>
            <a:endParaRPr sz="1200">
              <a:latin typeface="Arial"/>
              <a:cs typeface="Arial"/>
            </a:endParaRPr>
          </a:p>
          <a:p>
            <a:pPr marL="371475" marR="26670" lvl="1" indent="-142875">
              <a:lnSpc>
                <a:spcPct val="100000"/>
              </a:lnSpc>
              <a:spcBef>
                <a:spcPts val="290"/>
              </a:spcBef>
              <a:buFont typeface="Arial"/>
              <a:buChar char="–"/>
              <a:tabLst>
                <a:tab pos="372110" algn="l"/>
              </a:tabLst>
            </a:pPr>
            <a:r>
              <a:rPr sz="1200" b="1" spc="-5" dirty="0">
                <a:latin typeface="Arial"/>
                <a:cs typeface="Arial"/>
              </a:rPr>
              <a:t>Sorting: </a:t>
            </a:r>
            <a:r>
              <a:rPr sz="1200" dirty="0">
                <a:latin typeface="Arial"/>
                <a:cs typeface="Arial"/>
              </a:rPr>
              <a:t>Insert </a:t>
            </a:r>
            <a:r>
              <a:rPr sz="1200" spc="-5" dirty="0">
                <a:latin typeface="Arial"/>
                <a:cs typeface="Arial"/>
              </a:rPr>
              <a:t>n elements </a:t>
            </a:r>
            <a:r>
              <a:rPr sz="1200" dirty="0">
                <a:latin typeface="Arial"/>
                <a:cs typeface="Arial"/>
              </a:rPr>
              <a:t>into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spc="5" dirty="0">
                <a:latin typeface="Arial"/>
                <a:cs typeface="Arial"/>
              </a:rPr>
              <a:t>priority </a:t>
            </a:r>
            <a:r>
              <a:rPr sz="1200" spc="-5" dirty="0">
                <a:latin typeface="Arial"/>
                <a:cs typeface="Arial"/>
              </a:rPr>
              <a:t>queue and</a:t>
            </a:r>
            <a:r>
              <a:rPr sz="1200" spc="-13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they  will </a:t>
            </a:r>
            <a:r>
              <a:rPr sz="1200" spc="-10" dirty="0">
                <a:latin typeface="Arial"/>
                <a:cs typeface="Arial"/>
              </a:rPr>
              <a:t>emerge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dirty="0">
                <a:latin typeface="Arial"/>
                <a:cs typeface="Arial"/>
              </a:rPr>
              <a:t>sorted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order.</a:t>
            </a:r>
            <a:endParaRPr sz="1200">
              <a:latin typeface="Arial"/>
              <a:cs typeface="Arial"/>
            </a:endParaRPr>
          </a:p>
          <a:p>
            <a:pPr marL="371475" marR="104139" lvl="1" indent="-142875">
              <a:lnSpc>
                <a:spcPct val="100000"/>
              </a:lnSpc>
              <a:spcBef>
                <a:spcPts val="290"/>
              </a:spcBef>
              <a:buFont typeface="Arial"/>
              <a:buChar char="–"/>
              <a:tabLst>
                <a:tab pos="372110" algn="l"/>
              </a:tabLst>
            </a:pPr>
            <a:r>
              <a:rPr sz="1200" b="1" spc="-5" dirty="0">
                <a:latin typeface="Arial"/>
                <a:cs typeface="Arial"/>
              </a:rPr>
              <a:t>Complex </a:t>
            </a:r>
            <a:r>
              <a:rPr sz="1200" b="1" spc="-10" dirty="0">
                <a:latin typeface="Arial"/>
                <a:cs typeface="Arial"/>
              </a:rPr>
              <a:t>Algorithms: </a:t>
            </a:r>
            <a:r>
              <a:rPr sz="1200" dirty="0">
                <a:latin typeface="Arial"/>
                <a:cs typeface="Arial"/>
              </a:rPr>
              <a:t>For </a:t>
            </a:r>
            <a:r>
              <a:rPr sz="1200" spc="-10" dirty="0">
                <a:latin typeface="Arial"/>
                <a:cs typeface="Arial"/>
              </a:rPr>
              <a:t>example, </a:t>
            </a:r>
            <a:r>
              <a:rPr sz="1200" spc="-5" dirty="0">
                <a:latin typeface="Arial"/>
                <a:cs typeface="Arial"/>
              </a:rPr>
              <a:t>Dijkstra’s </a:t>
            </a:r>
            <a:r>
              <a:rPr sz="1200" dirty="0">
                <a:latin typeface="Arial"/>
                <a:cs typeface="Arial"/>
              </a:rPr>
              <a:t>shortest  </a:t>
            </a:r>
            <a:r>
              <a:rPr sz="1200" spc="-5" dirty="0">
                <a:latin typeface="Arial"/>
                <a:cs typeface="Arial"/>
              </a:rPr>
              <a:t>path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algorithm</a:t>
            </a:r>
            <a:r>
              <a:rPr sz="1200" spc="-6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is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built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on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top of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a</a:t>
            </a:r>
            <a:r>
              <a:rPr sz="120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priority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queue.</a:t>
            </a:r>
            <a:endParaRPr sz="1200">
              <a:latin typeface="Arial"/>
              <a:cs typeface="Arial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35650BE1-F544-F74E-9ABE-BBDFE61B59DC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10112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5">
            <a:extLst>
              <a:ext uri="{FF2B5EF4-FFF2-40B4-BE49-F238E27FC236}">
                <a16:creationId xmlns:a16="http://schemas.microsoft.com/office/drawing/2014/main" id="{5D4FE8FA-A220-3D4B-AAF7-171FD14925DC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6">
            <a:extLst>
              <a:ext uri="{FF2B5EF4-FFF2-40B4-BE49-F238E27FC236}">
                <a16:creationId xmlns:a16="http://schemas.microsoft.com/office/drawing/2014/main" id="{8B75CE9F-55E6-154B-8D2D-371C5F54BA44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27">
            <a:extLst>
              <a:ext uri="{FF2B5EF4-FFF2-40B4-BE49-F238E27FC236}">
                <a16:creationId xmlns:a16="http://schemas.microsoft.com/office/drawing/2014/main" id="{BDA82A1A-C34F-3F49-B03C-3886941F2D82}"/>
              </a:ext>
            </a:extLst>
          </p:cNvPr>
          <p:cNvSpPr txBox="1"/>
          <p:nvPr/>
        </p:nvSpPr>
        <p:spPr>
          <a:xfrm>
            <a:off x="13462" y="13666"/>
            <a:ext cx="4546600" cy="6318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68275" rIns="0" bIns="0" rtlCol="0">
            <a:spAutoFit/>
          </a:bodyPr>
          <a:lstStyle/>
          <a:p>
            <a:pPr marL="628015">
              <a:lnSpc>
                <a:spcPct val="100000"/>
              </a:lnSpc>
              <a:spcBef>
                <a:spcPts val="13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Bottom-Up Heap</a:t>
            </a:r>
            <a:r>
              <a:rPr sz="1800" b="1" spc="-5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Construction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28">
            <a:extLst>
              <a:ext uri="{FF2B5EF4-FFF2-40B4-BE49-F238E27FC236}">
                <a16:creationId xmlns:a16="http://schemas.microsoft.com/office/drawing/2014/main" id="{33004FE8-BD41-A24F-A504-921117451833}"/>
              </a:ext>
            </a:extLst>
          </p:cNvPr>
          <p:cNvSpPr txBox="1"/>
          <p:nvPr/>
        </p:nvSpPr>
        <p:spPr>
          <a:xfrm>
            <a:off x="199390" y="808990"/>
            <a:ext cx="4164329" cy="24390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74739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analyze </a:t>
            </a:r>
            <a:r>
              <a:rPr sz="1400" spc="-10" dirty="0">
                <a:latin typeface="Arial"/>
                <a:cs typeface="Arial"/>
              </a:rPr>
              <a:t>the running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of bottom-up  construction, note</a:t>
            </a:r>
            <a:r>
              <a:rPr sz="1400" spc="1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that: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60"/>
              </a:spcBef>
              <a:buChar char="–"/>
              <a:tabLst>
                <a:tab pos="372110" algn="l"/>
              </a:tabLst>
            </a:pPr>
            <a:r>
              <a:rPr sz="1000" spc="5" dirty="0">
                <a:latin typeface="Arial"/>
                <a:cs typeface="Arial"/>
              </a:rPr>
              <a:t>At </a:t>
            </a:r>
            <a:r>
              <a:rPr sz="1000" spc="-5" dirty="0">
                <a:latin typeface="Arial"/>
                <a:cs typeface="Arial"/>
              </a:rPr>
              <a:t>most </a:t>
            </a:r>
            <a:r>
              <a:rPr sz="1000" spc="5" dirty="0">
                <a:latin typeface="Arial"/>
                <a:cs typeface="Arial"/>
              </a:rPr>
              <a:t>n </a:t>
            </a:r>
            <a:r>
              <a:rPr sz="1000" dirty="0">
                <a:latin typeface="Arial"/>
                <a:cs typeface="Arial"/>
              </a:rPr>
              <a:t>elements </a:t>
            </a:r>
            <a:r>
              <a:rPr sz="1000" spc="-5" dirty="0">
                <a:latin typeface="Arial"/>
                <a:cs typeface="Arial"/>
              </a:rPr>
              <a:t>reside </a:t>
            </a:r>
            <a:r>
              <a:rPr sz="1000" spc="10" dirty="0">
                <a:latin typeface="Arial"/>
                <a:cs typeface="Arial"/>
              </a:rPr>
              <a:t>in </a:t>
            </a:r>
            <a:r>
              <a:rPr sz="1000" dirty="0">
                <a:latin typeface="Arial"/>
                <a:cs typeface="Arial"/>
              </a:rPr>
              <a:t>the </a:t>
            </a:r>
            <a:r>
              <a:rPr sz="1000" spc="-5" dirty="0">
                <a:latin typeface="Arial"/>
                <a:cs typeface="Arial"/>
              </a:rPr>
              <a:t>bottom </a:t>
            </a:r>
            <a:r>
              <a:rPr sz="1000" spc="10" dirty="0">
                <a:latin typeface="Arial"/>
                <a:cs typeface="Arial"/>
              </a:rPr>
              <a:t>level </a:t>
            </a:r>
            <a:r>
              <a:rPr sz="1000" spc="-5" dirty="0">
                <a:latin typeface="Arial"/>
                <a:cs typeface="Arial"/>
              </a:rPr>
              <a:t>of </a:t>
            </a:r>
            <a:r>
              <a:rPr sz="1000" dirty="0">
                <a:latin typeface="Arial"/>
                <a:cs typeface="Arial"/>
              </a:rPr>
              <a:t>the </a:t>
            </a:r>
            <a:r>
              <a:rPr sz="1000" spc="-10" dirty="0">
                <a:latin typeface="Arial"/>
                <a:cs typeface="Arial"/>
              </a:rPr>
              <a:t>heap.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Only 1</a:t>
            </a:r>
            <a:endParaRPr sz="10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</a:pPr>
            <a:r>
              <a:rPr sz="1000" dirty="0">
                <a:latin typeface="Arial"/>
                <a:cs typeface="Arial"/>
              </a:rPr>
              <a:t>unit </a:t>
            </a:r>
            <a:r>
              <a:rPr sz="1000" spc="-5" dirty="0">
                <a:latin typeface="Arial"/>
                <a:cs typeface="Arial"/>
              </a:rPr>
              <a:t>of </a:t>
            </a:r>
            <a:r>
              <a:rPr sz="1000" spc="-10" dirty="0">
                <a:latin typeface="Arial"/>
                <a:cs typeface="Arial"/>
              </a:rPr>
              <a:t>work </a:t>
            </a:r>
            <a:r>
              <a:rPr sz="1000" spc="-5" dirty="0">
                <a:latin typeface="Arial"/>
                <a:cs typeface="Arial"/>
              </a:rPr>
              <a:t>done </a:t>
            </a:r>
            <a:r>
              <a:rPr sz="1000" spc="5" dirty="0">
                <a:latin typeface="Arial"/>
                <a:cs typeface="Arial"/>
              </a:rPr>
              <a:t>to </a:t>
            </a:r>
            <a:r>
              <a:rPr sz="1000" dirty="0">
                <a:latin typeface="Arial"/>
                <a:cs typeface="Arial"/>
              </a:rPr>
              <a:t>them </a:t>
            </a:r>
            <a:r>
              <a:rPr sz="1000" spc="-5" dirty="0">
                <a:latin typeface="Arial"/>
                <a:cs typeface="Arial"/>
              </a:rPr>
              <a:t>by</a:t>
            </a:r>
            <a:r>
              <a:rPr sz="1000" spc="-30" dirty="0">
                <a:latin typeface="Arial"/>
                <a:cs typeface="Arial"/>
              </a:rPr>
              <a:t> </a:t>
            </a:r>
            <a:r>
              <a:rPr sz="1000" i="1" dirty="0">
                <a:latin typeface="Arial"/>
                <a:cs typeface="Arial"/>
              </a:rPr>
              <a:t>sift-down</a:t>
            </a:r>
            <a:r>
              <a:rPr sz="1000" dirty="0"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371475" marR="137795" lvl="1" indent="-142875">
              <a:lnSpc>
                <a:spcPct val="100000"/>
              </a:lnSpc>
              <a:spcBef>
                <a:spcPts val="240"/>
              </a:spcBef>
              <a:buChar char="–"/>
              <a:tabLst>
                <a:tab pos="372110" algn="l"/>
              </a:tabLst>
            </a:pPr>
            <a:r>
              <a:rPr sz="1000" dirty="0">
                <a:latin typeface="Arial"/>
                <a:cs typeface="Arial"/>
              </a:rPr>
              <a:t>At most n/2 elements </a:t>
            </a:r>
            <a:r>
              <a:rPr sz="1000" spc="-5" dirty="0">
                <a:latin typeface="Arial"/>
                <a:cs typeface="Arial"/>
              </a:rPr>
              <a:t>reside </a:t>
            </a:r>
            <a:r>
              <a:rPr sz="1000" spc="10" dirty="0">
                <a:latin typeface="Arial"/>
                <a:cs typeface="Arial"/>
              </a:rPr>
              <a:t>in </a:t>
            </a:r>
            <a:r>
              <a:rPr sz="1000" dirty="0">
                <a:latin typeface="Arial"/>
                <a:cs typeface="Arial"/>
              </a:rPr>
              <a:t>the </a:t>
            </a:r>
            <a:r>
              <a:rPr sz="1000" spc="10" dirty="0">
                <a:latin typeface="Arial"/>
                <a:cs typeface="Arial"/>
              </a:rPr>
              <a:t>2</a:t>
            </a:r>
            <a:r>
              <a:rPr sz="975" spc="15" baseline="25641" dirty="0">
                <a:latin typeface="Arial"/>
                <a:cs typeface="Arial"/>
              </a:rPr>
              <a:t>nd </a:t>
            </a:r>
            <a:r>
              <a:rPr sz="1000" spc="-10" dirty="0">
                <a:latin typeface="Arial"/>
                <a:cs typeface="Arial"/>
              </a:rPr>
              <a:t>lowest </a:t>
            </a:r>
            <a:r>
              <a:rPr sz="1000" spc="10" dirty="0">
                <a:latin typeface="Arial"/>
                <a:cs typeface="Arial"/>
              </a:rPr>
              <a:t>level, </a:t>
            </a:r>
            <a:r>
              <a:rPr sz="1000" spc="-5" dirty="0">
                <a:latin typeface="Arial"/>
                <a:cs typeface="Arial"/>
              </a:rPr>
              <a:t>and at </a:t>
            </a:r>
            <a:r>
              <a:rPr sz="1000" dirty="0">
                <a:latin typeface="Arial"/>
                <a:cs typeface="Arial"/>
              </a:rPr>
              <a:t>most</a:t>
            </a:r>
            <a:r>
              <a:rPr sz="1000" spc="-12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2  units </a:t>
            </a:r>
            <a:r>
              <a:rPr sz="1000" spc="-5" dirty="0">
                <a:latin typeface="Arial"/>
                <a:cs typeface="Arial"/>
              </a:rPr>
              <a:t>of </a:t>
            </a:r>
            <a:r>
              <a:rPr sz="1000" spc="-10" dirty="0">
                <a:latin typeface="Arial"/>
                <a:cs typeface="Arial"/>
              </a:rPr>
              <a:t>work </a:t>
            </a:r>
            <a:r>
              <a:rPr sz="1000" dirty="0">
                <a:latin typeface="Arial"/>
                <a:cs typeface="Arial"/>
              </a:rPr>
              <a:t>are </a:t>
            </a:r>
            <a:r>
              <a:rPr sz="1000" spc="-5" dirty="0">
                <a:latin typeface="Arial"/>
                <a:cs typeface="Arial"/>
              </a:rPr>
              <a:t>done </a:t>
            </a:r>
            <a:r>
              <a:rPr sz="1000" spc="5" dirty="0">
                <a:latin typeface="Arial"/>
                <a:cs typeface="Arial"/>
              </a:rPr>
              <a:t>to </a:t>
            </a:r>
            <a:r>
              <a:rPr sz="1000" spc="-5" dirty="0">
                <a:latin typeface="Arial"/>
                <a:cs typeface="Arial"/>
              </a:rPr>
              <a:t>each of</a:t>
            </a:r>
            <a:r>
              <a:rPr sz="1000" spc="-4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them.</a:t>
            </a:r>
            <a:endParaRPr sz="1000">
              <a:latin typeface="Arial"/>
              <a:cs typeface="Arial"/>
            </a:endParaRPr>
          </a:p>
          <a:p>
            <a:pPr marL="371475" marR="156210" lvl="1" indent="-142875">
              <a:lnSpc>
                <a:spcPct val="100000"/>
              </a:lnSpc>
              <a:spcBef>
                <a:spcPts val="240"/>
              </a:spcBef>
              <a:buChar char="–"/>
              <a:tabLst>
                <a:tab pos="372110" algn="l"/>
              </a:tabLst>
            </a:pPr>
            <a:r>
              <a:rPr sz="1000" dirty="0">
                <a:latin typeface="Arial"/>
                <a:cs typeface="Arial"/>
              </a:rPr>
              <a:t>At most n/4 elements </a:t>
            </a:r>
            <a:r>
              <a:rPr sz="1000" spc="-5" dirty="0">
                <a:latin typeface="Arial"/>
                <a:cs typeface="Arial"/>
              </a:rPr>
              <a:t>reside </a:t>
            </a:r>
            <a:r>
              <a:rPr sz="1000" spc="10" dirty="0">
                <a:latin typeface="Arial"/>
                <a:cs typeface="Arial"/>
              </a:rPr>
              <a:t>in </a:t>
            </a:r>
            <a:r>
              <a:rPr sz="1000" dirty="0">
                <a:latin typeface="Arial"/>
                <a:cs typeface="Arial"/>
              </a:rPr>
              <a:t>the </a:t>
            </a:r>
            <a:r>
              <a:rPr sz="1000" spc="5" dirty="0">
                <a:latin typeface="Arial"/>
                <a:cs typeface="Arial"/>
              </a:rPr>
              <a:t>3</a:t>
            </a:r>
            <a:r>
              <a:rPr sz="975" spc="7" baseline="25641" dirty="0">
                <a:latin typeface="Arial"/>
                <a:cs typeface="Arial"/>
              </a:rPr>
              <a:t>rd </a:t>
            </a:r>
            <a:r>
              <a:rPr sz="1000" spc="-10" dirty="0">
                <a:latin typeface="Arial"/>
                <a:cs typeface="Arial"/>
              </a:rPr>
              <a:t>lowest </a:t>
            </a:r>
            <a:r>
              <a:rPr sz="1000" spc="10" dirty="0">
                <a:latin typeface="Arial"/>
                <a:cs typeface="Arial"/>
              </a:rPr>
              <a:t>level, </a:t>
            </a:r>
            <a:r>
              <a:rPr sz="1000" spc="-5" dirty="0">
                <a:latin typeface="Arial"/>
                <a:cs typeface="Arial"/>
              </a:rPr>
              <a:t>and at </a:t>
            </a:r>
            <a:r>
              <a:rPr sz="1000" dirty="0">
                <a:latin typeface="Arial"/>
                <a:cs typeface="Arial"/>
              </a:rPr>
              <a:t>most 3  units </a:t>
            </a:r>
            <a:r>
              <a:rPr sz="1000" spc="-5" dirty="0">
                <a:latin typeface="Arial"/>
                <a:cs typeface="Arial"/>
              </a:rPr>
              <a:t>of </a:t>
            </a:r>
            <a:r>
              <a:rPr sz="1000" spc="-10" dirty="0">
                <a:latin typeface="Arial"/>
                <a:cs typeface="Arial"/>
              </a:rPr>
              <a:t>work </a:t>
            </a:r>
            <a:r>
              <a:rPr sz="1000" dirty="0">
                <a:latin typeface="Arial"/>
                <a:cs typeface="Arial"/>
              </a:rPr>
              <a:t>are </a:t>
            </a:r>
            <a:r>
              <a:rPr sz="1000" spc="-5" dirty="0">
                <a:latin typeface="Arial"/>
                <a:cs typeface="Arial"/>
              </a:rPr>
              <a:t>done </a:t>
            </a:r>
            <a:r>
              <a:rPr sz="1000" spc="5" dirty="0">
                <a:latin typeface="Arial"/>
                <a:cs typeface="Arial"/>
              </a:rPr>
              <a:t>to</a:t>
            </a:r>
            <a:r>
              <a:rPr sz="1000" spc="-3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them.</a:t>
            </a:r>
            <a:endParaRPr sz="10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2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So </a:t>
            </a:r>
            <a:r>
              <a:rPr sz="1400" spc="-10" dirty="0">
                <a:latin typeface="Arial"/>
                <a:cs typeface="Arial"/>
              </a:rPr>
              <a:t>total </a:t>
            </a:r>
            <a:r>
              <a:rPr sz="1400" spc="-5" dirty="0">
                <a:latin typeface="Arial"/>
                <a:cs typeface="Arial"/>
              </a:rPr>
              <a:t>time ≤ T = n + </a:t>
            </a:r>
            <a:r>
              <a:rPr sz="1400" spc="-10" dirty="0">
                <a:latin typeface="Arial"/>
                <a:cs typeface="Arial"/>
              </a:rPr>
              <a:t>2(n/2)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3(n/4)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4(n/8) </a:t>
            </a:r>
            <a:r>
              <a:rPr sz="1400" spc="-5" dirty="0">
                <a:latin typeface="Arial"/>
                <a:cs typeface="Arial"/>
              </a:rPr>
              <a:t>+</a:t>
            </a:r>
            <a:r>
              <a:rPr sz="1400" spc="24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…</a:t>
            </a:r>
            <a:endParaRPr sz="1400">
              <a:latin typeface="Arial"/>
              <a:cs typeface="Arial"/>
            </a:endParaRPr>
          </a:p>
          <a:p>
            <a:pPr marL="170180" marR="161290">
              <a:lnSpc>
                <a:spcPct val="100000"/>
              </a:lnSpc>
              <a:spcBef>
                <a:spcPts val="340"/>
              </a:spcBef>
            </a:pPr>
            <a:r>
              <a:rPr sz="1400" spc="-10" dirty="0">
                <a:latin typeface="Arial"/>
                <a:cs typeface="Arial"/>
              </a:rPr>
              <a:t>(for simplicity,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carry the sum </a:t>
            </a:r>
            <a:r>
              <a:rPr sz="1400" spc="-15" dirty="0">
                <a:latin typeface="Arial"/>
                <a:cs typeface="Arial"/>
              </a:rPr>
              <a:t>out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infinity, as  this will certainly give us an </a:t>
            </a:r>
            <a:r>
              <a:rPr sz="1400" spc="-15" dirty="0">
                <a:latin typeface="Arial"/>
                <a:cs typeface="Arial"/>
              </a:rPr>
              <a:t>upper</a:t>
            </a:r>
            <a:r>
              <a:rPr sz="1400" spc="27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bound).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Claim: T = </a:t>
            </a:r>
            <a:r>
              <a:rPr sz="1400" spc="-10" dirty="0">
                <a:latin typeface="Arial"/>
                <a:cs typeface="Arial"/>
              </a:rPr>
              <a:t>4n </a:t>
            </a:r>
            <a:r>
              <a:rPr sz="1400" spc="-5" dirty="0">
                <a:latin typeface="Arial"/>
                <a:cs typeface="Arial"/>
              </a:rPr>
              <a:t>=</a:t>
            </a:r>
            <a:r>
              <a:rPr sz="1400" spc="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O(n)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29">
            <a:extLst>
              <a:ext uri="{FF2B5EF4-FFF2-40B4-BE49-F238E27FC236}">
                <a16:creationId xmlns:a16="http://schemas.microsoft.com/office/drawing/2014/main" id="{0EAA3E68-2F3B-C646-BBA2-AF354B97DDED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6870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9670AB9-F518-4545-BDAA-138F3EAF4164}"/>
              </a:ext>
            </a:extLst>
          </p:cNvPr>
          <p:cNvSpPr/>
          <p:nvPr/>
        </p:nvSpPr>
        <p:spPr>
          <a:xfrm>
            <a:off x="210313" y="1356616"/>
            <a:ext cx="3950335" cy="0"/>
          </a:xfrm>
          <a:custGeom>
            <a:avLst/>
            <a:gdLst/>
            <a:ahLst/>
            <a:cxnLst/>
            <a:rect l="l" t="t" r="r" b="b"/>
            <a:pathLst>
              <a:path w="3950335">
                <a:moveTo>
                  <a:pt x="0" y="0"/>
                </a:moveTo>
                <a:lnTo>
                  <a:pt x="3950207" y="0"/>
                </a:lnTo>
              </a:path>
            </a:pathLst>
          </a:custGeom>
          <a:ln w="152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>
            <a:extLst>
              <a:ext uri="{FF2B5EF4-FFF2-40B4-BE49-F238E27FC236}">
                <a16:creationId xmlns:a16="http://schemas.microsoft.com/office/drawing/2014/main" id="{FC615423-AF9E-634A-9861-A5741F9471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794491"/>
              </p:ext>
            </p:extLst>
          </p:nvPr>
        </p:nvGraphicFramePr>
        <p:xfrm>
          <a:off x="636" y="2162"/>
          <a:ext cx="4571364" cy="34268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89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7319">
                <a:tc gridSpan="2">
                  <a:txBody>
                    <a:bodyPr/>
                    <a:lstStyle/>
                    <a:p>
                      <a:pPr marL="612775">
                        <a:lnSpc>
                          <a:spcPct val="100000"/>
                        </a:lnSpc>
                        <a:spcBef>
                          <a:spcPts val="1420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“Shifting” Technique for</a:t>
                      </a:r>
                      <a:r>
                        <a:rPr sz="1800" b="1" spc="-8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Sums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8034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521">
                <a:tc>
                  <a:txBody>
                    <a:bodyPr/>
                    <a:lstStyle/>
                    <a:p>
                      <a:pPr marR="161290" algn="r">
                        <a:lnSpc>
                          <a:spcPct val="100000"/>
                        </a:lnSpc>
                        <a:spcBef>
                          <a:spcPts val="1345"/>
                        </a:spcBef>
                        <a:tabLst>
                          <a:tab pos="456565" algn="l"/>
                        </a:tabLst>
                      </a:pPr>
                      <a:r>
                        <a:rPr sz="1600" spc="5" dirty="0">
                          <a:latin typeface="Arial"/>
                          <a:cs typeface="Arial"/>
                        </a:rPr>
                        <a:t>T	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= n +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2(n/2)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+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3(n/4)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+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4(n/8)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6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…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70815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597">
                <a:tc>
                  <a:txBody>
                    <a:bodyPr/>
                    <a:lstStyle/>
                    <a:p>
                      <a:pPr marR="133350" algn="r">
                        <a:lnSpc>
                          <a:spcPct val="100000"/>
                        </a:lnSpc>
                        <a:spcBef>
                          <a:spcPts val="110"/>
                        </a:spcBef>
                        <a:tabLst>
                          <a:tab pos="337820" algn="l"/>
                          <a:tab pos="914400" algn="l"/>
                          <a:tab pos="1652270" algn="l"/>
                        </a:tabLst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-	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T/2	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=	n/2 +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2(n/4)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+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3(n/8)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6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…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209">
                <a:tc>
                  <a:txBody>
                    <a:bodyPr/>
                    <a:lstStyle/>
                    <a:p>
                      <a:pPr marR="175260" algn="r">
                        <a:lnSpc>
                          <a:spcPct val="100000"/>
                        </a:lnSpc>
                        <a:spcBef>
                          <a:spcPts val="110"/>
                        </a:spcBef>
                        <a:tabLst>
                          <a:tab pos="575945" algn="l"/>
                          <a:tab pos="1264285" algn="l"/>
                          <a:tab pos="1715135" algn="l"/>
                          <a:tab pos="2454910" algn="l"/>
                          <a:tab pos="2740660" algn="l"/>
                          <a:tab pos="3190875" algn="l"/>
                        </a:tabLst>
                      </a:pPr>
                      <a:r>
                        <a:rPr sz="1600" spc="5" dirty="0">
                          <a:latin typeface="Arial"/>
                          <a:cs typeface="Arial"/>
                        </a:rPr>
                        <a:t>T/2	=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6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+	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n/2	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600" spc="4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n/4	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+	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n/8	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6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10" dirty="0">
                          <a:latin typeface="Arial"/>
                          <a:cs typeface="Arial"/>
                        </a:rPr>
                        <a:t>…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879">
                <a:tc>
                  <a:txBody>
                    <a:bodyPr/>
                    <a:lstStyle/>
                    <a:p>
                      <a:pPr marL="198120">
                        <a:lnSpc>
                          <a:spcPct val="100000"/>
                        </a:lnSpc>
                        <a:spcBef>
                          <a:spcPts val="1260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Applying the 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same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trick</a:t>
                      </a:r>
                      <a:r>
                        <a:rPr sz="1600" spc="-1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again: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6002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798">
                <a:tc>
                  <a:txBody>
                    <a:bodyPr/>
                    <a:lstStyle/>
                    <a:p>
                      <a:pPr marL="655320">
                        <a:lnSpc>
                          <a:spcPct val="100000"/>
                        </a:lnSpc>
                        <a:spcBef>
                          <a:spcPts val="110"/>
                        </a:spcBef>
                        <a:tabLst>
                          <a:tab pos="1112520" algn="l"/>
                        </a:tabLst>
                      </a:pPr>
                      <a:r>
                        <a:rPr sz="1600" spc="5" dirty="0">
                          <a:latin typeface="Arial"/>
                          <a:cs typeface="Arial"/>
                        </a:rPr>
                        <a:t>T	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=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2n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+ n +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(n/2)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+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(n/4)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6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…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798">
                <a:tc>
                  <a:txBody>
                    <a:bodyPr/>
                    <a:lstStyle/>
                    <a:p>
                      <a:pPr marL="198120">
                        <a:lnSpc>
                          <a:spcPct val="100000"/>
                        </a:lnSpc>
                        <a:spcBef>
                          <a:spcPts val="110"/>
                        </a:spcBef>
                        <a:tabLst>
                          <a:tab pos="535940" algn="l"/>
                          <a:tab pos="1112520" algn="l"/>
                          <a:tab pos="1739900" algn="l"/>
                        </a:tabLst>
                      </a:pPr>
                      <a:r>
                        <a:rPr sz="16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-	</a:t>
                      </a:r>
                      <a:r>
                        <a:rPr sz="1600" u="heavy" spc="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T/2	</a:t>
                      </a:r>
                      <a:r>
                        <a:rPr sz="16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=	n + </a:t>
                      </a:r>
                      <a:r>
                        <a:rPr sz="16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(n/2) </a:t>
                      </a:r>
                      <a:r>
                        <a:rPr sz="16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+ </a:t>
                      </a:r>
                      <a:r>
                        <a:rPr sz="16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(n/4) </a:t>
                      </a:r>
                      <a:r>
                        <a:rPr sz="16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+</a:t>
                      </a:r>
                      <a:r>
                        <a:rPr sz="1600" u="heavy" spc="-80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sz="1600" u="heavy" spc="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…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6464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  <a:spcBef>
                          <a:spcPts val="110"/>
                        </a:spcBef>
                        <a:tabLst>
                          <a:tab pos="1112520" algn="l"/>
                        </a:tabLst>
                      </a:pPr>
                      <a:r>
                        <a:rPr sz="1600" spc="5" dirty="0">
                          <a:latin typeface="Arial"/>
                          <a:cs typeface="Arial"/>
                        </a:rPr>
                        <a:t>T/2	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=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2n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7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0970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86995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6609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B694C8FD-0F6A-9F47-803D-8C677868D646}"/>
              </a:ext>
            </a:extLst>
          </p:cNvPr>
          <p:cNvSpPr txBox="1"/>
          <p:nvPr/>
        </p:nvSpPr>
        <p:spPr>
          <a:xfrm>
            <a:off x="13462" y="13463"/>
            <a:ext cx="4546600" cy="6318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6827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3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Heapsort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B553200C-2C63-464B-81C2-CD3F55E5FD2A}"/>
              </a:ext>
            </a:extLst>
          </p:cNvPr>
          <p:cNvSpPr txBox="1"/>
          <p:nvPr/>
        </p:nvSpPr>
        <p:spPr>
          <a:xfrm>
            <a:off x="13462" y="787451"/>
            <a:ext cx="4546600" cy="26295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6235" indent="-170815">
              <a:lnSpc>
                <a:spcPts val="1595"/>
              </a:lnSpc>
              <a:spcBef>
                <a:spcPts val="90"/>
              </a:spcBef>
              <a:buChar char="•"/>
              <a:tabLst>
                <a:tab pos="356870" algn="l"/>
              </a:tabLst>
            </a:pPr>
            <a:r>
              <a:rPr sz="1400" spc="-10" dirty="0">
                <a:latin typeface="Arial"/>
                <a:cs typeface="Arial"/>
              </a:rPr>
              <a:t>Any priority </a:t>
            </a:r>
            <a:r>
              <a:rPr sz="1400" spc="-15" dirty="0">
                <a:latin typeface="Arial"/>
                <a:cs typeface="Arial"/>
              </a:rPr>
              <a:t>queue </a:t>
            </a:r>
            <a:r>
              <a:rPr sz="1400" spc="-10" dirty="0">
                <a:latin typeface="Arial"/>
                <a:cs typeface="Arial"/>
              </a:rPr>
              <a:t>can be used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sort. Just use</a:t>
            </a:r>
            <a:r>
              <a:rPr sz="1400" spc="33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n</a:t>
            </a:r>
            <a:endParaRPr sz="1400" dirty="0">
              <a:latin typeface="Arial"/>
              <a:cs typeface="Arial"/>
            </a:endParaRPr>
          </a:p>
          <a:p>
            <a:pPr marL="356235">
              <a:lnSpc>
                <a:spcPts val="1595"/>
              </a:lnSpc>
            </a:pPr>
            <a:r>
              <a:rPr sz="1400" i="1" spc="-10" dirty="0">
                <a:latin typeface="Arial"/>
                <a:cs typeface="Arial"/>
              </a:rPr>
              <a:t>inserts </a:t>
            </a:r>
            <a:r>
              <a:rPr sz="1400" spc="-15" dirty="0">
                <a:latin typeface="Arial"/>
                <a:cs typeface="Arial"/>
              </a:rPr>
              <a:t>followed </a:t>
            </a:r>
            <a:r>
              <a:rPr sz="1400" spc="-10" dirty="0">
                <a:latin typeface="Arial"/>
                <a:cs typeface="Arial"/>
              </a:rPr>
              <a:t>by </a:t>
            </a:r>
            <a:r>
              <a:rPr sz="1400" spc="-5" dirty="0">
                <a:latin typeface="Arial"/>
                <a:cs typeface="Arial"/>
              </a:rPr>
              <a:t>n</a:t>
            </a:r>
            <a:r>
              <a:rPr sz="1400" spc="185" dirty="0">
                <a:latin typeface="Arial"/>
                <a:cs typeface="Arial"/>
              </a:rPr>
              <a:t> </a:t>
            </a:r>
            <a:r>
              <a:rPr sz="1400" i="1" spc="-15" dirty="0">
                <a:latin typeface="Arial"/>
                <a:cs typeface="Arial"/>
              </a:rPr>
              <a:t>remove-mins.</a:t>
            </a:r>
            <a:endParaRPr sz="1400" dirty="0">
              <a:latin typeface="Arial"/>
              <a:cs typeface="Arial"/>
            </a:endParaRPr>
          </a:p>
          <a:p>
            <a:pPr marL="356235" marR="396875" indent="-170815">
              <a:lnSpc>
                <a:spcPts val="1510"/>
              </a:lnSpc>
              <a:spcBef>
                <a:spcPts val="365"/>
              </a:spcBef>
              <a:buChar char="•"/>
              <a:tabLst>
                <a:tab pos="356870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0" dirty="0">
                <a:latin typeface="Arial"/>
                <a:cs typeface="Arial"/>
              </a:rPr>
              <a:t>binary </a:t>
            </a:r>
            <a:r>
              <a:rPr sz="1400" spc="-15" dirty="0">
                <a:latin typeface="Arial"/>
                <a:cs typeface="Arial"/>
              </a:rPr>
              <a:t>heap </a:t>
            </a:r>
            <a:r>
              <a:rPr sz="1400" spc="-10" dirty="0">
                <a:latin typeface="Arial"/>
                <a:cs typeface="Arial"/>
              </a:rPr>
              <a:t>gives us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particularly nice </a:t>
            </a:r>
            <a:r>
              <a:rPr sz="1400" spc="-20" dirty="0">
                <a:latin typeface="Arial"/>
                <a:cs typeface="Arial"/>
              </a:rPr>
              <a:t>way 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sort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O(n </a:t>
            </a:r>
            <a:r>
              <a:rPr sz="1400" spc="-5" dirty="0">
                <a:latin typeface="Arial"/>
                <a:cs typeface="Arial"/>
              </a:rPr>
              <a:t>log </a:t>
            </a:r>
            <a:r>
              <a:rPr sz="1400" spc="-10" dirty="0">
                <a:latin typeface="Arial"/>
                <a:cs typeface="Arial"/>
              </a:rPr>
              <a:t>n) </a:t>
            </a:r>
            <a:r>
              <a:rPr sz="1400" spc="-5" dirty="0">
                <a:latin typeface="Arial"/>
                <a:cs typeface="Arial"/>
              </a:rPr>
              <a:t>time, </a:t>
            </a:r>
            <a:r>
              <a:rPr sz="1400" spc="-10" dirty="0">
                <a:latin typeface="Arial"/>
                <a:cs typeface="Arial"/>
              </a:rPr>
              <a:t>known as</a:t>
            </a:r>
            <a:r>
              <a:rPr sz="1400" spc="185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heapsort</a:t>
            </a:r>
            <a:r>
              <a:rPr sz="1400" spc="-15" dirty="0">
                <a:latin typeface="Arial"/>
                <a:cs typeface="Arial"/>
              </a:rPr>
              <a:t>:</a:t>
            </a:r>
            <a:endParaRPr sz="1400" dirty="0">
              <a:latin typeface="Arial"/>
              <a:cs typeface="Arial"/>
            </a:endParaRPr>
          </a:p>
          <a:p>
            <a:pPr marL="557530" lvl="1" indent="-143510">
              <a:lnSpc>
                <a:spcPct val="100000"/>
              </a:lnSpc>
              <a:spcBef>
                <a:spcPts val="130"/>
              </a:spcBef>
              <a:buChar char="–"/>
              <a:tabLst>
                <a:tab pos="558165" algn="l"/>
              </a:tabLst>
            </a:pPr>
            <a:r>
              <a:rPr sz="1200" dirty="0">
                <a:latin typeface="Arial"/>
                <a:cs typeface="Arial"/>
              </a:rPr>
              <a:t>Start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an array </a:t>
            </a:r>
            <a:r>
              <a:rPr sz="1200" spc="-5" dirty="0">
                <a:latin typeface="Arial"/>
                <a:cs typeface="Arial"/>
              </a:rPr>
              <a:t>A[1..n]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-5" dirty="0">
                <a:latin typeface="Arial"/>
                <a:cs typeface="Arial"/>
              </a:rPr>
              <a:t>elements </a:t>
            </a:r>
            <a:r>
              <a:rPr sz="1200" dirty="0">
                <a:latin typeface="Arial"/>
                <a:cs typeface="Arial"/>
              </a:rPr>
              <a:t>to</a:t>
            </a:r>
            <a:r>
              <a:rPr sz="1200" spc="-9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sort.</a:t>
            </a:r>
          </a:p>
          <a:p>
            <a:pPr marL="557530" lvl="1" indent="-143510">
              <a:lnSpc>
                <a:spcPct val="100000"/>
              </a:lnSpc>
              <a:spcBef>
                <a:spcPts val="145"/>
              </a:spcBef>
              <a:buChar char="–"/>
              <a:tabLst>
                <a:tab pos="558165" algn="l"/>
              </a:tabLst>
            </a:pPr>
            <a:r>
              <a:rPr sz="1200" spc="5" dirty="0">
                <a:latin typeface="Arial"/>
                <a:cs typeface="Arial"/>
              </a:rPr>
              <a:t>Build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heap (bottom </a:t>
            </a:r>
            <a:r>
              <a:rPr sz="1200" spc="-5" dirty="0">
                <a:latin typeface="Arial"/>
                <a:cs typeface="Arial"/>
              </a:rPr>
              <a:t>up) on </a:t>
            </a:r>
            <a:r>
              <a:rPr sz="1200" dirty="0">
                <a:latin typeface="Arial"/>
                <a:cs typeface="Arial"/>
              </a:rPr>
              <a:t>A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dirty="0">
                <a:latin typeface="Arial"/>
                <a:cs typeface="Arial"/>
              </a:rPr>
              <a:t>O(n)</a:t>
            </a:r>
            <a:r>
              <a:rPr sz="1200" spc="-16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time.</a:t>
            </a:r>
            <a:endParaRPr sz="1200" dirty="0">
              <a:latin typeface="Arial"/>
              <a:cs typeface="Arial"/>
            </a:endParaRPr>
          </a:p>
          <a:p>
            <a:pPr marL="557530" lvl="1" indent="-143510">
              <a:lnSpc>
                <a:spcPct val="100000"/>
              </a:lnSpc>
              <a:spcBef>
                <a:spcPts val="145"/>
              </a:spcBef>
              <a:buChar char="–"/>
              <a:tabLst>
                <a:tab pos="558165" algn="l"/>
              </a:tabLst>
            </a:pPr>
            <a:r>
              <a:rPr sz="1200" dirty="0">
                <a:latin typeface="Arial"/>
                <a:cs typeface="Arial"/>
              </a:rPr>
              <a:t>Call </a:t>
            </a:r>
            <a:r>
              <a:rPr sz="1200" i="1" spc="-5" dirty="0">
                <a:latin typeface="Arial"/>
                <a:cs typeface="Arial"/>
              </a:rPr>
              <a:t>remove-min </a:t>
            </a:r>
            <a:r>
              <a:rPr sz="1200" spc="-5" dirty="0">
                <a:latin typeface="Arial"/>
                <a:cs typeface="Arial"/>
              </a:rPr>
              <a:t>n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times.</a:t>
            </a:r>
            <a:endParaRPr sz="1200" dirty="0">
              <a:latin typeface="Arial"/>
              <a:cs typeface="Arial"/>
            </a:endParaRPr>
          </a:p>
          <a:p>
            <a:pPr marL="557530" lvl="1" indent="-143510">
              <a:lnSpc>
                <a:spcPts val="1370"/>
              </a:lnSpc>
              <a:spcBef>
                <a:spcPts val="145"/>
              </a:spcBef>
              <a:buChar char="–"/>
              <a:tabLst>
                <a:tab pos="558165" algn="l"/>
              </a:tabLst>
            </a:pPr>
            <a:r>
              <a:rPr sz="1200" spc="-5" dirty="0">
                <a:latin typeface="Arial"/>
                <a:cs typeface="Arial"/>
              </a:rPr>
              <a:t>Afterwards, </a:t>
            </a:r>
            <a:r>
              <a:rPr sz="1200" dirty="0">
                <a:latin typeface="Arial"/>
                <a:cs typeface="Arial"/>
              </a:rPr>
              <a:t>A will end up reverse-sorted </a:t>
            </a:r>
            <a:r>
              <a:rPr sz="1200" spc="5" dirty="0">
                <a:latin typeface="Arial"/>
                <a:cs typeface="Arial"/>
              </a:rPr>
              <a:t>(it </a:t>
            </a:r>
            <a:r>
              <a:rPr sz="1200" dirty="0">
                <a:latin typeface="Arial"/>
                <a:cs typeface="Arial"/>
              </a:rPr>
              <a:t>would</a:t>
            </a:r>
            <a:r>
              <a:rPr sz="1200" spc="-1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be</a:t>
            </a:r>
          </a:p>
          <a:p>
            <a:pPr marL="14604" algn="ctr">
              <a:lnSpc>
                <a:spcPts val="1370"/>
              </a:lnSpc>
            </a:pPr>
            <a:r>
              <a:rPr sz="1200" dirty="0">
                <a:latin typeface="Arial"/>
                <a:cs typeface="Arial"/>
              </a:rPr>
              <a:t>forward-sorted </a:t>
            </a:r>
            <a:r>
              <a:rPr sz="1200" spc="10" dirty="0">
                <a:latin typeface="Arial"/>
                <a:cs typeface="Arial"/>
              </a:rPr>
              <a:t>if </a:t>
            </a:r>
            <a:r>
              <a:rPr sz="1200" spc="-15" dirty="0">
                <a:latin typeface="Arial"/>
                <a:cs typeface="Arial"/>
              </a:rPr>
              <a:t>we </a:t>
            </a:r>
            <a:r>
              <a:rPr sz="1200" dirty="0">
                <a:latin typeface="Arial"/>
                <a:cs typeface="Arial"/>
              </a:rPr>
              <a:t>had started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a </a:t>
            </a:r>
            <a:r>
              <a:rPr sz="1200" spc="-15" dirty="0">
                <a:latin typeface="Arial"/>
                <a:cs typeface="Arial"/>
              </a:rPr>
              <a:t>“max”</a:t>
            </a:r>
            <a:r>
              <a:rPr sz="1200" spc="-6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heap)</a:t>
            </a:r>
          </a:p>
          <a:p>
            <a:pPr marL="356235" indent="-170815">
              <a:lnSpc>
                <a:spcPct val="100000"/>
              </a:lnSpc>
              <a:spcBef>
                <a:spcPts val="160"/>
              </a:spcBef>
              <a:buChar char="•"/>
              <a:tabLst>
                <a:tab pos="356870" algn="l"/>
              </a:tabLst>
            </a:pPr>
            <a:r>
              <a:rPr sz="1400" spc="-15" dirty="0">
                <a:latin typeface="Arial"/>
                <a:cs typeface="Arial"/>
              </a:rPr>
              <a:t>Heapsort </a:t>
            </a:r>
            <a:r>
              <a:rPr sz="1400" spc="-10" dirty="0">
                <a:latin typeface="Arial"/>
                <a:cs typeface="Arial"/>
              </a:rPr>
              <a:t>compares favorably</a:t>
            </a:r>
            <a:r>
              <a:rPr sz="1400" spc="2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to…</a:t>
            </a:r>
            <a:endParaRPr sz="1400" dirty="0">
              <a:latin typeface="Arial"/>
              <a:cs typeface="Arial"/>
            </a:endParaRPr>
          </a:p>
          <a:p>
            <a:pPr marL="557530" lvl="1" indent="-143510">
              <a:lnSpc>
                <a:spcPct val="100000"/>
              </a:lnSpc>
              <a:spcBef>
                <a:spcPts val="150"/>
              </a:spcBef>
              <a:buChar char="–"/>
              <a:tabLst>
                <a:tab pos="558165" algn="l"/>
              </a:tabLst>
            </a:pPr>
            <a:r>
              <a:rPr sz="1200" spc="-5" dirty="0">
                <a:latin typeface="Arial"/>
                <a:cs typeface="Arial"/>
              </a:rPr>
              <a:t>Merge </a:t>
            </a:r>
            <a:r>
              <a:rPr sz="1200" dirty="0">
                <a:latin typeface="Arial"/>
                <a:cs typeface="Arial"/>
              </a:rPr>
              <a:t>sort, </a:t>
            </a:r>
            <a:r>
              <a:rPr sz="1200" spc="-5" dirty="0">
                <a:latin typeface="Arial"/>
                <a:cs typeface="Arial"/>
              </a:rPr>
              <a:t>because </a:t>
            </a:r>
            <a:r>
              <a:rPr sz="1200" dirty="0">
                <a:latin typeface="Arial"/>
                <a:cs typeface="Arial"/>
              </a:rPr>
              <a:t>heapsort runs </a:t>
            </a:r>
            <a:r>
              <a:rPr sz="1200" b="1" dirty="0">
                <a:latin typeface="Arial"/>
                <a:cs typeface="Arial"/>
              </a:rPr>
              <a:t>in</a:t>
            </a:r>
            <a:r>
              <a:rPr sz="1200" b="1" spc="-6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place</a:t>
            </a:r>
            <a:r>
              <a:rPr sz="1200" dirty="0">
                <a:latin typeface="Arial"/>
                <a:cs typeface="Arial"/>
              </a:rPr>
              <a:t>.</a:t>
            </a:r>
          </a:p>
          <a:p>
            <a:pPr marL="557530" lvl="1" indent="-143510">
              <a:lnSpc>
                <a:spcPts val="1370"/>
              </a:lnSpc>
              <a:spcBef>
                <a:spcPts val="145"/>
              </a:spcBef>
              <a:buChar char="–"/>
              <a:tabLst>
                <a:tab pos="558165" algn="l"/>
              </a:tabLst>
            </a:pPr>
            <a:r>
              <a:rPr sz="1200" spc="-5" dirty="0">
                <a:latin typeface="Arial"/>
                <a:cs typeface="Arial"/>
              </a:rPr>
              <a:t>Randomized </a:t>
            </a:r>
            <a:r>
              <a:rPr sz="1200" dirty="0">
                <a:latin typeface="Arial"/>
                <a:cs typeface="Arial"/>
              </a:rPr>
              <a:t>quicksort, </a:t>
            </a:r>
            <a:r>
              <a:rPr sz="1200" spc="-5" dirty="0">
                <a:latin typeface="Arial"/>
                <a:cs typeface="Arial"/>
              </a:rPr>
              <a:t>because </a:t>
            </a:r>
            <a:r>
              <a:rPr sz="1200" dirty="0">
                <a:latin typeface="Arial"/>
                <a:cs typeface="Arial"/>
              </a:rPr>
              <a:t>heapsort</a:t>
            </a:r>
            <a:r>
              <a:rPr sz="1200" spc="-7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is</a:t>
            </a:r>
            <a:endParaRPr sz="1200" dirty="0">
              <a:latin typeface="Arial"/>
              <a:cs typeface="Arial"/>
            </a:endParaRPr>
          </a:p>
          <a:p>
            <a:pPr marL="557530">
              <a:lnSpc>
                <a:spcPts val="1370"/>
              </a:lnSpc>
              <a:tabLst>
                <a:tab pos="4417695" algn="l"/>
              </a:tabLst>
            </a:pPr>
            <a:r>
              <a:rPr sz="1200" b="1" spc="-5" dirty="0">
                <a:latin typeface="Arial"/>
                <a:cs typeface="Arial"/>
              </a:rPr>
              <a:t>deterministic.	</a:t>
            </a:r>
            <a:endParaRPr sz="1050" baseline="-7936" dirty="0">
              <a:latin typeface="Arial"/>
              <a:cs typeface="Arial"/>
            </a:endParaRPr>
          </a:p>
        </p:txBody>
      </p:sp>
      <p:sp>
        <p:nvSpPr>
          <p:cNvPr id="4" name="object 6">
            <a:extLst>
              <a:ext uri="{FF2B5EF4-FFF2-40B4-BE49-F238E27FC236}">
                <a16:creationId xmlns:a16="http://schemas.microsoft.com/office/drawing/2014/main" id="{57F5085E-AF85-504A-A66F-400A1B601494}"/>
              </a:ext>
            </a:extLst>
          </p:cNvPr>
          <p:cNvSpPr/>
          <p:nvPr/>
        </p:nvSpPr>
        <p:spPr>
          <a:xfrm>
            <a:off x="127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9452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8C9F15D4-BDF7-3744-A00D-33728B7A2415}"/>
              </a:ext>
            </a:extLst>
          </p:cNvPr>
          <p:cNvSpPr/>
          <p:nvPr/>
        </p:nvSpPr>
        <p:spPr>
          <a:xfrm>
            <a:off x="1192021" y="1408810"/>
            <a:ext cx="461645" cy="441325"/>
          </a:xfrm>
          <a:custGeom>
            <a:avLst/>
            <a:gdLst/>
            <a:ahLst/>
            <a:cxnLst/>
            <a:rect l="l" t="t" r="r" b="b"/>
            <a:pathLst>
              <a:path w="461644" h="441325">
                <a:moveTo>
                  <a:pt x="0" y="441325"/>
                </a:moveTo>
                <a:lnTo>
                  <a:pt x="461137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13CBC2FE-B3C4-BB4D-B07D-C63A3F9FD267}"/>
              </a:ext>
            </a:extLst>
          </p:cNvPr>
          <p:cNvSpPr/>
          <p:nvPr/>
        </p:nvSpPr>
        <p:spPr>
          <a:xfrm>
            <a:off x="1653158" y="986535"/>
            <a:ext cx="691515" cy="403225"/>
          </a:xfrm>
          <a:custGeom>
            <a:avLst/>
            <a:gdLst/>
            <a:ahLst/>
            <a:cxnLst/>
            <a:rect l="l" t="t" r="r" b="b"/>
            <a:pathLst>
              <a:path w="691514" h="403225">
                <a:moveTo>
                  <a:pt x="0" y="403225"/>
                </a:moveTo>
                <a:lnTo>
                  <a:pt x="691388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A2E850C6-1929-834C-8CFC-2F66FF53A718}"/>
              </a:ext>
            </a:extLst>
          </p:cNvPr>
          <p:cNvSpPr/>
          <p:nvPr/>
        </p:nvSpPr>
        <p:spPr>
          <a:xfrm>
            <a:off x="2344546" y="986535"/>
            <a:ext cx="691515" cy="403225"/>
          </a:xfrm>
          <a:custGeom>
            <a:avLst/>
            <a:gdLst/>
            <a:ahLst/>
            <a:cxnLst/>
            <a:rect l="l" t="t" r="r" b="b"/>
            <a:pathLst>
              <a:path w="691514" h="403225">
                <a:moveTo>
                  <a:pt x="0" y="0"/>
                </a:moveTo>
                <a:lnTo>
                  <a:pt x="691388" y="40322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F354ECE-D988-F444-9A9A-32BD17D1F240}"/>
              </a:ext>
            </a:extLst>
          </p:cNvPr>
          <p:cNvSpPr/>
          <p:nvPr/>
        </p:nvSpPr>
        <p:spPr>
          <a:xfrm>
            <a:off x="2574798" y="1408810"/>
            <a:ext cx="461645" cy="441325"/>
          </a:xfrm>
          <a:custGeom>
            <a:avLst/>
            <a:gdLst/>
            <a:ahLst/>
            <a:cxnLst/>
            <a:rect l="l" t="t" r="r" b="b"/>
            <a:pathLst>
              <a:path w="461645" h="441325">
                <a:moveTo>
                  <a:pt x="0" y="441325"/>
                </a:moveTo>
                <a:lnTo>
                  <a:pt x="461137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F2A60D31-2126-B346-B58D-CA1C038928D2}"/>
              </a:ext>
            </a:extLst>
          </p:cNvPr>
          <p:cNvSpPr/>
          <p:nvPr/>
        </p:nvSpPr>
        <p:spPr>
          <a:xfrm>
            <a:off x="3035935" y="1408810"/>
            <a:ext cx="460375" cy="461645"/>
          </a:xfrm>
          <a:custGeom>
            <a:avLst/>
            <a:gdLst/>
            <a:ahLst/>
            <a:cxnLst/>
            <a:rect l="l" t="t" r="r" b="b"/>
            <a:pathLst>
              <a:path w="460375" h="461644">
                <a:moveTo>
                  <a:pt x="0" y="0"/>
                </a:moveTo>
                <a:lnTo>
                  <a:pt x="460375" y="461137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BCB80C1D-10BA-654E-8ECE-C38711435A9E}"/>
              </a:ext>
            </a:extLst>
          </p:cNvPr>
          <p:cNvSpPr txBox="1"/>
          <p:nvPr/>
        </p:nvSpPr>
        <p:spPr>
          <a:xfrm>
            <a:off x="275589" y="2089149"/>
            <a:ext cx="4041140" cy="1196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97155" indent="-170180">
              <a:lnSpc>
                <a:spcPct val="10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A treap </a:t>
            </a:r>
            <a:r>
              <a:rPr sz="1200" spc="5" dirty="0">
                <a:latin typeface="Arial"/>
                <a:cs typeface="Arial"/>
              </a:rPr>
              <a:t>is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binary tree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-5" dirty="0">
                <a:latin typeface="Arial"/>
                <a:cs typeface="Arial"/>
              </a:rPr>
              <a:t>which </a:t>
            </a:r>
            <a:r>
              <a:rPr sz="1200" dirty="0">
                <a:latin typeface="Arial"/>
                <a:cs typeface="Arial"/>
              </a:rPr>
              <a:t>each </a:t>
            </a:r>
            <a:r>
              <a:rPr sz="1200" spc="-5" dirty="0">
                <a:latin typeface="Arial"/>
                <a:cs typeface="Arial"/>
              </a:rPr>
              <a:t>node </a:t>
            </a:r>
            <a:r>
              <a:rPr sz="1200" dirty="0">
                <a:latin typeface="Arial"/>
                <a:cs typeface="Arial"/>
              </a:rPr>
              <a:t>contains</a:t>
            </a:r>
            <a:r>
              <a:rPr sz="1200" spc="-180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two  </a:t>
            </a:r>
            <a:r>
              <a:rPr sz="1200" dirty="0">
                <a:latin typeface="Arial"/>
                <a:cs typeface="Arial"/>
              </a:rPr>
              <a:t>keys, a </a:t>
            </a:r>
            <a:r>
              <a:rPr sz="1200" spc="-5" dirty="0">
                <a:latin typeface="Arial"/>
                <a:cs typeface="Arial"/>
              </a:rPr>
              <a:t>“</a:t>
            </a:r>
            <a:r>
              <a:rPr sz="1200" b="1" spc="-5" dirty="0">
                <a:latin typeface="Arial"/>
                <a:cs typeface="Arial"/>
              </a:rPr>
              <a:t>heap key</a:t>
            </a:r>
            <a:r>
              <a:rPr sz="1200" spc="-5" dirty="0">
                <a:latin typeface="Arial"/>
                <a:cs typeface="Arial"/>
              </a:rPr>
              <a:t>” </a:t>
            </a:r>
            <a:r>
              <a:rPr sz="1200" dirty="0">
                <a:latin typeface="Arial"/>
                <a:cs typeface="Arial"/>
              </a:rPr>
              <a:t>and a </a:t>
            </a:r>
            <a:r>
              <a:rPr sz="1200" spc="-5" dirty="0">
                <a:latin typeface="Arial"/>
                <a:cs typeface="Arial"/>
              </a:rPr>
              <a:t>“</a:t>
            </a:r>
            <a:r>
              <a:rPr sz="1200" b="1" spc="-5" dirty="0">
                <a:latin typeface="Arial"/>
                <a:cs typeface="Arial"/>
              </a:rPr>
              <a:t>BST</a:t>
            </a:r>
            <a:r>
              <a:rPr sz="1200" b="1" spc="-35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key</a:t>
            </a:r>
            <a:r>
              <a:rPr sz="1200" spc="-5" dirty="0">
                <a:latin typeface="Arial"/>
                <a:cs typeface="Arial"/>
              </a:rPr>
              <a:t>”.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29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It </a:t>
            </a:r>
            <a:r>
              <a:rPr sz="1200" spc="5" dirty="0">
                <a:latin typeface="Arial"/>
                <a:cs typeface="Arial"/>
              </a:rPr>
              <a:t>satisfies </a:t>
            </a:r>
            <a:r>
              <a:rPr sz="1200" dirty="0">
                <a:latin typeface="Arial"/>
                <a:cs typeface="Arial"/>
              </a:rPr>
              <a:t>the heap property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respect to the</a:t>
            </a:r>
            <a:r>
              <a:rPr sz="1200" spc="-19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heap</a:t>
            </a:r>
            <a:endParaRPr sz="12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200" dirty="0">
                <a:latin typeface="Arial"/>
                <a:cs typeface="Arial"/>
              </a:rPr>
              <a:t>keys, </a:t>
            </a:r>
            <a:r>
              <a:rPr sz="1200" spc="-5" dirty="0">
                <a:latin typeface="Arial"/>
                <a:cs typeface="Arial"/>
              </a:rPr>
              <a:t>and the </a:t>
            </a:r>
            <a:r>
              <a:rPr sz="1200" spc="-10" dirty="0">
                <a:latin typeface="Arial"/>
                <a:cs typeface="Arial"/>
              </a:rPr>
              <a:t>BST </a:t>
            </a:r>
            <a:r>
              <a:rPr sz="1200" dirty="0">
                <a:latin typeface="Arial"/>
                <a:cs typeface="Arial"/>
              </a:rPr>
              <a:t>property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respect to </a:t>
            </a:r>
            <a:r>
              <a:rPr sz="1200" spc="-5" dirty="0">
                <a:latin typeface="Arial"/>
                <a:cs typeface="Arial"/>
              </a:rPr>
              <a:t>the </a:t>
            </a:r>
            <a:r>
              <a:rPr sz="1200" spc="-10" dirty="0">
                <a:latin typeface="Arial"/>
                <a:cs typeface="Arial"/>
              </a:rPr>
              <a:t>BST</a:t>
            </a:r>
            <a:r>
              <a:rPr sz="1200" spc="-8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keys.</a:t>
            </a:r>
            <a:endParaRPr sz="1200">
              <a:latin typeface="Arial"/>
              <a:cs typeface="Arial"/>
            </a:endParaRPr>
          </a:p>
          <a:p>
            <a:pPr marL="170180" marR="187960" indent="-170180">
              <a:lnSpc>
                <a:spcPct val="100000"/>
              </a:lnSpc>
              <a:spcBef>
                <a:spcPts val="29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The </a:t>
            </a:r>
            <a:r>
              <a:rPr sz="1200" spc="-10" dirty="0">
                <a:latin typeface="Arial"/>
                <a:cs typeface="Arial"/>
              </a:rPr>
              <a:t>BST </a:t>
            </a:r>
            <a:r>
              <a:rPr sz="1200" dirty="0">
                <a:latin typeface="Arial"/>
                <a:cs typeface="Arial"/>
              </a:rPr>
              <a:t>keys will store the </a:t>
            </a:r>
            <a:r>
              <a:rPr sz="1200" spc="-5" dirty="0">
                <a:latin typeface="Arial"/>
                <a:cs typeface="Arial"/>
              </a:rPr>
              <a:t>elements </a:t>
            </a:r>
            <a:r>
              <a:rPr sz="1200" dirty="0">
                <a:latin typeface="Arial"/>
                <a:cs typeface="Arial"/>
              </a:rPr>
              <a:t>of our </a:t>
            </a:r>
            <a:r>
              <a:rPr sz="1200" spc="-5" dirty="0">
                <a:latin typeface="Arial"/>
                <a:cs typeface="Arial"/>
              </a:rPr>
              <a:t>BST; we’ll  choose heap </a:t>
            </a:r>
            <a:r>
              <a:rPr sz="1200" dirty="0">
                <a:latin typeface="Arial"/>
                <a:cs typeface="Arial"/>
              </a:rPr>
              <a:t>keys </a:t>
            </a:r>
            <a:r>
              <a:rPr sz="1200" spc="-5" dirty="0">
                <a:latin typeface="Arial"/>
                <a:cs typeface="Arial"/>
              </a:rPr>
              <a:t>as </a:t>
            </a:r>
            <a:r>
              <a:rPr sz="1200" dirty="0">
                <a:latin typeface="Arial"/>
                <a:cs typeface="Arial"/>
              </a:rPr>
              <a:t>necessary to assist </a:t>
            </a:r>
            <a:r>
              <a:rPr sz="1200" spc="5" dirty="0">
                <a:latin typeface="Arial"/>
                <a:cs typeface="Arial"/>
              </a:rPr>
              <a:t>in</a:t>
            </a:r>
            <a:r>
              <a:rPr sz="1200" spc="-8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balancing.</a:t>
            </a:r>
            <a:endParaRPr sz="1200">
              <a:latin typeface="Arial"/>
              <a:cs typeface="Arial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9601AB6F-809B-C245-A257-4BA92AEDB01C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096121D8-3875-9740-B34C-91304EB8A414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ECFFF3DC-A27E-F641-B858-38BC57F455F4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Treaps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29526A67-45B1-A048-A74F-5BCA3AEF1311}"/>
              </a:ext>
            </a:extLst>
          </p:cNvPr>
          <p:cNvSpPr txBox="1"/>
          <p:nvPr/>
        </p:nvSpPr>
        <p:spPr>
          <a:xfrm>
            <a:off x="2113533" y="929360"/>
            <a:ext cx="231140" cy="172720"/>
          </a:xfrm>
          <a:prstGeom prst="rect">
            <a:avLst/>
          </a:prstGeom>
          <a:solidFill>
            <a:srgbClr val="BADFE2"/>
          </a:solidFill>
          <a:ln w="4787">
            <a:solidFill>
              <a:srgbClr val="000000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9948257C-8907-7F4E-A267-3FC1AC7B13C6}"/>
              </a:ext>
            </a:extLst>
          </p:cNvPr>
          <p:cNvSpPr/>
          <p:nvPr/>
        </p:nvSpPr>
        <p:spPr>
          <a:xfrm>
            <a:off x="2344546" y="929360"/>
            <a:ext cx="231140" cy="172720"/>
          </a:xfrm>
          <a:custGeom>
            <a:avLst/>
            <a:gdLst/>
            <a:ahLst/>
            <a:cxnLst/>
            <a:rect l="l" t="t" r="r" b="b"/>
            <a:pathLst>
              <a:path w="231139" h="172719">
                <a:moveTo>
                  <a:pt x="0" y="172237"/>
                </a:moveTo>
                <a:lnTo>
                  <a:pt x="230974" y="172237"/>
                </a:lnTo>
                <a:lnTo>
                  <a:pt x="230974" y="0"/>
                </a:lnTo>
                <a:lnTo>
                  <a:pt x="0" y="0"/>
                </a:lnTo>
                <a:lnTo>
                  <a:pt x="0" y="172237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61E4AF18-D9E7-1242-A3E0-963F1AEDC43A}"/>
              </a:ext>
            </a:extLst>
          </p:cNvPr>
          <p:cNvSpPr txBox="1"/>
          <p:nvPr/>
        </p:nvSpPr>
        <p:spPr>
          <a:xfrm>
            <a:off x="2344534" y="929360"/>
            <a:ext cx="231140" cy="172720"/>
          </a:xfrm>
          <a:prstGeom prst="rect">
            <a:avLst/>
          </a:prstGeom>
          <a:ln w="4762">
            <a:solidFill>
              <a:srgbClr val="000000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5334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23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6E052280-3624-094C-B1A1-9AE622215EC3}"/>
              </a:ext>
            </a:extLst>
          </p:cNvPr>
          <p:cNvSpPr txBox="1"/>
          <p:nvPr/>
        </p:nvSpPr>
        <p:spPr>
          <a:xfrm>
            <a:off x="3746373" y="775436"/>
            <a:ext cx="364490" cy="172720"/>
          </a:xfrm>
          <a:prstGeom prst="rect">
            <a:avLst/>
          </a:prstGeom>
          <a:solidFill>
            <a:srgbClr val="BADFE2"/>
          </a:solidFill>
          <a:ln w="4851">
            <a:solidFill>
              <a:srgbClr val="000000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47625">
              <a:lnSpc>
                <a:spcPct val="100000"/>
              </a:lnSpc>
              <a:spcBef>
                <a:spcPts val="105"/>
              </a:spcBef>
            </a:pPr>
            <a:r>
              <a:rPr sz="900" spc="-5" dirty="0">
                <a:latin typeface="Arial"/>
                <a:cs typeface="Arial"/>
              </a:rPr>
              <a:t>Heap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76AFF7D9-B214-5147-A903-44CD1D995940}"/>
              </a:ext>
            </a:extLst>
          </p:cNvPr>
          <p:cNvSpPr txBox="1"/>
          <p:nvPr/>
        </p:nvSpPr>
        <p:spPr>
          <a:xfrm>
            <a:off x="4110653" y="775436"/>
            <a:ext cx="307975" cy="172720"/>
          </a:xfrm>
          <a:prstGeom prst="rect">
            <a:avLst/>
          </a:prstGeom>
          <a:solidFill>
            <a:srgbClr val="FFFF99"/>
          </a:solidFill>
          <a:ln w="4762">
            <a:solidFill>
              <a:srgbClr val="000000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45085">
              <a:lnSpc>
                <a:spcPct val="100000"/>
              </a:lnSpc>
              <a:spcBef>
                <a:spcPts val="105"/>
              </a:spcBef>
            </a:pPr>
            <a:r>
              <a:rPr sz="900" spc="-5" dirty="0">
                <a:latin typeface="Arial"/>
                <a:cs typeface="Arial"/>
              </a:rPr>
              <a:t>BST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6DA342C9-FD81-A041-9381-462BB4509038}"/>
              </a:ext>
            </a:extLst>
          </p:cNvPr>
          <p:cNvSpPr txBox="1"/>
          <p:nvPr/>
        </p:nvSpPr>
        <p:spPr>
          <a:xfrm>
            <a:off x="1422273" y="1312760"/>
            <a:ext cx="231140" cy="172720"/>
          </a:xfrm>
          <a:prstGeom prst="rect">
            <a:avLst/>
          </a:prstGeom>
          <a:solidFill>
            <a:srgbClr val="BADFE2"/>
          </a:solidFill>
          <a:ln w="4851">
            <a:solidFill>
              <a:srgbClr val="000000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52705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10</a:t>
            </a: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D6BE1EF4-F004-474F-95ED-56B04F43DBC1}"/>
              </a:ext>
            </a:extLst>
          </p:cNvPr>
          <p:cNvSpPr/>
          <p:nvPr/>
        </p:nvSpPr>
        <p:spPr>
          <a:xfrm>
            <a:off x="1653158" y="1312760"/>
            <a:ext cx="231140" cy="172720"/>
          </a:xfrm>
          <a:custGeom>
            <a:avLst/>
            <a:gdLst/>
            <a:ahLst/>
            <a:cxnLst/>
            <a:rect l="l" t="t" r="r" b="b"/>
            <a:pathLst>
              <a:path w="231139" h="172719">
                <a:moveTo>
                  <a:pt x="0" y="172250"/>
                </a:moveTo>
                <a:lnTo>
                  <a:pt x="230987" y="172250"/>
                </a:lnTo>
                <a:lnTo>
                  <a:pt x="230987" y="0"/>
                </a:lnTo>
                <a:lnTo>
                  <a:pt x="0" y="0"/>
                </a:lnTo>
                <a:lnTo>
                  <a:pt x="0" y="17225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19613065-1952-574F-B874-C435FE29C119}"/>
              </a:ext>
            </a:extLst>
          </p:cNvPr>
          <p:cNvSpPr txBox="1"/>
          <p:nvPr/>
        </p:nvSpPr>
        <p:spPr>
          <a:xfrm>
            <a:off x="1653203" y="1312760"/>
            <a:ext cx="231140" cy="172720"/>
          </a:xfrm>
          <a:prstGeom prst="rect">
            <a:avLst/>
          </a:prstGeom>
          <a:ln w="4762">
            <a:solidFill>
              <a:srgbClr val="000000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55880">
              <a:lnSpc>
                <a:spcPct val="100000"/>
              </a:lnSpc>
              <a:spcBef>
                <a:spcPts val="105"/>
              </a:spcBef>
            </a:pPr>
            <a:r>
              <a:rPr sz="900" spc="-75" dirty="0">
                <a:latin typeface="Arial"/>
                <a:cs typeface="Arial"/>
              </a:rPr>
              <a:t>11</a:t>
            </a:r>
            <a:endParaRPr sz="900">
              <a:latin typeface="Arial"/>
              <a:cs typeface="Arial"/>
            </a:endParaRPr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5278CBC0-8B05-D349-8AC0-00A6C23120C8}"/>
              </a:ext>
            </a:extLst>
          </p:cNvPr>
          <p:cNvSpPr txBox="1"/>
          <p:nvPr/>
        </p:nvSpPr>
        <p:spPr>
          <a:xfrm>
            <a:off x="2804921" y="1312760"/>
            <a:ext cx="231140" cy="172720"/>
          </a:xfrm>
          <a:prstGeom prst="rect">
            <a:avLst/>
          </a:prstGeom>
          <a:solidFill>
            <a:srgbClr val="BADFE2"/>
          </a:solidFill>
          <a:ln w="4800">
            <a:solidFill>
              <a:srgbClr val="000000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5334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12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EA6619C3-9252-6142-9A70-23EAE98B4475}"/>
              </a:ext>
            </a:extLst>
          </p:cNvPr>
          <p:cNvSpPr/>
          <p:nvPr/>
        </p:nvSpPr>
        <p:spPr>
          <a:xfrm>
            <a:off x="3035935" y="1312760"/>
            <a:ext cx="231140" cy="172720"/>
          </a:xfrm>
          <a:custGeom>
            <a:avLst/>
            <a:gdLst/>
            <a:ahLst/>
            <a:cxnLst/>
            <a:rect l="l" t="t" r="r" b="b"/>
            <a:pathLst>
              <a:path w="231139" h="172719">
                <a:moveTo>
                  <a:pt x="0" y="172250"/>
                </a:moveTo>
                <a:lnTo>
                  <a:pt x="230987" y="172250"/>
                </a:lnTo>
                <a:lnTo>
                  <a:pt x="230987" y="0"/>
                </a:lnTo>
                <a:lnTo>
                  <a:pt x="0" y="0"/>
                </a:lnTo>
                <a:lnTo>
                  <a:pt x="0" y="17225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B4F9D01C-9F38-954E-9BC5-78858F1EF66E}"/>
              </a:ext>
            </a:extLst>
          </p:cNvPr>
          <p:cNvSpPr txBox="1"/>
          <p:nvPr/>
        </p:nvSpPr>
        <p:spPr>
          <a:xfrm>
            <a:off x="3035916" y="1312760"/>
            <a:ext cx="231140" cy="172720"/>
          </a:xfrm>
          <a:prstGeom prst="rect">
            <a:avLst/>
          </a:prstGeom>
          <a:ln w="4762">
            <a:solidFill>
              <a:srgbClr val="000000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5334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28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6628EC86-827D-CC4F-BCDF-24385EF05BF2}"/>
              </a:ext>
            </a:extLst>
          </p:cNvPr>
          <p:cNvSpPr txBox="1"/>
          <p:nvPr/>
        </p:nvSpPr>
        <p:spPr>
          <a:xfrm>
            <a:off x="3265296" y="1773910"/>
            <a:ext cx="231140" cy="172720"/>
          </a:xfrm>
          <a:prstGeom prst="rect">
            <a:avLst/>
          </a:prstGeom>
          <a:solidFill>
            <a:srgbClr val="BADFE2"/>
          </a:solidFill>
          <a:ln w="4800">
            <a:solidFill>
              <a:srgbClr val="000000"/>
            </a:solidFill>
          </a:ln>
        </p:spPr>
        <p:txBody>
          <a:bodyPr vert="horz" wrap="square" lIns="0" tIns="13970" rIns="0" bIns="0" rtlCol="0">
            <a:spAutoFit/>
          </a:bodyPr>
          <a:lstStyle/>
          <a:p>
            <a:pPr marL="53975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14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8D3AA537-D83F-1A4E-A1A8-833D9DF19B10}"/>
              </a:ext>
            </a:extLst>
          </p:cNvPr>
          <p:cNvSpPr txBox="1"/>
          <p:nvPr/>
        </p:nvSpPr>
        <p:spPr>
          <a:xfrm>
            <a:off x="3496291" y="1773910"/>
            <a:ext cx="231140" cy="172720"/>
          </a:xfrm>
          <a:prstGeom prst="rect">
            <a:avLst/>
          </a:prstGeom>
          <a:solidFill>
            <a:srgbClr val="FFFF99"/>
          </a:solidFill>
          <a:ln w="4762">
            <a:solidFill>
              <a:srgbClr val="000000"/>
            </a:solidFill>
          </a:ln>
        </p:spPr>
        <p:txBody>
          <a:bodyPr vert="horz" wrap="square" lIns="0" tIns="13970" rIns="0" bIns="0" rtlCol="0">
            <a:spAutoFit/>
          </a:bodyPr>
          <a:lstStyle/>
          <a:p>
            <a:pPr marL="53975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31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CEB0CA33-4756-524D-B42F-81AB29BFBEB3}"/>
              </a:ext>
            </a:extLst>
          </p:cNvPr>
          <p:cNvSpPr txBox="1"/>
          <p:nvPr/>
        </p:nvSpPr>
        <p:spPr>
          <a:xfrm>
            <a:off x="2343785" y="1773910"/>
            <a:ext cx="231140" cy="172720"/>
          </a:xfrm>
          <a:prstGeom prst="rect">
            <a:avLst/>
          </a:prstGeom>
          <a:solidFill>
            <a:srgbClr val="BADFE2"/>
          </a:solidFill>
          <a:ln w="4787">
            <a:solidFill>
              <a:srgbClr val="000000"/>
            </a:solidFill>
          </a:ln>
        </p:spPr>
        <p:txBody>
          <a:bodyPr vert="horz" wrap="square" lIns="0" tIns="13970" rIns="0" bIns="0" rtlCol="0">
            <a:spAutoFit/>
          </a:bodyPr>
          <a:lstStyle/>
          <a:p>
            <a:pPr marL="5334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15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05AE0F0A-55A7-924F-84FC-E631811F8211}"/>
              </a:ext>
            </a:extLst>
          </p:cNvPr>
          <p:cNvSpPr/>
          <p:nvPr/>
        </p:nvSpPr>
        <p:spPr>
          <a:xfrm>
            <a:off x="2574798" y="1773910"/>
            <a:ext cx="231140" cy="172720"/>
          </a:xfrm>
          <a:custGeom>
            <a:avLst/>
            <a:gdLst/>
            <a:ahLst/>
            <a:cxnLst/>
            <a:rect l="l" t="t" r="r" b="b"/>
            <a:pathLst>
              <a:path w="231139" h="172719">
                <a:moveTo>
                  <a:pt x="0" y="172237"/>
                </a:moveTo>
                <a:lnTo>
                  <a:pt x="230974" y="172237"/>
                </a:lnTo>
                <a:lnTo>
                  <a:pt x="230974" y="0"/>
                </a:lnTo>
                <a:lnTo>
                  <a:pt x="0" y="0"/>
                </a:lnTo>
                <a:lnTo>
                  <a:pt x="0" y="172237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071AC215-3172-C14F-8A33-6EBA6F7289C3}"/>
              </a:ext>
            </a:extLst>
          </p:cNvPr>
          <p:cNvSpPr txBox="1"/>
          <p:nvPr/>
        </p:nvSpPr>
        <p:spPr>
          <a:xfrm>
            <a:off x="2574785" y="1773910"/>
            <a:ext cx="231140" cy="172720"/>
          </a:xfrm>
          <a:prstGeom prst="rect">
            <a:avLst/>
          </a:prstGeom>
          <a:ln w="4762">
            <a:solidFill>
              <a:srgbClr val="000000"/>
            </a:solidFill>
          </a:ln>
        </p:spPr>
        <p:txBody>
          <a:bodyPr vert="horz" wrap="square" lIns="0" tIns="13970" rIns="0" bIns="0" rtlCol="0">
            <a:spAutoFit/>
          </a:bodyPr>
          <a:lstStyle/>
          <a:p>
            <a:pPr marL="5334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24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BAFCAA8F-DB75-904F-B618-669308C4A552}"/>
              </a:ext>
            </a:extLst>
          </p:cNvPr>
          <p:cNvSpPr txBox="1"/>
          <p:nvPr/>
        </p:nvSpPr>
        <p:spPr>
          <a:xfrm>
            <a:off x="961136" y="1773910"/>
            <a:ext cx="231140" cy="172720"/>
          </a:xfrm>
          <a:prstGeom prst="rect">
            <a:avLst/>
          </a:prstGeom>
          <a:solidFill>
            <a:srgbClr val="BADFE2"/>
          </a:solidFill>
          <a:ln w="4864">
            <a:solidFill>
              <a:srgbClr val="000000"/>
            </a:solidFill>
          </a:ln>
        </p:spPr>
        <p:txBody>
          <a:bodyPr vert="horz" wrap="square" lIns="0" tIns="13970" rIns="0" bIns="0" rtlCol="0">
            <a:spAutoFit/>
          </a:bodyPr>
          <a:lstStyle/>
          <a:p>
            <a:pPr marL="52705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26</a:t>
            </a:r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ACF63931-1FA2-4D46-B70F-5268282CB49B}"/>
              </a:ext>
            </a:extLst>
          </p:cNvPr>
          <p:cNvSpPr/>
          <p:nvPr/>
        </p:nvSpPr>
        <p:spPr>
          <a:xfrm>
            <a:off x="1192021" y="1773910"/>
            <a:ext cx="231140" cy="172720"/>
          </a:xfrm>
          <a:custGeom>
            <a:avLst/>
            <a:gdLst/>
            <a:ahLst/>
            <a:cxnLst/>
            <a:rect l="l" t="t" r="r" b="b"/>
            <a:pathLst>
              <a:path w="231139" h="172719">
                <a:moveTo>
                  <a:pt x="0" y="172237"/>
                </a:moveTo>
                <a:lnTo>
                  <a:pt x="230974" y="172237"/>
                </a:lnTo>
                <a:lnTo>
                  <a:pt x="230974" y="0"/>
                </a:lnTo>
                <a:lnTo>
                  <a:pt x="0" y="0"/>
                </a:lnTo>
                <a:lnTo>
                  <a:pt x="0" y="172237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566650E7-D961-D144-8F6E-D72B89C2C4CD}"/>
              </a:ext>
            </a:extLst>
          </p:cNvPr>
          <p:cNvSpPr txBox="1"/>
          <p:nvPr/>
        </p:nvSpPr>
        <p:spPr>
          <a:xfrm>
            <a:off x="1192072" y="1773910"/>
            <a:ext cx="231140" cy="172720"/>
          </a:xfrm>
          <a:prstGeom prst="rect">
            <a:avLst/>
          </a:prstGeom>
          <a:ln w="4762">
            <a:solidFill>
              <a:srgbClr val="000000"/>
            </a:solidFill>
          </a:ln>
        </p:spPr>
        <p:txBody>
          <a:bodyPr vert="horz" wrap="square" lIns="0" tIns="1397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7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C3BB1539-6E62-9A44-92C7-C130C984208D}"/>
              </a:ext>
            </a:extLst>
          </p:cNvPr>
          <p:cNvSpPr txBox="1"/>
          <p:nvPr/>
        </p:nvSpPr>
        <p:spPr>
          <a:xfrm>
            <a:off x="1651635" y="1763991"/>
            <a:ext cx="231140" cy="173736"/>
          </a:xfrm>
          <a:prstGeom prst="rect">
            <a:avLst/>
          </a:prstGeom>
          <a:solidFill>
            <a:srgbClr val="BADFE2"/>
          </a:solidFill>
          <a:ln w="4800">
            <a:solidFill>
              <a:srgbClr val="000000"/>
            </a:solidFill>
          </a:ln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900" spc="5" dirty="0">
                <a:latin typeface="Arial"/>
                <a:cs typeface="Arial"/>
              </a:rPr>
              <a:t>24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799AE842-9505-014F-B3B6-3E397B8120AB}"/>
              </a:ext>
            </a:extLst>
          </p:cNvPr>
          <p:cNvSpPr txBox="1"/>
          <p:nvPr/>
        </p:nvSpPr>
        <p:spPr>
          <a:xfrm>
            <a:off x="1882629" y="1763991"/>
            <a:ext cx="231140" cy="172720"/>
          </a:xfrm>
          <a:prstGeom prst="rect">
            <a:avLst/>
          </a:prstGeom>
          <a:solidFill>
            <a:srgbClr val="FFFF99"/>
          </a:solidFill>
          <a:ln w="4762">
            <a:solidFill>
              <a:srgbClr val="000000"/>
            </a:solidFill>
          </a:ln>
        </p:spPr>
        <p:txBody>
          <a:bodyPr vert="horz" wrap="square" lIns="0" tIns="13970" rIns="0" bIns="0" rtlCol="0">
            <a:spAutoFit/>
          </a:bodyPr>
          <a:lstStyle/>
          <a:p>
            <a:pPr marL="5334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15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47A1D99A-FBDE-2C4D-A82C-D959FA7B8DC7}"/>
              </a:ext>
            </a:extLst>
          </p:cNvPr>
          <p:cNvSpPr/>
          <p:nvPr/>
        </p:nvSpPr>
        <p:spPr>
          <a:xfrm>
            <a:off x="1643761" y="1494535"/>
            <a:ext cx="236220" cy="257175"/>
          </a:xfrm>
          <a:custGeom>
            <a:avLst/>
            <a:gdLst/>
            <a:ahLst/>
            <a:cxnLst/>
            <a:rect l="l" t="t" r="r" b="b"/>
            <a:pathLst>
              <a:path w="236219" h="257175">
                <a:moveTo>
                  <a:pt x="235712" y="257175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8CBD83DE-A7DF-C247-A2F9-7C21314AF54A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9221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6">
            <a:extLst>
              <a:ext uri="{FF2B5EF4-FFF2-40B4-BE49-F238E27FC236}">
                <a16:creationId xmlns:a16="http://schemas.microsoft.com/office/drawing/2014/main" id="{418771BF-A025-FD4B-BEB4-E4637F0E1745}"/>
              </a:ext>
            </a:extLst>
          </p:cNvPr>
          <p:cNvSpPr txBox="1"/>
          <p:nvPr/>
        </p:nvSpPr>
        <p:spPr>
          <a:xfrm>
            <a:off x="275589" y="787717"/>
            <a:ext cx="4099560" cy="2482850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70180" marR="25400" indent="-170180">
              <a:lnSpc>
                <a:spcPts val="1510"/>
              </a:lnSpc>
              <a:spcBef>
                <a:spcPts val="284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5" dirty="0">
                <a:latin typeface="Arial"/>
                <a:cs typeface="Arial"/>
              </a:rPr>
              <a:t>heap keys are </a:t>
            </a:r>
            <a:r>
              <a:rPr sz="1400" spc="-10" dirty="0">
                <a:latin typeface="Arial"/>
                <a:cs typeface="Arial"/>
              </a:rPr>
              <a:t>all distinct, then there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only </a:t>
            </a:r>
            <a:r>
              <a:rPr sz="1400" spc="-15" dirty="0">
                <a:latin typeface="Arial"/>
                <a:cs typeface="Arial"/>
              </a:rPr>
              <a:t>one  </a:t>
            </a:r>
            <a:r>
              <a:rPr sz="1400" spc="-10" dirty="0">
                <a:latin typeface="Arial"/>
                <a:cs typeface="Arial"/>
              </a:rPr>
              <a:t>valid </a:t>
            </a:r>
            <a:r>
              <a:rPr sz="1400" spc="-15" dirty="0">
                <a:latin typeface="Arial"/>
                <a:cs typeface="Arial"/>
              </a:rPr>
              <a:t>“shape” </a:t>
            </a:r>
            <a:r>
              <a:rPr sz="1400" spc="-10" dirty="0">
                <a:latin typeface="Arial"/>
                <a:cs typeface="Arial"/>
              </a:rPr>
              <a:t>for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treap.</a:t>
            </a:r>
            <a:r>
              <a:rPr sz="1400" spc="229" dirty="0">
                <a:latin typeface="Arial"/>
                <a:cs typeface="Arial"/>
              </a:rPr>
              <a:t> </a:t>
            </a:r>
            <a:r>
              <a:rPr sz="1400" spc="-25" dirty="0">
                <a:latin typeface="Arial"/>
                <a:cs typeface="Arial"/>
              </a:rPr>
              <a:t>(why?)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ts val="151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If we </a:t>
            </a:r>
            <a:r>
              <a:rPr sz="1400" spc="-10" dirty="0">
                <a:latin typeface="Arial"/>
                <a:cs typeface="Arial"/>
              </a:rPr>
              <a:t>choose </a:t>
            </a:r>
            <a:r>
              <a:rPr sz="1400" spc="-15" dirty="0">
                <a:latin typeface="Arial"/>
                <a:cs typeface="Arial"/>
              </a:rPr>
              <a:t>heap keys </a:t>
            </a:r>
            <a:r>
              <a:rPr sz="1400" spc="-10" dirty="0">
                <a:latin typeface="Arial"/>
                <a:cs typeface="Arial"/>
              </a:rPr>
              <a:t>at random, then </a:t>
            </a:r>
            <a:r>
              <a:rPr sz="1400" spc="-15" dirty="0">
                <a:latin typeface="Arial"/>
                <a:cs typeface="Arial"/>
              </a:rPr>
              <a:t>our treap  </a:t>
            </a:r>
            <a:r>
              <a:rPr sz="1400" spc="-10" dirty="0">
                <a:latin typeface="Arial"/>
                <a:cs typeface="Arial"/>
              </a:rPr>
              <a:t>will be</a:t>
            </a:r>
            <a:r>
              <a:rPr sz="1400" spc="6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randomly-structured!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  <a:spcBef>
                <a:spcPts val="150"/>
              </a:spcBef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15" dirty="0">
                <a:latin typeface="Arial"/>
                <a:cs typeface="Arial"/>
              </a:rPr>
              <a:t>about </a:t>
            </a:r>
            <a:r>
              <a:rPr sz="1400" i="1" spc="-10" dirty="0">
                <a:latin typeface="Arial"/>
                <a:cs typeface="Arial"/>
              </a:rPr>
              <a:t>insert </a:t>
            </a:r>
            <a:r>
              <a:rPr sz="1400" spc="-15" dirty="0">
                <a:latin typeface="Arial"/>
                <a:cs typeface="Arial"/>
              </a:rPr>
              <a:t>and</a:t>
            </a:r>
            <a:r>
              <a:rPr sz="1400" spc="90" dirty="0">
                <a:latin typeface="Arial"/>
                <a:cs typeface="Arial"/>
              </a:rPr>
              <a:t> </a:t>
            </a:r>
            <a:r>
              <a:rPr sz="1400" i="1" spc="-10" dirty="0">
                <a:latin typeface="Arial"/>
                <a:cs typeface="Arial"/>
              </a:rPr>
              <a:t>delete</a:t>
            </a:r>
            <a:r>
              <a:rPr sz="1400" spc="-10" dirty="0">
                <a:latin typeface="Arial"/>
                <a:cs typeface="Arial"/>
              </a:rPr>
              <a:t>?</a:t>
            </a:r>
            <a:endParaRPr sz="1400">
              <a:latin typeface="Arial"/>
              <a:cs typeface="Arial"/>
            </a:endParaRPr>
          </a:p>
          <a:p>
            <a:pPr marL="372110" marR="16510" lvl="1" indent="-143510">
              <a:lnSpc>
                <a:spcPct val="90000"/>
              </a:lnSpc>
              <a:spcBef>
                <a:spcPts val="295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spc="-5" dirty="0">
                <a:latin typeface="Arial"/>
                <a:cs typeface="Arial"/>
              </a:rPr>
              <a:t>insert </a:t>
            </a:r>
            <a:r>
              <a:rPr sz="1200" dirty="0">
                <a:latin typeface="Arial"/>
                <a:cs typeface="Arial"/>
              </a:rPr>
              <a:t>: Insert </a:t>
            </a:r>
            <a:r>
              <a:rPr sz="1200" spc="-5" dirty="0">
                <a:latin typeface="Arial"/>
                <a:cs typeface="Arial"/>
              </a:rPr>
              <a:t>new element as </a:t>
            </a:r>
            <a:r>
              <a:rPr sz="1200" dirty="0">
                <a:latin typeface="Arial"/>
                <a:cs typeface="Arial"/>
              </a:rPr>
              <a:t>leaf using the standard  </a:t>
            </a:r>
            <a:r>
              <a:rPr sz="1200" spc="-10" dirty="0">
                <a:latin typeface="Arial"/>
                <a:cs typeface="Arial"/>
              </a:rPr>
              <a:t>BST </a:t>
            </a:r>
            <a:r>
              <a:rPr sz="1200" dirty="0">
                <a:latin typeface="Arial"/>
                <a:cs typeface="Arial"/>
              </a:rPr>
              <a:t>insertion procedure (so </a:t>
            </a:r>
            <a:r>
              <a:rPr sz="1200" spc="-10" dirty="0">
                <a:latin typeface="Arial"/>
                <a:cs typeface="Arial"/>
              </a:rPr>
              <a:t>BST </a:t>
            </a:r>
            <a:r>
              <a:rPr sz="1200" dirty="0">
                <a:latin typeface="Arial"/>
                <a:cs typeface="Arial"/>
              </a:rPr>
              <a:t>property satisfied).  Assign new </a:t>
            </a:r>
            <a:r>
              <a:rPr sz="1200" spc="-5" dirty="0">
                <a:latin typeface="Arial"/>
                <a:cs typeface="Arial"/>
              </a:rPr>
              <a:t>element </a:t>
            </a:r>
            <a:r>
              <a:rPr sz="1200" dirty="0">
                <a:latin typeface="Arial"/>
                <a:cs typeface="Arial"/>
              </a:rPr>
              <a:t>a random heap key. Then</a:t>
            </a:r>
            <a:r>
              <a:rPr sz="1200" spc="-10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restore  </a:t>
            </a:r>
            <a:r>
              <a:rPr sz="1200" spc="-5" dirty="0">
                <a:latin typeface="Arial"/>
                <a:cs typeface="Arial"/>
              </a:rPr>
              <a:t>heap </a:t>
            </a:r>
            <a:r>
              <a:rPr sz="1200" dirty="0">
                <a:latin typeface="Arial"/>
                <a:cs typeface="Arial"/>
              </a:rPr>
              <a:t>property (while preserving </a:t>
            </a:r>
            <a:r>
              <a:rPr sz="1200" spc="-10" dirty="0">
                <a:latin typeface="Arial"/>
                <a:cs typeface="Arial"/>
              </a:rPr>
              <a:t>BST </a:t>
            </a:r>
            <a:r>
              <a:rPr sz="1200" dirty="0">
                <a:latin typeface="Arial"/>
                <a:cs typeface="Arial"/>
              </a:rPr>
              <a:t>property) using  </a:t>
            </a:r>
            <a:r>
              <a:rPr sz="1200" i="1" spc="-5" dirty="0">
                <a:latin typeface="Arial"/>
                <a:cs typeface="Arial"/>
              </a:rPr>
              <a:t>sift-up </a:t>
            </a:r>
            <a:r>
              <a:rPr sz="1200" spc="-5" dirty="0">
                <a:latin typeface="Arial"/>
                <a:cs typeface="Arial"/>
              </a:rPr>
              <a:t>implemented with</a:t>
            </a:r>
            <a:r>
              <a:rPr sz="1200" spc="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rotations.</a:t>
            </a:r>
            <a:endParaRPr sz="1200">
              <a:latin typeface="Arial"/>
              <a:cs typeface="Arial"/>
            </a:endParaRPr>
          </a:p>
          <a:p>
            <a:pPr marL="372110" marR="37465" lvl="1" indent="-143510">
              <a:lnSpc>
                <a:spcPts val="1300"/>
              </a:lnSpc>
              <a:spcBef>
                <a:spcPts val="305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spc="-5" dirty="0">
                <a:latin typeface="Arial"/>
                <a:cs typeface="Arial"/>
              </a:rPr>
              <a:t>delete </a:t>
            </a:r>
            <a:r>
              <a:rPr sz="1200" dirty="0">
                <a:latin typeface="Arial"/>
                <a:cs typeface="Arial"/>
              </a:rPr>
              <a:t>: replace </a:t>
            </a:r>
            <a:r>
              <a:rPr sz="1200" spc="-5" dirty="0">
                <a:latin typeface="Arial"/>
                <a:cs typeface="Arial"/>
              </a:rPr>
              <a:t>element with join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-10" dirty="0">
                <a:latin typeface="Arial"/>
                <a:cs typeface="Arial"/>
              </a:rPr>
              <a:t>two </a:t>
            </a:r>
            <a:r>
              <a:rPr sz="1200" dirty="0">
                <a:latin typeface="Arial"/>
                <a:cs typeface="Arial"/>
              </a:rPr>
              <a:t>subtree  children, using </a:t>
            </a:r>
            <a:r>
              <a:rPr sz="1200" spc="-5" dirty="0">
                <a:latin typeface="Arial"/>
                <a:cs typeface="Arial"/>
              </a:rPr>
              <a:t>heap </a:t>
            </a:r>
            <a:r>
              <a:rPr sz="1200" dirty="0">
                <a:latin typeface="Arial"/>
                <a:cs typeface="Arial"/>
              </a:rPr>
              <a:t>property to decide </a:t>
            </a:r>
            <a:r>
              <a:rPr sz="1200" spc="-5" dirty="0">
                <a:latin typeface="Arial"/>
                <a:cs typeface="Arial"/>
              </a:rPr>
              <a:t>which</a:t>
            </a:r>
            <a:r>
              <a:rPr sz="1200" spc="-16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direction 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-5" dirty="0">
                <a:latin typeface="Arial"/>
                <a:cs typeface="Arial"/>
              </a:rPr>
              <a:t>join </a:t>
            </a:r>
            <a:r>
              <a:rPr sz="1200" dirty="0">
                <a:latin typeface="Arial"/>
                <a:cs typeface="Arial"/>
              </a:rPr>
              <a:t>at </a:t>
            </a:r>
            <a:r>
              <a:rPr sz="1200" spc="-5" dirty="0">
                <a:latin typeface="Arial"/>
                <a:cs typeface="Arial"/>
              </a:rPr>
              <a:t>each</a:t>
            </a:r>
            <a:r>
              <a:rPr sz="1200" spc="-4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step.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37">
            <a:extLst>
              <a:ext uri="{FF2B5EF4-FFF2-40B4-BE49-F238E27FC236}">
                <a16:creationId xmlns:a16="http://schemas.microsoft.com/office/drawing/2014/main" id="{886B7F72-CE89-5C42-A9D3-7D63C6B848B0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8">
            <a:extLst>
              <a:ext uri="{FF2B5EF4-FFF2-40B4-BE49-F238E27FC236}">
                <a16:creationId xmlns:a16="http://schemas.microsoft.com/office/drawing/2014/main" id="{E590CA84-D8A0-FF49-9410-44305F452ADE}"/>
              </a:ext>
            </a:extLst>
          </p:cNvPr>
          <p:cNvSpPr/>
          <p:nvPr/>
        </p:nvSpPr>
        <p:spPr>
          <a:xfrm>
            <a:off x="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39">
            <a:extLst>
              <a:ext uri="{FF2B5EF4-FFF2-40B4-BE49-F238E27FC236}">
                <a16:creationId xmlns:a16="http://schemas.microsoft.com/office/drawing/2014/main" id="{602602EA-7156-B246-A362-C6FE9EDB4C9E}"/>
              </a:ext>
            </a:extLst>
          </p:cNvPr>
          <p:cNvSpPr txBox="1"/>
          <p:nvPr/>
        </p:nvSpPr>
        <p:spPr>
          <a:xfrm>
            <a:off x="1346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Treaps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40">
            <a:extLst>
              <a:ext uri="{FF2B5EF4-FFF2-40B4-BE49-F238E27FC236}">
                <a16:creationId xmlns:a16="http://schemas.microsoft.com/office/drawing/2014/main" id="{3F4B0AFE-719A-5E4D-AE14-1822DD4AE7EF}"/>
              </a:ext>
            </a:extLst>
          </p:cNvPr>
          <p:cNvSpPr/>
          <p:nvPr/>
        </p:nvSpPr>
        <p:spPr>
          <a:xfrm>
            <a:off x="127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351707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6520A4CA-E56B-CD41-8A6B-ACDAB2A7D363}"/>
              </a:ext>
            </a:extLst>
          </p:cNvPr>
          <p:cNvSpPr txBox="1"/>
          <p:nvPr/>
        </p:nvSpPr>
        <p:spPr>
          <a:xfrm>
            <a:off x="275589" y="817481"/>
            <a:ext cx="4086860" cy="191262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70180" marR="12700" indent="-170815">
              <a:lnSpc>
                <a:spcPts val="1510"/>
              </a:lnSpc>
              <a:spcBef>
                <a:spcPts val="50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5" dirty="0">
                <a:latin typeface="Arial"/>
                <a:cs typeface="Arial"/>
              </a:rPr>
              <a:t>heap keys are </a:t>
            </a:r>
            <a:r>
              <a:rPr sz="1400" spc="-10" dirty="0">
                <a:latin typeface="Arial"/>
                <a:cs typeface="Arial"/>
              </a:rPr>
              <a:t>all distinct, then there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only </a:t>
            </a:r>
            <a:r>
              <a:rPr sz="1400" spc="-15" dirty="0">
                <a:latin typeface="Arial"/>
                <a:cs typeface="Arial"/>
              </a:rPr>
              <a:t>one  </a:t>
            </a:r>
            <a:r>
              <a:rPr sz="1400" spc="-10" dirty="0">
                <a:latin typeface="Arial"/>
                <a:cs typeface="Arial"/>
              </a:rPr>
              <a:t>valid </a:t>
            </a:r>
            <a:r>
              <a:rPr sz="1400" spc="-15" dirty="0">
                <a:latin typeface="Arial"/>
                <a:cs typeface="Arial"/>
              </a:rPr>
              <a:t>“shape” </a:t>
            </a:r>
            <a:r>
              <a:rPr sz="1400" spc="-10" dirty="0">
                <a:latin typeface="Arial"/>
                <a:cs typeface="Arial"/>
              </a:rPr>
              <a:t>for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treap.</a:t>
            </a:r>
            <a:r>
              <a:rPr sz="1400" spc="229" dirty="0">
                <a:latin typeface="Arial"/>
                <a:cs typeface="Arial"/>
              </a:rPr>
              <a:t> </a:t>
            </a:r>
            <a:r>
              <a:rPr sz="1400" spc="-25" dirty="0">
                <a:latin typeface="Arial"/>
                <a:cs typeface="Arial"/>
              </a:rPr>
              <a:t>(why?)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1595"/>
              </a:lnSpc>
              <a:spcBef>
                <a:spcPts val="150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20" dirty="0">
                <a:latin typeface="Arial"/>
                <a:cs typeface="Arial"/>
              </a:rPr>
              <a:t>If we </a:t>
            </a:r>
            <a:r>
              <a:rPr sz="1400" spc="-10" dirty="0">
                <a:latin typeface="Arial"/>
                <a:cs typeface="Arial"/>
              </a:rPr>
              <a:t>choose </a:t>
            </a:r>
            <a:r>
              <a:rPr sz="1400" spc="-15" dirty="0">
                <a:latin typeface="Arial"/>
                <a:cs typeface="Arial"/>
              </a:rPr>
              <a:t>heap keys </a:t>
            </a:r>
            <a:r>
              <a:rPr sz="1400" spc="-10" dirty="0">
                <a:latin typeface="Arial"/>
                <a:cs typeface="Arial"/>
              </a:rPr>
              <a:t>at</a:t>
            </a:r>
            <a:r>
              <a:rPr sz="1400" spc="1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random, then </a:t>
            </a:r>
            <a:r>
              <a:rPr sz="1400" spc="-15" dirty="0">
                <a:latin typeface="Arial"/>
                <a:cs typeface="Arial"/>
              </a:rPr>
              <a:t>our treap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ts val="1595"/>
              </a:lnSpc>
            </a:pPr>
            <a:r>
              <a:rPr sz="1400" spc="-10" dirty="0">
                <a:latin typeface="Arial"/>
                <a:cs typeface="Arial"/>
              </a:rPr>
              <a:t>will be</a:t>
            </a:r>
            <a:r>
              <a:rPr sz="1400" spc="5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randomly-structured!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  <a:spcBef>
                <a:spcPts val="165"/>
              </a:spcBef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15" dirty="0">
                <a:latin typeface="Arial"/>
                <a:cs typeface="Arial"/>
              </a:rPr>
              <a:t>about </a:t>
            </a:r>
            <a:r>
              <a:rPr sz="1400" i="1" spc="-10" dirty="0">
                <a:latin typeface="Arial"/>
                <a:cs typeface="Arial"/>
              </a:rPr>
              <a:t>insert </a:t>
            </a:r>
            <a:r>
              <a:rPr sz="1400" spc="-15" dirty="0">
                <a:latin typeface="Arial"/>
                <a:cs typeface="Arial"/>
              </a:rPr>
              <a:t>and</a:t>
            </a:r>
            <a:r>
              <a:rPr sz="1400" spc="90" dirty="0">
                <a:latin typeface="Arial"/>
                <a:cs typeface="Arial"/>
              </a:rPr>
              <a:t> </a:t>
            </a:r>
            <a:r>
              <a:rPr sz="1400" i="1" spc="-10" dirty="0">
                <a:latin typeface="Arial"/>
                <a:cs typeface="Arial"/>
              </a:rPr>
              <a:t>delete</a:t>
            </a:r>
            <a:r>
              <a:rPr sz="1400" spc="-10" dirty="0">
                <a:latin typeface="Arial"/>
                <a:cs typeface="Arial"/>
              </a:rPr>
              <a:t>?</a:t>
            </a:r>
            <a:endParaRPr sz="1400">
              <a:latin typeface="Arial"/>
              <a:cs typeface="Arial"/>
            </a:endParaRPr>
          </a:p>
          <a:p>
            <a:pPr marL="371475" marR="5715" indent="-143510">
              <a:lnSpc>
                <a:spcPct val="90100"/>
              </a:lnSpc>
              <a:spcBef>
                <a:spcPts val="295"/>
              </a:spcBef>
            </a:pPr>
            <a:r>
              <a:rPr sz="1200" dirty="0">
                <a:latin typeface="Arial"/>
                <a:cs typeface="Arial"/>
              </a:rPr>
              <a:t>– </a:t>
            </a:r>
            <a:r>
              <a:rPr sz="1200" i="1" spc="-5" dirty="0">
                <a:latin typeface="Arial"/>
                <a:cs typeface="Arial"/>
              </a:rPr>
              <a:t>insert </a:t>
            </a:r>
            <a:r>
              <a:rPr sz="1200" dirty="0">
                <a:latin typeface="Arial"/>
                <a:cs typeface="Arial"/>
              </a:rPr>
              <a:t>: Insert </a:t>
            </a:r>
            <a:r>
              <a:rPr sz="1200" spc="-5" dirty="0">
                <a:latin typeface="Arial"/>
                <a:cs typeface="Arial"/>
              </a:rPr>
              <a:t>new element as </a:t>
            </a:r>
            <a:r>
              <a:rPr sz="1200" dirty="0">
                <a:latin typeface="Arial"/>
                <a:cs typeface="Arial"/>
              </a:rPr>
              <a:t>leaf using the standard  </a:t>
            </a:r>
            <a:r>
              <a:rPr sz="1200" spc="-10" dirty="0">
                <a:latin typeface="Arial"/>
                <a:cs typeface="Arial"/>
              </a:rPr>
              <a:t>BST </a:t>
            </a:r>
            <a:r>
              <a:rPr sz="1200" dirty="0">
                <a:latin typeface="Arial"/>
                <a:cs typeface="Arial"/>
              </a:rPr>
              <a:t>insertion procedure (so </a:t>
            </a:r>
            <a:r>
              <a:rPr sz="1200" spc="-10" dirty="0">
                <a:latin typeface="Arial"/>
                <a:cs typeface="Arial"/>
              </a:rPr>
              <a:t>BST </a:t>
            </a:r>
            <a:r>
              <a:rPr sz="1200" dirty="0">
                <a:latin typeface="Arial"/>
                <a:cs typeface="Arial"/>
              </a:rPr>
              <a:t>property satisfied).  Assign </a:t>
            </a:r>
            <a:r>
              <a:rPr sz="1200" spc="-5" dirty="0">
                <a:latin typeface="Arial"/>
                <a:cs typeface="Arial"/>
              </a:rPr>
              <a:t>new element a </a:t>
            </a:r>
            <a:r>
              <a:rPr sz="1200" dirty="0">
                <a:latin typeface="Arial"/>
                <a:cs typeface="Arial"/>
              </a:rPr>
              <a:t>random </a:t>
            </a:r>
            <a:r>
              <a:rPr sz="1200" spc="-5" dirty="0">
                <a:latin typeface="Arial"/>
                <a:cs typeface="Arial"/>
              </a:rPr>
              <a:t>heap </a:t>
            </a:r>
            <a:r>
              <a:rPr sz="1200" dirty="0">
                <a:latin typeface="Arial"/>
                <a:cs typeface="Arial"/>
              </a:rPr>
              <a:t>key. Then</a:t>
            </a:r>
            <a:r>
              <a:rPr sz="1200" spc="-11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restore  heap property (while preserving </a:t>
            </a:r>
            <a:r>
              <a:rPr sz="1200" spc="-5" dirty="0">
                <a:latin typeface="Arial"/>
                <a:cs typeface="Arial"/>
              </a:rPr>
              <a:t>BST </a:t>
            </a:r>
            <a:r>
              <a:rPr sz="1200" dirty="0">
                <a:latin typeface="Arial"/>
                <a:cs typeface="Arial"/>
              </a:rPr>
              <a:t>property) </a:t>
            </a:r>
            <a:r>
              <a:rPr sz="1200" spc="5" dirty="0">
                <a:latin typeface="Arial"/>
                <a:cs typeface="Arial"/>
              </a:rPr>
              <a:t>using  </a:t>
            </a:r>
            <a:r>
              <a:rPr sz="1200" i="1" spc="-5" dirty="0">
                <a:latin typeface="Arial"/>
                <a:cs typeface="Arial"/>
              </a:rPr>
              <a:t>sift-up </a:t>
            </a:r>
            <a:r>
              <a:rPr sz="1200" spc="-5" dirty="0">
                <a:latin typeface="Arial"/>
                <a:cs typeface="Arial"/>
              </a:rPr>
              <a:t>implemented with</a:t>
            </a:r>
            <a:r>
              <a:rPr sz="1200" spc="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rotations.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F15E549D-5214-3F49-BCE4-14A95A13F220}"/>
              </a:ext>
            </a:extLst>
          </p:cNvPr>
          <p:cNvSpPr txBox="1"/>
          <p:nvPr/>
        </p:nvSpPr>
        <p:spPr>
          <a:xfrm>
            <a:off x="504189" y="2733293"/>
            <a:ext cx="3838575" cy="537845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42875" marR="5080" indent="-143510">
              <a:lnSpc>
                <a:spcPts val="1300"/>
              </a:lnSpc>
              <a:spcBef>
                <a:spcPts val="260"/>
              </a:spcBef>
            </a:pPr>
            <a:r>
              <a:rPr sz="1200" dirty="0">
                <a:latin typeface="Arial"/>
                <a:cs typeface="Arial"/>
              </a:rPr>
              <a:t>– </a:t>
            </a:r>
            <a:r>
              <a:rPr sz="1200" i="1" spc="-5" dirty="0">
                <a:latin typeface="Arial"/>
                <a:cs typeface="Arial"/>
              </a:rPr>
              <a:t>delete </a:t>
            </a:r>
            <a:r>
              <a:rPr sz="1200" dirty="0">
                <a:latin typeface="Arial"/>
                <a:cs typeface="Arial"/>
              </a:rPr>
              <a:t>: replace </a:t>
            </a:r>
            <a:r>
              <a:rPr sz="1200" spc="-5" dirty="0">
                <a:latin typeface="Arial"/>
                <a:cs typeface="Arial"/>
              </a:rPr>
              <a:t>element with join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-10" dirty="0">
                <a:latin typeface="Arial"/>
                <a:cs typeface="Arial"/>
              </a:rPr>
              <a:t>two </a:t>
            </a:r>
            <a:r>
              <a:rPr sz="1200" dirty="0">
                <a:latin typeface="Arial"/>
                <a:cs typeface="Arial"/>
              </a:rPr>
              <a:t>subtree  children, using </a:t>
            </a:r>
            <a:r>
              <a:rPr sz="1200" spc="-5" dirty="0">
                <a:latin typeface="Arial"/>
                <a:cs typeface="Arial"/>
              </a:rPr>
              <a:t>heap </a:t>
            </a:r>
            <a:r>
              <a:rPr sz="1200" dirty="0">
                <a:latin typeface="Arial"/>
                <a:cs typeface="Arial"/>
              </a:rPr>
              <a:t>property to decide </a:t>
            </a:r>
            <a:r>
              <a:rPr sz="1200" spc="-5" dirty="0">
                <a:latin typeface="Arial"/>
                <a:cs typeface="Arial"/>
              </a:rPr>
              <a:t>which</a:t>
            </a:r>
            <a:r>
              <a:rPr sz="1200" spc="-16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direction 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-5" dirty="0">
                <a:latin typeface="Arial"/>
                <a:cs typeface="Arial"/>
              </a:rPr>
              <a:t>join </a:t>
            </a:r>
            <a:r>
              <a:rPr sz="1200" dirty="0">
                <a:latin typeface="Arial"/>
                <a:cs typeface="Arial"/>
              </a:rPr>
              <a:t>at </a:t>
            </a:r>
            <a:r>
              <a:rPr sz="1200" spc="-5" dirty="0">
                <a:latin typeface="Arial"/>
                <a:cs typeface="Arial"/>
              </a:rPr>
              <a:t>each</a:t>
            </a:r>
            <a:r>
              <a:rPr sz="1200" spc="-4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step.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9DEE6F0-1AA8-6741-AD8F-7AC2167949D2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5C616DD-7ABC-5D41-B305-724B6EE06244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4D2195C9-B6D1-784B-B5C0-20F021B294F3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Treaps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1A337345-606B-9243-84F4-35EF10CE2DDC}"/>
              </a:ext>
            </a:extLst>
          </p:cNvPr>
          <p:cNvSpPr/>
          <p:nvPr/>
        </p:nvSpPr>
        <p:spPr>
          <a:xfrm>
            <a:off x="81534" y="725423"/>
            <a:ext cx="4343400" cy="2019300"/>
          </a:xfrm>
          <a:custGeom>
            <a:avLst/>
            <a:gdLst/>
            <a:ahLst/>
            <a:cxnLst/>
            <a:rect l="l" t="t" r="r" b="b"/>
            <a:pathLst>
              <a:path w="4343400" h="2019300">
                <a:moveTo>
                  <a:pt x="0" y="2019300"/>
                </a:moveTo>
                <a:lnTo>
                  <a:pt x="4343400" y="2019300"/>
                </a:lnTo>
                <a:lnTo>
                  <a:pt x="4343400" y="0"/>
                </a:lnTo>
                <a:lnTo>
                  <a:pt x="0" y="0"/>
                </a:lnTo>
                <a:lnTo>
                  <a:pt x="0" y="2019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0BA8E8A9-0075-7648-B076-0C425BA8F55E}"/>
              </a:ext>
            </a:extLst>
          </p:cNvPr>
          <p:cNvSpPr/>
          <p:nvPr/>
        </p:nvSpPr>
        <p:spPr>
          <a:xfrm>
            <a:off x="199262" y="1277708"/>
            <a:ext cx="1714500" cy="6383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5FC55276-548B-6142-8E36-9EB15D15335F}"/>
              </a:ext>
            </a:extLst>
          </p:cNvPr>
          <p:cNvSpPr txBox="1"/>
          <p:nvPr/>
        </p:nvSpPr>
        <p:spPr>
          <a:xfrm>
            <a:off x="2167763" y="1474723"/>
            <a:ext cx="18923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15" dirty="0">
                <a:latin typeface="Arial"/>
                <a:cs typeface="Arial"/>
              </a:rPr>
              <a:t>OR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0AEEB771-3EFA-5747-99DA-8A257EFCCAC8}"/>
              </a:ext>
            </a:extLst>
          </p:cNvPr>
          <p:cNvSpPr/>
          <p:nvPr/>
        </p:nvSpPr>
        <p:spPr>
          <a:xfrm>
            <a:off x="2502407" y="1186573"/>
            <a:ext cx="1871599" cy="7403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C7121D22-3D42-B947-ACA3-2A22F01D5B5A}"/>
              </a:ext>
            </a:extLst>
          </p:cNvPr>
          <p:cNvSpPr/>
          <p:nvPr/>
        </p:nvSpPr>
        <p:spPr>
          <a:xfrm>
            <a:off x="1056512" y="1051560"/>
            <a:ext cx="231140" cy="231140"/>
          </a:xfrm>
          <a:custGeom>
            <a:avLst/>
            <a:gdLst/>
            <a:ahLst/>
            <a:cxnLst/>
            <a:rect l="l" t="t" r="r" b="b"/>
            <a:pathLst>
              <a:path w="231139" h="231139">
                <a:moveTo>
                  <a:pt x="115443" y="0"/>
                </a:moveTo>
                <a:lnTo>
                  <a:pt x="70508" y="9074"/>
                </a:lnTo>
                <a:lnTo>
                  <a:pt x="33813" y="33829"/>
                </a:lnTo>
                <a:lnTo>
                  <a:pt x="9072" y="70562"/>
                </a:lnTo>
                <a:lnTo>
                  <a:pt x="0" y="115570"/>
                </a:lnTo>
                <a:lnTo>
                  <a:pt x="9072" y="160504"/>
                </a:lnTo>
                <a:lnTo>
                  <a:pt x="33813" y="197199"/>
                </a:lnTo>
                <a:lnTo>
                  <a:pt x="70508" y="221940"/>
                </a:lnTo>
                <a:lnTo>
                  <a:pt x="115443" y="231013"/>
                </a:lnTo>
                <a:lnTo>
                  <a:pt x="160377" y="221940"/>
                </a:lnTo>
                <a:lnTo>
                  <a:pt x="197072" y="197199"/>
                </a:lnTo>
                <a:lnTo>
                  <a:pt x="221813" y="160504"/>
                </a:lnTo>
                <a:lnTo>
                  <a:pt x="230886" y="115570"/>
                </a:lnTo>
                <a:lnTo>
                  <a:pt x="221813" y="70562"/>
                </a:lnTo>
                <a:lnTo>
                  <a:pt x="197072" y="33829"/>
                </a:lnTo>
                <a:lnTo>
                  <a:pt x="160377" y="9074"/>
                </a:lnTo>
                <a:lnTo>
                  <a:pt x="11544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3056CEC4-FD36-3646-AA53-C0F269D30696}"/>
              </a:ext>
            </a:extLst>
          </p:cNvPr>
          <p:cNvSpPr/>
          <p:nvPr/>
        </p:nvSpPr>
        <p:spPr>
          <a:xfrm>
            <a:off x="1056512" y="1051560"/>
            <a:ext cx="231140" cy="231140"/>
          </a:xfrm>
          <a:custGeom>
            <a:avLst/>
            <a:gdLst/>
            <a:ahLst/>
            <a:cxnLst/>
            <a:rect l="l" t="t" r="r" b="b"/>
            <a:pathLst>
              <a:path w="231139" h="231139">
                <a:moveTo>
                  <a:pt x="0" y="115570"/>
                </a:moveTo>
                <a:lnTo>
                  <a:pt x="9072" y="70562"/>
                </a:lnTo>
                <a:lnTo>
                  <a:pt x="33813" y="33829"/>
                </a:lnTo>
                <a:lnTo>
                  <a:pt x="70508" y="9074"/>
                </a:lnTo>
                <a:lnTo>
                  <a:pt x="115443" y="0"/>
                </a:lnTo>
                <a:lnTo>
                  <a:pt x="160377" y="9074"/>
                </a:lnTo>
                <a:lnTo>
                  <a:pt x="197072" y="33829"/>
                </a:lnTo>
                <a:lnTo>
                  <a:pt x="221813" y="70562"/>
                </a:lnTo>
                <a:lnTo>
                  <a:pt x="230886" y="115570"/>
                </a:lnTo>
                <a:lnTo>
                  <a:pt x="221813" y="160504"/>
                </a:lnTo>
                <a:lnTo>
                  <a:pt x="197072" y="197199"/>
                </a:lnTo>
                <a:lnTo>
                  <a:pt x="160377" y="221940"/>
                </a:lnTo>
                <a:lnTo>
                  <a:pt x="115443" y="231013"/>
                </a:lnTo>
                <a:lnTo>
                  <a:pt x="70508" y="221940"/>
                </a:lnTo>
                <a:lnTo>
                  <a:pt x="33813" y="197199"/>
                </a:lnTo>
                <a:lnTo>
                  <a:pt x="9072" y="160504"/>
                </a:lnTo>
                <a:lnTo>
                  <a:pt x="0" y="11557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489BD113-5FD3-0B46-BE27-32DA8EE121FD}"/>
              </a:ext>
            </a:extLst>
          </p:cNvPr>
          <p:cNvSpPr/>
          <p:nvPr/>
        </p:nvSpPr>
        <p:spPr>
          <a:xfrm>
            <a:off x="936752" y="1248791"/>
            <a:ext cx="171450" cy="115570"/>
          </a:xfrm>
          <a:custGeom>
            <a:avLst/>
            <a:gdLst/>
            <a:ahLst/>
            <a:cxnLst/>
            <a:rect l="l" t="t" r="r" b="b"/>
            <a:pathLst>
              <a:path w="171450" h="115569">
                <a:moveTo>
                  <a:pt x="0" y="115442"/>
                </a:moveTo>
                <a:lnTo>
                  <a:pt x="171450" y="0"/>
                </a:lnTo>
              </a:path>
            </a:pathLst>
          </a:custGeom>
          <a:ln w="4762">
            <a:solidFill>
              <a:srgbClr val="B6DC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04E9D0D7-4D26-5141-81A2-5318AB17351A}"/>
              </a:ext>
            </a:extLst>
          </p:cNvPr>
          <p:cNvSpPr/>
          <p:nvPr/>
        </p:nvSpPr>
        <p:spPr>
          <a:xfrm>
            <a:off x="1253617" y="1248791"/>
            <a:ext cx="165100" cy="86995"/>
          </a:xfrm>
          <a:custGeom>
            <a:avLst/>
            <a:gdLst/>
            <a:ahLst/>
            <a:cxnLst/>
            <a:rect l="l" t="t" r="r" b="b"/>
            <a:pathLst>
              <a:path w="165100" h="86994">
                <a:moveTo>
                  <a:pt x="164845" y="86740"/>
                </a:moveTo>
                <a:lnTo>
                  <a:pt x="0" y="0"/>
                </a:lnTo>
              </a:path>
            </a:pathLst>
          </a:custGeom>
          <a:ln w="4762">
            <a:solidFill>
              <a:srgbClr val="B6DC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5FFC442D-2968-704D-8B2A-0664914962B9}"/>
              </a:ext>
            </a:extLst>
          </p:cNvPr>
          <p:cNvSpPr/>
          <p:nvPr/>
        </p:nvSpPr>
        <p:spPr>
          <a:xfrm>
            <a:off x="3247263" y="996188"/>
            <a:ext cx="231140" cy="231140"/>
          </a:xfrm>
          <a:custGeom>
            <a:avLst/>
            <a:gdLst/>
            <a:ahLst/>
            <a:cxnLst/>
            <a:rect l="l" t="t" r="r" b="b"/>
            <a:pathLst>
              <a:path w="231139" h="231139">
                <a:moveTo>
                  <a:pt x="115443" y="0"/>
                </a:moveTo>
                <a:lnTo>
                  <a:pt x="70508" y="9074"/>
                </a:lnTo>
                <a:lnTo>
                  <a:pt x="33813" y="33829"/>
                </a:lnTo>
                <a:lnTo>
                  <a:pt x="9072" y="70562"/>
                </a:lnTo>
                <a:lnTo>
                  <a:pt x="0" y="115570"/>
                </a:lnTo>
                <a:lnTo>
                  <a:pt x="9072" y="160504"/>
                </a:lnTo>
                <a:lnTo>
                  <a:pt x="33813" y="197199"/>
                </a:lnTo>
                <a:lnTo>
                  <a:pt x="70508" y="221940"/>
                </a:lnTo>
                <a:lnTo>
                  <a:pt x="115443" y="231013"/>
                </a:lnTo>
                <a:lnTo>
                  <a:pt x="160377" y="221940"/>
                </a:lnTo>
                <a:lnTo>
                  <a:pt x="197072" y="197199"/>
                </a:lnTo>
                <a:lnTo>
                  <a:pt x="221813" y="160504"/>
                </a:lnTo>
                <a:lnTo>
                  <a:pt x="230886" y="115570"/>
                </a:lnTo>
                <a:lnTo>
                  <a:pt x="221813" y="70562"/>
                </a:lnTo>
                <a:lnTo>
                  <a:pt x="197072" y="33829"/>
                </a:lnTo>
                <a:lnTo>
                  <a:pt x="160377" y="9074"/>
                </a:lnTo>
                <a:lnTo>
                  <a:pt x="11544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DE00C1BE-FDE2-A24E-81AB-F6931204FF51}"/>
              </a:ext>
            </a:extLst>
          </p:cNvPr>
          <p:cNvSpPr/>
          <p:nvPr/>
        </p:nvSpPr>
        <p:spPr>
          <a:xfrm>
            <a:off x="3247263" y="996188"/>
            <a:ext cx="231140" cy="231140"/>
          </a:xfrm>
          <a:custGeom>
            <a:avLst/>
            <a:gdLst/>
            <a:ahLst/>
            <a:cxnLst/>
            <a:rect l="l" t="t" r="r" b="b"/>
            <a:pathLst>
              <a:path w="231139" h="231139">
                <a:moveTo>
                  <a:pt x="0" y="115570"/>
                </a:moveTo>
                <a:lnTo>
                  <a:pt x="9072" y="70562"/>
                </a:lnTo>
                <a:lnTo>
                  <a:pt x="33813" y="33829"/>
                </a:lnTo>
                <a:lnTo>
                  <a:pt x="70508" y="9074"/>
                </a:lnTo>
                <a:lnTo>
                  <a:pt x="115443" y="0"/>
                </a:lnTo>
                <a:lnTo>
                  <a:pt x="160377" y="9074"/>
                </a:lnTo>
                <a:lnTo>
                  <a:pt x="197072" y="33829"/>
                </a:lnTo>
                <a:lnTo>
                  <a:pt x="221813" y="70562"/>
                </a:lnTo>
                <a:lnTo>
                  <a:pt x="230886" y="115570"/>
                </a:lnTo>
                <a:lnTo>
                  <a:pt x="221813" y="160504"/>
                </a:lnTo>
                <a:lnTo>
                  <a:pt x="197072" y="197199"/>
                </a:lnTo>
                <a:lnTo>
                  <a:pt x="160377" y="221940"/>
                </a:lnTo>
                <a:lnTo>
                  <a:pt x="115443" y="231013"/>
                </a:lnTo>
                <a:lnTo>
                  <a:pt x="70508" y="221940"/>
                </a:lnTo>
                <a:lnTo>
                  <a:pt x="33813" y="197199"/>
                </a:lnTo>
                <a:lnTo>
                  <a:pt x="9072" y="160504"/>
                </a:lnTo>
                <a:lnTo>
                  <a:pt x="0" y="11557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98C22297-0274-274B-B9B2-C33A3895C959}"/>
              </a:ext>
            </a:extLst>
          </p:cNvPr>
          <p:cNvSpPr/>
          <p:nvPr/>
        </p:nvSpPr>
        <p:spPr>
          <a:xfrm>
            <a:off x="3127501" y="1193419"/>
            <a:ext cx="171450" cy="115570"/>
          </a:xfrm>
          <a:custGeom>
            <a:avLst/>
            <a:gdLst/>
            <a:ahLst/>
            <a:cxnLst/>
            <a:rect l="l" t="t" r="r" b="b"/>
            <a:pathLst>
              <a:path w="171450" h="115569">
                <a:moveTo>
                  <a:pt x="0" y="115442"/>
                </a:moveTo>
                <a:lnTo>
                  <a:pt x="171450" y="0"/>
                </a:lnTo>
              </a:path>
            </a:pathLst>
          </a:custGeom>
          <a:ln w="4762">
            <a:solidFill>
              <a:srgbClr val="B6DC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7E3B554B-CE22-924A-AAE4-CAEB8CFB40C7}"/>
              </a:ext>
            </a:extLst>
          </p:cNvPr>
          <p:cNvSpPr/>
          <p:nvPr/>
        </p:nvSpPr>
        <p:spPr>
          <a:xfrm>
            <a:off x="3444367" y="1193419"/>
            <a:ext cx="165100" cy="86995"/>
          </a:xfrm>
          <a:custGeom>
            <a:avLst/>
            <a:gdLst/>
            <a:ahLst/>
            <a:cxnLst/>
            <a:rect l="l" t="t" r="r" b="b"/>
            <a:pathLst>
              <a:path w="165100" h="86994">
                <a:moveTo>
                  <a:pt x="164845" y="86740"/>
                </a:moveTo>
                <a:lnTo>
                  <a:pt x="0" y="0"/>
                </a:lnTo>
              </a:path>
            </a:pathLst>
          </a:custGeom>
          <a:ln w="4762">
            <a:solidFill>
              <a:srgbClr val="B6DC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2AFEA3AB-C19D-4A4E-A198-455A0FBC05DC}"/>
              </a:ext>
            </a:extLst>
          </p:cNvPr>
          <p:cNvSpPr txBox="1"/>
          <p:nvPr/>
        </p:nvSpPr>
        <p:spPr>
          <a:xfrm>
            <a:off x="1127124" y="1008328"/>
            <a:ext cx="101600" cy="2711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1600" spc="-1040" dirty="0">
                <a:solidFill>
                  <a:srgbClr val="C00000"/>
                </a:solidFill>
                <a:latin typeface="Arial"/>
                <a:cs typeface="Arial"/>
              </a:rPr>
              <a:t>X</a:t>
            </a:r>
            <a:r>
              <a:rPr sz="1200" spc="-5" dirty="0">
                <a:latin typeface="Arial"/>
                <a:cs typeface="Arial"/>
              </a:rPr>
              <a:t>e</a:t>
            </a:r>
            <a:endParaRPr sz="1200">
              <a:latin typeface="Arial"/>
              <a:cs typeface="Arial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3A2941E1-E344-0744-8F6A-FB346B542BDD}"/>
              </a:ext>
            </a:extLst>
          </p:cNvPr>
          <p:cNvSpPr txBox="1"/>
          <p:nvPr/>
        </p:nvSpPr>
        <p:spPr>
          <a:xfrm>
            <a:off x="3275964" y="953261"/>
            <a:ext cx="14478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2400" spc="-1050" baseline="-5208" dirty="0">
                <a:solidFill>
                  <a:srgbClr val="C00000"/>
                </a:solidFill>
                <a:latin typeface="Arial"/>
                <a:cs typeface="Arial"/>
              </a:rPr>
              <a:t>X</a:t>
            </a:r>
            <a:r>
              <a:rPr sz="1200" spc="-5" dirty="0">
                <a:latin typeface="Arial"/>
                <a:cs typeface="Arial"/>
              </a:rPr>
              <a:t>e</a:t>
            </a:r>
            <a:endParaRPr sz="1200">
              <a:latin typeface="Arial"/>
              <a:cs typeface="Arial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B43CF170-9240-3740-B337-BFF5A37E0F9A}"/>
              </a:ext>
            </a:extLst>
          </p:cNvPr>
          <p:cNvSpPr txBox="1"/>
          <p:nvPr/>
        </p:nvSpPr>
        <p:spPr>
          <a:xfrm>
            <a:off x="356361" y="1990725"/>
            <a:ext cx="171577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latin typeface="Arial"/>
                <a:cs typeface="Arial"/>
              </a:rPr>
              <a:t>T1-&gt;right = join(T1-&gt;right,</a:t>
            </a:r>
            <a:r>
              <a:rPr sz="1000" spc="-15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T2);</a:t>
            </a:r>
            <a:endParaRPr sz="1000">
              <a:latin typeface="Arial"/>
              <a:cs typeface="Arial"/>
            </a:endParaRPr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C9A50CBD-F2B0-3944-BF79-6EB2D5DC8E52}"/>
              </a:ext>
            </a:extLst>
          </p:cNvPr>
          <p:cNvSpPr txBox="1"/>
          <p:nvPr/>
        </p:nvSpPr>
        <p:spPr>
          <a:xfrm>
            <a:off x="2766060" y="1990725"/>
            <a:ext cx="153289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spc="5" dirty="0">
                <a:latin typeface="Arial"/>
                <a:cs typeface="Arial"/>
              </a:rPr>
              <a:t>T2-&gt;left= </a:t>
            </a:r>
            <a:r>
              <a:rPr sz="1000" dirty="0">
                <a:latin typeface="Arial"/>
                <a:cs typeface="Arial"/>
              </a:rPr>
              <a:t>join(T1,</a:t>
            </a:r>
            <a:r>
              <a:rPr sz="1000" spc="-18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T2-&gt;left);</a:t>
            </a:r>
            <a:endParaRPr sz="1000">
              <a:latin typeface="Arial"/>
              <a:cs typeface="Arial"/>
            </a:endParaRPr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D4D3196B-8217-F74A-B6D8-0086E14FC661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8728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930939A5-CA24-6143-B4E3-EA41FC7BDFA7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0C0E6B2E-FD0D-804C-AA9C-5120E9826CAB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ECEACE0B-3DC2-C143-B8CE-A3F754988FF4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421130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Priority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Queues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8171B784-68C0-0347-BE6D-E58DCDB0382B}"/>
              </a:ext>
            </a:extLst>
          </p:cNvPr>
          <p:cNvSpPr txBox="1"/>
          <p:nvPr/>
        </p:nvSpPr>
        <p:spPr>
          <a:xfrm>
            <a:off x="161290" y="678202"/>
            <a:ext cx="4037965" cy="2404745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509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All </a:t>
            </a:r>
            <a:r>
              <a:rPr sz="1600" spc="-5" dirty="0">
                <a:latin typeface="Arial"/>
                <a:cs typeface="Arial"/>
              </a:rPr>
              <a:t>priority queues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support:</a:t>
            </a:r>
            <a:endParaRPr sz="1600">
              <a:latin typeface="Arial"/>
              <a:cs typeface="Arial"/>
            </a:endParaRPr>
          </a:p>
          <a:p>
            <a:pPr marL="228600">
              <a:lnSpc>
                <a:spcPct val="100000"/>
              </a:lnSpc>
              <a:spcBef>
                <a:spcPts val="265"/>
              </a:spcBef>
            </a:pPr>
            <a:r>
              <a:rPr sz="1000" i="1" spc="-5" dirty="0">
                <a:latin typeface="Arial"/>
                <a:cs typeface="Arial"/>
              </a:rPr>
              <a:t>Insert(e, </a:t>
            </a:r>
            <a:r>
              <a:rPr sz="1000" i="1" dirty="0">
                <a:latin typeface="Arial"/>
                <a:cs typeface="Arial"/>
              </a:rPr>
              <a:t>k) </a:t>
            </a:r>
            <a:r>
              <a:rPr sz="1000" dirty="0">
                <a:latin typeface="Arial"/>
                <a:cs typeface="Arial"/>
              </a:rPr>
              <a:t>: </a:t>
            </a:r>
            <a:r>
              <a:rPr sz="1000" spc="-5" dirty="0">
                <a:latin typeface="Arial"/>
                <a:cs typeface="Arial"/>
              </a:rPr>
              <a:t>Insert </a:t>
            </a:r>
            <a:r>
              <a:rPr sz="1000" dirty="0">
                <a:latin typeface="Arial"/>
                <a:cs typeface="Arial"/>
              </a:rPr>
              <a:t>a </a:t>
            </a:r>
            <a:r>
              <a:rPr sz="1000" spc="-5" dirty="0">
                <a:latin typeface="Arial"/>
                <a:cs typeface="Arial"/>
              </a:rPr>
              <a:t>new </a:t>
            </a:r>
            <a:r>
              <a:rPr sz="1000" dirty="0">
                <a:latin typeface="Arial"/>
                <a:cs typeface="Arial"/>
              </a:rPr>
              <a:t>element e </a:t>
            </a:r>
            <a:r>
              <a:rPr sz="1000" spc="-5" dirty="0">
                <a:latin typeface="Arial"/>
                <a:cs typeface="Arial"/>
              </a:rPr>
              <a:t>with </a:t>
            </a:r>
            <a:r>
              <a:rPr sz="1000" dirty="0">
                <a:latin typeface="Arial"/>
                <a:cs typeface="Arial"/>
              </a:rPr>
              <a:t>key</a:t>
            </a:r>
            <a:r>
              <a:rPr sz="1000" spc="-10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k.</a:t>
            </a:r>
            <a:endParaRPr sz="1000">
              <a:latin typeface="Arial"/>
              <a:cs typeface="Arial"/>
            </a:endParaRPr>
          </a:p>
          <a:p>
            <a:pPr marL="228600">
              <a:lnSpc>
                <a:spcPct val="100000"/>
              </a:lnSpc>
              <a:spcBef>
                <a:spcPts val="240"/>
              </a:spcBef>
            </a:pPr>
            <a:r>
              <a:rPr sz="1000" i="1" spc="-5" dirty="0">
                <a:latin typeface="Arial"/>
                <a:cs typeface="Arial"/>
              </a:rPr>
              <a:t>Remove-Min</a:t>
            </a:r>
            <a:r>
              <a:rPr sz="1000" i="1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:</a:t>
            </a:r>
            <a:r>
              <a:rPr sz="1000" spc="-5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Remove</a:t>
            </a:r>
            <a:r>
              <a:rPr sz="1000" spc="-9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and</a:t>
            </a:r>
            <a:r>
              <a:rPr sz="1000" spc="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return</a:t>
            </a:r>
            <a:r>
              <a:rPr sz="1000" spc="-2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the</a:t>
            </a:r>
            <a:r>
              <a:rPr sz="1000" spc="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element</a:t>
            </a:r>
            <a:r>
              <a:rPr sz="1000" spc="-6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with</a:t>
            </a:r>
            <a:r>
              <a:rPr sz="1000" spc="5" dirty="0">
                <a:latin typeface="Arial"/>
                <a:cs typeface="Arial"/>
              </a:rPr>
              <a:t> minimum</a:t>
            </a:r>
            <a:r>
              <a:rPr sz="1000" spc="-9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key.</a:t>
            </a:r>
            <a:endParaRPr sz="1000">
              <a:latin typeface="Arial"/>
              <a:cs typeface="Arial"/>
            </a:endParaRPr>
          </a:p>
          <a:p>
            <a:pPr marL="170180" marR="706755" indent="-170180">
              <a:lnSpc>
                <a:spcPct val="100000"/>
              </a:lnSpc>
              <a:spcBef>
                <a:spcPts val="365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In </a:t>
            </a:r>
            <a:r>
              <a:rPr sz="1600" dirty="0">
                <a:latin typeface="Arial"/>
                <a:cs typeface="Arial"/>
              </a:rPr>
              <a:t>practice </a:t>
            </a:r>
            <a:r>
              <a:rPr sz="1600" spc="5" dirty="0">
                <a:latin typeface="Arial"/>
                <a:cs typeface="Arial"/>
              </a:rPr>
              <a:t>(mostly </a:t>
            </a:r>
            <a:r>
              <a:rPr sz="1600" spc="-5" dirty="0">
                <a:latin typeface="Arial"/>
                <a:cs typeface="Arial"/>
              </a:rPr>
              <a:t>due </a:t>
            </a:r>
            <a:r>
              <a:rPr sz="1600" spc="5" dirty="0">
                <a:latin typeface="Arial"/>
                <a:cs typeface="Arial"/>
              </a:rPr>
              <a:t>to</a:t>
            </a:r>
            <a:r>
              <a:rPr sz="1600" spc="-2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Dijkstra’s  algorithm), </a:t>
            </a:r>
            <a:r>
              <a:rPr sz="1600" spc="5" dirty="0">
                <a:latin typeface="Arial"/>
                <a:cs typeface="Arial"/>
              </a:rPr>
              <a:t>many</a:t>
            </a:r>
            <a:r>
              <a:rPr sz="1600" spc="-114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support:</a:t>
            </a:r>
            <a:endParaRPr sz="1600">
              <a:latin typeface="Arial"/>
              <a:cs typeface="Arial"/>
            </a:endParaRPr>
          </a:p>
          <a:p>
            <a:pPr marL="371475" marR="5080" indent="-143510">
              <a:lnSpc>
                <a:spcPct val="100000"/>
              </a:lnSpc>
              <a:spcBef>
                <a:spcPts val="265"/>
              </a:spcBef>
            </a:pPr>
            <a:r>
              <a:rPr sz="1000" i="1" spc="-5" dirty="0">
                <a:latin typeface="Arial"/>
                <a:cs typeface="Arial"/>
              </a:rPr>
              <a:t>Decrease-Key(e, </a:t>
            </a:r>
            <a:r>
              <a:rPr sz="1000" i="1" dirty="0">
                <a:latin typeface="Arial"/>
                <a:cs typeface="Arial"/>
              </a:rPr>
              <a:t>Δk)</a:t>
            </a:r>
            <a:r>
              <a:rPr sz="1000" i="1" spc="-1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: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Given</a:t>
            </a:r>
            <a:r>
              <a:rPr sz="1000" spc="-7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a pointer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to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element</a:t>
            </a:r>
            <a:r>
              <a:rPr sz="1000" spc="-5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e within</a:t>
            </a:r>
            <a:r>
              <a:rPr sz="1000" spc="-2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the</a:t>
            </a:r>
            <a:r>
              <a:rPr sz="1000" spc="-2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heap,  reduce e’s </a:t>
            </a:r>
            <a:r>
              <a:rPr sz="1000" dirty="0">
                <a:latin typeface="Arial"/>
                <a:cs typeface="Arial"/>
              </a:rPr>
              <a:t>key </a:t>
            </a:r>
            <a:r>
              <a:rPr sz="1000" spc="-5" dirty="0">
                <a:latin typeface="Arial"/>
                <a:cs typeface="Arial"/>
              </a:rPr>
              <a:t>by </a:t>
            </a:r>
            <a:r>
              <a:rPr sz="1000" dirty="0">
                <a:latin typeface="Arial"/>
                <a:cs typeface="Arial"/>
              </a:rPr>
              <a:t>Δk. </a:t>
            </a:r>
            <a:r>
              <a:rPr sz="1000" spc="5" dirty="0">
                <a:latin typeface="Arial"/>
                <a:cs typeface="Arial"/>
              </a:rPr>
              <a:t>This </a:t>
            </a:r>
            <a:r>
              <a:rPr sz="1000" spc="-5" dirty="0">
                <a:latin typeface="Arial"/>
                <a:cs typeface="Arial"/>
              </a:rPr>
              <a:t>corresponds </a:t>
            </a:r>
            <a:r>
              <a:rPr sz="1000" spc="5" dirty="0">
                <a:latin typeface="Arial"/>
                <a:cs typeface="Arial"/>
              </a:rPr>
              <a:t>to </a:t>
            </a:r>
            <a:r>
              <a:rPr sz="1000" dirty="0">
                <a:latin typeface="Arial"/>
                <a:cs typeface="Arial"/>
              </a:rPr>
              <a:t>a </a:t>
            </a:r>
            <a:r>
              <a:rPr sz="1000" spc="-10" dirty="0">
                <a:latin typeface="Arial"/>
                <a:cs typeface="Arial"/>
              </a:rPr>
              <a:t>boost </a:t>
            </a:r>
            <a:r>
              <a:rPr sz="1000" spc="10" dirty="0">
                <a:latin typeface="Arial"/>
                <a:cs typeface="Arial"/>
              </a:rPr>
              <a:t>in</a:t>
            </a:r>
            <a:r>
              <a:rPr sz="1000" spc="-5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priority.</a:t>
            </a:r>
            <a:endParaRPr sz="10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60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Some </a:t>
            </a:r>
            <a:r>
              <a:rPr sz="1600" dirty="0">
                <a:latin typeface="Arial"/>
                <a:cs typeface="Arial"/>
              </a:rPr>
              <a:t>priority </a:t>
            </a:r>
            <a:r>
              <a:rPr sz="1600" spc="-5" dirty="0">
                <a:latin typeface="Arial"/>
                <a:cs typeface="Arial"/>
              </a:rPr>
              <a:t>queues </a:t>
            </a:r>
            <a:r>
              <a:rPr sz="1600" dirty="0">
                <a:latin typeface="Arial"/>
                <a:cs typeface="Arial"/>
              </a:rPr>
              <a:t>also</a:t>
            </a:r>
            <a:r>
              <a:rPr sz="1600" spc="-13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support:</a:t>
            </a:r>
            <a:endParaRPr sz="1600">
              <a:latin typeface="Arial"/>
              <a:cs typeface="Arial"/>
            </a:endParaRPr>
          </a:p>
          <a:p>
            <a:pPr marL="228600">
              <a:lnSpc>
                <a:spcPct val="100000"/>
              </a:lnSpc>
              <a:spcBef>
                <a:spcPts val="265"/>
              </a:spcBef>
            </a:pPr>
            <a:r>
              <a:rPr sz="1000" i="1" spc="-5" dirty="0">
                <a:latin typeface="Arial"/>
                <a:cs typeface="Arial"/>
              </a:rPr>
              <a:t>Increase-key(e, </a:t>
            </a:r>
            <a:r>
              <a:rPr sz="1000" i="1" dirty="0">
                <a:latin typeface="Arial"/>
                <a:cs typeface="Arial"/>
              </a:rPr>
              <a:t>Δk) </a:t>
            </a:r>
            <a:r>
              <a:rPr sz="1000" dirty="0">
                <a:latin typeface="Arial"/>
                <a:cs typeface="Arial"/>
              </a:rPr>
              <a:t>: </a:t>
            </a:r>
            <a:r>
              <a:rPr sz="1000" spc="-5" dirty="0">
                <a:latin typeface="Arial"/>
                <a:cs typeface="Arial"/>
              </a:rPr>
              <a:t>Increase e’s </a:t>
            </a:r>
            <a:r>
              <a:rPr sz="1000" dirty="0">
                <a:latin typeface="Arial"/>
                <a:cs typeface="Arial"/>
              </a:rPr>
              <a:t>key </a:t>
            </a:r>
            <a:r>
              <a:rPr sz="1000" spc="-5" dirty="0">
                <a:latin typeface="Arial"/>
                <a:cs typeface="Arial"/>
              </a:rPr>
              <a:t>by</a:t>
            </a:r>
            <a:r>
              <a:rPr sz="1000" spc="-2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Δk.</a:t>
            </a:r>
            <a:endParaRPr sz="1000">
              <a:latin typeface="Arial"/>
              <a:cs typeface="Arial"/>
            </a:endParaRPr>
          </a:p>
          <a:p>
            <a:pPr marL="228600">
              <a:lnSpc>
                <a:spcPct val="100000"/>
              </a:lnSpc>
              <a:spcBef>
                <a:spcPts val="240"/>
              </a:spcBef>
            </a:pPr>
            <a:r>
              <a:rPr sz="1000" i="1" spc="-5" dirty="0">
                <a:latin typeface="Arial"/>
                <a:cs typeface="Arial"/>
              </a:rPr>
              <a:t>Delete(e) </a:t>
            </a:r>
            <a:r>
              <a:rPr sz="1000" dirty="0">
                <a:latin typeface="Arial"/>
                <a:cs typeface="Arial"/>
              </a:rPr>
              <a:t>: </a:t>
            </a:r>
            <a:r>
              <a:rPr sz="1000" spc="10" dirty="0">
                <a:latin typeface="Arial"/>
                <a:cs typeface="Arial"/>
              </a:rPr>
              <a:t>Remove </a:t>
            </a:r>
            <a:r>
              <a:rPr sz="1000" dirty="0">
                <a:latin typeface="Arial"/>
                <a:cs typeface="Arial"/>
              </a:rPr>
              <a:t>e </a:t>
            </a:r>
            <a:r>
              <a:rPr sz="1000" spc="5" dirty="0">
                <a:latin typeface="Arial"/>
                <a:cs typeface="Arial"/>
              </a:rPr>
              <a:t>from </a:t>
            </a:r>
            <a:r>
              <a:rPr sz="1000" dirty="0">
                <a:latin typeface="Arial"/>
                <a:cs typeface="Arial"/>
              </a:rPr>
              <a:t>the</a:t>
            </a:r>
            <a:r>
              <a:rPr sz="1000" spc="-17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structure.</a:t>
            </a:r>
            <a:endParaRPr sz="1000">
              <a:latin typeface="Arial"/>
              <a:cs typeface="Arial"/>
            </a:endParaRPr>
          </a:p>
          <a:p>
            <a:pPr marL="228600">
              <a:lnSpc>
                <a:spcPct val="100000"/>
              </a:lnSpc>
              <a:spcBef>
                <a:spcPts val="240"/>
              </a:spcBef>
            </a:pPr>
            <a:r>
              <a:rPr sz="1000" i="1" spc="-5" dirty="0">
                <a:latin typeface="Arial"/>
                <a:cs typeface="Arial"/>
              </a:rPr>
              <a:t>Find-min </a:t>
            </a:r>
            <a:r>
              <a:rPr sz="1000" dirty="0">
                <a:latin typeface="Arial"/>
                <a:cs typeface="Arial"/>
              </a:rPr>
              <a:t>: </a:t>
            </a:r>
            <a:r>
              <a:rPr sz="1000" spc="-5" dirty="0">
                <a:latin typeface="Arial"/>
                <a:cs typeface="Arial"/>
              </a:rPr>
              <a:t>Return </a:t>
            </a:r>
            <a:r>
              <a:rPr sz="1000" dirty="0">
                <a:latin typeface="Arial"/>
                <a:cs typeface="Arial"/>
              </a:rPr>
              <a:t>a pointer </a:t>
            </a:r>
            <a:r>
              <a:rPr sz="1000" spc="5" dirty="0">
                <a:latin typeface="Arial"/>
                <a:cs typeface="Arial"/>
              </a:rPr>
              <a:t>to </a:t>
            </a:r>
            <a:r>
              <a:rPr sz="1000" dirty="0">
                <a:latin typeface="Arial"/>
                <a:cs typeface="Arial"/>
              </a:rPr>
              <a:t>the element </a:t>
            </a:r>
            <a:r>
              <a:rPr sz="1000" spc="-5" dirty="0">
                <a:latin typeface="Arial"/>
                <a:cs typeface="Arial"/>
              </a:rPr>
              <a:t>with </a:t>
            </a:r>
            <a:r>
              <a:rPr sz="1000" spc="5" dirty="0">
                <a:latin typeface="Arial"/>
                <a:cs typeface="Arial"/>
              </a:rPr>
              <a:t>minimum</a:t>
            </a:r>
            <a:r>
              <a:rPr sz="1000" spc="-19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key.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9C9A1E08-55AA-574F-943E-C316EE85F93B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08690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886A268D-62AC-6D4E-8888-DED46E03B608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14FA354-C7A3-9A4A-AD5F-3099FC7360BE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FF5161CC-6818-8347-B57B-94593B005DD0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542925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Priority Queue</a:t>
            </a:r>
            <a:r>
              <a:rPr sz="1800" b="1" spc="-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Implementations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F9E0F492-072A-3F4F-951B-9E688D9A718C}"/>
              </a:ext>
            </a:extLst>
          </p:cNvPr>
          <p:cNvSpPr txBox="1"/>
          <p:nvPr/>
        </p:nvSpPr>
        <p:spPr>
          <a:xfrm>
            <a:off x="161290" y="730122"/>
            <a:ext cx="4003040" cy="758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5080" indent="-170180" algn="just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There are </a:t>
            </a:r>
            <a:r>
              <a:rPr sz="1600" spc="5" dirty="0">
                <a:latin typeface="Arial"/>
                <a:cs typeface="Arial"/>
              </a:rPr>
              <a:t>many simple </a:t>
            </a:r>
            <a:r>
              <a:rPr sz="1600" spc="-15" dirty="0">
                <a:latin typeface="Arial"/>
                <a:cs typeface="Arial"/>
              </a:rPr>
              <a:t>ways </a:t>
            </a:r>
            <a:r>
              <a:rPr sz="1600" spc="5" dirty="0">
                <a:latin typeface="Arial"/>
                <a:cs typeface="Arial"/>
              </a:rPr>
              <a:t>to</a:t>
            </a:r>
            <a:r>
              <a:rPr sz="1600" spc="-145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implement  </a:t>
            </a:r>
            <a:r>
              <a:rPr sz="1600" dirty="0">
                <a:latin typeface="Arial"/>
                <a:cs typeface="Arial"/>
              </a:rPr>
              <a:t>the abstract notion </a:t>
            </a:r>
            <a:r>
              <a:rPr sz="1600" spc="-5" dirty="0">
                <a:latin typeface="Arial"/>
                <a:cs typeface="Arial"/>
              </a:rPr>
              <a:t>of </a:t>
            </a:r>
            <a:r>
              <a:rPr sz="1600" dirty="0">
                <a:latin typeface="Arial"/>
                <a:cs typeface="Arial"/>
              </a:rPr>
              <a:t>a </a:t>
            </a:r>
            <a:r>
              <a:rPr sz="1600" spc="-5" dirty="0">
                <a:latin typeface="Arial"/>
                <a:cs typeface="Arial"/>
              </a:rPr>
              <a:t>priority queue as </a:t>
            </a:r>
            <a:r>
              <a:rPr sz="1600" dirty="0">
                <a:latin typeface="Arial"/>
                <a:cs typeface="Arial"/>
              </a:rPr>
              <a:t>a  concrete data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structure:</a:t>
            </a:r>
            <a:endParaRPr sz="1600">
              <a:latin typeface="Arial"/>
              <a:cs typeface="Arial"/>
            </a:endParaRPr>
          </a:p>
        </p:txBody>
      </p:sp>
      <p:graphicFrame>
        <p:nvGraphicFramePr>
          <p:cNvPr id="7" name="object 7">
            <a:extLst>
              <a:ext uri="{FF2B5EF4-FFF2-40B4-BE49-F238E27FC236}">
                <a16:creationId xmlns:a16="http://schemas.microsoft.com/office/drawing/2014/main" id="{8184238F-7D1E-044C-865C-7FD65AB8B4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192389"/>
              </p:ext>
            </p:extLst>
          </p:nvPr>
        </p:nvGraphicFramePr>
        <p:xfrm>
          <a:off x="336391" y="1823180"/>
          <a:ext cx="3782695" cy="10129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0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9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8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i="1" spc="-5" dirty="0">
                          <a:latin typeface="Arial"/>
                          <a:cs typeface="Arial"/>
                        </a:rPr>
                        <a:t>insert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i="1" dirty="0">
                          <a:latin typeface="Arial"/>
                          <a:cs typeface="Arial"/>
                        </a:rPr>
                        <a:t>remove-min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471">
                <a:tc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Unsorted array or 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linked</a:t>
                      </a:r>
                      <a:r>
                        <a:rPr sz="10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list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Sorted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array or 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linked</a:t>
                      </a:r>
                      <a:r>
                        <a:rPr sz="10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list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119">
                <a:tc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Binary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heap 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(STL</a:t>
                      </a:r>
                      <a:r>
                        <a:rPr sz="10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priority_queue)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Balanced binary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search</a:t>
                      </a:r>
                      <a:r>
                        <a:rPr sz="10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tree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object 8">
            <a:extLst>
              <a:ext uri="{FF2B5EF4-FFF2-40B4-BE49-F238E27FC236}">
                <a16:creationId xmlns:a16="http://schemas.microsoft.com/office/drawing/2014/main" id="{8261D780-A4EE-3948-B805-672FB9FB3304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8415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>
            <a:extLst>
              <a:ext uri="{FF2B5EF4-FFF2-40B4-BE49-F238E27FC236}">
                <a16:creationId xmlns:a16="http://schemas.microsoft.com/office/drawing/2014/main" id="{DB4D1616-8853-2E45-BC37-6A8CE5A9F2AD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D0292D96-C33B-C549-B66D-0063D645DA4F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69C75D1E-D3FB-C04E-9560-9646FF1D5309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372235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The Binary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Heap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011DA4A3-E632-3C40-9240-4163412F3D2A}"/>
              </a:ext>
            </a:extLst>
          </p:cNvPr>
          <p:cNvSpPr txBox="1"/>
          <p:nvPr/>
        </p:nvSpPr>
        <p:spPr>
          <a:xfrm>
            <a:off x="451104" y="2796667"/>
            <a:ext cx="1206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4ABC2AF6-ED3A-6240-9B37-16EE1298DE54}"/>
              </a:ext>
            </a:extLst>
          </p:cNvPr>
          <p:cNvSpPr txBox="1"/>
          <p:nvPr/>
        </p:nvSpPr>
        <p:spPr>
          <a:xfrm>
            <a:off x="470027" y="3122778"/>
            <a:ext cx="196024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Actual </a:t>
            </a:r>
            <a:r>
              <a:rPr sz="900" spc="5" dirty="0">
                <a:latin typeface="Arial"/>
                <a:cs typeface="Arial"/>
              </a:rPr>
              <a:t>array </a:t>
            </a:r>
            <a:r>
              <a:rPr sz="900" spc="-5" dirty="0">
                <a:latin typeface="Arial"/>
                <a:cs typeface="Arial"/>
              </a:rPr>
              <a:t>representation </a:t>
            </a:r>
            <a:r>
              <a:rPr sz="900" spc="5" dirty="0">
                <a:latin typeface="Arial"/>
                <a:cs typeface="Arial"/>
              </a:rPr>
              <a:t>in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spc="10" dirty="0">
                <a:latin typeface="Arial"/>
                <a:cs typeface="Arial"/>
              </a:rPr>
              <a:t>memory</a:t>
            </a:r>
            <a:endParaRPr sz="900">
              <a:latin typeface="Arial"/>
              <a:cs typeface="Arial"/>
            </a:endParaRPr>
          </a:p>
        </p:txBody>
      </p:sp>
      <p:sp>
        <p:nvSpPr>
          <p:cNvPr id="8" name="object 15">
            <a:extLst>
              <a:ext uri="{FF2B5EF4-FFF2-40B4-BE49-F238E27FC236}">
                <a16:creationId xmlns:a16="http://schemas.microsoft.com/office/drawing/2014/main" id="{610A9284-6CA6-2E49-A850-5FD8400A16D9}"/>
              </a:ext>
            </a:extLst>
          </p:cNvPr>
          <p:cNvSpPr/>
          <p:nvPr/>
        </p:nvSpPr>
        <p:spPr>
          <a:xfrm>
            <a:off x="634873" y="3039238"/>
            <a:ext cx="1729105" cy="77470"/>
          </a:xfrm>
          <a:custGeom>
            <a:avLst/>
            <a:gdLst/>
            <a:ahLst/>
            <a:cxnLst/>
            <a:rect l="l" t="t" r="r" b="b"/>
            <a:pathLst>
              <a:path w="1729104" h="77470">
                <a:moveTo>
                  <a:pt x="1728724" y="0"/>
                </a:moveTo>
                <a:lnTo>
                  <a:pt x="1717401" y="15013"/>
                </a:lnTo>
                <a:lnTo>
                  <a:pt x="1686528" y="27241"/>
                </a:lnTo>
                <a:lnTo>
                  <a:pt x="1640748" y="35468"/>
                </a:lnTo>
                <a:lnTo>
                  <a:pt x="1584706" y="38480"/>
                </a:lnTo>
                <a:lnTo>
                  <a:pt x="1008380" y="38480"/>
                </a:lnTo>
                <a:lnTo>
                  <a:pt x="952337" y="41511"/>
                </a:lnTo>
                <a:lnTo>
                  <a:pt x="906557" y="49768"/>
                </a:lnTo>
                <a:lnTo>
                  <a:pt x="875684" y="62001"/>
                </a:lnTo>
                <a:lnTo>
                  <a:pt x="864362" y="76961"/>
                </a:lnTo>
                <a:lnTo>
                  <a:pt x="853039" y="62001"/>
                </a:lnTo>
                <a:lnTo>
                  <a:pt x="822166" y="49768"/>
                </a:lnTo>
                <a:lnTo>
                  <a:pt x="776386" y="41511"/>
                </a:lnTo>
                <a:lnTo>
                  <a:pt x="720344" y="38480"/>
                </a:lnTo>
                <a:lnTo>
                  <a:pt x="144018" y="38480"/>
                </a:lnTo>
                <a:lnTo>
                  <a:pt x="87975" y="35468"/>
                </a:lnTo>
                <a:lnTo>
                  <a:pt x="42195" y="27241"/>
                </a:lnTo>
                <a:lnTo>
                  <a:pt x="11322" y="15013"/>
                </a:ln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6">
            <a:extLst>
              <a:ext uri="{FF2B5EF4-FFF2-40B4-BE49-F238E27FC236}">
                <a16:creationId xmlns:a16="http://schemas.microsoft.com/office/drawing/2014/main" id="{7220633B-3CF6-2D4E-8098-C144369085C1}"/>
              </a:ext>
            </a:extLst>
          </p:cNvPr>
          <p:cNvSpPr txBox="1"/>
          <p:nvPr/>
        </p:nvSpPr>
        <p:spPr>
          <a:xfrm>
            <a:off x="199390" y="656591"/>
            <a:ext cx="3952240" cy="1416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200" spc="-10" dirty="0">
                <a:latin typeface="Arial"/>
                <a:cs typeface="Arial"/>
              </a:rPr>
              <a:t>An </a:t>
            </a:r>
            <a:r>
              <a:rPr sz="1200" spc="-5" dirty="0">
                <a:latin typeface="Arial"/>
                <a:cs typeface="Arial"/>
              </a:rPr>
              <a:t>almost-complete </a:t>
            </a:r>
            <a:r>
              <a:rPr sz="1200" dirty="0">
                <a:latin typeface="Arial"/>
                <a:cs typeface="Arial"/>
              </a:rPr>
              <a:t>binary tree </a:t>
            </a:r>
            <a:r>
              <a:rPr sz="1200" spc="5" dirty="0">
                <a:latin typeface="Arial"/>
                <a:cs typeface="Arial"/>
              </a:rPr>
              <a:t>(all levels full </a:t>
            </a:r>
            <a:r>
              <a:rPr sz="1200" spc="-5" dirty="0">
                <a:latin typeface="Arial"/>
                <a:cs typeface="Arial"/>
              </a:rPr>
              <a:t>except</a:t>
            </a:r>
            <a:r>
              <a:rPr sz="1200" spc="-15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the  last, </a:t>
            </a:r>
            <a:r>
              <a:rPr sz="1200" spc="-5" dirty="0">
                <a:latin typeface="Arial"/>
                <a:cs typeface="Arial"/>
              </a:rPr>
              <a:t>which </a:t>
            </a:r>
            <a:r>
              <a:rPr sz="1200" spc="5" dirty="0">
                <a:latin typeface="Arial"/>
                <a:cs typeface="Arial"/>
              </a:rPr>
              <a:t>is filled </a:t>
            </a:r>
            <a:r>
              <a:rPr sz="1200" dirty="0">
                <a:latin typeface="Arial"/>
                <a:cs typeface="Arial"/>
              </a:rPr>
              <a:t>from the </a:t>
            </a:r>
            <a:r>
              <a:rPr sz="1200" spc="5" dirty="0">
                <a:latin typeface="Arial"/>
                <a:cs typeface="Arial"/>
              </a:rPr>
              <a:t>left </a:t>
            </a:r>
            <a:r>
              <a:rPr sz="1200" dirty="0">
                <a:latin typeface="Arial"/>
                <a:cs typeface="Arial"/>
              </a:rPr>
              <a:t>side </a:t>
            </a:r>
            <a:r>
              <a:rPr sz="1200" spc="-5" dirty="0">
                <a:latin typeface="Arial"/>
                <a:cs typeface="Arial"/>
              </a:rPr>
              <a:t>up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-10" dirty="0">
                <a:latin typeface="Arial"/>
                <a:cs typeface="Arial"/>
              </a:rPr>
              <a:t>some</a:t>
            </a:r>
            <a:r>
              <a:rPr sz="1200" spc="-18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point).</a:t>
            </a:r>
          </a:p>
          <a:p>
            <a:pPr marL="170180" indent="-170180">
              <a:lnSpc>
                <a:spcPct val="100000"/>
              </a:lnSpc>
              <a:spcBef>
                <a:spcPts val="285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Satisfies the </a:t>
            </a:r>
            <a:r>
              <a:rPr sz="1200" b="1" spc="-5" dirty="0">
                <a:latin typeface="Arial"/>
                <a:cs typeface="Arial"/>
              </a:rPr>
              <a:t>heap property</a:t>
            </a:r>
            <a:r>
              <a:rPr sz="1200" spc="-5" dirty="0">
                <a:latin typeface="Arial"/>
                <a:cs typeface="Arial"/>
              </a:rPr>
              <a:t>: </a:t>
            </a:r>
            <a:r>
              <a:rPr sz="1200" dirty="0">
                <a:latin typeface="Arial"/>
                <a:cs typeface="Arial"/>
              </a:rPr>
              <a:t>for every </a:t>
            </a:r>
            <a:r>
              <a:rPr sz="1200" spc="-5" dirty="0">
                <a:latin typeface="Arial"/>
                <a:cs typeface="Arial"/>
              </a:rPr>
              <a:t>element</a:t>
            </a:r>
            <a:r>
              <a:rPr sz="1200" spc="-1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e,</a:t>
            </a:r>
          </a:p>
          <a:p>
            <a:pPr marL="170180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latin typeface="Arial"/>
                <a:cs typeface="Arial"/>
              </a:rPr>
              <a:t>key(parent(e)) ≤</a:t>
            </a:r>
            <a:r>
              <a:rPr sz="1200" spc="-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key(e).</a:t>
            </a:r>
          </a:p>
          <a:p>
            <a:pPr marL="228600">
              <a:lnSpc>
                <a:spcPct val="100000"/>
              </a:lnSpc>
              <a:spcBef>
                <a:spcPts val="245"/>
              </a:spcBef>
            </a:pPr>
            <a:r>
              <a:rPr sz="1000" dirty="0">
                <a:latin typeface="Arial"/>
                <a:cs typeface="Arial"/>
              </a:rPr>
              <a:t>– </a:t>
            </a:r>
            <a:r>
              <a:rPr sz="1000" spc="5" dirty="0">
                <a:latin typeface="Arial"/>
                <a:cs typeface="Arial"/>
              </a:rPr>
              <a:t>Minimum </a:t>
            </a:r>
            <a:r>
              <a:rPr sz="1000" dirty="0">
                <a:latin typeface="Arial"/>
                <a:cs typeface="Arial"/>
              </a:rPr>
              <a:t>element </a:t>
            </a:r>
            <a:r>
              <a:rPr sz="1000" spc="-5" dirty="0">
                <a:latin typeface="Arial"/>
                <a:cs typeface="Arial"/>
              </a:rPr>
              <a:t>always resides at</a:t>
            </a:r>
            <a:r>
              <a:rPr sz="1000" spc="-114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root.</a:t>
            </a:r>
          </a:p>
          <a:p>
            <a:pPr marL="170180" indent="-170180">
              <a:lnSpc>
                <a:spcPct val="100000"/>
              </a:lnSpc>
              <a:spcBef>
                <a:spcPts val="28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Physically stored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-5" dirty="0">
                <a:latin typeface="Arial"/>
                <a:cs typeface="Arial"/>
              </a:rPr>
              <a:t>an </a:t>
            </a:r>
            <a:r>
              <a:rPr sz="1200" dirty="0">
                <a:latin typeface="Arial"/>
                <a:cs typeface="Arial"/>
              </a:rPr>
              <a:t>array</a:t>
            </a:r>
            <a:r>
              <a:rPr sz="1200" spc="-1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A[0...n-1].</a:t>
            </a:r>
          </a:p>
          <a:p>
            <a:pPr marL="170180" indent="-170180">
              <a:lnSpc>
                <a:spcPct val="100000"/>
              </a:lnSpc>
              <a:spcBef>
                <a:spcPts val="290"/>
              </a:spcBef>
              <a:buChar char="•"/>
              <a:tabLst>
                <a:tab pos="170815" algn="l"/>
              </a:tabLst>
            </a:pPr>
            <a:r>
              <a:rPr sz="1200" spc="-5" dirty="0">
                <a:latin typeface="Arial"/>
                <a:cs typeface="Arial"/>
              </a:rPr>
              <a:t>Easy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-15" dirty="0">
                <a:latin typeface="Arial"/>
                <a:cs typeface="Arial"/>
              </a:rPr>
              <a:t>move </a:t>
            </a:r>
            <a:r>
              <a:rPr sz="1200" dirty="0">
                <a:latin typeface="Arial"/>
                <a:cs typeface="Arial"/>
              </a:rPr>
              <a:t>around the array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spc="5" dirty="0">
                <a:latin typeface="Arial"/>
                <a:cs typeface="Arial"/>
              </a:rPr>
              <a:t>treelike</a:t>
            </a:r>
            <a:r>
              <a:rPr sz="1200" spc="-1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fashion:</a:t>
            </a:r>
          </a:p>
        </p:txBody>
      </p:sp>
      <p:sp>
        <p:nvSpPr>
          <p:cNvPr id="10" name="object 17">
            <a:extLst>
              <a:ext uri="{FF2B5EF4-FFF2-40B4-BE49-F238E27FC236}">
                <a16:creationId xmlns:a16="http://schemas.microsoft.com/office/drawing/2014/main" id="{8ABFC742-BA17-FA4B-8ACE-27CB6F1C9F49}"/>
              </a:ext>
            </a:extLst>
          </p:cNvPr>
          <p:cNvSpPr txBox="1"/>
          <p:nvPr/>
        </p:nvSpPr>
        <p:spPr>
          <a:xfrm>
            <a:off x="427989" y="2048198"/>
            <a:ext cx="1494155" cy="57467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42875" indent="-142875">
              <a:lnSpc>
                <a:spcPct val="100000"/>
              </a:lnSpc>
              <a:spcBef>
                <a:spcPts val="335"/>
              </a:spcBef>
              <a:buChar char="–"/>
              <a:tabLst>
                <a:tab pos="143510" algn="l"/>
              </a:tabLst>
            </a:pPr>
            <a:r>
              <a:rPr sz="1000" dirty="0">
                <a:latin typeface="Arial"/>
                <a:cs typeface="Arial"/>
              </a:rPr>
              <a:t>Parent(i) =</a:t>
            </a:r>
            <a:r>
              <a:rPr sz="1000" spc="-7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floor((i-1)/2).</a:t>
            </a:r>
            <a:endParaRPr sz="1000">
              <a:latin typeface="Arial"/>
              <a:cs typeface="Arial"/>
            </a:endParaRPr>
          </a:p>
          <a:p>
            <a:pPr marL="142875" indent="-142875">
              <a:lnSpc>
                <a:spcPct val="100000"/>
              </a:lnSpc>
              <a:spcBef>
                <a:spcPts val="244"/>
              </a:spcBef>
              <a:buChar char="–"/>
              <a:tabLst>
                <a:tab pos="143510" algn="l"/>
              </a:tabLst>
            </a:pPr>
            <a:r>
              <a:rPr sz="1000" dirty="0">
                <a:latin typeface="Arial"/>
                <a:cs typeface="Arial"/>
              </a:rPr>
              <a:t>Left-child(i) </a:t>
            </a:r>
            <a:r>
              <a:rPr sz="1000" spc="5" dirty="0">
                <a:latin typeface="Arial"/>
                <a:cs typeface="Arial"/>
              </a:rPr>
              <a:t>= </a:t>
            </a:r>
            <a:r>
              <a:rPr sz="1000" spc="-5" dirty="0">
                <a:latin typeface="Arial"/>
                <a:cs typeface="Arial"/>
              </a:rPr>
              <a:t>2i </a:t>
            </a:r>
            <a:r>
              <a:rPr sz="1000" spc="5" dirty="0">
                <a:latin typeface="Arial"/>
                <a:cs typeface="Arial"/>
              </a:rPr>
              <a:t>+</a:t>
            </a:r>
            <a:r>
              <a:rPr sz="1000" spc="-12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1</a:t>
            </a:r>
            <a:endParaRPr sz="1000">
              <a:latin typeface="Arial"/>
              <a:cs typeface="Arial"/>
            </a:endParaRPr>
          </a:p>
          <a:p>
            <a:pPr marL="142875" indent="-142875">
              <a:lnSpc>
                <a:spcPct val="100000"/>
              </a:lnSpc>
              <a:spcBef>
                <a:spcPts val="240"/>
              </a:spcBef>
              <a:buChar char="–"/>
              <a:tabLst>
                <a:tab pos="143510" algn="l"/>
              </a:tabLst>
            </a:pPr>
            <a:r>
              <a:rPr sz="1000" dirty="0">
                <a:latin typeface="Arial"/>
                <a:cs typeface="Arial"/>
              </a:rPr>
              <a:t>Right-child(i) = </a:t>
            </a:r>
            <a:r>
              <a:rPr sz="1000" spc="-5" dirty="0">
                <a:latin typeface="Arial"/>
                <a:cs typeface="Arial"/>
              </a:rPr>
              <a:t>2i </a:t>
            </a:r>
            <a:r>
              <a:rPr sz="1000" dirty="0">
                <a:latin typeface="Arial"/>
                <a:cs typeface="Arial"/>
              </a:rPr>
              <a:t>+</a:t>
            </a:r>
            <a:r>
              <a:rPr sz="1000" spc="-10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2.</a:t>
            </a:r>
            <a:endParaRPr sz="1000">
              <a:latin typeface="Arial"/>
              <a:cs typeface="Arial"/>
            </a:endParaRPr>
          </a:p>
        </p:txBody>
      </p:sp>
      <p:sp>
        <p:nvSpPr>
          <p:cNvPr id="11" name="object 18">
            <a:extLst>
              <a:ext uri="{FF2B5EF4-FFF2-40B4-BE49-F238E27FC236}">
                <a16:creationId xmlns:a16="http://schemas.microsoft.com/office/drawing/2014/main" id="{FA4A236F-E177-9341-9085-33B16F6BBA8E}"/>
              </a:ext>
            </a:extLst>
          </p:cNvPr>
          <p:cNvSpPr/>
          <p:nvPr/>
        </p:nvSpPr>
        <p:spPr>
          <a:xfrm>
            <a:off x="2978023" y="2443988"/>
            <a:ext cx="230504" cy="249554"/>
          </a:xfrm>
          <a:custGeom>
            <a:avLst/>
            <a:gdLst/>
            <a:ahLst/>
            <a:cxnLst/>
            <a:rect l="l" t="t" r="r" b="b"/>
            <a:pathLst>
              <a:path w="230504" h="249554">
                <a:moveTo>
                  <a:pt x="230124" y="0"/>
                </a:moveTo>
                <a:lnTo>
                  <a:pt x="0" y="24917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9">
            <a:extLst>
              <a:ext uri="{FF2B5EF4-FFF2-40B4-BE49-F238E27FC236}">
                <a16:creationId xmlns:a16="http://schemas.microsoft.com/office/drawing/2014/main" id="{AD9D9B56-9716-2D4E-871A-0D5DCBE0D516}"/>
              </a:ext>
            </a:extLst>
          </p:cNvPr>
          <p:cNvSpPr/>
          <p:nvPr/>
        </p:nvSpPr>
        <p:spPr>
          <a:xfrm>
            <a:off x="2881883" y="2674113"/>
            <a:ext cx="115570" cy="231140"/>
          </a:xfrm>
          <a:custGeom>
            <a:avLst/>
            <a:gdLst/>
            <a:ahLst/>
            <a:cxnLst/>
            <a:rect l="l" t="t" r="r" b="b"/>
            <a:pathLst>
              <a:path w="115570" h="231140">
                <a:moveTo>
                  <a:pt x="0" y="231012"/>
                </a:moveTo>
                <a:lnTo>
                  <a:pt x="115188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0">
            <a:extLst>
              <a:ext uri="{FF2B5EF4-FFF2-40B4-BE49-F238E27FC236}">
                <a16:creationId xmlns:a16="http://schemas.microsoft.com/office/drawing/2014/main" id="{0DD41E3E-0E7A-9946-803A-0CAF58F0E80E}"/>
              </a:ext>
            </a:extLst>
          </p:cNvPr>
          <p:cNvSpPr/>
          <p:nvPr/>
        </p:nvSpPr>
        <p:spPr>
          <a:xfrm>
            <a:off x="2978023" y="2674113"/>
            <a:ext cx="115570" cy="231140"/>
          </a:xfrm>
          <a:custGeom>
            <a:avLst/>
            <a:gdLst/>
            <a:ahLst/>
            <a:cxnLst/>
            <a:rect l="l" t="t" r="r" b="b"/>
            <a:pathLst>
              <a:path w="115570" h="231140">
                <a:moveTo>
                  <a:pt x="0" y="0"/>
                </a:moveTo>
                <a:lnTo>
                  <a:pt x="115062" y="23101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1">
            <a:extLst>
              <a:ext uri="{FF2B5EF4-FFF2-40B4-BE49-F238E27FC236}">
                <a16:creationId xmlns:a16="http://schemas.microsoft.com/office/drawing/2014/main" id="{4162B571-85EF-964F-AD19-9E722877D0BA}"/>
              </a:ext>
            </a:extLst>
          </p:cNvPr>
          <p:cNvSpPr/>
          <p:nvPr/>
        </p:nvSpPr>
        <p:spPr>
          <a:xfrm>
            <a:off x="3208146" y="2424938"/>
            <a:ext cx="211454" cy="249554"/>
          </a:xfrm>
          <a:custGeom>
            <a:avLst/>
            <a:gdLst/>
            <a:ahLst/>
            <a:cxnLst/>
            <a:rect l="l" t="t" r="r" b="b"/>
            <a:pathLst>
              <a:path w="211454" h="249554">
                <a:moveTo>
                  <a:pt x="0" y="0"/>
                </a:moveTo>
                <a:lnTo>
                  <a:pt x="211200" y="24917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2">
            <a:extLst>
              <a:ext uri="{FF2B5EF4-FFF2-40B4-BE49-F238E27FC236}">
                <a16:creationId xmlns:a16="http://schemas.microsoft.com/office/drawing/2014/main" id="{FFE155A8-5C1C-CD4C-98C9-090FDFBC21E6}"/>
              </a:ext>
            </a:extLst>
          </p:cNvPr>
          <p:cNvSpPr/>
          <p:nvPr/>
        </p:nvSpPr>
        <p:spPr>
          <a:xfrm>
            <a:off x="3323208" y="2674113"/>
            <a:ext cx="96520" cy="211454"/>
          </a:xfrm>
          <a:custGeom>
            <a:avLst/>
            <a:gdLst/>
            <a:ahLst/>
            <a:cxnLst/>
            <a:rect l="l" t="t" r="r" b="b"/>
            <a:pathLst>
              <a:path w="96520" h="211454">
                <a:moveTo>
                  <a:pt x="0" y="211200"/>
                </a:moveTo>
                <a:lnTo>
                  <a:pt x="96138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3">
            <a:extLst>
              <a:ext uri="{FF2B5EF4-FFF2-40B4-BE49-F238E27FC236}">
                <a16:creationId xmlns:a16="http://schemas.microsoft.com/office/drawing/2014/main" id="{0E3D411F-2D9B-F847-B923-31A8C0443F57}"/>
              </a:ext>
            </a:extLst>
          </p:cNvPr>
          <p:cNvSpPr/>
          <p:nvPr/>
        </p:nvSpPr>
        <p:spPr>
          <a:xfrm>
            <a:off x="3208146" y="2174876"/>
            <a:ext cx="461645" cy="250190"/>
          </a:xfrm>
          <a:custGeom>
            <a:avLst/>
            <a:gdLst/>
            <a:ahLst/>
            <a:cxnLst/>
            <a:rect l="l" t="t" r="r" b="b"/>
            <a:pathLst>
              <a:path w="461645" h="250190">
                <a:moveTo>
                  <a:pt x="0" y="250063"/>
                </a:moveTo>
                <a:lnTo>
                  <a:pt x="461137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46B99734-D2D7-AB46-BDC3-03F861B2B251}"/>
              </a:ext>
            </a:extLst>
          </p:cNvPr>
          <p:cNvSpPr/>
          <p:nvPr/>
        </p:nvSpPr>
        <p:spPr>
          <a:xfrm>
            <a:off x="3669411" y="2174876"/>
            <a:ext cx="480695" cy="250190"/>
          </a:xfrm>
          <a:custGeom>
            <a:avLst/>
            <a:gdLst/>
            <a:ahLst/>
            <a:cxnLst/>
            <a:rect l="l" t="t" r="r" b="b"/>
            <a:pathLst>
              <a:path w="480695" h="250190">
                <a:moveTo>
                  <a:pt x="0" y="0"/>
                </a:moveTo>
                <a:lnTo>
                  <a:pt x="480187" y="25006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5">
            <a:extLst>
              <a:ext uri="{FF2B5EF4-FFF2-40B4-BE49-F238E27FC236}">
                <a16:creationId xmlns:a16="http://schemas.microsoft.com/office/drawing/2014/main" id="{E2E89C13-6C48-B04D-B83D-670252B03E8E}"/>
              </a:ext>
            </a:extLst>
          </p:cNvPr>
          <p:cNvSpPr/>
          <p:nvPr/>
        </p:nvSpPr>
        <p:spPr>
          <a:xfrm>
            <a:off x="3880485" y="2405888"/>
            <a:ext cx="269240" cy="268605"/>
          </a:xfrm>
          <a:custGeom>
            <a:avLst/>
            <a:gdLst/>
            <a:ahLst/>
            <a:cxnLst/>
            <a:rect l="l" t="t" r="r" b="b"/>
            <a:pathLst>
              <a:path w="269239" h="268604">
                <a:moveTo>
                  <a:pt x="0" y="268223"/>
                </a:moveTo>
                <a:lnTo>
                  <a:pt x="269113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6">
            <a:extLst>
              <a:ext uri="{FF2B5EF4-FFF2-40B4-BE49-F238E27FC236}">
                <a16:creationId xmlns:a16="http://schemas.microsoft.com/office/drawing/2014/main" id="{36A3518E-E56F-874C-B2CA-E61E109A7D68}"/>
              </a:ext>
            </a:extLst>
          </p:cNvPr>
          <p:cNvSpPr/>
          <p:nvPr/>
        </p:nvSpPr>
        <p:spPr>
          <a:xfrm>
            <a:off x="4149598" y="2424938"/>
            <a:ext cx="211454" cy="230504"/>
          </a:xfrm>
          <a:custGeom>
            <a:avLst/>
            <a:gdLst/>
            <a:ahLst/>
            <a:cxnLst/>
            <a:rect l="l" t="t" r="r" b="b"/>
            <a:pathLst>
              <a:path w="211454" h="230504">
                <a:moveTo>
                  <a:pt x="0" y="0"/>
                </a:moveTo>
                <a:lnTo>
                  <a:pt x="211074" y="23012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7">
            <a:extLst>
              <a:ext uri="{FF2B5EF4-FFF2-40B4-BE49-F238E27FC236}">
                <a16:creationId xmlns:a16="http://schemas.microsoft.com/office/drawing/2014/main" id="{F0DAF839-E6DA-D547-BC4B-F06015832548}"/>
              </a:ext>
            </a:extLst>
          </p:cNvPr>
          <p:cNvSpPr txBox="1"/>
          <p:nvPr/>
        </p:nvSpPr>
        <p:spPr>
          <a:xfrm>
            <a:off x="3179699" y="233972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7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8">
            <a:extLst>
              <a:ext uri="{FF2B5EF4-FFF2-40B4-BE49-F238E27FC236}">
                <a16:creationId xmlns:a16="http://schemas.microsoft.com/office/drawing/2014/main" id="{FE1D9E9E-B6D7-9A45-A0CB-EF61407C5A92}"/>
              </a:ext>
            </a:extLst>
          </p:cNvPr>
          <p:cNvSpPr txBox="1"/>
          <p:nvPr/>
        </p:nvSpPr>
        <p:spPr>
          <a:xfrm>
            <a:off x="4121531" y="233972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29">
            <a:extLst>
              <a:ext uri="{FF2B5EF4-FFF2-40B4-BE49-F238E27FC236}">
                <a16:creationId xmlns:a16="http://schemas.microsoft.com/office/drawing/2014/main" id="{C452098A-42AA-4541-870D-D4AECE3865F2}"/>
              </a:ext>
            </a:extLst>
          </p:cNvPr>
          <p:cNvSpPr txBox="1"/>
          <p:nvPr/>
        </p:nvSpPr>
        <p:spPr>
          <a:xfrm>
            <a:off x="3871594" y="2589023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30">
            <a:extLst>
              <a:ext uri="{FF2B5EF4-FFF2-40B4-BE49-F238E27FC236}">
                <a16:creationId xmlns:a16="http://schemas.microsoft.com/office/drawing/2014/main" id="{57FEB5A5-69BD-1743-B3D9-FE03CFCA46A6}"/>
              </a:ext>
            </a:extLst>
          </p:cNvPr>
          <p:cNvSpPr txBox="1"/>
          <p:nvPr/>
        </p:nvSpPr>
        <p:spPr>
          <a:xfrm>
            <a:off x="3006217" y="3122778"/>
            <a:ext cx="120713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Mental </a:t>
            </a:r>
            <a:r>
              <a:rPr sz="900" spc="5" dirty="0">
                <a:latin typeface="Arial"/>
                <a:cs typeface="Arial"/>
              </a:rPr>
              <a:t>picture </a:t>
            </a:r>
            <a:r>
              <a:rPr sz="900" dirty="0">
                <a:latin typeface="Arial"/>
                <a:cs typeface="Arial"/>
              </a:rPr>
              <a:t>as </a:t>
            </a:r>
            <a:r>
              <a:rPr sz="900" spc="5" dirty="0">
                <a:latin typeface="Arial"/>
                <a:cs typeface="Arial"/>
              </a:rPr>
              <a:t>a</a:t>
            </a:r>
            <a:r>
              <a:rPr sz="900" spc="-1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tree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31">
            <a:extLst>
              <a:ext uri="{FF2B5EF4-FFF2-40B4-BE49-F238E27FC236}">
                <a16:creationId xmlns:a16="http://schemas.microsoft.com/office/drawing/2014/main" id="{D5E22C84-82A9-CB4C-8912-CB13283459CF}"/>
              </a:ext>
            </a:extLst>
          </p:cNvPr>
          <p:cNvSpPr txBox="1"/>
          <p:nvPr/>
        </p:nvSpPr>
        <p:spPr>
          <a:xfrm>
            <a:off x="701420" y="2672588"/>
            <a:ext cx="1620520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82245" algn="l"/>
                <a:tab pos="354965" algn="l"/>
                <a:tab pos="527685" algn="l"/>
                <a:tab pos="701040" algn="l"/>
                <a:tab pos="873760" algn="l"/>
                <a:tab pos="1046480" algn="l"/>
                <a:tab pos="1218565" algn="l"/>
                <a:tab pos="1391920" algn="l"/>
                <a:tab pos="1565275" algn="l"/>
              </a:tabLst>
            </a:pPr>
            <a:r>
              <a:rPr sz="600" spc="-5" dirty="0">
                <a:solidFill>
                  <a:srgbClr val="FF0000"/>
                </a:solidFill>
                <a:latin typeface="Arial"/>
                <a:cs typeface="Arial"/>
              </a:rPr>
              <a:t>0	</a:t>
            </a:r>
            <a:r>
              <a:rPr sz="900" spc="-7" baseline="4629" dirty="0">
                <a:solidFill>
                  <a:srgbClr val="FF0000"/>
                </a:solidFill>
                <a:latin typeface="Arial"/>
                <a:cs typeface="Arial"/>
              </a:rPr>
              <a:t>1	2	3	4	5	6	7	8	9</a:t>
            </a:r>
            <a:endParaRPr sz="900" baseline="4629">
              <a:latin typeface="Arial"/>
              <a:cs typeface="Arial"/>
            </a:endParaRPr>
          </a:p>
        </p:txBody>
      </p:sp>
      <p:sp>
        <p:nvSpPr>
          <p:cNvPr id="25" name="object 32">
            <a:extLst>
              <a:ext uri="{FF2B5EF4-FFF2-40B4-BE49-F238E27FC236}">
                <a16:creationId xmlns:a16="http://schemas.microsoft.com/office/drawing/2014/main" id="{56D22342-08D1-744C-B69F-E0CEE5B0F4A6}"/>
              </a:ext>
            </a:extLst>
          </p:cNvPr>
          <p:cNvSpPr txBox="1"/>
          <p:nvPr/>
        </p:nvSpPr>
        <p:spPr>
          <a:xfrm>
            <a:off x="3542411" y="2027048"/>
            <a:ext cx="17526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600" spc="-5" dirty="0">
                <a:solidFill>
                  <a:srgbClr val="FF0000"/>
                </a:solidFill>
                <a:latin typeface="Arial"/>
                <a:cs typeface="Arial"/>
              </a:rPr>
              <a:t>0</a:t>
            </a:r>
            <a:r>
              <a:rPr sz="600" spc="2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350" spc="7" baseline="-30864" dirty="0">
                <a:latin typeface="Arial"/>
                <a:cs typeface="Arial"/>
              </a:rPr>
              <a:t>3</a:t>
            </a:r>
            <a:endParaRPr sz="1350" baseline="-30864">
              <a:latin typeface="Arial"/>
              <a:cs typeface="Arial"/>
            </a:endParaRPr>
          </a:p>
        </p:txBody>
      </p:sp>
      <p:sp>
        <p:nvSpPr>
          <p:cNvPr id="26" name="object 33">
            <a:extLst>
              <a:ext uri="{FF2B5EF4-FFF2-40B4-BE49-F238E27FC236}">
                <a16:creationId xmlns:a16="http://schemas.microsoft.com/office/drawing/2014/main" id="{85B85225-E656-C948-9DB2-40B5F1AE6B9C}"/>
              </a:ext>
            </a:extLst>
          </p:cNvPr>
          <p:cNvSpPr txBox="1"/>
          <p:nvPr/>
        </p:nvSpPr>
        <p:spPr>
          <a:xfrm>
            <a:off x="3088894" y="2277237"/>
            <a:ext cx="55244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solidFill>
                  <a:srgbClr val="FF0000"/>
                </a:solidFill>
                <a:latin typeface="Arial"/>
                <a:cs typeface="Arial"/>
              </a:rPr>
              <a:t>1</a:t>
            </a:r>
            <a:endParaRPr sz="600">
              <a:latin typeface="Arial"/>
              <a:cs typeface="Arial"/>
            </a:endParaRPr>
          </a:p>
        </p:txBody>
      </p:sp>
      <p:sp>
        <p:nvSpPr>
          <p:cNvPr id="27" name="object 34">
            <a:extLst>
              <a:ext uri="{FF2B5EF4-FFF2-40B4-BE49-F238E27FC236}">
                <a16:creationId xmlns:a16="http://schemas.microsoft.com/office/drawing/2014/main" id="{A3B00337-5DE3-034D-99C2-53045293BCBA}"/>
              </a:ext>
            </a:extLst>
          </p:cNvPr>
          <p:cNvSpPr txBox="1"/>
          <p:nvPr/>
        </p:nvSpPr>
        <p:spPr>
          <a:xfrm>
            <a:off x="4206620" y="2240662"/>
            <a:ext cx="55244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endParaRPr sz="600">
              <a:latin typeface="Arial"/>
              <a:cs typeface="Arial"/>
            </a:endParaRPr>
          </a:p>
        </p:txBody>
      </p:sp>
      <p:sp>
        <p:nvSpPr>
          <p:cNvPr id="28" name="object 35">
            <a:extLst>
              <a:ext uri="{FF2B5EF4-FFF2-40B4-BE49-F238E27FC236}">
                <a16:creationId xmlns:a16="http://schemas.microsoft.com/office/drawing/2014/main" id="{75960CBB-3805-9245-A226-0DB7B51637C3}"/>
              </a:ext>
            </a:extLst>
          </p:cNvPr>
          <p:cNvSpPr txBox="1"/>
          <p:nvPr/>
        </p:nvSpPr>
        <p:spPr>
          <a:xfrm>
            <a:off x="2872105" y="2515616"/>
            <a:ext cx="17399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600" spc="-5" dirty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r>
              <a:rPr sz="600" spc="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350" spc="7" baseline="-37037" dirty="0">
                <a:latin typeface="Arial"/>
                <a:cs typeface="Arial"/>
              </a:rPr>
              <a:t>9</a:t>
            </a:r>
            <a:endParaRPr sz="1350" baseline="-37037">
              <a:latin typeface="Arial"/>
              <a:cs typeface="Arial"/>
            </a:endParaRPr>
          </a:p>
        </p:txBody>
      </p:sp>
      <p:sp>
        <p:nvSpPr>
          <p:cNvPr id="29" name="object 36">
            <a:extLst>
              <a:ext uri="{FF2B5EF4-FFF2-40B4-BE49-F238E27FC236}">
                <a16:creationId xmlns:a16="http://schemas.microsoft.com/office/drawing/2014/main" id="{2F3D0019-7EA2-8342-8E1E-94A53297DA3A}"/>
              </a:ext>
            </a:extLst>
          </p:cNvPr>
          <p:cNvSpPr txBox="1"/>
          <p:nvPr/>
        </p:nvSpPr>
        <p:spPr>
          <a:xfrm>
            <a:off x="3467481" y="2513838"/>
            <a:ext cx="55244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solidFill>
                  <a:srgbClr val="FF0000"/>
                </a:solidFill>
                <a:latin typeface="Arial"/>
                <a:cs typeface="Arial"/>
              </a:rPr>
              <a:t>4</a:t>
            </a:r>
            <a:endParaRPr sz="600">
              <a:latin typeface="Arial"/>
              <a:cs typeface="Arial"/>
            </a:endParaRPr>
          </a:p>
        </p:txBody>
      </p:sp>
      <p:sp>
        <p:nvSpPr>
          <p:cNvPr id="30" name="object 37">
            <a:extLst>
              <a:ext uri="{FF2B5EF4-FFF2-40B4-BE49-F238E27FC236}">
                <a16:creationId xmlns:a16="http://schemas.microsoft.com/office/drawing/2014/main" id="{ED7F4BD2-0736-534D-9270-57790BB96A96}"/>
              </a:ext>
            </a:extLst>
          </p:cNvPr>
          <p:cNvSpPr txBox="1"/>
          <p:nvPr/>
        </p:nvSpPr>
        <p:spPr>
          <a:xfrm>
            <a:off x="3794125" y="2519553"/>
            <a:ext cx="55244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sz="600">
              <a:latin typeface="Arial"/>
              <a:cs typeface="Arial"/>
            </a:endParaRPr>
          </a:p>
        </p:txBody>
      </p:sp>
      <p:sp>
        <p:nvSpPr>
          <p:cNvPr id="31" name="object 38">
            <a:extLst>
              <a:ext uri="{FF2B5EF4-FFF2-40B4-BE49-F238E27FC236}">
                <a16:creationId xmlns:a16="http://schemas.microsoft.com/office/drawing/2014/main" id="{940FAB23-9EC7-0A43-BD79-51E7944C5956}"/>
              </a:ext>
            </a:extLst>
          </p:cNvPr>
          <p:cNvSpPr txBox="1"/>
          <p:nvPr/>
        </p:nvSpPr>
        <p:spPr>
          <a:xfrm>
            <a:off x="4299204" y="2485581"/>
            <a:ext cx="164465" cy="2679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08585">
              <a:lnSpc>
                <a:spcPct val="100000"/>
              </a:lnSpc>
              <a:spcBef>
                <a:spcPts val="135"/>
              </a:spcBef>
            </a:pPr>
            <a:r>
              <a:rPr sz="600" spc="-5" dirty="0">
                <a:solidFill>
                  <a:srgbClr val="FF0000"/>
                </a:solidFill>
                <a:latin typeface="Arial"/>
                <a:cs typeface="Arial"/>
              </a:rPr>
              <a:t>6</a:t>
            </a:r>
            <a:endParaRPr sz="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900" dirty="0">
                <a:latin typeface="Arial"/>
                <a:cs typeface="Arial"/>
              </a:rPr>
              <a:t>10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9">
            <a:extLst>
              <a:ext uri="{FF2B5EF4-FFF2-40B4-BE49-F238E27FC236}">
                <a16:creationId xmlns:a16="http://schemas.microsoft.com/office/drawing/2014/main" id="{BCD44BD8-F0E6-6641-803E-B9C4CA568C8C}"/>
              </a:ext>
            </a:extLst>
          </p:cNvPr>
          <p:cNvSpPr txBox="1"/>
          <p:nvPr/>
        </p:nvSpPr>
        <p:spPr>
          <a:xfrm>
            <a:off x="3149854" y="2740534"/>
            <a:ext cx="55244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solidFill>
                  <a:srgbClr val="FF0000"/>
                </a:solidFill>
                <a:latin typeface="Arial"/>
                <a:cs typeface="Arial"/>
              </a:rPr>
              <a:t>8</a:t>
            </a:r>
            <a:endParaRPr sz="600">
              <a:latin typeface="Arial"/>
              <a:cs typeface="Arial"/>
            </a:endParaRPr>
          </a:p>
        </p:txBody>
      </p:sp>
      <p:sp>
        <p:nvSpPr>
          <p:cNvPr id="33" name="object 40">
            <a:extLst>
              <a:ext uri="{FF2B5EF4-FFF2-40B4-BE49-F238E27FC236}">
                <a16:creationId xmlns:a16="http://schemas.microsoft.com/office/drawing/2014/main" id="{770CB52D-43EE-594D-B534-4C1B231BEC53}"/>
              </a:ext>
            </a:extLst>
          </p:cNvPr>
          <p:cNvSpPr txBox="1"/>
          <p:nvPr/>
        </p:nvSpPr>
        <p:spPr>
          <a:xfrm>
            <a:off x="3391788" y="2530994"/>
            <a:ext cx="77470" cy="352425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65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  <a:p>
            <a:pPr marL="17780">
              <a:lnSpc>
                <a:spcPct val="100000"/>
              </a:lnSpc>
              <a:spcBef>
                <a:spcPts val="305"/>
              </a:spcBef>
            </a:pPr>
            <a:r>
              <a:rPr sz="600" spc="-5" dirty="0">
                <a:solidFill>
                  <a:srgbClr val="FF0000"/>
                </a:solidFill>
                <a:latin typeface="Arial"/>
                <a:cs typeface="Arial"/>
              </a:rPr>
              <a:t>9</a:t>
            </a:r>
            <a:endParaRPr sz="600">
              <a:latin typeface="Arial"/>
              <a:cs typeface="Arial"/>
            </a:endParaRPr>
          </a:p>
        </p:txBody>
      </p:sp>
      <p:graphicFrame>
        <p:nvGraphicFramePr>
          <p:cNvPr id="34" name="object 41">
            <a:extLst>
              <a:ext uri="{FF2B5EF4-FFF2-40B4-BE49-F238E27FC236}">
                <a16:creationId xmlns:a16="http://schemas.microsoft.com/office/drawing/2014/main" id="{FFBD528F-B0F1-7A47-940A-AFDBFDE0D8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650692"/>
              </p:ext>
            </p:extLst>
          </p:nvPr>
        </p:nvGraphicFramePr>
        <p:xfrm>
          <a:off x="632491" y="2787619"/>
          <a:ext cx="1725924" cy="1730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0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7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7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7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27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271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727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73037"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58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7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58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58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5244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9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58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58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651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6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58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58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58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58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2857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900" spc="-75" dirty="0">
                          <a:latin typeface="Arial"/>
                          <a:cs typeface="Arial"/>
                        </a:rPr>
                        <a:t>11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71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" name="object 42">
            <a:extLst>
              <a:ext uri="{FF2B5EF4-FFF2-40B4-BE49-F238E27FC236}">
                <a16:creationId xmlns:a16="http://schemas.microsoft.com/office/drawing/2014/main" id="{B09FFB24-6C5B-6746-B97D-EB8AEF384F8E}"/>
              </a:ext>
            </a:extLst>
          </p:cNvPr>
          <p:cNvSpPr/>
          <p:nvPr/>
        </p:nvSpPr>
        <p:spPr>
          <a:xfrm>
            <a:off x="3128803" y="2345469"/>
            <a:ext cx="157924" cy="1588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43">
            <a:extLst>
              <a:ext uri="{FF2B5EF4-FFF2-40B4-BE49-F238E27FC236}">
                <a16:creationId xmlns:a16="http://schemas.microsoft.com/office/drawing/2014/main" id="{09E482C0-81B9-4C45-A18E-C423575732D9}"/>
              </a:ext>
            </a:extLst>
          </p:cNvPr>
          <p:cNvSpPr/>
          <p:nvPr/>
        </p:nvSpPr>
        <p:spPr>
          <a:xfrm>
            <a:off x="4072508" y="2347850"/>
            <a:ext cx="153670" cy="154305"/>
          </a:xfrm>
          <a:custGeom>
            <a:avLst/>
            <a:gdLst/>
            <a:ahLst/>
            <a:cxnLst/>
            <a:rect l="l" t="t" r="r" b="b"/>
            <a:pathLst>
              <a:path w="153670" h="154304">
                <a:moveTo>
                  <a:pt x="76708" y="0"/>
                </a:moveTo>
                <a:lnTo>
                  <a:pt x="46880" y="6062"/>
                </a:lnTo>
                <a:lnTo>
                  <a:pt x="22494" y="22590"/>
                </a:lnTo>
                <a:lnTo>
                  <a:pt x="6038" y="47095"/>
                </a:lnTo>
                <a:lnTo>
                  <a:pt x="0" y="77089"/>
                </a:lnTo>
                <a:lnTo>
                  <a:pt x="6038" y="107062"/>
                </a:lnTo>
                <a:lnTo>
                  <a:pt x="22494" y="131524"/>
                </a:lnTo>
                <a:lnTo>
                  <a:pt x="46880" y="148008"/>
                </a:lnTo>
                <a:lnTo>
                  <a:pt x="76708" y="154051"/>
                </a:lnTo>
                <a:lnTo>
                  <a:pt x="106515" y="148008"/>
                </a:lnTo>
                <a:lnTo>
                  <a:pt x="130857" y="131524"/>
                </a:lnTo>
                <a:lnTo>
                  <a:pt x="147270" y="107062"/>
                </a:lnTo>
                <a:lnTo>
                  <a:pt x="153288" y="77089"/>
                </a:lnTo>
                <a:lnTo>
                  <a:pt x="147270" y="47095"/>
                </a:lnTo>
                <a:lnTo>
                  <a:pt x="130857" y="22590"/>
                </a:lnTo>
                <a:lnTo>
                  <a:pt x="106515" y="6062"/>
                </a:lnTo>
                <a:lnTo>
                  <a:pt x="76708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4">
            <a:extLst>
              <a:ext uri="{FF2B5EF4-FFF2-40B4-BE49-F238E27FC236}">
                <a16:creationId xmlns:a16="http://schemas.microsoft.com/office/drawing/2014/main" id="{859A66E4-59B4-0948-B29A-0670DAB304B3}"/>
              </a:ext>
            </a:extLst>
          </p:cNvPr>
          <p:cNvSpPr/>
          <p:nvPr/>
        </p:nvSpPr>
        <p:spPr>
          <a:xfrm>
            <a:off x="4072508" y="2347850"/>
            <a:ext cx="153670" cy="154305"/>
          </a:xfrm>
          <a:custGeom>
            <a:avLst/>
            <a:gdLst/>
            <a:ahLst/>
            <a:cxnLst/>
            <a:rect l="l" t="t" r="r" b="b"/>
            <a:pathLst>
              <a:path w="153670" h="154304">
                <a:moveTo>
                  <a:pt x="0" y="77089"/>
                </a:moveTo>
                <a:lnTo>
                  <a:pt x="6038" y="47095"/>
                </a:lnTo>
                <a:lnTo>
                  <a:pt x="22494" y="22590"/>
                </a:lnTo>
                <a:lnTo>
                  <a:pt x="46880" y="6062"/>
                </a:lnTo>
                <a:lnTo>
                  <a:pt x="76708" y="0"/>
                </a:lnTo>
                <a:lnTo>
                  <a:pt x="106515" y="6062"/>
                </a:lnTo>
                <a:lnTo>
                  <a:pt x="130857" y="22590"/>
                </a:lnTo>
                <a:lnTo>
                  <a:pt x="147270" y="47095"/>
                </a:lnTo>
                <a:lnTo>
                  <a:pt x="153288" y="77089"/>
                </a:lnTo>
                <a:lnTo>
                  <a:pt x="147270" y="107062"/>
                </a:lnTo>
                <a:lnTo>
                  <a:pt x="130857" y="131524"/>
                </a:lnTo>
                <a:lnTo>
                  <a:pt x="106515" y="148008"/>
                </a:lnTo>
                <a:lnTo>
                  <a:pt x="76708" y="154051"/>
                </a:lnTo>
                <a:lnTo>
                  <a:pt x="46880" y="148008"/>
                </a:lnTo>
                <a:lnTo>
                  <a:pt x="22494" y="131524"/>
                </a:lnTo>
                <a:lnTo>
                  <a:pt x="6038" y="107062"/>
                </a:lnTo>
                <a:lnTo>
                  <a:pt x="0" y="7708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45">
            <a:extLst>
              <a:ext uri="{FF2B5EF4-FFF2-40B4-BE49-F238E27FC236}">
                <a16:creationId xmlns:a16="http://schemas.microsoft.com/office/drawing/2014/main" id="{A67D9983-3C70-2143-B841-82D3397C0E72}"/>
              </a:ext>
            </a:extLst>
          </p:cNvPr>
          <p:cNvSpPr/>
          <p:nvPr/>
        </p:nvSpPr>
        <p:spPr>
          <a:xfrm>
            <a:off x="2917602" y="2594770"/>
            <a:ext cx="158051" cy="1586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9" name="object 46">
            <a:extLst>
              <a:ext uri="{FF2B5EF4-FFF2-40B4-BE49-F238E27FC236}">
                <a16:creationId xmlns:a16="http://schemas.microsoft.com/office/drawing/2014/main" id="{D71C3C1F-011F-E944-ACD2-C2CCC7446EED}"/>
              </a:ext>
            </a:extLst>
          </p:cNvPr>
          <p:cNvSpPr/>
          <p:nvPr/>
        </p:nvSpPr>
        <p:spPr>
          <a:xfrm>
            <a:off x="3340766" y="2594770"/>
            <a:ext cx="157924" cy="15868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7">
            <a:extLst>
              <a:ext uri="{FF2B5EF4-FFF2-40B4-BE49-F238E27FC236}">
                <a16:creationId xmlns:a16="http://schemas.microsoft.com/office/drawing/2014/main" id="{8CB42991-A40F-E149-85C9-53B4CB93CBC1}"/>
              </a:ext>
            </a:extLst>
          </p:cNvPr>
          <p:cNvSpPr/>
          <p:nvPr/>
        </p:nvSpPr>
        <p:spPr>
          <a:xfrm>
            <a:off x="3820191" y="2594770"/>
            <a:ext cx="157924" cy="1586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8">
            <a:extLst>
              <a:ext uri="{FF2B5EF4-FFF2-40B4-BE49-F238E27FC236}">
                <a16:creationId xmlns:a16="http://schemas.microsoft.com/office/drawing/2014/main" id="{BFF12B59-167D-024B-8FFB-4F38536FB077}"/>
              </a:ext>
            </a:extLst>
          </p:cNvPr>
          <p:cNvSpPr/>
          <p:nvPr/>
        </p:nvSpPr>
        <p:spPr>
          <a:xfrm>
            <a:off x="4283710" y="2597151"/>
            <a:ext cx="153670" cy="154305"/>
          </a:xfrm>
          <a:custGeom>
            <a:avLst/>
            <a:gdLst/>
            <a:ahLst/>
            <a:cxnLst/>
            <a:rect l="l" t="t" r="r" b="b"/>
            <a:pathLst>
              <a:path w="153670" h="154304">
                <a:moveTo>
                  <a:pt x="76580" y="0"/>
                </a:moveTo>
                <a:lnTo>
                  <a:pt x="46773" y="6042"/>
                </a:lnTo>
                <a:lnTo>
                  <a:pt x="22431" y="22526"/>
                </a:lnTo>
                <a:lnTo>
                  <a:pt x="6018" y="46988"/>
                </a:lnTo>
                <a:lnTo>
                  <a:pt x="0" y="76962"/>
                </a:lnTo>
                <a:lnTo>
                  <a:pt x="6018" y="106935"/>
                </a:lnTo>
                <a:lnTo>
                  <a:pt x="22431" y="131397"/>
                </a:lnTo>
                <a:lnTo>
                  <a:pt x="46773" y="147881"/>
                </a:lnTo>
                <a:lnTo>
                  <a:pt x="76580" y="153924"/>
                </a:lnTo>
                <a:lnTo>
                  <a:pt x="106388" y="147881"/>
                </a:lnTo>
                <a:lnTo>
                  <a:pt x="130730" y="131397"/>
                </a:lnTo>
                <a:lnTo>
                  <a:pt x="147143" y="106935"/>
                </a:lnTo>
                <a:lnTo>
                  <a:pt x="153162" y="76962"/>
                </a:lnTo>
                <a:lnTo>
                  <a:pt x="147143" y="46988"/>
                </a:lnTo>
                <a:lnTo>
                  <a:pt x="130730" y="22526"/>
                </a:lnTo>
                <a:lnTo>
                  <a:pt x="106388" y="6042"/>
                </a:lnTo>
                <a:lnTo>
                  <a:pt x="7658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9">
            <a:extLst>
              <a:ext uri="{FF2B5EF4-FFF2-40B4-BE49-F238E27FC236}">
                <a16:creationId xmlns:a16="http://schemas.microsoft.com/office/drawing/2014/main" id="{18FC0C86-E9BC-ED4E-BD4E-C5D83FFCAA8C}"/>
              </a:ext>
            </a:extLst>
          </p:cNvPr>
          <p:cNvSpPr/>
          <p:nvPr/>
        </p:nvSpPr>
        <p:spPr>
          <a:xfrm>
            <a:off x="4283710" y="2597151"/>
            <a:ext cx="153670" cy="154305"/>
          </a:xfrm>
          <a:custGeom>
            <a:avLst/>
            <a:gdLst/>
            <a:ahLst/>
            <a:cxnLst/>
            <a:rect l="l" t="t" r="r" b="b"/>
            <a:pathLst>
              <a:path w="153670" h="154304">
                <a:moveTo>
                  <a:pt x="0" y="76962"/>
                </a:moveTo>
                <a:lnTo>
                  <a:pt x="6018" y="46988"/>
                </a:lnTo>
                <a:lnTo>
                  <a:pt x="22431" y="22526"/>
                </a:lnTo>
                <a:lnTo>
                  <a:pt x="46773" y="6042"/>
                </a:lnTo>
                <a:lnTo>
                  <a:pt x="76580" y="0"/>
                </a:lnTo>
                <a:lnTo>
                  <a:pt x="106388" y="6042"/>
                </a:lnTo>
                <a:lnTo>
                  <a:pt x="130730" y="22526"/>
                </a:lnTo>
                <a:lnTo>
                  <a:pt x="147143" y="46988"/>
                </a:lnTo>
                <a:lnTo>
                  <a:pt x="153162" y="76962"/>
                </a:lnTo>
                <a:lnTo>
                  <a:pt x="147143" y="106935"/>
                </a:lnTo>
                <a:lnTo>
                  <a:pt x="130730" y="131397"/>
                </a:lnTo>
                <a:lnTo>
                  <a:pt x="106388" y="147881"/>
                </a:lnTo>
                <a:lnTo>
                  <a:pt x="76580" y="153924"/>
                </a:lnTo>
                <a:lnTo>
                  <a:pt x="46773" y="147881"/>
                </a:lnTo>
                <a:lnTo>
                  <a:pt x="22431" y="131397"/>
                </a:lnTo>
                <a:lnTo>
                  <a:pt x="6018" y="106935"/>
                </a:lnTo>
                <a:lnTo>
                  <a:pt x="0" y="7696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50">
            <a:extLst>
              <a:ext uri="{FF2B5EF4-FFF2-40B4-BE49-F238E27FC236}">
                <a16:creationId xmlns:a16="http://schemas.microsoft.com/office/drawing/2014/main" id="{7ECE29E1-E294-4549-BE48-AEBC1630F20F}"/>
              </a:ext>
            </a:extLst>
          </p:cNvPr>
          <p:cNvSpPr/>
          <p:nvPr/>
        </p:nvSpPr>
        <p:spPr>
          <a:xfrm>
            <a:off x="2802540" y="2825782"/>
            <a:ext cx="158051" cy="1586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51">
            <a:extLst>
              <a:ext uri="{FF2B5EF4-FFF2-40B4-BE49-F238E27FC236}">
                <a16:creationId xmlns:a16="http://schemas.microsoft.com/office/drawing/2014/main" id="{8FF76717-42C2-F041-B295-27A39FB6F81A}"/>
              </a:ext>
            </a:extLst>
          </p:cNvPr>
          <p:cNvSpPr/>
          <p:nvPr/>
        </p:nvSpPr>
        <p:spPr>
          <a:xfrm>
            <a:off x="3013741" y="2825782"/>
            <a:ext cx="157924" cy="15868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52">
            <a:extLst>
              <a:ext uri="{FF2B5EF4-FFF2-40B4-BE49-F238E27FC236}">
                <a16:creationId xmlns:a16="http://schemas.microsoft.com/office/drawing/2014/main" id="{435B8D42-00C3-2642-AD40-72BA75AE0F1C}"/>
              </a:ext>
            </a:extLst>
          </p:cNvPr>
          <p:cNvSpPr/>
          <p:nvPr/>
        </p:nvSpPr>
        <p:spPr>
          <a:xfrm>
            <a:off x="3588543" y="2096295"/>
            <a:ext cx="158051" cy="15881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53">
            <a:extLst>
              <a:ext uri="{FF2B5EF4-FFF2-40B4-BE49-F238E27FC236}">
                <a16:creationId xmlns:a16="http://schemas.microsoft.com/office/drawing/2014/main" id="{5C9559AF-3F9C-3449-B256-514B0BDFACE2}"/>
              </a:ext>
            </a:extLst>
          </p:cNvPr>
          <p:cNvSpPr/>
          <p:nvPr/>
        </p:nvSpPr>
        <p:spPr>
          <a:xfrm>
            <a:off x="2804921" y="3039238"/>
            <a:ext cx="1652270" cy="77470"/>
          </a:xfrm>
          <a:custGeom>
            <a:avLst/>
            <a:gdLst/>
            <a:ahLst/>
            <a:cxnLst/>
            <a:rect l="l" t="t" r="r" b="b"/>
            <a:pathLst>
              <a:path w="1652270" h="77470">
                <a:moveTo>
                  <a:pt x="1651762" y="0"/>
                </a:moveTo>
                <a:lnTo>
                  <a:pt x="1640951" y="15013"/>
                </a:lnTo>
                <a:lnTo>
                  <a:pt x="1611471" y="27241"/>
                </a:lnTo>
                <a:lnTo>
                  <a:pt x="1567751" y="35468"/>
                </a:lnTo>
                <a:lnTo>
                  <a:pt x="1514221" y="38480"/>
                </a:lnTo>
                <a:lnTo>
                  <a:pt x="963549" y="38480"/>
                </a:lnTo>
                <a:lnTo>
                  <a:pt x="909998" y="41511"/>
                </a:lnTo>
                <a:lnTo>
                  <a:pt x="866235" y="49768"/>
                </a:lnTo>
                <a:lnTo>
                  <a:pt x="836711" y="62001"/>
                </a:lnTo>
                <a:lnTo>
                  <a:pt x="825880" y="76961"/>
                </a:lnTo>
                <a:lnTo>
                  <a:pt x="815070" y="62001"/>
                </a:lnTo>
                <a:lnTo>
                  <a:pt x="785590" y="49768"/>
                </a:lnTo>
                <a:lnTo>
                  <a:pt x="741870" y="41511"/>
                </a:lnTo>
                <a:lnTo>
                  <a:pt x="688339" y="38480"/>
                </a:lnTo>
                <a:lnTo>
                  <a:pt x="137667" y="38480"/>
                </a:lnTo>
                <a:lnTo>
                  <a:pt x="84117" y="35468"/>
                </a:lnTo>
                <a:lnTo>
                  <a:pt x="40354" y="27241"/>
                </a:lnTo>
                <a:lnTo>
                  <a:pt x="10830" y="15013"/>
                </a:ln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54">
            <a:extLst>
              <a:ext uri="{FF2B5EF4-FFF2-40B4-BE49-F238E27FC236}">
                <a16:creationId xmlns:a16="http://schemas.microsoft.com/office/drawing/2014/main" id="{B3AE0099-E479-F34D-A228-7E8EF3F8F77D}"/>
              </a:ext>
            </a:extLst>
          </p:cNvPr>
          <p:cNvSpPr/>
          <p:nvPr/>
        </p:nvSpPr>
        <p:spPr>
          <a:xfrm>
            <a:off x="3244246" y="2822861"/>
            <a:ext cx="158051" cy="15881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55">
            <a:extLst>
              <a:ext uri="{FF2B5EF4-FFF2-40B4-BE49-F238E27FC236}">
                <a16:creationId xmlns:a16="http://schemas.microsoft.com/office/drawing/2014/main" id="{6F8D6F64-8CF1-944B-A91C-9BAE5E50F1C4}"/>
              </a:ext>
            </a:extLst>
          </p:cNvPr>
          <p:cNvSpPr txBox="1"/>
          <p:nvPr/>
        </p:nvSpPr>
        <p:spPr>
          <a:xfrm>
            <a:off x="2745105" y="2768854"/>
            <a:ext cx="645795" cy="2051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570"/>
              </a:lnSpc>
              <a:spcBef>
                <a:spcPts val="100"/>
              </a:spcBef>
            </a:pPr>
            <a:r>
              <a:rPr sz="600" spc="-5" dirty="0">
                <a:solidFill>
                  <a:srgbClr val="FF0000"/>
                </a:solidFill>
                <a:latin typeface="Arial"/>
                <a:cs typeface="Arial"/>
              </a:rPr>
              <a:t>7</a:t>
            </a:r>
            <a:endParaRPr sz="600" dirty="0">
              <a:latin typeface="Arial"/>
              <a:cs typeface="Arial"/>
            </a:endParaRPr>
          </a:p>
          <a:p>
            <a:pPr marL="74295">
              <a:lnSpc>
                <a:spcPts val="930"/>
              </a:lnSpc>
            </a:pPr>
            <a:r>
              <a:rPr sz="900" dirty="0">
                <a:latin typeface="Arial"/>
                <a:cs typeface="Arial"/>
              </a:rPr>
              <a:t>13 </a:t>
            </a:r>
            <a:r>
              <a:rPr lang="en-US" sz="90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14</a:t>
            </a:r>
            <a:r>
              <a:rPr sz="900" spc="175" dirty="0">
                <a:latin typeface="Arial"/>
                <a:cs typeface="Arial"/>
              </a:rPr>
              <a:t> </a:t>
            </a:r>
            <a:r>
              <a:rPr lang="en-US" sz="900" spc="175" dirty="0">
                <a:latin typeface="Arial"/>
                <a:cs typeface="Arial"/>
              </a:rPr>
              <a:t> </a:t>
            </a:r>
            <a:r>
              <a:rPr sz="900" spc="-70" dirty="0">
                <a:latin typeface="Arial"/>
                <a:cs typeface="Arial"/>
              </a:rPr>
              <a:t>11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49" name="object 56">
            <a:extLst>
              <a:ext uri="{FF2B5EF4-FFF2-40B4-BE49-F238E27FC236}">
                <a16:creationId xmlns:a16="http://schemas.microsoft.com/office/drawing/2014/main" id="{937FA6C0-A9DA-E64A-B634-C5E3EF939A2A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FC02DB-7682-1542-AF48-03AA4E8DA199}"/>
              </a:ext>
            </a:extLst>
          </p:cNvPr>
          <p:cNvSpPr txBox="1"/>
          <p:nvPr/>
        </p:nvSpPr>
        <p:spPr>
          <a:xfrm>
            <a:off x="2864135" y="2550848"/>
            <a:ext cx="1797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34BE51-CC0C-F042-849A-219F5A67FE6D}"/>
              </a:ext>
            </a:extLst>
          </p:cNvPr>
          <p:cNvSpPr txBox="1"/>
          <p:nvPr/>
        </p:nvSpPr>
        <p:spPr>
          <a:xfrm>
            <a:off x="3288887" y="2564554"/>
            <a:ext cx="1797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7A9B84F-E4AE-914C-8E9F-43FA99B89552}"/>
              </a:ext>
            </a:extLst>
          </p:cNvPr>
          <p:cNvSpPr txBox="1"/>
          <p:nvPr/>
        </p:nvSpPr>
        <p:spPr>
          <a:xfrm>
            <a:off x="3771376" y="2542045"/>
            <a:ext cx="1797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B0F67C0-33E3-F842-B6A2-23B0CD1BA786}"/>
              </a:ext>
            </a:extLst>
          </p:cNvPr>
          <p:cNvSpPr txBox="1"/>
          <p:nvPr/>
        </p:nvSpPr>
        <p:spPr>
          <a:xfrm>
            <a:off x="4221941" y="2550848"/>
            <a:ext cx="3098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2B32132-0D66-4442-9C44-A06E837BC647}"/>
              </a:ext>
            </a:extLst>
          </p:cNvPr>
          <p:cNvSpPr txBox="1"/>
          <p:nvPr/>
        </p:nvSpPr>
        <p:spPr>
          <a:xfrm>
            <a:off x="3087924" y="2305146"/>
            <a:ext cx="1797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3D33F92-FC6D-9E48-9E15-93EDDB202469}"/>
              </a:ext>
            </a:extLst>
          </p:cNvPr>
          <p:cNvSpPr txBox="1"/>
          <p:nvPr/>
        </p:nvSpPr>
        <p:spPr>
          <a:xfrm>
            <a:off x="4024138" y="2311124"/>
            <a:ext cx="1797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70DD785-B5FD-E548-9AC6-225583FB2F05}"/>
              </a:ext>
            </a:extLst>
          </p:cNvPr>
          <p:cNvSpPr txBox="1"/>
          <p:nvPr/>
        </p:nvSpPr>
        <p:spPr>
          <a:xfrm>
            <a:off x="3552397" y="2053390"/>
            <a:ext cx="1797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24454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C9A99876-52C4-534A-B21B-F45D89B5B779}"/>
              </a:ext>
            </a:extLst>
          </p:cNvPr>
          <p:cNvSpPr/>
          <p:nvPr/>
        </p:nvSpPr>
        <p:spPr>
          <a:xfrm>
            <a:off x="635" y="1524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9BCAEC1A-096F-1A40-9A46-FF22E31F0444}"/>
              </a:ext>
            </a:extLst>
          </p:cNvPr>
          <p:cNvSpPr/>
          <p:nvPr/>
        </p:nvSpPr>
        <p:spPr>
          <a:xfrm>
            <a:off x="635" y="1524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6C9B538F-A0A7-A747-8B80-CB05FDAB69A5}"/>
              </a:ext>
            </a:extLst>
          </p:cNvPr>
          <p:cNvSpPr txBox="1"/>
          <p:nvPr/>
        </p:nvSpPr>
        <p:spPr>
          <a:xfrm>
            <a:off x="13462" y="14097"/>
            <a:ext cx="4546600" cy="6330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31115" rIns="0" bIns="0" rtlCol="0">
            <a:spAutoFit/>
          </a:bodyPr>
          <a:lstStyle/>
          <a:p>
            <a:pPr marL="1146175" marR="1136650" indent="109220">
              <a:lnSpc>
                <a:spcPct val="100000"/>
              </a:lnSpc>
              <a:spcBef>
                <a:spcPts val="24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Heap Operations :  sift-up and</a:t>
            </a:r>
            <a:r>
              <a:rPr sz="1800" b="1" spc="-10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sift-down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E817496-B3A8-E247-8208-A638FEDFDE3C}"/>
              </a:ext>
            </a:extLst>
          </p:cNvPr>
          <p:cNvSpPr txBox="1"/>
          <p:nvPr/>
        </p:nvSpPr>
        <p:spPr>
          <a:xfrm>
            <a:off x="199390" y="809371"/>
            <a:ext cx="4160520" cy="2378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214629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All </a:t>
            </a:r>
            <a:r>
              <a:rPr sz="1400" spc="-10" dirty="0">
                <a:latin typeface="Arial"/>
                <a:cs typeface="Arial"/>
              </a:rPr>
              <a:t>binary </a:t>
            </a:r>
            <a:r>
              <a:rPr sz="1400" spc="-15" dirty="0">
                <a:latin typeface="Arial"/>
                <a:cs typeface="Arial"/>
              </a:rPr>
              <a:t>heap operations are </a:t>
            </a:r>
            <a:r>
              <a:rPr sz="1400" spc="-10" dirty="0">
                <a:latin typeface="Arial"/>
                <a:cs typeface="Arial"/>
              </a:rPr>
              <a:t>built </a:t>
            </a:r>
            <a:r>
              <a:rPr sz="1400" spc="-15" dirty="0">
                <a:latin typeface="Arial"/>
                <a:cs typeface="Arial"/>
              </a:rPr>
              <a:t>from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two  </a:t>
            </a:r>
            <a:r>
              <a:rPr sz="1400" spc="-10" dirty="0">
                <a:latin typeface="Arial"/>
                <a:cs typeface="Arial"/>
              </a:rPr>
              <a:t>fundamental </a:t>
            </a:r>
            <a:r>
              <a:rPr sz="1400" spc="-15" dirty="0">
                <a:latin typeface="Arial"/>
                <a:cs typeface="Arial"/>
              </a:rPr>
              <a:t>operations </a:t>
            </a:r>
            <a:r>
              <a:rPr sz="1400" i="1" spc="-10" dirty="0">
                <a:latin typeface="Arial"/>
                <a:cs typeface="Arial"/>
              </a:rPr>
              <a:t>sift-up </a:t>
            </a:r>
            <a:r>
              <a:rPr sz="1400" spc="-15" dirty="0">
                <a:latin typeface="Arial"/>
                <a:cs typeface="Arial"/>
              </a:rPr>
              <a:t>and</a:t>
            </a:r>
            <a:r>
              <a:rPr sz="1400" spc="280" dirty="0">
                <a:latin typeface="Arial"/>
                <a:cs typeface="Arial"/>
              </a:rPr>
              <a:t> </a:t>
            </a:r>
            <a:r>
              <a:rPr sz="1400" i="1" spc="-10" dirty="0">
                <a:latin typeface="Arial"/>
                <a:cs typeface="Arial"/>
              </a:rPr>
              <a:t>sift-down</a:t>
            </a:r>
            <a:r>
              <a:rPr sz="1400" spc="-10" dirty="0">
                <a:latin typeface="Arial"/>
                <a:cs typeface="Arial"/>
              </a:rPr>
              <a:t>:</a:t>
            </a:r>
            <a:endParaRPr sz="1400">
              <a:latin typeface="Arial"/>
              <a:cs typeface="Arial"/>
            </a:endParaRPr>
          </a:p>
          <a:p>
            <a:pPr marL="371475" marR="5080" lvl="1" indent="-142875">
              <a:lnSpc>
                <a:spcPct val="100000"/>
              </a:lnSpc>
              <a:spcBef>
                <a:spcPts val="295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dirty="0">
                <a:latin typeface="Arial"/>
                <a:cs typeface="Arial"/>
              </a:rPr>
              <a:t>sift-up</a:t>
            </a:r>
            <a:r>
              <a:rPr sz="1200" dirty="0">
                <a:latin typeface="Arial"/>
                <a:cs typeface="Arial"/>
              </a:rPr>
              <a:t>(i) : Repeatedly </a:t>
            </a:r>
            <a:r>
              <a:rPr sz="1200" spc="-10" dirty="0">
                <a:latin typeface="Arial"/>
                <a:cs typeface="Arial"/>
              </a:rPr>
              <a:t>swap </a:t>
            </a:r>
            <a:r>
              <a:rPr sz="1200" spc="-5" dirty="0">
                <a:latin typeface="Arial"/>
                <a:cs typeface="Arial"/>
              </a:rPr>
              <a:t>element </a:t>
            </a:r>
            <a:r>
              <a:rPr sz="1200" dirty="0">
                <a:latin typeface="Arial"/>
                <a:cs typeface="Arial"/>
              </a:rPr>
              <a:t>A[i]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spc="5" dirty="0">
                <a:latin typeface="Arial"/>
                <a:cs typeface="Arial"/>
              </a:rPr>
              <a:t>its </a:t>
            </a:r>
            <a:r>
              <a:rPr sz="1200" dirty="0">
                <a:latin typeface="Arial"/>
                <a:cs typeface="Arial"/>
              </a:rPr>
              <a:t>parent  as </a:t>
            </a:r>
            <a:r>
              <a:rPr sz="1200" spc="5" dirty="0">
                <a:latin typeface="Arial"/>
                <a:cs typeface="Arial"/>
              </a:rPr>
              <a:t>long </a:t>
            </a:r>
            <a:r>
              <a:rPr sz="1200" dirty="0">
                <a:latin typeface="Arial"/>
                <a:cs typeface="Arial"/>
              </a:rPr>
              <a:t>as A[i] </a:t>
            </a:r>
            <a:r>
              <a:rPr sz="1200" spc="5" dirty="0">
                <a:latin typeface="Arial"/>
                <a:cs typeface="Arial"/>
              </a:rPr>
              <a:t>violates </a:t>
            </a:r>
            <a:r>
              <a:rPr sz="1200" dirty="0">
                <a:latin typeface="Arial"/>
                <a:cs typeface="Arial"/>
              </a:rPr>
              <a:t>the heap property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respect</a:t>
            </a:r>
            <a:r>
              <a:rPr sz="1200" spc="-2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to  </a:t>
            </a:r>
            <a:r>
              <a:rPr sz="1200" spc="5" dirty="0">
                <a:latin typeface="Arial"/>
                <a:cs typeface="Arial"/>
              </a:rPr>
              <a:t>its </a:t>
            </a:r>
            <a:r>
              <a:rPr sz="1200" dirty="0">
                <a:latin typeface="Arial"/>
                <a:cs typeface="Arial"/>
              </a:rPr>
              <a:t>parent </a:t>
            </a:r>
            <a:r>
              <a:rPr sz="1200" spc="5" dirty="0">
                <a:latin typeface="Arial"/>
                <a:cs typeface="Arial"/>
              </a:rPr>
              <a:t>(i.e., </a:t>
            </a:r>
            <a:r>
              <a:rPr sz="1200" spc="-5" dirty="0">
                <a:latin typeface="Arial"/>
                <a:cs typeface="Arial"/>
              </a:rPr>
              <a:t>as </a:t>
            </a:r>
            <a:r>
              <a:rPr sz="1200" dirty="0">
                <a:latin typeface="Arial"/>
                <a:cs typeface="Arial"/>
              </a:rPr>
              <a:t>long </a:t>
            </a:r>
            <a:r>
              <a:rPr sz="1200" spc="-5" dirty="0">
                <a:latin typeface="Arial"/>
                <a:cs typeface="Arial"/>
              </a:rPr>
              <a:t>as </a:t>
            </a:r>
            <a:r>
              <a:rPr sz="1200" dirty="0">
                <a:latin typeface="Arial"/>
                <a:cs typeface="Arial"/>
              </a:rPr>
              <a:t>A[i] &lt;</a:t>
            </a:r>
            <a:r>
              <a:rPr sz="1200" spc="-1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A[parent(i)]).</a:t>
            </a:r>
            <a:endParaRPr sz="1200">
              <a:latin typeface="Arial"/>
              <a:cs typeface="Arial"/>
            </a:endParaRPr>
          </a:p>
          <a:p>
            <a:pPr marL="371475" marR="60325" lvl="1" indent="-142875">
              <a:lnSpc>
                <a:spcPct val="100000"/>
              </a:lnSpc>
              <a:spcBef>
                <a:spcPts val="290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dirty="0">
                <a:latin typeface="Arial"/>
                <a:cs typeface="Arial"/>
              </a:rPr>
              <a:t>sift-down</a:t>
            </a:r>
            <a:r>
              <a:rPr sz="1200" dirty="0">
                <a:latin typeface="Arial"/>
                <a:cs typeface="Arial"/>
              </a:rPr>
              <a:t>(i) : </a:t>
            </a:r>
            <a:r>
              <a:rPr sz="1200" spc="-5" dirty="0">
                <a:latin typeface="Arial"/>
                <a:cs typeface="Arial"/>
              </a:rPr>
              <a:t>As </a:t>
            </a:r>
            <a:r>
              <a:rPr sz="1200" dirty="0">
                <a:latin typeface="Arial"/>
                <a:cs typeface="Arial"/>
              </a:rPr>
              <a:t>long </a:t>
            </a:r>
            <a:r>
              <a:rPr sz="1200" spc="-5" dirty="0">
                <a:latin typeface="Arial"/>
                <a:cs typeface="Arial"/>
              </a:rPr>
              <a:t>as </a:t>
            </a:r>
            <a:r>
              <a:rPr sz="1200" dirty="0">
                <a:latin typeface="Arial"/>
                <a:cs typeface="Arial"/>
              </a:rPr>
              <a:t>A[i] </a:t>
            </a:r>
            <a:r>
              <a:rPr sz="1200" spc="5" dirty="0">
                <a:latin typeface="Arial"/>
                <a:cs typeface="Arial"/>
              </a:rPr>
              <a:t>violates </a:t>
            </a:r>
            <a:r>
              <a:rPr sz="1200" dirty="0">
                <a:latin typeface="Arial"/>
                <a:cs typeface="Arial"/>
              </a:rPr>
              <a:t>the </a:t>
            </a:r>
            <a:r>
              <a:rPr sz="1200" spc="-5" dirty="0">
                <a:latin typeface="Arial"/>
                <a:cs typeface="Arial"/>
              </a:rPr>
              <a:t>heap </a:t>
            </a:r>
            <a:r>
              <a:rPr sz="1200" dirty="0">
                <a:latin typeface="Arial"/>
                <a:cs typeface="Arial"/>
              </a:rPr>
              <a:t>property 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one of </a:t>
            </a:r>
            <a:r>
              <a:rPr sz="1200" spc="5" dirty="0">
                <a:latin typeface="Arial"/>
                <a:cs typeface="Arial"/>
              </a:rPr>
              <a:t>its </a:t>
            </a:r>
            <a:r>
              <a:rPr sz="1200" dirty="0">
                <a:latin typeface="Arial"/>
                <a:cs typeface="Arial"/>
              </a:rPr>
              <a:t>children, </a:t>
            </a:r>
            <a:r>
              <a:rPr sz="1200" spc="-10" dirty="0">
                <a:latin typeface="Arial"/>
                <a:cs typeface="Arial"/>
              </a:rPr>
              <a:t>swap </a:t>
            </a:r>
            <a:r>
              <a:rPr sz="1200" dirty="0">
                <a:latin typeface="Arial"/>
                <a:cs typeface="Arial"/>
              </a:rPr>
              <a:t>A[i]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spc="5" dirty="0">
                <a:latin typeface="Arial"/>
                <a:cs typeface="Arial"/>
              </a:rPr>
              <a:t>its </a:t>
            </a:r>
            <a:r>
              <a:rPr sz="1200" spc="-5" dirty="0">
                <a:latin typeface="Arial"/>
                <a:cs typeface="Arial"/>
              </a:rPr>
              <a:t>smallest</a:t>
            </a:r>
            <a:r>
              <a:rPr sz="1200" spc="-11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child.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Both </a:t>
            </a:r>
            <a:r>
              <a:rPr sz="1400" spc="-15" dirty="0">
                <a:latin typeface="Arial"/>
                <a:cs typeface="Arial"/>
              </a:rPr>
              <a:t>operations run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O(log n) </a:t>
            </a:r>
            <a:r>
              <a:rPr sz="1400" spc="-5" dirty="0">
                <a:latin typeface="Arial"/>
                <a:cs typeface="Arial"/>
              </a:rPr>
              <a:t>time since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the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height of an n-element </a:t>
            </a:r>
            <a:r>
              <a:rPr sz="1400" spc="-15" dirty="0">
                <a:latin typeface="Arial"/>
                <a:cs typeface="Arial"/>
              </a:rPr>
              <a:t>heap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O(log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n).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In </a:t>
            </a:r>
            <a:r>
              <a:rPr sz="1400" spc="-5" dirty="0">
                <a:latin typeface="Arial"/>
                <a:cs typeface="Arial"/>
              </a:rPr>
              <a:t>some </a:t>
            </a:r>
            <a:r>
              <a:rPr sz="1400" spc="-10" dirty="0">
                <a:latin typeface="Arial"/>
                <a:cs typeface="Arial"/>
              </a:rPr>
              <a:t>other places, </a:t>
            </a:r>
            <a:r>
              <a:rPr sz="1400" i="1" spc="-15" dirty="0">
                <a:latin typeface="Arial"/>
                <a:cs typeface="Arial"/>
              </a:rPr>
              <a:t>sift-down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called</a:t>
            </a:r>
            <a:r>
              <a:rPr sz="1400" spc="330" dirty="0">
                <a:latin typeface="Arial"/>
                <a:cs typeface="Arial"/>
              </a:rPr>
              <a:t> </a:t>
            </a:r>
            <a:r>
              <a:rPr sz="1400" i="1" spc="-10" dirty="0">
                <a:latin typeface="Arial"/>
                <a:cs typeface="Arial"/>
              </a:rPr>
              <a:t>heapify,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15" dirty="0">
                <a:latin typeface="Arial"/>
                <a:cs typeface="Arial"/>
              </a:rPr>
              <a:t>and </a:t>
            </a:r>
            <a:r>
              <a:rPr sz="1400" i="1" spc="-10" dirty="0">
                <a:latin typeface="Arial"/>
                <a:cs typeface="Arial"/>
              </a:rPr>
              <a:t>sift-up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known as</a:t>
            </a:r>
            <a:r>
              <a:rPr sz="1400" spc="155" dirty="0">
                <a:latin typeface="Arial"/>
                <a:cs typeface="Arial"/>
              </a:rPr>
              <a:t> </a:t>
            </a:r>
            <a:r>
              <a:rPr sz="1400" i="1" spc="-15" dirty="0">
                <a:latin typeface="Arial"/>
                <a:cs typeface="Arial"/>
              </a:rPr>
              <a:t>up-heap</a:t>
            </a:r>
            <a:r>
              <a:rPr sz="1400" spc="-1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58DC7F73-42FF-D74E-9A32-51F27C85E414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4278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AE3E475B-AD2F-0E4E-8A22-0E1DD51E452B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8D38C3A7-3833-134F-BD02-F9FFB015359B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A662CAEB-0124-E34E-B023-EED6A51E9650}"/>
              </a:ext>
            </a:extLst>
          </p:cNvPr>
          <p:cNvSpPr txBox="1"/>
          <p:nvPr/>
        </p:nvSpPr>
        <p:spPr>
          <a:xfrm>
            <a:off x="13462" y="13666"/>
            <a:ext cx="4546600" cy="6318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31115" rIns="0" bIns="0" rtlCol="0">
            <a:spAutoFit/>
          </a:bodyPr>
          <a:lstStyle/>
          <a:p>
            <a:pPr marL="795655" marR="579120" indent="-213360">
              <a:lnSpc>
                <a:spcPct val="100000"/>
              </a:lnSpc>
              <a:spcBef>
                <a:spcPts val="24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Implementing Heap</a:t>
            </a:r>
            <a:r>
              <a:rPr sz="1800" b="1" spc="-1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Operations  Using sift-up and</a:t>
            </a:r>
            <a:r>
              <a:rPr sz="1800" b="1" spc="-7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sift-down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39622094-0C4A-D44F-ACD0-58BCDF86B6C2}"/>
              </a:ext>
            </a:extLst>
          </p:cNvPr>
          <p:cNvSpPr txBox="1"/>
          <p:nvPr/>
        </p:nvSpPr>
        <p:spPr>
          <a:xfrm>
            <a:off x="199390" y="808990"/>
            <a:ext cx="4274820" cy="24879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71056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0" dirty="0">
                <a:latin typeface="Arial"/>
                <a:cs typeface="Arial"/>
              </a:rPr>
              <a:t>remaining </a:t>
            </a:r>
            <a:r>
              <a:rPr sz="1400" spc="-15" dirty="0">
                <a:latin typeface="Arial"/>
                <a:cs typeface="Arial"/>
              </a:rPr>
              <a:t>operations are now </a:t>
            </a:r>
            <a:r>
              <a:rPr sz="1400" spc="-10" dirty="0">
                <a:latin typeface="Arial"/>
                <a:cs typeface="Arial"/>
              </a:rPr>
              <a:t>easy </a:t>
            </a:r>
            <a:r>
              <a:rPr sz="1400" spc="-5" dirty="0">
                <a:latin typeface="Arial"/>
                <a:cs typeface="Arial"/>
              </a:rPr>
              <a:t>to  implement in terms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i="1" spc="-10" dirty="0">
                <a:latin typeface="Arial"/>
                <a:cs typeface="Arial"/>
              </a:rPr>
              <a:t>sift-up </a:t>
            </a:r>
            <a:r>
              <a:rPr sz="1400" spc="-15" dirty="0">
                <a:latin typeface="Arial"/>
                <a:cs typeface="Arial"/>
              </a:rPr>
              <a:t>and</a:t>
            </a:r>
            <a:r>
              <a:rPr sz="1400" spc="17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sift-down: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300"/>
              </a:spcBef>
              <a:buChar char="–"/>
              <a:tabLst>
                <a:tab pos="372110" algn="l"/>
              </a:tabLst>
            </a:pPr>
            <a:r>
              <a:rPr sz="1200" spc="5" dirty="0">
                <a:latin typeface="Arial"/>
                <a:cs typeface="Arial"/>
              </a:rPr>
              <a:t>insert </a:t>
            </a:r>
            <a:r>
              <a:rPr sz="1200" dirty="0">
                <a:latin typeface="Arial"/>
                <a:cs typeface="Arial"/>
              </a:rPr>
              <a:t>: </a:t>
            </a:r>
            <a:r>
              <a:rPr sz="1200" spc="5" dirty="0">
                <a:latin typeface="Arial"/>
                <a:cs typeface="Arial"/>
              </a:rPr>
              <a:t>place </a:t>
            </a:r>
            <a:r>
              <a:rPr sz="1200" dirty="0">
                <a:latin typeface="Arial"/>
                <a:cs typeface="Arial"/>
              </a:rPr>
              <a:t>new </a:t>
            </a:r>
            <a:r>
              <a:rPr sz="1200" spc="-5" dirty="0">
                <a:latin typeface="Arial"/>
                <a:cs typeface="Arial"/>
              </a:rPr>
              <a:t>element </a:t>
            </a:r>
            <a:r>
              <a:rPr sz="1200" spc="10" dirty="0">
                <a:latin typeface="Arial"/>
                <a:cs typeface="Arial"/>
              </a:rPr>
              <a:t>in </a:t>
            </a:r>
            <a:r>
              <a:rPr sz="1200" spc="-5" dirty="0">
                <a:latin typeface="Arial"/>
                <a:cs typeface="Arial"/>
              </a:rPr>
              <a:t>A[n+1], </a:t>
            </a:r>
            <a:r>
              <a:rPr sz="1200" dirty="0">
                <a:latin typeface="Arial"/>
                <a:cs typeface="Arial"/>
              </a:rPr>
              <a:t>then</a:t>
            </a:r>
            <a:r>
              <a:rPr sz="1200" spc="-14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sift-up(n+1).</a:t>
            </a:r>
            <a:endParaRPr sz="12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0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spc="-5" dirty="0">
                <a:latin typeface="Arial"/>
                <a:cs typeface="Arial"/>
              </a:rPr>
              <a:t>remove-min </a:t>
            </a:r>
            <a:r>
              <a:rPr sz="1200" dirty="0">
                <a:latin typeface="Arial"/>
                <a:cs typeface="Arial"/>
              </a:rPr>
              <a:t>: </a:t>
            </a:r>
            <a:r>
              <a:rPr sz="1200" spc="-10" dirty="0">
                <a:latin typeface="Arial"/>
                <a:cs typeface="Arial"/>
              </a:rPr>
              <a:t>swap </a:t>
            </a:r>
            <a:r>
              <a:rPr sz="1200" spc="-5" dirty="0">
                <a:latin typeface="Arial"/>
                <a:cs typeface="Arial"/>
              </a:rPr>
              <a:t>A[n] and A[1], then </a:t>
            </a:r>
            <a:r>
              <a:rPr sz="1200" dirty="0">
                <a:latin typeface="Arial"/>
                <a:cs typeface="Arial"/>
              </a:rPr>
              <a:t>sift-down(1).</a:t>
            </a:r>
            <a:endParaRPr sz="12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85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dirty="0">
                <a:latin typeface="Arial"/>
                <a:cs typeface="Arial"/>
              </a:rPr>
              <a:t>decrease-key</a:t>
            </a:r>
            <a:r>
              <a:rPr sz="1200" dirty="0">
                <a:latin typeface="Arial"/>
                <a:cs typeface="Arial"/>
              </a:rPr>
              <a:t>(i, </a:t>
            </a:r>
            <a:r>
              <a:rPr sz="1200" spc="-5" dirty="0">
                <a:latin typeface="Arial"/>
                <a:cs typeface="Arial"/>
              </a:rPr>
              <a:t>Δk) </a:t>
            </a:r>
            <a:r>
              <a:rPr sz="1200" dirty="0">
                <a:latin typeface="Arial"/>
                <a:cs typeface="Arial"/>
              </a:rPr>
              <a:t>: decrease A[i] </a:t>
            </a:r>
            <a:r>
              <a:rPr sz="1200" spc="-5" dirty="0">
                <a:latin typeface="Arial"/>
                <a:cs typeface="Arial"/>
              </a:rPr>
              <a:t>by Δk, </a:t>
            </a:r>
            <a:r>
              <a:rPr sz="1200" dirty="0">
                <a:latin typeface="Arial"/>
                <a:cs typeface="Arial"/>
              </a:rPr>
              <a:t>then</a:t>
            </a:r>
            <a:r>
              <a:rPr sz="1200" spc="-10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sift-up(i).</a:t>
            </a:r>
            <a:endParaRPr sz="12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0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dirty="0">
                <a:latin typeface="Arial"/>
                <a:cs typeface="Arial"/>
              </a:rPr>
              <a:t>increase-key</a:t>
            </a:r>
            <a:r>
              <a:rPr sz="1200" dirty="0">
                <a:latin typeface="Arial"/>
                <a:cs typeface="Arial"/>
              </a:rPr>
              <a:t>(i, </a:t>
            </a:r>
            <a:r>
              <a:rPr sz="1200" spc="-5" dirty="0">
                <a:latin typeface="Arial"/>
                <a:cs typeface="Arial"/>
              </a:rPr>
              <a:t>Δk) </a:t>
            </a:r>
            <a:r>
              <a:rPr sz="1200" dirty="0">
                <a:latin typeface="Arial"/>
                <a:cs typeface="Arial"/>
              </a:rPr>
              <a:t>: increase A[i] </a:t>
            </a:r>
            <a:r>
              <a:rPr sz="1200" spc="-5" dirty="0">
                <a:latin typeface="Arial"/>
                <a:cs typeface="Arial"/>
              </a:rPr>
              <a:t>by Δk, </a:t>
            </a:r>
            <a:r>
              <a:rPr sz="1200" dirty="0">
                <a:latin typeface="Arial"/>
                <a:cs typeface="Arial"/>
              </a:rPr>
              <a:t>then</a:t>
            </a:r>
            <a:r>
              <a:rPr sz="1200" spc="-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sift-down(i).</a:t>
            </a:r>
            <a:endParaRPr sz="12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85"/>
              </a:spcBef>
              <a:buFont typeface="Arial"/>
              <a:buChar char="–"/>
              <a:tabLst>
                <a:tab pos="372110" algn="l"/>
              </a:tabLst>
            </a:pPr>
            <a:r>
              <a:rPr sz="1200" i="1" dirty="0">
                <a:latin typeface="Arial"/>
                <a:cs typeface="Arial"/>
              </a:rPr>
              <a:t>delete</a:t>
            </a:r>
            <a:r>
              <a:rPr sz="1200" dirty="0">
                <a:latin typeface="Arial"/>
                <a:cs typeface="Arial"/>
              </a:rPr>
              <a:t>(i) : </a:t>
            </a:r>
            <a:r>
              <a:rPr sz="1200" spc="-10" dirty="0">
                <a:latin typeface="Arial"/>
                <a:cs typeface="Arial"/>
              </a:rPr>
              <a:t>swap </a:t>
            </a:r>
            <a:r>
              <a:rPr sz="1200" dirty="0">
                <a:latin typeface="Arial"/>
                <a:cs typeface="Arial"/>
              </a:rPr>
              <a:t>A[i] </a:t>
            </a:r>
            <a:r>
              <a:rPr sz="1200" spc="-5" dirty="0">
                <a:latin typeface="Arial"/>
                <a:cs typeface="Arial"/>
              </a:rPr>
              <a:t>with A[n], </a:t>
            </a:r>
            <a:r>
              <a:rPr sz="1200" dirty="0">
                <a:latin typeface="Arial"/>
                <a:cs typeface="Arial"/>
              </a:rPr>
              <a:t>then </a:t>
            </a:r>
            <a:r>
              <a:rPr sz="1200" spc="5" dirty="0">
                <a:latin typeface="Arial"/>
                <a:cs typeface="Arial"/>
              </a:rPr>
              <a:t>sift-up(i),</a:t>
            </a:r>
            <a:r>
              <a:rPr sz="1200" spc="-9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sift-down(i).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All </a:t>
            </a:r>
            <a:r>
              <a:rPr sz="1400" spc="-10" dirty="0">
                <a:latin typeface="Arial"/>
                <a:cs typeface="Arial"/>
              </a:rPr>
              <a:t>of these clearly run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O(log n)</a:t>
            </a:r>
            <a:r>
              <a:rPr sz="1400" spc="2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General </a:t>
            </a:r>
            <a:r>
              <a:rPr sz="1400" spc="-10" dirty="0">
                <a:latin typeface="Arial"/>
                <a:cs typeface="Arial"/>
              </a:rPr>
              <a:t>idea: </a:t>
            </a:r>
            <a:r>
              <a:rPr sz="1400" spc="-5" dirty="0">
                <a:latin typeface="Arial"/>
                <a:cs typeface="Arial"/>
              </a:rPr>
              <a:t>modify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heap, </a:t>
            </a:r>
            <a:r>
              <a:rPr sz="1400" spc="-10" dirty="0">
                <a:latin typeface="Arial"/>
                <a:cs typeface="Arial"/>
              </a:rPr>
              <a:t>then </a:t>
            </a:r>
            <a:r>
              <a:rPr sz="1400" spc="-5" dirty="0">
                <a:latin typeface="Arial"/>
                <a:cs typeface="Arial"/>
              </a:rPr>
              <a:t>fix </a:t>
            </a:r>
            <a:r>
              <a:rPr sz="1400" spc="-15" dirty="0">
                <a:latin typeface="Arial"/>
                <a:cs typeface="Arial"/>
              </a:rPr>
              <a:t>any </a:t>
            </a:r>
            <a:r>
              <a:rPr sz="1400" spc="-10" dirty="0">
                <a:latin typeface="Arial"/>
                <a:cs typeface="Arial"/>
              </a:rPr>
              <a:t>violation  of the </a:t>
            </a:r>
            <a:r>
              <a:rPr sz="1400" spc="-15" dirty="0">
                <a:latin typeface="Arial"/>
                <a:cs typeface="Arial"/>
              </a:rPr>
              <a:t>heap property </a:t>
            </a:r>
            <a:r>
              <a:rPr sz="1400" spc="-10" dirty="0">
                <a:latin typeface="Arial"/>
                <a:cs typeface="Arial"/>
              </a:rPr>
              <a:t>with </a:t>
            </a:r>
            <a:r>
              <a:rPr sz="1400" spc="-15" dirty="0">
                <a:latin typeface="Arial"/>
                <a:cs typeface="Arial"/>
              </a:rPr>
              <a:t>one </a:t>
            </a:r>
            <a:r>
              <a:rPr sz="1400" spc="-10" dirty="0">
                <a:latin typeface="Arial"/>
                <a:cs typeface="Arial"/>
              </a:rPr>
              <a:t>or </a:t>
            </a:r>
            <a:r>
              <a:rPr sz="1400" spc="-1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calls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i="1" spc="-10" dirty="0">
                <a:latin typeface="Arial"/>
                <a:cs typeface="Arial"/>
              </a:rPr>
              <a:t>sift-up  </a:t>
            </a:r>
            <a:r>
              <a:rPr sz="1400" spc="-10" dirty="0">
                <a:latin typeface="Arial"/>
                <a:cs typeface="Arial"/>
              </a:rPr>
              <a:t>or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i="1" spc="-15" dirty="0">
                <a:latin typeface="Arial"/>
                <a:cs typeface="Arial"/>
              </a:rPr>
              <a:t>sift-down</a:t>
            </a:r>
            <a:r>
              <a:rPr sz="1400" spc="-1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7A2457BC-7116-C149-BC24-CBCB0B4B9878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70582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D8DCC40-2CF2-DE43-A807-2292C35A45AF}"/>
              </a:ext>
            </a:extLst>
          </p:cNvPr>
          <p:cNvSpPr/>
          <p:nvPr/>
        </p:nvSpPr>
        <p:spPr>
          <a:xfrm>
            <a:off x="712596" y="1677161"/>
            <a:ext cx="249554" cy="384175"/>
          </a:xfrm>
          <a:custGeom>
            <a:avLst/>
            <a:gdLst/>
            <a:ahLst/>
            <a:cxnLst/>
            <a:rect l="l" t="t" r="r" b="b"/>
            <a:pathLst>
              <a:path w="249555" h="384175">
                <a:moveTo>
                  <a:pt x="0" y="384175"/>
                </a:moveTo>
                <a:lnTo>
                  <a:pt x="2493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62B2EEE0-A91A-6749-B9AD-934E328EAD74}"/>
              </a:ext>
            </a:extLst>
          </p:cNvPr>
          <p:cNvSpPr/>
          <p:nvPr/>
        </p:nvSpPr>
        <p:spPr>
          <a:xfrm>
            <a:off x="961898" y="1677161"/>
            <a:ext cx="230504" cy="403225"/>
          </a:xfrm>
          <a:custGeom>
            <a:avLst/>
            <a:gdLst/>
            <a:ahLst/>
            <a:cxnLst/>
            <a:rect l="l" t="t" r="r" b="b"/>
            <a:pathLst>
              <a:path w="230505" h="403225">
                <a:moveTo>
                  <a:pt x="0" y="0"/>
                </a:moveTo>
                <a:lnTo>
                  <a:pt x="230124" y="40322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136892A3-C52A-C54C-AB4B-F0C27CDC90A8}"/>
              </a:ext>
            </a:extLst>
          </p:cNvPr>
          <p:cNvSpPr/>
          <p:nvPr/>
        </p:nvSpPr>
        <p:spPr>
          <a:xfrm>
            <a:off x="942848" y="1388998"/>
            <a:ext cx="480695" cy="269240"/>
          </a:xfrm>
          <a:custGeom>
            <a:avLst/>
            <a:gdLst/>
            <a:ahLst/>
            <a:cxnLst/>
            <a:rect l="l" t="t" r="r" b="b"/>
            <a:pathLst>
              <a:path w="480694" h="269239">
                <a:moveTo>
                  <a:pt x="0" y="269112"/>
                </a:moveTo>
                <a:lnTo>
                  <a:pt x="480187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E12A338F-AF2A-944F-82A8-250F553F0E88}"/>
              </a:ext>
            </a:extLst>
          </p:cNvPr>
          <p:cNvSpPr/>
          <p:nvPr/>
        </p:nvSpPr>
        <p:spPr>
          <a:xfrm>
            <a:off x="1403985" y="1369948"/>
            <a:ext cx="479425" cy="288290"/>
          </a:xfrm>
          <a:custGeom>
            <a:avLst/>
            <a:gdLst/>
            <a:ahLst/>
            <a:cxnLst/>
            <a:rect l="l" t="t" r="r" b="b"/>
            <a:pathLst>
              <a:path w="479425" h="288289">
                <a:moveTo>
                  <a:pt x="0" y="0"/>
                </a:moveTo>
                <a:lnTo>
                  <a:pt x="479425" y="28816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1944D19-6CAE-1B49-AA9C-AF4E5177B988}"/>
              </a:ext>
            </a:extLst>
          </p:cNvPr>
          <p:cNvSpPr/>
          <p:nvPr/>
        </p:nvSpPr>
        <p:spPr>
          <a:xfrm>
            <a:off x="1634108" y="1658111"/>
            <a:ext cx="249554" cy="403225"/>
          </a:xfrm>
          <a:custGeom>
            <a:avLst/>
            <a:gdLst/>
            <a:ahLst/>
            <a:cxnLst/>
            <a:rect l="l" t="t" r="r" b="b"/>
            <a:pathLst>
              <a:path w="249554" h="403225">
                <a:moveTo>
                  <a:pt x="0" y="403225"/>
                </a:moveTo>
                <a:lnTo>
                  <a:pt x="2493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382FFA63-EF6A-C043-9B0A-9EF2551843DA}"/>
              </a:ext>
            </a:extLst>
          </p:cNvPr>
          <p:cNvSpPr/>
          <p:nvPr/>
        </p:nvSpPr>
        <p:spPr>
          <a:xfrm>
            <a:off x="1615058" y="2041398"/>
            <a:ext cx="268605" cy="461645"/>
          </a:xfrm>
          <a:custGeom>
            <a:avLst/>
            <a:gdLst/>
            <a:ahLst/>
            <a:cxnLst/>
            <a:rect l="l" t="t" r="r" b="b"/>
            <a:pathLst>
              <a:path w="268604" h="461645">
                <a:moveTo>
                  <a:pt x="0" y="0"/>
                </a:moveTo>
                <a:lnTo>
                  <a:pt x="268350" y="461263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1CD30DEC-FE29-6D4D-A192-5128D6FA3878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35E9927-BA88-994C-8951-FD82FE10033E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9C2AB9BD-0E20-7540-AC51-766D8B553473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58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40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Caveat: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You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Can’t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Easily Find</a:t>
            </a:r>
            <a:r>
              <a:rPr sz="1800" b="1" spc="-10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Elements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In Heaps (Except the</a:t>
            </a:r>
            <a:r>
              <a:rPr sz="1800" b="1" spc="-7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Min)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DB85D446-011C-9544-BF7A-E3F811304E27}"/>
              </a:ext>
            </a:extLst>
          </p:cNvPr>
          <p:cNvSpPr txBox="1"/>
          <p:nvPr/>
        </p:nvSpPr>
        <p:spPr>
          <a:xfrm>
            <a:off x="2680081" y="839469"/>
            <a:ext cx="14103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latin typeface="Arial"/>
                <a:cs typeface="Arial"/>
              </a:rPr>
              <a:t>Actual </a:t>
            </a:r>
            <a:r>
              <a:rPr sz="1000" spc="5" dirty="0">
                <a:latin typeface="Arial"/>
                <a:cs typeface="Arial"/>
              </a:rPr>
              <a:t>Elements </a:t>
            </a:r>
            <a:r>
              <a:rPr sz="1000" spc="-5" dirty="0">
                <a:latin typeface="Arial"/>
                <a:cs typeface="Arial"/>
              </a:rPr>
              <a:t>of</a:t>
            </a:r>
            <a:r>
              <a:rPr sz="1000" spc="-14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Data:  </a:t>
            </a:r>
            <a:r>
              <a:rPr sz="1000" spc="-20" dirty="0">
                <a:latin typeface="Arial"/>
                <a:cs typeface="Arial"/>
              </a:rPr>
              <a:t>(say, </a:t>
            </a:r>
            <a:r>
              <a:rPr sz="1000" spc="-5" dirty="0">
                <a:latin typeface="Arial"/>
                <a:cs typeface="Arial"/>
              </a:rPr>
              <a:t>stored </a:t>
            </a:r>
            <a:r>
              <a:rPr sz="1000" spc="10" dirty="0">
                <a:latin typeface="Arial"/>
                <a:cs typeface="Arial"/>
              </a:rPr>
              <a:t>in </a:t>
            </a:r>
            <a:r>
              <a:rPr sz="1000" spc="-5" dirty="0">
                <a:latin typeface="Arial"/>
                <a:cs typeface="Arial"/>
              </a:rPr>
              <a:t>an</a:t>
            </a:r>
            <a:r>
              <a:rPr sz="1000" spc="-6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array)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12" name="object 12">
            <a:extLst>
              <a:ext uri="{FF2B5EF4-FFF2-40B4-BE49-F238E27FC236}">
                <a16:creationId xmlns:a16="http://schemas.microsoft.com/office/drawing/2014/main" id="{DB07ADC3-67FA-BC4D-B3D4-4DF1BEEED3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119777"/>
              </p:ext>
            </p:extLst>
          </p:nvPr>
        </p:nvGraphicFramePr>
        <p:xfrm>
          <a:off x="3148615" y="1213580"/>
          <a:ext cx="211454" cy="12104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1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30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900" spc="-1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900" spc="-22" baseline="-18518" dirty="0">
                          <a:latin typeface="Arial"/>
                          <a:cs typeface="Arial"/>
                        </a:rPr>
                        <a:t>1</a:t>
                      </a:r>
                      <a:endParaRPr sz="900" baseline="-18518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900" spc="-1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900" spc="-22" baseline="-18518" dirty="0">
                          <a:latin typeface="Arial"/>
                          <a:cs typeface="Arial"/>
                        </a:rPr>
                        <a:t>2</a:t>
                      </a:r>
                      <a:endParaRPr sz="900" baseline="-18518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900" spc="-1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900" spc="-22" baseline="-18518" dirty="0">
                          <a:latin typeface="Arial"/>
                          <a:cs typeface="Arial"/>
                        </a:rPr>
                        <a:t>3</a:t>
                      </a:r>
                      <a:endParaRPr sz="900" baseline="-18518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6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900" spc="-1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900" spc="-22" baseline="-18518" dirty="0">
                          <a:latin typeface="Arial"/>
                          <a:cs typeface="Arial"/>
                        </a:rPr>
                        <a:t>4</a:t>
                      </a:r>
                      <a:endParaRPr sz="900" baseline="-18518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0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900" spc="-1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900" spc="-22" baseline="-18518" dirty="0">
                          <a:latin typeface="Arial"/>
                          <a:cs typeface="Arial"/>
                        </a:rPr>
                        <a:t>5</a:t>
                      </a:r>
                      <a:endParaRPr sz="900" baseline="-18518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0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900" spc="-1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900" spc="-22" baseline="-18518" dirty="0">
                          <a:latin typeface="Arial"/>
                          <a:cs typeface="Arial"/>
                        </a:rPr>
                        <a:t>6</a:t>
                      </a:r>
                      <a:endParaRPr sz="900" baseline="-18518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0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900" spc="-1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900" spc="-22" baseline="-18518" dirty="0">
                          <a:latin typeface="Arial"/>
                          <a:cs typeface="Arial"/>
                        </a:rPr>
                        <a:t>7</a:t>
                      </a:r>
                      <a:endParaRPr sz="900" baseline="-18518">
                        <a:latin typeface="Arial"/>
                        <a:cs typeface="Arial"/>
                      </a:endParaRPr>
                    </a:p>
                  </a:txBody>
                  <a:tcPr marL="0" marR="0" marT="139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object 13">
            <a:extLst>
              <a:ext uri="{FF2B5EF4-FFF2-40B4-BE49-F238E27FC236}">
                <a16:creationId xmlns:a16="http://schemas.microsoft.com/office/drawing/2014/main" id="{B095A33A-9A9A-C84F-AF94-67A86D67E16F}"/>
              </a:ext>
            </a:extLst>
          </p:cNvPr>
          <p:cNvSpPr txBox="1"/>
          <p:nvPr/>
        </p:nvSpPr>
        <p:spPr>
          <a:xfrm>
            <a:off x="1246632" y="1016634"/>
            <a:ext cx="35115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spc="-10" dirty="0">
                <a:latin typeface="Arial"/>
                <a:cs typeface="Arial"/>
              </a:rPr>
              <a:t>Heap:</a:t>
            </a:r>
            <a:endParaRPr sz="1000">
              <a:latin typeface="Arial"/>
              <a:cs typeface="Arial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1CDBE5FE-4468-E449-A031-93CF4403EE13}"/>
              </a:ext>
            </a:extLst>
          </p:cNvPr>
          <p:cNvSpPr/>
          <p:nvPr/>
        </p:nvSpPr>
        <p:spPr>
          <a:xfrm>
            <a:off x="1343691" y="1309655"/>
            <a:ext cx="158686" cy="1586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931857A6-3C82-6847-8282-8FF339A31758}"/>
              </a:ext>
            </a:extLst>
          </p:cNvPr>
          <p:cNvSpPr txBox="1"/>
          <p:nvPr/>
        </p:nvSpPr>
        <p:spPr>
          <a:xfrm>
            <a:off x="1394460" y="1302258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0CAA3AF-C4AA-2345-AB22-FE295C3C1C5D}"/>
              </a:ext>
            </a:extLst>
          </p:cNvPr>
          <p:cNvSpPr/>
          <p:nvPr/>
        </p:nvSpPr>
        <p:spPr>
          <a:xfrm>
            <a:off x="882554" y="1597691"/>
            <a:ext cx="158686" cy="1588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9A6445BB-1F31-4840-AB70-78EC94BE7F37}"/>
              </a:ext>
            </a:extLst>
          </p:cNvPr>
          <p:cNvSpPr txBox="1"/>
          <p:nvPr/>
        </p:nvSpPr>
        <p:spPr>
          <a:xfrm>
            <a:off x="933068" y="159054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68A92C33-F021-AB41-B022-8AB86FF894DC}"/>
              </a:ext>
            </a:extLst>
          </p:cNvPr>
          <p:cNvSpPr/>
          <p:nvPr/>
        </p:nvSpPr>
        <p:spPr>
          <a:xfrm>
            <a:off x="1804828" y="1597691"/>
            <a:ext cx="158813" cy="1588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36A4954D-C307-0E40-B2C9-6EC5A4EECB4E}"/>
              </a:ext>
            </a:extLst>
          </p:cNvPr>
          <p:cNvSpPr txBox="1"/>
          <p:nvPr/>
        </p:nvSpPr>
        <p:spPr>
          <a:xfrm>
            <a:off x="1855596" y="159054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23A4A36C-B28B-B047-865A-4779C6BEF51F}"/>
              </a:ext>
            </a:extLst>
          </p:cNvPr>
          <p:cNvSpPr/>
          <p:nvPr/>
        </p:nvSpPr>
        <p:spPr>
          <a:xfrm>
            <a:off x="652303" y="1981866"/>
            <a:ext cx="158813" cy="15881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67FE90CC-E963-9B42-B52C-433B5C1F5EC3}"/>
              </a:ext>
            </a:extLst>
          </p:cNvPr>
          <p:cNvSpPr txBox="1"/>
          <p:nvPr/>
        </p:nvSpPr>
        <p:spPr>
          <a:xfrm>
            <a:off x="702945" y="1974849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6A39602B-0313-6A49-AE5F-F47D7CCE4AAA}"/>
              </a:ext>
            </a:extLst>
          </p:cNvPr>
          <p:cNvSpPr/>
          <p:nvPr/>
        </p:nvSpPr>
        <p:spPr>
          <a:xfrm>
            <a:off x="1113440" y="1981866"/>
            <a:ext cx="158813" cy="15881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A8324658-5DA8-E34A-AE81-A19E28CD597E}"/>
              </a:ext>
            </a:extLst>
          </p:cNvPr>
          <p:cNvSpPr txBox="1"/>
          <p:nvPr/>
        </p:nvSpPr>
        <p:spPr>
          <a:xfrm>
            <a:off x="1164082" y="1974849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7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CCF1017C-8094-2B4D-ABC5-70A7EB99F330}"/>
              </a:ext>
            </a:extLst>
          </p:cNvPr>
          <p:cNvSpPr/>
          <p:nvPr/>
        </p:nvSpPr>
        <p:spPr>
          <a:xfrm>
            <a:off x="1554765" y="1981866"/>
            <a:ext cx="158813" cy="15881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0F3D4D5E-BD30-874D-91FE-A0FAABBC7551}"/>
              </a:ext>
            </a:extLst>
          </p:cNvPr>
          <p:cNvSpPr txBox="1"/>
          <p:nvPr/>
        </p:nvSpPr>
        <p:spPr>
          <a:xfrm>
            <a:off x="1605661" y="1974849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6E649188-18E0-B649-B85D-3281C51A62E1}"/>
              </a:ext>
            </a:extLst>
          </p:cNvPr>
          <p:cNvSpPr/>
          <p:nvPr/>
        </p:nvSpPr>
        <p:spPr>
          <a:xfrm>
            <a:off x="1804828" y="2423191"/>
            <a:ext cx="158813" cy="15881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46765A79-C32B-1C42-991E-2FD5AAF14350}"/>
              </a:ext>
            </a:extLst>
          </p:cNvPr>
          <p:cNvSpPr/>
          <p:nvPr/>
        </p:nvSpPr>
        <p:spPr>
          <a:xfrm>
            <a:off x="1960371" y="1277873"/>
            <a:ext cx="1190625" cy="361315"/>
          </a:xfrm>
          <a:custGeom>
            <a:avLst/>
            <a:gdLst/>
            <a:ahLst/>
            <a:cxnLst/>
            <a:rect l="l" t="t" r="r" b="b"/>
            <a:pathLst>
              <a:path w="1190625" h="361314">
                <a:moveTo>
                  <a:pt x="25908" y="326644"/>
                </a:moveTo>
                <a:lnTo>
                  <a:pt x="0" y="360425"/>
                </a:lnTo>
                <a:lnTo>
                  <a:pt x="42672" y="360933"/>
                </a:lnTo>
                <a:lnTo>
                  <a:pt x="36959" y="349250"/>
                </a:lnTo>
                <a:lnTo>
                  <a:pt x="29972" y="349250"/>
                </a:lnTo>
                <a:lnTo>
                  <a:pt x="27304" y="343788"/>
                </a:lnTo>
                <a:lnTo>
                  <a:pt x="32943" y="341035"/>
                </a:lnTo>
                <a:lnTo>
                  <a:pt x="25908" y="326644"/>
                </a:lnTo>
                <a:close/>
              </a:path>
              <a:path w="1190625" h="361314">
                <a:moveTo>
                  <a:pt x="32943" y="341035"/>
                </a:moveTo>
                <a:lnTo>
                  <a:pt x="27304" y="343788"/>
                </a:lnTo>
                <a:lnTo>
                  <a:pt x="29972" y="349250"/>
                </a:lnTo>
                <a:lnTo>
                  <a:pt x="35612" y="346495"/>
                </a:lnTo>
                <a:lnTo>
                  <a:pt x="32943" y="341035"/>
                </a:lnTo>
                <a:close/>
              </a:path>
              <a:path w="1190625" h="361314">
                <a:moveTo>
                  <a:pt x="35612" y="346495"/>
                </a:moveTo>
                <a:lnTo>
                  <a:pt x="29972" y="349250"/>
                </a:lnTo>
                <a:lnTo>
                  <a:pt x="36959" y="349250"/>
                </a:lnTo>
                <a:lnTo>
                  <a:pt x="35612" y="346495"/>
                </a:lnTo>
                <a:close/>
              </a:path>
              <a:path w="1190625" h="361314">
                <a:moveTo>
                  <a:pt x="49149" y="333121"/>
                </a:moveTo>
                <a:lnTo>
                  <a:pt x="32943" y="341035"/>
                </a:lnTo>
                <a:lnTo>
                  <a:pt x="35612" y="346495"/>
                </a:lnTo>
                <a:lnTo>
                  <a:pt x="51815" y="338581"/>
                </a:lnTo>
                <a:lnTo>
                  <a:pt x="49149" y="333121"/>
                </a:lnTo>
                <a:close/>
              </a:path>
              <a:path w="1190625" h="361314">
                <a:moveTo>
                  <a:pt x="87629" y="314451"/>
                </a:moveTo>
                <a:lnTo>
                  <a:pt x="71247" y="322325"/>
                </a:lnTo>
                <a:lnTo>
                  <a:pt x="65659" y="325120"/>
                </a:lnTo>
                <a:lnTo>
                  <a:pt x="68325" y="330580"/>
                </a:lnTo>
                <a:lnTo>
                  <a:pt x="73913" y="327786"/>
                </a:lnTo>
                <a:lnTo>
                  <a:pt x="90170" y="320039"/>
                </a:lnTo>
                <a:lnTo>
                  <a:pt x="87629" y="314451"/>
                </a:lnTo>
                <a:close/>
              </a:path>
              <a:path w="1190625" h="361314">
                <a:moveTo>
                  <a:pt x="126111" y="296036"/>
                </a:moveTo>
                <a:lnTo>
                  <a:pt x="104012" y="306577"/>
                </a:lnTo>
                <a:lnTo>
                  <a:pt x="106679" y="312038"/>
                </a:lnTo>
                <a:lnTo>
                  <a:pt x="128650" y="301498"/>
                </a:lnTo>
                <a:lnTo>
                  <a:pt x="126111" y="296036"/>
                </a:lnTo>
                <a:close/>
              </a:path>
              <a:path w="1190625" h="361314">
                <a:moveTo>
                  <a:pt x="164591" y="277749"/>
                </a:moveTo>
                <a:lnTo>
                  <a:pt x="144017" y="287400"/>
                </a:lnTo>
                <a:lnTo>
                  <a:pt x="142493" y="288162"/>
                </a:lnTo>
                <a:lnTo>
                  <a:pt x="145161" y="293624"/>
                </a:lnTo>
                <a:lnTo>
                  <a:pt x="146685" y="292861"/>
                </a:lnTo>
                <a:lnTo>
                  <a:pt x="167259" y="283209"/>
                </a:lnTo>
                <a:lnTo>
                  <a:pt x="164591" y="277749"/>
                </a:lnTo>
                <a:close/>
              </a:path>
              <a:path w="1190625" h="361314">
                <a:moveTo>
                  <a:pt x="203326" y="259587"/>
                </a:moveTo>
                <a:lnTo>
                  <a:pt x="181228" y="270001"/>
                </a:lnTo>
                <a:lnTo>
                  <a:pt x="183768" y="275462"/>
                </a:lnTo>
                <a:lnTo>
                  <a:pt x="205866" y="265175"/>
                </a:lnTo>
                <a:lnTo>
                  <a:pt x="203326" y="259587"/>
                </a:lnTo>
                <a:close/>
              </a:path>
              <a:path w="1190625" h="361314">
                <a:moveTo>
                  <a:pt x="242188" y="241934"/>
                </a:moveTo>
                <a:lnTo>
                  <a:pt x="219963" y="251840"/>
                </a:lnTo>
                <a:lnTo>
                  <a:pt x="222376" y="257428"/>
                </a:lnTo>
                <a:lnTo>
                  <a:pt x="244601" y="247523"/>
                </a:lnTo>
                <a:lnTo>
                  <a:pt x="242188" y="241934"/>
                </a:lnTo>
                <a:close/>
              </a:path>
              <a:path w="1190625" h="361314">
                <a:moveTo>
                  <a:pt x="281050" y="224408"/>
                </a:moveTo>
                <a:lnTo>
                  <a:pt x="258825" y="234442"/>
                </a:lnTo>
                <a:lnTo>
                  <a:pt x="261365" y="240029"/>
                </a:lnTo>
                <a:lnTo>
                  <a:pt x="283590" y="229997"/>
                </a:lnTo>
                <a:lnTo>
                  <a:pt x="281050" y="224408"/>
                </a:lnTo>
                <a:close/>
              </a:path>
              <a:path w="1190625" h="361314">
                <a:moveTo>
                  <a:pt x="320293" y="207518"/>
                </a:moveTo>
                <a:lnTo>
                  <a:pt x="297941" y="217043"/>
                </a:lnTo>
                <a:lnTo>
                  <a:pt x="300227" y="222630"/>
                </a:lnTo>
                <a:lnTo>
                  <a:pt x="322707" y="213105"/>
                </a:lnTo>
                <a:lnTo>
                  <a:pt x="320293" y="207518"/>
                </a:lnTo>
                <a:close/>
              </a:path>
              <a:path w="1190625" h="361314">
                <a:moveTo>
                  <a:pt x="359663" y="190880"/>
                </a:moveTo>
                <a:lnTo>
                  <a:pt x="337185" y="200405"/>
                </a:lnTo>
                <a:lnTo>
                  <a:pt x="339598" y="205994"/>
                </a:lnTo>
                <a:lnTo>
                  <a:pt x="361950" y="196469"/>
                </a:lnTo>
                <a:lnTo>
                  <a:pt x="359663" y="190880"/>
                </a:lnTo>
                <a:close/>
              </a:path>
              <a:path w="1190625" h="361314">
                <a:moveTo>
                  <a:pt x="399161" y="174878"/>
                </a:moveTo>
                <a:lnTo>
                  <a:pt x="376554" y="184023"/>
                </a:lnTo>
                <a:lnTo>
                  <a:pt x="378840" y="189610"/>
                </a:lnTo>
                <a:lnTo>
                  <a:pt x="401447" y="180467"/>
                </a:lnTo>
                <a:lnTo>
                  <a:pt x="399161" y="174878"/>
                </a:lnTo>
                <a:close/>
              </a:path>
              <a:path w="1190625" h="361314">
                <a:moveTo>
                  <a:pt x="439165" y="159511"/>
                </a:moveTo>
                <a:lnTo>
                  <a:pt x="436625" y="160400"/>
                </a:lnTo>
                <a:lnTo>
                  <a:pt x="416305" y="168275"/>
                </a:lnTo>
                <a:lnTo>
                  <a:pt x="418464" y="173989"/>
                </a:lnTo>
                <a:lnTo>
                  <a:pt x="438785" y="166115"/>
                </a:lnTo>
                <a:lnTo>
                  <a:pt x="441198" y="165226"/>
                </a:lnTo>
                <a:lnTo>
                  <a:pt x="439165" y="159511"/>
                </a:lnTo>
                <a:close/>
              </a:path>
              <a:path w="1190625" h="361314">
                <a:moveTo>
                  <a:pt x="479298" y="144906"/>
                </a:moveTo>
                <a:lnTo>
                  <a:pt x="473583" y="146938"/>
                </a:lnTo>
                <a:lnTo>
                  <a:pt x="456311" y="153288"/>
                </a:lnTo>
                <a:lnTo>
                  <a:pt x="458470" y="159003"/>
                </a:lnTo>
                <a:lnTo>
                  <a:pt x="475614" y="152653"/>
                </a:lnTo>
                <a:lnTo>
                  <a:pt x="481329" y="150749"/>
                </a:lnTo>
                <a:lnTo>
                  <a:pt x="479298" y="144906"/>
                </a:lnTo>
                <a:close/>
              </a:path>
              <a:path w="1190625" h="361314">
                <a:moveTo>
                  <a:pt x="519684" y="131063"/>
                </a:moveTo>
                <a:lnTo>
                  <a:pt x="510539" y="134111"/>
                </a:lnTo>
                <a:lnTo>
                  <a:pt x="496570" y="138937"/>
                </a:lnTo>
                <a:lnTo>
                  <a:pt x="498601" y="144652"/>
                </a:lnTo>
                <a:lnTo>
                  <a:pt x="512572" y="139826"/>
                </a:lnTo>
                <a:lnTo>
                  <a:pt x="521588" y="136905"/>
                </a:lnTo>
                <a:lnTo>
                  <a:pt x="519684" y="131063"/>
                </a:lnTo>
                <a:close/>
              </a:path>
              <a:path w="1190625" h="361314">
                <a:moveTo>
                  <a:pt x="560451" y="118109"/>
                </a:moveTo>
                <a:lnTo>
                  <a:pt x="547624" y="121920"/>
                </a:lnTo>
                <a:lnTo>
                  <a:pt x="537083" y="125349"/>
                </a:lnTo>
                <a:lnTo>
                  <a:pt x="538988" y="131190"/>
                </a:lnTo>
                <a:lnTo>
                  <a:pt x="549528" y="127761"/>
                </a:lnTo>
                <a:lnTo>
                  <a:pt x="562228" y="123951"/>
                </a:lnTo>
                <a:lnTo>
                  <a:pt x="560451" y="118109"/>
                </a:lnTo>
                <a:close/>
              </a:path>
              <a:path w="1190625" h="361314">
                <a:moveTo>
                  <a:pt x="601472" y="106045"/>
                </a:moveTo>
                <a:lnTo>
                  <a:pt x="584835" y="110744"/>
                </a:lnTo>
                <a:lnTo>
                  <a:pt x="577976" y="112775"/>
                </a:lnTo>
                <a:lnTo>
                  <a:pt x="579754" y="118618"/>
                </a:lnTo>
                <a:lnTo>
                  <a:pt x="586613" y="116585"/>
                </a:lnTo>
                <a:lnTo>
                  <a:pt x="603123" y="112013"/>
                </a:lnTo>
                <a:lnTo>
                  <a:pt x="601472" y="106045"/>
                </a:lnTo>
                <a:close/>
              </a:path>
              <a:path w="1190625" h="361314">
                <a:moveTo>
                  <a:pt x="642747" y="94996"/>
                </a:moveTo>
                <a:lnTo>
                  <a:pt x="622173" y="100329"/>
                </a:lnTo>
                <a:lnTo>
                  <a:pt x="619125" y="101219"/>
                </a:lnTo>
                <a:lnTo>
                  <a:pt x="620649" y="107060"/>
                </a:lnTo>
                <a:lnTo>
                  <a:pt x="623824" y="106172"/>
                </a:lnTo>
                <a:lnTo>
                  <a:pt x="644271" y="100964"/>
                </a:lnTo>
                <a:lnTo>
                  <a:pt x="642747" y="94996"/>
                </a:lnTo>
                <a:close/>
              </a:path>
              <a:path w="1190625" h="361314">
                <a:moveTo>
                  <a:pt x="684276" y="84962"/>
                </a:moveTo>
                <a:lnTo>
                  <a:pt x="660526" y="90424"/>
                </a:lnTo>
                <a:lnTo>
                  <a:pt x="661924" y="96393"/>
                </a:lnTo>
                <a:lnTo>
                  <a:pt x="685673" y="90804"/>
                </a:lnTo>
                <a:lnTo>
                  <a:pt x="684276" y="84962"/>
                </a:lnTo>
                <a:close/>
              </a:path>
              <a:path w="1190625" h="361314">
                <a:moveTo>
                  <a:pt x="725932" y="75692"/>
                </a:moveTo>
                <a:lnTo>
                  <a:pt x="702183" y="80772"/>
                </a:lnTo>
                <a:lnTo>
                  <a:pt x="703452" y="86740"/>
                </a:lnTo>
                <a:lnTo>
                  <a:pt x="727201" y="81660"/>
                </a:lnTo>
                <a:lnTo>
                  <a:pt x="725932" y="75692"/>
                </a:lnTo>
                <a:close/>
              </a:path>
              <a:path w="1190625" h="361314">
                <a:moveTo>
                  <a:pt x="767841" y="67309"/>
                </a:moveTo>
                <a:lnTo>
                  <a:pt x="743965" y="72008"/>
                </a:lnTo>
                <a:lnTo>
                  <a:pt x="745109" y="77977"/>
                </a:lnTo>
                <a:lnTo>
                  <a:pt x="768985" y="73278"/>
                </a:lnTo>
                <a:lnTo>
                  <a:pt x="767841" y="67309"/>
                </a:lnTo>
                <a:close/>
              </a:path>
              <a:path w="1190625" h="361314">
                <a:moveTo>
                  <a:pt x="809878" y="59562"/>
                </a:moveTo>
                <a:lnTo>
                  <a:pt x="785876" y="63880"/>
                </a:lnTo>
                <a:lnTo>
                  <a:pt x="787018" y="69850"/>
                </a:lnTo>
                <a:lnTo>
                  <a:pt x="810895" y="65531"/>
                </a:lnTo>
                <a:lnTo>
                  <a:pt x="809878" y="59562"/>
                </a:lnTo>
                <a:close/>
              </a:path>
              <a:path w="1190625" h="361314">
                <a:moveTo>
                  <a:pt x="852042" y="52831"/>
                </a:moveTo>
                <a:lnTo>
                  <a:pt x="828039" y="56642"/>
                </a:lnTo>
                <a:lnTo>
                  <a:pt x="828928" y="62610"/>
                </a:lnTo>
                <a:lnTo>
                  <a:pt x="853059" y="58800"/>
                </a:lnTo>
                <a:lnTo>
                  <a:pt x="852042" y="52831"/>
                </a:lnTo>
                <a:close/>
              </a:path>
              <a:path w="1190625" h="361314">
                <a:moveTo>
                  <a:pt x="894334" y="46227"/>
                </a:moveTo>
                <a:lnTo>
                  <a:pt x="885825" y="47371"/>
                </a:lnTo>
                <a:lnTo>
                  <a:pt x="870076" y="49910"/>
                </a:lnTo>
                <a:lnTo>
                  <a:pt x="871092" y="55879"/>
                </a:lnTo>
                <a:lnTo>
                  <a:pt x="886840" y="53339"/>
                </a:lnTo>
                <a:lnTo>
                  <a:pt x="895096" y="52324"/>
                </a:lnTo>
                <a:lnTo>
                  <a:pt x="894334" y="46227"/>
                </a:lnTo>
                <a:close/>
              </a:path>
              <a:path w="1190625" h="361314">
                <a:moveTo>
                  <a:pt x="936625" y="40385"/>
                </a:moveTo>
                <a:lnTo>
                  <a:pt x="912367" y="43687"/>
                </a:lnTo>
                <a:lnTo>
                  <a:pt x="913257" y="49783"/>
                </a:lnTo>
                <a:lnTo>
                  <a:pt x="937387" y="46481"/>
                </a:lnTo>
                <a:lnTo>
                  <a:pt x="936625" y="40385"/>
                </a:lnTo>
                <a:close/>
              </a:path>
              <a:path w="1190625" h="361314">
                <a:moveTo>
                  <a:pt x="978915" y="34925"/>
                </a:moveTo>
                <a:lnTo>
                  <a:pt x="961771" y="36956"/>
                </a:lnTo>
                <a:lnTo>
                  <a:pt x="954659" y="37973"/>
                </a:lnTo>
                <a:lnTo>
                  <a:pt x="955548" y="43942"/>
                </a:lnTo>
                <a:lnTo>
                  <a:pt x="979677" y="41021"/>
                </a:lnTo>
                <a:lnTo>
                  <a:pt x="978915" y="34925"/>
                </a:lnTo>
                <a:close/>
              </a:path>
              <a:path w="1190625" h="361314">
                <a:moveTo>
                  <a:pt x="1021334" y="29972"/>
                </a:moveTo>
                <a:lnTo>
                  <a:pt x="997076" y="32765"/>
                </a:lnTo>
                <a:lnTo>
                  <a:pt x="997838" y="38861"/>
                </a:lnTo>
                <a:lnTo>
                  <a:pt x="1022096" y="36068"/>
                </a:lnTo>
                <a:lnTo>
                  <a:pt x="1021334" y="29972"/>
                </a:lnTo>
                <a:close/>
              </a:path>
              <a:path w="1190625" h="361314">
                <a:moveTo>
                  <a:pt x="1063752" y="25273"/>
                </a:moveTo>
                <a:lnTo>
                  <a:pt x="1039495" y="27812"/>
                </a:lnTo>
                <a:lnTo>
                  <a:pt x="1040129" y="33908"/>
                </a:lnTo>
                <a:lnTo>
                  <a:pt x="1064387" y="31242"/>
                </a:lnTo>
                <a:lnTo>
                  <a:pt x="1063752" y="25273"/>
                </a:lnTo>
                <a:close/>
              </a:path>
              <a:path w="1190625" h="361314">
                <a:moveTo>
                  <a:pt x="1106170" y="20700"/>
                </a:moveTo>
                <a:lnTo>
                  <a:pt x="1081913" y="23240"/>
                </a:lnTo>
                <a:lnTo>
                  <a:pt x="1082548" y="29336"/>
                </a:lnTo>
                <a:lnTo>
                  <a:pt x="1106804" y="26797"/>
                </a:lnTo>
                <a:lnTo>
                  <a:pt x="1106170" y="20700"/>
                </a:lnTo>
                <a:close/>
              </a:path>
              <a:path w="1190625" h="361314">
                <a:moveTo>
                  <a:pt x="1148714" y="16382"/>
                </a:moveTo>
                <a:lnTo>
                  <a:pt x="1124458" y="18796"/>
                </a:lnTo>
                <a:lnTo>
                  <a:pt x="1124965" y="24892"/>
                </a:lnTo>
                <a:lnTo>
                  <a:pt x="1149223" y="22351"/>
                </a:lnTo>
                <a:lnTo>
                  <a:pt x="1148714" y="16382"/>
                </a:lnTo>
                <a:close/>
              </a:path>
              <a:path w="1190625" h="361314">
                <a:moveTo>
                  <a:pt x="1150874" y="0"/>
                </a:moveTo>
                <a:lnTo>
                  <a:pt x="1154684" y="37973"/>
                </a:lnTo>
                <a:lnTo>
                  <a:pt x="1190625" y="15112"/>
                </a:lnTo>
                <a:lnTo>
                  <a:pt x="11508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847B31C2-0B2B-0141-99CE-43CB1CFA12B1}"/>
              </a:ext>
            </a:extLst>
          </p:cNvPr>
          <p:cNvSpPr/>
          <p:nvPr/>
        </p:nvSpPr>
        <p:spPr>
          <a:xfrm>
            <a:off x="1941321" y="1622170"/>
            <a:ext cx="1209675" cy="803910"/>
          </a:xfrm>
          <a:custGeom>
            <a:avLst/>
            <a:gdLst/>
            <a:ahLst/>
            <a:cxnLst/>
            <a:rect l="l" t="t" r="r" b="b"/>
            <a:pathLst>
              <a:path w="1209675" h="803910">
                <a:moveTo>
                  <a:pt x="11049" y="762380"/>
                </a:moveTo>
                <a:lnTo>
                  <a:pt x="0" y="803401"/>
                </a:lnTo>
                <a:lnTo>
                  <a:pt x="39624" y="787653"/>
                </a:lnTo>
                <a:lnTo>
                  <a:pt x="33018" y="781811"/>
                </a:lnTo>
                <a:lnTo>
                  <a:pt x="23367" y="781811"/>
                </a:lnTo>
                <a:lnTo>
                  <a:pt x="18796" y="777747"/>
                </a:lnTo>
                <a:lnTo>
                  <a:pt x="23033" y="772980"/>
                </a:lnTo>
                <a:lnTo>
                  <a:pt x="11049" y="762380"/>
                </a:lnTo>
                <a:close/>
              </a:path>
              <a:path w="1209675" h="803910">
                <a:moveTo>
                  <a:pt x="23033" y="772980"/>
                </a:moveTo>
                <a:lnTo>
                  <a:pt x="18796" y="777747"/>
                </a:lnTo>
                <a:lnTo>
                  <a:pt x="23367" y="781811"/>
                </a:lnTo>
                <a:lnTo>
                  <a:pt x="27615" y="777033"/>
                </a:lnTo>
                <a:lnTo>
                  <a:pt x="23033" y="772980"/>
                </a:lnTo>
                <a:close/>
              </a:path>
              <a:path w="1209675" h="803910">
                <a:moveTo>
                  <a:pt x="27615" y="777033"/>
                </a:moveTo>
                <a:lnTo>
                  <a:pt x="23367" y="781811"/>
                </a:lnTo>
                <a:lnTo>
                  <a:pt x="33018" y="781811"/>
                </a:lnTo>
                <a:lnTo>
                  <a:pt x="27615" y="777033"/>
                </a:lnTo>
                <a:close/>
              </a:path>
              <a:path w="1209675" h="803910">
                <a:moveTo>
                  <a:pt x="35051" y="759459"/>
                </a:moveTo>
                <a:lnTo>
                  <a:pt x="23033" y="772980"/>
                </a:lnTo>
                <a:lnTo>
                  <a:pt x="27615" y="777033"/>
                </a:lnTo>
                <a:lnTo>
                  <a:pt x="39624" y="763523"/>
                </a:lnTo>
                <a:lnTo>
                  <a:pt x="35051" y="759459"/>
                </a:lnTo>
                <a:close/>
              </a:path>
              <a:path w="1209675" h="803910">
                <a:moveTo>
                  <a:pt x="63373" y="727582"/>
                </a:moveTo>
                <a:lnTo>
                  <a:pt x="47243" y="745870"/>
                </a:lnTo>
                <a:lnTo>
                  <a:pt x="51688" y="749807"/>
                </a:lnTo>
                <a:lnTo>
                  <a:pt x="67945" y="731646"/>
                </a:lnTo>
                <a:lnTo>
                  <a:pt x="63373" y="727582"/>
                </a:lnTo>
                <a:close/>
              </a:path>
              <a:path w="1209675" h="803910">
                <a:moveTo>
                  <a:pt x="91821" y="695705"/>
                </a:moveTo>
                <a:lnTo>
                  <a:pt x="80645" y="708151"/>
                </a:lnTo>
                <a:lnTo>
                  <a:pt x="75564" y="713866"/>
                </a:lnTo>
                <a:lnTo>
                  <a:pt x="80137" y="717930"/>
                </a:lnTo>
                <a:lnTo>
                  <a:pt x="96265" y="699769"/>
                </a:lnTo>
                <a:lnTo>
                  <a:pt x="91821" y="695705"/>
                </a:lnTo>
                <a:close/>
              </a:path>
              <a:path w="1209675" h="803910">
                <a:moveTo>
                  <a:pt x="120141" y="663828"/>
                </a:moveTo>
                <a:lnTo>
                  <a:pt x="103886" y="682116"/>
                </a:lnTo>
                <a:lnTo>
                  <a:pt x="108458" y="686180"/>
                </a:lnTo>
                <a:lnTo>
                  <a:pt x="124713" y="667892"/>
                </a:lnTo>
                <a:lnTo>
                  <a:pt x="120141" y="663828"/>
                </a:lnTo>
                <a:close/>
              </a:path>
              <a:path w="1209675" h="803910">
                <a:moveTo>
                  <a:pt x="148843" y="632205"/>
                </a:moveTo>
                <a:lnTo>
                  <a:pt x="132461" y="650239"/>
                </a:lnTo>
                <a:lnTo>
                  <a:pt x="137033" y="654430"/>
                </a:lnTo>
                <a:lnTo>
                  <a:pt x="153415" y="636269"/>
                </a:lnTo>
                <a:lnTo>
                  <a:pt x="148843" y="632205"/>
                </a:lnTo>
                <a:close/>
              </a:path>
              <a:path w="1209675" h="803910">
                <a:moveTo>
                  <a:pt x="177546" y="600709"/>
                </a:moveTo>
                <a:lnTo>
                  <a:pt x="163322" y="616203"/>
                </a:lnTo>
                <a:lnTo>
                  <a:pt x="161162" y="618616"/>
                </a:lnTo>
                <a:lnTo>
                  <a:pt x="165608" y="622807"/>
                </a:lnTo>
                <a:lnTo>
                  <a:pt x="167893" y="620394"/>
                </a:lnTo>
                <a:lnTo>
                  <a:pt x="182117" y="604773"/>
                </a:lnTo>
                <a:lnTo>
                  <a:pt x="177546" y="600709"/>
                </a:lnTo>
                <a:close/>
              </a:path>
              <a:path w="1209675" h="803910">
                <a:moveTo>
                  <a:pt x="206375" y="569213"/>
                </a:moveTo>
                <a:lnTo>
                  <a:pt x="204597" y="571245"/>
                </a:lnTo>
                <a:lnTo>
                  <a:pt x="189991" y="587120"/>
                </a:lnTo>
                <a:lnTo>
                  <a:pt x="194437" y="591311"/>
                </a:lnTo>
                <a:lnTo>
                  <a:pt x="209041" y="575309"/>
                </a:lnTo>
                <a:lnTo>
                  <a:pt x="210947" y="573277"/>
                </a:lnTo>
                <a:lnTo>
                  <a:pt x="206375" y="569213"/>
                </a:lnTo>
                <a:close/>
              </a:path>
              <a:path w="1209675" h="803910">
                <a:moveTo>
                  <a:pt x="235458" y="537971"/>
                </a:moveTo>
                <a:lnTo>
                  <a:pt x="218948" y="555751"/>
                </a:lnTo>
                <a:lnTo>
                  <a:pt x="223392" y="559942"/>
                </a:lnTo>
                <a:lnTo>
                  <a:pt x="240029" y="542162"/>
                </a:lnTo>
                <a:lnTo>
                  <a:pt x="235458" y="537971"/>
                </a:lnTo>
                <a:close/>
              </a:path>
              <a:path w="1209675" h="803910">
                <a:moveTo>
                  <a:pt x="264795" y="506856"/>
                </a:moveTo>
                <a:lnTo>
                  <a:pt x="248030" y="524509"/>
                </a:lnTo>
                <a:lnTo>
                  <a:pt x="252475" y="528827"/>
                </a:lnTo>
                <a:lnTo>
                  <a:pt x="269239" y="511047"/>
                </a:lnTo>
                <a:lnTo>
                  <a:pt x="264795" y="506856"/>
                </a:lnTo>
                <a:close/>
              </a:path>
              <a:path w="1209675" h="803910">
                <a:moveTo>
                  <a:pt x="294386" y="475996"/>
                </a:moveTo>
                <a:lnTo>
                  <a:pt x="277367" y="493648"/>
                </a:lnTo>
                <a:lnTo>
                  <a:pt x="281813" y="497839"/>
                </a:lnTo>
                <a:lnTo>
                  <a:pt x="298703" y="480313"/>
                </a:lnTo>
                <a:lnTo>
                  <a:pt x="294386" y="475996"/>
                </a:lnTo>
                <a:close/>
              </a:path>
              <a:path w="1209675" h="803910">
                <a:moveTo>
                  <a:pt x="324103" y="445388"/>
                </a:moveTo>
                <a:lnTo>
                  <a:pt x="307086" y="462914"/>
                </a:lnTo>
                <a:lnTo>
                  <a:pt x="311403" y="467105"/>
                </a:lnTo>
                <a:lnTo>
                  <a:pt x="328422" y="449706"/>
                </a:lnTo>
                <a:lnTo>
                  <a:pt x="324103" y="445388"/>
                </a:lnTo>
                <a:close/>
              </a:path>
              <a:path w="1209675" h="803910">
                <a:moveTo>
                  <a:pt x="354202" y="415162"/>
                </a:moveTo>
                <a:lnTo>
                  <a:pt x="336930" y="432434"/>
                </a:lnTo>
                <a:lnTo>
                  <a:pt x="341249" y="436752"/>
                </a:lnTo>
                <a:lnTo>
                  <a:pt x="358521" y="419480"/>
                </a:lnTo>
                <a:lnTo>
                  <a:pt x="354202" y="415162"/>
                </a:lnTo>
                <a:close/>
              </a:path>
              <a:path w="1209675" h="803910">
                <a:moveTo>
                  <a:pt x="384683" y="385190"/>
                </a:moveTo>
                <a:lnTo>
                  <a:pt x="367791" y="401574"/>
                </a:lnTo>
                <a:lnTo>
                  <a:pt x="367157" y="402208"/>
                </a:lnTo>
                <a:lnTo>
                  <a:pt x="371475" y="406526"/>
                </a:lnTo>
                <a:lnTo>
                  <a:pt x="372110" y="405891"/>
                </a:lnTo>
                <a:lnTo>
                  <a:pt x="388874" y="389635"/>
                </a:lnTo>
                <a:lnTo>
                  <a:pt x="384683" y="385190"/>
                </a:lnTo>
                <a:close/>
              </a:path>
              <a:path w="1209675" h="803910">
                <a:moveTo>
                  <a:pt x="415543" y="355600"/>
                </a:moveTo>
                <a:lnTo>
                  <a:pt x="408050" y="362584"/>
                </a:lnTo>
                <a:lnTo>
                  <a:pt x="397763" y="372490"/>
                </a:lnTo>
                <a:lnTo>
                  <a:pt x="402082" y="376808"/>
                </a:lnTo>
                <a:lnTo>
                  <a:pt x="412241" y="366902"/>
                </a:lnTo>
                <a:lnTo>
                  <a:pt x="419608" y="360045"/>
                </a:lnTo>
                <a:lnTo>
                  <a:pt x="415543" y="355600"/>
                </a:lnTo>
                <a:close/>
              </a:path>
              <a:path w="1209675" h="803910">
                <a:moveTo>
                  <a:pt x="446786" y="326643"/>
                </a:moveTo>
                <a:lnTo>
                  <a:pt x="428878" y="343153"/>
                </a:lnTo>
                <a:lnTo>
                  <a:pt x="433070" y="347599"/>
                </a:lnTo>
                <a:lnTo>
                  <a:pt x="450976" y="331088"/>
                </a:lnTo>
                <a:lnTo>
                  <a:pt x="446786" y="326643"/>
                </a:lnTo>
                <a:close/>
              </a:path>
              <a:path w="1209675" h="803910">
                <a:moveTo>
                  <a:pt x="478663" y="298068"/>
                </a:moveTo>
                <a:lnTo>
                  <a:pt x="460501" y="314325"/>
                </a:lnTo>
                <a:lnTo>
                  <a:pt x="464565" y="318897"/>
                </a:lnTo>
                <a:lnTo>
                  <a:pt x="482726" y="302640"/>
                </a:lnTo>
                <a:lnTo>
                  <a:pt x="478663" y="298068"/>
                </a:lnTo>
                <a:close/>
              </a:path>
              <a:path w="1209675" h="803910">
                <a:moveTo>
                  <a:pt x="511048" y="270255"/>
                </a:moveTo>
                <a:lnTo>
                  <a:pt x="492505" y="286003"/>
                </a:lnTo>
                <a:lnTo>
                  <a:pt x="496442" y="290702"/>
                </a:lnTo>
                <a:lnTo>
                  <a:pt x="514985" y="274954"/>
                </a:lnTo>
                <a:lnTo>
                  <a:pt x="511048" y="270255"/>
                </a:lnTo>
                <a:close/>
              </a:path>
              <a:path w="1209675" h="803910">
                <a:moveTo>
                  <a:pt x="543940" y="243077"/>
                </a:moveTo>
                <a:lnTo>
                  <a:pt x="525017" y="258445"/>
                </a:lnTo>
                <a:lnTo>
                  <a:pt x="528954" y="263143"/>
                </a:lnTo>
                <a:lnTo>
                  <a:pt x="547877" y="247776"/>
                </a:lnTo>
                <a:lnTo>
                  <a:pt x="543940" y="243077"/>
                </a:lnTo>
                <a:close/>
              </a:path>
              <a:path w="1209675" h="803910">
                <a:moveTo>
                  <a:pt x="577850" y="216788"/>
                </a:moveTo>
                <a:lnTo>
                  <a:pt x="558418" y="231648"/>
                </a:lnTo>
                <a:lnTo>
                  <a:pt x="562228" y="236474"/>
                </a:lnTo>
                <a:lnTo>
                  <a:pt x="569722" y="230504"/>
                </a:lnTo>
                <a:lnTo>
                  <a:pt x="581533" y="221741"/>
                </a:lnTo>
                <a:lnTo>
                  <a:pt x="577850" y="216788"/>
                </a:lnTo>
                <a:close/>
              </a:path>
              <a:path w="1209675" h="803910">
                <a:moveTo>
                  <a:pt x="612393" y="191770"/>
                </a:moveTo>
                <a:lnTo>
                  <a:pt x="604647" y="197230"/>
                </a:lnTo>
                <a:lnTo>
                  <a:pt x="592582" y="205866"/>
                </a:lnTo>
                <a:lnTo>
                  <a:pt x="596138" y="210820"/>
                </a:lnTo>
                <a:lnTo>
                  <a:pt x="608202" y="202183"/>
                </a:lnTo>
                <a:lnTo>
                  <a:pt x="615950" y="196723"/>
                </a:lnTo>
                <a:lnTo>
                  <a:pt x="612393" y="191770"/>
                </a:lnTo>
                <a:close/>
              </a:path>
              <a:path w="1209675" h="803910">
                <a:moveTo>
                  <a:pt x="647953" y="167893"/>
                </a:moveTo>
                <a:lnTo>
                  <a:pt x="642747" y="171196"/>
                </a:lnTo>
                <a:lnTo>
                  <a:pt x="627507" y="181228"/>
                </a:lnTo>
                <a:lnTo>
                  <a:pt x="630936" y="186308"/>
                </a:lnTo>
                <a:lnTo>
                  <a:pt x="646049" y="176275"/>
                </a:lnTo>
                <a:lnTo>
                  <a:pt x="651255" y="172974"/>
                </a:lnTo>
                <a:lnTo>
                  <a:pt x="647953" y="167893"/>
                </a:lnTo>
                <a:close/>
              </a:path>
              <a:path w="1209675" h="803910">
                <a:moveTo>
                  <a:pt x="684529" y="145541"/>
                </a:moveTo>
                <a:lnTo>
                  <a:pt x="663575" y="158114"/>
                </a:lnTo>
                <a:lnTo>
                  <a:pt x="666750" y="163322"/>
                </a:lnTo>
                <a:lnTo>
                  <a:pt x="683640" y="153161"/>
                </a:lnTo>
                <a:lnTo>
                  <a:pt x="687577" y="150875"/>
                </a:lnTo>
                <a:lnTo>
                  <a:pt x="684529" y="145541"/>
                </a:lnTo>
                <a:close/>
              </a:path>
              <a:path w="1209675" h="803910">
                <a:moveTo>
                  <a:pt x="722122" y="124967"/>
                </a:moveTo>
                <a:lnTo>
                  <a:pt x="717676" y="127253"/>
                </a:lnTo>
                <a:lnTo>
                  <a:pt x="700532" y="136525"/>
                </a:lnTo>
                <a:lnTo>
                  <a:pt x="703452" y="141858"/>
                </a:lnTo>
                <a:lnTo>
                  <a:pt x="720471" y="132587"/>
                </a:lnTo>
                <a:lnTo>
                  <a:pt x="724788" y="130428"/>
                </a:lnTo>
                <a:lnTo>
                  <a:pt x="722122" y="124967"/>
                </a:lnTo>
                <a:close/>
              </a:path>
              <a:path w="1209675" h="803910">
                <a:moveTo>
                  <a:pt x="760602" y="106299"/>
                </a:moveTo>
                <a:lnTo>
                  <a:pt x="754507" y="108965"/>
                </a:lnTo>
                <a:lnTo>
                  <a:pt x="738504" y="116712"/>
                </a:lnTo>
                <a:lnTo>
                  <a:pt x="741045" y="122174"/>
                </a:lnTo>
                <a:lnTo>
                  <a:pt x="757174" y="114553"/>
                </a:lnTo>
                <a:lnTo>
                  <a:pt x="763142" y="111886"/>
                </a:lnTo>
                <a:lnTo>
                  <a:pt x="760602" y="106299"/>
                </a:lnTo>
                <a:close/>
              </a:path>
              <a:path w="1209675" h="803910">
                <a:moveTo>
                  <a:pt x="799973" y="89407"/>
                </a:moveTo>
                <a:lnTo>
                  <a:pt x="790955" y="92963"/>
                </a:lnTo>
                <a:lnTo>
                  <a:pt x="777366" y="98932"/>
                </a:lnTo>
                <a:lnTo>
                  <a:pt x="779779" y="104521"/>
                </a:lnTo>
                <a:lnTo>
                  <a:pt x="793368" y="98551"/>
                </a:lnTo>
                <a:lnTo>
                  <a:pt x="802132" y="95123"/>
                </a:lnTo>
                <a:lnTo>
                  <a:pt x="799973" y="89407"/>
                </a:lnTo>
                <a:close/>
              </a:path>
              <a:path w="1209675" h="803910">
                <a:moveTo>
                  <a:pt x="840104" y="74549"/>
                </a:moveTo>
                <a:lnTo>
                  <a:pt x="827024" y="78993"/>
                </a:lnTo>
                <a:lnTo>
                  <a:pt x="816990" y="82930"/>
                </a:lnTo>
                <a:lnTo>
                  <a:pt x="819276" y="88518"/>
                </a:lnTo>
                <a:lnTo>
                  <a:pt x="829183" y="84708"/>
                </a:lnTo>
                <a:lnTo>
                  <a:pt x="842010" y="80390"/>
                </a:lnTo>
                <a:lnTo>
                  <a:pt x="840104" y="74549"/>
                </a:lnTo>
                <a:close/>
              </a:path>
              <a:path w="1209675" h="803910">
                <a:moveTo>
                  <a:pt x="880872" y="61595"/>
                </a:moveTo>
                <a:lnTo>
                  <a:pt x="862838" y="66928"/>
                </a:lnTo>
                <a:lnTo>
                  <a:pt x="857376" y="68706"/>
                </a:lnTo>
                <a:lnTo>
                  <a:pt x="859409" y="74549"/>
                </a:lnTo>
                <a:lnTo>
                  <a:pt x="864870" y="72643"/>
                </a:lnTo>
                <a:lnTo>
                  <a:pt x="882650" y="67436"/>
                </a:lnTo>
                <a:lnTo>
                  <a:pt x="880872" y="61595"/>
                </a:lnTo>
                <a:close/>
              </a:path>
              <a:path w="1209675" h="803910">
                <a:moveTo>
                  <a:pt x="922274" y="50546"/>
                </a:moveTo>
                <a:lnTo>
                  <a:pt x="898525" y="56514"/>
                </a:lnTo>
                <a:lnTo>
                  <a:pt x="900049" y="62356"/>
                </a:lnTo>
                <a:lnTo>
                  <a:pt x="923671" y="56514"/>
                </a:lnTo>
                <a:lnTo>
                  <a:pt x="922274" y="50546"/>
                </a:lnTo>
                <a:close/>
              </a:path>
              <a:path w="1209675" h="803910">
                <a:moveTo>
                  <a:pt x="963929" y="41401"/>
                </a:moveTo>
                <a:lnTo>
                  <a:pt x="940180" y="46354"/>
                </a:lnTo>
                <a:lnTo>
                  <a:pt x="941324" y="52324"/>
                </a:lnTo>
                <a:lnTo>
                  <a:pt x="965200" y="47371"/>
                </a:lnTo>
                <a:lnTo>
                  <a:pt x="963929" y="41401"/>
                </a:lnTo>
                <a:close/>
              </a:path>
              <a:path w="1209675" h="803910">
                <a:moveTo>
                  <a:pt x="1006221" y="33781"/>
                </a:moveTo>
                <a:lnTo>
                  <a:pt x="1003426" y="34162"/>
                </a:lnTo>
                <a:lnTo>
                  <a:pt x="982090" y="37973"/>
                </a:lnTo>
                <a:lnTo>
                  <a:pt x="983107" y="43941"/>
                </a:lnTo>
                <a:lnTo>
                  <a:pt x="1004442" y="40131"/>
                </a:lnTo>
                <a:lnTo>
                  <a:pt x="1007110" y="39750"/>
                </a:lnTo>
                <a:lnTo>
                  <a:pt x="1006221" y="33781"/>
                </a:lnTo>
                <a:close/>
              </a:path>
              <a:path w="1209675" h="803910">
                <a:moveTo>
                  <a:pt x="1048512" y="27685"/>
                </a:moveTo>
                <a:lnTo>
                  <a:pt x="1037971" y="28955"/>
                </a:lnTo>
                <a:lnTo>
                  <a:pt x="1024254" y="31114"/>
                </a:lnTo>
                <a:lnTo>
                  <a:pt x="1025143" y="37083"/>
                </a:lnTo>
                <a:lnTo>
                  <a:pt x="1038860" y="35051"/>
                </a:lnTo>
                <a:lnTo>
                  <a:pt x="1049274" y="33781"/>
                </a:lnTo>
                <a:lnTo>
                  <a:pt x="1048512" y="27685"/>
                </a:lnTo>
                <a:close/>
              </a:path>
              <a:path w="1209675" h="803910">
                <a:moveTo>
                  <a:pt x="1090929" y="22859"/>
                </a:moveTo>
                <a:lnTo>
                  <a:pt x="1072514" y="24764"/>
                </a:lnTo>
                <a:lnTo>
                  <a:pt x="1066673" y="25526"/>
                </a:lnTo>
                <a:lnTo>
                  <a:pt x="1067435" y="31623"/>
                </a:lnTo>
                <a:lnTo>
                  <a:pt x="1073150" y="30860"/>
                </a:lnTo>
                <a:lnTo>
                  <a:pt x="1091564" y="28955"/>
                </a:lnTo>
                <a:lnTo>
                  <a:pt x="1090929" y="22859"/>
                </a:lnTo>
                <a:close/>
              </a:path>
              <a:path w="1209675" h="803910">
                <a:moveTo>
                  <a:pt x="1133475" y="18923"/>
                </a:moveTo>
                <a:lnTo>
                  <a:pt x="1109217" y="20954"/>
                </a:lnTo>
                <a:lnTo>
                  <a:pt x="1109726" y="27050"/>
                </a:lnTo>
                <a:lnTo>
                  <a:pt x="1133983" y="25018"/>
                </a:lnTo>
                <a:lnTo>
                  <a:pt x="1133475" y="18923"/>
                </a:lnTo>
                <a:close/>
              </a:path>
              <a:path w="1209675" h="803910">
                <a:moveTo>
                  <a:pt x="1208435" y="15621"/>
                </a:moveTo>
                <a:lnTo>
                  <a:pt x="1176020" y="15621"/>
                </a:lnTo>
                <a:lnTo>
                  <a:pt x="1176527" y="21716"/>
                </a:lnTo>
                <a:lnTo>
                  <a:pt x="1171927" y="22052"/>
                </a:lnTo>
                <a:lnTo>
                  <a:pt x="1173099" y="37973"/>
                </a:lnTo>
                <a:lnTo>
                  <a:pt x="1209675" y="16128"/>
                </a:lnTo>
                <a:lnTo>
                  <a:pt x="1208435" y="15621"/>
                </a:lnTo>
                <a:close/>
              </a:path>
              <a:path w="1209675" h="803910">
                <a:moveTo>
                  <a:pt x="1171478" y="15953"/>
                </a:moveTo>
                <a:lnTo>
                  <a:pt x="1151763" y="17399"/>
                </a:lnTo>
                <a:lnTo>
                  <a:pt x="1152143" y="23495"/>
                </a:lnTo>
                <a:lnTo>
                  <a:pt x="1171927" y="22052"/>
                </a:lnTo>
                <a:lnTo>
                  <a:pt x="1171478" y="15953"/>
                </a:lnTo>
                <a:close/>
              </a:path>
              <a:path w="1209675" h="803910">
                <a:moveTo>
                  <a:pt x="1176020" y="15621"/>
                </a:moveTo>
                <a:lnTo>
                  <a:pt x="1171478" y="15953"/>
                </a:lnTo>
                <a:lnTo>
                  <a:pt x="1171927" y="22052"/>
                </a:lnTo>
                <a:lnTo>
                  <a:pt x="1176527" y="21716"/>
                </a:lnTo>
                <a:lnTo>
                  <a:pt x="1176020" y="15621"/>
                </a:lnTo>
                <a:close/>
              </a:path>
              <a:path w="1209675" h="803910">
                <a:moveTo>
                  <a:pt x="1170304" y="0"/>
                </a:moveTo>
                <a:lnTo>
                  <a:pt x="1171478" y="15953"/>
                </a:lnTo>
                <a:lnTo>
                  <a:pt x="1176020" y="15621"/>
                </a:lnTo>
                <a:lnTo>
                  <a:pt x="1208435" y="15621"/>
                </a:lnTo>
                <a:lnTo>
                  <a:pt x="11703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E81CAD5F-EB7A-6444-9708-6885CB26EC5F}"/>
              </a:ext>
            </a:extLst>
          </p:cNvPr>
          <p:cNvSpPr/>
          <p:nvPr/>
        </p:nvSpPr>
        <p:spPr>
          <a:xfrm>
            <a:off x="1711198" y="2058161"/>
            <a:ext cx="1440180" cy="291465"/>
          </a:xfrm>
          <a:custGeom>
            <a:avLst/>
            <a:gdLst/>
            <a:ahLst/>
            <a:cxnLst/>
            <a:rect l="l" t="t" r="r" b="b"/>
            <a:pathLst>
              <a:path w="1440179" h="291464">
                <a:moveTo>
                  <a:pt x="42544" y="0"/>
                </a:moveTo>
                <a:lnTo>
                  <a:pt x="0" y="3175"/>
                </a:lnTo>
                <a:lnTo>
                  <a:pt x="28067" y="35306"/>
                </a:lnTo>
                <a:lnTo>
                  <a:pt x="34148" y="20475"/>
                </a:lnTo>
                <a:lnTo>
                  <a:pt x="28193" y="18034"/>
                </a:lnTo>
                <a:lnTo>
                  <a:pt x="30606" y="12446"/>
                </a:lnTo>
                <a:lnTo>
                  <a:pt x="37441" y="12446"/>
                </a:lnTo>
                <a:lnTo>
                  <a:pt x="42544" y="0"/>
                </a:lnTo>
                <a:close/>
              </a:path>
              <a:path w="1440179" h="291464">
                <a:moveTo>
                  <a:pt x="36452" y="14856"/>
                </a:moveTo>
                <a:lnTo>
                  <a:pt x="34148" y="20475"/>
                </a:lnTo>
                <a:lnTo>
                  <a:pt x="50800" y="27305"/>
                </a:lnTo>
                <a:lnTo>
                  <a:pt x="53086" y="21717"/>
                </a:lnTo>
                <a:lnTo>
                  <a:pt x="36452" y="14856"/>
                </a:lnTo>
                <a:close/>
              </a:path>
              <a:path w="1440179" h="291464">
                <a:moveTo>
                  <a:pt x="30606" y="12446"/>
                </a:moveTo>
                <a:lnTo>
                  <a:pt x="28193" y="18034"/>
                </a:lnTo>
                <a:lnTo>
                  <a:pt x="34148" y="20475"/>
                </a:lnTo>
                <a:lnTo>
                  <a:pt x="36452" y="14856"/>
                </a:lnTo>
                <a:lnTo>
                  <a:pt x="30606" y="12446"/>
                </a:lnTo>
                <a:close/>
              </a:path>
              <a:path w="1440179" h="291464">
                <a:moveTo>
                  <a:pt x="37441" y="12446"/>
                </a:moveTo>
                <a:lnTo>
                  <a:pt x="30606" y="12446"/>
                </a:lnTo>
                <a:lnTo>
                  <a:pt x="36452" y="14856"/>
                </a:lnTo>
                <a:lnTo>
                  <a:pt x="37441" y="12446"/>
                </a:lnTo>
                <a:close/>
              </a:path>
              <a:path w="1440179" h="291464">
                <a:moveTo>
                  <a:pt x="69976" y="28575"/>
                </a:moveTo>
                <a:lnTo>
                  <a:pt x="67691" y="34290"/>
                </a:lnTo>
                <a:lnTo>
                  <a:pt x="83438" y="40767"/>
                </a:lnTo>
                <a:lnTo>
                  <a:pt x="90297" y="43434"/>
                </a:lnTo>
                <a:lnTo>
                  <a:pt x="92582" y="37846"/>
                </a:lnTo>
                <a:lnTo>
                  <a:pt x="69976" y="28575"/>
                </a:lnTo>
                <a:close/>
              </a:path>
              <a:path w="1440179" h="291464">
                <a:moveTo>
                  <a:pt x="109600" y="44704"/>
                </a:moveTo>
                <a:lnTo>
                  <a:pt x="107314" y="50292"/>
                </a:lnTo>
                <a:lnTo>
                  <a:pt x="129920" y="59436"/>
                </a:lnTo>
                <a:lnTo>
                  <a:pt x="132206" y="53721"/>
                </a:lnTo>
                <a:lnTo>
                  <a:pt x="109600" y="44704"/>
                </a:lnTo>
                <a:close/>
              </a:path>
              <a:path w="1440179" h="291464">
                <a:moveTo>
                  <a:pt x="149098" y="60579"/>
                </a:moveTo>
                <a:lnTo>
                  <a:pt x="146812" y="66294"/>
                </a:lnTo>
                <a:lnTo>
                  <a:pt x="169545" y="75311"/>
                </a:lnTo>
                <a:lnTo>
                  <a:pt x="171703" y="69596"/>
                </a:lnTo>
                <a:lnTo>
                  <a:pt x="170561" y="69215"/>
                </a:lnTo>
                <a:lnTo>
                  <a:pt x="149098" y="60579"/>
                </a:lnTo>
                <a:close/>
              </a:path>
              <a:path w="1440179" h="291464">
                <a:moveTo>
                  <a:pt x="188722" y="76200"/>
                </a:moveTo>
                <a:lnTo>
                  <a:pt x="186562" y="81915"/>
                </a:lnTo>
                <a:lnTo>
                  <a:pt x="209296" y="90805"/>
                </a:lnTo>
                <a:lnTo>
                  <a:pt x="211454" y="85090"/>
                </a:lnTo>
                <a:lnTo>
                  <a:pt x="188722" y="76200"/>
                </a:lnTo>
                <a:close/>
              </a:path>
              <a:path w="1440179" h="291464">
                <a:moveTo>
                  <a:pt x="228600" y="91694"/>
                </a:moveTo>
                <a:lnTo>
                  <a:pt x="226313" y="97409"/>
                </a:lnTo>
                <a:lnTo>
                  <a:pt x="249047" y="106172"/>
                </a:lnTo>
                <a:lnTo>
                  <a:pt x="251333" y="100457"/>
                </a:lnTo>
                <a:lnTo>
                  <a:pt x="228600" y="91694"/>
                </a:lnTo>
                <a:close/>
              </a:path>
              <a:path w="1440179" h="291464">
                <a:moveTo>
                  <a:pt x="268350" y="106807"/>
                </a:moveTo>
                <a:lnTo>
                  <a:pt x="266319" y="112522"/>
                </a:lnTo>
                <a:lnTo>
                  <a:pt x="289178" y="120904"/>
                </a:lnTo>
                <a:lnTo>
                  <a:pt x="291338" y="115189"/>
                </a:lnTo>
                <a:lnTo>
                  <a:pt x="268350" y="106807"/>
                </a:lnTo>
                <a:close/>
              </a:path>
              <a:path w="1440179" h="291464">
                <a:moveTo>
                  <a:pt x="308483" y="121539"/>
                </a:moveTo>
                <a:lnTo>
                  <a:pt x="306324" y="127254"/>
                </a:lnTo>
                <a:lnTo>
                  <a:pt x="329311" y="135636"/>
                </a:lnTo>
                <a:lnTo>
                  <a:pt x="331342" y="129921"/>
                </a:lnTo>
                <a:lnTo>
                  <a:pt x="308483" y="121539"/>
                </a:lnTo>
                <a:close/>
              </a:path>
              <a:path w="1440179" h="291464">
                <a:moveTo>
                  <a:pt x="348488" y="136017"/>
                </a:moveTo>
                <a:lnTo>
                  <a:pt x="346583" y="141732"/>
                </a:lnTo>
                <a:lnTo>
                  <a:pt x="369570" y="149733"/>
                </a:lnTo>
                <a:lnTo>
                  <a:pt x="371601" y="144018"/>
                </a:lnTo>
                <a:lnTo>
                  <a:pt x="348488" y="136017"/>
                </a:lnTo>
                <a:close/>
              </a:path>
              <a:path w="1440179" h="291464">
                <a:moveTo>
                  <a:pt x="388874" y="149860"/>
                </a:moveTo>
                <a:lnTo>
                  <a:pt x="386969" y="155575"/>
                </a:lnTo>
                <a:lnTo>
                  <a:pt x="410083" y="163195"/>
                </a:lnTo>
                <a:lnTo>
                  <a:pt x="411988" y="157480"/>
                </a:lnTo>
                <a:lnTo>
                  <a:pt x="388874" y="149860"/>
                </a:lnTo>
                <a:close/>
              </a:path>
              <a:path w="1440179" h="291464">
                <a:moveTo>
                  <a:pt x="429387" y="163068"/>
                </a:moveTo>
                <a:lnTo>
                  <a:pt x="427609" y="168910"/>
                </a:lnTo>
                <a:lnTo>
                  <a:pt x="450850" y="176149"/>
                </a:lnTo>
                <a:lnTo>
                  <a:pt x="452627" y="170307"/>
                </a:lnTo>
                <a:lnTo>
                  <a:pt x="429387" y="163068"/>
                </a:lnTo>
                <a:close/>
              </a:path>
              <a:path w="1440179" h="291464">
                <a:moveTo>
                  <a:pt x="470153" y="175768"/>
                </a:moveTo>
                <a:lnTo>
                  <a:pt x="468249" y="181610"/>
                </a:lnTo>
                <a:lnTo>
                  <a:pt x="469264" y="181864"/>
                </a:lnTo>
                <a:lnTo>
                  <a:pt x="491744" y="188341"/>
                </a:lnTo>
                <a:lnTo>
                  <a:pt x="493522" y="182499"/>
                </a:lnTo>
                <a:lnTo>
                  <a:pt x="470153" y="175768"/>
                </a:lnTo>
                <a:close/>
              </a:path>
              <a:path w="1440179" h="291464">
                <a:moveTo>
                  <a:pt x="511048" y="187579"/>
                </a:moveTo>
                <a:lnTo>
                  <a:pt x="509397" y="193548"/>
                </a:lnTo>
                <a:lnTo>
                  <a:pt x="532891" y="199898"/>
                </a:lnTo>
                <a:lnTo>
                  <a:pt x="534542" y="194056"/>
                </a:lnTo>
                <a:lnTo>
                  <a:pt x="514731" y="188722"/>
                </a:lnTo>
                <a:lnTo>
                  <a:pt x="511048" y="187579"/>
                </a:lnTo>
                <a:close/>
              </a:path>
              <a:path w="1440179" h="291464">
                <a:moveTo>
                  <a:pt x="552196" y="198882"/>
                </a:moveTo>
                <a:lnTo>
                  <a:pt x="550545" y="204724"/>
                </a:lnTo>
                <a:lnTo>
                  <a:pt x="557022" y="206502"/>
                </a:lnTo>
                <a:lnTo>
                  <a:pt x="574294" y="210693"/>
                </a:lnTo>
                <a:lnTo>
                  <a:pt x="575690" y="204851"/>
                </a:lnTo>
                <a:lnTo>
                  <a:pt x="558673" y="200660"/>
                </a:lnTo>
                <a:lnTo>
                  <a:pt x="552196" y="198882"/>
                </a:lnTo>
                <a:close/>
              </a:path>
              <a:path w="1440179" h="291464">
                <a:moveTo>
                  <a:pt x="593471" y="209169"/>
                </a:moveTo>
                <a:lnTo>
                  <a:pt x="591947" y="215138"/>
                </a:lnTo>
                <a:lnTo>
                  <a:pt x="601345" y="217424"/>
                </a:lnTo>
                <a:lnTo>
                  <a:pt x="615823" y="220726"/>
                </a:lnTo>
                <a:lnTo>
                  <a:pt x="617092" y="214757"/>
                </a:lnTo>
                <a:lnTo>
                  <a:pt x="602869" y="211582"/>
                </a:lnTo>
                <a:lnTo>
                  <a:pt x="593471" y="209169"/>
                </a:lnTo>
                <a:close/>
              </a:path>
              <a:path w="1440179" h="291464">
                <a:moveTo>
                  <a:pt x="635000" y="218821"/>
                </a:moveTo>
                <a:lnTo>
                  <a:pt x="633602" y="224663"/>
                </a:lnTo>
                <a:lnTo>
                  <a:pt x="645922" y="227457"/>
                </a:lnTo>
                <a:lnTo>
                  <a:pt x="657606" y="229743"/>
                </a:lnTo>
                <a:lnTo>
                  <a:pt x="658749" y="223774"/>
                </a:lnTo>
                <a:lnTo>
                  <a:pt x="647319" y="221488"/>
                </a:lnTo>
                <a:lnTo>
                  <a:pt x="635000" y="218821"/>
                </a:lnTo>
                <a:close/>
              </a:path>
              <a:path w="1440179" h="291464">
                <a:moveTo>
                  <a:pt x="676656" y="227330"/>
                </a:moveTo>
                <a:lnTo>
                  <a:pt x="675513" y="233299"/>
                </a:lnTo>
                <a:lnTo>
                  <a:pt x="690752" y="236347"/>
                </a:lnTo>
                <a:lnTo>
                  <a:pt x="699515" y="237871"/>
                </a:lnTo>
                <a:lnTo>
                  <a:pt x="700659" y="231902"/>
                </a:lnTo>
                <a:lnTo>
                  <a:pt x="691896" y="230378"/>
                </a:lnTo>
                <a:lnTo>
                  <a:pt x="676656" y="227330"/>
                </a:lnTo>
                <a:close/>
              </a:path>
              <a:path w="1440179" h="291464">
                <a:moveTo>
                  <a:pt x="718565" y="234950"/>
                </a:moveTo>
                <a:lnTo>
                  <a:pt x="717550" y="241046"/>
                </a:lnTo>
                <a:lnTo>
                  <a:pt x="735964" y="244221"/>
                </a:lnTo>
                <a:lnTo>
                  <a:pt x="741679" y="244983"/>
                </a:lnTo>
                <a:lnTo>
                  <a:pt x="742569" y="239014"/>
                </a:lnTo>
                <a:lnTo>
                  <a:pt x="736981" y="238125"/>
                </a:lnTo>
                <a:lnTo>
                  <a:pt x="718565" y="234950"/>
                </a:lnTo>
                <a:close/>
              </a:path>
              <a:path w="1440179" h="291464">
                <a:moveTo>
                  <a:pt x="760729" y="241681"/>
                </a:moveTo>
                <a:lnTo>
                  <a:pt x="759840" y="247777"/>
                </a:lnTo>
                <a:lnTo>
                  <a:pt x="781431" y="250952"/>
                </a:lnTo>
                <a:lnTo>
                  <a:pt x="783971" y="251206"/>
                </a:lnTo>
                <a:lnTo>
                  <a:pt x="784733" y="245237"/>
                </a:lnTo>
                <a:lnTo>
                  <a:pt x="782447" y="244983"/>
                </a:lnTo>
                <a:lnTo>
                  <a:pt x="760729" y="241681"/>
                </a:lnTo>
                <a:close/>
              </a:path>
              <a:path w="1440179" h="291464">
                <a:moveTo>
                  <a:pt x="802894" y="247523"/>
                </a:moveTo>
                <a:lnTo>
                  <a:pt x="802132" y="253492"/>
                </a:lnTo>
                <a:lnTo>
                  <a:pt x="826262" y="256540"/>
                </a:lnTo>
                <a:lnTo>
                  <a:pt x="827024" y="250444"/>
                </a:lnTo>
                <a:lnTo>
                  <a:pt x="802894" y="247523"/>
                </a:lnTo>
                <a:close/>
              </a:path>
              <a:path w="1440179" h="291464">
                <a:moveTo>
                  <a:pt x="845185" y="252476"/>
                </a:moveTo>
                <a:lnTo>
                  <a:pt x="844550" y="258445"/>
                </a:lnTo>
                <a:lnTo>
                  <a:pt x="868807" y="261112"/>
                </a:lnTo>
                <a:lnTo>
                  <a:pt x="869441" y="255016"/>
                </a:lnTo>
                <a:lnTo>
                  <a:pt x="845185" y="252476"/>
                </a:lnTo>
                <a:close/>
              </a:path>
              <a:path w="1440179" h="291464">
                <a:moveTo>
                  <a:pt x="887602" y="256667"/>
                </a:moveTo>
                <a:lnTo>
                  <a:pt x="887095" y="262763"/>
                </a:lnTo>
                <a:lnTo>
                  <a:pt x="911351" y="264795"/>
                </a:lnTo>
                <a:lnTo>
                  <a:pt x="911860" y="258699"/>
                </a:lnTo>
                <a:lnTo>
                  <a:pt x="887602" y="256667"/>
                </a:lnTo>
                <a:close/>
              </a:path>
              <a:path w="1440179" h="291464">
                <a:moveTo>
                  <a:pt x="930148" y="260223"/>
                </a:moveTo>
                <a:lnTo>
                  <a:pt x="929639" y="266192"/>
                </a:lnTo>
                <a:lnTo>
                  <a:pt x="954024" y="267970"/>
                </a:lnTo>
                <a:lnTo>
                  <a:pt x="954404" y="261874"/>
                </a:lnTo>
                <a:lnTo>
                  <a:pt x="930148" y="260223"/>
                </a:lnTo>
                <a:close/>
              </a:path>
              <a:path w="1440179" h="291464">
                <a:moveTo>
                  <a:pt x="972565" y="263017"/>
                </a:moveTo>
                <a:lnTo>
                  <a:pt x="972312" y="269113"/>
                </a:lnTo>
                <a:lnTo>
                  <a:pt x="996569" y="270510"/>
                </a:lnTo>
                <a:lnTo>
                  <a:pt x="996950" y="264414"/>
                </a:lnTo>
                <a:lnTo>
                  <a:pt x="972565" y="263017"/>
                </a:lnTo>
                <a:close/>
              </a:path>
              <a:path w="1440179" h="291464">
                <a:moveTo>
                  <a:pt x="1015238" y="265303"/>
                </a:moveTo>
                <a:lnTo>
                  <a:pt x="1014984" y="271399"/>
                </a:lnTo>
                <a:lnTo>
                  <a:pt x="1039240" y="272415"/>
                </a:lnTo>
                <a:lnTo>
                  <a:pt x="1039495" y="266319"/>
                </a:lnTo>
                <a:lnTo>
                  <a:pt x="1015238" y="265303"/>
                </a:lnTo>
                <a:close/>
              </a:path>
              <a:path w="1440179" h="291464">
                <a:moveTo>
                  <a:pt x="1057783" y="267081"/>
                </a:moveTo>
                <a:lnTo>
                  <a:pt x="1057528" y="273177"/>
                </a:lnTo>
                <a:lnTo>
                  <a:pt x="1059814" y="273304"/>
                </a:lnTo>
                <a:lnTo>
                  <a:pt x="1082039" y="273812"/>
                </a:lnTo>
                <a:lnTo>
                  <a:pt x="1082166" y="267716"/>
                </a:lnTo>
                <a:lnTo>
                  <a:pt x="1060069" y="267208"/>
                </a:lnTo>
                <a:lnTo>
                  <a:pt x="1057783" y="267081"/>
                </a:lnTo>
                <a:close/>
              </a:path>
              <a:path w="1440179" h="291464">
                <a:moveTo>
                  <a:pt x="1100454" y="268097"/>
                </a:moveTo>
                <a:lnTo>
                  <a:pt x="1100327" y="274193"/>
                </a:lnTo>
                <a:lnTo>
                  <a:pt x="1124712" y="274828"/>
                </a:lnTo>
                <a:lnTo>
                  <a:pt x="1124839" y="268732"/>
                </a:lnTo>
                <a:lnTo>
                  <a:pt x="1100454" y="268097"/>
                </a:lnTo>
                <a:close/>
              </a:path>
              <a:path w="1440179" h="291464">
                <a:moveTo>
                  <a:pt x="1143127" y="269240"/>
                </a:moveTo>
                <a:lnTo>
                  <a:pt x="1143000" y="275336"/>
                </a:lnTo>
                <a:lnTo>
                  <a:pt x="1154176" y="275590"/>
                </a:lnTo>
                <a:lnTo>
                  <a:pt x="1167384" y="275590"/>
                </a:lnTo>
                <a:lnTo>
                  <a:pt x="1167384" y="269494"/>
                </a:lnTo>
                <a:lnTo>
                  <a:pt x="1154302" y="269494"/>
                </a:lnTo>
                <a:lnTo>
                  <a:pt x="1143127" y="269240"/>
                </a:lnTo>
                <a:close/>
              </a:path>
              <a:path w="1440179" h="291464">
                <a:moveTo>
                  <a:pt x="1185672" y="269621"/>
                </a:moveTo>
                <a:lnTo>
                  <a:pt x="1185672" y="275717"/>
                </a:lnTo>
                <a:lnTo>
                  <a:pt x="1210056" y="275844"/>
                </a:lnTo>
                <a:lnTo>
                  <a:pt x="1210056" y="269748"/>
                </a:lnTo>
                <a:lnTo>
                  <a:pt x="1185672" y="269621"/>
                </a:lnTo>
                <a:close/>
              </a:path>
              <a:path w="1440179" h="291464">
                <a:moveTo>
                  <a:pt x="1228344" y="269875"/>
                </a:moveTo>
                <a:lnTo>
                  <a:pt x="1228344" y="275971"/>
                </a:lnTo>
                <a:lnTo>
                  <a:pt x="1249172" y="276098"/>
                </a:lnTo>
                <a:lnTo>
                  <a:pt x="1252727" y="276098"/>
                </a:lnTo>
                <a:lnTo>
                  <a:pt x="1252727" y="270002"/>
                </a:lnTo>
                <a:lnTo>
                  <a:pt x="1249172" y="270002"/>
                </a:lnTo>
                <a:lnTo>
                  <a:pt x="1228344" y="269875"/>
                </a:lnTo>
                <a:close/>
              </a:path>
              <a:path w="1440179" h="291464">
                <a:moveTo>
                  <a:pt x="1295400" y="269748"/>
                </a:moveTo>
                <a:lnTo>
                  <a:pt x="1271015" y="269875"/>
                </a:lnTo>
                <a:lnTo>
                  <a:pt x="1271015" y="275971"/>
                </a:lnTo>
                <a:lnTo>
                  <a:pt x="1295400" y="275844"/>
                </a:lnTo>
                <a:lnTo>
                  <a:pt x="1295400" y="269748"/>
                </a:lnTo>
                <a:close/>
              </a:path>
              <a:path w="1440179" h="291464">
                <a:moveTo>
                  <a:pt x="1338072" y="269494"/>
                </a:moveTo>
                <a:lnTo>
                  <a:pt x="1313688" y="269621"/>
                </a:lnTo>
                <a:lnTo>
                  <a:pt x="1313688" y="275717"/>
                </a:lnTo>
                <a:lnTo>
                  <a:pt x="1338072" y="275590"/>
                </a:lnTo>
                <a:lnTo>
                  <a:pt x="1338072" y="269494"/>
                </a:lnTo>
                <a:close/>
              </a:path>
              <a:path w="1440179" h="291464">
                <a:moveTo>
                  <a:pt x="1380744" y="269113"/>
                </a:moveTo>
                <a:lnTo>
                  <a:pt x="1356360" y="269367"/>
                </a:lnTo>
                <a:lnTo>
                  <a:pt x="1356360" y="275463"/>
                </a:lnTo>
                <a:lnTo>
                  <a:pt x="1380744" y="275209"/>
                </a:lnTo>
                <a:lnTo>
                  <a:pt x="1380744" y="269113"/>
                </a:lnTo>
                <a:close/>
              </a:path>
              <a:path w="1440179" h="291464">
                <a:moveTo>
                  <a:pt x="1434300" y="268732"/>
                </a:moveTo>
                <a:lnTo>
                  <a:pt x="1408049" y="268732"/>
                </a:lnTo>
                <a:lnTo>
                  <a:pt x="1408176" y="274828"/>
                </a:lnTo>
                <a:lnTo>
                  <a:pt x="1401792" y="274916"/>
                </a:lnTo>
                <a:lnTo>
                  <a:pt x="1401952" y="290957"/>
                </a:lnTo>
                <a:lnTo>
                  <a:pt x="1439799" y="271399"/>
                </a:lnTo>
                <a:lnTo>
                  <a:pt x="1434300" y="268732"/>
                </a:lnTo>
                <a:close/>
              </a:path>
              <a:path w="1440179" h="291464">
                <a:moveTo>
                  <a:pt x="1401731" y="268820"/>
                </a:moveTo>
                <a:lnTo>
                  <a:pt x="1399032" y="268859"/>
                </a:lnTo>
                <a:lnTo>
                  <a:pt x="1399032" y="274955"/>
                </a:lnTo>
                <a:lnTo>
                  <a:pt x="1401792" y="274916"/>
                </a:lnTo>
                <a:lnTo>
                  <a:pt x="1401731" y="268820"/>
                </a:lnTo>
                <a:close/>
              </a:path>
              <a:path w="1440179" h="291464">
                <a:moveTo>
                  <a:pt x="1408049" y="268732"/>
                </a:moveTo>
                <a:lnTo>
                  <a:pt x="1401731" y="268820"/>
                </a:lnTo>
                <a:lnTo>
                  <a:pt x="1401792" y="274916"/>
                </a:lnTo>
                <a:lnTo>
                  <a:pt x="1408176" y="274828"/>
                </a:lnTo>
                <a:lnTo>
                  <a:pt x="1408049" y="268732"/>
                </a:lnTo>
                <a:close/>
              </a:path>
              <a:path w="1440179" h="291464">
                <a:moveTo>
                  <a:pt x="1401572" y="252857"/>
                </a:moveTo>
                <a:lnTo>
                  <a:pt x="1401731" y="268820"/>
                </a:lnTo>
                <a:lnTo>
                  <a:pt x="1408049" y="268732"/>
                </a:lnTo>
                <a:lnTo>
                  <a:pt x="1434300" y="268732"/>
                </a:lnTo>
                <a:lnTo>
                  <a:pt x="1401572" y="2528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165D5F4B-81E2-9948-8569-5681D28EDED0}"/>
              </a:ext>
            </a:extLst>
          </p:cNvPr>
          <p:cNvSpPr txBox="1"/>
          <p:nvPr/>
        </p:nvSpPr>
        <p:spPr>
          <a:xfrm>
            <a:off x="374014" y="2341537"/>
            <a:ext cx="4168140" cy="106997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481455">
              <a:lnSpc>
                <a:spcPct val="100000"/>
              </a:lnSpc>
              <a:spcBef>
                <a:spcPts val="700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 dirty="0">
              <a:latin typeface="Arial"/>
              <a:cs typeface="Arial"/>
            </a:endParaRPr>
          </a:p>
          <a:p>
            <a:pPr marR="343535">
              <a:lnSpc>
                <a:spcPct val="100000"/>
              </a:lnSpc>
              <a:spcBef>
                <a:spcPts val="775"/>
              </a:spcBef>
            </a:pPr>
            <a:r>
              <a:rPr sz="1200" spc="-5" dirty="0">
                <a:latin typeface="Arial"/>
                <a:cs typeface="Arial"/>
              </a:rPr>
              <a:t>Each </a:t>
            </a:r>
            <a:r>
              <a:rPr sz="1200" dirty="0">
                <a:latin typeface="Arial"/>
                <a:cs typeface="Arial"/>
              </a:rPr>
              <a:t>record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dirty="0">
                <a:latin typeface="Arial"/>
                <a:cs typeface="Arial"/>
              </a:rPr>
              <a:t>the data structure </a:t>
            </a:r>
            <a:r>
              <a:rPr sz="1200" spc="-5" dirty="0">
                <a:latin typeface="Arial"/>
                <a:cs typeface="Arial"/>
              </a:rPr>
              <a:t>keeps a </a:t>
            </a:r>
            <a:r>
              <a:rPr sz="1200" dirty="0">
                <a:latin typeface="Arial"/>
                <a:cs typeface="Arial"/>
              </a:rPr>
              <a:t>pointer to </a:t>
            </a:r>
            <a:r>
              <a:rPr sz="1200" spc="-5" dirty="0">
                <a:latin typeface="Arial"/>
                <a:cs typeface="Arial"/>
              </a:rPr>
              <a:t>the  </a:t>
            </a:r>
            <a:r>
              <a:rPr sz="1200" dirty="0">
                <a:latin typeface="Arial"/>
                <a:cs typeface="Arial"/>
              </a:rPr>
              <a:t>physical </a:t>
            </a:r>
            <a:r>
              <a:rPr sz="1200" spc="-5" dirty="0">
                <a:latin typeface="Arial"/>
                <a:cs typeface="Arial"/>
              </a:rPr>
              <a:t>element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-5" dirty="0">
                <a:latin typeface="Arial"/>
                <a:cs typeface="Arial"/>
              </a:rPr>
              <a:t>data </a:t>
            </a:r>
            <a:r>
              <a:rPr sz="1200" spc="10" dirty="0">
                <a:latin typeface="Arial"/>
                <a:cs typeface="Arial"/>
              </a:rPr>
              <a:t>it </a:t>
            </a:r>
            <a:r>
              <a:rPr sz="1200" dirty="0">
                <a:latin typeface="Arial"/>
                <a:cs typeface="Arial"/>
              </a:rPr>
              <a:t>represents, </a:t>
            </a:r>
            <a:r>
              <a:rPr sz="1200" spc="-5" dirty="0">
                <a:latin typeface="Arial"/>
                <a:cs typeface="Arial"/>
              </a:rPr>
              <a:t>and </a:t>
            </a:r>
            <a:r>
              <a:rPr sz="1200" dirty="0">
                <a:latin typeface="Arial"/>
                <a:cs typeface="Arial"/>
              </a:rPr>
              <a:t>each</a:t>
            </a:r>
            <a:r>
              <a:rPr sz="1200" spc="-15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element 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-5" dirty="0">
                <a:latin typeface="Arial"/>
                <a:cs typeface="Arial"/>
              </a:rPr>
              <a:t>data </a:t>
            </a:r>
            <a:r>
              <a:rPr sz="1200" dirty="0">
                <a:latin typeface="Arial"/>
                <a:cs typeface="Arial"/>
              </a:rPr>
              <a:t>maintains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pointer to </a:t>
            </a:r>
            <a:r>
              <a:rPr sz="1200" spc="5" dirty="0">
                <a:latin typeface="Arial"/>
                <a:cs typeface="Arial"/>
              </a:rPr>
              <a:t>its </a:t>
            </a:r>
            <a:r>
              <a:rPr sz="1200" dirty="0">
                <a:latin typeface="Arial"/>
                <a:cs typeface="Arial"/>
              </a:rPr>
              <a:t>corresponding record</a:t>
            </a:r>
            <a:r>
              <a:rPr sz="1200" spc="-19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in</a:t>
            </a:r>
            <a:endParaRPr sz="1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tabLst>
                <a:tab pos="4057650" algn="l"/>
              </a:tabLst>
            </a:pPr>
            <a:r>
              <a:rPr sz="1200" dirty="0">
                <a:latin typeface="Arial"/>
                <a:cs typeface="Arial"/>
              </a:rPr>
              <a:t>t</a:t>
            </a:r>
            <a:r>
              <a:rPr sz="1200" spc="5" dirty="0">
                <a:latin typeface="Arial"/>
                <a:cs typeface="Arial"/>
              </a:rPr>
              <a:t>h</a:t>
            </a:r>
            <a:r>
              <a:rPr sz="1200" spc="-5" dirty="0">
                <a:latin typeface="Arial"/>
                <a:cs typeface="Arial"/>
              </a:rPr>
              <a:t>e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da</a:t>
            </a:r>
            <a:r>
              <a:rPr sz="1200" dirty="0">
                <a:latin typeface="Arial"/>
                <a:cs typeface="Arial"/>
              </a:rPr>
              <a:t>ta</a:t>
            </a:r>
            <a:r>
              <a:rPr sz="1200" spc="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st</a:t>
            </a:r>
            <a:r>
              <a:rPr sz="1200" spc="5" dirty="0">
                <a:latin typeface="Arial"/>
                <a:cs typeface="Arial"/>
              </a:rPr>
              <a:t>r</a:t>
            </a:r>
            <a:r>
              <a:rPr sz="1200" spc="-5" dirty="0">
                <a:latin typeface="Arial"/>
                <a:cs typeface="Arial"/>
              </a:rPr>
              <a:t>u</a:t>
            </a:r>
            <a:r>
              <a:rPr sz="1200" dirty="0">
                <a:latin typeface="Arial"/>
                <a:cs typeface="Arial"/>
              </a:rPr>
              <a:t>ct</a:t>
            </a:r>
            <a:r>
              <a:rPr sz="1200" spc="5" dirty="0">
                <a:latin typeface="Arial"/>
                <a:cs typeface="Arial"/>
              </a:rPr>
              <a:t>ur</a:t>
            </a:r>
            <a:r>
              <a:rPr sz="1200" spc="-5" dirty="0">
                <a:latin typeface="Arial"/>
                <a:cs typeface="Arial"/>
              </a:rPr>
              <a:t>e</a:t>
            </a:r>
            <a:r>
              <a:rPr sz="1200" dirty="0">
                <a:latin typeface="Arial"/>
                <a:cs typeface="Arial"/>
              </a:rPr>
              <a:t>.	</a:t>
            </a:r>
            <a:endParaRPr sz="1050" baseline="-11904" dirty="0">
              <a:latin typeface="Arial"/>
              <a:cs typeface="Arial"/>
            </a:endParaRPr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EE0B27BA-217D-CB4C-BE42-53D507939BEE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50924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3">
            <a:extLst>
              <a:ext uri="{FF2B5EF4-FFF2-40B4-BE49-F238E27FC236}">
                <a16:creationId xmlns:a16="http://schemas.microsoft.com/office/drawing/2014/main" id="{3646B78C-223F-6D48-9FCC-F0E5E9BC9415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4">
            <a:extLst>
              <a:ext uri="{FF2B5EF4-FFF2-40B4-BE49-F238E27FC236}">
                <a16:creationId xmlns:a16="http://schemas.microsoft.com/office/drawing/2014/main" id="{80639869-A7B9-274D-B874-502975A10059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5">
            <a:extLst>
              <a:ext uri="{FF2B5EF4-FFF2-40B4-BE49-F238E27FC236}">
                <a16:creationId xmlns:a16="http://schemas.microsoft.com/office/drawing/2014/main" id="{503A0F84-45E3-574C-9D4E-F5E2752B1F8C}"/>
              </a:ext>
            </a:extLst>
          </p:cNvPr>
          <p:cNvSpPr txBox="1"/>
          <p:nvPr/>
        </p:nvSpPr>
        <p:spPr>
          <a:xfrm>
            <a:off x="13462" y="13666"/>
            <a:ext cx="4546600" cy="6318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68275" rIns="0" bIns="0" rtlCol="0">
            <a:spAutoFit/>
          </a:bodyPr>
          <a:lstStyle/>
          <a:p>
            <a:pPr marL="1021715">
              <a:lnSpc>
                <a:spcPct val="100000"/>
              </a:lnSpc>
              <a:spcBef>
                <a:spcPts val="13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Building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Binary</a:t>
            </a:r>
            <a:r>
              <a:rPr sz="1800" b="1" spc="-6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Heap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36">
            <a:extLst>
              <a:ext uri="{FF2B5EF4-FFF2-40B4-BE49-F238E27FC236}">
                <a16:creationId xmlns:a16="http://schemas.microsoft.com/office/drawing/2014/main" id="{659BDA4B-1AEE-7E4A-AF64-6D6D20885BE5}"/>
              </a:ext>
            </a:extLst>
          </p:cNvPr>
          <p:cNvSpPr txBox="1"/>
          <p:nvPr/>
        </p:nvSpPr>
        <p:spPr>
          <a:xfrm>
            <a:off x="199390" y="805943"/>
            <a:ext cx="4157345" cy="24841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19050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spc="3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could </a:t>
            </a:r>
            <a:r>
              <a:rPr sz="1600" spc="-5" dirty="0">
                <a:latin typeface="Arial"/>
                <a:cs typeface="Arial"/>
              </a:rPr>
              <a:t>build </a:t>
            </a:r>
            <a:r>
              <a:rPr sz="1600" dirty="0">
                <a:latin typeface="Arial"/>
                <a:cs typeface="Arial"/>
              </a:rPr>
              <a:t>a </a:t>
            </a:r>
            <a:r>
              <a:rPr sz="1600" spc="-5" dirty="0">
                <a:latin typeface="Arial"/>
                <a:cs typeface="Arial"/>
              </a:rPr>
              <a:t>binary heap </a:t>
            </a:r>
            <a:r>
              <a:rPr sz="1600" dirty="0">
                <a:latin typeface="Arial"/>
                <a:cs typeface="Arial"/>
              </a:rPr>
              <a:t>in </a:t>
            </a:r>
            <a:r>
              <a:rPr sz="1600" spc="-5" dirty="0">
                <a:latin typeface="Arial"/>
                <a:cs typeface="Arial"/>
              </a:rPr>
              <a:t>O(n </a:t>
            </a:r>
            <a:r>
              <a:rPr sz="1600" dirty="0">
                <a:latin typeface="Arial"/>
                <a:cs typeface="Arial"/>
              </a:rPr>
              <a:t>log</a:t>
            </a:r>
            <a:r>
              <a:rPr sz="1600" spc="-229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n)  </a:t>
            </a:r>
            <a:r>
              <a:rPr sz="1600" spc="10" dirty="0">
                <a:latin typeface="Arial"/>
                <a:cs typeface="Arial"/>
              </a:rPr>
              <a:t>time </a:t>
            </a:r>
            <a:r>
              <a:rPr sz="1600" dirty="0">
                <a:latin typeface="Arial"/>
                <a:cs typeface="Arial"/>
              </a:rPr>
              <a:t>using n successive calls </a:t>
            </a:r>
            <a:r>
              <a:rPr sz="1600" spc="5" dirty="0">
                <a:latin typeface="Arial"/>
                <a:cs typeface="Arial"/>
              </a:rPr>
              <a:t>to</a:t>
            </a:r>
            <a:r>
              <a:rPr sz="1600" spc="-245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insert</a:t>
            </a:r>
            <a:r>
              <a:rPr sz="1600" dirty="0"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90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Another </a:t>
            </a:r>
            <a:r>
              <a:rPr sz="1600" spc="-15" dirty="0">
                <a:latin typeface="Arial"/>
                <a:cs typeface="Arial"/>
              </a:rPr>
              <a:t>way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build </a:t>
            </a:r>
            <a:r>
              <a:rPr sz="1600" spc="5" dirty="0">
                <a:latin typeface="Arial"/>
                <a:cs typeface="Arial"/>
              </a:rPr>
              <a:t>a </a:t>
            </a:r>
            <a:r>
              <a:rPr sz="1600" spc="-5" dirty="0">
                <a:latin typeface="Arial"/>
                <a:cs typeface="Arial"/>
              </a:rPr>
              <a:t>heap: </a:t>
            </a:r>
            <a:r>
              <a:rPr sz="1600" dirty="0">
                <a:latin typeface="Arial"/>
                <a:cs typeface="Arial"/>
              </a:rPr>
              <a:t>start </a:t>
            </a:r>
            <a:r>
              <a:rPr sz="1600" spc="-5" dirty="0">
                <a:latin typeface="Arial"/>
                <a:cs typeface="Arial"/>
              </a:rPr>
              <a:t>with our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n</a:t>
            </a:r>
            <a:endParaRPr sz="16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600" dirty="0">
                <a:latin typeface="Arial"/>
                <a:cs typeface="Arial"/>
              </a:rPr>
              <a:t>elements in </a:t>
            </a:r>
            <a:r>
              <a:rPr sz="1600" spc="-5" dirty="0">
                <a:latin typeface="Arial"/>
                <a:cs typeface="Arial"/>
              </a:rPr>
              <a:t>arbitrary order </a:t>
            </a:r>
            <a:r>
              <a:rPr sz="1600" dirty="0">
                <a:latin typeface="Arial"/>
                <a:cs typeface="Arial"/>
              </a:rPr>
              <a:t>in </a:t>
            </a:r>
            <a:r>
              <a:rPr sz="1600" spc="5" dirty="0">
                <a:latin typeface="Arial"/>
                <a:cs typeface="Arial"/>
              </a:rPr>
              <a:t>A[],</a:t>
            </a:r>
            <a:r>
              <a:rPr sz="1600" spc="-15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then:</a:t>
            </a:r>
            <a:endParaRPr sz="1600">
              <a:latin typeface="Arial"/>
              <a:cs typeface="Arial"/>
            </a:endParaRPr>
          </a:p>
          <a:p>
            <a:pPr marL="533400" marR="2242820" indent="-305435">
              <a:lnSpc>
                <a:spcPct val="120000"/>
              </a:lnSpc>
              <a:spcBef>
                <a:spcPts val="790"/>
              </a:spcBef>
            </a:pPr>
            <a:r>
              <a:rPr sz="1000" dirty="0">
                <a:latin typeface="Courier New"/>
                <a:cs typeface="Courier New"/>
              </a:rPr>
              <a:t>for (i=n-1; i&gt;=0;</a:t>
            </a:r>
            <a:r>
              <a:rPr sz="1000" spc="-105" dirty="0">
                <a:latin typeface="Courier New"/>
                <a:cs typeface="Courier New"/>
              </a:rPr>
              <a:t> </a:t>
            </a:r>
            <a:r>
              <a:rPr sz="1000" dirty="0">
                <a:latin typeface="Courier New"/>
                <a:cs typeface="Courier New"/>
              </a:rPr>
              <a:t>i--)  </a:t>
            </a:r>
            <a:r>
              <a:rPr sz="1000" spc="-5" dirty="0">
                <a:latin typeface="Courier New"/>
                <a:cs typeface="Courier New"/>
              </a:rPr>
              <a:t>siftdown(i);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50">
              <a:latin typeface="Times New Roman"/>
              <a:cs typeface="Times New Roman"/>
            </a:endParaRPr>
          </a:p>
          <a:p>
            <a:pPr marL="170180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Remarkable fact </a:t>
            </a:r>
            <a:r>
              <a:rPr sz="1600" spc="-5" dirty="0">
                <a:latin typeface="Arial"/>
                <a:cs typeface="Arial"/>
              </a:rPr>
              <a:t>#1: </a:t>
            </a:r>
            <a:r>
              <a:rPr sz="1600" dirty="0">
                <a:latin typeface="Arial"/>
                <a:cs typeface="Arial"/>
              </a:rPr>
              <a:t>this </a:t>
            </a:r>
            <a:r>
              <a:rPr sz="1600" spc="-5" dirty="0">
                <a:latin typeface="Arial"/>
                <a:cs typeface="Arial"/>
              </a:rPr>
              <a:t>builds </a:t>
            </a:r>
            <a:r>
              <a:rPr sz="1600" dirty="0">
                <a:latin typeface="Arial"/>
                <a:cs typeface="Arial"/>
              </a:rPr>
              <a:t>a </a:t>
            </a:r>
            <a:r>
              <a:rPr sz="1600" spc="-5" dirty="0">
                <a:latin typeface="Arial"/>
                <a:cs typeface="Arial"/>
              </a:rPr>
              <a:t>valid</a:t>
            </a:r>
            <a:r>
              <a:rPr sz="1600" spc="-16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heap!</a:t>
            </a:r>
            <a:endParaRPr sz="1600">
              <a:latin typeface="Arial"/>
              <a:cs typeface="Arial"/>
            </a:endParaRPr>
          </a:p>
          <a:p>
            <a:pPr marL="170180" marR="236854" indent="-170180">
              <a:lnSpc>
                <a:spcPct val="100000"/>
              </a:lnSpc>
              <a:spcBef>
                <a:spcPts val="384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Remarkable fact </a:t>
            </a:r>
            <a:r>
              <a:rPr sz="1600" spc="-5" dirty="0">
                <a:latin typeface="Arial"/>
                <a:cs typeface="Arial"/>
              </a:rPr>
              <a:t>#2: </a:t>
            </a:r>
            <a:r>
              <a:rPr sz="1600" dirty="0">
                <a:latin typeface="Arial"/>
                <a:cs typeface="Arial"/>
              </a:rPr>
              <a:t>this </a:t>
            </a:r>
            <a:r>
              <a:rPr sz="1600" spc="-5" dirty="0">
                <a:latin typeface="Arial"/>
                <a:cs typeface="Arial"/>
              </a:rPr>
              <a:t>runs </a:t>
            </a:r>
            <a:r>
              <a:rPr sz="1600" dirty="0">
                <a:latin typeface="Arial"/>
                <a:cs typeface="Arial"/>
              </a:rPr>
              <a:t>in </a:t>
            </a:r>
            <a:r>
              <a:rPr sz="1600" spc="-5" dirty="0">
                <a:latin typeface="Arial"/>
                <a:cs typeface="Arial"/>
              </a:rPr>
              <a:t>only</a:t>
            </a:r>
            <a:r>
              <a:rPr sz="1600" spc="-17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O(n)  </a:t>
            </a:r>
            <a:r>
              <a:rPr sz="1600" dirty="0">
                <a:latin typeface="Arial"/>
                <a:cs typeface="Arial"/>
              </a:rPr>
              <a:t>time!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37">
            <a:extLst>
              <a:ext uri="{FF2B5EF4-FFF2-40B4-BE49-F238E27FC236}">
                <a16:creationId xmlns:a16="http://schemas.microsoft.com/office/drawing/2014/main" id="{9E3B5DA1-BDC6-AC4F-AB0E-9F485E41E424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1953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223B626A-B90C-A24E-AC70-BBAE8E573FB5}"/>
              </a:ext>
            </a:extLst>
          </p:cNvPr>
          <p:cNvSpPr/>
          <p:nvPr/>
        </p:nvSpPr>
        <p:spPr>
          <a:xfrm>
            <a:off x="635" y="1524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0F6D0920-CCA4-1642-BDB7-B64D567ADCFF}"/>
              </a:ext>
            </a:extLst>
          </p:cNvPr>
          <p:cNvSpPr/>
          <p:nvPr/>
        </p:nvSpPr>
        <p:spPr>
          <a:xfrm>
            <a:off x="635" y="1524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B4233FF7-785C-DD49-8BBE-0F14D050FD0F}"/>
              </a:ext>
            </a:extLst>
          </p:cNvPr>
          <p:cNvSpPr txBox="1"/>
          <p:nvPr/>
        </p:nvSpPr>
        <p:spPr>
          <a:xfrm>
            <a:off x="13462" y="14097"/>
            <a:ext cx="4546600" cy="6330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68275" rIns="0" bIns="0" rtlCol="0">
            <a:spAutoFit/>
          </a:bodyPr>
          <a:lstStyle/>
          <a:p>
            <a:pPr marL="628015">
              <a:lnSpc>
                <a:spcPct val="100000"/>
              </a:lnSpc>
              <a:spcBef>
                <a:spcPts val="13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Bottom-Up Heap</a:t>
            </a:r>
            <a:r>
              <a:rPr sz="1800" b="1" spc="-5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Construction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E093616B-E515-4B4C-A5A2-3C432F1B7BDC}"/>
              </a:ext>
            </a:extLst>
          </p:cNvPr>
          <p:cNvSpPr txBox="1"/>
          <p:nvPr/>
        </p:nvSpPr>
        <p:spPr>
          <a:xfrm>
            <a:off x="199390" y="2815589"/>
            <a:ext cx="3911600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Using induction, </a:t>
            </a:r>
            <a:r>
              <a:rPr sz="1400" spc="-5" dirty="0">
                <a:latin typeface="Arial"/>
                <a:cs typeface="Arial"/>
              </a:rPr>
              <a:t>it is </a:t>
            </a:r>
            <a:r>
              <a:rPr sz="1400" spc="-15" dirty="0">
                <a:latin typeface="Arial"/>
                <a:cs typeface="Arial"/>
              </a:rPr>
              <a:t>now </a:t>
            </a:r>
            <a:r>
              <a:rPr sz="1400" spc="-10" dirty="0">
                <a:latin typeface="Arial"/>
                <a:cs typeface="Arial"/>
              </a:rPr>
              <a:t>easy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prove </a:t>
            </a:r>
            <a:r>
              <a:rPr sz="1400" spc="-10" dirty="0">
                <a:latin typeface="Arial"/>
                <a:cs typeface="Arial"/>
              </a:rPr>
              <a:t>that </a:t>
            </a:r>
            <a:r>
              <a:rPr sz="1400" spc="-15" dirty="0">
                <a:latin typeface="Arial"/>
                <a:cs typeface="Arial"/>
              </a:rPr>
              <a:t>our  </a:t>
            </a:r>
            <a:r>
              <a:rPr sz="1400" spc="-10" dirty="0">
                <a:latin typeface="Arial"/>
                <a:cs typeface="Arial"/>
              </a:rPr>
              <a:t>“bottom-up” construction </a:t>
            </a:r>
            <a:r>
              <a:rPr sz="1400" spc="-20" dirty="0">
                <a:latin typeface="Arial"/>
                <a:cs typeface="Arial"/>
              </a:rPr>
              <a:t>yields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valid</a:t>
            </a:r>
            <a:r>
              <a:rPr sz="1400" spc="33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heap.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8685F0CF-F6DD-5947-95CF-929201CA7258}"/>
              </a:ext>
            </a:extLst>
          </p:cNvPr>
          <p:cNvSpPr/>
          <p:nvPr/>
        </p:nvSpPr>
        <p:spPr>
          <a:xfrm>
            <a:off x="864996" y="1600961"/>
            <a:ext cx="480695" cy="307340"/>
          </a:xfrm>
          <a:custGeom>
            <a:avLst/>
            <a:gdLst/>
            <a:ahLst/>
            <a:cxnLst/>
            <a:rect l="l" t="t" r="r" b="b"/>
            <a:pathLst>
              <a:path w="480694" h="307339">
                <a:moveTo>
                  <a:pt x="0" y="307086"/>
                </a:moveTo>
                <a:lnTo>
                  <a:pt x="480187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5D37CEEA-2B46-8342-850F-87285BD84BAB}"/>
              </a:ext>
            </a:extLst>
          </p:cNvPr>
          <p:cNvSpPr/>
          <p:nvPr/>
        </p:nvSpPr>
        <p:spPr>
          <a:xfrm>
            <a:off x="1326133" y="1581911"/>
            <a:ext cx="499745" cy="326390"/>
          </a:xfrm>
          <a:custGeom>
            <a:avLst/>
            <a:gdLst/>
            <a:ahLst/>
            <a:cxnLst/>
            <a:rect l="l" t="t" r="r" b="b"/>
            <a:pathLst>
              <a:path w="499744" h="326389">
                <a:moveTo>
                  <a:pt x="499363" y="326136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E55F4619-9E3B-BE4B-B903-1939379BF084}"/>
              </a:ext>
            </a:extLst>
          </p:cNvPr>
          <p:cNvSpPr/>
          <p:nvPr/>
        </p:nvSpPr>
        <p:spPr>
          <a:xfrm>
            <a:off x="1227740" y="1502441"/>
            <a:ext cx="235013" cy="2159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5E454FF6-AE55-EB4A-A789-60E28DFD6EE0}"/>
              </a:ext>
            </a:extLst>
          </p:cNvPr>
          <p:cNvSpPr/>
          <p:nvPr/>
        </p:nvSpPr>
        <p:spPr>
          <a:xfrm>
            <a:off x="442721" y="1888998"/>
            <a:ext cx="864869" cy="748665"/>
          </a:xfrm>
          <a:custGeom>
            <a:avLst/>
            <a:gdLst/>
            <a:ahLst/>
            <a:cxnLst/>
            <a:rect l="l" t="t" r="r" b="b"/>
            <a:pathLst>
              <a:path w="864869" h="748664">
                <a:moveTo>
                  <a:pt x="432181" y="0"/>
                </a:moveTo>
                <a:lnTo>
                  <a:pt x="0" y="748538"/>
                </a:lnTo>
                <a:lnTo>
                  <a:pt x="864362" y="748538"/>
                </a:lnTo>
                <a:lnTo>
                  <a:pt x="43218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A41691F8-4875-4549-988D-BC0FAE01FFD9}"/>
              </a:ext>
            </a:extLst>
          </p:cNvPr>
          <p:cNvSpPr/>
          <p:nvPr/>
        </p:nvSpPr>
        <p:spPr>
          <a:xfrm>
            <a:off x="442721" y="1888998"/>
            <a:ext cx="864869" cy="748665"/>
          </a:xfrm>
          <a:custGeom>
            <a:avLst/>
            <a:gdLst/>
            <a:ahLst/>
            <a:cxnLst/>
            <a:rect l="l" t="t" r="r" b="b"/>
            <a:pathLst>
              <a:path w="864869" h="748664">
                <a:moveTo>
                  <a:pt x="0" y="748538"/>
                </a:moveTo>
                <a:lnTo>
                  <a:pt x="432181" y="0"/>
                </a:lnTo>
                <a:lnTo>
                  <a:pt x="864362" y="748538"/>
                </a:lnTo>
                <a:lnTo>
                  <a:pt x="0" y="748538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E28679B0-49A1-2D4B-9FA3-20BB2AC78BD2}"/>
              </a:ext>
            </a:extLst>
          </p:cNvPr>
          <p:cNvSpPr txBox="1"/>
          <p:nvPr/>
        </p:nvSpPr>
        <p:spPr>
          <a:xfrm>
            <a:off x="738886" y="2295525"/>
            <a:ext cx="284480" cy="3016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 indent="12065">
              <a:lnSpc>
                <a:spcPct val="100000"/>
              </a:lnSpc>
              <a:spcBef>
                <a:spcPts val="110"/>
              </a:spcBef>
            </a:pPr>
            <a:r>
              <a:rPr sz="900" spc="-80" dirty="0">
                <a:latin typeface="Arial"/>
                <a:cs typeface="Arial"/>
              </a:rPr>
              <a:t>V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10" dirty="0">
                <a:latin typeface="Arial"/>
                <a:cs typeface="Arial"/>
              </a:rPr>
              <a:t>li</a:t>
            </a:r>
            <a:r>
              <a:rPr sz="900" dirty="0">
                <a:latin typeface="Arial"/>
                <a:cs typeface="Arial"/>
              </a:rPr>
              <a:t>d  </a:t>
            </a:r>
            <a:r>
              <a:rPr sz="900" spc="-5" dirty="0">
                <a:latin typeface="Arial"/>
                <a:cs typeface="Arial"/>
              </a:rPr>
              <a:t>H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5" dirty="0">
                <a:latin typeface="Arial"/>
                <a:cs typeface="Arial"/>
              </a:rPr>
              <a:t>p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70B8BAB8-1F38-A240-9428-187AEBF2069B}"/>
              </a:ext>
            </a:extLst>
          </p:cNvPr>
          <p:cNvSpPr/>
          <p:nvPr/>
        </p:nvSpPr>
        <p:spPr>
          <a:xfrm>
            <a:off x="1403223" y="1888998"/>
            <a:ext cx="864869" cy="748665"/>
          </a:xfrm>
          <a:custGeom>
            <a:avLst/>
            <a:gdLst/>
            <a:ahLst/>
            <a:cxnLst/>
            <a:rect l="l" t="t" r="r" b="b"/>
            <a:pathLst>
              <a:path w="864870" h="748664">
                <a:moveTo>
                  <a:pt x="432181" y="0"/>
                </a:moveTo>
                <a:lnTo>
                  <a:pt x="0" y="748538"/>
                </a:lnTo>
                <a:lnTo>
                  <a:pt x="864362" y="748538"/>
                </a:lnTo>
                <a:lnTo>
                  <a:pt x="43218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0BFFAD09-90B3-5B47-88CF-F38E90062B94}"/>
              </a:ext>
            </a:extLst>
          </p:cNvPr>
          <p:cNvSpPr/>
          <p:nvPr/>
        </p:nvSpPr>
        <p:spPr>
          <a:xfrm>
            <a:off x="1403223" y="1888998"/>
            <a:ext cx="864869" cy="748665"/>
          </a:xfrm>
          <a:custGeom>
            <a:avLst/>
            <a:gdLst/>
            <a:ahLst/>
            <a:cxnLst/>
            <a:rect l="l" t="t" r="r" b="b"/>
            <a:pathLst>
              <a:path w="864870" h="748664">
                <a:moveTo>
                  <a:pt x="0" y="748538"/>
                </a:moveTo>
                <a:lnTo>
                  <a:pt x="432181" y="0"/>
                </a:lnTo>
                <a:lnTo>
                  <a:pt x="864362" y="748538"/>
                </a:lnTo>
                <a:lnTo>
                  <a:pt x="0" y="748538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6E74A95D-9047-0944-9E9C-7148C8C17232}"/>
              </a:ext>
            </a:extLst>
          </p:cNvPr>
          <p:cNvSpPr txBox="1"/>
          <p:nvPr/>
        </p:nvSpPr>
        <p:spPr>
          <a:xfrm>
            <a:off x="1699895" y="2295525"/>
            <a:ext cx="284480" cy="3016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 indent="12065">
              <a:lnSpc>
                <a:spcPct val="100000"/>
              </a:lnSpc>
              <a:spcBef>
                <a:spcPts val="110"/>
              </a:spcBef>
            </a:pPr>
            <a:r>
              <a:rPr sz="900" spc="-80" dirty="0">
                <a:latin typeface="Arial"/>
                <a:cs typeface="Arial"/>
              </a:rPr>
              <a:t>V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10" dirty="0">
                <a:latin typeface="Arial"/>
                <a:cs typeface="Arial"/>
              </a:rPr>
              <a:t>li</a:t>
            </a:r>
            <a:r>
              <a:rPr sz="900" dirty="0">
                <a:latin typeface="Arial"/>
                <a:cs typeface="Arial"/>
              </a:rPr>
              <a:t>d  </a:t>
            </a:r>
            <a:r>
              <a:rPr sz="900" spc="-5" dirty="0">
                <a:latin typeface="Arial"/>
                <a:cs typeface="Arial"/>
              </a:rPr>
              <a:t>H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5" dirty="0">
                <a:latin typeface="Arial"/>
                <a:cs typeface="Arial"/>
              </a:rPr>
              <a:t>p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23901F9-8E93-7E49-8F4E-D6BBA5F23E7E}"/>
              </a:ext>
            </a:extLst>
          </p:cNvPr>
          <p:cNvSpPr/>
          <p:nvPr/>
        </p:nvSpPr>
        <p:spPr>
          <a:xfrm>
            <a:off x="2785871" y="1561973"/>
            <a:ext cx="1363980" cy="1075690"/>
          </a:xfrm>
          <a:custGeom>
            <a:avLst/>
            <a:gdLst/>
            <a:ahLst/>
            <a:cxnLst/>
            <a:rect l="l" t="t" r="r" b="b"/>
            <a:pathLst>
              <a:path w="1363979" h="1075689">
                <a:moveTo>
                  <a:pt x="681863" y="0"/>
                </a:moveTo>
                <a:lnTo>
                  <a:pt x="0" y="1075563"/>
                </a:lnTo>
                <a:lnTo>
                  <a:pt x="1363726" y="1075563"/>
                </a:lnTo>
                <a:lnTo>
                  <a:pt x="68186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2742CE48-30C2-834F-B240-402C09BA2161}"/>
              </a:ext>
            </a:extLst>
          </p:cNvPr>
          <p:cNvSpPr/>
          <p:nvPr/>
        </p:nvSpPr>
        <p:spPr>
          <a:xfrm>
            <a:off x="2785871" y="1561973"/>
            <a:ext cx="1363980" cy="1075690"/>
          </a:xfrm>
          <a:custGeom>
            <a:avLst/>
            <a:gdLst/>
            <a:ahLst/>
            <a:cxnLst/>
            <a:rect l="l" t="t" r="r" b="b"/>
            <a:pathLst>
              <a:path w="1363979" h="1075689">
                <a:moveTo>
                  <a:pt x="0" y="1075563"/>
                </a:moveTo>
                <a:lnTo>
                  <a:pt x="681863" y="0"/>
                </a:lnTo>
                <a:lnTo>
                  <a:pt x="1363726" y="1075563"/>
                </a:lnTo>
                <a:lnTo>
                  <a:pt x="0" y="1075563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D54292EE-51CC-4848-BF83-06BB20AA6EDE}"/>
              </a:ext>
            </a:extLst>
          </p:cNvPr>
          <p:cNvSpPr txBox="1"/>
          <p:nvPr/>
        </p:nvSpPr>
        <p:spPr>
          <a:xfrm>
            <a:off x="3332988" y="2213863"/>
            <a:ext cx="284480" cy="3016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 indent="12065">
              <a:lnSpc>
                <a:spcPct val="100000"/>
              </a:lnSpc>
              <a:spcBef>
                <a:spcPts val="110"/>
              </a:spcBef>
            </a:pPr>
            <a:r>
              <a:rPr sz="900" spc="-80" dirty="0">
                <a:latin typeface="Arial"/>
                <a:cs typeface="Arial"/>
              </a:rPr>
              <a:t>V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10" dirty="0">
                <a:latin typeface="Arial"/>
                <a:cs typeface="Arial"/>
              </a:rPr>
              <a:t>li</a:t>
            </a:r>
            <a:r>
              <a:rPr sz="900" dirty="0">
                <a:latin typeface="Arial"/>
                <a:cs typeface="Arial"/>
              </a:rPr>
              <a:t>d  </a:t>
            </a:r>
            <a:r>
              <a:rPr sz="900" spc="-5" dirty="0">
                <a:latin typeface="Arial"/>
                <a:cs typeface="Arial"/>
              </a:rPr>
              <a:t>H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5" dirty="0">
                <a:latin typeface="Arial"/>
                <a:cs typeface="Arial"/>
              </a:rPr>
              <a:t>p</a:t>
            </a:r>
            <a:endParaRPr sz="900">
              <a:latin typeface="Arial"/>
              <a:cs typeface="Arial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494EA579-1C5F-CF47-8759-4D1AA122A670}"/>
              </a:ext>
            </a:extLst>
          </p:cNvPr>
          <p:cNvSpPr/>
          <p:nvPr/>
        </p:nvSpPr>
        <p:spPr>
          <a:xfrm>
            <a:off x="2324735" y="1966086"/>
            <a:ext cx="518795" cy="38100"/>
          </a:xfrm>
          <a:custGeom>
            <a:avLst/>
            <a:gdLst/>
            <a:ahLst/>
            <a:cxnLst/>
            <a:rect l="l" t="t" r="r" b="b"/>
            <a:pathLst>
              <a:path w="518795" h="38100">
                <a:moveTo>
                  <a:pt x="480187" y="0"/>
                </a:moveTo>
                <a:lnTo>
                  <a:pt x="480187" y="38100"/>
                </a:lnTo>
                <a:lnTo>
                  <a:pt x="512190" y="22098"/>
                </a:lnTo>
                <a:lnTo>
                  <a:pt x="486537" y="22098"/>
                </a:lnTo>
                <a:lnTo>
                  <a:pt x="486537" y="16001"/>
                </a:lnTo>
                <a:lnTo>
                  <a:pt x="512190" y="16001"/>
                </a:lnTo>
                <a:lnTo>
                  <a:pt x="480187" y="0"/>
                </a:lnTo>
                <a:close/>
              </a:path>
              <a:path w="518795" h="38100">
                <a:moveTo>
                  <a:pt x="480187" y="16001"/>
                </a:moveTo>
                <a:lnTo>
                  <a:pt x="0" y="16001"/>
                </a:lnTo>
                <a:lnTo>
                  <a:pt x="0" y="22098"/>
                </a:lnTo>
                <a:lnTo>
                  <a:pt x="480187" y="22098"/>
                </a:lnTo>
                <a:lnTo>
                  <a:pt x="480187" y="16001"/>
                </a:lnTo>
                <a:close/>
              </a:path>
              <a:path w="518795" h="38100">
                <a:moveTo>
                  <a:pt x="512190" y="16001"/>
                </a:moveTo>
                <a:lnTo>
                  <a:pt x="486537" y="16001"/>
                </a:lnTo>
                <a:lnTo>
                  <a:pt x="486537" y="22098"/>
                </a:lnTo>
                <a:lnTo>
                  <a:pt x="512190" y="22098"/>
                </a:lnTo>
                <a:lnTo>
                  <a:pt x="518287" y="19050"/>
                </a:lnTo>
                <a:lnTo>
                  <a:pt x="512190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DC598D6E-0250-6843-8B6D-E9C01C263548}"/>
              </a:ext>
            </a:extLst>
          </p:cNvPr>
          <p:cNvSpPr txBox="1"/>
          <p:nvPr/>
        </p:nvSpPr>
        <p:spPr>
          <a:xfrm>
            <a:off x="199390" y="809371"/>
            <a:ext cx="4039870" cy="96646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The key </a:t>
            </a:r>
            <a:r>
              <a:rPr sz="1400" spc="-10" dirty="0">
                <a:latin typeface="Arial"/>
                <a:cs typeface="Arial"/>
              </a:rPr>
              <a:t>property of </a:t>
            </a:r>
            <a:r>
              <a:rPr sz="1400" i="1" spc="-15" dirty="0">
                <a:latin typeface="Arial"/>
                <a:cs typeface="Arial"/>
              </a:rPr>
              <a:t>sift-down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that </a:t>
            </a:r>
            <a:r>
              <a:rPr sz="1400" spc="-5" dirty="0">
                <a:latin typeface="Arial"/>
                <a:cs typeface="Arial"/>
              </a:rPr>
              <a:t>it </a:t>
            </a:r>
            <a:r>
              <a:rPr sz="1400" spc="-15" dirty="0">
                <a:latin typeface="Arial"/>
                <a:cs typeface="Arial"/>
              </a:rPr>
              <a:t>fixes </a:t>
            </a:r>
            <a:r>
              <a:rPr sz="1400" spc="-10" dirty="0">
                <a:latin typeface="Arial"/>
                <a:cs typeface="Arial"/>
              </a:rPr>
              <a:t>an  isolated violation of the </a:t>
            </a:r>
            <a:r>
              <a:rPr sz="1400" spc="-15" dirty="0">
                <a:latin typeface="Arial"/>
                <a:cs typeface="Arial"/>
              </a:rPr>
              <a:t>heap </a:t>
            </a:r>
            <a:r>
              <a:rPr sz="1400" spc="-10" dirty="0">
                <a:latin typeface="Arial"/>
                <a:cs typeface="Arial"/>
              </a:rPr>
              <a:t>property at the</a:t>
            </a:r>
            <a:r>
              <a:rPr sz="1400" spc="3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root:</a:t>
            </a:r>
            <a:endParaRPr sz="1400">
              <a:latin typeface="Arial"/>
              <a:cs typeface="Arial"/>
            </a:endParaRPr>
          </a:p>
          <a:p>
            <a:pPr marL="40005" marR="3274695">
              <a:lnSpc>
                <a:spcPct val="100000"/>
              </a:lnSpc>
              <a:spcBef>
                <a:spcPts val="810"/>
              </a:spcBef>
            </a:pPr>
            <a:r>
              <a:rPr sz="900" spc="5" dirty="0">
                <a:latin typeface="Arial"/>
                <a:cs typeface="Arial"/>
              </a:rPr>
              <a:t>Possible</a:t>
            </a:r>
            <a:r>
              <a:rPr sz="900" spc="-14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heap  </a:t>
            </a:r>
            <a:r>
              <a:rPr sz="900" dirty="0">
                <a:latin typeface="Arial"/>
                <a:cs typeface="Arial"/>
              </a:rPr>
              <a:t>property  violations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4E52D917-CEE4-0240-89A7-F5AA0C04456E}"/>
              </a:ext>
            </a:extLst>
          </p:cNvPr>
          <p:cNvSpPr/>
          <p:nvPr/>
        </p:nvSpPr>
        <p:spPr>
          <a:xfrm>
            <a:off x="749554" y="1675129"/>
            <a:ext cx="231394" cy="1017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7CCAA60F-8398-8C41-B99F-9448B221ED44}"/>
              </a:ext>
            </a:extLst>
          </p:cNvPr>
          <p:cNvSpPr/>
          <p:nvPr/>
        </p:nvSpPr>
        <p:spPr>
          <a:xfrm>
            <a:off x="769365" y="1674876"/>
            <a:ext cx="807085" cy="132080"/>
          </a:xfrm>
          <a:custGeom>
            <a:avLst/>
            <a:gdLst/>
            <a:ahLst/>
            <a:cxnLst/>
            <a:rect l="l" t="t" r="r" b="b"/>
            <a:pathLst>
              <a:path w="807085" h="132080">
                <a:moveTo>
                  <a:pt x="888" y="0"/>
                </a:moveTo>
                <a:lnTo>
                  <a:pt x="0" y="6096"/>
                </a:lnTo>
                <a:lnTo>
                  <a:pt x="5968" y="6984"/>
                </a:lnTo>
                <a:lnTo>
                  <a:pt x="6857" y="888"/>
                </a:lnTo>
                <a:lnTo>
                  <a:pt x="888" y="0"/>
                </a:lnTo>
                <a:close/>
              </a:path>
              <a:path w="807085" h="132080">
                <a:moveTo>
                  <a:pt x="12954" y="1777"/>
                </a:moveTo>
                <a:lnTo>
                  <a:pt x="12064" y="7747"/>
                </a:lnTo>
                <a:lnTo>
                  <a:pt x="18033" y="8635"/>
                </a:lnTo>
                <a:lnTo>
                  <a:pt x="18923" y="2667"/>
                </a:lnTo>
                <a:lnTo>
                  <a:pt x="12954" y="1777"/>
                </a:lnTo>
                <a:close/>
              </a:path>
              <a:path w="807085" h="132080">
                <a:moveTo>
                  <a:pt x="25018" y="3428"/>
                </a:moveTo>
                <a:lnTo>
                  <a:pt x="24130" y="9525"/>
                </a:lnTo>
                <a:lnTo>
                  <a:pt x="30099" y="10413"/>
                </a:lnTo>
                <a:lnTo>
                  <a:pt x="30987" y="4318"/>
                </a:lnTo>
                <a:lnTo>
                  <a:pt x="25018" y="3428"/>
                </a:lnTo>
                <a:close/>
              </a:path>
              <a:path w="807085" h="132080">
                <a:moveTo>
                  <a:pt x="37083" y="5206"/>
                </a:moveTo>
                <a:lnTo>
                  <a:pt x="36194" y="11175"/>
                </a:lnTo>
                <a:lnTo>
                  <a:pt x="42163" y="12065"/>
                </a:lnTo>
                <a:lnTo>
                  <a:pt x="43052" y="6096"/>
                </a:lnTo>
                <a:lnTo>
                  <a:pt x="37083" y="5206"/>
                </a:lnTo>
                <a:close/>
              </a:path>
              <a:path w="807085" h="132080">
                <a:moveTo>
                  <a:pt x="49149" y="6857"/>
                </a:moveTo>
                <a:lnTo>
                  <a:pt x="48260" y="12953"/>
                </a:lnTo>
                <a:lnTo>
                  <a:pt x="54356" y="13843"/>
                </a:lnTo>
                <a:lnTo>
                  <a:pt x="55118" y="7747"/>
                </a:lnTo>
                <a:lnTo>
                  <a:pt x="49149" y="6857"/>
                </a:lnTo>
                <a:close/>
              </a:path>
              <a:path w="807085" h="132080">
                <a:moveTo>
                  <a:pt x="61213" y="8635"/>
                </a:moveTo>
                <a:lnTo>
                  <a:pt x="60325" y="14731"/>
                </a:lnTo>
                <a:lnTo>
                  <a:pt x="66420" y="15494"/>
                </a:lnTo>
                <a:lnTo>
                  <a:pt x="67182" y="9525"/>
                </a:lnTo>
                <a:lnTo>
                  <a:pt x="61213" y="8635"/>
                </a:lnTo>
                <a:close/>
              </a:path>
              <a:path w="807085" h="132080">
                <a:moveTo>
                  <a:pt x="73279" y="10413"/>
                </a:moveTo>
                <a:lnTo>
                  <a:pt x="72389" y="16382"/>
                </a:lnTo>
                <a:lnTo>
                  <a:pt x="78486" y="17272"/>
                </a:lnTo>
                <a:lnTo>
                  <a:pt x="79248" y="11175"/>
                </a:lnTo>
                <a:lnTo>
                  <a:pt x="73279" y="10413"/>
                </a:lnTo>
                <a:close/>
              </a:path>
              <a:path w="807085" h="132080">
                <a:moveTo>
                  <a:pt x="85343" y="12065"/>
                </a:moveTo>
                <a:lnTo>
                  <a:pt x="84455" y="18160"/>
                </a:lnTo>
                <a:lnTo>
                  <a:pt x="90550" y="18923"/>
                </a:lnTo>
                <a:lnTo>
                  <a:pt x="91312" y="12953"/>
                </a:lnTo>
                <a:lnTo>
                  <a:pt x="85343" y="12065"/>
                </a:lnTo>
                <a:close/>
              </a:path>
              <a:path w="807085" h="132080">
                <a:moveTo>
                  <a:pt x="97408" y="13843"/>
                </a:moveTo>
                <a:lnTo>
                  <a:pt x="96519" y="19811"/>
                </a:lnTo>
                <a:lnTo>
                  <a:pt x="102616" y="20700"/>
                </a:lnTo>
                <a:lnTo>
                  <a:pt x="103377" y="14731"/>
                </a:lnTo>
                <a:lnTo>
                  <a:pt x="97408" y="13843"/>
                </a:lnTo>
                <a:close/>
              </a:path>
              <a:path w="807085" h="132080">
                <a:moveTo>
                  <a:pt x="109474" y="15494"/>
                </a:moveTo>
                <a:lnTo>
                  <a:pt x="108585" y="21590"/>
                </a:lnTo>
                <a:lnTo>
                  <a:pt x="114681" y="22478"/>
                </a:lnTo>
                <a:lnTo>
                  <a:pt x="115443" y="16382"/>
                </a:lnTo>
                <a:lnTo>
                  <a:pt x="109474" y="15494"/>
                </a:lnTo>
                <a:close/>
              </a:path>
              <a:path w="807085" h="132080">
                <a:moveTo>
                  <a:pt x="121538" y="17272"/>
                </a:moveTo>
                <a:lnTo>
                  <a:pt x="120650" y="23241"/>
                </a:lnTo>
                <a:lnTo>
                  <a:pt x="126745" y="24129"/>
                </a:lnTo>
                <a:lnTo>
                  <a:pt x="127635" y="18160"/>
                </a:lnTo>
                <a:lnTo>
                  <a:pt x="121538" y="17272"/>
                </a:lnTo>
                <a:close/>
              </a:path>
              <a:path w="807085" h="132080">
                <a:moveTo>
                  <a:pt x="133604" y="18923"/>
                </a:moveTo>
                <a:lnTo>
                  <a:pt x="132714" y="25019"/>
                </a:lnTo>
                <a:lnTo>
                  <a:pt x="138811" y="25907"/>
                </a:lnTo>
                <a:lnTo>
                  <a:pt x="139700" y="19811"/>
                </a:lnTo>
                <a:lnTo>
                  <a:pt x="133604" y="18923"/>
                </a:lnTo>
                <a:close/>
              </a:path>
              <a:path w="807085" h="132080">
                <a:moveTo>
                  <a:pt x="145669" y="20700"/>
                </a:moveTo>
                <a:lnTo>
                  <a:pt x="144780" y="26797"/>
                </a:lnTo>
                <a:lnTo>
                  <a:pt x="150875" y="27558"/>
                </a:lnTo>
                <a:lnTo>
                  <a:pt x="151764" y="21590"/>
                </a:lnTo>
                <a:lnTo>
                  <a:pt x="145669" y="20700"/>
                </a:lnTo>
                <a:close/>
              </a:path>
              <a:path w="807085" h="132080">
                <a:moveTo>
                  <a:pt x="157733" y="22478"/>
                </a:moveTo>
                <a:lnTo>
                  <a:pt x="156844" y="28448"/>
                </a:lnTo>
                <a:lnTo>
                  <a:pt x="162941" y="29336"/>
                </a:lnTo>
                <a:lnTo>
                  <a:pt x="163830" y="23241"/>
                </a:lnTo>
                <a:lnTo>
                  <a:pt x="157733" y="22478"/>
                </a:lnTo>
                <a:close/>
              </a:path>
              <a:path w="807085" h="132080">
                <a:moveTo>
                  <a:pt x="169799" y="24129"/>
                </a:moveTo>
                <a:lnTo>
                  <a:pt x="168910" y="30225"/>
                </a:lnTo>
                <a:lnTo>
                  <a:pt x="175006" y="30987"/>
                </a:lnTo>
                <a:lnTo>
                  <a:pt x="175894" y="25019"/>
                </a:lnTo>
                <a:lnTo>
                  <a:pt x="169799" y="24129"/>
                </a:lnTo>
                <a:close/>
              </a:path>
              <a:path w="807085" h="132080">
                <a:moveTo>
                  <a:pt x="181863" y="25907"/>
                </a:moveTo>
                <a:lnTo>
                  <a:pt x="180975" y="31876"/>
                </a:lnTo>
                <a:lnTo>
                  <a:pt x="187070" y="32766"/>
                </a:lnTo>
                <a:lnTo>
                  <a:pt x="187960" y="26670"/>
                </a:lnTo>
                <a:lnTo>
                  <a:pt x="181863" y="25907"/>
                </a:lnTo>
                <a:close/>
              </a:path>
              <a:path w="807085" h="132080">
                <a:moveTo>
                  <a:pt x="193929" y="27558"/>
                </a:moveTo>
                <a:lnTo>
                  <a:pt x="193039" y="33654"/>
                </a:lnTo>
                <a:lnTo>
                  <a:pt x="199136" y="34544"/>
                </a:lnTo>
                <a:lnTo>
                  <a:pt x="200025" y="28448"/>
                </a:lnTo>
                <a:lnTo>
                  <a:pt x="193929" y="27558"/>
                </a:lnTo>
                <a:close/>
              </a:path>
              <a:path w="807085" h="132080">
                <a:moveTo>
                  <a:pt x="205994" y="29336"/>
                </a:moveTo>
                <a:lnTo>
                  <a:pt x="205105" y="35305"/>
                </a:lnTo>
                <a:lnTo>
                  <a:pt x="211200" y="36195"/>
                </a:lnTo>
                <a:lnTo>
                  <a:pt x="212089" y="30225"/>
                </a:lnTo>
                <a:lnTo>
                  <a:pt x="205994" y="29336"/>
                </a:lnTo>
                <a:close/>
              </a:path>
              <a:path w="807085" h="132080">
                <a:moveTo>
                  <a:pt x="218058" y="30987"/>
                </a:moveTo>
                <a:lnTo>
                  <a:pt x="217296" y="37083"/>
                </a:lnTo>
                <a:lnTo>
                  <a:pt x="223266" y="37973"/>
                </a:lnTo>
                <a:lnTo>
                  <a:pt x="224155" y="31876"/>
                </a:lnTo>
                <a:lnTo>
                  <a:pt x="218058" y="30987"/>
                </a:lnTo>
                <a:close/>
              </a:path>
              <a:path w="807085" h="132080">
                <a:moveTo>
                  <a:pt x="230124" y="32766"/>
                </a:moveTo>
                <a:lnTo>
                  <a:pt x="229362" y="38734"/>
                </a:lnTo>
                <a:lnTo>
                  <a:pt x="235331" y="39624"/>
                </a:lnTo>
                <a:lnTo>
                  <a:pt x="236219" y="33654"/>
                </a:lnTo>
                <a:lnTo>
                  <a:pt x="230124" y="32766"/>
                </a:lnTo>
                <a:close/>
              </a:path>
              <a:path w="807085" h="132080">
                <a:moveTo>
                  <a:pt x="242188" y="34417"/>
                </a:moveTo>
                <a:lnTo>
                  <a:pt x="241426" y="40512"/>
                </a:lnTo>
                <a:lnTo>
                  <a:pt x="247395" y="41401"/>
                </a:lnTo>
                <a:lnTo>
                  <a:pt x="248285" y="35305"/>
                </a:lnTo>
                <a:lnTo>
                  <a:pt x="242188" y="34417"/>
                </a:lnTo>
                <a:close/>
              </a:path>
              <a:path w="807085" h="132080">
                <a:moveTo>
                  <a:pt x="254254" y="36195"/>
                </a:moveTo>
                <a:lnTo>
                  <a:pt x="253492" y="42291"/>
                </a:lnTo>
                <a:lnTo>
                  <a:pt x="259461" y="43052"/>
                </a:lnTo>
                <a:lnTo>
                  <a:pt x="260350" y="37083"/>
                </a:lnTo>
                <a:lnTo>
                  <a:pt x="254254" y="36195"/>
                </a:lnTo>
                <a:close/>
              </a:path>
              <a:path w="807085" h="132080">
                <a:moveTo>
                  <a:pt x="266319" y="37973"/>
                </a:moveTo>
                <a:lnTo>
                  <a:pt x="265556" y="43942"/>
                </a:lnTo>
                <a:lnTo>
                  <a:pt x="271525" y="44830"/>
                </a:lnTo>
                <a:lnTo>
                  <a:pt x="272414" y="38734"/>
                </a:lnTo>
                <a:lnTo>
                  <a:pt x="266319" y="37973"/>
                </a:lnTo>
                <a:close/>
              </a:path>
              <a:path w="807085" h="132080">
                <a:moveTo>
                  <a:pt x="278383" y="39624"/>
                </a:moveTo>
                <a:lnTo>
                  <a:pt x="277621" y="45720"/>
                </a:lnTo>
                <a:lnTo>
                  <a:pt x="283591" y="46481"/>
                </a:lnTo>
                <a:lnTo>
                  <a:pt x="284480" y="40512"/>
                </a:lnTo>
                <a:lnTo>
                  <a:pt x="278383" y="39624"/>
                </a:lnTo>
                <a:close/>
              </a:path>
              <a:path w="807085" h="132080">
                <a:moveTo>
                  <a:pt x="290575" y="41401"/>
                </a:moveTo>
                <a:lnTo>
                  <a:pt x="289687" y="47371"/>
                </a:lnTo>
                <a:lnTo>
                  <a:pt x="295656" y="48259"/>
                </a:lnTo>
                <a:lnTo>
                  <a:pt x="296544" y="42291"/>
                </a:lnTo>
                <a:lnTo>
                  <a:pt x="290575" y="41401"/>
                </a:lnTo>
                <a:close/>
              </a:path>
              <a:path w="807085" h="132080">
                <a:moveTo>
                  <a:pt x="302641" y="43052"/>
                </a:moveTo>
                <a:lnTo>
                  <a:pt x="301751" y="49149"/>
                </a:lnTo>
                <a:lnTo>
                  <a:pt x="307720" y="50037"/>
                </a:lnTo>
                <a:lnTo>
                  <a:pt x="308610" y="43942"/>
                </a:lnTo>
                <a:lnTo>
                  <a:pt x="302641" y="43052"/>
                </a:lnTo>
                <a:close/>
              </a:path>
              <a:path w="807085" h="132080">
                <a:moveTo>
                  <a:pt x="314706" y="44830"/>
                </a:moveTo>
                <a:lnTo>
                  <a:pt x="313817" y="50800"/>
                </a:lnTo>
                <a:lnTo>
                  <a:pt x="319786" y="51688"/>
                </a:lnTo>
                <a:lnTo>
                  <a:pt x="320675" y="45720"/>
                </a:lnTo>
                <a:lnTo>
                  <a:pt x="314706" y="44830"/>
                </a:lnTo>
                <a:close/>
              </a:path>
              <a:path w="807085" h="132080">
                <a:moveTo>
                  <a:pt x="326770" y="46481"/>
                </a:moveTo>
                <a:lnTo>
                  <a:pt x="325881" y="52577"/>
                </a:lnTo>
                <a:lnTo>
                  <a:pt x="331850" y="53467"/>
                </a:lnTo>
                <a:lnTo>
                  <a:pt x="332739" y="47371"/>
                </a:lnTo>
                <a:lnTo>
                  <a:pt x="326770" y="46481"/>
                </a:lnTo>
                <a:close/>
              </a:path>
              <a:path w="807085" h="132080">
                <a:moveTo>
                  <a:pt x="338836" y="48259"/>
                </a:moveTo>
                <a:lnTo>
                  <a:pt x="337946" y="54355"/>
                </a:lnTo>
                <a:lnTo>
                  <a:pt x="343916" y="55118"/>
                </a:lnTo>
                <a:lnTo>
                  <a:pt x="344805" y="49149"/>
                </a:lnTo>
                <a:lnTo>
                  <a:pt x="338836" y="48259"/>
                </a:lnTo>
                <a:close/>
              </a:path>
              <a:path w="807085" h="132080">
                <a:moveTo>
                  <a:pt x="350900" y="50037"/>
                </a:moveTo>
                <a:lnTo>
                  <a:pt x="350012" y="56006"/>
                </a:lnTo>
                <a:lnTo>
                  <a:pt x="355981" y="56896"/>
                </a:lnTo>
                <a:lnTo>
                  <a:pt x="356869" y="50800"/>
                </a:lnTo>
                <a:lnTo>
                  <a:pt x="350900" y="50037"/>
                </a:lnTo>
                <a:close/>
              </a:path>
              <a:path w="807085" h="132080">
                <a:moveTo>
                  <a:pt x="362966" y="51688"/>
                </a:moveTo>
                <a:lnTo>
                  <a:pt x="362076" y="57784"/>
                </a:lnTo>
                <a:lnTo>
                  <a:pt x="368045" y="58547"/>
                </a:lnTo>
                <a:lnTo>
                  <a:pt x="368935" y="52577"/>
                </a:lnTo>
                <a:lnTo>
                  <a:pt x="362966" y="51688"/>
                </a:lnTo>
                <a:close/>
              </a:path>
              <a:path w="807085" h="132080">
                <a:moveTo>
                  <a:pt x="375031" y="53467"/>
                </a:moveTo>
                <a:lnTo>
                  <a:pt x="374142" y="59435"/>
                </a:lnTo>
                <a:lnTo>
                  <a:pt x="380238" y="60325"/>
                </a:lnTo>
                <a:lnTo>
                  <a:pt x="381000" y="54228"/>
                </a:lnTo>
                <a:lnTo>
                  <a:pt x="375031" y="53467"/>
                </a:lnTo>
                <a:close/>
              </a:path>
              <a:path w="807085" h="132080">
                <a:moveTo>
                  <a:pt x="387095" y="55118"/>
                </a:moveTo>
                <a:lnTo>
                  <a:pt x="386206" y="61213"/>
                </a:lnTo>
                <a:lnTo>
                  <a:pt x="392302" y="62102"/>
                </a:lnTo>
                <a:lnTo>
                  <a:pt x="393064" y="56006"/>
                </a:lnTo>
                <a:lnTo>
                  <a:pt x="387095" y="55118"/>
                </a:lnTo>
                <a:close/>
              </a:path>
              <a:path w="807085" h="132080">
                <a:moveTo>
                  <a:pt x="399161" y="56896"/>
                </a:moveTo>
                <a:lnTo>
                  <a:pt x="398271" y="62865"/>
                </a:lnTo>
                <a:lnTo>
                  <a:pt x="404368" y="63753"/>
                </a:lnTo>
                <a:lnTo>
                  <a:pt x="405130" y="57784"/>
                </a:lnTo>
                <a:lnTo>
                  <a:pt x="399161" y="56896"/>
                </a:lnTo>
                <a:close/>
              </a:path>
              <a:path w="807085" h="132080">
                <a:moveTo>
                  <a:pt x="411225" y="58547"/>
                </a:moveTo>
                <a:lnTo>
                  <a:pt x="410337" y="64643"/>
                </a:lnTo>
                <a:lnTo>
                  <a:pt x="416432" y="65531"/>
                </a:lnTo>
                <a:lnTo>
                  <a:pt x="417194" y="59435"/>
                </a:lnTo>
                <a:lnTo>
                  <a:pt x="411225" y="58547"/>
                </a:lnTo>
                <a:close/>
              </a:path>
              <a:path w="807085" h="132080">
                <a:moveTo>
                  <a:pt x="423291" y="60325"/>
                </a:moveTo>
                <a:lnTo>
                  <a:pt x="422401" y="66294"/>
                </a:lnTo>
                <a:lnTo>
                  <a:pt x="428498" y="67182"/>
                </a:lnTo>
                <a:lnTo>
                  <a:pt x="429260" y="61213"/>
                </a:lnTo>
                <a:lnTo>
                  <a:pt x="423291" y="60325"/>
                </a:lnTo>
                <a:close/>
              </a:path>
              <a:path w="807085" h="132080">
                <a:moveTo>
                  <a:pt x="435356" y="62102"/>
                </a:moveTo>
                <a:lnTo>
                  <a:pt x="434467" y="68072"/>
                </a:lnTo>
                <a:lnTo>
                  <a:pt x="440563" y="68960"/>
                </a:lnTo>
                <a:lnTo>
                  <a:pt x="441325" y="62865"/>
                </a:lnTo>
                <a:lnTo>
                  <a:pt x="435356" y="62102"/>
                </a:lnTo>
                <a:close/>
              </a:path>
              <a:path w="807085" h="132080">
                <a:moveTo>
                  <a:pt x="447420" y="63753"/>
                </a:moveTo>
                <a:lnTo>
                  <a:pt x="446531" y="69850"/>
                </a:lnTo>
                <a:lnTo>
                  <a:pt x="452627" y="70611"/>
                </a:lnTo>
                <a:lnTo>
                  <a:pt x="453517" y="64643"/>
                </a:lnTo>
                <a:lnTo>
                  <a:pt x="447420" y="63753"/>
                </a:lnTo>
                <a:close/>
              </a:path>
              <a:path w="807085" h="132080">
                <a:moveTo>
                  <a:pt x="459486" y="65531"/>
                </a:moveTo>
                <a:lnTo>
                  <a:pt x="458596" y="71500"/>
                </a:lnTo>
                <a:lnTo>
                  <a:pt x="464693" y="72390"/>
                </a:lnTo>
                <a:lnTo>
                  <a:pt x="465581" y="66294"/>
                </a:lnTo>
                <a:lnTo>
                  <a:pt x="459486" y="65531"/>
                </a:lnTo>
                <a:close/>
              </a:path>
              <a:path w="807085" h="132080">
                <a:moveTo>
                  <a:pt x="471550" y="67182"/>
                </a:moveTo>
                <a:lnTo>
                  <a:pt x="470662" y="73278"/>
                </a:lnTo>
                <a:lnTo>
                  <a:pt x="476757" y="74168"/>
                </a:lnTo>
                <a:lnTo>
                  <a:pt x="477646" y="68072"/>
                </a:lnTo>
                <a:lnTo>
                  <a:pt x="471550" y="67182"/>
                </a:lnTo>
                <a:close/>
              </a:path>
              <a:path w="807085" h="132080">
                <a:moveTo>
                  <a:pt x="483616" y="68960"/>
                </a:moveTo>
                <a:lnTo>
                  <a:pt x="482726" y="74929"/>
                </a:lnTo>
                <a:lnTo>
                  <a:pt x="488823" y="75819"/>
                </a:lnTo>
                <a:lnTo>
                  <a:pt x="489712" y="69850"/>
                </a:lnTo>
                <a:lnTo>
                  <a:pt x="483616" y="68960"/>
                </a:lnTo>
                <a:close/>
              </a:path>
              <a:path w="807085" h="132080">
                <a:moveTo>
                  <a:pt x="495681" y="70611"/>
                </a:moveTo>
                <a:lnTo>
                  <a:pt x="494792" y="76707"/>
                </a:lnTo>
                <a:lnTo>
                  <a:pt x="500888" y="77597"/>
                </a:lnTo>
                <a:lnTo>
                  <a:pt x="501776" y="71500"/>
                </a:lnTo>
                <a:lnTo>
                  <a:pt x="495681" y="70611"/>
                </a:lnTo>
                <a:close/>
              </a:path>
              <a:path w="807085" h="132080">
                <a:moveTo>
                  <a:pt x="507745" y="72390"/>
                </a:moveTo>
                <a:lnTo>
                  <a:pt x="506856" y="78358"/>
                </a:lnTo>
                <a:lnTo>
                  <a:pt x="512952" y="79248"/>
                </a:lnTo>
                <a:lnTo>
                  <a:pt x="513842" y="73278"/>
                </a:lnTo>
                <a:lnTo>
                  <a:pt x="507745" y="72390"/>
                </a:lnTo>
                <a:close/>
              </a:path>
              <a:path w="807085" h="132080">
                <a:moveTo>
                  <a:pt x="519811" y="74041"/>
                </a:moveTo>
                <a:lnTo>
                  <a:pt x="518921" y="80136"/>
                </a:lnTo>
                <a:lnTo>
                  <a:pt x="525018" y="81025"/>
                </a:lnTo>
                <a:lnTo>
                  <a:pt x="525907" y="74929"/>
                </a:lnTo>
                <a:lnTo>
                  <a:pt x="519811" y="74041"/>
                </a:lnTo>
                <a:close/>
              </a:path>
              <a:path w="807085" h="132080">
                <a:moveTo>
                  <a:pt x="531876" y="75819"/>
                </a:moveTo>
                <a:lnTo>
                  <a:pt x="530987" y="81915"/>
                </a:lnTo>
                <a:lnTo>
                  <a:pt x="537082" y="82676"/>
                </a:lnTo>
                <a:lnTo>
                  <a:pt x="537971" y="76707"/>
                </a:lnTo>
                <a:lnTo>
                  <a:pt x="531876" y="75819"/>
                </a:lnTo>
                <a:close/>
              </a:path>
              <a:path w="807085" h="132080">
                <a:moveTo>
                  <a:pt x="543941" y="77597"/>
                </a:moveTo>
                <a:lnTo>
                  <a:pt x="543179" y="83566"/>
                </a:lnTo>
                <a:lnTo>
                  <a:pt x="549148" y="84454"/>
                </a:lnTo>
                <a:lnTo>
                  <a:pt x="550037" y="78358"/>
                </a:lnTo>
                <a:lnTo>
                  <a:pt x="543941" y="77597"/>
                </a:lnTo>
                <a:close/>
              </a:path>
              <a:path w="807085" h="132080">
                <a:moveTo>
                  <a:pt x="556006" y="79248"/>
                </a:moveTo>
                <a:lnTo>
                  <a:pt x="555244" y="85344"/>
                </a:lnTo>
                <a:lnTo>
                  <a:pt x="561213" y="86105"/>
                </a:lnTo>
                <a:lnTo>
                  <a:pt x="562101" y="80136"/>
                </a:lnTo>
                <a:lnTo>
                  <a:pt x="556006" y="79248"/>
                </a:lnTo>
                <a:close/>
              </a:path>
              <a:path w="807085" h="132080">
                <a:moveTo>
                  <a:pt x="568070" y="81025"/>
                </a:moveTo>
                <a:lnTo>
                  <a:pt x="567308" y="86995"/>
                </a:lnTo>
                <a:lnTo>
                  <a:pt x="573277" y="87883"/>
                </a:lnTo>
                <a:lnTo>
                  <a:pt x="574167" y="81787"/>
                </a:lnTo>
                <a:lnTo>
                  <a:pt x="568070" y="81025"/>
                </a:lnTo>
                <a:close/>
              </a:path>
              <a:path w="807085" h="132080">
                <a:moveTo>
                  <a:pt x="580136" y="82676"/>
                </a:moveTo>
                <a:lnTo>
                  <a:pt x="579374" y="88773"/>
                </a:lnTo>
                <a:lnTo>
                  <a:pt x="585343" y="89661"/>
                </a:lnTo>
                <a:lnTo>
                  <a:pt x="586232" y="83566"/>
                </a:lnTo>
                <a:lnTo>
                  <a:pt x="580136" y="82676"/>
                </a:lnTo>
                <a:close/>
              </a:path>
              <a:path w="807085" h="132080">
                <a:moveTo>
                  <a:pt x="592201" y="84454"/>
                </a:moveTo>
                <a:lnTo>
                  <a:pt x="591438" y="90424"/>
                </a:lnTo>
                <a:lnTo>
                  <a:pt x="597407" y="91312"/>
                </a:lnTo>
                <a:lnTo>
                  <a:pt x="598296" y="85344"/>
                </a:lnTo>
                <a:lnTo>
                  <a:pt x="592201" y="84454"/>
                </a:lnTo>
                <a:close/>
              </a:path>
              <a:path w="807085" h="132080">
                <a:moveTo>
                  <a:pt x="604266" y="86105"/>
                </a:moveTo>
                <a:lnTo>
                  <a:pt x="603504" y="92201"/>
                </a:lnTo>
                <a:lnTo>
                  <a:pt x="609473" y="93091"/>
                </a:lnTo>
                <a:lnTo>
                  <a:pt x="610362" y="86995"/>
                </a:lnTo>
                <a:lnTo>
                  <a:pt x="604266" y="86105"/>
                </a:lnTo>
                <a:close/>
              </a:path>
              <a:path w="807085" h="132080">
                <a:moveTo>
                  <a:pt x="616457" y="87883"/>
                </a:moveTo>
                <a:lnTo>
                  <a:pt x="615569" y="93852"/>
                </a:lnTo>
                <a:lnTo>
                  <a:pt x="621538" y="94742"/>
                </a:lnTo>
                <a:lnTo>
                  <a:pt x="622426" y="88773"/>
                </a:lnTo>
                <a:lnTo>
                  <a:pt x="616457" y="87883"/>
                </a:lnTo>
                <a:close/>
              </a:path>
              <a:path w="807085" h="132080">
                <a:moveTo>
                  <a:pt x="628523" y="89661"/>
                </a:moveTo>
                <a:lnTo>
                  <a:pt x="627633" y="95630"/>
                </a:lnTo>
                <a:lnTo>
                  <a:pt x="633602" y="96520"/>
                </a:lnTo>
                <a:lnTo>
                  <a:pt x="634492" y="90424"/>
                </a:lnTo>
                <a:lnTo>
                  <a:pt x="628523" y="89661"/>
                </a:lnTo>
                <a:close/>
              </a:path>
              <a:path w="807085" h="132080">
                <a:moveTo>
                  <a:pt x="640588" y="91312"/>
                </a:moveTo>
                <a:lnTo>
                  <a:pt x="639699" y="97408"/>
                </a:lnTo>
                <a:lnTo>
                  <a:pt x="645668" y="98171"/>
                </a:lnTo>
                <a:lnTo>
                  <a:pt x="646557" y="92201"/>
                </a:lnTo>
                <a:lnTo>
                  <a:pt x="640588" y="91312"/>
                </a:lnTo>
                <a:close/>
              </a:path>
              <a:path w="807085" h="132080">
                <a:moveTo>
                  <a:pt x="652652" y="93091"/>
                </a:moveTo>
                <a:lnTo>
                  <a:pt x="651763" y="99059"/>
                </a:lnTo>
                <a:lnTo>
                  <a:pt x="657732" y="99949"/>
                </a:lnTo>
                <a:lnTo>
                  <a:pt x="658621" y="93852"/>
                </a:lnTo>
                <a:lnTo>
                  <a:pt x="652652" y="93091"/>
                </a:lnTo>
                <a:close/>
              </a:path>
              <a:path w="807085" h="132080">
                <a:moveTo>
                  <a:pt x="664718" y="94742"/>
                </a:moveTo>
                <a:lnTo>
                  <a:pt x="663829" y="100837"/>
                </a:lnTo>
                <a:lnTo>
                  <a:pt x="669798" y="101726"/>
                </a:lnTo>
                <a:lnTo>
                  <a:pt x="670687" y="95630"/>
                </a:lnTo>
                <a:lnTo>
                  <a:pt x="664718" y="94742"/>
                </a:lnTo>
                <a:close/>
              </a:path>
              <a:path w="807085" h="132080">
                <a:moveTo>
                  <a:pt x="676782" y="96520"/>
                </a:moveTo>
                <a:lnTo>
                  <a:pt x="675894" y="102488"/>
                </a:lnTo>
                <a:lnTo>
                  <a:pt x="681863" y="103377"/>
                </a:lnTo>
                <a:lnTo>
                  <a:pt x="682751" y="97408"/>
                </a:lnTo>
                <a:lnTo>
                  <a:pt x="676782" y="96520"/>
                </a:lnTo>
                <a:close/>
              </a:path>
              <a:path w="807085" h="132080">
                <a:moveTo>
                  <a:pt x="688848" y="98171"/>
                </a:moveTo>
                <a:lnTo>
                  <a:pt x="687958" y="104267"/>
                </a:lnTo>
                <a:lnTo>
                  <a:pt x="693927" y="105155"/>
                </a:lnTo>
                <a:lnTo>
                  <a:pt x="694817" y="99059"/>
                </a:lnTo>
                <a:lnTo>
                  <a:pt x="688848" y="98171"/>
                </a:lnTo>
                <a:close/>
              </a:path>
              <a:path w="807085" h="132080">
                <a:moveTo>
                  <a:pt x="700913" y="99949"/>
                </a:moveTo>
                <a:lnTo>
                  <a:pt x="700024" y="105918"/>
                </a:lnTo>
                <a:lnTo>
                  <a:pt x="706119" y="106806"/>
                </a:lnTo>
                <a:lnTo>
                  <a:pt x="706882" y="100837"/>
                </a:lnTo>
                <a:lnTo>
                  <a:pt x="700913" y="99949"/>
                </a:lnTo>
                <a:close/>
              </a:path>
              <a:path w="807085" h="132080">
                <a:moveTo>
                  <a:pt x="712977" y="101600"/>
                </a:moveTo>
                <a:lnTo>
                  <a:pt x="712088" y="107696"/>
                </a:lnTo>
                <a:lnTo>
                  <a:pt x="718185" y="108584"/>
                </a:lnTo>
                <a:lnTo>
                  <a:pt x="718946" y="102488"/>
                </a:lnTo>
                <a:lnTo>
                  <a:pt x="712977" y="101600"/>
                </a:lnTo>
                <a:close/>
              </a:path>
              <a:path w="807085" h="132080">
                <a:moveTo>
                  <a:pt x="725043" y="103377"/>
                </a:moveTo>
                <a:lnTo>
                  <a:pt x="724154" y="109474"/>
                </a:lnTo>
                <a:lnTo>
                  <a:pt x="730250" y="110235"/>
                </a:lnTo>
                <a:lnTo>
                  <a:pt x="731012" y="104267"/>
                </a:lnTo>
                <a:lnTo>
                  <a:pt x="725043" y="103377"/>
                </a:lnTo>
                <a:close/>
              </a:path>
              <a:path w="807085" h="132080">
                <a:moveTo>
                  <a:pt x="737107" y="105155"/>
                </a:moveTo>
                <a:lnTo>
                  <a:pt x="736219" y="111125"/>
                </a:lnTo>
                <a:lnTo>
                  <a:pt x="742314" y="112013"/>
                </a:lnTo>
                <a:lnTo>
                  <a:pt x="743076" y="105918"/>
                </a:lnTo>
                <a:lnTo>
                  <a:pt x="737107" y="105155"/>
                </a:lnTo>
                <a:close/>
              </a:path>
              <a:path w="807085" h="132080">
                <a:moveTo>
                  <a:pt x="749173" y="106806"/>
                </a:moveTo>
                <a:lnTo>
                  <a:pt x="748283" y="112902"/>
                </a:lnTo>
                <a:lnTo>
                  <a:pt x="754380" y="113665"/>
                </a:lnTo>
                <a:lnTo>
                  <a:pt x="755142" y="107696"/>
                </a:lnTo>
                <a:lnTo>
                  <a:pt x="749173" y="106806"/>
                </a:lnTo>
                <a:close/>
              </a:path>
              <a:path w="807085" h="132080">
                <a:moveTo>
                  <a:pt x="771779" y="93852"/>
                </a:moveTo>
                <a:lnTo>
                  <a:pt x="766444" y="131572"/>
                </a:lnTo>
                <a:lnTo>
                  <a:pt x="806831" y="118109"/>
                </a:lnTo>
                <a:lnTo>
                  <a:pt x="804812" y="116712"/>
                </a:lnTo>
                <a:lnTo>
                  <a:pt x="774954" y="116712"/>
                </a:lnTo>
                <a:lnTo>
                  <a:pt x="772413" y="116331"/>
                </a:lnTo>
                <a:lnTo>
                  <a:pt x="773302" y="110235"/>
                </a:lnTo>
                <a:lnTo>
                  <a:pt x="795452" y="110235"/>
                </a:lnTo>
                <a:lnTo>
                  <a:pt x="771779" y="93852"/>
                </a:lnTo>
                <a:close/>
              </a:path>
              <a:path w="807085" h="132080">
                <a:moveTo>
                  <a:pt x="773302" y="110235"/>
                </a:moveTo>
                <a:lnTo>
                  <a:pt x="772413" y="116331"/>
                </a:lnTo>
                <a:lnTo>
                  <a:pt x="774954" y="116712"/>
                </a:lnTo>
                <a:lnTo>
                  <a:pt x="775843" y="110617"/>
                </a:lnTo>
                <a:lnTo>
                  <a:pt x="773302" y="110235"/>
                </a:lnTo>
                <a:close/>
              </a:path>
              <a:path w="807085" h="132080">
                <a:moveTo>
                  <a:pt x="795452" y="110235"/>
                </a:moveTo>
                <a:lnTo>
                  <a:pt x="773302" y="110235"/>
                </a:lnTo>
                <a:lnTo>
                  <a:pt x="775843" y="110617"/>
                </a:lnTo>
                <a:lnTo>
                  <a:pt x="774954" y="116712"/>
                </a:lnTo>
                <a:lnTo>
                  <a:pt x="804812" y="116712"/>
                </a:lnTo>
                <a:lnTo>
                  <a:pt x="795452" y="110235"/>
                </a:lnTo>
                <a:close/>
              </a:path>
              <a:path w="807085" h="132080">
                <a:moveTo>
                  <a:pt x="761238" y="108584"/>
                </a:moveTo>
                <a:lnTo>
                  <a:pt x="760349" y="114553"/>
                </a:lnTo>
                <a:lnTo>
                  <a:pt x="766444" y="115443"/>
                </a:lnTo>
                <a:lnTo>
                  <a:pt x="767207" y="109474"/>
                </a:lnTo>
                <a:lnTo>
                  <a:pt x="761238" y="1085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44459536-2F63-E54F-937F-2504F1624C9A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44726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1611</Words>
  <Application>Microsoft Macintosh PowerPoint</Application>
  <PresentationFormat>Custom</PresentationFormat>
  <Paragraphs>202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dcterms:created xsi:type="dcterms:W3CDTF">2019-11-01T03:58:58Z</dcterms:created>
  <dcterms:modified xsi:type="dcterms:W3CDTF">2019-11-03T22:40:51Z</dcterms:modified>
</cp:coreProperties>
</file>