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>
      <p:cViewPr varScale="1">
        <p:scale>
          <a:sx n="93" d="100"/>
          <a:sy n="93" d="100"/>
        </p:scale>
        <p:origin x="1936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565487" y="920724"/>
            <a:ext cx="2927425" cy="5949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70288" y="1991434"/>
            <a:ext cx="3517823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59027" y="2036875"/>
            <a:ext cx="7340345" cy="17075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55331" y="7107209"/>
            <a:ext cx="1057275" cy="179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4600" y="2362200"/>
            <a:ext cx="5035512" cy="129458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US" spc="-175" dirty="0"/>
              <a:t>Conversion from Infix to Postfix Using a Stack</a:t>
            </a:r>
            <a:endParaRPr spc="-32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7700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Example: converting the following infix expression to postfix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114882" y="7086600"/>
            <a:ext cx="1597725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10</a:t>
            </a:fld>
            <a:endParaRPr spc="5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7A447B7-67AA-2049-8675-E42D9C06E95E}"/>
              </a:ext>
            </a:extLst>
          </p:cNvPr>
          <p:cNvSpPr txBox="1"/>
          <p:nvPr/>
        </p:nvSpPr>
        <p:spPr>
          <a:xfrm>
            <a:off x="1359027" y="3488558"/>
            <a:ext cx="6413373" cy="39305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spcBef>
                <a:spcPts val="125"/>
              </a:spcBef>
            </a:pPr>
            <a:r>
              <a:rPr lang="en-US" sz="2450" b="1" i="1" dirty="0">
                <a:solidFill>
                  <a:srgbClr val="B6321C"/>
                </a:solidFill>
                <a:latin typeface="Georgia"/>
              </a:rPr>
              <a:t>A + B * C + ( D * E </a:t>
            </a:r>
            <a:r>
              <a:rPr lang="en-US" sz="2450" spc="40" dirty="0">
                <a:latin typeface="Georgia"/>
              </a:rPr>
              <a:t>+ F ) * 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24F30-6DD7-964D-8B8D-CDA2D2083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017" y="4563214"/>
            <a:ext cx="6356406" cy="154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52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7700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Example: converting the following infix expression to postfix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114882" y="7086600"/>
            <a:ext cx="1597725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11</a:t>
            </a:fld>
            <a:endParaRPr spc="5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7A447B7-67AA-2049-8675-E42D9C06E95E}"/>
              </a:ext>
            </a:extLst>
          </p:cNvPr>
          <p:cNvSpPr txBox="1"/>
          <p:nvPr/>
        </p:nvSpPr>
        <p:spPr>
          <a:xfrm>
            <a:off x="1359027" y="3488558"/>
            <a:ext cx="6413373" cy="39305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spcBef>
                <a:spcPts val="125"/>
              </a:spcBef>
            </a:pPr>
            <a:r>
              <a:rPr lang="en-US" sz="2450" b="1" i="1" dirty="0">
                <a:solidFill>
                  <a:srgbClr val="B6321C"/>
                </a:solidFill>
                <a:latin typeface="Georgia"/>
              </a:rPr>
              <a:t>A + B * C + ( D * E + F </a:t>
            </a:r>
            <a:r>
              <a:rPr lang="en-US" sz="2450" spc="40" dirty="0">
                <a:latin typeface="Georgia"/>
              </a:rPr>
              <a:t>) * 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24F30-6DD7-964D-8B8D-CDA2D2083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019" y="4563214"/>
            <a:ext cx="6356402" cy="154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183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7700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Example: converting the following infix expression to postfix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114882" y="7086600"/>
            <a:ext cx="1597725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12</a:t>
            </a:fld>
            <a:endParaRPr spc="5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7A447B7-67AA-2049-8675-E42D9C06E95E}"/>
              </a:ext>
            </a:extLst>
          </p:cNvPr>
          <p:cNvSpPr txBox="1"/>
          <p:nvPr/>
        </p:nvSpPr>
        <p:spPr>
          <a:xfrm>
            <a:off x="1359027" y="3488558"/>
            <a:ext cx="6413373" cy="39305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spcBef>
                <a:spcPts val="125"/>
              </a:spcBef>
            </a:pPr>
            <a:r>
              <a:rPr lang="en-US" sz="2450" b="1" i="1" dirty="0">
                <a:solidFill>
                  <a:srgbClr val="B6321C"/>
                </a:solidFill>
                <a:latin typeface="Georgia"/>
              </a:rPr>
              <a:t>A + B * C + ( D * E + F ) </a:t>
            </a:r>
            <a:r>
              <a:rPr lang="en-US" sz="2450" spc="40" dirty="0">
                <a:latin typeface="Georgia"/>
              </a:rPr>
              <a:t>* 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24F30-6DD7-964D-8B8D-CDA2D2083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019" y="4709150"/>
            <a:ext cx="6356402" cy="124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52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7700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Example: converting the following infix expression to postfix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114882" y="7086600"/>
            <a:ext cx="1597725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13</a:t>
            </a:fld>
            <a:endParaRPr spc="5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7A447B7-67AA-2049-8675-E42D9C06E95E}"/>
              </a:ext>
            </a:extLst>
          </p:cNvPr>
          <p:cNvSpPr txBox="1"/>
          <p:nvPr/>
        </p:nvSpPr>
        <p:spPr>
          <a:xfrm>
            <a:off x="1359027" y="3488558"/>
            <a:ext cx="6413373" cy="39305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spcBef>
                <a:spcPts val="125"/>
              </a:spcBef>
            </a:pPr>
            <a:r>
              <a:rPr lang="en-US" sz="2450" b="1" i="1" dirty="0">
                <a:solidFill>
                  <a:srgbClr val="B6321C"/>
                </a:solidFill>
                <a:latin typeface="Georgia"/>
              </a:rPr>
              <a:t>A + B * C + ( D * E + F ) * 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24F30-6DD7-964D-8B8D-CDA2D2083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616934"/>
            <a:ext cx="5754416" cy="13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589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7700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Example: converting the following infix expression to postfix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114882" y="7086600"/>
            <a:ext cx="1597725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14</a:t>
            </a:fld>
            <a:endParaRPr spc="5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7A447B7-67AA-2049-8675-E42D9C06E95E}"/>
              </a:ext>
            </a:extLst>
          </p:cNvPr>
          <p:cNvSpPr txBox="1"/>
          <p:nvPr/>
        </p:nvSpPr>
        <p:spPr>
          <a:xfrm>
            <a:off x="1359027" y="3488558"/>
            <a:ext cx="6413373" cy="39305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spcBef>
                <a:spcPts val="125"/>
              </a:spcBef>
            </a:pPr>
            <a:r>
              <a:rPr lang="en-US" sz="2450" b="1" i="1" dirty="0">
                <a:solidFill>
                  <a:srgbClr val="00B050"/>
                </a:solidFill>
                <a:latin typeface="Georgia"/>
              </a:rPr>
              <a:t>A + B * C + ( D * E + F ) * 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24F30-6DD7-964D-8B8D-CDA2D2083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985" y="4720094"/>
            <a:ext cx="6334415" cy="127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94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76600" y="920724"/>
            <a:ext cx="3529216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Infix Expressions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xfrm>
            <a:off x="7239000" y="7086600"/>
            <a:ext cx="14736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2</a:t>
            </a:fld>
            <a:endParaRPr spc="55" dirty="0"/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7175373" cy="387606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Although the algorithm to evaluate postfix expressions is straightforward, it is often more natural to write an expression in infix notation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n-US" sz="2450" spc="40" dirty="0">
              <a:latin typeface="Georgia"/>
              <a:cs typeface="Georgia"/>
            </a:endParaRPr>
          </a:p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For example, the infix expression:</a:t>
            </a:r>
          </a:p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A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+</a:t>
            </a:r>
            <a:r>
              <a:rPr lang="en-US" sz="2450" spc="40" dirty="0">
                <a:latin typeface="Georgia"/>
                <a:cs typeface="Georgia"/>
              </a:rPr>
              <a:t> B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*</a:t>
            </a:r>
            <a:r>
              <a:rPr lang="en-US" sz="2450" spc="40" dirty="0">
                <a:latin typeface="Georgia"/>
                <a:cs typeface="Georgia"/>
              </a:rPr>
              <a:t> C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+</a:t>
            </a:r>
            <a:r>
              <a:rPr lang="en-US" sz="2450" spc="40" dirty="0">
                <a:latin typeface="Georgia"/>
                <a:cs typeface="Georgia"/>
              </a:rPr>
              <a:t>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(</a:t>
            </a:r>
            <a:r>
              <a:rPr lang="en-US" sz="2450" spc="40" dirty="0">
                <a:latin typeface="Georgia"/>
                <a:cs typeface="Georgia"/>
              </a:rPr>
              <a:t> D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*</a:t>
            </a:r>
            <a:r>
              <a:rPr lang="en-US" sz="2450" spc="40" dirty="0">
                <a:latin typeface="Georgia"/>
                <a:cs typeface="Georgia"/>
              </a:rPr>
              <a:t> E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+</a:t>
            </a:r>
            <a:r>
              <a:rPr lang="en-US" sz="2450" spc="40" dirty="0">
                <a:latin typeface="Georgia"/>
                <a:cs typeface="Georgia"/>
              </a:rPr>
              <a:t> F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)</a:t>
            </a:r>
            <a:r>
              <a:rPr lang="en-US" sz="2450" spc="40" dirty="0">
                <a:latin typeface="Georgia"/>
                <a:cs typeface="Georgia"/>
              </a:rPr>
              <a:t>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*</a:t>
            </a:r>
            <a:r>
              <a:rPr lang="en-US" sz="2450" spc="40" dirty="0">
                <a:latin typeface="Georgia"/>
                <a:cs typeface="Georgia"/>
              </a:rPr>
              <a:t> G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n-US" sz="2450" spc="40" dirty="0">
              <a:latin typeface="Georgia"/>
              <a:cs typeface="Georgia"/>
            </a:endParaRPr>
          </a:p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lang="en-US" sz="2450" dirty="0">
                <a:latin typeface="Georgia"/>
                <a:cs typeface="Georgia"/>
              </a:rPr>
              <a:t>is equivalent to the following postfix expression:</a:t>
            </a:r>
          </a:p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lang="en-US" sz="2450" dirty="0">
                <a:latin typeface="Georgia"/>
                <a:cs typeface="Georgia"/>
              </a:rPr>
              <a:t>A B C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*</a:t>
            </a:r>
            <a:r>
              <a:rPr lang="en-US" sz="2450" dirty="0">
                <a:latin typeface="Georgia"/>
                <a:cs typeface="Georgia"/>
              </a:rPr>
              <a:t>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+</a:t>
            </a:r>
            <a:r>
              <a:rPr lang="en-US" sz="2450" dirty="0">
                <a:latin typeface="Georgia"/>
                <a:cs typeface="Georgia"/>
              </a:rPr>
              <a:t> D E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*</a:t>
            </a:r>
            <a:r>
              <a:rPr lang="en-US" sz="2450" dirty="0">
                <a:latin typeface="Georgia"/>
                <a:cs typeface="Georgia"/>
              </a:rPr>
              <a:t> F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+</a:t>
            </a:r>
            <a:r>
              <a:rPr lang="en-US" sz="2450" dirty="0">
                <a:latin typeface="Georgia"/>
                <a:cs typeface="Georgia"/>
              </a:rPr>
              <a:t> G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*</a:t>
            </a:r>
            <a:r>
              <a:rPr lang="en-US" sz="2450" dirty="0">
                <a:latin typeface="Georgia"/>
                <a:cs typeface="Georgia"/>
              </a:rPr>
              <a:t> </a:t>
            </a:r>
            <a:r>
              <a:rPr lang="en-US" sz="2450" b="1" i="1" dirty="0">
                <a:solidFill>
                  <a:srgbClr val="B6321C"/>
                </a:solidFill>
                <a:latin typeface="Georgia"/>
                <a:cs typeface="Georgia"/>
              </a:rPr>
              <a:t>+</a:t>
            </a:r>
            <a:endParaRPr lang="en-US" sz="245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n-US" sz="2450" dirty="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499431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Infix expressions can be converted to postfix using a stack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n-US" sz="2450" spc="4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For each symbol in the infix expression, if the symbol is a value, it is written as the next symbol in the postfix expression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n-US" sz="2450" spc="4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Otherwise if the symbol is an operator: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n-US" sz="2450" spc="4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First, the top of the stack is checked for any operator of higher or equal precedence, if so this operator is popped from the stack and written to the postfix expression</a:t>
            </a:r>
            <a:endParaRPr lang="en-US" sz="2450" dirty="0">
              <a:latin typeface="Georgia"/>
              <a:cs typeface="Georgia"/>
            </a:endParaRP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239000" y="7086600"/>
            <a:ext cx="14736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3</a:t>
            </a:fld>
            <a:endParaRPr spc="55" dirty="0"/>
          </a:p>
        </p:txBody>
      </p:sp>
    </p:spTree>
    <p:extLst>
      <p:ext uri="{BB962C8B-B14F-4D97-AF65-F5344CB8AC3E}">
        <p14:creationId xmlns:p14="http://schemas.microsoft.com/office/powerpoint/2010/main" val="3843767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343491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The top of the stack is checked again for any operator of higher or equal precedence removing these from the stack and placing in the postfix expression until a lower precedence operator (or the bottom of the stack) is reached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n-US" sz="2450" spc="4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After this the current operator read from the infix expression is pushed onto the stack</a:t>
            </a:r>
            <a:endParaRPr lang="en-US" sz="2450" dirty="0">
              <a:latin typeface="Georgia"/>
              <a:cs typeface="Georgia"/>
            </a:endParaRP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239000" y="7086600"/>
            <a:ext cx="14736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4</a:t>
            </a:fld>
            <a:endParaRPr spc="55" dirty="0"/>
          </a:p>
        </p:txBody>
      </p:sp>
    </p:spTree>
    <p:extLst>
      <p:ext uri="{BB962C8B-B14F-4D97-AF65-F5344CB8AC3E}">
        <p14:creationId xmlns:p14="http://schemas.microsoft.com/office/powerpoint/2010/main" val="3564553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503278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Precedence when reading symbols from the infix expression: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( : highest precedence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) : special case: pop operators from stack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	until reaching ‘(’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*,/,%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+,-: lowest precedence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n-US" sz="2450" spc="4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Precedence when popping from the stack:</a:t>
            </a:r>
          </a:p>
          <a:p>
            <a:pPr marL="12700"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*,/,% : highest precedence</a:t>
            </a:r>
          </a:p>
          <a:p>
            <a:pPr marL="12700"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+,-</a:t>
            </a:r>
          </a:p>
          <a:p>
            <a:pPr marL="12700"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( : lowest precedence, to keep ‘(’ on the stack</a:t>
            </a:r>
          </a:p>
          <a:p>
            <a:pPr marL="12700"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	until reaching ‘)’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239000" y="7086600"/>
            <a:ext cx="14736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5</a:t>
            </a:fld>
            <a:endParaRPr spc="55" dirty="0"/>
          </a:p>
        </p:txBody>
      </p:sp>
    </p:spTree>
    <p:extLst>
      <p:ext uri="{BB962C8B-B14F-4D97-AF65-F5344CB8AC3E}">
        <p14:creationId xmlns:p14="http://schemas.microsoft.com/office/powerpoint/2010/main" val="2957967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7700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Example: converting the following infix expression to postfix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239000" y="7086600"/>
            <a:ext cx="14736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6</a:t>
            </a:fld>
            <a:endParaRPr spc="5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7A447B7-67AA-2049-8675-E42D9C06E95E}"/>
              </a:ext>
            </a:extLst>
          </p:cNvPr>
          <p:cNvSpPr txBox="1"/>
          <p:nvPr/>
        </p:nvSpPr>
        <p:spPr>
          <a:xfrm>
            <a:off x="1359027" y="3488558"/>
            <a:ext cx="6413373" cy="39305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spcBef>
                <a:spcPts val="125"/>
              </a:spcBef>
            </a:pPr>
            <a:r>
              <a:rPr lang="en-US" sz="2450" b="1" i="1" dirty="0">
                <a:solidFill>
                  <a:srgbClr val="B6321C"/>
                </a:solidFill>
                <a:latin typeface="Georgia"/>
              </a:rPr>
              <a:t>A + B</a:t>
            </a:r>
            <a:r>
              <a:rPr lang="en-US" sz="2450" spc="40" dirty="0">
                <a:latin typeface="Georgia"/>
                <a:cs typeface="Georgia"/>
              </a:rPr>
              <a:t> </a:t>
            </a:r>
            <a:r>
              <a:rPr lang="en-US" sz="2450" spc="40" dirty="0">
                <a:latin typeface="Georgia"/>
              </a:rPr>
              <a:t>* C + ( D * E + F ) * 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24F30-6DD7-964D-8B8D-CDA2D2083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863205"/>
            <a:ext cx="6543214" cy="132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713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7700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Example: converting the following infix expression to postfix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239000" y="7086600"/>
            <a:ext cx="14736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7</a:t>
            </a:fld>
            <a:endParaRPr spc="5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7A447B7-67AA-2049-8675-E42D9C06E95E}"/>
              </a:ext>
            </a:extLst>
          </p:cNvPr>
          <p:cNvSpPr txBox="1"/>
          <p:nvPr/>
        </p:nvSpPr>
        <p:spPr>
          <a:xfrm>
            <a:off x="1359027" y="3488558"/>
            <a:ext cx="6413373" cy="39305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spcBef>
                <a:spcPts val="125"/>
              </a:spcBef>
            </a:pPr>
            <a:r>
              <a:rPr lang="en-US" sz="2450" b="1" i="1" dirty="0">
                <a:solidFill>
                  <a:srgbClr val="B6321C"/>
                </a:solidFill>
                <a:latin typeface="Georgia"/>
              </a:rPr>
              <a:t>A + B * C</a:t>
            </a:r>
            <a:r>
              <a:rPr lang="en-US" sz="2450" spc="40" dirty="0">
                <a:latin typeface="Georgia"/>
              </a:rPr>
              <a:t> + ( D * E + F ) * 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24F30-6DD7-964D-8B8D-CDA2D2083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519" y="4657185"/>
            <a:ext cx="6779588" cy="152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534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7700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Example: converting the following infix expression to postfix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239000" y="7086600"/>
            <a:ext cx="14736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8</a:t>
            </a:fld>
            <a:endParaRPr spc="5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7A447B7-67AA-2049-8675-E42D9C06E95E}"/>
              </a:ext>
            </a:extLst>
          </p:cNvPr>
          <p:cNvSpPr txBox="1"/>
          <p:nvPr/>
        </p:nvSpPr>
        <p:spPr>
          <a:xfrm>
            <a:off x="1359027" y="3488558"/>
            <a:ext cx="6413373" cy="39305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spcBef>
                <a:spcPts val="125"/>
              </a:spcBef>
            </a:pPr>
            <a:r>
              <a:rPr lang="en-US" sz="2450" b="1" i="1" dirty="0">
                <a:solidFill>
                  <a:srgbClr val="B6321C"/>
                </a:solidFill>
                <a:latin typeface="Georgia"/>
              </a:rPr>
              <a:t>A + B * C + </a:t>
            </a:r>
            <a:r>
              <a:rPr lang="en-US" sz="2450" spc="40" dirty="0">
                <a:latin typeface="Georgia"/>
              </a:rPr>
              <a:t>( D * E + F ) * 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24F30-6DD7-964D-8B8D-CDA2D2083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519" y="4736350"/>
            <a:ext cx="6779588" cy="1367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51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9284" y="920724"/>
            <a:ext cx="4445598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Converting an Infix Expression to Postfix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7700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Example: converting the following infix expression to postfix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5EDFE3F-3090-4349-9852-BFFFB1A4DBF6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239000" y="7086600"/>
            <a:ext cx="14736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stackInfixToPostfix</a:t>
            </a:r>
            <a:r>
              <a:rPr lang="en-US" spc="45" dirty="0"/>
              <a:t> 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9</a:t>
            </a:fld>
            <a:endParaRPr spc="5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7A447B7-67AA-2049-8675-E42D9C06E95E}"/>
              </a:ext>
            </a:extLst>
          </p:cNvPr>
          <p:cNvSpPr txBox="1"/>
          <p:nvPr/>
        </p:nvSpPr>
        <p:spPr>
          <a:xfrm>
            <a:off x="1359027" y="3488558"/>
            <a:ext cx="6413373" cy="39305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spcBef>
                <a:spcPts val="125"/>
              </a:spcBef>
            </a:pPr>
            <a:r>
              <a:rPr lang="en-US" sz="2450" b="1" i="1" dirty="0">
                <a:solidFill>
                  <a:srgbClr val="B6321C"/>
                </a:solidFill>
                <a:latin typeface="Georgia"/>
              </a:rPr>
              <a:t>A + B * C + ( D </a:t>
            </a:r>
            <a:r>
              <a:rPr lang="en-US" sz="2450" spc="40" dirty="0">
                <a:latin typeface="Georgia"/>
              </a:rPr>
              <a:t>* E + F ) * 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24F30-6DD7-964D-8B8D-CDA2D2083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017" y="4563214"/>
            <a:ext cx="6356406" cy="154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44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558</Words>
  <Application>Microsoft Macintosh PowerPoint</Application>
  <PresentationFormat>Custom</PresentationFormat>
  <Paragraphs>74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Calibri</vt:lpstr>
      <vt:lpstr>Georgia</vt:lpstr>
      <vt:lpstr>Lucida Calligraphy</vt:lpstr>
      <vt:lpstr>Times New Roman</vt:lpstr>
      <vt:lpstr>Office Theme</vt:lpstr>
      <vt:lpstr>Conversion from Infix to Postfix Using a Stack</vt:lpstr>
      <vt:lpstr>Infix Expressions</vt:lpstr>
      <vt:lpstr>Converting an Infix Expression to Postfix</vt:lpstr>
      <vt:lpstr>Converting an Infix Expression to Postfix</vt:lpstr>
      <vt:lpstr>Converting an Infix Expression to Postfix</vt:lpstr>
      <vt:lpstr>Converting an Infix Expression to Postfix</vt:lpstr>
      <vt:lpstr>Converting an Infix Expression to Postfix</vt:lpstr>
      <vt:lpstr>Converting an Infix Expression to Postfix</vt:lpstr>
      <vt:lpstr>Converting an Infix Expression to Postfix</vt:lpstr>
      <vt:lpstr>Converting an Infix Expression to Postfix</vt:lpstr>
      <vt:lpstr>Converting an Infix Expression to Postfix</vt:lpstr>
      <vt:lpstr>Converting an Infix Expression to Postfix</vt:lpstr>
      <vt:lpstr>Converting an Infix Expression to Postfix</vt:lpstr>
      <vt:lpstr>Converting an Infix Expression to Postfix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Stacks and Queues</dc:title>
  <cp:lastModifiedBy>Microsoft Office User</cp:lastModifiedBy>
  <cp:revision>21</cp:revision>
  <dcterms:created xsi:type="dcterms:W3CDTF">2019-09-01T02:23:48Z</dcterms:created>
  <dcterms:modified xsi:type="dcterms:W3CDTF">2019-09-11T18:30:08Z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2017-12-29T00:00:00Z</vt:filetime>
  </property>
  <property fmtid="{D5CDD505-2E9C-101B-9397-08002B2CF9AE}" pid="3" name="Creator">
    <vt:lpwstr>TeX</vt:lpwstr>
  </property>
  <property fmtid="{D5CDD505-2E9C-101B-9397-08002B2CF9AE}" pid="4" name="LastSaved">
    <vt:filetime>2019-09-01T00:00:00Z</vt:filetime>
  </property>
</Properties>
</file>