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_rels/notesSlide45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4.xml.rels" ContentType="application/vnd.openxmlformats-package.relationships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45.xml" ContentType="application/vnd.openxmlformats-officedocument.presentationml.notesSlid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26.png" ContentType="image/png"/>
  <Override PartName="/ppt/media/image23.png" ContentType="image/png"/>
  <Override PartName="/ppt/media/image20.gif" ContentType="image/gif"/>
  <Override PartName="/ppt/media/image18.gif" ContentType="image/gif"/>
  <Override PartName="/ppt/media/image21.png" ContentType="image/png"/>
  <Override PartName="/ppt/media/image16.gif" ContentType="image/gif"/>
  <Override PartName="/ppt/media/image17.png" ContentType="image/png"/>
  <Override PartName="/ppt/media/image14.gif" ContentType="image/gif"/>
  <Override PartName="/ppt/media/image24.png" ContentType="image/png"/>
  <Override PartName="/ppt/media/image29.png" ContentType="image/png"/>
  <Override PartName="/ppt/media/image6.png" ContentType="image/png"/>
  <Override PartName="/ppt/media/image28.gif" ContentType="image/gif"/>
  <Override PartName="/ppt/media/image7.png" ContentType="image/png"/>
  <Override PartName="/ppt/media/image34.jpeg" ContentType="image/jpeg"/>
  <Override PartName="/ppt/media/image37.png" ContentType="image/png"/>
  <Override PartName="/ppt/media/image12.gif" ContentType="image/gif"/>
  <Override PartName="/ppt/media/image3.jpeg" ContentType="image/jpeg"/>
  <Override PartName="/ppt/media/image30.png" ContentType="image/png"/>
  <Override PartName="/ppt/media/image5.png" ContentType="image/png"/>
  <Override PartName="/ppt/media/image8.png" ContentType="image/png"/>
  <Override PartName="/ppt/media/image38.png" ContentType="image/png"/>
  <Override PartName="/ppt/media/image36.jpeg" ContentType="image/jpeg"/>
  <Override PartName="/ppt/media/image33.jpeg" ContentType="image/jpeg"/>
  <Override PartName="/ppt/media/image35.jpeg" ContentType="image/jpeg"/>
  <Override PartName="/ppt/media/image10.png" ContentType="image/png"/>
  <Override PartName="/ppt/media/image27.jpeg" ContentType="image/jpeg"/>
  <Override PartName="/ppt/media/image13.gif" ContentType="image/gif"/>
  <Override PartName="/ppt/media/image4.jpeg" ContentType="image/jpeg"/>
  <Override PartName="/ppt/media/image2.png" ContentType="image/png"/>
  <Override PartName="/ppt/media/image15.png" ContentType="image/png"/>
  <Override PartName="/ppt/media/image22.gif" ContentType="image/gif"/>
  <Override PartName="/ppt/media/image25.png" ContentType="image/png"/>
  <Override PartName="/ppt/media/image32.gif" ContentType="image/gif"/>
  <Override PartName="/ppt/media/image9.jpeg" ContentType="image/jpeg"/>
  <Override PartName="/ppt/media/image11.png" ContentType="image/png"/>
  <Override PartName="/ppt/media/image31.png" ContentType="image/png"/>
  <Override PartName="/ppt/media/image1.png" ContentType="image/png"/>
  <Override PartName="/ppt/media/image19.gif" ContentType="image/gif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40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4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28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12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38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slides/slide3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Click to move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the slide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</a:t>
            </a:r>
            <a:r>
              <a:rPr b="0" lang="en-US" sz="2000" spc="-1" strike="noStrike">
                <a:latin typeface="Arial"/>
              </a:rPr>
              <a:t>the notes </a:t>
            </a:r>
            <a:r>
              <a:rPr b="0" lang="en-US" sz="2000" spc="-1" strike="noStrike">
                <a:latin typeface="Arial"/>
              </a:rPr>
              <a:t>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9EEF48F6-DB68-4C3A-AD66-4D6E7D313CA0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latin typeface="Arial"/>
              </a:rPr>
              <a:t>Max-heap: a tree satisfying a (max) heap structure (i.e. each node’s value is smaller than its parent’s value)</a:t>
            </a:r>
            <a:endParaRPr b="0" lang="en-US" sz="1100" spc="-1" strike="noStrike"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latin typeface="Arial"/>
              </a:rPr>
              <a:t>Select the smallest remaining element, put it next</a:t>
            </a:r>
            <a:endParaRPr b="0" lang="en-US" sz="1100" spc="-1" strike="noStrike"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latin typeface="Arial"/>
              </a:rPr>
              <a:t>Take the next number in the array, insert it where it should go</a:t>
            </a:r>
            <a:endParaRPr b="0" lang="en-US" sz="1100" spc="-1" strike="noStrike">
              <a:latin typeface="Arial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100" spc="-1" strike="noStrike">
                <a:latin typeface="Arial"/>
              </a:rPr>
              <a:t>There is one particularly famous graph algorithm - PageRank: the foundation for Google’s search engine</a:t>
            </a:r>
            <a:endParaRPr b="0" lang="en-US" sz="11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76885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729360" y="3260160"/>
            <a:ext cx="76885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72936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66920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328920" y="207900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928480" y="207900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729360" y="326016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328920" y="326016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5928480" y="326016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729360" y="2079000"/>
            <a:ext cx="7688520" cy="2260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76885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729360" y="1318680"/>
            <a:ext cx="7688520" cy="2481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72936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729360" y="2079000"/>
            <a:ext cx="7688520" cy="2260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6920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729360" y="3260160"/>
            <a:ext cx="76885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76885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729360" y="3260160"/>
            <a:ext cx="76885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72936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66920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328920" y="207900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5928480" y="207900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729360" y="326016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328920" y="326016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5928480" y="3260160"/>
            <a:ext cx="247536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76885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729360" y="1318680"/>
            <a:ext cx="7688520" cy="2481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72936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22608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69200" y="326016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72936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69200" y="2079000"/>
            <a:ext cx="37519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729360" y="3260160"/>
            <a:ext cx="7688520" cy="1078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9ed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9143640" cy="487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" name="Group 2"/>
          <p:cNvGrpSpPr/>
          <p:nvPr/>
        </p:nvGrpSpPr>
        <p:grpSpPr>
          <a:xfrm>
            <a:off x="830520" y="1191600"/>
            <a:ext cx="745200" cy="45360"/>
            <a:chOff x="830520" y="1191600"/>
            <a:chExt cx="745200" cy="45360"/>
          </a:xfrm>
        </p:grpSpPr>
        <p:sp>
          <p:nvSpPr>
            <p:cNvPr id="2" name="CustomShape 3"/>
            <p:cNvSpPr/>
            <p:nvPr/>
          </p:nvSpPr>
          <p:spPr>
            <a:xfrm rot="16200000">
              <a:off x="1366560" y="1027800"/>
              <a:ext cx="45360" cy="372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" name="CustomShape 4"/>
            <p:cNvSpPr/>
            <p:nvPr/>
          </p:nvSpPr>
          <p:spPr>
            <a:xfrm rot="16200000">
              <a:off x="995400" y="1026360"/>
              <a:ext cx="45360" cy="3754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729360" y="1322280"/>
            <a:ext cx="7687800" cy="1664280"/>
          </a:xfrm>
          <a:prstGeom prst="rect">
            <a:avLst/>
          </a:prstGeom>
        </p:spPr>
        <p:txBody>
          <a:bodyPr tIns="91440" bIns="91440">
            <a:noAutofit/>
          </a:bodyPr>
          <a:p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Click 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to 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edit 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the 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title 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text 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forma</a:t>
            </a:r>
            <a:r>
              <a:rPr b="0" lang="en-US" sz="4200" spc="-1" strike="noStrike">
                <a:solidFill>
                  <a:srgbClr val="000000"/>
                </a:solidFill>
                <a:latin typeface="Arial"/>
              </a:rPr>
              <a:t>t</a:t>
            </a:r>
            <a:endParaRPr b="0" lang="en-US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8536320" y="4749840"/>
            <a:ext cx="548280" cy="393120"/>
          </a:xfrm>
          <a:prstGeom prst="rect">
            <a:avLst/>
          </a:prstGeom>
        </p:spPr>
        <p:txBody>
          <a:bodyPr tIns="91440" bIns="9144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C7A17D55-5CC3-4F10-854C-6409D65273B9}" type="slidenum">
              <a:rPr b="0" lang="en" sz="1000" spc="-1" strike="noStrike">
                <a:solidFill>
                  <a:srgbClr val="595959"/>
                </a:solidFill>
                <a:latin typeface="Lato"/>
                <a:ea typeface="Lato"/>
              </a:rPr>
              <a:t>30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0" y="0"/>
            <a:ext cx="9143640" cy="4874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4" name="Group 2"/>
          <p:cNvGrpSpPr/>
          <p:nvPr/>
        </p:nvGrpSpPr>
        <p:grpSpPr>
          <a:xfrm>
            <a:off x="830520" y="1191600"/>
            <a:ext cx="745200" cy="45360"/>
            <a:chOff x="830520" y="1191600"/>
            <a:chExt cx="745200" cy="45360"/>
          </a:xfrm>
        </p:grpSpPr>
        <p:sp>
          <p:nvSpPr>
            <p:cNvPr id="45" name="CustomShape 3"/>
            <p:cNvSpPr/>
            <p:nvPr/>
          </p:nvSpPr>
          <p:spPr>
            <a:xfrm rot="16200000">
              <a:off x="1366560" y="1027800"/>
              <a:ext cx="45360" cy="3726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6" name="CustomShape 4"/>
            <p:cNvSpPr/>
            <p:nvPr/>
          </p:nvSpPr>
          <p:spPr>
            <a:xfrm rot="16200000">
              <a:off x="995400" y="1026360"/>
              <a:ext cx="45360" cy="37548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729360" y="1318680"/>
            <a:ext cx="7688520" cy="534960"/>
          </a:xfrm>
          <a:prstGeom prst="rect">
            <a:avLst/>
          </a:prstGeom>
        </p:spPr>
        <p:txBody>
          <a:bodyPr tIns="91440" bIns="91440">
            <a:noAutofit/>
          </a:bodyPr>
          <a:p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Click to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edit the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title text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729360" y="2079000"/>
            <a:ext cx="7688520" cy="2260800"/>
          </a:xfrm>
          <a:prstGeom prst="rect">
            <a:avLst/>
          </a:prstGeom>
        </p:spPr>
        <p:txBody>
          <a:bodyPr tIns="91440" bIns="9144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3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sldNum"/>
          </p:nvPr>
        </p:nvSpPr>
        <p:spPr>
          <a:xfrm>
            <a:off x="8536320" y="4749840"/>
            <a:ext cx="548280" cy="393120"/>
          </a:xfrm>
          <a:prstGeom prst="rect">
            <a:avLst/>
          </a:prstGeom>
        </p:spPr>
        <p:txBody>
          <a:bodyPr tIns="91440" bIns="9144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3EA64992-9968-45F0-9107-BE0FBDB5F2E6}" type="slidenum">
              <a:rPr b="0" lang="en" sz="1000" spc="-1" strike="noStrike">
                <a:solidFill>
                  <a:srgbClr val="595959"/>
                </a:solidFill>
                <a:latin typeface="Lato"/>
                <a:ea typeface="Lato"/>
              </a:rPr>
              <a:t>&lt;number&gt;</a:t>
            </a:fld>
            <a:endParaRPr b="0" lang="en-U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hyperlink" Target="https://commons.wikimedia.org/wiki/File:Lifo_stack.png" TargetMode="External"/><Relationship Id="rId3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hyperlink" Target="https://commons.wikimedia.org/wiki/File:Kolejka.jpeg" TargetMode="External"/><Relationship Id="rId3" Type="http://schemas.openxmlformats.org/officeDocument/2006/relationships/slideLayout" Target="../slideLayouts/slideLayout1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hyperlink" Target="https://pixnio.com/people/crowd/airport-security-lines" TargetMode="External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hyperlink" Target="https://commons.wikimedia.org/wiki/File:Fib_4.png" TargetMode="External"/><Relationship Id="rId3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https://upload.wikimedia.org/wikipedia/commons/b/b0/Max-Heap-index.svg" TargetMode="External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hyperlink" Target="https://en.wikipedia.org/wiki/Bubble_sort#/media/File:Bubble-sort-example-300px.gif" TargetMode="External"/><Relationship Id="rId2" Type="http://schemas.openxmlformats.org/officeDocument/2006/relationships/image" Target="../media/image12.gif"/><Relationship Id="rId3" Type="http://schemas.openxmlformats.org/officeDocument/2006/relationships/slideLayout" Target="../slideLayouts/slideLayout1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hyperlink" Target="https://commons.wikimedia.org/wiki/File:&#1057;&#1086;&#1088;&#1090;&#1080;&#1088;&#1072;&#1114;&#1077;_&#1089;&#1077;&#1083;&#1077;&#1082;&#1094;&#1080;&#1112;&#1086;&#1084;.gif" TargetMode="External"/><Relationship Id="rId2" Type="http://schemas.openxmlformats.org/officeDocument/2006/relationships/image" Target="../media/image13.gif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hyperlink" Target="https://upload.wikimedia.org/wikipedia/commons/9/94/Selection-Sort-Animation.gif" TargetMode="External"/><Relationship Id="rId2" Type="http://schemas.openxmlformats.org/officeDocument/2006/relationships/image" Target="../media/image14.gif"/><Relationship Id="rId3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gif"/><Relationship Id="rId3" Type="http://schemas.openxmlformats.org/officeDocument/2006/relationships/hyperlink" Target="https://commons.wikimedia.org/wiki/File:Insertion_sort_001.PNG" TargetMode="External"/><Relationship Id="rId4" Type="http://schemas.openxmlformats.org/officeDocument/2006/relationships/hyperlink" Target="https://en.wikipedia.org/wiki/Insertion_sort#/media/File:Insertion_sort.gif" TargetMode="External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hyperlink" Target="https://commons.wikimedia.org/wiki/File:Insertion_sort_001.PNG" TargetMode="External"/><Relationship Id="rId3" Type="http://schemas.openxmlformats.org/officeDocument/2006/relationships/slideLayout" Target="../slideLayouts/slideLayout1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hyperlink" Target="https://upload.wikimedia.org/wikipedia/commons/c/cc/Merge-sort-example-300px.gif" TargetMode="External"/><Relationship Id="rId2" Type="http://schemas.openxmlformats.org/officeDocument/2006/relationships/image" Target="../media/image18.gif"/><Relationship Id="rId3" Type="http://schemas.openxmlformats.org/officeDocument/2006/relationships/slideLayout" Target="../slideLayouts/slideLayout1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hyperlink" Target="https://commons.wikimedia.org/wiki/File:Quicksort-example.gif" TargetMode="External"/><Relationship Id="rId2" Type="http://schemas.openxmlformats.org/officeDocument/2006/relationships/image" Target="../media/image19.gif"/><Relationship Id="rId3" Type="http://schemas.openxmlformats.org/officeDocument/2006/relationships/slideLayout" Target="../slideLayouts/slideLayout1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0.gif"/><Relationship Id="rId2" Type="http://schemas.openxmlformats.org/officeDocument/2006/relationships/hyperlink" Target="https://upload.wikimedia.org/wikipedia/commons/f/fe/Heap_sort_example.gif" TargetMode="External"/><Relationship Id="rId3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hyperlink" Target="https://commons.wikimedia.org/wiki/File:Binary_search_tree_example.gif" TargetMode="External"/><Relationship Id="rId3" Type="http://schemas.openxmlformats.org/officeDocument/2006/relationships/slideLayout" Target="../slideLayouts/slideLayout1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hyperlink" Target="https://pixabay.com/en/choice-arrow-question-mark-path-3183317/" TargetMode="External"/><Relationship Id="rId3" Type="http://schemas.openxmlformats.org/officeDocument/2006/relationships/slideLayout" Target="../slideLayouts/slideLayout1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hyperlink" Target="https://commons.wikimedia.org/wiki/File:Depth_first_search.svg" TargetMode="External"/><Relationship Id="rId2" Type="http://schemas.openxmlformats.org/officeDocument/2006/relationships/image" Target="../media/image24.png"/><Relationship Id="rId3" Type="http://schemas.openxmlformats.org/officeDocument/2006/relationships/hyperlink" Target="https://commons.wikimedia.org/wiki/File:Breadth-first-tree.png" TargetMode="External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hyperlink" Target="https://en.wikipedia.org/wiki/Divide_and_conquer_algorithm#/media/File:Merge_sort_algorithm_diagram.svg" TargetMode="External"/><Relationship Id="rId3" Type="http://schemas.openxmlformats.org/officeDocument/2006/relationships/slideLayout" Target="../slideLayouts/slideLayout1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hyperlink" Target="https://commons.wikimedia.org/wiki/File:Software_development_methodologies.jpg" TargetMode="External"/><Relationship Id="rId3" Type="http://schemas.openxmlformats.org/officeDocument/2006/relationships/slideLayout" Target="../slideLayouts/slideLayout1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hyperlink" Target="https://en.wikipedia.org/wiki/Greedy_algorithm#/media/File:Greedy-search-path-example.gif" TargetMode="External"/><Relationship Id="rId2" Type="http://schemas.openxmlformats.org/officeDocument/2006/relationships/image" Target="../media/image28.gif"/><Relationship Id="rId3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s://commons.wikimedia.org/wiki/File:CPT-programming-array.svg" TargetMode="External"/><Relationship Id="rId3" Type="http://schemas.openxmlformats.org/officeDocument/2006/relationships/slideLayout" Target="../slideLayouts/slideLayout1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hyperlink" Target="https://commons.wikimedia.org/wiki/File:Algorithms-F6CallTreeMemoized.png" TargetMode="External"/><Relationship Id="rId3" Type="http://schemas.openxmlformats.org/officeDocument/2006/relationships/slideLayout" Target="../slideLayouts/slideLayout1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1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2.gif"/><Relationship Id="rId2" Type="http://schemas.openxmlformats.org/officeDocument/2006/relationships/hyperlink" Target="https://upload.wikimedia.org/wikipedia/commons/2/2c/Skip_list_add_element-en.gif" TargetMode="External"/><Relationship Id="rId3" Type="http://schemas.openxmlformats.org/officeDocument/2006/relationships/slideLayout" Target="../slideLayouts/slideLayout1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jpeg"/><Relationship Id="rId3" Type="http://schemas.openxmlformats.org/officeDocument/2006/relationships/hyperlink" Target="https://commons.wikimedia.org/wiki/File:Annealing_a_silver_strip.JPG" TargetMode="External"/><Relationship Id="rId4" Type="http://schemas.openxmlformats.org/officeDocument/2006/relationships/hyperlink" Target="https://commons.wikimedia.org/wiki/File:Safari_ants.jpg" TargetMode="External"/><Relationship Id="rId5" Type="http://schemas.openxmlformats.org/officeDocument/2006/relationships/hyperlink" Target="https://commons.wikimedia.org/wiki/File:Fugle,_&#248;rns&#248;_073.jpg" TargetMode="External"/><Relationship Id="rId6" Type="http://schemas.openxmlformats.org/officeDocument/2006/relationships/hyperlink" Target="https://www.publicdomainpictures.net/en/view-image.php?image=42718&amp;picture=dna" TargetMode="External"/><Relationship Id="rId7" Type="http://schemas.openxmlformats.org/officeDocument/2006/relationships/image" Target="../media/image35.jpeg"/><Relationship Id="rId8" Type="http://schemas.openxmlformats.org/officeDocument/2006/relationships/image" Target="../media/image36.jpeg"/><Relationship Id="rId9" Type="http://schemas.openxmlformats.org/officeDocument/2006/relationships/slideLayout" Target="../slideLayouts/slideLayout1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hyperlink" Target="https://commons.wikimedia.org/wiki/File:Dijkstra_algorithm_13.svg" TargetMode="External"/><Relationship Id="rId3" Type="http://schemas.openxmlformats.org/officeDocument/2006/relationships/slideLayout" Target="../slideLayouts/slideLayout15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4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hyperlink" Target="https://en.wikipedia.org/wiki/File:CPT-LinkedLists-addingnode.svg" TargetMode="External"/><Relationship Id="rId3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hyperlink" Target="https://commons.wikimedia.org/wiki/File:GooglePythonClass_Day1_Part3_Pic.jpg" TargetMode="External"/><Relationship Id="rId3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hyperlink" Target="https://pxhere.com/en/photo/270789" TargetMode="External"/><Relationship Id="rId3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s://en.m.wikipedia.org/wiki/File:PolygonsSetIntersection.svg" TargetMode="Externa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hyperlink" Target="https://commons.wikimedia.org/wiki/File:Hash_table_5_0_1_1_1_1_1_LL.svg" TargetMode="External"/><Relationship Id="rId3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729360" y="1322280"/>
            <a:ext cx="7687800" cy="16642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4200" spc="-1" strike="noStrike">
                <a:solidFill>
                  <a:srgbClr val="1a1a1a"/>
                </a:solidFill>
                <a:latin typeface="Raleway"/>
                <a:ea typeface="Raleway"/>
              </a:rPr>
              <a:t>CPSC 2120: Algorithms and Data Structures</a:t>
            </a:r>
            <a:endParaRPr b="0" lang="en-US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729720" y="3173040"/>
            <a:ext cx="7687800" cy="5407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595959"/>
                </a:solidFill>
                <a:latin typeface="Lato"/>
                <a:ea typeface="Lato"/>
              </a:rPr>
              <a:t>Overview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Stack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Google Shape;133;p20" descr=""/>
          <p:cNvPicPr/>
          <p:nvPr/>
        </p:nvPicPr>
        <p:blipFill>
          <a:blip r:embed="rId1"/>
          <a:stretch/>
        </p:blipFill>
        <p:spPr>
          <a:xfrm>
            <a:off x="4145400" y="1318680"/>
            <a:ext cx="4272480" cy="2984400"/>
          </a:xfrm>
          <a:prstGeom prst="rect">
            <a:avLst/>
          </a:prstGeom>
          <a:ln>
            <a:noFill/>
          </a:ln>
        </p:spPr>
      </p:pic>
      <p:sp>
        <p:nvSpPr>
          <p:cNvPr id="118" name="CustomShape 2"/>
          <p:cNvSpPr/>
          <p:nvPr/>
        </p:nvSpPr>
        <p:spPr>
          <a:xfrm>
            <a:off x="4145400" y="4441680"/>
            <a:ext cx="4272480" cy="240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https://commons.wikimedia.org/wiki/File:Lifo_stack.png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Queue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Google Shape;140;p21" descr=""/>
          <p:cNvPicPr/>
          <p:nvPr/>
        </p:nvPicPr>
        <p:blipFill>
          <a:blip r:embed="rId1"/>
          <a:stretch/>
        </p:blipFill>
        <p:spPr>
          <a:xfrm>
            <a:off x="3101040" y="1318680"/>
            <a:ext cx="5470560" cy="2984400"/>
          </a:xfrm>
          <a:prstGeom prst="rect">
            <a:avLst/>
          </a:prstGeom>
          <a:ln>
            <a:noFill/>
          </a:ln>
        </p:spPr>
      </p:pic>
      <p:sp>
        <p:nvSpPr>
          <p:cNvPr id="121" name="CustomShape 2"/>
          <p:cNvSpPr/>
          <p:nvPr/>
        </p:nvSpPr>
        <p:spPr>
          <a:xfrm>
            <a:off x="3553920" y="4622400"/>
            <a:ext cx="4564440" cy="21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https://commons.wikimedia.org/wiki/File:Kolejka.jpeg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Priority Queue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3599280" y="4580280"/>
            <a:ext cx="5075640" cy="3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https://pixnio.com/people/crowd/airport-security-lines</a:t>
            </a:r>
            <a:endParaRPr b="0" lang="en-US" sz="800" spc="-1" strike="noStrike">
              <a:latin typeface="Arial"/>
            </a:endParaRPr>
          </a:p>
        </p:txBody>
      </p:sp>
      <p:pic>
        <p:nvPicPr>
          <p:cNvPr id="124" name="Google Shape;148;p22" descr=""/>
          <p:cNvPicPr/>
          <p:nvPr/>
        </p:nvPicPr>
        <p:blipFill>
          <a:blip r:embed="rId2"/>
          <a:stretch/>
        </p:blipFill>
        <p:spPr>
          <a:xfrm>
            <a:off x="3599280" y="667440"/>
            <a:ext cx="5075640" cy="3808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Tree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Google Shape;161;p24" descr=""/>
          <p:cNvPicPr/>
          <p:nvPr/>
        </p:nvPicPr>
        <p:blipFill>
          <a:blip r:embed="rId1"/>
          <a:stretch/>
        </p:blipFill>
        <p:spPr>
          <a:xfrm>
            <a:off x="3570480" y="1318680"/>
            <a:ext cx="4914720" cy="2695320"/>
          </a:xfrm>
          <a:prstGeom prst="rect">
            <a:avLst/>
          </a:prstGeom>
          <a:ln>
            <a:noFill/>
          </a:ln>
        </p:spPr>
      </p:pic>
      <p:sp>
        <p:nvSpPr>
          <p:cNvPr id="127" name="CustomShape 2"/>
          <p:cNvSpPr/>
          <p:nvPr/>
        </p:nvSpPr>
        <p:spPr>
          <a:xfrm>
            <a:off x="3701880" y="4590360"/>
            <a:ext cx="4651920" cy="18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</a:rPr>
              <a:t>n</a:t>
            </a: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https://commons.wikimedia.org/wiki/File:Fib_4.png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Heap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2445840" y="4284360"/>
            <a:ext cx="6399000" cy="53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https://upload.wikimedia.org/wikipedia/commons/b/b0/Max-Heap-index.svg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30" name="Google Shape;169;p25" descr=""/>
          <p:cNvPicPr/>
          <p:nvPr/>
        </p:nvPicPr>
        <p:blipFill>
          <a:blip r:embed="rId2"/>
          <a:stretch/>
        </p:blipFill>
        <p:spPr>
          <a:xfrm>
            <a:off x="3537720" y="1065600"/>
            <a:ext cx="4215240" cy="3121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1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1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1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274320" y="120240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Bubble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1725480" y="4286160"/>
            <a:ext cx="5088600" cy="13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https://en.wikipedia.org/wiki/Bubble_sort#/media/File:Bubble-sort-example-300px.gif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37" name="Google Shape;231;p34" descr=""/>
          <p:cNvPicPr/>
          <p:nvPr/>
        </p:nvPicPr>
        <p:blipFill>
          <a:blip r:embed="rId2"/>
          <a:stretch/>
        </p:blipFill>
        <p:spPr>
          <a:xfrm>
            <a:off x="4324320" y="1318680"/>
            <a:ext cx="4713120" cy="2827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727560" y="60876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Selection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946080" y="4478400"/>
            <a:ext cx="4422600" cy="21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https://commons.wikimedia.org/wiki/File:%D0%A1%D0%BE%D1%80%D1%82%D0%B8%D1%80%D0%B0%D1%9A%D0%B5_%D1%81%D0%B5%D0%BB%D0%B5%D0%BA%D1%86%D0%B8%D1%98%D0%BE%D0%BC.gif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40" name="Google Shape;203;p30" descr=""/>
          <p:cNvPicPr/>
          <p:nvPr/>
        </p:nvPicPr>
        <p:blipFill>
          <a:blip r:embed="rId2"/>
          <a:stretch/>
        </p:blipFill>
        <p:spPr>
          <a:xfrm>
            <a:off x="1562760" y="1406160"/>
            <a:ext cx="3188880" cy="3071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727560" y="60876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Selection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946080" y="4478400"/>
            <a:ext cx="4422600" cy="21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https://upload.wikimedia.org/wikipedia/commons/9/94/Selection-Sort-Animation.gif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43" name="Google Shape;210;p31" descr=""/>
          <p:cNvPicPr/>
          <p:nvPr/>
        </p:nvPicPr>
        <p:blipFill>
          <a:blip r:embed="rId2"/>
          <a:stretch/>
        </p:blipFill>
        <p:spPr>
          <a:xfrm>
            <a:off x="5853960" y="561600"/>
            <a:ext cx="1134720" cy="4210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727560" y="60084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Insertion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5" name="Google Shape;187;p28" descr=""/>
          <p:cNvPicPr/>
          <p:nvPr/>
        </p:nvPicPr>
        <p:blipFill>
          <a:blip r:embed="rId1"/>
          <a:stretch/>
        </p:blipFill>
        <p:spPr>
          <a:xfrm>
            <a:off x="5678640" y="600840"/>
            <a:ext cx="2303640" cy="4421880"/>
          </a:xfrm>
          <a:prstGeom prst="rect">
            <a:avLst/>
          </a:prstGeom>
          <a:ln>
            <a:noFill/>
          </a:ln>
        </p:spPr>
      </p:pic>
      <p:pic>
        <p:nvPicPr>
          <p:cNvPr id="146" name="Google Shape;188;p28" descr=""/>
          <p:cNvPicPr/>
          <p:nvPr/>
        </p:nvPicPr>
        <p:blipFill>
          <a:blip r:embed="rId2"/>
          <a:stretch/>
        </p:blipFill>
        <p:spPr>
          <a:xfrm>
            <a:off x="2056680" y="1395360"/>
            <a:ext cx="2102040" cy="3289320"/>
          </a:xfrm>
          <a:prstGeom prst="rect">
            <a:avLst/>
          </a:prstGeom>
          <a:ln>
            <a:noFill/>
          </a:ln>
        </p:spPr>
      </p:pic>
      <p:sp>
        <p:nvSpPr>
          <p:cNvPr id="147" name="CustomShape 2"/>
          <p:cNvSpPr/>
          <p:nvPr/>
        </p:nvSpPr>
        <p:spPr>
          <a:xfrm>
            <a:off x="2420640" y="4684680"/>
            <a:ext cx="4302360" cy="15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3"/>
              </a:rPr>
              <a:t>https://commons.wikimedia.org/wiki/File:Insertion_sort_001.PNG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4"/>
              </a:rPr>
              <a:t>https://en.wikipedia.org/wiki/Insertion_sort#/media/File:Insertion_sort.gif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727560" y="60084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Insertion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" name="Google Shape;195;p29" descr=""/>
          <p:cNvPicPr/>
          <p:nvPr/>
        </p:nvPicPr>
        <p:blipFill>
          <a:blip r:embed="rId1"/>
          <a:stretch/>
        </p:blipFill>
        <p:spPr>
          <a:xfrm>
            <a:off x="5094000" y="600840"/>
            <a:ext cx="2375280" cy="4559040"/>
          </a:xfrm>
          <a:prstGeom prst="rect">
            <a:avLst/>
          </a:prstGeom>
          <a:ln>
            <a:noFill/>
          </a:ln>
        </p:spPr>
      </p:pic>
      <p:sp>
        <p:nvSpPr>
          <p:cNvPr id="150" name="CustomShape 2"/>
          <p:cNvSpPr/>
          <p:nvPr/>
        </p:nvSpPr>
        <p:spPr>
          <a:xfrm>
            <a:off x="1492560" y="4695840"/>
            <a:ext cx="4302360" cy="15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https://commons.wikimedia.org/wiki/File:Insertion_sort_001.PNG</a:t>
            </a: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Mergesort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1900080" y="4591800"/>
            <a:ext cx="5055840" cy="9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https://upload.wikimedia.org/wikipedia/commons/c/cc/Merge-sort-example-300px.gif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53" name="Google Shape;217;p32" descr=""/>
          <p:cNvPicPr/>
          <p:nvPr/>
        </p:nvPicPr>
        <p:blipFill>
          <a:blip r:embed="rId2"/>
          <a:stretch/>
        </p:blipFill>
        <p:spPr>
          <a:xfrm>
            <a:off x="4087800" y="1318680"/>
            <a:ext cx="5055840" cy="3033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QuickSort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251280" y="4177080"/>
            <a:ext cx="4771800" cy="469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https://commons.wikimedia.org/wiki/File:Quicksort-example.gif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56" name="Google Shape;224;p33" descr=""/>
          <p:cNvPicPr/>
          <p:nvPr/>
        </p:nvPicPr>
        <p:blipFill>
          <a:blip r:embed="rId2"/>
          <a:stretch/>
        </p:blipFill>
        <p:spPr>
          <a:xfrm>
            <a:off x="3982680" y="1318680"/>
            <a:ext cx="4982040" cy="2989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Heap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729360" y="1854000"/>
            <a:ext cx="6770520" cy="96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 indent="-317160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Better Selection Sort</a:t>
            </a:r>
            <a:endParaRPr b="0" lang="en-US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Uses Heap structure rather than linear search to find next value</a:t>
            </a:r>
            <a:endParaRPr b="0" lang="en-US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Sorting - Heap Sort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729360" y="1854000"/>
            <a:ext cx="3380040" cy="96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 indent="-317160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Better Selection Sort</a:t>
            </a:r>
            <a:endParaRPr b="0" lang="en-US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000000"/>
              </a:buClr>
              <a:buFont typeface="Arial"/>
              <a:buChar char="●"/>
            </a:pPr>
            <a:r>
              <a:rPr b="0" lang="en" sz="1400" spc="-1" strike="noStrike">
                <a:solidFill>
                  <a:srgbClr val="000000"/>
                </a:solidFill>
                <a:latin typeface="Arial"/>
                <a:ea typeface="Arial"/>
              </a:rPr>
              <a:t>Uses Heap structure rather than linear search to find next value</a:t>
            </a:r>
            <a:endParaRPr b="0" lang="en-US" sz="1400" spc="-1" strike="noStrike">
              <a:latin typeface="Arial"/>
            </a:endParaRPr>
          </a:p>
        </p:txBody>
      </p:sp>
      <p:pic>
        <p:nvPicPr>
          <p:cNvPr id="161" name="Google Shape;244;p36" descr=""/>
          <p:cNvPicPr/>
          <p:nvPr/>
        </p:nvPicPr>
        <p:blipFill>
          <a:blip r:embed="rId1"/>
          <a:stretch/>
        </p:blipFill>
        <p:spPr>
          <a:xfrm>
            <a:off x="4572000" y="969120"/>
            <a:ext cx="4042440" cy="3719520"/>
          </a:xfrm>
          <a:prstGeom prst="rect">
            <a:avLst/>
          </a:prstGeom>
          <a:ln>
            <a:noFill/>
          </a:ln>
        </p:spPr>
      </p:pic>
      <p:sp>
        <p:nvSpPr>
          <p:cNvPr id="162" name="CustomShape 3"/>
          <p:cNvSpPr/>
          <p:nvPr/>
        </p:nvSpPr>
        <p:spPr>
          <a:xfrm>
            <a:off x="4572000" y="4456080"/>
            <a:ext cx="4042440" cy="27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https://upload.wikimedia.org/wikipedia/commons/f/fe/Heap_sort_example.gif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1216800" y="221328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1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1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Searching - Linear Search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Google Shape;257;p38" descr=""/>
          <p:cNvPicPr/>
          <p:nvPr/>
        </p:nvPicPr>
        <p:blipFill>
          <a:blip r:embed="rId1"/>
          <a:stretch/>
        </p:blipFill>
        <p:spPr>
          <a:xfrm>
            <a:off x="3526920" y="1854000"/>
            <a:ext cx="4186080" cy="2984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262;p39" descr=""/>
          <p:cNvPicPr/>
          <p:nvPr/>
        </p:nvPicPr>
        <p:blipFill>
          <a:blip r:embed="rId1"/>
          <a:stretch/>
        </p:blipFill>
        <p:spPr>
          <a:xfrm>
            <a:off x="4899960" y="864360"/>
            <a:ext cx="3991320" cy="3352680"/>
          </a:xfrm>
          <a:prstGeom prst="rect">
            <a:avLst/>
          </a:prstGeom>
          <a:ln>
            <a:noFill/>
          </a:ln>
        </p:spPr>
      </p:pic>
      <p:sp>
        <p:nvSpPr>
          <p:cNvPr id="168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Searching - Binary Search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4695120" y="4424040"/>
            <a:ext cx="4400640" cy="53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https://commons.wikimedia.org/wiki/File:Binary_search_tree_example.gif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Searching - Algorithms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  <a:tabLst>
                <a:tab algn="l" pos="0"/>
              </a:tabLst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Covered in algorithms section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1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1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How To Compare?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Asymptotic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Best-Worst-Average Case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Deterministic vs Stochastic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Basic vs Amortized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O, o, Ω, ω, Θ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How To Compare?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77" name="Table 2"/>
          <p:cNvGraphicFramePr/>
          <p:nvPr/>
        </p:nvGraphicFramePr>
        <p:xfrm>
          <a:off x="3832200" y="971280"/>
          <a:ext cx="4704480" cy="3769560"/>
        </p:xfrm>
        <a:graphic>
          <a:graphicData uri="http://schemas.openxmlformats.org/drawingml/2006/table">
            <a:tbl>
              <a:tblPr/>
              <a:tblGrid>
                <a:gridCol w="1553760"/>
                <a:gridCol w="3150720"/>
              </a:tblGrid>
              <a:tr h="753840"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O(n</a:t>
                      </a:r>
                      <a:r>
                        <a:rPr b="1" lang="en" sz="2400" spc="-1" strike="noStrike" baseline="30000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2</a:t>
                      </a: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)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 ≤ </a:t>
                      </a: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k*n</a:t>
                      </a:r>
                      <a:r>
                        <a:rPr b="1" lang="en" sz="2400" spc="-1" strike="noStrike" baseline="30000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2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</a:tr>
              <a:tr h="753840"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o(n)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&lt; k*n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</a:tr>
              <a:tr h="753840"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Ω(n</a:t>
                      </a:r>
                      <a:r>
                        <a:rPr b="1" lang="en" sz="2400" spc="-1" strike="noStrike" baseline="30000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3</a:t>
                      </a: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)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≥ </a:t>
                      </a: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k*n</a:t>
                      </a:r>
                      <a:r>
                        <a:rPr b="1" lang="en" sz="2400" spc="-1" strike="noStrike" baseline="30000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3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</a:tr>
              <a:tr h="753840"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 </a:t>
                      </a: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ω(n</a:t>
                      </a:r>
                      <a:r>
                        <a:rPr b="1" lang="en" sz="2400" spc="-1" strike="noStrike" baseline="30000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1.5</a:t>
                      </a: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)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&gt; k*n</a:t>
                      </a:r>
                      <a:r>
                        <a:rPr b="1" lang="en" sz="2400" spc="-1" strike="noStrike" baseline="30000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1.5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</a:tr>
              <a:tr h="754200"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Θ(log(n))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  <a:tc>
                  <a:txBody>
                    <a:bodyPr lIns="91080" rIns="91080" tIns="91080" bIns="910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Aft>
                          <a:spcPts val="1599"/>
                        </a:spcAft>
                        <a:tabLst>
                          <a:tab algn="l" pos="0"/>
                        </a:tabLst>
                      </a:pPr>
                      <a:r>
                        <a:rPr b="1" lang="en" sz="2400" spc="-1" strike="noStrike">
                          <a:solidFill>
                            <a:srgbClr val="595959"/>
                          </a:solidFill>
                          <a:latin typeface="Lato"/>
                          <a:ea typeface="Lato"/>
                        </a:rPr>
                        <a:t>= k*log(n)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080" marR="91080">
                    <a:lnL w="9360">
                      <a:solidFill>
                        <a:srgbClr val="9e9e9e"/>
                      </a:solidFill>
                    </a:lnL>
                    <a:lnR w="9360">
                      <a:solidFill>
                        <a:srgbClr val="9e9e9e"/>
                      </a:solidFill>
                    </a:lnR>
                    <a:lnT w="9360">
                      <a:solidFill>
                        <a:srgbClr val="9e9e9e"/>
                      </a:solidFill>
                    </a:lnT>
                    <a:lnB w="9360">
                      <a:solidFill>
                        <a:srgbClr val="9e9e9e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Course Material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Data Structures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Tasks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Sorting 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298080">
              <a:lnSpc>
                <a:spcPct val="115000"/>
              </a:lnSpc>
              <a:buClr>
                <a:srgbClr val="595959"/>
              </a:buClr>
              <a:buFont typeface="Lato"/>
              <a:buChar char="○"/>
            </a:pPr>
            <a:r>
              <a:rPr b="0" lang="en" sz="1100" spc="-1" strike="noStrike">
                <a:solidFill>
                  <a:srgbClr val="595959"/>
                </a:solidFill>
                <a:latin typeface="Lato"/>
                <a:ea typeface="Lato"/>
              </a:rPr>
              <a:t>Searching</a:t>
            </a:r>
            <a:endParaRPr b="0" lang="en-US" sz="11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Analysis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1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Algorithms and Design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Algorithms vs Design Principles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1" name="Google Shape;300;p45" descr=""/>
          <p:cNvPicPr/>
          <p:nvPr/>
        </p:nvPicPr>
        <p:blipFill>
          <a:blip r:embed="rId1"/>
          <a:stretch/>
        </p:blipFill>
        <p:spPr>
          <a:xfrm>
            <a:off x="1918800" y="1854000"/>
            <a:ext cx="5306040" cy="2984400"/>
          </a:xfrm>
          <a:prstGeom prst="rect">
            <a:avLst/>
          </a:prstGeom>
          <a:ln>
            <a:noFill/>
          </a:ln>
        </p:spPr>
      </p:pic>
      <p:sp>
        <p:nvSpPr>
          <p:cNvPr id="182" name="CustomShape 2"/>
          <p:cNvSpPr/>
          <p:nvPr/>
        </p:nvSpPr>
        <p:spPr>
          <a:xfrm>
            <a:off x="2076840" y="4761000"/>
            <a:ext cx="4990320" cy="2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https://pixabay.com/en/choice-arrow-question-mark-path-3183317/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Algorithms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Shape 2"/>
          <p:cNvSpPr txBox="1"/>
          <p:nvPr/>
        </p:nvSpPr>
        <p:spPr>
          <a:xfrm>
            <a:off x="729360" y="2079000"/>
            <a:ext cx="7688520" cy="22608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Exhaustive Search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Divide and Conquer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Iterative Refinement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Greedy Algorithms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Dynamic Programming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Random Algorithms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Heuristics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15000"/>
              </a:lnSpc>
              <a:buClr>
                <a:srgbClr val="595959"/>
              </a:buClr>
              <a:buFont typeface="Lato"/>
              <a:buChar char="●"/>
            </a:pPr>
            <a:r>
              <a:rPr b="0" lang="en" sz="1300" spc="-1" strike="noStrike">
                <a:solidFill>
                  <a:srgbClr val="595959"/>
                </a:solidFill>
                <a:latin typeface="Lato"/>
                <a:ea typeface="Lato"/>
              </a:rPr>
              <a:t>Graph Algorithms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Exhaustive Search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1111680" y="4789800"/>
            <a:ext cx="3543840" cy="2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https://commons.wikimedia.org/wiki/File:Depth_first_search.svg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87" name="Google Shape;314;p47" descr=""/>
          <p:cNvPicPr/>
          <p:nvPr/>
        </p:nvPicPr>
        <p:blipFill>
          <a:blip r:embed="rId2"/>
          <a:stretch/>
        </p:blipFill>
        <p:spPr>
          <a:xfrm>
            <a:off x="1498320" y="2006280"/>
            <a:ext cx="2625480" cy="2630880"/>
          </a:xfrm>
          <a:prstGeom prst="rect">
            <a:avLst/>
          </a:prstGeom>
          <a:ln>
            <a:noFill/>
          </a:ln>
        </p:spPr>
      </p:pic>
      <p:sp>
        <p:nvSpPr>
          <p:cNvPr id="188" name="CustomShape 3"/>
          <p:cNvSpPr/>
          <p:nvPr/>
        </p:nvSpPr>
        <p:spPr>
          <a:xfrm>
            <a:off x="5163840" y="4789800"/>
            <a:ext cx="3543840" cy="2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3"/>
              </a:rPr>
              <a:t>https://commons.wikimedia.org/wiki/File:Breadth-first-tree.png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89" name="Google Shape;316;p47" descr=""/>
          <p:cNvPicPr/>
          <p:nvPr/>
        </p:nvPicPr>
        <p:blipFill>
          <a:blip r:embed="rId4"/>
          <a:stretch/>
        </p:blipFill>
        <p:spPr>
          <a:xfrm>
            <a:off x="4901040" y="1854000"/>
            <a:ext cx="3806640" cy="2630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Divide and Conquer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1" name="Google Shape;322;p48" descr=""/>
          <p:cNvPicPr/>
          <p:nvPr/>
        </p:nvPicPr>
        <p:blipFill>
          <a:blip r:embed="rId1"/>
          <a:stretch/>
        </p:blipFill>
        <p:spPr>
          <a:xfrm>
            <a:off x="3021840" y="1854000"/>
            <a:ext cx="3099960" cy="2984400"/>
          </a:xfrm>
          <a:prstGeom prst="rect">
            <a:avLst/>
          </a:prstGeom>
          <a:ln>
            <a:noFill/>
          </a:ln>
        </p:spPr>
      </p:pic>
      <p:sp>
        <p:nvSpPr>
          <p:cNvPr id="192" name="CustomShape 2"/>
          <p:cNvSpPr/>
          <p:nvPr/>
        </p:nvSpPr>
        <p:spPr>
          <a:xfrm>
            <a:off x="1498320" y="4789800"/>
            <a:ext cx="6147000" cy="2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https://en.wikipedia.org/wiki/Divide_and_conquer_algorithm#/media/File:Merge_sort_algorithm_diagram.svg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Iterative Refinement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Google Shape;329;p49" descr=""/>
          <p:cNvPicPr/>
          <p:nvPr/>
        </p:nvPicPr>
        <p:blipFill>
          <a:blip r:embed="rId1"/>
          <a:stretch/>
        </p:blipFill>
        <p:spPr>
          <a:xfrm>
            <a:off x="152280" y="2006280"/>
            <a:ext cx="5256000" cy="2984400"/>
          </a:xfrm>
          <a:prstGeom prst="rect">
            <a:avLst/>
          </a:prstGeom>
          <a:ln>
            <a:noFill/>
          </a:ln>
        </p:spPr>
      </p:pic>
      <p:sp>
        <p:nvSpPr>
          <p:cNvPr id="195" name="CustomShape 2"/>
          <p:cNvSpPr/>
          <p:nvPr/>
        </p:nvSpPr>
        <p:spPr>
          <a:xfrm>
            <a:off x="152280" y="4685040"/>
            <a:ext cx="5256000" cy="37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https://commons.wikimedia.org/wiki/File:Software_development_methodologies.jpg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Greedy Algorithms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Shape 2"/>
          <p:cNvSpPr txBox="1"/>
          <p:nvPr/>
        </p:nvSpPr>
        <p:spPr>
          <a:xfrm>
            <a:off x="1965240" y="4614840"/>
            <a:ext cx="5213160" cy="318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15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Lato"/>
                <a:ea typeface="Lato"/>
                <a:hlinkClick r:id="rId1"/>
              </a:rPr>
              <a:t>https://en.wikipedia.org/wiki/Greedy_algorithm#/media/File:Greedy-search-path-example.gif</a:t>
            </a: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  <a:tabLst>
                <a:tab algn="l" pos="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8" name="Google Shape;337;p50" descr=""/>
          <p:cNvPicPr/>
          <p:nvPr/>
        </p:nvPicPr>
        <p:blipFill>
          <a:blip r:embed="rId2"/>
          <a:stretch/>
        </p:blipFill>
        <p:spPr>
          <a:xfrm>
            <a:off x="2270880" y="1854000"/>
            <a:ext cx="4601520" cy="2760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Arrays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9" name="Google Shape;105;p16" descr=""/>
          <p:cNvPicPr/>
          <p:nvPr/>
        </p:nvPicPr>
        <p:blipFill>
          <a:blip r:embed="rId1"/>
          <a:stretch/>
        </p:blipFill>
        <p:spPr>
          <a:xfrm>
            <a:off x="3177360" y="1318680"/>
            <a:ext cx="4186080" cy="2984400"/>
          </a:xfrm>
          <a:prstGeom prst="rect">
            <a:avLst/>
          </a:prstGeom>
          <a:ln>
            <a:noFill/>
          </a:ln>
        </p:spPr>
      </p:pic>
      <p:sp>
        <p:nvSpPr>
          <p:cNvPr id="100" name="CustomShape 2"/>
          <p:cNvSpPr/>
          <p:nvPr/>
        </p:nvSpPr>
        <p:spPr>
          <a:xfrm>
            <a:off x="3435840" y="4624200"/>
            <a:ext cx="3669120" cy="2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https://commons.wikimedia.org/wiki/File:CPT-programming-array.svg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Dynamic Programming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0" name="Google Shape;343;p51" descr=""/>
          <p:cNvPicPr/>
          <p:nvPr/>
        </p:nvPicPr>
        <p:blipFill>
          <a:blip r:embed="rId1"/>
          <a:stretch/>
        </p:blipFill>
        <p:spPr>
          <a:xfrm>
            <a:off x="1217520" y="2006280"/>
            <a:ext cx="6708600" cy="2432160"/>
          </a:xfrm>
          <a:prstGeom prst="rect">
            <a:avLst/>
          </a:prstGeom>
          <a:ln>
            <a:noFill/>
          </a:ln>
        </p:spPr>
      </p:pic>
      <p:sp>
        <p:nvSpPr>
          <p:cNvPr id="201" name="CustomShape 2"/>
          <p:cNvSpPr/>
          <p:nvPr/>
        </p:nvSpPr>
        <p:spPr>
          <a:xfrm>
            <a:off x="729360" y="4375800"/>
            <a:ext cx="7196760" cy="65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https://commons.wikimedia.org/wiki/File:Algorithms-F6CallTreeMemoized.png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Dynamic Programming vs Divide-and-Conquer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3" name="Google Shape;350;p52" descr=""/>
          <p:cNvPicPr/>
          <p:nvPr/>
        </p:nvPicPr>
        <p:blipFill>
          <a:blip r:embed="rId1"/>
          <a:stretch/>
        </p:blipFill>
        <p:spPr>
          <a:xfrm>
            <a:off x="386640" y="2345400"/>
            <a:ext cx="4793760" cy="1738080"/>
          </a:xfrm>
          <a:prstGeom prst="rect">
            <a:avLst/>
          </a:prstGeom>
          <a:ln>
            <a:noFill/>
          </a:ln>
        </p:spPr>
      </p:pic>
      <p:pic>
        <p:nvPicPr>
          <p:cNvPr id="204" name="Google Shape;351;p52" descr=""/>
          <p:cNvPicPr/>
          <p:nvPr/>
        </p:nvPicPr>
        <p:blipFill>
          <a:blip r:embed="rId2"/>
          <a:stretch/>
        </p:blipFill>
        <p:spPr>
          <a:xfrm>
            <a:off x="5678640" y="1895760"/>
            <a:ext cx="2739240" cy="2637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Random Algorithms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6" name="Google Shape;357;p53" descr=""/>
          <p:cNvPicPr/>
          <p:nvPr/>
        </p:nvPicPr>
        <p:blipFill>
          <a:blip r:embed="rId1"/>
          <a:stretch/>
        </p:blipFill>
        <p:spPr>
          <a:xfrm>
            <a:off x="0" y="1854000"/>
            <a:ext cx="9143640" cy="3161880"/>
          </a:xfrm>
          <a:prstGeom prst="rect">
            <a:avLst/>
          </a:prstGeom>
          <a:ln>
            <a:noFill/>
          </a:ln>
        </p:spPr>
      </p:pic>
      <p:sp>
        <p:nvSpPr>
          <p:cNvPr id="207" name="CustomShape 2"/>
          <p:cNvSpPr/>
          <p:nvPr/>
        </p:nvSpPr>
        <p:spPr>
          <a:xfrm>
            <a:off x="0" y="4904640"/>
            <a:ext cx="9143640" cy="20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https://upload.wikimedia.org/wikipedia/commons/2/2c/Skip_list_add_element-en.gif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363;p54" descr=""/>
          <p:cNvPicPr/>
          <p:nvPr/>
        </p:nvPicPr>
        <p:blipFill>
          <a:blip r:embed="rId1"/>
          <a:stretch/>
        </p:blipFill>
        <p:spPr>
          <a:xfrm>
            <a:off x="2251080" y="505080"/>
            <a:ext cx="2079720" cy="1169640"/>
          </a:xfrm>
          <a:prstGeom prst="rect">
            <a:avLst/>
          </a:prstGeom>
          <a:ln>
            <a:noFill/>
          </a:ln>
        </p:spPr>
      </p:pic>
      <p:sp>
        <p:nvSpPr>
          <p:cNvPr id="209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Heuristics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0" name="Google Shape;365;p54" descr=""/>
          <p:cNvPicPr/>
          <p:nvPr/>
        </p:nvPicPr>
        <p:blipFill>
          <a:blip r:embed="rId2"/>
          <a:stretch/>
        </p:blipFill>
        <p:spPr>
          <a:xfrm>
            <a:off x="152280" y="2006280"/>
            <a:ext cx="2960640" cy="2242080"/>
          </a:xfrm>
          <a:prstGeom prst="rect">
            <a:avLst/>
          </a:prstGeom>
          <a:ln>
            <a:noFill/>
          </a:ln>
        </p:spPr>
      </p:pic>
      <p:sp>
        <p:nvSpPr>
          <p:cNvPr id="211" name="CustomShape 2"/>
          <p:cNvSpPr/>
          <p:nvPr/>
        </p:nvSpPr>
        <p:spPr>
          <a:xfrm>
            <a:off x="536400" y="4449240"/>
            <a:ext cx="4143960" cy="32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3"/>
              </a:rPr>
              <a:t>https://commons.wikimedia.org/wiki/File:Annealing_a_silver_strip.JPG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4"/>
              </a:rPr>
              <a:t>https://commons.wikimedia.org/wiki/File:Safari_ants.jpg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5"/>
              </a:rPr>
              <a:t>https://commons.wikimedia.org/wiki/File:Fugle,_%C3%B8rns%C3%B8_073.jpg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6"/>
              </a:rPr>
              <a:t>https://www.publicdomainpictures.net/en/view-image.php?image=42718&amp;picture=dna</a:t>
            </a:r>
            <a:endParaRPr b="0" lang="en-US" sz="800" spc="-1" strike="noStrike">
              <a:latin typeface="Arial"/>
            </a:endParaRPr>
          </a:p>
        </p:txBody>
      </p:sp>
      <p:pic>
        <p:nvPicPr>
          <p:cNvPr id="212" name="Google Shape;367;p54" descr=""/>
          <p:cNvPicPr/>
          <p:nvPr/>
        </p:nvPicPr>
        <p:blipFill>
          <a:blip r:embed="rId7"/>
          <a:stretch/>
        </p:blipFill>
        <p:spPr>
          <a:xfrm>
            <a:off x="6016680" y="627840"/>
            <a:ext cx="2890440" cy="1916640"/>
          </a:xfrm>
          <a:prstGeom prst="rect">
            <a:avLst/>
          </a:prstGeom>
          <a:ln>
            <a:noFill/>
          </a:ln>
        </p:spPr>
      </p:pic>
      <p:pic>
        <p:nvPicPr>
          <p:cNvPr id="213" name="Google Shape;368;p54" descr=""/>
          <p:cNvPicPr/>
          <p:nvPr/>
        </p:nvPicPr>
        <p:blipFill>
          <a:blip r:embed="rId8"/>
          <a:stretch/>
        </p:blipFill>
        <p:spPr>
          <a:xfrm>
            <a:off x="4181040" y="2544840"/>
            <a:ext cx="3058200" cy="2293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Graph Algorithms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5" name="Google Shape;374;p55" descr=""/>
          <p:cNvPicPr/>
          <p:nvPr/>
        </p:nvPicPr>
        <p:blipFill>
          <a:blip r:embed="rId1"/>
          <a:stretch/>
        </p:blipFill>
        <p:spPr>
          <a:xfrm>
            <a:off x="152280" y="2006280"/>
            <a:ext cx="8443440" cy="2984400"/>
          </a:xfrm>
          <a:prstGeom prst="rect">
            <a:avLst/>
          </a:prstGeom>
          <a:ln>
            <a:noFill/>
          </a:ln>
        </p:spPr>
      </p:pic>
      <p:sp>
        <p:nvSpPr>
          <p:cNvPr id="216" name="CustomShape 2"/>
          <p:cNvSpPr/>
          <p:nvPr/>
        </p:nvSpPr>
        <p:spPr>
          <a:xfrm>
            <a:off x="2817720" y="4827960"/>
            <a:ext cx="3735000" cy="25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https://commons.wikimedia.org/wiki/File:Dijkstra_algorithm_13.svg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380;p56" descr=""/>
          <p:cNvPicPr/>
          <p:nvPr/>
        </p:nvPicPr>
        <p:blipFill>
          <a:blip r:embed="rId1"/>
          <a:stretch/>
        </p:blipFill>
        <p:spPr>
          <a:xfrm>
            <a:off x="1584360" y="1568880"/>
            <a:ext cx="6201000" cy="3511440"/>
          </a:xfrm>
          <a:prstGeom prst="rect">
            <a:avLst/>
          </a:prstGeom>
          <a:ln>
            <a:noFill/>
          </a:ln>
        </p:spPr>
      </p:pic>
      <p:sp>
        <p:nvSpPr>
          <p:cNvPr id="218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Templates - Graph Algorithms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2817720" y="4827960"/>
            <a:ext cx="3735000" cy="25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>
                <a:solidFill>
                  <a:srgbClr val="000000"/>
                </a:solidFill>
                <a:latin typeface="Arial"/>
                <a:ea typeface="Arial"/>
              </a:rPr>
              <a:t>https://en.wikipedia.org/wiki/Google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Linked List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" name="Google Shape;154;p23" descr=""/>
          <p:cNvPicPr/>
          <p:nvPr/>
        </p:nvPicPr>
        <p:blipFill>
          <a:blip r:embed="rId1"/>
          <a:stretch/>
        </p:blipFill>
        <p:spPr>
          <a:xfrm>
            <a:off x="152280" y="2006280"/>
            <a:ext cx="8838720" cy="2161080"/>
          </a:xfrm>
          <a:prstGeom prst="rect">
            <a:avLst/>
          </a:prstGeom>
          <a:ln>
            <a:noFill/>
          </a:ln>
        </p:spPr>
      </p:pic>
      <p:sp>
        <p:nvSpPr>
          <p:cNvPr id="103" name="CustomShape 2"/>
          <p:cNvSpPr/>
          <p:nvPr/>
        </p:nvSpPr>
        <p:spPr>
          <a:xfrm>
            <a:off x="1650600" y="4553640"/>
            <a:ext cx="5842080" cy="21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https://en.wikipedia.org/wiki/File:CPT-LinkedLists-addingnode.svg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Dictionary/Map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5" name="Google Shape;112;p17" descr=""/>
          <p:cNvPicPr/>
          <p:nvPr/>
        </p:nvPicPr>
        <p:blipFill>
          <a:blip r:embed="rId1"/>
          <a:stretch/>
        </p:blipFill>
        <p:spPr>
          <a:xfrm>
            <a:off x="3843360" y="1318680"/>
            <a:ext cx="4943160" cy="2304720"/>
          </a:xfrm>
          <a:prstGeom prst="rect">
            <a:avLst/>
          </a:prstGeom>
          <a:ln>
            <a:noFill/>
          </a:ln>
        </p:spPr>
      </p:pic>
      <p:sp>
        <p:nvSpPr>
          <p:cNvPr id="106" name="CustomShape 2"/>
          <p:cNvSpPr/>
          <p:nvPr/>
        </p:nvSpPr>
        <p:spPr>
          <a:xfrm>
            <a:off x="3843360" y="4491720"/>
            <a:ext cx="4943160" cy="20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https://commons.wikimedia.org/wiki/File:GooglePythonClass_Day1_Part3_Pic.jpg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Set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" name="Google Shape;119;p18" descr=""/>
          <p:cNvPicPr/>
          <p:nvPr/>
        </p:nvPicPr>
        <p:blipFill>
          <a:blip r:embed="rId1"/>
          <a:stretch/>
        </p:blipFill>
        <p:spPr>
          <a:xfrm>
            <a:off x="3974400" y="1318680"/>
            <a:ext cx="4544640" cy="2984400"/>
          </a:xfrm>
          <a:prstGeom prst="rect">
            <a:avLst/>
          </a:prstGeom>
          <a:ln>
            <a:noFill/>
          </a:ln>
        </p:spPr>
      </p:pic>
      <p:sp>
        <p:nvSpPr>
          <p:cNvPr id="109" name="CustomShape 2"/>
          <p:cNvSpPr/>
          <p:nvPr/>
        </p:nvSpPr>
        <p:spPr>
          <a:xfrm>
            <a:off x="3740760" y="4621320"/>
            <a:ext cx="5011920" cy="18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https://pxhere.com/en/photo/270789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Set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2227680" y="4646520"/>
            <a:ext cx="5011920" cy="18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1"/>
              </a:rPr>
              <a:t>https://en.m.wikipedia.org/wiki/File:PolygonsSetIntersection.svg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  <p:pic>
        <p:nvPicPr>
          <p:cNvPr id="112" name="Google Shape;205;p32" descr=""/>
          <p:cNvPicPr/>
          <p:nvPr/>
        </p:nvPicPr>
        <p:blipFill>
          <a:blip r:embed="rId2"/>
          <a:stretch/>
        </p:blipFill>
        <p:spPr>
          <a:xfrm>
            <a:off x="4750200" y="1240200"/>
            <a:ext cx="3254040" cy="3706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729360" y="1318680"/>
            <a:ext cx="7688520" cy="534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2600" spc="-1" strike="noStrike">
                <a:solidFill>
                  <a:srgbClr val="1a1a1a"/>
                </a:solidFill>
                <a:latin typeface="Raleway"/>
                <a:ea typeface="Raleway"/>
              </a:rPr>
              <a:t>Hash Table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4" name="Google Shape;126;p19" descr=""/>
          <p:cNvPicPr/>
          <p:nvPr/>
        </p:nvPicPr>
        <p:blipFill>
          <a:blip r:embed="rId1"/>
          <a:stretch/>
        </p:blipFill>
        <p:spPr>
          <a:xfrm>
            <a:off x="3834720" y="1318680"/>
            <a:ext cx="4684680" cy="3227400"/>
          </a:xfrm>
          <a:prstGeom prst="rect">
            <a:avLst/>
          </a:prstGeom>
          <a:ln>
            <a:noFill/>
          </a:ln>
        </p:spPr>
      </p:pic>
      <p:sp>
        <p:nvSpPr>
          <p:cNvPr id="115" name="CustomShape 2"/>
          <p:cNvSpPr/>
          <p:nvPr/>
        </p:nvSpPr>
        <p:spPr>
          <a:xfrm>
            <a:off x="3610800" y="4546440"/>
            <a:ext cx="5132520" cy="19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" sz="800" spc="-1" strike="noStrike" u="sng">
                <a:solidFill>
                  <a:srgbClr val="1c3678"/>
                </a:solidFill>
                <a:uFillTx/>
                <a:latin typeface="Arial"/>
                <a:ea typeface="Arial"/>
                <a:hlinkClick r:id="rId2"/>
              </a:rPr>
              <a:t>https://commons.wikimedia.org/wiki/File:Hash_table_5_0_1_1_1_1_1_LL.svg</a:t>
            </a:r>
            <a:endParaRPr b="0" lang="en-US" sz="8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Application>LibreOffice/6.4.7.2$Linux_X86_64 LibreOffice_project/40$Build-2</Application>
  <Words>1073</Words>
  <Paragraphs>155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2022-08-23T14:16:03Z</dcterms:modified>
  <cp:revision>4</cp:revision>
  <dc:subject/>
  <dc:title>Algorithms and Data Structures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45</vt:i4>
  </property>
  <property fmtid="{D5CDD505-2E9C-101B-9397-08002B2CF9AE}" pid="8" name="PresentationFormat">
    <vt:lpwstr>On-screen Show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45</vt:i4>
  </property>
</Properties>
</file>