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>
      <p:cViewPr varScale="1">
        <p:scale>
          <a:sx n="93" d="100"/>
          <a:sy n="93" d="100"/>
        </p:scale>
        <p:origin x="1936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228007" y="920724"/>
            <a:ext cx="1602384" cy="5949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5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64052" y="920724"/>
            <a:ext cx="4130294" cy="5949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58265" y="2004421"/>
            <a:ext cx="7341869" cy="1898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57224" y="7107209"/>
            <a:ext cx="1055370" cy="179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‹#›</a:t>
            </a:fld>
            <a:endParaRPr spc="8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8289" y="920724"/>
            <a:ext cx="3802379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Functions </a:t>
            </a:r>
            <a:r>
              <a:rPr sz="2800" spc="-210" dirty="0">
                <a:latin typeface="Lucida Calligraphy" panose="03010101010101010101" pitchFamily="66" charset="77"/>
              </a:rPr>
              <a:t>for</a:t>
            </a:r>
            <a:r>
              <a:rPr sz="2800" spc="155" dirty="0">
                <a:latin typeface="Lucida Calligraphy" panose="03010101010101010101" pitchFamily="66" charset="77"/>
              </a:rPr>
              <a:t> </a:t>
            </a:r>
            <a:r>
              <a:rPr sz="2800" spc="-220" dirty="0">
                <a:latin typeface="Lucida Calligraphy" panose="03010101010101010101" pitchFamily="66" charset="77"/>
              </a:rPr>
              <a:t>Classes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16050" y="2004421"/>
            <a:ext cx="7383780" cy="26869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71475" marR="5080" indent="-358775">
              <a:lnSpc>
                <a:spcPct val="109000"/>
              </a:lnSpc>
              <a:spcBef>
                <a:spcPts val="90"/>
              </a:spcBef>
              <a:buAutoNum type="arabicPeriod"/>
              <a:tabLst>
                <a:tab pos="372110" algn="l"/>
              </a:tabLst>
            </a:pPr>
            <a:r>
              <a:rPr sz="2450" spc="204" dirty="0">
                <a:latin typeface="Cambria"/>
                <a:cs typeface="Cambria"/>
              </a:rPr>
              <a:t>Copy </a:t>
            </a:r>
            <a:r>
              <a:rPr sz="2450" spc="160" dirty="0">
                <a:latin typeface="Cambria"/>
                <a:cs typeface="Cambria"/>
              </a:rPr>
              <a:t>constructor </a:t>
            </a:r>
            <a:r>
              <a:rPr sz="2450" spc="225" dirty="0">
                <a:latin typeface="Cambria"/>
                <a:cs typeface="Cambria"/>
              </a:rPr>
              <a:t>and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lang="en-US" sz="2450" spc="125" dirty="0">
                <a:latin typeface="Cambria"/>
                <a:cs typeface="Cambria"/>
              </a:rPr>
              <a:t>rule of three (big-five in C++ 11)</a:t>
            </a:r>
            <a:r>
              <a:rPr sz="2450" spc="125" dirty="0">
                <a:latin typeface="Cambria"/>
                <a:cs typeface="Cambria"/>
              </a:rPr>
              <a:t>: </a:t>
            </a:r>
            <a:r>
              <a:rPr sz="2450" spc="210" dirty="0">
                <a:latin typeface="Cambria"/>
                <a:cs typeface="Cambria"/>
              </a:rPr>
              <a:t>used </a:t>
            </a:r>
            <a:r>
              <a:rPr sz="2450" spc="100" dirty="0">
                <a:latin typeface="Cambria"/>
                <a:cs typeface="Cambria"/>
              </a:rPr>
              <a:t>to</a:t>
            </a:r>
            <a:r>
              <a:rPr sz="2450" spc="-114" dirty="0">
                <a:latin typeface="Cambria"/>
                <a:cs typeface="Cambria"/>
              </a:rPr>
              <a:t> </a:t>
            </a:r>
            <a:r>
              <a:rPr sz="2450" spc="140" dirty="0">
                <a:latin typeface="Cambria"/>
                <a:cs typeface="Cambria"/>
              </a:rPr>
              <a:t>cre</a:t>
            </a:r>
            <a:r>
              <a:rPr sz="2450" spc="145" dirty="0">
                <a:latin typeface="Cambria"/>
                <a:cs typeface="Cambria"/>
              </a:rPr>
              <a:t>ate</a:t>
            </a:r>
            <a:r>
              <a:rPr lang="en-US" sz="2450" spc="145" dirty="0">
                <a:latin typeface="Cambria"/>
                <a:cs typeface="Cambria"/>
              </a:rPr>
              <a:t> a</a:t>
            </a:r>
            <a:r>
              <a:rPr sz="2450" spc="145" dirty="0">
                <a:latin typeface="Cambria"/>
                <a:cs typeface="Cambria"/>
              </a:rPr>
              <a:t> </a:t>
            </a:r>
            <a:r>
              <a:rPr sz="2450" spc="140" dirty="0">
                <a:latin typeface="Cambria"/>
                <a:cs typeface="Cambria"/>
              </a:rPr>
              <a:t>copy </a:t>
            </a:r>
            <a:r>
              <a:rPr sz="2450" spc="65" dirty="0">
                <a:latin typeface="Cambria"/>
                <a:cs typeface="Cambria"/>
              </a:rPr>
              <a:t>of </a:t>
            </a:r>
            <a:r>
              <a:rPr sz="2450" spc="254" dirty="0">
                <a:latin typeface="Cambria"/>
                <a:cs typeface="Cambria"/>
              </a:rPr>
              <a:t>an</a:t>
            </a:r>
            <a:r>
              <a:rPr sz="2450" spc="40" dirty="0">
                <a:latin typeface="Cambria"/>
                <a:cs typeface="Cambria"/>
              </a:rPr>
              <a:t> </a:t>
            </a:r>
            <a:r>
              <a:rPr sz="2450" spc="130" dirty="0">
                <a:latin typeface="Cambria"/>
                <a:cs typeface="Cambria"/>
              </a:rPr>
              <a:t>object</a:t>
            </a:r>
            <a:endParaRPr sz="2450" dirty="0">
              <a:latin typeface="Cambria"/>
              <a:cs typeface="Cambria"/>
            </a:endParaRPr>
          </a:p>
          <a:p>
            <a:pPr marL="371475" marR="5080" indent="-358775">
              <a:lnSpc>
                <a:spcPct val="109000"/>
              </a:lnSpc>
              <a:spcBef>
                <a:spcPts val="800"/>
              </a:spcBef>
              <a:buAutoNum type="arabicPeriod"/>
              <a:tabLst>
                <a:tab pos="372110" algn="l"/>
                <a:tab pos="1611630" algn="l"/>
                <a:tab pos="3108325" algn="l"/>
                <a:tab pos="4682490" algn="l"/>
                <a:tab pos="5549265" algn="l"/>
                <a:tab pos="5974715" algn="l"/>
                <a:tab pos="6860540" algn="l"/>
              </a:tabLst>
            </a:pPr>
            <a:r>
              <a:rPr sz="2450" spc="200" dirty="0">
                <a:latin typeface="Cambria"/>
                <a:cs typeface="Cambria"/>
              </a:rPr>
              <a:t>St</a:t>
            </a:r>
            <a:r>
              <a:rPr sz="2450" spc="215" dirty="0">
                <a:latin typeface="Cambria"/>
                <a:cs typeface="Cambria"/>
              </a:rPr>
              <a:t>r</a:t>
            </a:r>
            <a:r>
              <a:rPr sz="2450" spc="204" dirty="0">
                <a:latin typeface="Cambria"/>
                <a:cs typeface="Cambria"/>
              </a:rPr>
              <a:t>eam</a:t>
            </a:r>
            <a:r>
              <a:rPr sz="2450" dirty="0">
                <a:latin typeface="Cambria"/>
                <a:cs typeface="Cambria"/>
              </a:rPr>
              <a:t>	</a:t>
            </a:r>
            <a:r>
              <a:rPr sz="2450" spc="140" dirty="0">
                <a:latin typeface="Cambria"/>
                <a:cs typeface="Cambria"/>
              </a:rPr>
              <a:t>insertion</a:t>
            </a:r>
            <a:r>
              <a:rPr sz="2450" dirty="0">
                <a:latin typeface="Cambria"/>
                <a:cs typeface="Cambria"/>
              </a:rPr>
              <a:t>	</a:t>
            </a:r>
            <a:r>
              <a:rPr sz="2450" spc="120" dirty="0">
                <a:latin typeface="Cambria"/>
                <a:cs typeface="Cambria"/>
              </a:rPr>
              <a:t>operator:</a:t>
            </a:r>
            <a:r>
              <a:rPr sz="2450" dirty="0">
                <a:latin typeface="Cambria"/>
                <a:cs typeface="Cambria"/>
              </a:rPr>
              <a:t>	</a:t>
            </a:r>
            <a:r>
              <a:rPr sz="2450" spc="210" dirty="0">
                <a:latin typeface="Cambria"/>
                <a:cs typeface="Cambria"/>
              </a:rPr>
              <a:t>used</a:t>
            </a:r>
            <a:r>
              <a:rPr sz="2450" dirty="0">
                <a:latin typeface="Cambria"/>
                <a:cs typeface="Cambria"/>
              </a:rPr>
              <a:t>	</a:t>
            </a:r>
            <a:r>
              <a:rPr sz="2450" spc="100" dirty="0">
                <a:latin typeface="Cambria"/>
                <a:cs typeface="Cambria"/>
              </a:rPr>
              <a:t>to</a:t>
            </a:r>
            <a:r>
              <a:rPr sz="2450" dirty="0">
                <a:latin typeface="Cambria"/>
                <a:cs typeface="Cambria"/>
              </a:rPr>
              <a:t>	</a:t>
            </a:r>
            <a:r>
              <a:rPr sz="2450" spc="135" dirty="0">
                <a:latin typeface="Cambria"/>
                <a:cs typeface="Cambria"/>
              </a:rPr>
              <a:t>print</a:t>
            </a:r>
            <a:r>
              <a:rPr sz="2450" dirty="0">
                <a:latin typeface="Cambria"/>
                <a:cs typeface="Cambria"/>
              </a:rPr>
              <a:t>	</a:t>
            </a:r>
            <a:r>
              <a:rPr sz="2450" spc="135" dirty="0">
                <a:latin typeface="Cambria"/>
                <a:cs typeface="Cambria"/>
              </a:rPr>
              <a:t>out  </a:t>
            </a:r>
            <a:r>
              <a:rPr sz="2450" spc="130" dirty="0">
                <a:latin typeface="Cambria"/>
                <a:cs typeface="Cambria"/>
              </a:rPr>
              <a:t>object</a:t>
            </a:r>
            <a:endParaRPr sz="2450" dirty="0">
              <a:latin typeface="Cambria"/>
              <a:cs typeface="Cambria"/>
            </a:endParaRPr>
          </a:p>
          <a:p>
            <a:pPr marL="371475" indent="-35877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72110" algn="l"/>
              </a:tabLst>
            </a:pPr>
            <a:r>
              <a:rPr sz="2450" spc="165" dirty="0">
                <a:latin typeface="Cambria"/>
                <a:cs typeface="Cambria"/>
              </a:rPr>
              <a:t>Destructor: </a:t>
            </a:r>
            <a:r>
              <a:rPr sz="2450" spc="210" dirty="0">
                <a:latin typeface="Cambria"/>
                <a:cs typeface="Cambria"/>
              </a:rPr>
              <a:t>used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80" dirty="0">
                <a:latin typeface="Cambria"/>
                <a:cs typeface="Cambria"/>
              </a:rPr>
              <a:t>free </a:t>
            </a:r>
            <a:r>
              <a:rPr sz="2450" spc="250" dirty="0">
                <a:latin typeface="Cambria"/>
                <a:cs typeface="Cambria"/>
              </a:rPr>
              <a:t>up</a:t>
            </a:r>
            <a:r>
              <a:rPr sz="2450" spc="170" dirty="0">
                <a:latin typeface="Cambria"/>
                <a:cs typeface="Cambria"/>
              </a:rPr>
              <a:t> </a:t>
            </a:r>
            <a:r>
              <a:rPr sz="2450" spc="155" dirty="0">
                <a:latin typeface="Cambria"/>
                <a:cs typeface="Cambria"/>
              </a:rPr>
              <a:t>memory</a:t>
            </a:r>
            <a:endParaRPr sz="2450" dirty="0">
              <a:latin typeface="Cambria"/>
              <a:cs typeface="Cambr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1</a:t>
            </a:fld>
            <a:endParaRPr spc="8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10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35883" y="920724"/>
            <a:ext cx="3587268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 rtl="0">
              <a:lnSpc>
                <a:spcPts val="3850"/>
              </a:lnSpc>
            </a:pPr>
            <a:r>
              <a:rPr sz="2800" kern="1200" spc="-180" dirty="0">
                <a:latin typeface="Lucida Calligraphy" panose="03010101010101010101" pitchFamily="66" charset="77"/>
                <a:cs typeface="+mn-cs"/>
              </a:rPr>
              <a:t>Automatic Release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36875"/>
            <a:ext cx="7341234" cy="39954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50" dirty="0">
                <a:latin typeface="Cambria"/>
                <a:cs typeface="Cambria"/>
              </a:rPr>
              <a:t>If </a:t>
            </a:r>
            <a:r>
              <a:rPr sz="2450" spc="65" dirty="0">
                <a:latin typeface="Cambria"/>
                <a:cs typeface="Cambria"/>
              </a:rPr>
              <a:t>we</a:t>
            </a:r>
            <a:r>
              <a:rPr sz="2450" spc="-145" dirty="0">
                <a:latin typeface="Cambria"/>
                <a:cs typeface="Cambria"/>
              </a:rPr>
              <a:t> </a:t>
            </a:r>
            <a:r>
              <a:rPr sz="2450" spc="85" dirty="0">
                <a:latin typeface="Cambria"/>
                <a:cs typeface="Cambria"/>
              </a:rPr>
              <a:t>write:</a:t>
            </a:r>
            <a:endParaRPr sz="245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Pear</a:t>
            </a:r>
            <a:r>
              <a:rPr sz="2450" b="1" spc="1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3675" b="1" spc="22" baseline="-9070" dirty="0">
                <a:solidFill>
                  <a:srgbClr val="0072BC"/>
                </a:solidFill>
                <a:latin typeface="Courier New"/>
                <a:cs typeface="Courier New"/>
              </a:rPr>
              <a:t>*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ptr;</a:t>
            </a:r>
            <a:endParaRPr sz="24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ptr = new Pear(</a:t>
            </a:r>
            <a:r>
              <a:rPr sz="2450" b="1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);</a:t>
            </a:r>
            <a:endParaRPr sz="24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9000"/>
              </a:lnSpc>
            </a:pPr>
            <a:r>
              <a:rPr sz="2450" spc="150" dirty="0">
                <a:latin typeface="Cambria"/>
                <a:cs typeface="Cambria"/>
              </a:rPr>
              <a:t>The </a:t>
            </a:r>
            <a:r>
              <a:rPr sz="2450" spc="155" dirty="0">
                <a:latin typeface="Cambria"/>
                <a:cs typeface="Cambria"/>
              </a:rPr>
              <a:t>memory </a:t>
            </a:r>
            <a:r>
              <a:rPr sz="2450" spc="70" dirty="0">
                <a:latin typeface="Cambria"/>
                <a:cs typeface="Cambria"/>
              </a:rPr>
              <a:t>for </a:t>
            </a:r>
            <a:r>
              <a:rPr sz="2450" spc="-80" dirty="0">
                <a:solidFill>
                  <a:srgbClr val="EC008C"/>
                </a:solidFill>
                <a:latin typeface="Tahoma"/>
                <a:cs typeface="Tahoma"/>
              </a:rPr>
              <a:t>ptr </a:t>
            </a:r>
            <a:r>
              <a:rPr sz="2450" spc="60" dirty="0">
                <a:latin typeface="Cambria"/>
                <a:cs typeface="Cambria"/>
              </a:rPr>
              <a:t>will </a:t>
            </a:r>
            <a:r>
              <a:rPr sz="2450" spc="160" dirty="0">
                <a:latin typeface="Cambria"/>
                <a:cs typeface="Cambria"/>
              </a:rPr>
              <a:t>also </a:t>
            </a:r>
            <a:r>
              <a:rPr sz="2450" spc="140" dirty="0">
                <a:latin typeface="Cambria"/>
                <a:cs typeface="Cambria"/>
              </a:rPr>
              <a:t>be </a:t>
            </a:r>
            <a:r>
              <a:rPr sz="2450" spc="165" dirty="0">
                <a:latin typeface="Cambria"/>
                <a:cs typeface="Cambria"/>
              </a:rPr>
              <a:t>automatically  </a:t>
            </a:r>
            <a:r>
              <a:rPr sz="2450" spc="145" dirty="0">
                <a:latin typeface="Cambria"/>
                <a:cs typeface="Cambria"/>
              </a:rPr>
              <a:t>reclaimed </a:t>
            </a:r>
            <a:r>
              <a:rPr sz="2450" spc="40" dirty="0">
                <a:latin typeface="Cambria"/>
                <a:cs typeface="Cambria"/>
              </a:rPr>
              <a:t>(it’s </a:t>
            </a:r>
            <a:r>
              <a:rPr sz="2450" spc="145" dirty="0">
                <a:latin typeface="Cambria"/>
                <a:cs typeface="Cambria"/>
              </a:rPr>
              <a:t>essentially </a:t>
            </a:r>
            <a:r>
              <a:rPr sz="2450" spc="254" dirty="0">
                <a:latin typeface="Cambria"/>
                <a:cs typeface="Cambria"/>
              </a:rPr>
              <a:t>an </a:t>
            </a:r>
            <a:r>
              <a:rPr sz="2450" spc="-15" dirty="0">
                <a:solidFill>
                  <a:srgbClr val="EC008C"/>
                </a:solidFill>
                <a:latin typeface="Tahoma"/>
                <a:cs typeface="Tahoma"/>
              </a:rPr>
              <a:t>int</a:t>
            </a:r>
            <a:r>
              <a:rPr sz="2450" spc="-15" dirty="0">
                <a:latin typeface="Cambria"/>
                <a:cs typeface="Cambria"/>
              </a:rPr>
              <a:t>). </a:t>
            </a:r>
            <a:r>
              <a:rPr sz="2450" spc="260" dirty="0">
                <a:latin typeface="Cambria"/>
                <a:cs typeface="Cambria"/>
              </a:rPr>
              <a:t>But </a:t>
            </a:r>
            <a:r>
              <a:rPr sz="2450" spc="155" dirty="0">
                <a:latin typeface="Cambria"/>
                <a:cs typeface="Cambria"/>
              </a:rPr>
              <a:t>not </a:t>
            </a:r>
            <a:r>
              <a:rPr sz="2450" spc="160" dirty="0">
                <a:latin typeface="Cambria"/>
                <a:cs typeface="Cambria"/>
              </a:rPr>
              <a:t>the  </a:t>
            </a:r>
            <a:r>
              <a:rPr sz="2450" spc="155" dirty="0">
                <a:latin typeface="Cambria"/>
                <a:cs typeface="Cambria"/>
              </a:rPr>
              <a:t>memory </a:t>
            </a:r>
            <a:r>
              <a:rPr sz="2450" spc="70" dirty="0">
                <a:latin typeface="Cambria"/>
                <a:cs typeface="Cambria"/>
              </a:rPr>
              <a:t>for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30" dirty="0">
                <a:latin typeface="Cambria"/>
                <a:cs typeface="Cambria"/>
              </a:rPr>
              <a:t>object </a:t>
            </a:r>
            <a:r>
              <a:rPr sz="2450" spc="185" dirty="0">
                <a:latin typeface="Cambria"/>
                <a:cs typeface="Cambria"/>
              </a:rPr>
              <a:t>that </a:t>
            </a:r>
            <a:r>
              <a:rPr sz="2450" spc="-80" dirty="0">
                <a:solidFill>
                  <a:srgbClr val="EC008C"/>
                </a:solidFill>
                <a:latin typeface="Tahoma"/>
                <a:cs typeface="Tahoma"/>
              </a:rPr>
              <a:t>ptr </a:t>
            </a:r>
            <a:r>
              <a:rPr sz="2450" spc="135" dirty="0">
                <a:latin typeface="Cambria"/>
                <a:cs typeface="Cambria"/>
              </a:rPr>
              <a:t>pointed </a:t>
            </a:r>
            <a:r>
              <a:rPr sz="2450" spc="160" dirty="0">
                <a:latin typeface="Cambria"/>
                <a:cs typeface="Cambria"/>
              </a:rPr>
              <a:t>to.</a:t>
            </a:r>
            <a:r>
              <a:rPr sz="2450" spc="855" dirty="0">
                <a:latin typeface="Cambria"/>
                <a:cs typeface="Cambria"/>
              </a:rPr>
              <a:t> </a:t>
            </a:r>
            <a:r>
              <a:rPr sz="2450" spc="105" dirty="0">
                <a:latin typeface="Cambria"/>
                <a:cs typeface="Cambria"/>
              </a:rPr>
              <a:t>(So  </a:t>
            </a:r>
            <a:r>
              <a:rPr sz="2450" spc="65" dirty="0">
                <a:latin typeface="Cambria"/>
                <a:cs typeface="Cambria"/>
              </a:rPr>
              <a:t>we </a:t>
            </a:r>
            <a:r>
              <a:rPr sz="2450" spc="175" dirty="0">
                <a:latin typeface="Cambria"/>
                <a:cs typeface="Cambria"/>
              </a:rPr>
              <a:t>might </a:t>
            </a:r>
            <a:r>
              <a:rPr sz="2450" spc="180" dirty="0">
                <a:latin typeface="Cambria"/>
                <a:cs typeface="Cambria"/>
              </a:rPr>
              <a:t>end </a:t>
            </a:r>
            <a:r>
              <a:rPr sz="2450" spc="250" dirty="0">
                <a:latin typeface="Cambria"/>
                <a:cs typeface="Cambria"/>
              </a:rPr>
              <a:t>up </a:t>
            </a:r>
            <a:r>
              <a:rPr sz="2450" spc="120" dirty="0">
                <a:latin typeface="Cambria"/>
                <a:cs typeface="Cambria"/>
              </a:rPr>
              <a:t>with </a:t>
            </a:r>
            <a:r>
              <a:rPr sz="2450" spc="170" dirty="0">
                <a:latin typeface="Cambria"/>
                <a:cs typeface="Cambria"/>
              </a:rPr>
              <a:t>nothing </a:t>
            </a:r>
            <a:r>
              <a:rPr sz="2450" spc="145" dirty="0">
                <a:latin typeface="Cambria"/>
                <a:cs typeface="Cambria"/>
              </a:rPr>
              <a:t>pointing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185" dirty="0">
                <a:latin typeface="Cambria"/>
                <a:cs typeface="Cambria"/>
              </a:rPr>
              <a:t>that  </a:t>
            </a:r>
            <a:r>
              <a:rPr sz="2450" spc="130" dirty="0">
                <a:latin typeface="Cambria"/>
                <a:cs typeface="Cambria"/>
              </a:rPr>
              <a:t>object: </a:t>
            </a:r>
            <a:r>
              <a:rPr sz="2450" spc="170" dirty="0">
                <a:latin typeface="Cambria"/>
                <a:cs typeface="Cambria"/>
              </a:rPr>
              <a:t>this </a:t>
            </a:r>
            <a:r>
              <a:rPr sz="2450" spc="145" dirty="0">
                <a:latin typeface="Cambria"/>
                <a:cs typeface="Cambria"/>
              </a:rPr>
              <a:t>is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i="1" spc="185" dirty="0">
                <a:solidFill>
                  <a:srgbClr val="009A55"/>
                </a:solidFill>
                <a:latin typeface="Cambria"/>
                <a:cs typeface="Cambria"/>
              </a:rPr>
              <a:t>memory</a:t>
            </a:r>
            <a:r>
              <a:rPr sz="2450" i="1" spc="30" dirty="0">
                <a:solidFill>
                  <a:srgbClr val="009A55"/>
                </a:solidFill>
                <a:latin typeface="Cambria"/>
                <a:cs typeface="Cambria"/>
              </a:rPr>
              <a:t> </a:t>
            </a:r>
            <a:r>
              <a:rPr sz="2450" i="1" spc="165" dirty="0">
                <a:solidFill>
                  <a:srgbClr val="009A55"/>
                </a:solidFill>
                <a:latin typeface="Cambria"/>
                <a:cs typeface="Cambria"/>
              </a:rPr>
              <a:t>leak</a:t>
            </a:r>
            <a:r>
              <a:rPr sz="2450" spc="165" dirty="0">
                <a:latin typeface="Cambria"/>
                <a:cs typeface="Cambria"/>
              </a:rPr>
              <a:t>.)</a:t>
            </a:r>
            <a:endParaRPr sz="245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11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90765" y="920724"/>
            <a:ext cx="3077503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 rtl="0">
              <a:lnSpc>
                <a:spcPts val="3850"/>
              </a:lnSpc>
            </a:pPr>
            <a:r>
              <a:rPr sz="2800" kern="1200" spc="-180" dirty="0">
                <a:latin typeface="Lucida Calligraphy" panose="03010101010101010101" pitchFamily="66" charset="77"/>
                <a:cs typeface="+mn-cs"/>
              </a:rPr>
              <a:t>Manual Release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4421"/>
            <a:ext cx="7341234" cy="42189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90"/>
              </a:spcBef>
            </a:pPr>
            <a:r>
              <a:rPr sz="2450" spc="180" dirty="0">
                <a:latin typeface="Cambria"/>
                <a:cs typeface="Cambria"/>
              </a:rPr>
              <a:t>Instead, </a:t>
            </a:r>
            <a:r>
              <a:rPr sz="2450" spc="65" dirty="0">
                <a:latin typeface="Cambria"/>
                <a:cs typeface="Cambria"/>
              </a:rPr>
              <a:t>we </a:t>
            </a:r>
            <a:r>
              <a:rPr sz="2450" spc="155" dirty="0">
                <a:latin typeface="Cambria"/>
                <a:cs typeface="Cambria"/>
              </a:rPr>
              <a:t>need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165" dirty="0">
                <a:latin typeface="Cambria"/>
                <a:cs typeface="Cambria"/>
              </a:rPr>
              <a:t>have </a:t>
            </a:r>
            <a:r>
              <a:rPr sz="2450" spc="175" dirty="0">
                <a:latin typeface="Cambria"/>
                <a:cs typeface="Cambria"/>
              </a:rPr>
              <a:t>at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80" dirty="0">
                <a:latin typeface="Cambria"/>
                <a:cs typeface="Cambria"/>
              </a:rPr>
              <a:t>end </a:t>
            </a:r>
            <a:r>
              <a:rPr sz="2450" spc="175" dirty="0">
                <a:latin typeface="Cambria"/>
                <a:cs typeface="Cambria"/>
              </a:rPr>
              <a:t>(assuming  </a:t>
            </a:r>
            <a:r>
              <a:rPr sz="2450" spc="65" dirty="0">
                <a:latin typeface="Cambria"/>
                <a:cs typeface="Cambria"/>
              </a:rPr>
              <a:t>we </a:t>
            </a:r>
            <a:r>
              <a:rPr sz="2450" spc="110" dirty="0">
                <a:latin typeface="Cambria"/>
                <a:cs typeface="Cambria"/>
              </a:rPr>
              <a:t>really </a:t>
            </a:r>
            <a:r>
              <a:rPr sz="2450" spc="140" dirty="0">
                <a:latin typeface="Cambria"/>
                <a:cs typeface="Cambria"/>
              </a:rPr>
              <a:t>are </a:t>
            </a:r>
            <a:r>
              <a:rPr sz="2450" spc="150" dirty="0">
                <a:latin typeface="Cambria"/>
                <a:cs typeface="Cambria"/>
              </a:rPr>
              <a:t>finished </a:t>
            </a:r>
            <a:r>
              <a:rPr sz="2450" spc="120" dirty="0">
                <a:latin typeface="Cambria"/>
                <a:cs typeface="Cambria"/>
              </a:rPr>
              <a:t>with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30" dirty="0">
                <a:latin typeface="Cambria"/>
                <a:cs typeface="Cambria"/>
              </a:rPr>
              <a:t>object </a:t>
            </a:r>
            <a:r>
              <a:rPr sz="2450" spc="185" dirty="0">
                <a:latin typeface="Cambria"/>
                <a:cs typeface="Cambria"/>
              </a:rPr>
              <a:t>that </a:t>
            </a:r>
            <a:r>
              <a:rPr sz="2450" spc="-80" dirty="0">
                <a:solidFill>
                  <a:srgbClr val="EC008C"/>
                </a:solidFill>
                <a:latin typeface="Tahoma"/>
                <a:cs typeface="Tahoma"/>
              </a:rPr>
              <a:t>ptr  </a:t>
            </a:r>
            <a:r>
              <a:rPr sz="2450" spc="155" dirty="0">
                <a:latin typeface="Cambria"/>
                <a:cs typeface="Cambria"/>
              </a:rPr>
              <a:t>points</a:t>
            </a:r>
            <a:r>
              <a:rPr sz="2450" spc="245" dirty="0">
                <a:latin typeface="Cambria"/>
                <a:cs typeface="Cambria"/>
              </a:rPr>
              <a:t> </a:t>
            </a:r>
            <a:r>
              <a:rPr sz="2450" spc="35" dirty="0">
                <a:latin typeface="Cambria"/>
                <a:cs typeface="Cambria"/>
              </a:rPr>
              <a:t>to):</a:t>
            </a:r>
            <a:endParaRPr sz="245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delete</a:t>
            </a:r>
            <a:r>
              <a:rPr sz="2450" b="1" spc="1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ptr;</a:t>
            </a:r>
            <a:endParaRPr sz="24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50" spc="180" dirty="0">
                <a:latin typeface="Cambria"/>
                <a:cs typeface="Cambria"/>
              </a:rPr>
              <a:t>That </a:t>
            </a:r>
            <a:r>
              <a:rPr sz="2450" spc="225" dirty="0">
                <a:latin typeface="Cambria"/>
                <a:cs typeface="Cambria"/>
              </a:rPr>
              <a:t>runs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50" dirty="0">
                <a:latin typeface="Cambria"/>
                <a:cs typeface="Cambria"/>
              </a:rPr>
              <a:t>destructor </a:t>
            </a:r>
            <a:r>
              <a:rPr sz="2450" spc="70" dirty="0">
                <a:latin typeface="Cambria"/>
                <a:cs typeface="Cambria"/>
              </a:rPr>
              <a:t>for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-130" dirty="0">
                <a:solidFill>
                  <a:srgbClr val="EC008C"/>
                </a:solidFill>
                <a:latin typeface="Tahoma"/>
                <a:cs typeface="Tahoma"/>
              </a:rPr>
              <a:t>Pear</a:t>
            </a:r>
            <a:r>
              <a:rPr sz="2450" spc="-35" dirty="0">
                <a:solidFill>
                  <a:srgbClr val="EC008C"/>
                </a:solidFill>
                <a:latin typeface="Tahoma"/>
                <a:cs typeface="Tahoma"/>
              </a:rPr>
              <a:t> </a:t>
            </a:r>
            <a:r>
              <a:rPr sz="2450" spc="215" dirty="0">
                <a:latin typeface="Cambria"/>
                <a:cs typeface="Cambria"/>
              </a:rPr>
              <a:t>class.</a:t>
            </a:r>
            <a:endParaRPr sz="2450">
              <a:latin typeface="Cambria"/>
              <a:cs typeface="Cambria"/>
            </a:endParaRPr>
          </a:p>
          <a:p>
            <a:pPr marL="12700" marR="5080" algn="just">
              <a:lnSpc>
                <a:spcPct val="109000"/>
              </a:lnSpc>
              <a:spcBef>
                <a:spcPts val="1930"/>
              </a:spcBef>
            </a:pPr>
            <a:r>
              <a:rPr sz="2450" spc="-35" dirty="0">
                <a:latin typeface="Cambria"/>
                <a:cs typeface="Cambria"/>
              </a:rPr>
              <a:t>(If </a:t>
            </a:r>
            <a:r>
              <a:rPr sz="2450" spc="155" dirty="0">
                <a:latin typeface="Cambria"/>
                <a:cs typeface="Cambria"/>
              </a:rPr>
              <a:t>not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65" dirty="0">
                <a:latin typeface="Cambria"/>
                <a:cs typeface="Cambria"/>
              </a:rPr>
              <a:t>last </a:t>
            </a:r>
            <a:r>
              <a:rPr sz="2450" spc="125" dirty="0">
                <a:latin typeface="Cambria"/>
                <a:cs typeface="Cambria"/>
              </a:rPr>
              <a:t>line </a:t>
            </a:r>
            <a:r>
              <a:rPr sz="2450" spc="65" dirty="0">
                <a:latin typeface="Cambria"/>
                <a:cs typeface="Cambria"/>
              </a:rPr>
              <a:t>of </a:t>
            </a:r>
            <a:r>
              <a:rPr sz="2450" spc="170" dirty="0">
                <a:latin typeface="Cambria"/>
                <a:cs typeface="Cambria"/>
              </a:rPr>
              <a:t>code, </a:t>
            </a:r>
            <a:r>
              <a:rPr sz="2450" spc="85" dirty="0">
                <a:latin typeface="Cambria"/>
                <a:cs typeface="Cambria"/>
              </a:rPr>
              <a:t>it </a:t>
            </a:r>
            <a:r>
              <a:rPr sz="2450" spc="145" dirty="0">
                <a:latin typeface="Cambria"/>
                <a:cs typeface="Cambria"/>
              </a:rPr>
              <a:t>is </a:t>
            </a:r>
            <a:r>
              <a:rPr sz="2450" spc="204" dirty="0">
                <a:latin typeface="Cambria"/>
                <a:cs typeface="Cambria"/>
              </a:rPr>
              <a:t>common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145" dirty="0">
                <a:latin typeface="Cambria"/>
                <a:cs typeface="Cambria"/>
              </a:rPr>
              <a:t>set  </a:t>
            </a:r>
            <a:r>
              <a:rPr sz="2450" spc="-80" dirty="0">
                <a:solidFill>
                  <a:srgbClr val="EC008C"/>
                </a:solidFill>
                <a:latin typeface="Tahoma"/>
                <a:cs typeface="Tahoma"/>
              </a:rPr>
              <a:t>ptr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-85" dirty="0">
                <a:solidFill>
                  <a:srgbClr val="EC008C"/>
                </a:solidFill>
                <a:latin typeface="Tahoma"/>
                <a:cs typeface="Tahoma"/>
              </a:rPr>
              <a:t>nullptr </a:t>
            </a:r>
            <a:r>
              <a:rPr sz="2450" spc="114" dirty="0">
                <a:latin typeface="Cambria"/>
                <a:cs typeface="Cambria"/>
              </a:rPr>
              <a:t>after </a:t>
            </a:r>
            <a:r>
              <a:rPr sz="2450" spc="170" dirty="0">
                <a:latin typeface="Cambria"/>
                <a:cs typeface="Cambria"/>
              </a:rPr>
              <a:t>this </a:t>
            </a:r>
            <a:r>
              <a:rPr sz="2450" spc="160" dirty="0">
                <a:latin typeface="Cambria"/>
                <a:cs typeface="Cambria"/>
              </a:rPr>
              <a:t>so </a:t>
            </a:r>
            <a:r>
              <a:rPr sz="2450" spc="185" dirty="0">
                <a:latin typeface="Cambria"/>
                <a:cs typeface="Cambria"/>
              </a:rPr>
              <a:t>that </a:t>
            </a:r>
            <a:r>
              <a:rPr sz="2450" spc="170" dirty="0">
                <a:latin typeface="Cambria"/>
                <a:cs typeface="Cambria"/>
              </a:rPr>
              <a:t>attempts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220" dirty="0">
                <a:latin typeface="Cambria"/>
                <a:cs typeface="Cambria"/>
              </a:rPr>
              <a:t>use </a:t>
            </a:r>
            <a:r>
              <a:rPr sz="2450" spc="85" dirty="0">
                <a:latin typeface="Cambria"/>
                <a:cs typeface="Cambria"/>
              </a:rPr>
              <a:t>it  </a:t>
            </a:r>
            <a:r>
              <a:rPr sz="2450" spc="60" dirty="0">
                <a:latin typeface="Cambria"/>
                <a:cs typeface="Cambria"/>
              </a:rPr>
              <a:t>will </a:t>
            </a:r>
            <a:r>
              <a:rPr sz="2450" spc="220" dirty="0">
                <a:latin typeface="Cambria"/>
                <a:cs typeface="Cambria"/>
              </a:rPr>
              <a:t>crash, </a:t>
            </a:r>
            <a:r>
              <a:rPr sz="2450" spc="210" dirty="0">
                <a:latin typeface="Cambria"/>
                <a:cs typeface="Cambria"/>
              </a:rPr>
              <a:t>but </a:t>
            </a:r>
            <a:r>
              <a:rPr sz="2450" spc="155" dirty="0">
                <a:latin typeface="Cambria"/>
                <a:cs typeface="Cambria"/>
              </a:rPr>
              <a:t>not</a:t>
            </a:r>
            <a:r>
              <a:rPr sz="2450" spc="-100" dirty="0">
                <a:latin typeface="Cambria"/>
                <a:cs typeface="Cambria"/>
              </a:rPr>
              <a:t> </a:t>
            </a:r>
            <a:r>
              <a:rPr sz="2450" spc="130" dirty="0">
                <a:latin typeface="Cambria"/>
                <a:cs typeface="Cambria"/>
              </a:rPr>
              <a:t>corrupt.)</a:t>
            </a:r>
            <a:endParaRPr sz="245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12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02608" y="920724"/>
            <a:ext cx="2253615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 rtl="0">
              <a:lnSpc>
                <a:spcPts val="3850"/>
              </a:lnSpc>
            </a:pPr>
            <a:r>
              <a:rPr sz="2800" kern="1200" spc="-180" dirty="0">
                <a:latin typeface="Lucida Calligraphy" panose="03010101010101010101" pitchFamily="66" charset="77"/>
                <a:cs typeface="+mn-cs"/>
              </a:rPr>
              <a:t>Destructors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7722"/>
            <a:ext cx="7341234" cy="40595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90"/>
              </a:spcBef>
            </a:pPr>
            <a:r>
              <a:rPr sz="2450" spc="150" dirty="0">
                <a:latin typeface="Cambria"/>
                <a:cs typeface="Cambria"/>
              </a:rPr>
              <a:t>The destructor </a:t>
            </a:r>
            <a:r>
              <a:rPr sz="2450" spc="70" dirty="0">
                <a:latin typeface="Cambria"/>
                <a:cs typeface="Cambria"/>
              </a:rPr>
              <a:t>for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200" dirty="0">
                <a:latin typeface="Cambria"/>
                <a:cs typeface="Cambria"/>
              </a:rPr>
              <a:t>class </a:t>
            </a:r>
            <a:r>
              <a:rPr sz="2450" spc="250" dirty="0">
                <a:latin typeface="Cambria"/>
                <a:cs typeface="Cambria"/>
              </a:rPr>
              <a:t>has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215" dirty="0">
                <a:latin typeface="Cambria"/>
                <a:cs typeface="Cambria"/>
              </a:rPr>
              <a:t>same </a:t>
            </a:r>
            <a:r>
              <a:rPr sz="2450" spc="220" dirty="0">
                <a:latin typeface="Cambria"/>
                <a:cs typeface="Cambria"/>
              </a:rPr>
              <a:t>name  </a:t>
            </a:r>
            <a:r>
              <a:rPr sz="2450" spc="145" dirty="0">
                <a:latin typeface="Cambria"/>
                <a:cs typeface="Cambria"/>
              </a:rPr>
              <a:t>except </a:t>
            </a:r>
            <a:r>
              <a:rPr sz="2450" spc="140" dirty="0">
                <a:latin typeface="Cambria"/>
                <a:cs typeface="Cambria"/>
              </a:rPr>
              <a:t>prefaced </a:t>
            </a:r>
            <a:r>
              <a:rPr sz="2450" spc="120" dirty="0">
                <a:latin typeface="Cambria"/>
                <a:cs typeface="Cambria"/>
              </a:rPr>
              <a:t>with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spc="135" dirty="0">
                <a:latin typeface="Cambria"/>
                <a:cs typeface="Cambria"/>
              </a:rPr>
              <a:t>tilde. </a:t>
            </a:r>
            <a:r>
              <a:rPr sz="2450" spc="80" dirty="0">
                <a:latin typeface="Cambria"/>
                <a:cs typeface="Cambria"/>
              </a:rPr>
              <a:t>It </a:t>
            </a:r>
            <a:r>
              <a:rPr sz="2450" spc="250" dirty="0">
                <a:latin typeface="Cambria"/>
                <a:cs typeface="Cambria"/>
              </a:rPr>
              <a:t>has </a:t>
            </a:r>
            <a:r>
              <a:rPr sz="2450" spc="175" dirty="0">
                <a:latin typeface="Cambria"/>
                <a:cs typeface="Cambria"/>
              </a:rPr>
              <a:t>no return-  </a:t>
            </a:r>
            <a:r>
              <a:rPr sz="2450" spc="155" dirty="0">
                <a:latin typeface="Cambria"/>
                <a:cs typeface="Cambria"/>
              </a:rPr>
              <a:t>type. </a:t>
            </a:r>
            <a:r>
              <a:rPr sz="2450" spc="80" dirty="0">
                <a:latin typeface="Cambria"/>
                <a:cs typeface="Cambria"/>
              </a:rPr>
              <a:t>It </a:t>
            </a:r>
            <a:r>
              <a:rPr sz="2450" spc="195" dirty="0">
                <a:latin typeface="Cambria"/>
                <a:cs typeface="Cambria"/>
              </a:rPr>
              <a:t>should </a:t>
            </a:r>
            <a:r>
              <a:rPr sz="2450" spc="-155" dirty="0">
                <a:solidFill>
                  <a:srgbClr val="EC008C"/>
                </a:solidFill>
                <a:latin typeface="Tahoma"/>
                <a:cs typeface="Tahoma"/>
              </a:rPr>
              <a:t>delete </a:t>
            </a:r>
            <a:r>
              <a:rPr sz="2450" spc="130" dirty="0">
                <a:latin typeface="Cambria"/>
                <a:cs typeface="Cambria"/>
              </a:rPr>
              <a:t>all </a:t>
            </a:r>
            <a:r>
              <a:rPr sz="2450" spc="180" dirty="0">
                <a:latin typeface="Cambria"/>
                <a:cs typeface="Cambria"/>
              </a:rPr>
              <a:t>things </a:t>
            </a:r>
            <a:r>
              <a:rPr sz="2450" spc="185" dirty="0">
                <a:latin typeface="Cambria"/>
                <a:cs typeface="Cambria"/>
              </a:rPr>
              <a:t>that </a:t>
            </a:r>
            <a:r>
              <a:rPr sz="2450" spc="165" dirty="0">
                <a:latin typeface="Cambria"/>
                <a:cs typeface="Cambria"/>
              </a:rPr>
              <a:t>have </a:t>
            </a:r>
            <a:r>
              <a:rPr sz="2450" spc="160" dirty="0">
                <a:latin typeface="Cambria"/>
                <a:cs typeface="Cambria"/>
              </a:rPr>
              <a:t>been  </a:t>
            </a:r>
            <a:r>
              <a:rPr sz="2450" spc="-60" dirty="0">
                <a:solidFill>
                  <a:srgbClr val="EC008C"/>
                </a:solidFill>
                <a:latin typeface="Tahoma"/>
                <a:cs typeface="Tahoma"/>
              </a:rPr>
              <a:t>new</a:t>
            </a:r>
            <a:r>
              <a:rPr sz="2450" spc="-60" dirty="0">
                <a:latin typeface="Cambria"/>
                <a:cs typeface="Cambria"/>
              </a:rPr>
              <a:t>’ed </a:t>
            </a:r>
            <a:r>
              <a:rPr sz="2450" spc="120" dirty="0">
                <a:latin typeface="Cambria"/>
                <a:cs typeface="Cambria"/>
              </a:rPr>
              <a:t>(and </a:t>
            </a:r>
            <a:r>
              <a:rPr sz="2450" spc="130" dirty="0">
                <a:latin typeface="Cambria"/>
                <a:cs typeface="Cambria"/>
              </a:rPr>
              <a:t>only</a:t>
            </a:r>
            <a:r>
              <a:rPr sz="2450" spc="204" dirty="0">
                <a:latin typeface="Cambria"/>
                <a:cs typeface="Cambria"/>
              </a:rPr>
              <a:t> </a:t>
            </a:r>
            <a:r>
              <a:rPr sz="2450" spc="130" dirty="0">
                <a:latin typeface="Cambria"/>
                <a:cs typeface="Cambria"/>
              </a:rPr>
              <a:t>those).</a:t>
            </a:r>
            <a:endParaRPr sz="245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5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class Pear { Banana</a:t>
            </a:r>
            <a:r>
              <a:rPr sz="2450" b="1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3675" b="1" spc="22" baseline="-9070" dirty="0">
                <a:solidFill>
                  <a:srgbClr val="0072BC"/>
                </a:solidFill>
                <a:latin typeface="Courier New"/>
                <a:cs typeface="Courier New"/>
              </a:rPr>
              <a:t>*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ptr;</a:t>
            </a:r>
            <a:endParaRPr sz="2450">
              <a:latin typeface="Courier New"/>
              <a:cs typeface="Courier New"/>
            </a:endParaRPr>
          </a:p>
          <a:p>
            <a:pPr marL="12700" algn="just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˜Pear(</a:t>
            </a:r>
            <a:r>
              <a:rPr sz="2450" b="1" spc="149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)</a:t>
            </a:r>
            <a:endParaRPr sz="2450">
              <a:latin typeface="Courier New"/>
              <a:cs typeface="Courier New"/>
            </a:endParaRPr>
          </a:p>
          <a:p>
            <a:pPr marL="12700" algn="just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{</a:t>
            </a:r>
            <a:endParaRPr sz="2450">
              <a:latin typeface="Courier New"/>
              <a:cs typeface="Courier New"/>
            </a:endParaRPr>
          </a:p>
          <a:p>
            <a:pPr marL="579120">
              <a:lnSpc>
                <a:spcPct val="100000"/>
              </a:lnSpc>
              <a:spcBef>
                <a:spcPts val="260"/>
              </a:spcBef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delete</a:t>
            </a:r>
            <a:r>
              <a:rPr sz="2450" b="1" spc="1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ptr;</a:t>
            </a:r>
            <a:endParaRPr sz="2450">
              <a:latin typeface="Courier New"/>
              <a:cs typeface="Courier New"/>
            </a:endParaRPr>
          </a:p>
          <a:p>
            <a:pPr marL="12700" algn="just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}</a:t>
            </a:r>
            <a:endParaRPr sz="24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13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5652" y="920724"/>
            <a:ext cx="4427093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 rtl="0">
              <a:lnSpc>
                <a:spcPts val="3850"/>
              </a:lnSpc>
            </a:pPr>
            <a:r>
              <a:rPr sz="2800" kern="1200" spc="-180" dirty="0">
                <a:latin typeface="Lucida Calligraphy" panose="03010101010101010101" pitchFamily="66" charset="77"/>
                <a:cs typeface="+mn-cs"/>
              </a:rPr>
              <a:t>Destructors and Arrays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0"/>
              </a:spcBef>
            </a:pPr>
            <a:r>
              <a:rPr spc="50" dirty="0"/>
              <a:t>If </a:t>
            </a:r>
            <a:r>
              <a:rPr spc="240" dirty="0"/>
              <a:t>a </a:t>
            </a:r>
            <a:r>
              <a:rPr spc="125" dirty="0"/>
              <a:t>pointer </a:t>
            </a:r>
            <a:r>
              <a:rPr spc="-80" dirty="0">
                <a:solidFill>
                  <a:srgbClr val="EC008C"/>
                </a:solidFill>
                <a:latin typeface="Tahoma"/>
                <a:cs typeface="Tahoma"/>
              </a:rPr>
              <a:t>ptr </a:t>
            </a:r>
            <a:r>
              <a:rPr spc="170" dirty="0"/>
              <a:t>was </a:t>
            </a:r>
            <a:r>
              <a:rPr spc="-60" dirty="0">
                <a:solidFill>
                  <a:srgbClr val="EC008C"/>
                </a:solidFill>
                <a:latin typeface="Tahoma"/>
                <a:cs typeface="Tahoma"/>
              </a:rPr>
              <a:t>new</a:t>
            </a:r>
            <a:r>
              <a:rPr spc="-60" dirty="0"/>
              <a:t>’ed </a:t>
            </a:r>
            <a:r>
              <a:rPr spc="120" dirty="0"/>
              <a:t>with </a:t>
            </a:r>
            <a:r>
              <a:rPr spc="254" dirty="0"/>
              <a:t>an </a:t>
            </a:r>
            <a:r>
              <a:rPr spc="170" dirty="0"/>
              <a:t>array, </a:t>
            </a:r>
            <a:r>
              <a:rPr spc="185" dirty="0"/>
              <a:t>then </a:t>
            </a:r>
            <a:r>
              <a:rPr spc="65" dirty="0"/>
              <a:t>we  </a:t>
            </a:r>
            <a:r>
              <a:rPr spc="155" dirty="0"/>
              <a:t>need </a:t>
            </a:r>
            <a:r>
              <a:rPr spc="100" dirty="0"/>
              <a:t>to </a:t>
            </a:r>
            <a:r>
              <a:rPr spc="150" dirty="0"/>
              <a:t>reclaim </a:t>
            </a:r>
            <a:r>
              <a:rPr spc="160" dirty="0"/>
              <a:t>the </a:t>
            </a:r>
            <a:r>
              <a:rPr spc="120" dirty="0"/>
              <a:t>entire</a:t>
            </a:r>
            <a:r>
              <a:rPr spc="675" dirty="0"/>
              <a:t> </a:t>
            </a:r>
            <a:r>
              <a:rPr spc="145" dirty="0"/>
              <a:t>array:</a:t>
            </a: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/>
              <a:cs typeface="Times New Roman"/>
            </a:endParaRPr>
          </a:p>
          <a:p>
            <a:pPr marL="579120">
              <a:lnSpc>
                <a:spcPct val="100000"/>
              </a:lnSpc>
            </a:pPr>
            <a:r>
              <a:rPr b="1" spc="15" dirty="0">
                <a:solidFill>
                  <a:srgbClr val="0072BC"/>
                </a:solidFill>
                <a:latin typeface="Courier New"/>
                <a:cs typeface="Courier New"/>
              </a:rPr>
              <a:t>delete [ ]</a:t>
            </a:r>
            <a:r>
              <a:rPr b="1" spc="5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b="1" spc="15" dirty="0">
                <a:solidFill>
                  <a:srgbClr val="0072BC"/>
                </a:solidFill>
                <a:latin typeface="Courier New"/>
                <a:cs typeface="Courier New"/>
              </a:rPr>
              <a:t>ptr;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2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47122" y="920724"/>
            <a:ext cx="3164205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Copy Constructor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7722"/>
            <a:ext cx="7341234" cy="46761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90"/>
              </a:spcBef>
            </a:pPr>
            <a:r>
              <a:rPr sz="2450" spc="180" dirty="0">
                <a:latin typeface="Cambria"/>
                <a:cs typeface="Cambria"/>
              </a:rPr>
              <a:t>Often </a:t>
            </a:r>
            <a:r>
              <a:rPr sz="2450" spc="65" dirty="0">
                <a:latin typeface="Cambria"/>
                <a:cs typeface="Cambria"/>
              </a:rPr>
              <a:t>we </a:t>
            </a:r>
            <a:r>
              <a:rPr sz="2450" spc="155" dirty="0">
                <a:latin typeface="Cambria"/>
                <a:cs typeface="Cambria"/>
              </a:rPr>
              <a:t>need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215" dirty="0">
                <a:latin typeface="Cambria"/>
                <a:cs typeface="Cambria"/>
              </a:rPr>
              <a:t>make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spc="130" dirty="0">
                <a:latin typeface="Cambria"/>
                <a:cs typeface="Cambria"/>
              </a:rPr>
              <a:t>new object </a:t>
            </a:r>
            <a:r>
              <a:rPr sz="2450" spc="185" dirty="0">
                <a:latin typeface="Cambria"/>
                <a:cs typeface="Cambria"/>
              </a:rPr>
              <a:t>that </a:t>
            </a:r>
            <a:r>
              <a:rPr sz="2450" spc="145" dirty="0">
                <a:latin typeface="Cambria"/>
                <a:cs typeface="Cambria"/>
              </a:rPr>
              <a:t>is </a:t>
            </a:r>
            <a:r>
              <a:rPr sz="2450" spc="240" dirty="0">
                <a:latin typeface="Cambria"/>
                <a:cs typeface="Cambria"/>
              </a:rPr>
              <a:t>a  </a:t>
            </a:r>
            <a:r>
              <a:rPr sz="2450" spc="155" dirty="0">
                <a:latin typeface="Cambria"/>
                <a:cs typeface="Cambria"/>
              </a:rPr>
              <a:t>copy/clone </a:t>
            </a:r>
            <a:r>
              <a:rPr sz="2450" spc="65" dirty="0">
                <a:latin typeface="Cambria"/>
                <a:cs typeface="Cambria"/>
              </a:rPr>
              <a:t>of </a:t>
            </a:r>
            <a:r>
              <a:rPr sz="2450" spc="254" dirty="0">
                <a:latin typeface="Cambria"/>
                <a:cs typeface="Cambria"/>
              </a:rPr>
              <a:t>an </a:t>
            </a:r>
            <a:r>
              <a:rPr sz="2450" spc="145" dirty="0">
                <a:latin typeface="Cambria"/>
                <a:cs typeface="Cambria"/>
              </a:rPr>
              <a:t>existing </a:t>
            </a:r>
            <a:r>
              <a:rPr sz="2450" spc="150" dirty="0">
                <a:latin typeface="Cambria"/>
                <a:cs typeface="Cambria"/>
              </a:rPr>
              <a:t>object. </a:t>
            </a:r>
            <a:r>
              <a:rPr sz="2450" spc="145" dirty="0">
                <a:latin typeface="Cambria"/>
                <a:cs typeface="Cambria"/>
              </a:rPr>
              <a:t>For </a:t>
            </a:r>
            <a:r>
              <a:rPr sz="2450" spc="180" dirty="0">
                <a:latin typeface="Cambria"/>
                <a:cs typeface="Cambria"/>
              </a:rPr>
              <a:t>example, </a:t>
            </a:r>
            <a:r>
              <a:rPr sz="2450" spc="55" dirty="0">
                <a:latin typeface="Cambria"/>
                <a:cs typeface="Cambria"/>
              </a:rPr>
              <a:t>if  </a:t>
            </a:r>
            <a:r>
              <a:rPr sz="2450" spc="65" dirty="0">
                <a:latin typeface="Cambria"/>
                <a:cs typeface="Cambria"/>
              </a:rPr>
              <a:t>we</a:t>
            </a:r>
            <a:r>
              <a:rPr sz="2450" spc="245" dirty="0">
                <a:latin typeface="Cambria"/>
                <a:cs typeface="Cambria"/>
              </a:rPr>
              <a:t> </a:t>
            </a:r>
            <a:r>
              <a:rPr sz="2450" spc="185" dirty="0">
                <a:latin typeface="Cambria"/>
                <a:cs typeface="Cambria"/>
              </a:rPr>
              <a:t>pass-by-value,</a:t>
            </a:r>
            <a:endParaRPr sz="245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void foobar ( Pear ob )</a:t>
            </a:r>
            <a:r>
              <a:rPr sz="2450" b="1" spc="-5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{</a:t>
            </a:r>
            <a:endParaRPr sz="24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9000"/>
              </a:lnSpc>
            </a:pPr>
            <a:r>
              <a:rPr sz="2450" spc="185" dirty="0">
                <a:latin typeface="Cambria"/>
                <a:cs typeface="Cambria"/>
              </a:rPr>
              <a:t>then </a:t>
            </a:r>
            <a:r>
              <a:rPr sz="2450" spc="-165" dirty="0">
                <a:solidFill>
                  <a:srgbClr val="EC008C"/>
                </a:solidFill>
                <a:latin typeface="Tahoma"/>
                <a:cs typeface="Tahoma"/>
              </a:rPr>
              <a:t>ob </a:t>
            </a:r>
            <a:r>
              <a:rPr sz="2450" spc="145" dirty="0">
                <a:latin typeface="Cambria"/>
                <a:cs typeface="Cambria"/>
              </a:rPr>
              <a:t>is </a:t>
            </a:r>
            <a:r>
              <a:rPr sz="2450" spc="114" dirty="0">
                <a:latin typeface="Cambria"/>
                <a:cs typeface="Cambria"/>
              </a:rPr>
              <a:t>initialized </a:t>
            </a:r>
            <a:r>
              <a:rPr sz="2450" spc="145" dirty="0">
                <a:latin typeface="Cambria"/>
                <a:cs typeface="Cambria"/>
              </a:rPr>
              <a:t>by </a:t>
            </a:r>
            <a:r>
              <a:rPr sz="2450" spc="200" dirty="0">
                <a:latin typeface="Cambria"/>
                <a:cs typeface="Cambria"/>
              </a:rPr>
              <a:t>running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40" dirty="0">
                <a:latin typeface="Cambria"/>
                <a:cs typeface="Cambria"/>
              </a:rPr>
              <a:t>copy </a:t>
            </a:r>
            <a:r>
              <a:rPr sz="2450" spc="185" dirty="0">
                <a:latin typeface="Cambria"/>
                <a:cs typeface="Cambria"/>
              </a:rPr>
              <a:t>con- </a:t>
            </a:r>
            <a:r>
              <a:rPr sz="2450" spc="905" dirty="0">
                <a:latin typeface="Cambria"/>
                <a:cs typeface="Cambria"/>
              </a:rPr>
              <a:t> </a:t>
            </a:r>
            <a:r>
              <a:rPr sz="2450" spc="150" dirty="0">
                <a:latin typeface="Cambria"/>
                <a:cs typeface="Cambria"/>
              </a:rPr>
              <a:t>structor.</a:t>
            </a:r>
            <a:endParaRPr sz="2450">
              <a:latin typeface="Cambria"/>
              <a:cs typeface="Cambria"/>
            </a:endParaRPr>
          </a:p>
          <a:p>
            <a:pPr marL="12700" marR="5080" algn="just">
              <a:lnSpc>
                <a:spcPct val="109000"/>
              </a:lnSpc>
              <a:spcBef>
                <a:spcPts val="1930"/>
              </a:spcBef>
            </a:pPr>
            <a:r>
              <a:rPr sz="2450" spc="150" dirty="0">
                <a:latin typeface="Cambria"/>
                <a:cs typeface="Cambria"/>
              </a:rPr>
              <a:t>The </a:t>
            </a:r>
            <a:r>
              <a:rPr sz="2450" spc="130" dirty="0">
                <a:latin typeface="Cambria"/>
                <a:cs typeface="Cambria"/>
              </a:rPr>
              <a:t>compiler </a:t>
            </a:r>
            <a:r>
              <a:rPr sz="2450" spc="150" dirty="0">
                <a:latin typeface="Cambria"/>
                <a:cs typeface="Cambria"/>
              </a:rPr>
              <a:t>inserts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spc="155" dirty="0">
                <a:latin typeface="Cambria"/>
                <a:cs typeface="Cambria"/>
              </a:rPr>
              <a:t>default </a:t>
            </a:r>
            <a:r>
              <a:rPr sz="2450" spc="140" dirty="0">
                <a:latin typeface="Cambria"/>
                <a:cs typeface="Cambria"/>
              </a:rPr>
              <a:t>copy </a:t>
            </a:r>
            <a:r>
              <a:rPr sz="2450" spc="160" dirty="0">
                <a:latin typeface="Cambria"/>
                <a:cs typeface="Cambria"/>
              </a:rPr>
              <a:t>constructor  </a:t>
            </a:r>
            <a:r>
              <a:rPr sz="2450" spc="55" dirty="0">
                <a:latin typeface="Cambria"/>
                <a:cs typeface="Cambria"/>
              </a:rPr>
              <a:t>if </a:t>
            </a:r>
            <a:r>
              <a:rPr sz="2450" spc="170" dirty="0">
                <a:latin typeface="Cambria"/>
                <a:cs typeface="Cambria"/>
              </a:rPr>
              <a:t>you </a:t>
            </a:r>
            <a:r>
              <a:rPr sz="2450" spc="155" dirty="0">
                <a:latin typeface="Cambria"/>
                <a:cs typeface="Cambria"/>
              </a:rPr>
              <a:t>don’t. </a:t>
            </a:r>
            <a:r>
              <a:rPr sz="2450" spc="260" dirty="0">
                <a:latin typeface="Cambria"/>
                <a:cs typeface="Cambria"/>
              </a:rPr>
              <a:t>But </a:t>
            </a:r>
            <a:r>
              <a:rPr sz="2450" spc="120" dirty="0">
                <a:latin typeface="Cambria"/>
                <a:cs typeface="Cambria"/>
              </a:rPr>
              <a:t>often </a:t>
            </a:r>
            <a:r>
              <a:rPr sz="2450" spc="170" dirty="0">
                <a:latin typeface="Cambria"/>
                <a:cs typeface="Cambria"/>
              </a:rPr>
              <a:t>you </a:t>
            </a:r>
            <a:r>
              <a:rPr sz="2450" spc="195" dirty="0">
                <a:latin typeface="Cambria"/>
                <a:cs typeface="Cambria"/>
              </a:rPr>
              <a:t>should </a:t>
            </a:r>
            <a:r>
              <a:rPr sz="2450" spc="105" dirty="0">
                <a:latin typeface="Cambria"/>
                <a:cs typeface="Cambria"/>
              </a:rPr>
              <a:t>provide </a:t>
            </a:r>
            <a:r>
              <a:rPr sz="2450" spc="185" dirty="0">
                <a:latin typeface="Cambria"/>
                <a:cs typeface="Cambria"/>
              </a:rPr>
              <a:t>one.  </a:t>
            </a:r>
            <a:r>
              <a:rPr sz="2450" spc="145" dirty="0">
                <a:latin typeface="Cambria"/>
                <a:cs typeface="Cambria"/>
              </a:rPr>
              <a:t>Specifically </a:t>
            </a:r>
            <a:r>
              <a:rPr sz="2450" spc="55" dirty="0">
                <a:latin typeface="Cambria"/>
                <a:cs typeface="Cambria"/>
              </a:rPr>
              <a:t>if </a:t>
            </a:r>
            <a:r>
              <a:rPr sz="2450" spc="150" dirty="0">
                <a:latin typeface="Cambria"/>
                <a:cs typeface="Cambria"/>
              </a:rPr>
              <a:t>your </a:t>
            </a:r>
            <a:r>
              <a:rPr sz="2450" spc="200" dirty="0">
                <a:latin typeface="Cambria"/>
                <a:cs typeface="Cambria"/>
              </a:rPr>
              <a:t>class </a:t>
            </a:r>
            <a:r>
              <a:rPr sz="2450" spc="250" dirty="0">
                <a:latin typeface="Cambria"/>
                <a:cs typeface="Cambria"/>
              </a:rPr>
              <a:t>has</a:t>
            </a:r>
            <a:r>
              <a:rPr sz="2450" spc="95" dirty="0">
                <a:latin typeface="Cambria"/>
                <a:cs typeface="Cambria"/>
              </a:rPr>
              <a:t> </a:t>
            </a:r>
            <a:r>
              <a:rPr sz="2450" spc="155" dirty="0">
                <a:latin typeface="Cambria"/>
                <a:cs typeface="Cambria"/>
              </a:rPr>
              <a:t>pointers.</a:t>
            </a:r>
            <a:endParaRPr sz="245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3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4092" y="920724"/>
            <a:ext cx="2590800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Shallow Copy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4421"/>
            <a:ext cx="7341234" cy="43808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90"/>
              </a:spcBef>
            </a:pPr>
            <a:r>
              <a:rPr sz="2450" spc="215" dirty="0">
                <a:latin typeface="Cambria"/>
                <a:cs typeface="Cambria"/>
              </a:rPr>
              <a:t>Suppose </a:t>
            </a:r>
            <a:r>
              <a:rPr sz="2450" spc="200" dirty="0">
                <a:latin typeface="Cambria"/>
                <a:cs typeface="Cambria"/>
              </a:rPr>
              <a:t>class </a:t>
            </a:r>
            <a:r>
              <a:rPr sz="2450" spc="-130" dirty="0">
                <a:solidFill>
                  <a:srgbClr val="EC008C"/>
                </a:solidFill>
                <a:latin typeface="Tahoma"/>
                <a:cs typeface="Tahoma"/>
              </a:rPr>
              <a:t>Pear </a:t>
            </a:r>
            <a:r>
              <a:rPr sz="2450" spc="185" dirty="0">
                <a:latin typeface="Cambria"/>
                <a:cs typeface="Cambria"/>
              </a:rPr>
              <a:t>contains </a:t>
            </a:r>
            <a:r>
              <a:rPr sz="2450" spc="125" dirty="0">
                <a:latin typeface="Cambria"/>
                <a:cs typeface="Cambria"/>
              </a:rPr>
              <a:t>pointer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spc="-65" dirty="0">
                <a:solidFill>
                  <a:srgbClr val="EC008C"/>
                </a:solidFill>
                <a:latin typeface="Tahoma"/>
                <a:cs typeface="Tahoma"/>
              </a:rPr>
              <a:t>Banana</a:t>
            </a:r>
            <a:r>
              <a:rPr sz="2450" spc="-65" dirty="0">
                <a:latin typeface="Cambria"/>
                <a:cs typeface="Cambria"/>
              </a:rPr>
              <a:t>.  </a:t>
            </a:r>
            <a:r>
              <a:rPr sz="2450" spc="50" dirty="0">
                <a:latin typeface="Cambria"/>
                <a:cs typeface="Cambria"/>
              </a:rPr>
              <a:t>If </a:t>
            </a:r>
            <a:r>
              <a:rPr sz="2450" spc="65" dirty="0">
                <a:latin typeface="Cambria"/>
                <a:cs typeface="Cambria"/>
              </a:rPr>
              <a:t>we </a:t>
            </a:r>
            <a:r>
              <a:rPr sz="2450" spc="190" dirty="0">
                <a:latin typeface="Cambria"/>
                <a:cs typeface="Cambria"/>
              </a:rPr>
              <a:t>just </a:t>
            </a:r>
            <a:r>
              <a:rPr sz="2450" spc="220" dirty="0">
                <a:latin typeface="Cambria"/>
                <a:cs typeface="Cambria"/>
              </a:rPr>
              <a:t>use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55" dirty="0">
                <a:latin typeface="Cambria"/>
                <a:cs typeface="Cambria"/>
              </a:rPr>
              <a:t>default </a:t>
            </a:r>
            <a:r>
              <a:rPr sz="2450" spc="140" dirty="0">
                <a:latin typeface="Cambria"/>
                <a:cs typeface="Cambria"/>
              </a:rPr>
              <a:t>copy </a:t>
            </a:r>
            <a:r>
              <a:rPr sz="2450" spc="160" dirty="0">
                <a:latin typeface="Cambria"/>
                <a:cs typeface="Cambria"/>
              </a:rPr>
              <a:t>constructor, </a:t>
            </a:r>
            <a:r>
              <a:rPr sz="2450" spc="185" dirty="0">
                <a:latin typeface="Cambria"/>
                <a:cs typeface="Cambria"/>
              </a:rPr>
              <a:t>then  </a:t>
            </a:r>
            <a:r>
              <a:rPr sz="2450" spc="170" dirty="0">
                <a:latin typeface="Cambria"/>
                <a:cs typeface="Cambria"/>
              </a:rPr>
              <a:t>when </a:t>
            </a:r>
            <a:r>
              <a:rPr sz="2450" spc="65" dirty="0">
                <a:latin typeface="Cambria"/>
                <a:cs typeface="Cambria"/>
              </a:rPr>
              <a:t>we</a:t>
            </a:r>
            <a:r>
              <a:rPr sz="2450" spc="325" dirty="0">
                <a:latin typeface="Cambria"/>
                <a:cs typeface="Cambria"/>
              </a:rPr>
              <a:t> </a:t>
            </a:r>
            <a:r>
              <a:rPr sz="2450" spc="130" dirty="0">
                <a:latin typeface="Cambria"/>
                <a:cs typeface="Cambria"/>
              </a:rPr>
              <a:t>do</a:t>
            </a:r>
            <a:endParaRPr sz="245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1901189" algn="l"/>
              </a:tabLst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Pear</a:t>
            </a:r>
            <a:r>
              <a:rPr sz="2450" b="1" spc="2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P;	...</a:t>
            </a:r>
            <a:endParaRPr sz="24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Pear</a:t>
            </a:r>
            <a:r>
              <a:rPr sz="2450" b="1" spc="1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Q(P);</a:t>
            </a:r>
            <a:endParaRPr sz="24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5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9000"/>
              </a:lnSpc>
            </a:pP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30" dirty="0">
                <a:latin typeface="Cambria"/>
                <a:cs typeface="Cambria"/>
              </a:rPr>
              <a:t>object </a:t>
            </a:r>
            <a:r>
              <a:rPr sz="2450" spc="-20" dirty="0">
                <a:solidFill>
                  <a:srgbClr val="EC008C"/>
                </a:solidFill>
                <a:latin typeface="Tahoma"/>
                <a:cs typeface="Tahoma"/>
              </a:rPr>
              <a:t>Q </a:t>
            </a:r>
            <a:r>
              <a:rPr sz="2450" spc="60" dirty="0">
                <a:latin typeface="Cambria"/>
                <a:cs typeface="Cambria"/>
              </a:rPr>
              <a:t>will </a:t>
            </a:r>
            <a:r>
              <a:rPr sz="2450" spc="165" dirty="0">
                <a:latin typeface="Cambria"/>
                <a:cs typeface="Cambria"/>
              </a:rPr>
              <a:t>have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spc="125" dirty="0">
                <a:latin typeface="Cambria"/>
                <a:cs typeface="Cambria"/>
              </a:rPr>
              <a:t>pointer </a:t>
            </a:r>
            <a:r>
              <a:rPr sz="2450" spc="185" dirty="0">
                <a:latin typeface="Cambria"/>
                <a:cs typeface="Cambria"/>
              </a:rPr>
              <a:t>that </a:t>
            </a:r>
            <a:r>
              <a:rPr sz="2450" spc="155" dirty="0">
                <a:latin typeface="Cambria"/>
                <a:cs typeface="Cambria"/>
              </a:rPr>
              <a:t>points </a:t>
            </a:r>
            <a:r>
              <a:rPr sz="2450" spc="100" dirty="0">
                <a:latin typeface="Cambria"/>
                <a:cs typeface="Cambria"/>
              </a:rPr>
              <a:t>to 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215" dirty="0">
                <a:latin typeface="Cambria"/>
                <a:cs typeface="Cambria"/>
              </a:rPr>
              <a:t>same </a:t>
            </a:r>
            <a:r>
              <a:rPr sz="2450" spc="-125" dirty="0">
                <a:solidFill>
                  <a:srgbClr val="EC008C"/>
                </a:solidFill>
                <a:latin typeface="Tahoma"/>
                <a:cs typeface="Tahoma"/>
              </a:rPr>
              <a:t>Banana </a:t>
            </a:r>
            <a:r>
              <a:rPr sz="2450" spc="235" dirty="0">
                <a:latin typeface="Cambria"/>
                <a:cs typeface="Cambria"/>
              </a:rPr>
              <a:t>as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25" dirty="0">
                <a:latin typeface="Cambria"/>
                <a:cs typeface="Cambria"/>
              </a:rPr>
              <a:t>pointer </a:t>
            </a:r>
            <a:r>
              <a:rPr sz="2450" spc="165" dirty="0">
                <a:latin typeface="Cambria"/>
                <a:cs typeface="Cambria"/>
              </a:rPr>
              <a:t>in </a:t>
            </a:r>
            <a:r>
              <a:rPr sz="2450" spc="210" dirty="0">
                <a:solidFill>
                  <a:srgbClr val="EC008C"/>
                </a:solidFill>
                <a:latin typeface="Tahoma"/>
                <a:cs typeface="Tahoma"/>
              </a:rPr>
              <a:t>P</a:t>
            </a:r>
            <a:r>
              <a:rPr sz="2450" spc="210" dirty="0">
                <a:latin typeface="Cambria"/>
                <a:cs typeface="Cambria"/>
              </a:rPr>
              <a:t>. </a:t>
            </a:r>
            <a:r>
              <a:rPr sz="2450" spc="165" dirty="0">
                <a:latin typeface="Cambria"/>
                <a:cs typeface="Cambria"/>
              </a:rPr>
              <a:t>This </a:t>
            </a:r>
            <a:r>
              <a:rPr sz="2450" spc="225" dirty="0">
                <a:latin typeface="Cambria"/>
                <a:cs typeface="Cambria"/>
              </a:rPr>
              <a:t>means  </a:t>
            </a:r>
            <a:r>
              <a:rPr sz="2450" spc="185" dirty="0">
                <a:latin typeface="Cambria"/>
                <a:cs typeface="Cambria"/>
              </a:rPr>
              <a:t>that </a:t>
            </a:r>
            <a:r>
              <a:rPr sz="2450" spc="204" dirty="0">
                <a:latin typeface="Cambria"/>
                <a:cs typeface="Cambria"/>
              </a:rPr>
              <a:t>changes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130" dirty="0">
                <a:solidFill>
                  <a:srgbClr val="EC008C"/>
                </a:solidFill>
                <a:latin typeface="Tahoma"/>
                <a:cs typeface="Tahoma"/>
              </a:rPr>
              <a:t>P </a:t>
            </a:r>
            <a:r>
              <a:rPr sz="2450" spc="160" dirty="0">
                <a:latin typeface="Cambria"/>
                <a:cs typeface="Cambria"/>
              </a:rPr>
              <a:t>also </a:t>
            </a:r>
            <a:r>
              <a:rPr sz="2450" spc="200" dirty="0">
                <a:latin typeface="Cambria"/>
                <a:cs typeface="Cambria"/>
              </a:rPr>
              <a:t>change </a:t>
            </a:r>
            <a:r>
              <a:rPr sz="2450" spc="135" dirty="0">
                <a:solidFill>
                  <a:srgbClr val="EC008C"/>
                </a:solidFill>
                <a:latin typeface="Tahoma"/>
                <a:cs typeface="Tahoma"/>
              </a:rPr>
              <a:t>Q</a:t>
            </a:r>
            <a:r>
              <a:rPr sz="2450" spc="135" dirty="0">
                <a:latin typeface="Cambria"/>
                <a:cs typeface="Cambria"/>
              </a:rPr>
              <a:t>. </a:t>
            </a:r>
            <a:r>
              <a:rPr sz="2450" spc="20" dirty="0">
                <a:latin typeface="Cambria"/>
                <a:cs typeface="Cambria"/>
              </a:rPr>
              <a:t>We </a:t>
            </a:r>
            <a:r>
              <a:rPr sz="2450" spc="190" dirty="0">
                <a:latin typeface="Cambria"/>
                <a:cs typeface="Cambria"/>
              </a:rPr>
              <a:t>say </a:t>
            </a:r>
            <a:r>
              <a:rPr sz="2450" spc="-20" dirty="0">
                <a:solidFill>
                  <a:srgbClr val="EC008C"/>
                </a:solidFill>
                <a:latin typeface="Tahoma"/>
                <a:cs typeface="Tahoma"/>
              </a:rPr>
              <a:t>Q </a:t>
            </a:r>
            <a:r>
              <a:rPr sz="2450" spc="145" dirty="0">
                <a:latin typeface="Cambria"/>
                <a:cs typeface="Cambria"/>
              </a:rPr>
              <a:t>is </a:t>
            </a:r>
            <a:r>
              <a:rPr sz="2450" spc="240" dirty="0">
                <a:latin typeface="Cambria"/>
                <a:cs typeface="Cambria"/>
              </a:rPr>
              <a:t>a  </a:t>
            </a:r>
            <a:r>
              <a:rPr sz="2450" i="1" spc="204" dirty="0">
                <a:solidFill>
                  <a:srgbClr val="009A55"/>
                </a:solidFill>
                <a:latin typeface="Cambria"/>
                <a:cs typeface="Cambria"/>
              </a:rPr>
              <a:t>shallow</a:t>
            </a:r>
            <a:r>
              <a:rPr sz="2450" i="1" spc="195" dirty="0">
                <a:solidFill>
                  <a:srgbClr val="009A55"/>
                </a:solidFill>
                <a:latin typeface="Cambria"/>
                <a:cs typeface="Cambria"/>
              </a:rPr>
              <a:t> </a:t>
            </a:r>
            <a:r>
              <a:rPr sz="2450" i="1" spc="215" dirty="0">
                <a:solidFill>
                  <a:srgbClr val="009A55"/>
                </a:solidFill>
                <a:latin typeface="Cambria"/>
                <a:cs typeface="Cambria"/>
              </a:rPr>
              <a:t>copy</a:t>
            </a:r>
            <a:r>
              <a:rPr sz="2450" spc="215" dirty="0">
                <a:latin typeface="Cambria"/>
                <a:cs typeface="Cambria"/>
              </a:rPr>
              <a:t>.</a:t>
            </a:r>
            <a:endParaRPr sz="245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4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5493" y="920724"/>
            <a:ext cx="2107565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Deep Copy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21927"/>
            <a:ext cx="7580630" cy="39446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110" dirty="0">
                <a:latin typeface="Cambria"/>
                <a:cs typeface="Cambria"/>
              </a:rPr>
              <a:t>get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spc="155" dirty="0">
                <a:latin typeface="Cambria"/>
                <a:cs typeface="Cambria"/>
              </a:rPr>
              <a:t>separate </a:t>
            </a:r>
            <a:r>
              <a:rPr sz="2450" spc="170" dirty="0">
                <a:latin typeface="Cambria"/>
                <a:cs typeface="Cambria"/>
              </a:rPr>
              <a:t>copy, </a:t>
            </a:r>
            <a:r>
              <a:rPr sz="2450" spc="65" dirty="0">
                <a:latin typeface="Cambria"/>
                <a:cs typeface="Cambria"/>
              </a:rPr>
              <a:t>we</a:t>
            </a:r>
            <a:r>
              <a:rPr sz="2450" spc="114" dirty="0">
                <a:latin typeface="Cambria"/>
                <a:cs typeface="Cambria"/>
              </a:rPr>
              <a:t> </a:t>
            </a:r>
            <a:r>
              <a:rPr sz="2450" spc="85" dirty="0">
                <a:latin typeface="Cambria"/>
                <a:cs typeface="Cambria"/>
              </a:rPr>
              <a:t>write:</a:t>
            </a:r>
            <a:endParaRPr sz="245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350">
              <a:latin typeface="Times New Roman"/>
              <a:cs typeface="Times New Roman"/>
            </a:endParaRPr>
          </a:p>
          <a:p>
            <a:pPr marL="12700" marR="2837815">
              <a:lnSpc>
                <a:spcPct val="109000"/>
              </a:lnSpc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class Pear { Banana</a:t>
            </a:r>
            <a:r>
              <a:rPr sz="2450" b="1" spc="-45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3675" b="1" spc="22" baseline="-9070" dirty="0">
                <a:solidFill>
                  <a:srgbClr val="0072BC"/>
                </a:solidFill>
                <a:latin typeface="Courier New"/>
                <a:cs typeface="Courier New"/>
              </a:rPr>
              <a:t>*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ptr;  Pear( Pear &amp; other )</a:t>
            </a:r>
            <a:r>
              <a:rPr sz="2450" b="1" spc="-3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:</a:t>
            </a:r>
            <a:endParaRPr sz="2450">
              <a:latin typeface="Courier New"/>
              <a:cs typeface="Courier New"/>
            </a:endParaRPr>
          </a:p>
          <a:p>
            <a:pPr marL="114554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ptr ( new Banana( </a:t>
            </a:r>
            <a:r>
              <a:rPr sz="3675" b="1" spc="22" baseline="-9070" dirty="0">
                <a:solidFill>
                  <a:srgbClr val="0072BC"/>
                </a:solidFill>
                <a:latin typeface="Courier New"/>
                <a:cs typeface="Courier New"/>
              </a:rPr>
              <a:t>*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(other.ptr) )</a:t>
            </a:r>
            <a:r>
              <a:rPr sz="2450" b="1" spc="-3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)</a:t>
            </a:r>
            <a:endParaRPr sz="24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{</a:t>
            </a:r>
            <a:endParaRPr sz="24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}</a:t>
            </a:r>
            <a:endParaRPr sz="24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50">
              <a:latin typeface="Times New Roman"/>
              <a:cs typeface="Times New Roman"/>
            </a:endParaRPr>
          </a:p>
          <a:p>
            <a:pPr marL="12700" marR="244475">
              <a:lnSpc>
                <a:spcPct val="109000"/>
              </a:lnSpc>
              <a:spcBef>
                <a:spcPts val="5"/>
              </a:spcBef>
            </a:pPr>
            <a:r>
              <a:rPr sz="2450" spc="165" dirty="0">
                <a:latin typeface="Cambria"/>
                <a:cs typeface="Cambria"/>
              </a:rPr>
              <a:t>This </a:t>
            </a:r>
            <a:r>
              <a:rPr sz="2450" spc="235" dirty="0">
                <a:latin typeface="Cambria"/>
                <a:cs typeface="Cambria"/>
              </a:rPr>
              <a:t>assumes </a:t>
            </a:r>
            <a:r>
              <a:rPr sz="2450" spc="-125" dirty="0">
                <a:solidFill>
                  <a:srgbClr val="EC008C"/>
                </a:solidFill>
                <a:latin typeface="Tahoma"/>
                <a:cs typeface="Tahoma"/>
              </a:rPr>
              <a:t>Banana </a:t>
            </a:r>
            <a:r>
              <a:rPr sz="2450" spc="250" dirty="0">
                <a:latin typeface="Cambria"/>
                <a:cs typeface="Cambria"/>
              </a:rPr>
              <a:t>has </a:t>
            </a:r>
            <a:r>
              <a:rPr sz="2450" spc="135" dirty="0">
                <a:latin typeface="Cambria"/>
                <a:cs typeface="Cambria"/>
              </a:rPr>
              <a:t>its </a:t>
            </a:r>
            <a:r>
              <a:rPr sz="2450" spc="130" dirty="0">
                <a:latin typeface="Cambria"/>
                <a:cs typeface="Cambria"/>
              </a:rPr>
              <a:t>own </a:t>
            </a:r>
            <a:r>
              <a:rPr sz="2450" spc="140" dirty="0">
                <a:latin typeface="Cambria"/>
                <a:cs typeface="Cambria"/>
              </a:rPr>
              <a:t>copy </a:t>
            </a:r>
            <a:r>
              <a:rPr sz="2450" spc="190" dirty="0">
                <a:latin typeface="Cambria"/>
                <a:cs typeface="Cambria"/>
              </a:rPr>
              <a:t>construc-  </a:t>
            </a:r>
            <a:r>
              <a:rPr sz="2450" spc="100" dirty="0">
                <a:latin typeface="Cambria"/>
                <a:cs typeface="Cambria"/>
              </a:rPr>
              <a:t>tor.</a:t>
            </a:r>
            <a:endParaRPr sz="245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5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31622" y="920724"/>
            <a:ext cx="2987205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Rule of Three</a:t>
            </a:r>
            <a:br>
              <a:rPr lang="en-US" sz="2800" spc="-180" dirty="0">
                <a:latin typeface="Lucida Calligraphy" panose="03010101010101010101" pitchFamily="66" charset="77"/>
              </a:rPr>
            </a:br>
            <a:r>
              <a:rPr lang="en-US" sz="2800" spc="-180" dirty="0">
                <a:latin typeface="Lucida Calligraphy" panose="03010101010101010101" pitchFamily="66" charset="77"/>
              </a:rPr>
              <a:t>(</a:t>
            </a:r>
            <a:r>
              <a:rPr lang="en-US" sz="2800" spc="-180" dirty="0">
                <a:solidFill>
                  <a:srgbClr val="C00000"/>
                </a:solidFill>
                <a:latin typeface="Lucida Calligraphy" panose="03010101010101010101" pitchFamily="66" charset="77"/>
              </a:rPr>
              <a:t>C++11 Big-Five</a:t>
            </a:r>
            <a:r>
              <a:rPr lang="en-US" sz="2800" spc="-180" dirty="0">
                <a:latin typeface="Lucida Calligraphy" panose="03010101010101010101" pitchFamily="66" charset="77"/>
              </a:rPr>
              <a:t>)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8900" y="2007722"/>
            <a:ext cx="7341234" cy="12465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90"/>
              </a:spcBef>
            </a:pPr>
            <a:r>
              <a:rPr sz="2450" spc="125" dirty="0">
                <a:latin typeface="Cambria"/>
                <a:cs typeface="Cambria"/>
              </a:rPr>
              <a:t>There </a:t>
            </a:r>
            <a:r>
              <a:rPr sz="2450" spc="140" dirty="0">
                <a:latin typeface="Cambria"/>
                <a:cs typeface="Cambria"/>
              </a:rPr>
              <a:t>are </a:t>
            </a:r>
            <a:r>
              <a:rPr sz="2450" spc="135" dirty="0">
                <a:latin typeface="Cambria"/>
                <a:cs typeface="Cambria"/>
              </a:rPr>
              <a:t>three </a:t>
            </a:r>
            <a:r>
              <a:rPr sz="2450" spc="180" dirty="0">
                <a:latin typeface="Cambria"/>
                <a:cs typeface="Cambria"/>
              </a:rPr>
              <a:t>functions </a:t>
            </a:r>
            <a:r>
              <a:rPr sz="2450" spc="185" dirty="0">
                <a:latin typeface="Cambria"/>
                <a:cs typeface="Cambria"/>
              </a:rPr>
              <a:t>that </a:t>
            </a:r>
            <a:r>
              <a:rPr sz="2450" i="1" spc="114" dirty="0">
                <a:solidFill>
                  <a:srgbClr val="009A55"/>
                </a:solidFill>
                <a:latin typeface="Cambria"/>
                <a:cs typeface="Cambria"/>
              </a:rPr>
              <a:t>either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55" dirty="0">
                <a:latin typeface="Cambria"/>
                <a:cs typeface="Cambria"/>
              </a:rPr>
              <a:t>default  </a:t>
            </a:r>
            <a:r>
              <a:rPr sz="2450" spc="145" dirty="0">
                <a:latin typeface="Cambria"/>
                <a:cs typeface="Cambria"/>
              </a:rPr>
              <a:t>is </a:t>
            </a:r>
            <a:r>
              <a:rPr sz="2450" spc="170" dirty="0">
                <a:latin typeface="Cambria"/>
                <a:cs typeface="Cambria"/>
              </a:rPr>
              <a:t>okay </a:t>
            </a:r>
            <a:r>
              <a:rPr sz="2450" spc="70" dirty="0">
                <a:latin typeface="Cambria"/>
                <a:cs typeface="Cambria"/>
              </a:rPr>
              <a:t>for </a:t>
            </a:r>
            <a:r>
              <a:rPr sz="2450" spc="130" dirty="0">
                <a:latin typeface="Cambria"/>
                <a:cs typeface="Cambria"/>
              </a:rPr>
              <a:t>all </a:t>
            </a:r>
            <a:r>
              <a:rPr sz="2450" spc="65" dirty="0">
                <a:latin typeface="Cambria"/>
                <a:cs typeface="Cambria"/>
              </a:rPr>
              <a:t>of </a:t>
            </a:r>
            <a:r>
              <a:rPr sz="2450" spc="210" dirty="0">
                <a:latin typeface="Cambria"/>
                <a:cs typeface="Cambria"/>
              </a:rPr>
              <a:t>them, </a:t>
            </a:r>
            <a:r>
              <a:rPr sz="2450" i="1" spc="45" dirty="0">
                <a:solidFill>
                  <a:srgbClr val="009A55"/>
                </a:solidFill>
                <a:latin typeface="Cambria"/>
                <a:cs typeface="Cambria"/>
              </a:rPr>
              <a:t>or </a:t>
            </a:r>
            <a:r>
              <a:rPr sz="2450" spc="130" dirty="0">
                <a:latin typeface="Cambria"/>
                <a:cs typeface="Cambria"/>
              </a:rPr>
              <a:t>all </a:t>
            </a:r>
            <a:r>
              <a:rPr sz="2450" spc="135" dirty="0">
                <a:latin typeface="Cambria"/>
                <a:cs typeface="Cambria"/>
              </a:rPr>
              <a:t>three </a:t>
            </a:r>
            <a:r>
              <a:rPr sz="2450" spc="195" dirty="0">
                <a:latin typeface="Cambria"/>
                <a:cs typeface="Cambria"/>
              </a:rPr>
              <a:t>should </a:t>
            </a:r>
            <a:r>
              <a:rPr sz="2450" spc="140" dirty="0">
                <a:latin typeface="Cambria"/>
                <a:cs typeface="Cambria"/>
              </a:rPr>
              <a:t>be  </a:t>
            </a:r>
            <a:r>
              <a:rPr sz="2450" spc="145" dirty="0">
                <a:latin typeface="Cambria"/>
                <a:cs typeface="Cambria"/>
              </a:rPr>
              <a:t>coded:</a:t>
            </a:r>
            <a:endParaRPr sz="2450" dirty="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16050" y="3473582"/>
            <a:ext cx="7218350" cy="4040080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371475" indent="-358775">
              <a:lnSpc>
                <a:spcPct val="100000"/>
              </a:lnSpc>
              <a:spcBef>
                <a:spcPts val="1155"/>
              </a:spcBef>
              <a:buAutoNum type="arabicPeriod"/>
              <a:tabLst>
                <a:tab pos="372110" algn="l"/>
              </a:tabLst>
            </a:pPr>
            <a:r>
              <a:rPr sz="2450" spc="150" dirty="0">
                <a:latin typeface="Cambria"/>
                <a:cs typeface="Cambria"/>
              </a:rPr>
              <a:t>The </a:t>
            </a:r>
            <a:r>
              <a:rPr sz="2450" spc="140" dirty="0">
                <a:latin typeface="Cambria"/>
                <a:cs typeface="Cambria"/>
              </a:rPr>
              <a:t>copy</a:t>
            </a:r>
            <a:r>
              <a:rPr sz="2450" spc="345" dirty="0">
                <a:latin typeface="Cambria"/>
                <a:cs typeface="Cambria"/>
              </a:rPr>
              <a:t> </a:t>
            </a:r>
            <a:r>
              <a:rPr sz="2450" spc="160" dirty="0">
                <a:latin typeface="Cambria"/>
                <a:cs typeface="Cambria"/>
              </a:rPr>
              <a:t>constructor</a:t>
            </a:r>
            <a:endParaRPr sz="2450" dirty="0">
              <a:latin typeface="Cambria"/>
              <a:cs typeface="Cambria"/>
            </a:endParaRPr>
          </a:p>
          <a:p>
            <a:pPr marL="371475" marR="5080" indent="-358775">
              <a:lnSpc>
                <a:spcPct val="109000"/>
              </a:lnSpc>
              <a:spcBef>
                <a:spcPts val="795"/>
              </a:spcBef>
              <a:buFontTx/>
              <a:buAutoNum type="arabicPeriod"/>
              <a:tabLst>
                <a:tab pos="372110" algn="l"/>
                <a:tab pos="1113155" algn="l"/>
                <a:tab pos="3057525" algn="l"/>
              </a:tabLst>
            </a:pPr>
            <a:r>
              <a:rPr sz="2450" spc="150" dirty="0">
                <a:latin typeface="Cambria"/>
                <a:cs typeface="Cambria"/>
              </a:rPr>
              <a:t>The</a:t>
            </a:r>
            <a:r>
              <a:rPr lang="en-US" sz="2450" spc="150" dirty="0">
                <a:latin typeface="Cambria"/>
                <a:cs typeface="Cambria"/>
              </a:rPr>
              <a:t> (copy) </a:t>
            </a:r>
            <a:r>
              <a:rPr sz="2450" spc="190" dirty="0">
                <a:latin typeface="Cambria"/>
                <a:cs typeface="Cambria"/>
              </a:rPr>
              <a:t>assignment</a:t>
            </a:r>
            <a:r>
              <a:rPr lang="en-US" sz="2450" spc="190" dirty="0">
                <a:latin typeface="Cambria"/>
                <a:cs typeface="Cambria"/>
              </a:rPr>
              <a:t> </a:t>
            </a:r>
            <a:r>
              <a:rPr sz="2450" spc="114" dirty="0">
                <a:latin typeface="Cambria"/>
                <a:cs typeface="Cambria"/>
              </a:rPr>
              <a:t>operator. </a:t>
            </a:r>
            <a:r>
              <a:rPr lang="en-US" sz="2450" spc="80" dirty="0">
                <a:latin typeface="Cambria"/>
                <a:cs typeface="Cambria"/>
              </a:rPr>
              <a:t>(Invoked whe</a:t>
            </a:r>
            <a:r>
              <a:rPr lang="en-US" sz="2450" spc="70" dirty="0">
                <a:latin typeface="Cambria"/>
                <a:cs typeface="Cambria"/>
              </a:rPr>
              <a:t>r</a:t>
            </a:r>
            <a:r>
              <a:rPr lang="en-US" sz="2450" spc="90" dirty="0">
                <a:latin typeface="Cambria"/>
                <a:cs typeface="Cambria"/>
              </a:rPr>
              <a:t>e </a:t>
            </a:r>
            <a:r>
              <a:rPr lang="en-US" sz="2450" spc="160" dirty="0">
                <a:latin typeface="Cambria"/>
                <a:cs typeface="Cambria"/>
              </a:rPr>
              <a:t>the </a:t>
            </a:r>
            <a:r>
              <a:rPr lang="en-US" sz="2450" spc="185" dirty="0">
                <a:latin typeface="Cambria"/>
                <a:cs typeface="Cambria"/>
              </a:rPr>
              <a:t>user </a:t>
            </a:r>
            <a:r>
              <a:rPr sz="2450" spc="75" dirty="0">
                <a:latin typeface="Cambria"/>
                <a:cs typeface="Cambria"/>
              </a:rPr>
              <a:t>write</a:t>
            </a:r>
            <a:r>
              <a:rPr lang="en-US" sz="2450" spc="75" dirty="0">
                <a:latin typeface="Cambria"/>
                <a:cs typeface="Cambria"/>
              </a:rPr>
              <a:t>s</a:t>
            </a:r>
            <a:r>
              <a:rPr sz="2450" spc="75" dirty="0">
                <a:latin typeface="Cambria"/>
                <a:cs typeface="Cambria"/>
              </a:rPr>
              <a:t> </a:t>
            </a:r>
            <a:r>
              <a:rPr sz="2450" spc="-55" dirty="0">
                <a:solidFill>
                  <a:srgbClr val="EC008C"/>
                </a:solidFill>
                <a:latin typeface="Tahoma"/>
                <a:cs typeface="Tahoma"/>
              </a:rPr>
              <a:t>P=Q;</a:t>
            </a:r>
            <a:r>
              <a:rPr sz="2450" spc="-55" dirty="0">
                <a:latin typeface="Cambria"/>
                <a:cs typeface="Cambria"/>
              </a:rPr>
              <a:t>) </a:t>
            </a:r>
            <a:r>
              <a:rPr sz="2450" spc="215" dirty="0">
                <a:latin typeface="Cambria"/>
                <a:cs typeface="Cambria"/>
              </a:rPr>
              <a:t>Discussed</a:t>
            </a:r>
            <a:r>
              <a:rPr sz="2450" spc="185" dirty="0">
                <a:latin typeface="Cambria"/>
                <a:cs typeface="Cambria"/>
              </a:rPr>
              <a:t> </a:t>
            </a:r>
            <a:r>
              <a:rPr sz="2450" spc="120" dirty="0">
                <a:latin typeface="Cambria"/>
                <a:cs typeface="Cambria"/>
              </a:rPr>
              <a:t>later.</a:t>
            </a:r>
            <a:endParaRPr sz="2450" dirty="0">
              <a:latin typeface="Cambria"/>
              <a:cs typeface="Cambria"/>
            </a:endParaRPr>
          </a:p>
          <a:p>
            <a:pPr marL="371475" indent="-35877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72110" algn="l"/>
              </a:tabLst>
            </a:pPr>
            <a:r>
              <a:rPr sz="2450" spc="150" dirty="0">
                <a:latin typeface="Cambria"/>
                <a:cs typeface="Cambria"/>
              </a:rPr>
              <a:t>The</a:t>
            </a:r>
            <a:r>
              <a:rPr sz="2450" spc="245" dirty="0">
                <a:latin typeface="Cambria"/>
                <a:cs typeface="Cambria"/>
              </a:rPr>
              <a:t> </a:t>
            </a:r>
            <a:r>
              <a:rPr sz="2450" spc="150" dirty="0">
                <a:latin typeface="Cambria"/>
                <a:cs typeface="Cambria"/>
              </a:rPr>
              <a:t>destructor</a:t>
            </a:r>
            <a:endParaRPr lang="en-US" sz="2450" spc="150" dirty="0">
              <a:latin typeface="Cambria"/>
              <a:cs typeface="Cambria"/>
            </a:endParaRPr>
          </a:p>
          <a:p>
            <a:pPr marL="371475" indent="-35877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72110" algn="l"/>
              </a:tabLst>
            </a:pPr>
            <a:endParaRPr lang="en-US" sz="2450" spc="150" dirty="0">
              <a:latin typeface="Cambria"/>
              <a:cs typeface="Cambria"/>
            </a:endParaRPr>
          </a:p>
          <a:p>
            <a:pPr marL="371475" indent="-35877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72110" algn="l"/>
              </a:tabLst>
            </a:pPr>
            <a:endParaRPr lang="en-US" sz="2450" spc="150" dirty="0">
              <a:latin typeface="Cambria"/>
              <a:cs typeface="Cambria"/>
            </a:endParaRPr>
          </a:p>
          <a:p>
            <a:pPr marL="371475" indent="-35877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72110" algn="l"/>
              </a:tabLst>
            </a:pPr>
            <a:r>
              <a:rPr lang="en-US" sz="2450" dirty="0">
                <a:solidFill>
                  <a:srgbClr val="C00000"/>
                </a:solidFill>
                <a:latin typeface="Cambria"/>
                <a:cs typeface="Cambria"/>
              </a:rPr>
              <a:t>Move constructor</a:t>
            </a:r>
          </a:p>
          <a:p>
            <a:pPr marL="371475" indent="-35877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72110" algn="l"/>
              </a:tabLst>
            </a:pPr>
            <a:r>
              <a:rPr lang="en-US" sz="2450" dirty="0">
                <a:solidFill>
                  <a:srgbClr val="C00000"/>
                </a:solidFill>
                <a:latin typeface="Cambria"/>
                <a:cs typeface="Cambria"/>
              </a:rPr>
              <a:t>Move assignment operator</a:t>
            </a:r>
            <a:endParaRPr sz="2450" dirty="0">
              <a:solidFill>
                <a:srgbClr val="C00000"/>
              </a:solidFill>
              <a:latin typeface="Cambria"/>
              <a:cs typeface="Cambri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E0EEC3-0BC7-D540-B7ED-B19217BCD675}"/>
              </a:ext>
            </a:extLst>
          </p:cNvPr>
          <p:cNvSpPr txBox="1"/>
          <p:nvPr/>
        </p:nvSpPr>
        <p:spPr>
          <a:xfrm>
            <a:off x="1213167" y="5546660"/>
            <a:ext cx="763270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50" spc="150" dirty="0">
                <a:solidFill>
                  <a:srgbClr val="C00000"/>
                </a:solidFill>
                <a:latin typeface="Cambria"/>
              </a:rPr>
              <a:t>In C++ 11 where </a:t>
            </a:r>
            <a:r>
              <a:rPr lang="en-US" sz="2450" spc="150" dirty="0" err="1">
                <a:solidFill>
                  <a:srgbClr val="C00000"/>
                </a:solidFill>
                <a:latin typeface="Cambria"/>
              </a:rPr>
              <a:t>rvalue</a:t>
            </a:r>
            <a:r>
              <a:rPr lang="en-US" sz="2450" spc="150" dirty="0">
                <a:solidFill>
                  <a:srgbClr val="C00000"/>
                </a:solidFill>
                <a:latin typeface="Cambria"/>
              </a:rPr>
              <a:t> references can be used each class will have two additional functions: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6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25585" y="920724"/>
            <a:ext cx="4807230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Stream Insertion Operator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33573"/>
            <a:ext cx="7340600" cy="272351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165" dirty="0">
                <a:latin typeface="Cambria"/>
                <a:cs typeface="Cambria"/>
              </a:rPr>
              <a:t>This </a:t>
            </a:r>
            <a:r>
              <a:rPr sz="2450" spc="125" dirty="0">
                <a:latin typeface="Cambria"/>
                <a:cs typeface="Cambria"/>
              </a:rPr>
              <a:t>allows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85" dirty="0">
                <a:latin typeface="Cambria"/>
                <a:cs typeface="Cambria"/>
              </a:rPr>
              <a:t>user </a:t>
            </a:r>
            <a:r>
              <a:rPr sz="2450" spc="100" dirty="0">
                <a:latin typeface="Cambria"/>
                <a:cs typeface="Cambria"/>
              </a:rPr>
              <a:t>to</a:t>
            </a:r>
            <a:r>
              <a:rPr sz="2450" spc="605" dirty="0">
                <a:latin typeface="Cambria"/>
                <a:cs typeface="Cambria"/>
              </a:rPr>
              <a:t> </a:t>
            </a:r>
            <a:r>
              <a:rPr sz="2450" spc="75" dirty="0">
                <a:latin typeface="Cambria"/>
                <a:cs typeface="Cambria"/>
              </a:rPr>
              <a:t>write</a:t>
            </a:r>
            <a:endParaRPr sz="245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350">
              <a:latin typeface="Times New Roman"/>
              <a:cs typeface="Times New Roman"/>
            </a:endParaRPr>
          </a:p>
          <a:p>
            <a:pPr marL="12700" marR="5431155">
              <a:lnSpc>
                <a:spcPct val="109000"/>
              </a:lnSpc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Pear P;  cout &lt;&lt;</a:t>
            </a:r>
            <a:r>
              <a:rPr sz="2450" b="1" spc="-7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P;</a:t>
            </a:r>
            <a:endParaRPr sz="24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350">
              <a:latin typeface="Times New Roman"/>
              <a:cs typeface="Times New Roman"/>
            </a:endParaRPr>
          </a:p>
          <a:p>
            <a:pPr marL="12700" marR="5080">
              <a:lnSpc>
                <a:spcPct val="109000"/>
              </a:lnSpc>
            </a:pPr>
            <a:r>
              <a:rPr sz="2450" spc="165" dirty="0">
                <a:latin typeface="Cambria"/>
                <a:cs typeface="Cambria"/>
              </a:rPr>
              <a:t>This </a:t>
            </a:r>
            <a:r>
              <a:rPr sz="2450" spc="145" dirty="0">
                <a:latin typeface="Cambria"/>
                <a:cs typeface="Cambria"/>
              </a:rPr>
              <a:t>is </a:t>
            </a:r>
            <a:r>
              <a:rPr sz="2450" spc="150" dirty="0">
                <a:latin typeface="Cambria"/>
                <a:cs typeface="Cambria"/>
              </a:rPr>
              <a:t>achieved </a:t>
            </a:r>
            <a:r>
              <a:rPr sz="2450" spc="145" dirty="0">
                <a:latin typeface="Cambria"/>
                <a:cs typeface="Cambria"/>
              </a:rPr>
              <a:t>by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spc="-125" dirty="0">
                <a:solidFill>
                  <a:srgbClr val="EC008C"/>
                </a:solidFill>
                <a:latin typeface="Tahoma"/>
                <a:cs typeface="Tahoma"/>
              </a:rPr>
              <a:t>friend </a:t>
            </a:r>
            <a:r>
              <a:rPr sz="2450" spc="170" dirty="0">
                <a:latin typeface="Cambria"/>
                <a:cs typeface="Cambria"/>
              </a:rPr>
              <a:t>function </a:t>
            </a:r>
            <a:r>
              <a:rPr sz="2450" spc="65" dirty="0">
                <a:latin typeface="Cambria"/>
                <a:cs typeface="Cambria"/>
              </a:rPr>
              <a:t>(not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spc="210" dirty="0">
                <a:latin typeface="Cambria"/>
                <a:cs typeface="Cambria"/>
              </a:rPr>
              <a:t>mem-  </a:t>
            </a:r>
            <a:r>
              <a:rPr sz="2450" spc="120" dirty="0">
                <a:latin typeface="Cambria"/>
                <a:cs typeface="Cambria"/>
              </a:rPr>
              <a:t>ber </a:t>
            </a:r>
            <a:r>
              <a:rPr sz="2450" spc="130" dirty="0">
                <a:latin typeface="Cambria"/>
                <a:cs typeface="Cambria"/>
              </a:rPr>
              <a:t>function) </a:t>
            </a:r>
            <a:r>
              <a:rPr sz="2450" spc="120" dirty="0">
                <a:latin typeface="Cambria"/>
                <a:cs typeface="Cambria"/>
              </a:rPr>
              <a:t>with</a:t>
            </a:r>
            <a:r>
              <a:rPr sz="2450" spc="495" dirty="0">
                <a:latin typeface="Cambria"/>
                <a:cs typeface="Cambria"/>
              </a:rPr>
              <a:t> </a:t>
            </a:r>
            <a:r>
              <a:rPr sz="2450" spc="170" dirty="0">
                <a:latin typeface="Cambria"/>
                <a:cs typeface="Cambria"/>
              </a:rPr>
              <a:t>signature:</a:t>
            </a:r>
            <a:endParaRPr sz="2450">
              <a:latin typeface="Cambria"/>
              <a:cs typeface="Cambri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339850" y="5185796"/>
          <a:ext cx="7432673" cy="7686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03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55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4304">
                <a:tc>
                  <a:txBody>
                    <a:bodyPr/>
                    <a:lstStyle/>
                    <a:p>
                      <a:pPr marL="31750">
                        <a:lnSpc>
                          <a:spcPts val="2650"/>
                        </a:lnSpc>
                      </a:pPr>
                      <a:r>
                        <a:rPr sz="2450" b="1" spc="15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ostream &amp;</a:t>
                      </a:r>
                      <a:r>
                        <a:rPr sz="2450" b="1" spc="-4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450" b="1" spc="15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operator&lt;&lt;</a:t>
                      </a:r>
                      <a:endParaRPr sz="24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ts val="2650"/>
                        </a:lnSpc>
                      </a:pPr>
                      <a:r>
                        <a:rPr sz="2450" b="1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(</a:t>
                      </a:r>
                      <a:endParaRPr sz="24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304">
                <a:tc>
                  <a:txBody>
                    <a:bodyPr/>
                    <a:lstStyle/>
                    <a:p>
                      <a:pPr marL="975994">
                        <a:lnSpc>
                          <a:spcPts val="2825"/>
                        </a:lnSpc>
                      </a:pPr>
                      <a:r>
                        <a:rPr sz="2450" b="1" spc="15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ostream &amp;</a:t>
                      </a:r>
                      <a:r>
                        <a:rPr sz="2450" b="1" spc="-30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450" b="1" spc="15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out,</a:t>
                      </a:r>
                      <a:endParaRPr sz="24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ts val="2825"/>
                        </a:lnSpc>
                      </a:pPr>
                      <a:r>
                        <a:rPr sz="2450" b="1" spc="15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const</a:t>
                      </a:r>
                      <a:endParaRPr sz="24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ts val="2825"/>
                        </a:lnSpc>
                      </a:pPr>
                      <a:r>
                        <a:rPr sz="2450" b="1" spc="15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Pear</a:t>
                      </a:r>
                      <a:endParaRPr sz="24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ts val="2825"/>
                        </a:lnSpc>
                      </a:pPr>
                      <a:r>
                        <a:rPr sz="2450" b="1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&amp;</a:t>
                      </a:r>
                      <a:endParaRPr sz="24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ts val="2825"/>
                        </a:lnSpc>
                      </a:pPr>
                      <a:r>
                        <a:rPr sz="2450" b="1" spc="15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ob)</a:t>
                      </a:r>
                      <a:endParaRPr sz="24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ts val="2825"/>
                        </a:lnSpc>
                      </a:pPr>
                      <a:r>
                        <a:rPr sz="2450" b="1" dirty="0">
                          <a:solidFill>
                            <a:srgbClr val="0072BC"/>
                          </a:solidFill>
                          <a:latin typeface="Courier New"/>
                          <a:cs typeface="Courier New"/>
                        </a:rPr>
                        <a:t>{</a:t>
                      </a:r>
                      <a:endParaRPr sz="24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7</a:t>
            </a:fld>
            <a:endParaRPr spc="85" dirty="0"/>
          </a:p>
        </p:txBody>
      </p:sp>
      <p:sp>
        <p:nvSpPr>
          <p:cNvPr id="2" name="object 2"/>
          <p:cNvSpPr txBox="1"/>
          <p:nvPr/>
        </p:nvSpPr>
        <p:spPr>
          <a:xfrm>
            <a:off x="4228287" y="920724"/>
            <a:ext cx="1602105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i="1" spc="-180" dirty="0">
                <a:latin typeface="Lucida Calligraphy" panose="03010101010101010101" pitchFamily="66" charset="77"/>
                <a:ea typeface="+mj-ea"/>
              </a:rPr>
              <a:t>Friends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7722"/>
            <a:ext cx="7340600" cy="12465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90"/>
              </a:spcBef>
            </a:pPr>
            <a:r>
              <a:rPr sz="2450" spc="150" dirty="0">
                <a:latin typeface="Cambria"/>
                <a:cs typeface="Cambria"/>
              </a:rPr>
              <a:t>Another </a:t>
            </a:r>
            <a:r>
              <a:rPr sz="2450" spc="200" dirty="0">
                <a:latin typeface="Cambria"/>
                <a:cs typeface="Cambria"/>
              </a:rPr>
              <a:t>class </a:t>
            </a:r>
            <a:r>
              <a:rPr sz="2450" spc="80" dirty="0">
                <a:latin typeface="Cambria"/>
                <a:cs typeface="Cambria"/>
              </a:rPr>
              <a:t>or </a:t>
            </a:r>
            <a:r>
              <a:rPr sz="2450" spc="170" dirty="0">
                <a:latin typeface="Cambria"/>
                <a:cs typeface="Cambria"/>
              </a:rPr>
              <a:t>function </a:t>
            </a:r>
            <a:r>
              <a:rPr sz="2450" spc="235" dirty="0">
                <a:latin typeface="Cambria"/>
                <a:cs typeface="Cambria"/>
              </a:rPr>
              <a:t>can </a:t>
            </a:r>
            <a:r>
              <a:rPr sz="2450" spc="140" dirty="0">
                <a:latin typeface="Cambria"/>
                <a:cs typeface="Cambria"/>
              </a:rPr>
              <a:t>be </a:t>
            </a:r>
            <a:r>
              <a:rPr sz="2450" spc="200" dirty="0">
                <a:latin typeface="Cambria"/>
                <a:cs typeface="Cambria"/>
              </a:rPr>
              <a:t>made </a:t>
            </a:r>
            <a:r>
              <a:rPr sz="2450" spc="240" dirty="0">
                <a:latin typeface="Cambria"/>
                <a:cs typeface="Cambria"/>
              </a:rPr>
              <a:t>a</a:t>
            </a:r>
            <a:r>
              <a:rPr sz="2450" spc="-245" dirty="0">
                <a:latin typeface="Cambria"/>
                <a:cs typeface="Cambria"/>
              </a:rPr>
              <a:t> </a:t>
            </a:r>
            <a:r>
              <a:rPr sz="2450" spc="-125" dirty="0">
                <a:solidFill>
                  <a:srgbClr val="EC008C"/>
                </a:solidFill>
                <a:latin typeface="Tahoma"/>
                <a:cs typeface="Tahoma"/>
              </a:rPr>
              <a:t>friend </a:t>
            </a:r>
            <a:r>
              <a:rPr sz="2450" spc="160" dirty="0">
                <a:latin typeface="Cambria"/>
                <a:cs typeface="Cambria"/>
              </a:rPr>
              <a:t>so  </a:t>
            </a:r>
            <a:r>
              <a:rPr sz="2450" spc="185" dirty="0">
                <a:latin typeface="Cambria"/>
                <a:cs typeface="Cambria"/>
              </a:rPr>
              <a:t>that </a:t>
            </a:r>
            <a:r>
              <a:rPr sz="2450" spc="85" dirty="0">
                <a:latin typeface="Cambria"/>
                <a:cs typeface="Cambria"/>
              </a:rPr>
              <a:t>it </a:t>
            </a:r>
            <a:r>
              <a:rPr sz="2450" spc="250" dirty="0">
                <a:latin typeface="Cambria"/>
                <a:cs typeface="Cambria"/>
              </a:rPr>
              <a:t>has </a:t>
            </a:r>
            <a:r>
              <a:rPr sz="2450" spc="200" dirty="0">
                <a:latin typeface="Cambria"/>
                <a:cs typeface="Cambria"/>
              </a:rPr>
              <a:t>access </a:t>
            </a:r>
            <a:r>
              <a:rPr sz="2450" spc="100" dirty="0">
                <a:latin typeface="Cambria"/>
                <a:cs typeface="Cambria"/>
              </a:rPr>
              <a:t>to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-130" dirty="0">
                <a:solidFill>
                  <a:srgbClr val="EC008C"/>
                </a:solidFill>
                <a:latin typeface="Tahoma"/>
                <a:cs typeface="Tahoma"/>
              </a:rPr>
              <a:t>private </a:t>
            </a:r>
            <a:r>
              <a:rPr sz="2450" spc="140" dirty="0">
                <a:latin typeface="Cambria"/>
                <a:cs typeface="Cambria"/>
              </a:rPr>
              <a:t>variables </a:t>
            </a:r>
            <a:r>
              <a:rPr sz="2450" spc="65" dirty="0">
                <a:latin typeface="Cambria"/>
                <a:cs typeface="Cambria"/>
              </a:rPr>
              <a:t>of </a:t>
            </a:r>
            <a:r>
              <a:rPr sz="2450" spc="170" dirty="0">
                <a:latin typeface="Cambria"/>
                <a:cs typeface="Cambria"/>
              </a:rPr>
              <a:t>this  </a:t>
            </a:r>
            <a:r>
              <a:rPr sz="2450" spc="215" dirty="0">
                <a:latin typeface="Cambria"/>
                <a:cs typeface="Cambria"/>
              </a:rPr>
              <a:t>class.</a:t>
            </a:r>
            <a:endParaRPr sz="245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8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09549" y="920724"/>
            <a:ext cx="4239299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 rtl="0">
              <a:lnSpc>
                <a:spcPts val="3850"/>
              </a:lnSpc>
            </a:pPr>
            <a:r>
              <a:rPr sz="2800" kern="1200" spc="-180" dirty="0">
                <a:latin typeface="Lucida Calligraphy" panose="03010101010101010101" pitchFamily="66" charset="77"/>
                <a:cs typeface="+mn-cs"/>
              </a:rPr>
              <a:t>Memory Management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1358265" y="2004421"/>
            <a:ext cx="7341869" cy="227870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0"/>
              </a:spcBef>
            </a:pPr>
            <a:r>
              <a:rPr spc="175" dirty="0"/>
              <a:t>Any</a:t>
            </a:r>
            <a:r>
              <a:rPr spc="70" dirty="0"/>
              <a:t> </a:t>
            </a:r>
            <a:r>
              <a:rPr spc="130" dirty="0"/>
              <a:t>variable</a:t>
            </a:r>
            <a:r>
              <a:rPr spc="70" dirty="0"/>
              <a:t> </a:t>
            </a:r>
            <a:r>
              <a:rPr spc="185" dirty="0"/>
              <a:t>that</a:t>
            </a:r>
            <a:r>
              <a:rPr spc="70" dirty="0"/>
              <a:t> </a:t>
            </a:r>
            <a:r>
              <a:rPr spc="145" dirty="0"/>
              <a:t>is</a:t>
            </a:r>
            <a:r>
              <a:rPr spc="70" dirty="0"/>
              <a:t> </a:t>
            </a:r>
            <a:r>
              <a:rPr spc="145" dirty="0"/>
              <a:t>created</a:t>
            </a:r>
            <a:r>
              <a:rPr spc="70" dirty="0"/>
              <a:t> </a:t>
            </a:r>
            <a:r>
              <a:rPr spc="145" dirty="0"/>
              <a:t>by</a:t>
            </a:r>
            <a:r>
              <a:rPr spc="70" dirty="0"/>
              <a:t> </a:t>
            </a:r>
            <a:r>
              <a:rPr spc="150" dirty="0"/>
              <a:t>declaration</a:t>
            </a:r>
            <a:r>
              <a:rPr spc="70" dirty="0"/>
              <a:t> </a:t>
            </a:r>
            <a:r>
              <a:rPr spc="145" dirty="0"/>
              <a:t>is</a:t>
            </a:r>
            <a:r>
              <a:rPr spc="70" dirty="0"/>
              <a:t> </a:t>
            </a:r>
            <a:r>
              <a:rPr spc="250" dirty="0"/>
              <a:t>au-  </a:t>
            </a:r>
            <a:r>
              <a:rPr spc="145" dirty="0"/>
              <a:t>tomatically</a:t>
            </a:r>
            <a:r>
              <a:rPr spc="245" dirty="0"/>
              <a:t> </a:t>
            </a:r>
            <a:r>
              <a:rPr spc="155" dirty="0"/>
              <a:t>released.</a:t>
            </a:r>
          </a:p>
          <a:p>
            <a:pPr marL="12700" marR="5080">
              <a:lnSpc>
                <a:spcPct val="109000"/>
              </a:lnSpc>
              <a:spcBef>
                <a:spcPts val="1930"/>
              </a:spcBef>
              <a:tabLst>
                <a:tab pos="746760" algn="l"/>
                <a:tab pos="1801495" algn="l"/>
                <a:tab pos="2572385" algn="l"/>
                <a:tab pos="2972435" algn="l"/>
                <a:tab pos="4243705" algn="l"/>
                <a:tab pos="4750435" algn="l"/>
                <a:tab pos="6034405" algn="l"/>
                <a:tab pos="6969125" algn="l"/>
              </a:tabLst>
            </a:pPr>
            <a:r>
              <a:rPr spc="175" dirty="0"/>
              <a:t>Any	</a:t>
            </a:r>
            <a:r>
              <a:rPr spc="130" dirty="0"/>
              <a:t>object	</a:t>
            </a:r>
            <a:r>
              <a:rPr spc="185" dirty="0"/>
              <a:t>that	</a:t>
            </a:r>
            <a:r>
              <a:rPr spc="145" dirty="0"/>
              <a:t>is	c</a:t>
            </a:r>
            <a:r>
              <a:rPr spc="150" dirty="0"/>
              <a:t>r</a:t>
            </a:r>
            <a:r>
              <a:rPr spc="140" dirty="0"/>
              <a:t>eated</a:t>
            </a:r>
            <a:r>
              <a:rPr dirty="0"/>
              <a:t>	</a:t>
            </a:r>
            <a:r>
              <a:rPr spc="145" dirty="0"/>
              <a:t>by</a:t>
            </a:r>
            <a:r>
              <a:rPr dirty="0"/>
              <a:t>	</a:t>
            </a:r>
            <a:r>
              <a:rPr spc="-195" dirty="0" err="1">
                <a:solidFill>
                  <a:srgbClr val="EC008C"/>
                </a:solidFill>
                <a:latin typeface="Tahoma"/>
                <a:cs typeface="Tahoma"/>
              </a:rPr>
              <a:t>ne</a:t>
            </a:r>
            <a:r>
              <a:rPr spc="-240" dirty="0" err="1">
                <a:solidFill>
                  <a:srgbClr val="EC008C"/>
                </a:solidFill>
                <a:latin typeface="Tahoma"/>
                <a:cs typeface="Tahoma"/>
              </a:rPr>
              <a:t>w</a:t>
            </a:r>
            <a:r>
              <a:rPr spc="150" dirty="0" err="1"/>
              <a:t>’ing</a:t>
            </a:r>
            <a:r>
              <a:rPr lang="en-US" spc="150" dirty="0"/>
              <a:t> (dynamic allocation)</a:t>
            </a:r>
            <a:r>
              <a:rPr spc="150" dirty="0"/>
              <a:t>,</a:t>
            </a:r>
            <a:r>
              <a:rPr lang="en-US" spc="150" dirty="0"/>
              <a:t> </a:t>
            </a:r>
            <a:r>
              <a:rPr spc="240" dirty="0"/>
              <a:t>must</a:t>
            </a:r>
            <a:r>
              <a:rPr lang="en-US" spc="240" dirty="0"/>
              <a:t> </a:t>
            </a:r>
            <a:r>
              <a:rPr spc="100" dirty="0"/>
              <a:t>be</a:t>
            </a:r>
            <a:r>
              <a:rPr lang="en-US" spc="100" dirty="0"/>
              <a:t> </a:t>
            </a:r>
            <a:r>
              <a:rPr spc="200" dirty="0"/>
              <a:t>manually </a:t>
            </a:r>
            <a:r>
              <a:rPr spc="135" dirty="0"/>
              <a:t>released </a:t>
            </a:r>
            <a:r>
              <a:rPr spc="145" dirty="0"/>
              <a:t>by</a:t>
            </a:r>
            <a:r>
              <a:rPr lang="en-US" spc="409" dirty="0"/>
              <a:t> the </a:t>
            </a:r>
            <a:r>
              <a:rPr spc="170" dirty="0"/>
              <a:t>user.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85" dirty="0"/>
              <a:t>moreClasses:</a:t>
            </a:r>
            <a:r>
              <a:rPr spc="100" dirty="0"/>
              <a:t> </a:t>
            </a:r>
            <a:fld id="{81D60167-4931-47E6-BA6A-407CBD079E47}" type="slidenum">
              <a:rPr spc="85" dirty="0"/>
              <a:t>9</a:t>
            </a:fld>
            <a:endParaRPr spc="8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35883" y="920724"/>
            <a:ext cx="3587268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l" rtl="0">
              <a:lnSpc>
                <a:spcPts val="3850"/>
              </a:lnSpc>
            </a:pPr>
            <a:r>
              <a:rPr sz="2800" kern="1200" spc="-180" dirty="0">
                <a:latin typeface="Lucida Calligraphy" panose="03010101010101010101" pitchFamily="66" charset="77"/>
                <a:cs typeface="+mn-cs"/>
              </a:rPr>
              <a:t>Automatic Release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36875"/>
            <a:ext cx="7341234" cy="272351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50" dirty="0">
                <a:latin typeface="Cambria"/>
                <a:cs typeface="Cambria"/>
              </a:rPr>
              <a:t>If </a:t>
            </a:r>
            <a:r>
              <a:rPr sz="2450" spc="65" dirty="0">
                <a:latin typeface="Cambria"/>
                <a:cs typeface="Cambria"/>
              </a:rPr>
              <a:t>we </a:t>
            </a:r>
            <a:r>
              <a:rPr sz="2450" spc="165" dirty="0">
                <a:latin typeface="Cambria"/>
                <a:cs typeface="Cambria"/>
              </a:rPr>
              <a:t>have </a:t>
            </a:r>
            <a:r>
              <a:rPr sz="2450" spc="240" dirty="0">
                <a:latin typeface="Cambria"/>
                <a:cs typeface="Cambria"/>
              </a:rPr>
              <a:t>a </a:t>
            </a:r>
            <a:r>
              <a:rPr sz="2450" spc="175" dirty="0">
                <a:latin typeface="Cambria"/>
                <a:cs typeface="Cambria"/>
              </a:rPr>
              <a:t>function/block </a:t>
            </a:r>
            <a:r>
              <a:rPr sz="2450" spc="65" dirty="0">
                <a:latin typeface="Cambria"/>
                <a:cs typeface="Cambria"/>
              </a:rPr>
              <a:t>of </a:t>
            </a:r>
            <a:r>
              <a:rPr sz="2450" spc="140" dirty="0">
                <a:latin typeface="Cambria"/>
                <a:cs typeface="Cambria"/>
              </a:rPr>
              <a:t>code</a:t>
            </a:r>
            <a:r>
              <a:rPr sz="2450" spc="310" dirty="0">
                <a:latin typeface="Cambria"/>
                <a:cs typeface="Cambria"/>
              </a:rPr>
              <a:t> </a:t>
            </a:r>
            <a:r>
              <a:rPr sz="2450" spc="125" dirty="0">
                <a:latin typeface="Cambria"/>
                <a:cs typeface="Cambria"/>
              </a:rPr>
              <a:t>with:</a:t>
            </a:r>
            <a:endParaRPr sz="245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Pear</a:t>
            </a:r>
            <a:r>
              <a:rPr sz="2450" b="1" spc="10" dirty="0">
                <a:solidFill>
                  <a:srgbClr val="0072BC"/>
                </a:solidFill>
                <a:latin typeface="Courier New"/>
                <a:cs typeface="Courier New"/>
              </a:rPr>
              <a:t> </a:t>
            </a:r>
            <a:r>
              <a:rPr sz="2450" b="1" spc="15" dirty="0">
                <a:solidFill>
                  <a:srgbClr val="0072BC"/>
                </a:solidFill>
                <a:latin typeface="Courier New"/>
                <a:cs typeface="Courier New"/>
              </a:rPr>
              <a:t>P;</a:t>
            </a:r>
            <a:endParaRPr sz="24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5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9000"/>
              </a:lnSpc>
              <a:spcBef>
                <a:spcPts val="5"/>
              </a:spcBef>
            </a:pPr>
            <a:r>
              <a:rPr sz="2450" spc="190" dirty="0">
                <a:latin typeface="Cambria"/>
                <a:cs typeface="Cambria"/>
              </a:rPr>
              <a:t>When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40" dirty="0">
                <a:latin typeface="Cambria"/>
                <a:cs typeface="Cambria"/>
              </a:rPr>
              <a:t>code </a:t>
            </a:r>
            <a:r>
              <a:rPr sz="2450" spc="175" dirty="0">
                <a:latin typeface="Cambria"/>
                <a:cs typeface="Cambria"/>
              </a:rPr>
              <a:t>finishes,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55" dirty="0">
                <a:latin typeface="Cambria"/>
                <a:cs typeface="Cambria"/>
              </a:rPr>
              <a:t>memory </a:t>
            </a:r>
            <a:r>
              <a:rPr sz="2450" spc="70" dirty="0">
                <a:latin typeface="Cambria"/>
                <a:cs typeface="Cambria"/>
              </a:rPr>
              <a:t>for </a:t>
            </a:r>
            <a:r>
              <a:rPr sz="2450" spc="130" dirty="0">
                <a:solidFill>
                  <a:srgbClr val="EC008C"/>
                </a:solidFill>
                <a:latin typeface="Tahoma"/>
                <a:cs typeface="Tahoma"/>
              </a:rPr>
              <a:t>P</a:t>
            </a:r>
            <a:r>
              <a:rPr sz="2450" spc="-500" dirty="0">
                <a:solidFill>
                  <a:srgbClr val="EC008C"/>
                </a:solidFill>
                <a:latin typeface="Tahoma"/>
                <a:cs typeface="Tahoma"/>
              </a:rPr>
              <a:t> </a:t>
            </a:r>
            <a:r>
              <a:rPr sz="2450" spc="60" dirty="0">
                <a:latin typeface="Cambria"/>
                <a:cs typeface="Cambria"/>
              </a:rPr>
              <a:t>will </a:t>
            </a:r>
            <a:r>
              <a:rPr sz="2450" spc="140" dirty="0">
                <a:latin typeface="Cambria"/>
                <a:cs typeface="Cambria"/>
              </a:rPr>
              <a:t>be  </a:t>
            </a:r>
            <a:r>
              <a:rPr sz="2450" spc="165" dirty="0">
                <a:latin typeface="Cambria"/>
                <a:cs typeface="Cambria"/>
              </a:rPr>
              <a:t>automatically </a:t>
            </a:r>
            <a:r>
              <a:rPr sz="2450" spc="160" dirty="0">
                <a:latin typeface="Cambria"/>
                <a:cs typeface="Cambria"/>
              </a:rPr>
              <a:t>reclaimed. </a:t>
            </a:r>
            <a:r>
              <a:rPr sz="2450" spc="180" dirty="0">
                <a:latin typeface="Cambria"/>
                <a:cs typeface="Cambria"/>
              </a:rPr>
              <a:t>That </a:t>
            </a:r>
            <a:r>
              <a:rPr sz="2450" spc="195" dirty="0">
                <a:latin typeface="Cambria"/>
                <a:cs typeface="Cambria"/>
              </a:rPr>
              <a:t>is, </a:t>
            </a:r>
            <a:r>
              <a:rPr sz="2450" spc="160" dirty="0">
                <a:latin typeface="Cambria"/>
                <a:cs typeface="Cambria"/>
              </a:rPr>
              <a:t>the </a:t>
            </a:r>
            <a:r>
              <a:rPr sz="2450" spc="150" dirty="0">
                <a:latin typeface="Cambria"/>
                <a:cs typeface="Cambria"/>
              </a:rPr>
              <a:t>destructor  </a:t>
            </a:r>
            <a:r>
              <a:rPr sz="2450" spc="70" dirty="0">
                <a:latin typeface="Cambria"/>
                <a:cs typeface="Cambria"/>
              </a:rPr>
              <a:t>for </a:t>
            </a:r>
            <a:r>
              <a:rPr sz="2450" spc="-130" dirty="0">
                <a:solidFill>
                  <a:srgbClr val="EC008C"/>
                </a:solidFill>
                <a:latin typeface="Tahoma"/>
                <a:cs typeface="Tahoma"/>
              </a:rPr>
              <a:t>Pear </a:t>
            </a:r>
            <a:r>
              <a:rPr sz="2450" spc="60" dirty="0">
                <a:latin typeface="Cambria"/>
                <a:cs typeface="Cambria"/>
              </a:rPr>
              <a:t>will </a:t>
            </a:r>
            <a:r>
              <a:rPr sz="2450" spc="165" dirty="0">
                <a:latin typeface="Cambria"/>
                <a:cs typeface="Cambria"/>
              </a:rPr>
              <a:t>automatically </a:t>
            </a:r>
            <a:r>
              <a:rPr sz="2450" spc="140" dirty="0">
                <a:latin typeface="Cambria"/>
                <a:cs typeface="Cambria"/>
              </a:rPr>
              <a:t>be</a:t>
            </a:r>
            <a:r>
              <a:rPr sz="2450" spc="295" dirty="0">
                <a:latin typeface="Cambria"/>
                <a:cs typeface="Cambria"/>
              </a:rPr>
              <a:t> </a:t>
            </a:r>
            <a:r>
              <a:rPr sz="2450" spc="240" dirty="0">
                <a:latin typeface="Cambria"/>
                <a:cs typeface="Cambria"/>
              </a:rPr>
              <a:t>run.</a:t>
            </a:r>
            <a:endParaRPr sz="245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625</Words>
  <Application>Microsoft Macintosh PowerPoint</Application>
  <PresentationFormat>Custom</PresentationFormat>
  <Paragraphs>101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Calibri</vt:lpstr>
      <vt:lpstr>Cambria</vt:lpstr>
      <vt:lpstr>Courier New</vt:lpstr>
      <vt:lpstr>Lucida Calligraphy</vt:lpstr>
      <vt:lpstr>Tahoma</vt:lpstr>
      <vt:lpstr>Times New Roman</vt:lpstr>
      <vt:lpstr>Office Theme</vt:lpstr>
      <vt:lpstr>Functions for Classes</vt:lpstr>
      <vt:lpstr>Copy Constructor</vt:lpstr>
      <vt:lpstr>Shallow Copy</vt:lpstr>
      <vt:lpstr>Deep Copy</vt:lpstr>
      <vt:lpstr>Rule of Three (C++11 Big-Five)</vt:lpstr>
      <vt:lpstr>Stream Insertion Operator</vt:lpstr>
      <vt:lpstr>PowerPoint Presentation</vt:lpstr>
      <vt:lpstr>Memory Management</vt:lpstr>
      <vt:lpstr>Automatic Release</vt:lpstr>
      <vt:lpstr>Automatic Release</vt:lpstr>
      <vt:lpstr>Manual Release</vt:lpstr>
      <vt:lpstr>Destructors</vt:lpstr>
      <vt:lpstr>Destructors and Arrays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Functions for Classes</dc:title>
  <cp:lastModifiedBy>Microsoft Office User</cp:lastModifiedBy>
  <cp:revision>3</cp:revision>
  <dcterms:created xsi:type="dcterms:W3CDTF">2019-08-25T19:01:40Z</dcterms:created>
  <dcterms:modified xsi:type="dcterms:W3CDTF">2019-08-25T20:02:30Z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2017-12-29T00:00:00Z</vt:filetime>
  </property>
  <property fmtid="{D5CDD505-2E9C-101B-9397-08002B2CF9AE}" pid="3" name="Creator">
    <vt:lpwstr>TeX</vt:lpwstr>
  </property>
  <property fmtid="{D5CDD505-2E9C-101B-9397-08002B2CF9AE}" pid="4" name="LastSaved">
    <vt:filetime>2019-08-25T00:00:00Z</vt:filetime>
  </property>
</Properties>
</file>