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>
      <p:cViewPr varScale="1">
        <p:scale>
          <a:sx n="93" d="100"/>
          <a:sy n="93" d="100"/>
        </p:scale>
        <p:origin x="1936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‹#›</a:t>
            </a:fld>
            <a:endParaRPr spc="8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50" b="0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‹#›</a:t>
            </a:fld>
            <a:endParaRPr spc="8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‹#›</a:t>
            </a:fld>
            <a:endParaRPr spc="8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‹#›</a:t>
            </a:fld>
            <a:endParaRPr spc="8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‹#›</a:t>
            </a:fld>
            <a:endParaRPr spc="8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60508" y="920724"/>
            <a:ext cx="2937382" cy="5949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58900" y="2007722"/>
            <a:ext cx="7340600" cy="4218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50" b="0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18501" y="7107209"/>
            <a:ext cx="793750" cy="179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‹#›</a:t>
            </a:fld>
            <a:endParaRPr spc="8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60179" y="920724"/>
            <a:ext cx="3738245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95" dirty="0">
                <a:latin typeface="Lucida Calligraphy" panose="03010101010101010101" pitchFamily="66" charset="77"/>
              </a:rPr>
              <a:t>Four </a:t>
            </a:r>
            <a:r>
              <a:rPr sz="2800" spc="-275" dirty="0">
                <a:latin typeface="Lucida Calligraphy" panose="03010101010101010101" pitchFamily="66" charset="77"/>
              </a:rPr>
              <a:t>Required</a:t>
            </a:r>
            <a:r>
              <a:rPr sz="2800" spc="-409" dirty="0">
                <a:latin typeface="Lucida Calligraphy" panose="03010101010101010101" pitchFamily="66" charset="77"/>
              </a:rPr>
              <a:t> </a:t>
            </a:r>
            <a:r>
              <a:rPr sz="2800" spc="-175" dirty="0">
                <a:latin typeface="Lucida Calligraphy" panose="03010101010101010101" pitchFamily="66" charset="77"/>
              </a:rPr>
              <a:t>Styles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16050" y="1906503"/>
            <a:ext cx="4322750" cy="2079415"/>
          </a:xfrm>
          <a:prstGeom prst="rect">
            <a:avLst/>
          </a:prstGeom>
        </p:spPr>
        <p:txBody>
          <a:bodyPr vert="horz" wrap="square" lIns="0" tIns="146685" rIns="0" bIns="0" rtlCol="0">
            <a:spAutoFit/>
          </a:bodyPr>
          <a:lstStyle/>
          <a:p>
            <a:pPr marL="371475" indent="-358775">
              <a:lnSpc>
                <a:spcPct val="100000"/>
              </a:lnSpc>
              <a:spcBef>
                <a:spcPts val="1155"/>
              </a:spcBef>
              <a:buAutoNum type="arabicPeriod"/>
              <a:tabLst>
                <a:tab pos="372110" algn="l"/>
              </a:tabLst>
            </a:pPr>
            <a:r>
              <a:rPr sz="2450" spc="90" dirty="0">
                <a:latin typeface="Palatino Linotype"/>
                <a:cs typeface="Palatino Linotype"/>
              </a:rPr>
              <a:t>Header</a:t>
            </a:r>
            <a:r>
              <a:rPr sz="2450" spc="160" dirty="0">
                <a:latin typeface="Palatino Linotype"/>
                <a:cs typeface="Palatino Linotype"/>
              </a:rPr>
              <a:t> </a:t>
            </a:r>
            <a:r>
              <a:rPr sz="2450" spc="80" dirty="0">
                <a:latin typeface="Palatino Linotype"/>
                <a:cs typeface="Palatino Linotype"/>
              </a:rPr>
              <a:t>files</a:t>
            </a:r>
            <a:endParaRPr sz="2450" dirty="0">
              <a:latin typeface="Palatino Linotype"/>
              <a:cs typeface="Palatino Linotype"/>
            </a:endParaRPr>
          </a:p>
          <a:p>
            <a:pPr marL="371475" indent="-358775">
              <a:lnSpc>
                <a:spcPct val="100000"/>
              </a:lnSpc>
              <a:spcBef>
                <a:spcPts val="1060"/>
              </a:spcBef>
              <a:buAutoNum type="arabicPeriod"/>
              <a:tabLst>
                <a:tab pos="372110" algn="l"/>
              </a:tabLst>
            </a:pPr>
            <a:r>
              <a:rPr sz="2450" spc="190" dirty="0">
                <a:latin typeface="Palatino Linotype"/>
                <a:cs typeface="Palatino Linotype"/>
              </a:rPr>
              <a:t>Pass </a:t>
            </a:r>
            <a:r>
              <a:rPr sz="2450" spc="75" dirty="0">
                <a:latin typeface="Palatino Linotype"/>
                <a:cs typeface="Palatino Linotype"/>
              </a:rPr>
              <a:t>by</a:t>
            </a:r>
            <a:r>
              <a:rPr sz="2450" spc="135" dirty="0">
                <a:latin typeface="Palatino Linotype"/>
                <a:cs typeface="Palatino Linotype"/>
              </a:rPr>
              <a:t> </a:t>
            </a:r>
            <a:r>
              <a:rPr sz="2450" spc="145" dirty="0">
                <a:latin typeface="Palatino Linotype"/>
                <a:cs typeface="Palatino Linotype"/>
              </a:rPr>
              <a:t>alias</a:t>
            </a:r>
            <a:r>
              <a:rPr lang="en-US" sz="2450" spc="145" dirty="0">
                <a:latin typeface="Palatino Linotype"/>
                <a:cs typeface="Palatino Linotype"/>
              </a:rPr>
              <a:t> (reference)</a:t>
            </a:r>
            <a:endParaRPr sz="2450" dirty="0">
              <a:latin typeface="Palatino Linotype"/>
              <a:cs typeface="Palatino Linotype"/>
            </a:endParaRPr>
          </a:p>
          <a:p>
            <a:pPr marL="371475" indent="-358775">
              <a:lnSpc>
                <a:spcPct val="100000"/>
              </a:lnSpc>
              <a:spcBef>
                <a:spcPts val="1060"/>
              </a:spcBef>
              <a:buAutoNum type="arabicPeriod"/>
              <a:tabLst>
                <a:tab pos="372110" algn="l"/>
              </a:tabLst>
            </a:pPr>
            <a:r>
              <a:rPr sz="2450" spc="135" dirty="0">
                <a:latin typeface="Palatino Linotype"/>
                <a:cs typeface="Courier New" panose="02070309020205020404" pitchFamily="49" charset="0"/>
              </a:rPr>
              <a:t>const</a:t>
            </a:r>
            <a:r>
              <a:rPr sz="2450" spc="135" dirty="0">
                <a:latin typeface="Palatino Linotype"/>
                <a:cs typeface="Palatino Linotype"/>
              </a:rPr>
              <a:t>’s</a:t>
            </a:r>
            <a:endParaRPr sz="2450" dirty="0">
              <a:latin typeface="Palatino Linotype"/>
              <a:cs typeface="Palatino Linotype"/>
            </a:endParaRPr>
          </a:p>
          <a:p>
            <a:pPr marL="371475" indent="-358775">
              <a:lnSpc>
                <a:spcPct val="100000"/>
              </a:lnSpc>
              <a:spcBef>
                <a:spcPts val="1060"/>
              </a:spcBef>
              <a:buAutoNum type="arabicPeriod"/>
              <a:tabLst>
                <a:tab pos="372110" algn="l"/>
              </a:tabLst>
            </a:pPr>
            <a:r>
              <a:rPr sz="2450" spc="80" dirty="0">
                <a:latin typeface="Palatino Linotype"/>
                <a:cs typeface="Palatino Linotype"/>
              </a:rPr>
              <a:t>Initializer</a:t>
            </a:r>
            <a:r>
              <a:rPr sz="2450" spc="120" dirty="0">
                <a:latin typeface="Palatino Linotype"/>
                <a:cs typeface="Palatino Linotype"/>
              </a:rPr>
              <a:t> </a:t>
            </a:r>
            <a:r>
              <a:rPr sz="2450" spc="140" dirty="0">
                <a:latin typeface="Palatino Linotype"/>
                <a:cs typeface="Palatino Linotype"/>
              </a:rPr>
              <a:t>lists</a:t>
            </a:r>
            <a:endParaRPr sz="2450" dirty="0">
              <a:latin typeface="Palatino Linotype"/>
              <a:cs typeface="Palatino Linotype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1</a:t>
            </a:fld>
            <a:endParaRPr spc="8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2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22915" y="920724"/>
            <a:ext cx="2413000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95" dirty="0">
                <a:latin typeface="Lucida Calligraphy" panose="03010101010101010101" pitchFamily="66" charset="77"/>
              </a:rPr>
              <a:t>Header Files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07722"/>
            <a:ext cx="7341234" cy="14916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90"/>
              </a:spcBef>
            </a:pPr>
            <a:r>
              <a:rPr sz="2450" spc="120" dirty="0">
                <a:latin typeface="Palatino Linotype"/>
                <a:cs typeface="Palatino Linotype"/>
              </a:rPr>
              <a:t>The</a:t>
            </a:r>
            <a:r>
              <a:rPr sz="2450" spc="40" dirty="0">
                <a:latin typeface="Palatino Linotype"/>
                <a:cs typeface="Palatino Linotype"/>
              </a:rPr>
              <a:t> </a:t>
            </a:r>
            <a:r>
              <a:rPr sz="2450" spc="120" dirty="0">
                <a:latin typeface="Palatino Linotype"/>
                <a:cs typeface="Palatino Linotype"/>
              </a:rPr>
              <a:t>declaration</a:t>
            </a:r>
            <a:r>
              <a:rPr sz="2450" spc="40" dirty="0">
                <a:latin typeface="Palatino Linotype"/>
                <a:cs typeface="Palatino Linotype"/>
              </a:rPr>
              <a:t> </a:t>
            </a:r>
            <a:r>
              <a:rPr sz="2450" spc="10" dirty="0">
                <a:latin typeface="Palatino Linotype"/>
                <a:cs typeface="Palatino Linotype"/>
              </a:rPr>
              <a:t>of</a:t>
            </a:r>
            <a:r>
              <a:rPr sz="2450" spc="40" dirty="0">
                <a:latin typeface="Palatino Linotype"/>
                <a:cs typeface="Palatino Linotype"/>
              </a:rPr>
              <a:t> </a:t>
            </a:r>
            <a:r>
              <a:rPr sz="2450" spc="185" dirty="0">
                <a:latin typeface="Palatino Linotype"/>
                <a:cs typeface="Palatino Linotype"/>
              </a:rPr>
              <a:t>class</a:t>
            </a:r>
            <a:r>
              <a:rPr sz="2450" spc="45" dirty="0">
                <a:latin typeface="Palatino Linotype"/>
                <a:cs typeface="Palatino Linotype"/>
              </a:rPr>
              <a:t> </a:t>
            </a:r>
            <a:r>
              <a:rPr sz="2450" spc="130" dirty="0">
                <a:latin typeface="Palatino Linotype"/>
                <a:cs typeface="Palatino Linotype"/>
              </a:rPr>
              <a:t>should</a:t>
            </a:r>
            <a:r>
              <a:rPr sz="2450" spc="40" dirty="0">
                <a:latin typeface="Palatino Linotype"/>
                <a:cs typeface="Palatino Linotype"/>
              </a:rPr>
              <a:t> </a:t>
            </a:r>
            <a:r>
              <a:rPr sz="2450" spc="145" dirty="0">
                <a:latin typeface="Palatino Linotype"/>
                <a:cs typeface="Palatino Linotype"/>
              </a:rPr>
              <a:t>be</a:t>
            </a:r>
            <a:r>
              <a:rPr sz="2450" spc="40" dirty="0">
                <a:latin typeface="Palatino Linotype"/>
                <a:cs typeface="Palatino Linotype"/>
              </a:rPr>
              <a:t> </a:t>
            </a:r>
            <a:r>
              <a:rPr sz="2450" spc="120" dirty="0">
                <a:latin typeface="Palatino Linotype"/>
                <a:cs typeface="Palatino Linotype"/>
              </a:rPr>
              <a:t>in</a:t>
            </a:r>
            <a:r>
              <a:rPr sz="2450" spc="45" dirty="0">
                <a:latin typeface="Palatino Linotype"/>
                <a:cs typeface="Palatino Linotype"/>
              </a:rPr>
              <a:t> </a:t>
            </a:r>
            <a:r>
              <a:rPr sz="2450" spc="135" dirty="0">
                <a:latin typeface="Palatino Linotype"/>
                <a:cs typeface="Palatino Linotype"/>
              </a:rPr>
              <a:t>header</a:t>
            </a:r>
            <a:r>
              <a:rPr sz="2450" spc="40" dirty="0">
                <a:latin typeface="Palatino Linotype"/>
                <a:cs typeface="Palatino Linotype"/>
              </a:rPr>
              <a:t> </a:t>
            </a:r>
            <a:r>
              <a:rPr sz="2450" spc="65" dirty="0">
                <a:latin typeface="Palatino Linotype"/>
                <a:cs typeface="Palatino Linotype"/>
              </a:rPr>
              <a:t>file;  </a:t>
            </a:r>
            <a:r>
              <a:rPr sz="2450" spc="100" dirty="0">
                <a:latin typeface="Palatino Linotype"/>
                <a:cs typeface="Palatino Linotype"/>
              </a:rPr>
              <a:t>code </a:t>
            </a:r>
            <a:r>
              <a:rPr sz="2450" spc="120" dirty="0">
                <a:latin typeface="Palatino Linotype"/>
                <a:cs typeface="Palatino Linotype"/>
              </a:rPr>
              <a:t>in implementation</a:t>
            </a:r>
            <a:r>
              <a:rPr sz="2450" spc="310" dirty="0">
                <a:latin typeface="Palatino Linotype"/>
                <a:cs typeface="Palatino Linotype"/>
              </a:rPr>
              <a:t> </a:t>
            </a:r>
            <a:r>
              <a:rPr sz="2450" spc="65" dirty="0">
                <a:latin typeface="Palatino Linotype"/>
                <a:cs typeface="Palatino Linotype"/>
              </a:rPr>
              <a:t>file.</a:t>
            </a:r>
            <a:endParaRPr sz="245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2195"/>
              </a:spcBef>
            </a:pPr>
            <a:r>
              <a:rPr sz="2450" spc="130" dirty="0">
                <a:latin typeface="Palatino Linotype"/>
                <a:cs typeface="Palatino Linotype"/>
              </a:rPr>
              <a:t>For </a:t>
            </a:r>
            <a:r>
              <a:rPr sz="2450" spc="210" dirty="0">
                <a:latin typeface="Palatino Linotype"/>
                <a:cs typeface="Palatino Linotype"/>
              </a:rPr>
              <a:t>us, </a:t>
            </a:r>
            <a:r>
              <a:rPr sz="2450" spc="165" dirty="0">
                <a:latin typeface="Palatino Linotype"/>
                <a:cs typeface="Palatino Linotype"/>
              </a:rPr>
              <a:t>these </a:t>
            </a:r>
            <a:r>
              <a:rPr sz="2450" spc="120" dirty="0">
                <a:latin typeface="Palatino Linotype"/>
                <a:cs typeface="Palatino Linotype"/>
              </a:rPr>
              <a:t>end in </a:t>
            </a:r>
            <a:r>
              <a:rPr sz="2450" spc="-170" dirty="0">
                <a:solidFill>
                  <a:srgbClr val="EC008C"/>
                </a:solidFill>
                <a:latin typeface="Tahoma"/>
                <a:cs typeface="Tahoma"/>
              </a:rPr>
              <a:t>h </a:t>
            </a:r>
            <a:r>
              <a:rPr sz="2450" spc="150" dirty="0">
                <a:latin typeface="Palatino Linotype"/>
                <a:cs typeface="Palatino Linotype"/>
              </a:rPr>
              <a:t>and</a:t>
            </a:r>
            <a:r>
              <a:rPr sz="2450" spc="-75" dirty="0">
                <a:latin typeface="Palatino Linotype"/>
                <a:cs typeface="Palatino Linotype"/>
              </a:rPr>
              <a:t> </a:t>
            </a:r>
            <a:r>
              <a:rPr sz="2450" spc="-60" dirty="0">
                <a:solidFill>
                  <a:srgbClr val="EC008C"/>
                </a:solidFill>
                <a:latin typeface="Tahoma"/>
                <a:cs typeface="Tahoma"/>
              </a:rPr>
              <a:t>cpp</a:t>
            </a:r>
            <a:r>
              <a:rPr sz="2450" spc="-60" dirty="0">
                <a:latin typeface="Palatino Linotype"/>
                <a:cs typeface="Palatino Linotype"/>
              </a:rPr>
              <a:t>.</a:t>
            </a:r>
            <a:endParaRPr sz="245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3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21614" y="920724"/>
            <a:ext cx="3987915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95" dirty="0">
                <a:latin typeface="Lucida Calligraphy" panose="03010101010101010101" pitchFamily="66" charset="77"/>
              </a:rPr>
              <a:t>More on Header Files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16050" y="1903202"/>
            <a:ext cx="7599045" cy="4194175"/>
          </a:xfrm>
          <a:prstGeom prst="rect">
            <a:avLst/>
          </a:prstGeom>
        </p:spPr>
        <p:txBody>
          <a:bodyPr vert="horz" wrap="square" lIns="0" tIns="146685" rIns="0" bIns="0" rtlCol="0">
            <a:spAutoFit/>
          </a:bodyPr>
          <a:lstStyle/>
          <a:p>
            <a:pPr marL="371475" indent="-358775">
              <a:lnSpc>
                <a:spcPct val="100000"/>
              </a:lnSpc>
              <a:spcBef>
                <a:spcPts val="1155"/>
              </a:spcBef>
              <a:buAutoNum type="arabicPeriod"/>
              <a:tabLst>
                <a:tab pos="372110" algn="l"/>
              </a:tabLst>
            </a:pPr>
            <a:r>
              <a:rPr sz="2450" spc="130" dirty="0">
                <a:latin typeface="Palatino Linotype"/>
                <a:cs typeface="Palatino Linotype"/>
              </a:rPr>
              <a:t>Files should </a:t>
            </a:r>
            <a:r>
              <a:rPr sz="2450" spc="110" dirty="0">
                <a:latin typeface="Palatino Linotype"/>
                <a:cs typeface="Palatino Linotype"/>
              </a:rPr>
              <a:t>have </a:t>
            </a:r>
            <a:r>
              <a:rPr sz="2450" spc="185" dirty="0">
                <a:latin typeface="Palatino Linotype"/>
                <a:cs typeface="Palatino Linotype"/>
              </a:rPr>
              <a:t>same </a:t>
            </a:r>
            <a:r>
              <a:rPr sz="2450" spc="175" dirty="0">
                <a:latin typeface="Palatino Linotype"/>
                <a:cs typeface="Palatino Linotype"/>
              </a:rPr>
              <a:t>name </a:t>
            </a:r>
            <a:r>
              <a:rPr sz="2450" spc="229" dirty="0">
                <a:latin typeface="Palatino Linotype"/>
                <a:cs typeface="Palatino Linotype"/>
              </a:rPr>
              <a:t>as</a:t>
            </a:r>
            <a:r>
              <a:rPr sz="2450" spc="330" dirty="0">
                <a:latin typeface="Palatino Linotype"/>
                <a:cs typeface="Palatino Linotype"/>
              </a:rPr>
              <a:t> </a:t>
            </a:r>
            <a:r>
              <a:rPr sz="2450" spc="185" dirty="0">
                <a:latin typeface="Palatino Linotype"/>
                <a:cs typeface="Palatino Linotype"/>
              </a:rPr>
              <a:t>class</a:t>
            </a:r>
            <a:endParaRPr sz="2450" dirty="0">
              <a:latin typeface="Palatino Linotype"/>
              <a:cs typeface="Palatino Linotype"/>
            </a:endParaRPr>
          </a:p>
          <a:p>
            <a:pPr marL="371475" marR="219710" indent="-358775">
              <a:lnSpc>
                <a:spcPct val="109000"/>
              </a:lnSpc>
              <a:spcBef>
                <a:spcPts val="795"/>
              </a:spcBef>
              <a:buAutoNum type="arabicPeriod"/>
              <a:tabLst>
                <a:tab pos="372110" algn="l"/>
                <a:tab pos="1596390" algn="l"/>
                <a:tab pos="2179320" algn="l"/>
                <a:tab pos="3359785" algn="l"/>
                <a:tab pos="3848100" algn="l"/>
                <a:tab pos="5348605" algn="l"/>
                <a:tab pos="5780405" algn="l"/>
                <a:tab pos="6400800" algn="l"/>
              </a:tabLst>
            </a:pPr>
            <a:r>
              <a:rPr sz="2450" spc="90" dirty="0">
                <a:latin typeface="Palatino Linotype"/>
                <a:cs typeface="Palatino Linotype"/>
              </a:rPr>
              <a:t>Header	</a:t>
            </a:r>
            <a:r>
              <a:rPr sz="2450" spc="35" dirty="0">
                <a:latin typeface="Palatino Linotype"/>
                <a:cs typeface="Palatino Linotype"/>
              </a:rPr>
              <a:t>file	</a:t>
            </a:r>
            <a:r>
              <a:rPr sz="2450" spc="130" dirty="0">
                <a:latin typeface="Palatino Linotype"/>
                <a:cs typeface="Palatino Linotype"/>
              </a:rPr>
              <a:t>should	</a:t>
            </a:r>
            <a:r>
              <a:rPr sz="2450" spc="145" dirty="0">
                <a:latin typeface="Palatino Linotype"/>
                <a:cs typeface="Palatino Linotype"/>
              </a:rPr>
              <a:t>be	</a:t>
            </a:r>
            <a:r>
              <a:rPr sz="2450" spc="-90" dirty="0">
                <a:solidFill>
                  <a:srgbClr val="EC008C"/>
                </a:solidFill>
                <a:latin typeface="Tahoma"/>
                <a:cs typeface="Tahoma"/>
              </a:rPr>
              <a:t>#include</a:t>
            </a:r>
            <a:r>
              <a:rPr sz="2450" spc="-50" dirty="0">
                <a:latin typeface="Palatino Linotype"/>
                <a:cs typeface="Palatino Linotype"/>
              </a:rPr>
              <a:t>’d	</a:t>
            </a:r>
            <a:r>
              <a:rPr sz="2450" spc="120" dirty="0">
                <a:latin typeface="Palatino Linotype"/>
                <a:cs typeface="Palatino Linotype"/>
              </a:rPr>
              <a:t>in	</a:t>
            </a:r>
            <a:r>
              <a:rPr sz="2450" spc="155" dirty="0">
                <a:latin typeface="Palatino Linotype"/>
                <a:cs typeface="Palatino Linotype"/>
              </a:rPr>
              <a:t>the	</a:t>
            </a:r>
            <a:r>
              <a:rPr sz="2450" spc="85" dirty="0">
                <a:latin typeface="Palatino Linotype"/>
                <a:cs typeface="Palatino Linotype"/>
              </a:rPr>
              <a:t>imple-  </a:t>
            </a:r>
            <a:r>
              <a:rPr sz="2450" spc="140" dirty="0">
                <a:latin typeface="Palatino Linotype"/>
                <a:cs typeface="Palatino Linotype"/>
              </a:rPr>
              <a:t>mentation</a:t>
            </a:r>
            <a:r>
              <a:rPr sz="2450" spc="175" dirty="0">
                <a:latin typeface="Palatino Linotype"/>
                <a:cs typeface="Palatino Linotype"/>
              </a:rPr>
              <a:t> </a:t>
            </a:r>
            <a:r>
              <a:rPr sz="2450" spc="35" dirty="0">
                <a:latin typeface="Palatino Linotype"/>
                <a:cs typeface="Palatino Linotype"/>
              </a:rPr>
              <a:t>file</a:t>
            </a:r>
            <a:endParaRPr sz="2450" dirty="0">
              <a:latin typeface="Palatino Linotype"/>
              <a:cs typeface="Palatino Linotype"/>
            </a:endParaRPr>
          </a:p>
          <a:p>
            <a:pPr marL="371475" marR="219710" indent="-358775">
              <a:lnSpc>
                <a:spcPct val="109000"/>
              </a:lnSpc>
              <a:spcBef>
                <a:spcPts val="795"/>
              </a:spcBef>
              <a:buAutoNum type="arabicPeriod"/>
              <a:tabLst>
                <a:tab pos="372110" algn="l"/>
                <a:tab pos="1522730" algn="l"/>
                <a:tab pos="5568950" algn="l"/>
              </a:tabLst>
            </a:pPr>
            <a:r>
              <a:rPr sz="2450" spc="90" dirty="0">
                <a:latin typeface="Palatino Linotype"/>
                <a:cs typeface="Palatino Linotype"/>
              </a:rPr>
              <a:t>Header </a:t>
            </a:r>
            <a:r>
              <a:rPr sz="2450" spc="35" dirty="0">
                <a:latin typeface="Palatino Linotype"/>
                <a:cs typeface="Palatino Linotype"/>
              </a:rPr>
              <a:t>file  </a:t>
            </a:r>
            <a:r>
              <a:rPr sz="2450" spc="130" dirty="0">
                <a:latin typeface="Palatino Linotype"/>
                <a:cs typeface="Palatino Linotype"/>
              </a:rPr>
              <a:t>should</a:t>
            </a:r>
            <a:r>
              <a:rPr sz="2450" spc="160" dirty="0">
                <a:latin typeface="Palatino Linotype"/>
                <a:cs typeface="Palatino Linotype"/>
              </a:rPr>
              <a:t> </a:t>
            </a:r>
            <a:r>
              <a:rPr sz="2450" spc="105" dirty="0">
                <a:latin typeface="Palatino Linotype"/>
                <a:cs typeface="Palatino Linotype"/>
              </a:rPr>
              <a:t>have</a:t>
            </a:r>
            <a:r>
              <a:rPr sz="2450" spc="310" dirty="0">
                <a:latin typeface="Palatino Linotype"/>
                <a:cs typeface="Palatino Linotype"/>
              </a:rPr>
              <a:t> </a:t>
            </a:r>
            <a:r>
              <a:rPr sz="2450" b="1" i="1" spc="45" dirty="0">
                <a:solidFill>
                  <a:srgbClr val="B6321C"/>
                </a:solidFill>
                <a:latin typeface="Georgia"/>
                <a:cs typeface="Georgia"/>
              </a:rPr>
              <a:t>guards</a:t>
            </a:r>
            <a:r>
              <a:rPr sz="2450" spc="45" dirty="0">
                <a:latin typeface="Palatino Linotype"/>
                <a:cs typeface="Palatino Linotype"/>
              </a:rPr>
              <a:t>:	</a:t>
            </a:r>
            <a:r>
              <a:rPr sz="2450" spc="-30" dirty="0">
                <a:solidFill>
                  <a:srgbClr val="EC008C"/>
                </a:solidFill>
                <a:latin typeface="Tahoma"/>
                <a:cs typeface="Tahoma"/>
              </a:rPr>
              <a:t>#ifndef</a:t>
            </a:r>
            <a:r>
              <a:rPr sz="2450" spc="-30" dirty="0">
                <a:latin typeface="Palatino Linotype"/>
                <a:cs typeface="Palatino Linotype"/>
              </a:rPr>
              <a:t>, </a:t>
            </a:r>
            <a:r>
              <a:rPr sz="2450" spc="-95" dirty="0">
                <a:solidFill>
                  <a:srgbClr val="EC008C"/>
                </a:solidFill>
                <a:latin typeface="Tahoma"/>
                <a:cs typeface="Tahoma"/>
              </a:rPr>
              <a:t>#de-  </a:t>
            </a:r>
            <a:r>
              <a:rPr sz="2450" spc="-130" dirty="0">
                <a:solidFill>
                  <a:srgbClr val="EC008C"/>
                </a:solidFill>
                <a:latin typeface="Tahoma"/>
                <a:cs typeface="Tahoma"/>
              </a:rPr>
              <a:t>fine </a:t>
            </a:r>
            <a:r>
              <a:rPr sz="2450" spc="180" dirty="0">
                <a:latin typeface="Palatino Linotype"/>
                <a:cs typeface="Palatino Linotype"/>
              </a:rPr>
              <a:t>.</a:t>
            </a:r>
            <a:r>
              <a:rPr sz="2450" spc="20" dirty="0">
                <a:latin typeface="Palatino Linotype"/>
                <a:cs typeface="Palatino Linotype"/>
              </a:rPr>
              <a:t> </a:t>
            </a:r>
            <a:r>
              <a:rPr sz="2450" spc="180" dirty="0">
                <a:latin typeface="Palatino Linotype"/>
                <a:cs typeface="Palatino Linotype"/>
              </a:rPr>
              <a:t>.</a:t>
            </a:r>
            <a:r>
              <a:rPr sz="2450" spc="-140" dirty="0">
                <a:latin typeface="Palatino Linotype"/>
                <a:cs typeface="Palatino Linotype"/>
              </a:rPr>
              <a:t> </a:t>
            </a:r>
            <a:r>
              <a:rPr sz="2450" spc="180" dirty="0">
                <a:latin typeface="Palatino Linotype"/>
                <a:cs typeface="Palatino Linotype"/>
              </a:rPr>
              <a:t>.	</a:t>
            </a:r>
            <a:r>
              <a:rPr sz="2450" spc="-85" dirty="0">
                <a:solidFill>
                  <a:srgbClr val="EC008C"/>
                </a:solidFill>
                <a:latin typeface="Tahoma"/>
                <a:cs typeface="Tahoma"/>
              </a:rPr>
              <a:t>#endif</a:t>
            </a:r>
            <a:r>
              <a:rPr lang="en-US" sz="2450" spc="-85" dirty="0">
                <a:solidFill>
                  <a:srgbClr val="EC008C"/>
                </a:solidFill>
                <a:latin typeface="Tahoma"/>
                <a:cs typeface="Tahoma"/>
              </a:rPr>
              <a:t> </a:t>
            </a:r>
            <a:r>
              <a:rPr lang="en-US" sz="2450" spc="130" dirty="0">
                <a:latin typeface="Palatino Linotype"/>
                <a:cs typeface="Palatino Linotype"/>
              </a:rPr>
              <a:t>(</a:t>
            </a:r>
            <a:r>
              <a:rPr lang="en-US" sz="2450" spc="-85" dirty="0">
                <a:solidFill>
                  <a:srgbClr val="EC008C"/>
                </a:solidFill>
                <a:latin typeface="Tahoma"/>
                <a:cs typeface="Tahoma"/>
              </a:rPr>
              <a:t>#pragma once</a:t>
            </a:r>
            <a:r>
              <a:rPr lang="en-US" sz="2450" spc="130" dirty="0">
                <a:latin typeface="Palatino Linotype"/>
                <a:cs typeface="Palatino Linotype"/>
              </a:rPr>
              <a:t> may be used)</a:t>
            </a:r>
            <a:endParaRPr sz="2450" dirty="0">
              <a:latin typeface="Tahoma"/>
              <a:cs typeface="Tahoma"/>
            </a:endParaRPr>
          </a:p>
          <a:p>
            <a:pPr marL="371475" marR="219710" indent="-358775">
              <a:lnSpc>
                <a:spcPct val="109000"/>
              </a:lnSpc>
              <a:spcBef>
                <a:spcPts val="800"/>
              </a:spcBef>
              <a:buAutoNum type="arabicPeriod"/>
              <a:tabLst>
                <a:tab pos="372110" algn="l"/>
                <a:tab pos="734060" algn="l"/>
                <a:tab pos="1128395" algn="l"/>
                <a:tab pos="1988185" algn="l"/>
                <a:tab pos="2319020" algn="l"/>
                <a:tab pos="3046730" algn="l"/>
                <a:tab pos="4145915" algn="l"/>
                <a:tab pos="5377180" algn="l"/>
                <a:tab pos="6000115" algn="l"/>
                <a:tab pos="7068184" algn="l"/>
              </a:tabLst>
            </a:pPr>
            <a:r>
              <a:rPr sz="2450" spc="80" dirty="0">
                <a:latin typeface="Palatino Linotype"/>
                <a:cs typeface="Palatino Linotype"/>
              </a:rPr>
              <a:t>It	</a:t>
            </a:r>
            <a:r>
              <a:rPr sz="2450" spc="140" dirty="0">
                <a:latin typeface="Palatino Linotype"/>
                <a:cs typeface="Palatino Linotype"/>
              </a:rPr>
              <a:t>is	</a:t>
            </a:r>
            <a:r>
              <a:rPr sz="2450" spc="100" dirty="0">
                <a:latin typeface="Palatino Linotype"/>
                <a:cs typeface="Palatino Linotype"/>
              </a:rPr>
              <a:t>okay	</a:t>
            </a:r>
            <a:r>
              <a:rPr sz="2450" dirty="0">
                <a:latin typeface="Palatino Linotype"/>
                <a:cs typeface="Palatino Linotype"/>
              </a:rPr>
              <a:t>if	</a:t>
            </a:r>
            <a:r>
              <a:rPr sz="2450" spc="85" dirty="0">
                <a:latin typeface="Palatino Linotype"/>
                <a:cs typeface="Palatino Linotype"/>
              </a:rPr>
              <a:t>tiny	</a:t>
            </a:r>
            <a:r>
              <a:rPr sz="2450" spc="105" dirty="0">
                <a:latin typeface="Palatino Linotype"/>
                <a:cs typeface="Palatino Linotype"/>
              </a:rPr>
              <a:t>helper	</a:t>
            </a:r>
            <a:r>
              <a:rPr sz="2450" spc="185" dirty="0">
                <a:latin typeface="Palatino Linotype"/>
                <a:cs typeface="Palatino Linotype"/>
              </a:rPr>
              <a:t>classes	a</a:t>
            </a:r>
            <a:r>
              <a:rPr sz="2450" spc="160" dirty="0">
                <a:latin typeface="Palatino Linotype"/>
                <a:cs typeface="Palatino Linotype"/>
              </a:rPr>
              <a:t>r</a:t>
            </a:r>
            <a:r>
              <a:rPr sz="2450" spc="114" dirty="0">
                <a:latin typeface="Palatino Linotype"/>
                <a:cs typeface="Palatino Linotype"/>
              </a:rPr>
              <a:t>e</a:t>
            </a:r>
            <a:r>
              <a:rPr sz="2450" dirty="0">
                <a:latin typeface="Palatino Linotype"/>
                <a:cs typeface="Palatino Linotype"/>
              </a:rPr>
              <a:t>	</a:t>
            </a:r>
            <a:r>
              <a:rPr sz="2450" spc="85" dirty="0">
                <a:latin typeface="Palatino Linotype"/>
                <a:cs typeface="Palatino Linotype"/>
              </a:rPr>
              <a:t>added</a:t>
            </a:r>
            <a:r>
              <a:rPr sz="2450" dirty="0">
                <a:latin typeface="Palatino Linotype"/>
                <a:cs typeface="Palatino Linotype"/>
              </a:rPr>
              <a:t>	</a:t>
            </a:r>
            <a:r>
              <a:rPr sz="2450" spc="90" dirty="0">
                <a:latin typeface="Palatino Linotype"/>
                <a:cs typeface="Palatino Linotype"/>
              </a:rPr>
              <a:t>in  </a:t>
            </a:r>
            <a:r>
              <a:rPr sz="2450" spc="114" dirty="0">
                <a:latin typeface="Palatino Linotype"/>
                <a:cs typeface="Palatino Linotype"/>
              </a:rPr>
              <a:t>somewhere</a:t>
            </a:r>
            <a:r>
              <a:rPr sz="2450" spc="175" dirty="0">
                <a:latin typeface="Palatino Linotype"/>
                <a:cs typeface="Palatino Linotype"/>
              </a:rPr>
              <a:t> </a:t>
            </a:r>
            <a:r>
              <a:rPr sz="2450" spc="135" dirty="0">
                <a:latin typeface="Palatino Linotype"/>
                <a:cs typeface="Palatino Linotype"/>
              </a:rPr>
              <a:t>else.</a:t>
            </a:r>
            <a:endParaRPr sz="2450" dirty="0">
              <a:latin typeface="Palatino Linotype"/>
              <a:cs typeface="Palatino Linotype"/>
            </a:endParaRPr>
          </a:p>
          <a:p>
            <a:pPr marL="371475" marR="5080" indent="-358775">
              <a:lnSpc>
                <a:spcPct val="109000"/>
              </a:lnSpc>
              <a:spcBef>
                <a:spcPts val="795"/>
              </a:spcBef>
              <a:buAutoNum type="arabicPeriod"/>
              <a:tabLst>
                <a:tab pos="372110" algn="l"/>
              </a:tabLst>
            </a:pPr>
            <a:r>
              <a:rPr sz="2450" spc="114" dirty="0">
                <a:latin typeface="Palatino Linotype"/>
                <a:cs typeface="Palatino Linotype"/>
              </a:rPr>
              <a:t>Implementation </a:t>
            </a:r>
            <a:r>
              <a:rPr sz="2450" spc="80" dirty="0">
                <a:latin typeface="Palatino Linotype"/>
                <a:cs typeface="Palatino Linotype"/>
              </a:rPr>
              <a:t>files </a:t>
            </a:r>
            <a:r>
              <a:rPr sz="2450" spc="130" dirty="0">
                <a:latin typeface="Palatino Linotype"/>
                <a:cs typeface="Palatino Linotype"/>
              </a:rPr>
              <a:t>should </a:t>
            </a:r>
            <a:r>
              <a:rPr sz="2450" spc="-40" dirty="0">
                <a:latin typeface="Palatino Linotype"/>
                <a:cs typeface="Palatino Linotype"/>
              </a:rPr>
              <a:t>NOT</a:t>
            </a:r>
            <a:r>
              <a:rPr lang="en-US" sz="2450" spc="-40" dirty="0">
                <a:latin typeface="Palatino Linotype"/>
                <a:cs typeface="Palatino Linotype"/>
              </a:rPr>
              <a:t> be</a:t>
            </a:r>
            <a:r>
              <a:rPr sz="2450" spc="-40" dirty="0">
                <a:latin typeface="Palatino Linotype"/>
                <a:cs typeface="Palatino Linotype"/>
              </a:rPr>
              <a:t> </a:t>
            </a:r>
            <a:r>
              <a:rPr sz="2450" spc="-85" dirty="0">
                <a:solidFill>
                  <a:srgbClr val="EC008C"/>
                </a:solidFill>
                <a:latin typeface="Tahoma"/>
                <a:cs typeface="Tahoma"/>
              </a:rPr>
              <a:t>#include</a:t>
            </a:r>
            <a:r>
              <a:rPr sz="2450" spc="-85" dirty="0">
                <a:latin typeface="Palatino Linotype"/>
                <a:cs typeface="Palatino Linotype"/>
              </a:rPr>
              <a:t>’d</a:t>
            </a:r>
            <a:r>
              <a:rPr sz="2450" spc="-285" dirty="0">
                <a:latin typeface="Palatino Linotype"/>
                <a:cs typeface="Palatino Linotype"/>
              </a:rPr>
              <a:t> </a:t>
            </a:r>
            <a:r>
              <a:rPr sz="2450" spc="140" dirty="0">
                <a:latin typeface="Palatino Linotype"/>
                <a:cs typeface="Palatino Linotype"/>
              </a:rPr>
              <a:t>any-  </a:t>
            </a:r>
            <a:r>
              <a:rPr sz="2450" spc="105" dirty="0">
                <a:latin typeface="Palatino Linotype"/>
                <a:cs typeface="Palatino Linotype"/>
              </a:rPr>
              <a:t>where.</a:t>
            </a:r>
            <a:endParaRPr sz="2450" dirty="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4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34469" y="920724"/>
            <a:ext cx="4589462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lang="en-US" sz="2800" spc="-195" dirty="0">
                <a:latin typeface="Lucida Calligraphy" panose="03010101010101010101" pitchFamily="66" charset="77"/>
              </a:rPr>
              <a:t>Pass by Alias (Reference)</a:t>
            </a:r>
            <a:endParaRPr sz="2800" spc="-195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90"/>
              </a:spcBef>
            </a:pPr>
            <a:r>
              <a:rPr spc="-5" dirty="0"/>
              <a:t>If</a:t>
            </a:r>
            <a:r>
              <a:rPr spc="10" dirty="0"/>
              <a:t> </a:t>
            </a:r>
            <a:r>
              <a:rPr spc="125" dirty="0"/>
              <a:t>function</a:t>
            </a:r>
            <a:r>
              <a:rPr spc="5" dirty="0"/>
              <a:t> </a:t>
            </a:r>
            <a:r>
              <a:rPr spc="220" dirty="0"/>
              <a:t>has</a:t>
            </a:r>
            <a:r>
              <a:rPr spc="15" dirty="0"/>
              <a:t> </a:t>
            </a:r>
            <a:r>
              <a:rPr spc="100" dirty="0"/>
              <a:t>variable</a:t>
            </a:r>
            <a:r>
              <a:rPr spc="10" dirty="0"/>
              <a:t> </a:t>
            </a:r>
            <a:r>
              <a:rPr spc="65" dirty="0"/>
              <a:t>with</a:t>
            </a:r>
            <a:r>
              <a:rPr spc="15" dirty="0"/>
              <a:t> </a:t>
            </a:r>
            <a:r>
              <a:rPr spc="145" dirty="0">
                <a:solidFill>
                  <a:srgbClr val="EC008C"/>
                </a:solidFill>
                <a:latin typeface="Tahoma"/>
                <a:cs typeface="Tahoma"/>
              </a:rPr>
              <a:t>&amp;</a:t>
            </a:r>
            <a:r>
              <a:rPr spc="145" dirty="0"/>
              <a:t>,</a:t>
            </a:r>
            <a:r>
              <a:rPr spc="40" dirty="0"/>
              <a:t> </a:t>
            </a:r>
            <a:r>
              <a:rPr spc="165" dirty="0"/>
              <a:t>then</a:t>
            </a:r>
            <a:r>
              <a:rPr spc="15" dirty="0"/>
              <a:t> </a:t>
            </a:r>
            <a:r>
              <a:rPr spc="85" dirty="0"/>
              <a:t>it</a:t>
            </a:r>
            <a:r>
              <a:rPr spc="10" dirty="0"/>
              <a:t> </a:t>
            </a:r>
            <a:r>
              <a:rPr spc="220" dirty="0"/>
              <a:t>has</a:t>
            </a:r>
            <a:r>
              <a:rPr spc="10" dirty="0"/>
              <a:t> </a:t>
            </a:r>
            <a:r>
              <a:rPr spc="110" dirty="0"/>
              <a:t>direct  </a:t>
            </a:r>
            <a:r>
              <a:rPr spc="204" dirty="0"/>
              <a:t>access </a:t>
            </a:r>
            <a:r>
              <a:rPr spc="175" dirty="0"/>
              <a:t>but </a:t>
            </a:r>
            <a:r>
              <a:rPr spc="95" dirty="0"/>
              <a:t>without </a:t>
            </a:r>
            <a:r>
              <a:rPr spc="105" dirty="0"/>
              <a:t>pointer</a:t>
            </a:r>
            <a:r>
              <a:rPr spc="229" dirty="0"/>
              <a:t> </a:t>
            </a:r>
            <a:r>
              <a:rPr spc="135" dirty="0"/>
              <a:t>notation.</a:t>
            </a:r>
          </a:p>
          <a:p>
            <a:pPr marL="12700">
              <a:lnSpc>
                <a:spcPct val="100000"/>
              </a:lnSpc>
              <a:spcBef>
                <a:spcPts val="2195"/>
              </a:spcBef>
            </a:pPr>
            <a:r>
              <a:rPr spc="130" dirty="0"/>
              <a:t>For</a:t>
            </a:r>
            <a:r>
              <a:rPr spc="175" dirty="0"/>
              <a:t> </a:t>
            </a:r>
            <a:r>
              <a:rPr spc="125" dirty="0"/>
              <a:t>example:</a:t>
            </a:r>
          </a:p>
          <a:p>
            <a:pPr>
              <a:lnSpc>
                <a:spcPct val="100000"/>
              </a:lnSpc>
            </a:pPr>
            <a:endParaRPr sz="2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b="1" spc="15" dirty="0">
                <a:solidFill>
                  <a:srgbClr val="3C7F31"/>
                </a:solidFill>
                <a:latin typeface="Courier New"/>
                <a:cs typeface="Courier New"/>
              </a:rPr>
              <a:t>void foo(int &amp;</a:t>
            </a:r>
            <a:r>
              <a:rPr b="1" spc="5" dirty="0">
                <a:solidFill>
                  <a:srgbClr val="3C7F31"/>
                </a:solidFill>
                <a:latin typeface="Courier New"/>
                <a:cs typeface="Courier New"/>
              </a:rPr>
              <a:t> </a:t>
            </a:r>
            <a:r>
              <a:rPr b="1" spc="15" dirty="0">
                <a:solidFill>
                  <a:srgbClr val="3C7F31"/>
                </a:solidFill>
                <a:latin typeface="Courier New"/>
                <a:cs typeface="Courier New"/>
              </a:rPr>
              <a:t>bar)</a:t>
            </a:r>
          </a:p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b="1" spc="15" dirty="0">
                <a:solidFill>
                  <a:srgbClr val="3C7F31"/>
                </a:solidFill>
                <a:latin typeface="Courier New"/>
                <a:cs typeface="Courier New"/>
              </a:rPr>
              <a:t>....</a:t>
            </a:r>
          </a:p>
          <a:p>
            <a:pPr marL="12700" marR="5997575">
              <a:lnSpc>
                <a:spcPct val="109000"/>
              </a:lnSpc>
            </a:pPr>
            <a:r>
              <a:rPr b="1" spc="15" dirty="0">
                <a:solidFill>
                  <a:srgbClr val="3C7F31"/>
                </a:solidFill>
                <a:latin typeface="Courier New"/>
                <a:cs typeface="Courier New"/>
              </a:rPr>
              <a:t>int P;  foo(P);</a:t>
            </a:r>
          </a:p>
          <a:p>
            <a:pPr>
              <a:lnSpc>
                <a:spcPct val="100000"/>
              </a:lnSpc>
            </a:pPr>
            <a:endParaRPr sz="2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5" dirty="0"/>
              <a:t>If </a:t>
            </a:r>
            <a:r>
              <a:rPr spc="-114" dirty="0">
                <a:solidFill>
                  <a:srgbClr val="EC008C"/>
                </a:solidFill>
                <a:latin typeface="Tahoma"/>
                <a:cs typeface="Tahoma"/>
              </a:rPr>
              <a:t>foo </a:t>
            </a:r>
            <a:r>
              <a:rPr spc="165" dirty="0"/>
              <a:t>changes </a:t>
            </a:r>
            <a:r>
              <a:rPr spc="-70" dirty="0">
                <a:solidFill>
                  <a:srgbClr val="EC008C"/>
                </a:solidFill>
                <a:latin typeface="Tahoma"/>
                <a:cs typeface="Tahoma"/>
              </a:rPr>
              <a:t>bar</a:t>
            </a:r>
            <a:r>
              <a:rPr spc="-70" dirty="0"/>
              <a:t>, </a:t>
            </a:r>
            <a:r>
              <a:rPr spc="165" dirty="0"/>
              <a:t>then </a:t>
            </a:r>
            <a:r>
              <a:rPr spc="155" dirty="0"/>
              <a:t>the </a:t>
            </a:r>
            <a:r>
              <a:rPr spc="125" dirty="0"/>
              <a:t>int </a:t>
            </a:r>
            <a:r>
              <a:rPr spc="130" dirty="0">
                <a:solidFill>
                  <a:srgbClr val="EC008C"/>
                </a:solidFill>
                <a:latin typeface="Tahoma"/>
                <a:cs typeface="Tahoma"/>
              </a:rPr>
              <a:t>P </a:t>
            </a:r>
            <a:r>
              <a:rPr spc="140" dirty="0"/>
              <a:t>is</a:t>
            </a:r>
            <a:r>
              <a:rPr spc="220" dirty="0"/>
              <a:t> </a:t>
            </a:r>
            <a:r>
              <a:rPr spc="140" dirty="0"/>
              <a:t>changed.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5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8400" y="920724"/>
            <a:ext cx="5181599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95" dirty="0">
                <a:latin typeface="Lucida Calligraphy" panose="03010101010101010101" pitchFamily="66" charset="77"/>
              </a:rPr>
              <a:t>More on Passing Parameters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07722"/>
            <a:ext cx="7341234" cy="27120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9000"/>
              </a:lnSpc>
              <a:spcBef>
                <a:spcPts val="90"/>
              </a:spcBef>
            </a:pPr>
            <a:r>
              <a:rPr sz="2450" b="1" i="1" spc="-50" dirty="0">
                <a:solidFill>
                  <a:srgbClr val="B6321C"/>
                </a:solidFill>
                <a:latin typeface="Georgia"/>
                <a:cs typeface="Georgia"/>
              </a:rPr>
              <a:t>Pass-by-value</a:t>
            </a:r>
            <a:r>
              <a:rPr sz="2450" b="1" i="1" spc="65" dirty="0">
                <a:solidFill>
                  <a:srgbClr val="B6321C"/>
                </a:solidFill>
                <a:latin typeface="Georgia"/>
                <a:cs typeface="Georgia"/>
              </a:rPr>
              <a:t> </a:t>
            </a:r>
            <a:r>
              <a:rPr sz="2450" spc="190" dirty="0">
                <a:latin typeface="Palatino Linotype"/>
                <a:cs typeface="Palatino Linotype"/>
              </a:rPr>
              <a:t>means</a:t>
            </a:r>
            <a:r>
              <a:rPr sz="2450" spc="-10" dirty="0">
                <a:latin typeface="Palatino Linotype"/>
                <a:cs typeface="Palatino Linotype"/>
              </a:rPr>
              <a:t> </a:t>
            </a:r>
            <a:r>
              <a:rPr sz="2450" spc="175" dirty="0">
                <a:latin typeface="Palatino Linotype"/>
                <a:cs typeface="Palatino Linotype"/>
              </a:rPr>
              <a:t>that</a:t>
            </a:r>
            <a:r>
              <a:rPr sz="2450" spc="-10" dirty="0">
                <a:latin typeface="Palatino Linotype"/>
                <a:cs typeface="Palatino Linotype"/>
              </a:rPr>
              <a:t> </a:t>
            </a:r>
            <a:r>
              <a:rPr sz="2450" spc="210" dirty="0">
                <a:latin typeface="Palatino Linotype"/>
                <a:cs typeface="Palatino Linotype"/>
              </a:rPr>
              <a:t>a</a:t>
            </a:r>
            <a:r>
              <a:rPr sz="2450" spc="-10" dirty="0">
                <a:latin typeface="Palatino Linotype"/>
                <a:cs typeface="Palatino Linotype"/>
              </a:rPr>
              <a:t> </a:t>
            </a:r>
            <a:r>
              <a:rPr sz="2450" spc="125" dirty="0">
                <a:latin typeface="Palatino Linotype"/>
                <a:cs typeface="Palatino Linotype"/>
              </a:rPr>
              <a:t>function</a:t>
            </a:r>
            <a:r>
              <a:rPr sz="2450" spc="-10" dirty="0">
                <a:latin typeface="Palatino Linotype"/>
                <a:cs typeface="Palatino Linotype"/>
              </a:rPr>
              <a:t> </a:t>
            </a:r>
            <a:r>
              <a:rPr sz="2450" spc="120" dirty="0">
                <a:latin typeface="Palatino Linotype"/>
                <a:cs typeface="Palatino Linotype"/>
              </a:rPr>
              <a:t>gets</a:t>
            </a:r>
            <a:r>
              <a:rPr sz="2450" spc="-10" dirty="0">
                <a:latin typeface="Palatino Linotype"/>
                <a:cs typeface="Palatino Linotype"/>
              </a:rPr>
              <a:t> </a:t>
            </a:r>
            <a:r>
              <a:rPr sz="2450" spc="210" dirty="0">
                <a:latin typeface="Palatino Linotype"/>
                <a:cs typeface="Palatino Linotype"/>
              </a:rPr>
              <a:t>a</a:t>
            </a:r>
            <a:r>
              <a:rPr sz="2450" spc="-10" dirty="0">
                <a:latin typeface="Palatino Linotype"/>
                <a:cs typeface="Palatino Linotype"/>
              </a:rPr>
              <a:t> </a:t>
            </a:r>
            <a:r>
              <a:rPr sz="2450" spc="150" dirty="0">
                <a:latin typeface="Palatino Linotype"/>
                <a:cs typeface="Palatino Linotype"/>
              </a:rPr>
              <a:t>sep-  </a:t>
            </a:r>
            <a:r>
              <a:rPr sz="2450" spc="160" dirty="0">
                <a:latin typeface="Palatino Linotype"/>
                <a:cs typeface="Palatino Linotype"/>
              </a:rPr>
              <a:t>arate </a:t>
            </a:r>
            <a:r>
              <a:rPr sz="2450" spc="70" dirty="0">
                <a:latin typeface="Palatino Linotype"/>
                <a:cs typeface="Palatino Linotype"/>
              </a:rPr>
              <a:t>copy </a:t>
            </a:r>
            <a:r>
              <a:rPr sz="2450" spc="10" dirty="0">
                <a:latin typeface="Palatino Linotype"/>
                <a:cs typeface="Palatino Linotype"/>
              </a:rPr>
              <a:t>of </a:t>
            </a:r>
            <a:r>
              <a:rPr sz="2450" spc="210" dirty="0">
                <a:latin typeface="Palatino Linotype"/>
                <a:cs typeface="Palatino Linotype"/>
              </a:rPr>
              <a:t>an </a:t>
            </a:r>
            <a:r>
              <a:rPr sz="2450" spc="145" dirty="0">
                <a:latin typeface="Palatino Linotype"/>
                <a:cs typeface="Palatino Linotype"/>
              </a:rPr>
              <a:t>object. </a:t>
            </a:r>
            <a:r>
              <a:rPr sz="2450" spc="100" dirty="0">
                <a:latin typeface="Palatino Linotype"/>
                <a:cs typeface="Palatino Linotype"/>
              </a:rPr>
              <a:t>Often </a:t>
            </a:r>
            <a:r>
              <a:rPr sz="2450" spc="155" dirty="0">
                <a:latin typeface="Palatino Linotype"/>
                <a:cs typeface="Palatino Linotype"/>
              </a:rPr>
              <a:t>this </a:t>
            </a:r>
            <a:r>
              <a:rPr sz="2450" spc="100" dirty="0">
                <a:latin typeface="Palatino Linotype"/>
                <a:cs typeface="Palatino Linotype"/>
              </a:rPr>
              <a:t>duplicating  </a:t>
            </a:r>
            <a:r>
              <a:rPr sz="2450" spc="140" dirty="0">
                <a:latin typeface="Palatino Linotype"/>
                <a:cs typeface="Palatino Linotype"/>
              </a:rPr>
              <a:t>wastes </a:t>
            </a:r>
            <a:r>
              <a:rPr sz="2450" spc="110" dirty="0">
                <a:latin typeface="Palatino Linotype"/>
                <a:cs typeface="Palatino Linotype"/>
              </a:rPr>
              <a:t>time </a:t>
            </a:r>
            <a:r>
              <a:rPr sz="2450" spc="150" dirty="0">
                <a:latin typeface="Palatino Linotype"/>
                <a:cs typeface="Palatino Linotype"/>
              </a:rPr>
              <a:t>and</a:t>
            </a:r>
            <a:r>
              <a:rPr sz="2450" spc="285" dirty="0">
                <a:latin typeface="Palatino Linotype"/>
                <a:cs typeface="Palatino Linotype"/>
              </a:rPr>
              <a:t> </a:t>
            </a:r>
            <a:r>
              <a:rPr sz="2450" spc="170" dirty="0">
                <a:latin typeface="Palatino Linotype"/>
                <a:cs typeface="Palatino Linotype"/>
              </a:rPr>
              <a:t>space.</a:t>
            </a:r>
            <a:endParaRPr sz="2450">
              <a:latin typeface="Palatino Linotype"/>
              <a:cs typeface="Palatino Linotype"/>
            </a:endParaRPr>
          </a:p>
          <a:p>
            <a:pPr marL="12700" marR="5080" algn="just">
              <a:lnSpc>
                <a:spcPct val="109000"/>
              </a:lnSpc>
              <a:spcBef>
                <a:spcPts val="1930"/>
              </a:spcBef>
            </a:pPr>
            <a:r>
              <a:rPr sz="2450" b="1" i="1" spc="-35" dirty="0">
                <a:solidFill>
                  <a:srgbClr val="B6321C"/>
                </a:solidFill>
                <a:latin typeface="Georgia"/>
                <a:cs typeface="Georgia"/>
              </a:rPr>
              <a:t>Pass-by-reference </a:t>
            </a:r>
            <a:r>
              <a:rPr sz="2450" spc="190" dirty="0">
                <a:latin typeface="Palatino Linotype"/>
                <a:cs typeface="Palatino Linotype"/>
              </a:rPr>
              <a:t>means </a:t>
            </a:r>
            <a:r>
              <a:rPr sz="2450" spc="175" dirty="0">
                <a:latin typeface="Palatino Linotype"/>
                <a:cs typeface="Palatino Linotype"/>
              </a:rPr>
              <a:t>that </a:t>
            </a:r>
            <a:r>
              <a:rPr sz="2450" spc="210" dirty="0">
                <a:latin typeface="Palatino Linotype"/>
                <a:cs typeface="Palatino Linotype"/>
              </a:rPr>
              <a:t>a </a:t>
            </a:r>
            <a:r>
              <a:rPr sz="2450" spc="125" dirty="0">
                <a:latin typeface="Palatino Linotype"/>
                <a:cs typeface="Palatino Linotype"/>
              </a:rPr>
              <a:t>function </a:t>
            </a:r>
            <a:r>
              <a:rPr sz="2450" spc="120" dirty="0">
                <a:latin typeface="Palatino Linotype"/>
                <a:cs typeface="Palatino Linotype"/>
              </a:rPr>
              <a:t>gets  </a:t>
            </a:r>
            <a:r>
              <a:rPr sz="2450" spc="110" dirty="0">
                <a:latin typeface="Palatino Linotype"/>
                <a:cs typeface="Palatino Linotype"/>
              </a:rPr>
              <a:t>direct </a:t>
            </a:r>
            <a:r>
              <a:rPr sz="2450" spc="204" dirty="0">
                <a:latin typeface="Palatino Linotype"/>
                <a:cs typeface="Palatino Linotype"/>
              </a:rPr>
              <a:t>access </a:t>
            </a:r>
            <a:r>
              <a:rPr sz="2450" spc="95" dirty="0">
                <a:latin typeface="Palatino Linotype"/>
                <a:cs typeface="Palatino Linotype"/>
              </a:rPr>
              <a:t>to </a:t>
            </a:r>
            <a:r>
              <a:rPr sz="2450" spc="210" dirty="0">
                <a:latin typeface="Palatino Linotype"/>
                <a:cs typeface="Palatino Linotype"/>
              </a:rPr>
              <a:t>an </a:t>
            </a:r>
            <a:r>
              <a:rPr sz="2450" spc="145" dirty="0">
                <a:latin typeface="Palatino Linotype"/>
                <a:cs typeface="Palatino Linotype"/>
              </a:rPr>
              <a:t>object. </a:t>
            </a:r>
            <a:r>
              <a:rPr sz="2450" spc="130" dirty="0">
                <a:latin typeface="Palatino Linotype"/>
                <a:cs typeface="Palatino Linotype"/>
              </a:rPr>
              <a:t>This </a:t>
            </a:r>
            <a:r>
              <a:rPr sz="2450" spc="204" dirty="0">
                <a:latin typeface="Palatino Linotype"/>
                <a:cs typeface="Palatino Linotype"/>
              </a:rPr>
              <a:t>can </a:t>
            </a:r>
            <a:r>
              <a:rPr sz="2450" spc="145" dirty="0">
                <a:latin typeface="Palatino Linotype"/>
                <a:cs typeface="Palatino Linotype"/>
              </a:rPr>
              <a:t>be </a:t>
            </a:r>
            <a:r>
              <a:rPr sz="2450" spc="100" dirty="0">
                <a:latin typeface="Palatino Linotype"/>
                <a:cs typeface="Palatino Linotype"/>
              </a:rPr>
              <a:t>done  </a:t>
            </a:r>
            <a:r>
              <a:rPr sz="2450" spc="135" dirty="0">
                <a:latin typeface="Palatino Linotype"/>
                <a:cs typeface="Palatino Linotype"/>
              </a:rPr>
              <a:t>using </a:t>
            </a:r>
            <a:r>
              <a:rPr sz="2450" spc="160" dirty="0">
                <a:latin typeface="Palatino Linotype"/>
                <a:cs typeface="Palatino Linotype"/>
              </a:rPr>
              <a:t>aliases, </a:t>
            </a:r>
            <a:r>
              <a:rPr sz="2450" spc="85" dirty="0">
                <a:latin typeface="Palatino Linotype"/>
                <a:cs typeface="Palatino Linotype"/>
              </a:rPr>
              <a:t>or </a:t>
            </a:r>
            <a:r>
              <a:rPr sz="2450" spc="75" dirty="0">
                <a:latin typeface="Palatino Linotype"/>
                <a:cs typeface="Palatino Linotype"/>
              </a:rPr>
              <a:t>by </a:t>
            </a:r>
            <a:r>
              <a:rPr sz="2450" spc="120" dirty="0">
                <a:latin typeface="Palatino Linotype"/>
                <a:cs typeface="Palatino Linotype"/>
              </a:rPr>
              <a:t>pointers </a:t>
            </a:r>
            <a:r>
              <a:rPr sz="2450" spc="130" dirty="0">
                <a:latin typeface="Palatino Linotype"/>
                <a:cs typeface="Palatino Linotype"/>
              </a:rPr>
              <a:t>(as </a:t>
            </a:r>
            <a:r>
              <a:rPr sz="2450" spc="120" dirty="0">
                <a:latin typeface="Palatino Linotype"/>
                <a:cs typeface="Palatino Linotype"/>
              </a:rPr>
              <a:t>in</a:t>
            </a:r>
            <a:r>
              <a:rPr sz="2450" spc="540" dirty="0">
                <a:latin typeface="Palatino Linotype"/>
                <a:cs typeface="Palatino Linotype"/>
              </a:rPr>
              <a:t> </a:t>
            </a:r>
            <a:r>
              <a:rPr sz="2450" spc="65" dirty="0">
                <a:latin typeface="Palatino Linotype"/>
                <a:cs typeface="Palatino Linotype"/>
              </a:rPr>
              <a:t>C).</a:t>
            </a:r>
            <a:endParaRPr sz="245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6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59033" y="920724"/>
            <a:ext cx="1540510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95" dirty="0">
                <a:latin typeface="Lucida Calligraphy" panose="03010101010101010101" pitchFamily="66" charset="77"/>
              </a:rPr>
              <a:t>Const’s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16050" y="2033573"/>
            <a:ext cx="7383780" cy="26054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55244">
              <a:lnSpc>
                <a:spcPct val="100000"/>
              </a:lnSpc>
              <a:spcBef>
                <a:spcPts val="125"/>
              </a:spcBef>
            </a:pPr>
            <a:r>
              <a:rPr sz="2450" spc="-225" dirty="0">
                <a:latin typeface="Palatino Linotype"/>
                <a:cs typeface="Palatino Linotype"/>
              </a:rPr>
              <a:t>A </a:t>
            </a:r>
            <a:r>
              <a:rPr sz="2450" spc="-125" dirty="0">
                <a:solidFill>
                  <a:srgbClr val="EC008C"/>
                </a:solidFill>
                <a:latin typeface="Tahoma"/>
                <a:cs typeface="Tahoma"/>
              </a:rPr>
              <a:t>const </a:t>
            </a:r>
            <a:r>
              <a:rPr sz="2450" spc="204" dirty="0">
                <a:latin typeface="Palatino Linotype"/>
                <a:cs typeface="Palatino Linotype"/>
              </a:rPr>
              <a:t>can </a:t>
            </a:r>
            <a:r>
              <a:rPr sz="2450" spc="145" dirty="0">
                <a:latin typeface="Palatino Linotype"/>
                <a:cs typeface="Palatino Linotype"/>
              </a:rPr>
              <a:t>be </a:t>
            </a:r>
            <a:r>
              <a:rPr sz="2450" spc="150" dirty="0">
                <a:latin typeface="Palatino Linotype"/>
                <a:cs typeface="Palatino Linotype"/>
              </a:rPr>
              <a:t>used </a:t>
            </a:r>
            <a:r>
              <a:rPr sz="2450" spc="95" dirty="0">
                <a:latin typeface="Palatino Linotype"/>
                <a:cs typeface="Palatino Linotype"/>
              </a:rPr>
              <a:t>to</a:t>
            </a:r>
            <a:r>
              <a:rPr sz="2450" spc="380" dirty="0">
                <a:latin typeface="Palatino Linotype"/>
                <a:cs typeface="Palatino Linotype"/>
              </a:rPr>
              <a:t> </a:t>
            </a:r>
            <a:r>
              <a:rPr sz="2450" spc="120" dirty="0">
                <a:latin typeface="Palatino Linotype"/>
                <a:cs typeface="Palatino Linotype"/>
              </a:rPr>
              <a:t>indicate</a:t>
            </a:r>
            <a:endParaRPr sz="2450" dirty="0">
              <a:latin typeface="Palatino Linotype"/>
              <a:cs typeface="Palatino Linotype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750" dirty="0">
              <a:latin typeface="Times New Roman"/>
              <a:cs typeface="Times New Roman"/>
            </a:endParaRPr>
          </a:p>
          <a:p>
            <a:pPr marL="371475" indent="-358775">
              <a:lnSpc>
                <a:spcPct val="100000"/>
              </a:lnSpc>
              <a:buAutoNum type="arabicPeriod"/>
              <a:tabLst>
                <a:tab pos="372110" algn="l"/>
              </a:tabLst>
            </a:pPr>
            <a:r>
              <a:rPr sz="2450" spc="175" dirty="0">
                <a:latin typeface="Palatino Linotype"/>
                <a:cs typeface="Palatino Linotype"/>
              </a:rPr>
              <a:t>that </a:t>
            </a:r>
            <a:r>
              <a:rPr sz="2450" spc="210" dirty="0">
                <a:latin typeface="Palatino Linotype"/>
                <a:cs typeface="Palatino Linotype"/>
              </a:rPr>
              <a:t>a </a:t>
            </a:r>
            <a:r>
              <a:rPr sz="2450" spc="100" dirty="0">
                <a:latin typeface="Palatino Linotype"/>
                <a:cs typeface="Palatino Linotype"/>
              </a:rPr>
              <a:t>variable </a:t>
            </a:r>
            <a:r>
              <a:rPr sz="2450" spc="110" dirty="0">
                <a:latin typeface="Palatino Linotype"/>
                <a:cs typeface="Palatino Linotype"/>
              </a:rPr>
              <a:t>does </a:t>
            </a:r>
            <a:r>
              <a:rPr sz="2450" spc="130" dirty="0">
                <a:latin typeface="Palatino Linotype"/>
                <a:cs typeface="Palatino Linotype"/>
              </a:rPr>
              <a:t>not</a:t>
            </a:r>
            <a:r>
              <a:rPr sz="2450" spc="300" dirty="0">
                <a:latin typeface="Palatino Linotype"/>
                <a:cs typeface="Palatino Linotype"/>
              </a:rPr>
              <a:t> </a:t>
            </a:r>
            <a:r>
              <a:rPr sz="2450" spc="150" dirty="0">
                <a:latin typeface="Palatino Linotype"/>
                <a:cs typeface="Palatino Linotype"/>
              </a:rPr>
              <a:t>change</a:t>
            </a:r>
            <a:endParaRPr sz="2450" dirty="0">
              <a:latin typeface="Palatino Linotype"/>
              <a:cs typeface="Palatino Linotype"/>
            </a:endParaRPr>
          </a:p>
          <a:p>
            <a:pPr marL="371475" marR="5080" indent="-358775">
              <a:lnSpc>
                <a:spcPct val="109000"/>
              </a:lnSpc>
              <a:spcBef>
                <a:spcPts val="795"/>
              </a:spcBef>
              <a:buAutoNum type="arabicPeriod"/>
              <a:tabLst>
                <a:tab pos="372110" algn="l"/>
                <a:tab pos="1140460" algn="l"/>
                <a:tab pos="1461770" algn="l"/>
                <a:tab pos="2853690" algn="l"/>
                <a:tab pos="4277360" algn="l"/>
                <a:tab pos="5114925" algn="l"/>
                <a:tab pos="5758180" algn="l"/>
                <a:tab pos="6992620" algn="l"/>
              </a:tabLst>
            </a:pPr>
            <a:r>
              <a:rPr sz="2450" spc="175" dirty="0">
                <a:latin typeface="Palatino Linotype"/>
                <a:cs typeface="Palatino Linotype"/>
              </a:rPr>
              <a:t>that	</a:t>
            </a:r>
            <a:r>
              <a:rPr sz="2450" spc="210" dirty="0">
                <a:latin typeface="Palatino Linotype"/>
                <a:cs typeface="Palatino Linotype"/>
              </a:rPr>
              <a:t>a	</a:t>
            </a:r>
            <a:r>
              <a:rPr sz="2450" spc="140" dirty="0">
                <a:latin typeface="Palatino Linotype"/>
                <a:cs typeface="Palatino Linotype"/>
              </a:rPr>
              <a:t>member	</a:t>
            </a:r>
            <a:r>
              <a:rPr sz="2450" spc="125" dirty="0">
                <a:latin typeface="Palatino Linotype"/>
                <a:cs typeface="Palatino Linotype"/>
              </a:rPr>
              <a:t>function	</a:t>
            </a:r>
            <a:r>
              <a:rPr sz="2450" spc="110" dirty="0">
                <a:latin typeface="Palatino Linotype"/>
                <a:cs typeface="Palatino Linotype"/>
              </a:rPr>
              <a:t>does	</a:t>
            </a:r>
            <a:r>
              <a:rPr sz="2450" spc="130" dirty="0">
                <a:latin typeface="Palatino Linotype"/>
                <a:cs typeface="Palatino Linotype"/>
              </a:rPr>
              <a:t>not	</a:t>
            </a:r>
            <a:r>
              <a:rPr sz="2450" spc="150" dirty="0">
                <a:latin typeface="Palatino Linotype"/>
                <a:cs typeface="Palatino Linotype"/>
              </a:rPr>
              <a:t>change	</a:t>
            </a:r>
            <a:r>
              <a:rPr sz="2450" spc="125" dirty="0">
                <a:latin typeface="Palatino Linotype"/>
                <a:cs typeface="Palatino Linotype"/>
              </a:rPr>
              <a:t>its  </a:t>
            </a:r>
            <a:r>
              <a:rPr sz="2450" spc="140" dirty="0">
                <a:latin typeface="Palatino Linotype"/>
                <a:cs typeface="Palatino Linotype"/>
              </a:rPr>
              <a:t>object</a:t>
            </a:r>
            <a:endParaRPr sz="2450" dirty="0">
              <a:latin typeface="Palatino Linotype"/>
              <a:cs typeface="Palatino Linotype"/>
            </a:endParaRPr>
          </a:p>
          <a:p>
            <a:pPr marL="371475" indent="-358775">
              <a:lnSpc>
                <a:spcPct val="100000"/>
              </a:lnSpc>
              <a:spcBef>
                <a:spcPts val="1065"/>
              </a:spcBef>
              <a:buAutoNum type="arabicPeriod"/>
              <a:tabLst>
                <a:tab pos="372110" algn="l"/>
              </a:tabLst>
            </a:pPr>
            <a:r>
              <a:rPr sz="2450" spc="175" dirty="0">
                <a:latin typeface="Palatino Linotype"/>
                <a:cs typeface="Palatino Linotype"/>
              </a:rPr>
              <a:t>that </a:t>
            </a:r>
            <a:r>
              <a:rPr sz="2450" spc="210" dirty="0">
                <a:latin typeface="Palatino Linotype"/>
                <a:cs typeface="Palatino Linotype"/>
              </a:rPr>
              <a:t>a </a:t>
            </a:r>
            <a:r>
              <a:rPr sz="2450" spc="125" dirty="0">
                <a:latin typeface="Palatino Linotype"/>
                <a:cs typeface="Palatino Linotype"/>
              </a:rPr>
              <a:t>function </a:t>
            </a:r>
            <a:r>
              <a:rPr sz="2450" spc="110" dirty="0">
                <a:latin typeface="Palatino Linotype"/>
                <a:cs typeface="Palatino Linotype"/>
              </a:rPr>
              <a:t>does </a:t>
            </a:r>
            <a:r>
              <a:rPr sz="2450" spc="130" dirty="0">
                <a:latin typeface="Palatino Linotype"/>
                <a:cs typeface="Palatino Linotype"/>
              </a:rPr>
              <a:t>not </a:t>
            </a:r>
            <a:r>
              <a:rPr sz="2450" spc="150" dirty="0">
                <a:latin typeface="Palatino Linotype"/>
                <a:cs typeface="Palatino Linotype"/>
              </a:rPr>
              <a:t>change </a:t>
            </a:r>
            <a:r>
              <a:rPr sz="2450" spc="140" dirty="0">
                <a:latin typeface="Palatino Linotype"/>
                <a:cs typeface="Palatino Linotype"/>
              </a:rPr>
              <a:t>its</a:t>
            </a:r>
            <a:r>
              <a:rPr sz="2450" spc="-105" dirty="0">
                <a:latin typeface="Palatino Linotype"/>
                <a:cs typeface="Palatino Linotype"/>
              </a:rPr>
              <a:t> </a:t>
            </a:r>
            <a:r>
              <a:rPr sz="2450" spc="140" dirty="0">
                <a:latin typeface="Palatino Linotype"/>
                <a:cs typeface="Palatino Linotype"/>
              </a:rPr>
              <a:t>parameter</a:t>
            </a:r>
            <a:endParaRPr sz="2450" dirty="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7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02926" y="920724"/>
            <a:ext cx="3053080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95" dirty="0">
                <a:latin typeface="Lucida Calligraphy" panose="03010101010101010101" pitchFamily="66" charset="77"/>
              </a:rPr>
              <a:t>Example Const’s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111113"/>
            <a:ext cx="7958455" cy="4197688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sz="2450" b="1" spc="15" dirty="0">
                <a:solidFill>
                  <a:srgbClr val="B6321C"/>
                </a:solidFill>
                <a:latin typeface="Courier New"/>
                <a:cs typeface="Courier New"/>
              </a:rPr>
              <a:t>void MyClass::foo( const int &amp; bar )</a:t>
            </a:r>
            <a:r>
              <a:rPr sz="2450" b="1" spc="-20" dirty="0">
                <a:solidFill>
                  <a:srgbClr val="B6321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B6321C"/>
                </a:solidFill>
                <a:latin typeface="Courier New"/>
                <a:cs typeface="Courier New"/>
              </a:rPr>
              <a:t>const</a:t>
            </a:r>
            <a:endParaRPr sz="2450" dirty="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B6321C"/>
                </a:solidFill>
                <a:latin typeface="Courier New"/>
                <a:cs typeface="Courier New"/>
              </a:rPr>
              <a:t>{</a:t>
            </a:r>
            <a:endParaRPr sz="2450" dirty="0">
              <a:latin typeface="Courier New"/>
              <a:cs typeface="Courier New"/>
            </a:endParaRPr>
          </a:p>
          <a:p>
            <a:pPr marL="579120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B6321C"/>
                </a:solidFill>
                <a:latin typeface="Courier New"/>
                <a:cs typeface="Courier New"/>
              </a:rPr>
              <a:t>const double PI =</a:t>
            </a:r>
            <a:r>
              <a:rPr sz="2450" b="1" dirty="0">
                <a:solidFill>
                  <a:srgbClr val="B6321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B6321C"/>
                </a:solidFill>
                <a:latin typeface="Courier New"/>
                <a:cs typeface="Courier New"/>
              </a:rPr>
              <a:t>3.14;</a:t>
            </a:r>
            <a:endParaRPr sz="2450" dirty="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500" dirty="0">
              <a:latin typeface="Times New Roman"/>
              <a:cs typeface="Times New Roman"/>
            </a:endParaRPr>
          </a:p>
          <a:p>
            <a:pPr marL="12700" marR="622300" algn="just">
              <a:lnSpc>
                <a:spcPct val="109000"/>
              </a:lnSpc>
            </a:pPr>
            <a:r>
              <a:rPr sz="2450" spc="120" dirty="0">
                <a:latin typeface="Palatino Linotype"/>
                <a:cs typeface="Palatino Linotype"/>
              </a:rPr>
              <a:t>The </a:t>
            </a:r>
            <a:r>
              <a:rPr sz="2450" spc="100" dirty="0">
                <a:latin typeface="Palatino Linotype"/>
                <a:cs typeface="Palatino Linotype"/>
              </a:rPr>
              <a:t>first </a:t>
            </a:r>
            <a:r>
              <a:rPr sz="2450" spc="-125" dirty="0">
                <a:solidFill>
                  <a:srgbClr val="EC008C"/>
                </a:solidFill>
                <a:latin typeface="Tahoma"/>
                <a:cs typeface="Tahoma"/>
              </a:rPr>
              <a:t>const </a:t>
            </a:r>
            <a:r>
              <a:rPr sz="2450" spc="170" dirty="0">
                <a:latin typeface="Palatino Linotype"/>
                <a:cs typeface="Palatino Linotype"/>
              </a:rPr>
              <a:t>says </a:t>
            </a:r>
            <a:r>
              <a:rPr sz="2450" spc="175" dirty="0">
                <a:latin typeface="Palatino Linotype"/>
                <a:cs typeface="Palatino Linotype"/>
              </a:rPr>
              <a:t>that </a:t>
            </a:r>
            <a:r>
              <a:rPr sz="2450" spc="-114" dirty="0">
                <a:solidFill>
                  <a:srgbClr val="EC008C"/>
                </a:solidFill>
                <a:latin typeface="Tahoma"/>
                <a:cs typeface="Tahoma"/>
              </a:rPr>
              <a:t>foo </a:t>
            </a:r>
            <a:r>
              <a:rPr sz="2450" spc="110" dirty="0">
                <a:latin typeface="Palatino Linotype"/>
                <a:cs typeface="Palatino Linotype"/>
              </a:rPr>
              <a:t>does </a:t>
            </a:r>
            <a:r>
              <a:rPr sz="2450" spc="130" dirty="0">
                <a:latin typeface="Palatino Linotype"/>
                <a:cs typeface="Palatino Linotype"/>
              </a:rPr>
              <a:t>not </a:t>
            </a:r>
            <a:r>
              <a:rPr sz="2450" spc="150" dirty="0">
                <a:latin typeface="Palatino Linotype"/>
                <a:cs typeface="Palatino Linotype"/>
              </a:rPr>
              <a:t>change </a:t>
            </a:r>
            <a:r>
              <a:rPr sz="2450" spc="155" dirty="0">
                <a:latin typeface="Palatino Linotype"/>
                <a:cs typeface="Palatino Linotype"/>
              </a:rPr>
              <a:t>the  </a:t>
            </a:r>
            <a:r>
              <a:rPr sz="2450" spc="100" dirty="0">
                <a:latin typeface="Palatino Linotype"/>
                <a:cs typeface="Palatino Linotype"/>
              </a:rPr>
              <a:t>variable </a:t>
            </a:r>
            <a:r>
              <a:rPr sz="2450" spc="155" dirty="0">
                <a:latin typeface="Palatino Linotype"/>
                <a:cs typeface="Palatino Linotype"/>
              </a:rPr>
              <a:t>passed </a:t>
            </a:r>
            <a:r>
              <a:rPr sz="2450" spc="229" dirty="0">
                <a:latin typeface="Palatino Linotype"/>
                <a:cs typeface="Palatino Linotype"/>
              </a:rPr>
              <a:t>as</a:t>
            </a:r>
            <a:r>
              <a:rPr sz="2450" spc="275" dirty="0">
                <a:latin typeface="Palatino Linotype"/>
                <a:cs typeface="Palatino Linotype"/>
              </a:rPr>
              <a:t> </a:t>
            </a:r>
            <a:r>
              <a:rPr sz="2450" spc="-70" dirty="0">
                <a:solidFill>
                  <a:srgbClr val="EC008C"/>
                </a:solidFill>
                <a:latin typeface="Tahoma"/>
                <a:cs typeface="Tahoma"/>
              </a:rPr>
              <a:t>bar</a:t>
            </a:r>
            <a:r>
              <a:rPr sz="2450" spc="-70" dirty="0">
                <a:latin typeface="Palatino Linotype"/>
                <a:cs typeface="Palatino Linotype"/>
              </a:rPr>
              <a:t>.</a:t>
            </a:r>
            <a:endParaRPr sz="2450" dirty="0">
              <a:latin typeface="Palatino Linotype"/>
              <a:cs typeface="Palatino Linotype"/>
            </a:endParaRPr>
          </a:p>
          <a:p>
            <a:pPr marL="12700" marR="622300" algn="just">
              <a:lnSpc>
                <a:spcPct val="109000"/>
              </a:lnSpc>
              <a:spcBef>
                <a:spcPts val="1930"/>
              </a:spcBef>
              <a:tabLst>
                <a:tab pos="706755" algn="l"/>
                <a:tab pos="1905000" algn="l"/>
                <a:tab pos="3493135" algn="l"/>
                <a:tab pos="4250690" algn="l"/>
                <a:tab pos="5600065" algn="l"/>
                <a:tab pos="6231890" algn="l"/>
              </a:tabLst>
            </a:pPr>
            <a:r>
              <a:rPr sz="2450" spc="120" dirty="0">
                <a:latin typeface="Palatino Linotype"/>
                <a:cs typeface="Palatino Linotype"/>
              </a:rPr>
              <a:t>The	</a:t>
            </a:r>
            <a:r>
              <a:rPr sz="2450" spc="140" dirty="0">
                <a:latin typeface="Palatino Linotype"/>
                <a:cs typeface="Palatino Linotype"/>
              </a:rPr>
              <a:t>second	</a:t>
            </a:r>
            <a:r>
              <a:rPr sz="2450" spc="-125" dirty="0">
                <a:solidFill>
                  <a:srgbClr val="EC008C"/>
                </a:solidFill>
                <a:latin typeface="Tahoma"/>
                <a:cs typeface="Tahoma"/>
              </a:rPr>
              <a:t>const</a:t>
            </a:r>
            <a:r>
              <a:rPr sz="2450" spc="240" dirty="0">
                <a:solidFill>
                  <a:srgbClr val="EC008C"/>
                </a:solidFill>
                <a:latin typeface="Tahoma"/>
                <a:cs typeface="Tahoma"/>
              </a:rPr>
              <a:t> </a:t>
            </a:r>
            <a:r>
              <a:rPr sz="2450" spc="170" dirty="0">
                <a:latin typeface="Palatino Linotype"/>
                <a:cs typeface="Palatino Linotype"/>
              </a:rPr>
              <a:t>says</a:t>
            </a:r>
            <a:r>
              <a:rPr sz="2450" dirty="0">
                <a:latin typeface="Palatino Linotype"/>
                <a:cs typeface="Palatino Linotype"/>
              </a:rPr>
              <a:t>	</a:t>
            </a:r>
            <a:r>
              <a:rPr sz="2450" spc="175" dirty="0">
                <a:latin typeface="Palatino Linotype"/>
                <a:cs typeface="Palatino Linotype"/>
              </a:rPr>
              <a:t>that</a:t>
            </a:r>
            <a:r>
              <a:rPr sz="2450" dirty="0">
                <a:latin typeface="Palatino Linotype"/>
                <a:cs typeface="Palatino Linotype"/>
              </a:rPr>
              <a:t>	</a:t>
            </a:r>
            <a:r>
              <a:rPr sz="2450" spc="-90" dirty="0">
                <a:solidFill>
                  <a:srgbClr val="EC008C"/>
                </a:solidFill>
                <a:latin typeface="Tahoma"/>
                <a:cs typeface="Tahoma"/>
              </a:rPr>
              <a:t>f</a:t>
            </a:r>
            <a:r>
              <a:rPr sz="2450" spc="-85" dirty="0">
                <a:solidFill>
                  <a:srgbClr val="EC008C"/>
                </a:solidFill>
                <a:latin typeface="Tahoma"/>
                <a:cs typeface="Tahoma"/>
              </a:rPr>
              <a:t>o</a:t>
            </a:r>
            <a:r>
              <a:rPr sz="2450" spc="-170" dirty="0">
                <a:solidFill>
                  <a:srgbClr val="EC008C"/>
                </a:solidFill>
                <a:latin typeface="Tahoma"/>
                <a:cs typeface="Tahoma"/>
              </a:rPr>
              <a:t>o</a:t>
            </a:r>
            <a:r>
              <a:rPr sz="2450" spc="240" dirty="0">
                <a:solidFill>
                  <a:srgbClr val="EC008C"/>
                </a:solidFill>
                <a:latin typeface="Tahoma"/>
                <a:cs typeface="Tahoma"/>
              </a:rPr>
              <a:t> </a:t>
            </a:r>
            <a:r>
              <a:rPr sz="2450" spc="110" dirty="0">
                <a:latin typeface="Palatino Linotype"/>
                <a:cs typeface="Palatino Linotype"/>
              </a:rPr>
              <a:t>does</a:t>
            </a:r>
            <a:r>
              <a:rPr sz="2450" dirty="0">
                <a:latin typeface="Palatino Linotype"/>
                <a:cs typeface="Palatino Linotype"/>
              </a:rPr>
              <a:t>	</a:t>
            </a:r>
            <a:r>
              <a:rPr sz="2450" spc="130" dirty="0">
                <a:latin typeface="Palatino Linotype"/>
                <a:cs typeface="Palatino Linotype"/>
              </a:rPr>
              <a:t>not</a:t>
            </a:r>
            <a:r>
              <a:rPr sz="2450" dirty="0">
                <a:latin typeface="Palatino Linotype"/>
                <a:cs typeface="Palatino Linotype"/>
              </a:rPr>
              <a:t>	</a:t>
            </a:r>
            <a:r>
              <a:rPr sz="2450" spc="130" dirty="0">
                <a:latin typeface="Palatino Linotype"/>
                <a:cs typeface="Palatino Linotype"/>
              </a:rPr>
              <a:t>change  </a:t>
            </a:r>
            <a:r>
              <a:rPr sz="2450" spc="155" dirty="0">
                <a:latin typeface="Palatino Linotype"/>
                <a:cs typeface="Palatino Linotype"/>
              </a:rPr>
              <a:t>the </a:t>
            </a:r>
            <a:r>
              <a:rPr sz="2450" spc="-85" dirty="0">
                <a:solidFill>
                  <a:srgbClr val="EC008C"/>
                </a:solidFill>
                <a:latin typeface="Tahoma"/>
                <a:cs typeface="Tahoma"/>
              </a:rPr>
              <a:t>MyClass </a:t>
            </a:r>
            <a:r>
              <a:rPr sz="2450" spc="70" dirty="0">
                <a:latin typeface="Palatino Linotype"/>
                <a:cs typeface="Palatino Linotype"/>
              </a:rPr>
              <a:t>it’s </a:t>
            </a:r>
            <a:r>
              <a:rPr sz="2450" spc="75" dirty="0">
                <a:latin typeface="Palatino Linotype"/>
                <a:cs typeface="Palatino Linotype"/>
              </a:rPr>
              <a:t>invoked</a:t>
            </a:r>
            <a:r>
              <a:rPr sz="2450" spc="409" dirty="0">
                <a:latin typeface="Palatino Linotype"/>
                <a:cs typeface="Palatino Linotype"/>
              </a:rPr>
              <a:t> </a:t>
            </a:r>
            <a:r>
              <a:rPr sz="2450" spc="145" dirty="0">
                <a:latin typeface="Palatino Linotype"/>
                <a:cs typeface="Palatino Linotype"/>
              </a:rPr>
              <a:t>on.</a:t>
            </a:r>
            <a:endParaRPr sz="2450" dirty="0">
              <a:latin typeface="Palatino Linotype"/>
              <a:cs typeface="Palatino Linotype"/>
            </a:endParaRPr>
          </a:p>
          <a:p>
            <a:pPr marL="12700" algn="just">
              <a:lnSpc>
                <a:spcPct val="100000"/>
              </a:lnSpc>
              <a:spcBef>
                <a:spcPts val="2195"/>
              </a:spcBef>
            </a:pPr>
            <a:r>
              <a:rPr sz="2450" spc="120" dirty="0">
                <a:latin typeface="Palatino Linotype"/>
                <a:cs typeface="Palatino Linotype"/>
              </a:rPr>
              <a:t>The </a:t>
            </a:r>
            <a:r>
              <a:rPr sz="2450" spc="110" dirty="0">
                <a:latin typeface="Palatino Linotype"/>
                <a:cs typeface="Palatino Linotype"/>
              </a:rPr>
              <a:t>third </a:t>
            </a:r>
            <a:r>
              <a:rPr sz="2450" spc="-125" dirty="0">
                <a:solidFill>
                  <a:srgbClr val="EC008C"/>
                </a:solidFill>
                <a:latin typeface="Tahoma"/>
                <a:cs typeface="Tahoma"/>
              </a:rPr>
              <a:t>const </a:t>
            </a:r>
            <a:r>
              <a:rPr sz="2450" spc="170" dirty="0">
                <a:latin typeface="Palatino Linotype"/>
                <a:cs typeface="Palatino Linotype"/>
              </a:rPr>
              <a:t>says </a:t>
            </a:r>
            <a:r>
              <a:rPr sz="2450" spc="175" dirty="0">
                <a:latin typeface="Palatino Linotype"/>
                <a:cs typeface="Palatino Linotype"/>
              </a:rPr>
              <a:t>that </a:t>
            </a:r>
            <a:r>
              <a:rPr sz="2450" spc="-75" dirty="0">
                <a:solidFill>
                  <a:srgbClr val="EC008C"/>
                </a:solidFill>
                <a:latin typeface="Tahoma"/>
                <a:cs typeface="Tahoma"/>
              </a:rPr>
              <a:t>PI </a:t>
            </a:r>
            <a:r>
              <a:rPr sz="2450" spc="110" dirty="0">
                <a:latin typeface="Palatino Linotype"/>
                <a:cs typeface="Palatino Linotype"/>
              </a:rPr>
              <a:t>does </a:t>
            </a:r>
            <a:r>
              <a:rPr sz="2450" spc="130" dirty="0">
                <a:latin typeface="Palatino Linotype"/>
                <a:cs typeface="Palatino Linotype"/>
              </a:rPr>
              <a:t>not</a:t>
            </a:r>
            <a:r>
              <a:rPr sz="2450" spc="645" dirty="0">
                <a:latin typeface="Palatino Linotype"/>
                <a:cs typeface="Palatino Linotype"/>
              </a:rPr>
              <a:t> </a:t>
            </a:r>
            <a:r>
              <a:rPr sz="2450" spc="150" dirty="0">
                <a:latin typeface="Palatino Linotype"/>
                <a:cs typeface="Palatino Linotype"/>
              </a:rPr>
              <a:t>change</a:t>
            </a:r>
            <a:endParaRPr sz="2450" dirty="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60" dirty="0"/>
              <a:t>goodStyle:</a:t>
            </a:r>
            <a:r>
              <a:rPr spc="105" dirty="0"/>
              <a:t> </a:t>
            </a:r>
            <a:fld id="{81D60167-4931-47E6-BA6A-407CBD079E47}" type="slidenum">
              <a:rPr spc="85" dirty="0"/>
              <a:t>8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61016" y="920724"/>
            <a:ext cx="2936875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95" dirty="0">
                <a:latin typeface="Lucida Calligraphy" panose="03010101010101010101" pitchFamily="66" charset="77"/>
              </a:rPr>
              <a:t>Initializer Lists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04421"/>
            <a:ext cx="7580630" cy="371114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244475" algn="just">
              <a:lnSpc>
                <a:spcPct val="109000"/>
              </a:lnSpc>
              <a:spcBef>
                <a:spcPts val="90"/>
              </a:spcBef>
            </a:pPr>
            <a:r>
              <a:rPr sz="2450" spc="-225" dirty="0">
                <a:latin typeface="Palatino Linotype"/>
                <a:cs typeface="Times New Roman" panose="02020603050405020304" pitchFamily="18" charset="0"/>
              </a:rPr>
              <a:t>A</a:t>
            </a:r>
            <a:r>
              <a:rPr lang="en-US" sz="2450" spc="-225" dirty="0">
                <a:latin typeface="Palatino Linotype"/>
                <a:cs typeface="Times New Roman" panose="02020603050405020304" pitchFamily="18" charset="0"/>
              </a:rPr>
              <a:t> </a:t>
            </a:r>
            <a:r>
              <a:rPr sz="2450" spc="150" dirty="0">
                <a:latin typeface="Palatino Linotype"/>
                <a:cs typeface="Times New Roman" panose="02020603050405020304" pitchFamily="18" charset="0"/>
              </a:rPr>
              <a:t>constructor </a:t>
            </a:r>
            <a:r>
              <a:rPr sz="2450" spc="130" dirty="0">
                <a:latin typeface="Palatino Linotype"/>
                <a:cs typeface="Times New Roman" panose="02020603050405020304" pitchFamily="18" charset="0"/>
              </a:rPr>
              <a:t>should </a:t>
            </a:r>
            <a:r>
              <a:rPr sz="2450" spc="75" dirty="0">
                <a:latin typeface="Palatino Linotype"/>
                <a:cs typeface="Times New Roman" panose="02020603050405020304" pitchFamily="18" charset="0"/>
              </a:rPr>
              <a:t>initialize </a:t>
            </a:r>
            <a:r>
              <a:rPr sz="2450" spc="90" dirty="0">
                <a:latin typeface="Palatino Linotype"/>
                <a:cs typeface="Times New Roman" panose="02020603050405020304" pitchFamily="18" charset="0"/>
              </a:rPr>
              <a:t>all </a:t>
            </a:r>
            <a:r>
              <a:rPr sz="2450" spc="120" dirty="0">
                <a:latin typeface="Palatino Linotype"/>
                <a:cs typeface="Times New Roman" panose="02020603050405020304" pitchFamily="18" charset="0"/>
              </a:rPr>
              <a:t>vars </a:t>
            </a:r>
            <a:r>
              <a:rPr sz="2450" spc="75" dirty="0">
                <a:latin typeface="Palatino Linotype"/>
                <a:cs typeface="Times New Roman" panose="02020603050405020304" pitchFamily="18" charset="0"/>
              </a:rPr>
              <a:t>by </a:t>
            </a:r>
            <a:r>
              <a:rPr sz="2450" spc="95" dirty="0">
                <a:latin typeface="Palatino Linotype"/>
                <a:cs typeface="Times New Roman" panose="02020603050405020304" pitchFamily="18" charset="0"/>
              </a:rPr>
              <a:t>listing  </a:t>
            </a:r>
            <a:r>
              <a:rPr sz="2450" spc="135" dirty="0">
                <a:latin typeface="Palatino Linotype"/>
                <a:cs typeface="Times New Roman" panose="02020603050405020304" pitchFamily="18" charset="0"/>
              </a:rPr>
              <a:t>start-value </a:t>
            </a:r>
            <a:r>
              <a:rPr sz="2450" spc="95" dirty="0">
                <a:latin typeface="Palatino Linotype"/>
                <a:cs typeface="Times New Roman" panose="02020603050405020304" pitchFamily="18" charset="0"/>
              </a:rPr>
              <a:t>before </a:t>
            </a:r>
            <a:r>
              <a:rPr sz="2450" spc="140" dirty="0">
                <a:latin typeface="Palatino Linotype"/>
                <a:cs typeface="Times New Roman" panose="02020603050405020304" pitchFamily="18" charset="0"/>
              </a:rPr>
              <a:t>its</a:t>
            </a:r>
            <a:r>
              <a:rPr sz="2450" spc="305" dirty="0">
                <a:latin typeface="Palatino Linotype"/>
                <a:cs typeface="Times New Roman" panose="02020603050405020304" pitchFamily="18" charset="0"/>
              </a:rPr>
              <a:t> </a:t>
            </a:r>
            <a:r>
              <a:rPr sz="2450" spc="114" dirty="0">
                <a:latin typeface="Palatino Linotype"/>
                <a:cs typeface="Times New Roman" panose="02020603050405020304" pitchFamily="18" charset="0"/>
              </a:rPr>
              <a:t>code.</a:t>
            </a:r>
            <a:endParaRPr sz="2450" dirty="0">
              <a:latin typeface="Palatino Linotype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7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50" b="1" spc="15" dirty="0">
                <a:solidFill>
                  <a:srgbClr val="3C7F31"/>
                </a:solidFill>
                <a:latin typeface="Courier New"/>
                <a:cs typeface="Courier New"/>
              </a:rPr>
              <a:t>class Happy</a:t>
            </a:r>
            <a:r>
              <a:rPr sz="2450" b="1" spc="5" dirty="0">
                <a:solidFill>
                  <a:srgbClr val="3C7F31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3C7F31"/>
                </a:solidFill>
                <a:latin typeface="Courier New"/>
                <a:cs typeface="Courier New"/>
              </a:rPr>
              <a:t>{</a:t>
            </a:r>
            <a:endParaRPr sz="2450" dirty="0">
              <a:latin typeface="Courier New"/>
              <a:cs typeface="Courier New"/>
            </a:endParaRPr>
          </a:p>
          <a:p>
            <a:pPr marL="579120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3C7F31"/>
                </a:solidFill>
                <a:latin typeface="Courier New"/>
                <a:cs typeface="Courier New"/>
              </a:rPr>
              <a:t>int length; double </a:t>
            </a:r>
            <a:r>
              <a:rPr sz="3675" b="1" spc="22" baseline="-9070" dirty="0">
                <a:solidFill>
                  <a:srgbClr val="3C7F31"/>
                </a:solidFill>
                <a:latin typeface="Courier New"/>
                <a:cs typeface="Courier New"/>
              </a:rPr>
              <a:t>*</a:t>
            </a:r>
            <a:r>
              <a:rPr sz="2450" b="1" spc="15" dirty="0">
                <a:solidFill>
                  <a:srgbClr val="3C7F31"/>
                </a:solidFill>
                <a:latin typeface="Courier New"/>
                <a:cs typeface="Courier New"/>
              </a:rPr>
              <a:t>arr;</a:t>
            </a:r>
            <a:r>
              <a:rPr sz="2450" b="1" spc="-5" dirty="0">
                <a:solidFill>
                  <a:srgbClr val="3C7F31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3C7F31"/>
                </a:solidFill>
                <a:latin typeface="Courier New"/>
                <a:cs typeface="Courier New"/>
              </a:rPr>
              <a:t>....</a:t>
            </a:r>
            <a:endParaRPr sz="2450" dirty="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3C7F31"/>
                </a:solidFill>
                <a:latin typeface="Courier New"/>
                <a:cs typeface="Courier New"/>
              </a:rPr>
              <a:t>...</a:t>
            </a:r>
            <a:endParaRPr sz="2450" dirty="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sz="2450" b="1" spc="15" dirty="0">
                <a:solidFill>
                  <a:srgbClr val="3C7F31"/>
                </a:solidFill>
                <a:latin typeface="Courier New"/>
                <a:cs typeface="Courier New"/>
              </a:rPr>
              <a:t>Happy::Happy(int</a:t>
            </a:r>
            <a:r>
              <a:rPr sz="2450" b="1" spc="10" dirty="0">
                <a:solidFill>
                  <a:srgbClr val="3C7F31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3C7F31"/>
                </a:solidFill>
                <a:latin typeface="Courier New"/>
                <a:cs typeface="Courier New"/>
              </a:rPr>
              <a:t>len)</a:t>
            </a:r>
            <a:endParaRPr sz="2450" dirty="0">
              <a:latin typeface="Courier New"/>
              <a:cs typeface="Courier New"/>
            </a:endParaRPr>
          </a:p>
          <a:p>
            <a:pPr marL="579120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3C7F31"/>
                </a:solidFill>
                <a:latin typeface="Courier New"/>
                <a:cs typeface="Courier New"/>
              </a:rPr>
              <a:t>: length(len) , arr(new double[len]</a:t>
            </a:r>
            <a:r>
              <a:rPr sz="2450" b="1" spc="-25" dirty="0">
                <a:solidFill>
                  <a:srgbClr val="3C7F31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3C7F31"/>
                </a:solidFill>
                <a:latin typeface="Courier New"/>
                <a:cs typeface="Courier New"/>
              </a:rPr>
              <a:t>)</a:t>
            </a:r>
            <a:endParaRPr sz="2450" dirty="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3C7F31"/>
                </a:solidFill>
                <a:latin typeface="Courier New"/>
                <a:cs typeface="Courier New"/>
              </a:rPr>
              <a:t>{</a:t>
            </a:r>
            <a:r>
              <a:rPr sz="2450" b="1" spc="10" dirty="0">
                <a:solidFill>
                  <a:srgbClr val="3C7F31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3C7F31"/>
                </a:solidFill>
                <a:latin typeface="Courier New"/>
                <a:cs typeface="Courier New"/>
              </a:rPr>
              <a:t>}</a:t>
            </a:r>
            <a:endParaRPr sz="2450" dirty="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283</Words>
  <Application>Microsoft Macintosh PowerPoint</Application>
  <PresentationFormat>Custom</PresentationFormat>
  <Paragraphs>57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Calibri</vt:lpstr>
      <vt:lpstr>Cambria</vt:lpstr>
      <vt:lpstr>Courier New</vt:lpstr>
      <vt:lpstr>Georgia</vt:lpstr>
      <vt:lpstr>Lucida Calligraphy</vt:lpstr>
      <vt:lpstr>Palatino Linotype</vt:lpstr>
      <vt:lpstr>Tahoma</vt:lpstr>
      <vt:lpstr>Times New Roman</vt:lpstr>
      <vt:lpstr>Office Theme</vt:lpstr>
      <vt:lpstr>Four Required Styles</vt:lpstr>
      <vt:lpstr>Header Files</vt:lpstr>
      <vt:lpstr>More on Header Files</vt:lpstr>
      <vt:lpstr>Pass by Alias (Reference)</vt:lpstr>
      <vt:lpstr>More on Passing Parameters</vt:lpstr>
      <vt:lpstr>Const’s</vt:lpstr>
      <vt:lpstr>Example Const’s</vt:lpstr>
      <vt:lpstr>Initializer Lists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Four Required Styles</dc:title>
  <cp:lastModifiedBy>Microsoft Office User</cp:lastModifiedBy>
  <cp:revision>3</cp:revision>
  <dcterms:created xsi:type="dcterms:W3CDTF">2019-08-25T19:01:40Z</dcterms:created>
  <dcterms:modified xsi:type="dcterms:W3CDTF">2019-08-25T19:29:03Z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2018-01-14T00:00:00Z</vt:filetime>
  </property>
  <property fmtid="{D5CDD505-2E9C-101B-9397-08002B2CF9AE}" pid="3" name="Creator">
    <vt:lpwstr>TeX</vt:lpwstr>
  </property>
  <property fmtid="{D5CDD505-2E9C-101B-9397-08002B2CF9AE}" pid="4" name="LastSaved">
    <vt:filetime>2019-08-25T00:00:00Z</vt:filetime>
  </property>
</Properties>
</file>