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9" r:id="rId3"/>
    <p:sldId id="260" r:id="rId4"/>
    <p:sldId id="261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4676"/>
  </p:normalViewPr>
  <p:slideViewPr>
    <p:cSldViewPr snapToGrid="0" snapToObjects="1">
      <p:cViewPr varScale="1">
        <p:scale>
          <a:sx n="112" d="100"/>
          <a:sy n="112" d="100"/>
        </p:scale>
        <p:origin x="44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D8C9C-BFCC-E243-9021-A244B09CF6F7}" type="datetimeFigureOut">
              <a:rPr lang="en-US" smtClean="0"/>
              <a:t>8/25/19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09D9-3944-FF41-9B3D-967CCB84AE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878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D8C9C-BFCC-E243-9021-A244B09CF6F7}" type="datetimeFigureOut">
              <a:rPr lang="en-US" smtClean="0"/>
              <a:t>8/25/19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09D9-3944-FF41-9B3D-967CCB84AE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9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D8C9C-BFCC-E243-9021-A244B09CF6F7}" type="datetimeFigureOut">
              <a:rPr lang="en-US" smtClean="0"/>
              <a:t>8/25/19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09D9-3944-FF41-9B3D-967CCB84AE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841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D8C9C-BFCC-E243-9021-A244B09CF6F7}" type="datetimeFigureOut">
              <a:rPr lang="en-US" smtClean="0"/>
              <a:t>8/25/19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09D9-3944-FF41-9B3D-967CCB84AE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840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D8C9C-BFCC-E243-9021-A244B09CF6F7}" type="datetimeFigureOut">
              <a:rPr lang="en-US" smtClean="0"/>
              <a:t>8/25/19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09D9-3944-FF41-9B3D-967CCB84AE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616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D8C9C-BFCC-E243-9021-A244B09CF6F7}" type="datetimeFigureOut">
              <a:rPr lang="en-US" smtClean="0"/>
              <a:t>8/25/19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09D9-3944-FF41-9B3D-967CCB84AE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818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D8C9C-BFCC-E243-9021-A244B09CF6F7}" type="datetimeFigureOut">
              <a:rPr lang="en-US" smtClean="0"/>
              <a:t>8/25/19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09D9-3944-FF41-9B3D-967CCB84AE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42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D8C9C-BFCC-E243-9021-A244B09CF6F7}" type="datetimeFigureOut">
              <a:rPr lang="en-US" smtClean="0"/>
              <a:t>8/25/19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09D9-3944-FF41-9B3D-967CCB84AE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052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D8C9C-BFCC-E243-9021-A244B09CF6F7}" type="datetimeFigureOut">
              <a:rPr lang="en-US" smtClean="0"/>
              <a:t>8/25/19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09D9-3944-FF41-9B3D-967CCB84AE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811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D8C9C-BFCC-E243-9021-A244B09CF6F7}" type="datetimeFigureOut">
              <a:rPr lang="en-US" smtClean="0"/>
              <a:t>8/25/19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09D9-3944-FF41-9B3D-967CCB84AE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699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D8C9C-BFCC-E243-9021-A244B09CF6F7}" type="datetimeFigureOut">
              <a:rPr lang="en-US" smtClean="0"/>
              <a:t>8/25/19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09D9-3944-FF41-9B3D-967CCB84AE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48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BD8C9C-BFCC-E243-9021-A244B09CF6F7}" type="datetimeFigureOut">
              <a:rPr lang="en-US" smtClean="0"/>
              <a:t>8/25/19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809D9-3944-FF41-9B3D-967CCB84AE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361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40309" y="814363"/>
            <a:ext cx="1825864" cy="422103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 anchor="ctr">
            <a:spAutoFit/>
          </a:bodyPr>
          <a:lstStyle/>
          <a:p>
            <a:pPr marL="165856">
              <a:lnSpc>
                <a:spcPts val="3397"/>
              </a:lnSpc>
            </a:pPr>
            <a:r>
              <a:rPr lang="en-US" sz="2471" spc="-159" dirty="0">
                <a:latin typeface="Lucida Calligraphy" panose="03010101010101010101" pitchFamily="66" charset="77"/>
              </a:rPr>
              <a:t>Recursion</a:t>
            </a:r>
            <a:endParaRPr sz="2471" spc="-194" dirty="0">
              <a:latin typeface="Lucida Calligraphy" panose="03010101010101010101" pitchFamily="66" charset="77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95691" y="1768607"/>
            <a:ext cx="6515100" cy="784626"/>
          </a:xfrm>
          <a:prstGeom prst="rect">
            <a:avLst/>
          </a:prstGeom>
        </p:spPr>
        <p:txBody>
          <a:bodyPr vert="horz" wrap="square" lIns="0" tIns="10085" rIns="0" bIns="0" rtlCol="0">
            <a:spAutoFit/>
          </a:bodyPr>
          <a:lstStyle/>
          <a:p>
            <a:pPr marL="11207" marR="4483">
              <a:lnSpc>
                <a:spcPct val="109000"/>
              </a:lnSpc>
              <a:spcBef>
                <a:spcPts val="79"/>
              </a:spcBef>
              <a:tabLst>
                <a:tab pos="328350" algn="l"/>
              </a:tabLst>
            </a:pPr>
            <a:r>
              <a:rPr lang="en-US" sz="2400" dirty="0">
                <a:latin typeface="Cambria"/>
                <a:cs typeface="Cambria"/>
              </a:rPr>
              <a:t>A function that is defined in terms of itself is called </a:t>
            </a:r>
            <a:r>
              <a:rPr lang="en-US" sz="2400" i="1" spc="185" dirty="0">
                <a:solidFill>
                  <a:srgbClr val="009A55"/>
                </a:solidFill>
                <a:latin typeface="Cambria"/>
              </a:rPr>
              <a:t>recursive</a:t>
            </a:r>
            <a:r>
              <a:rPr lang="en-US" sz="2400" dirty="0">
                <a:latin typeface="Cambria"/>
                <a:cs typeface="Cambria"/>
              </a:rPr>
              <a:t>.</a:t>
            </a:r>
            <a:endParaRPr sz="2400" i="1" spc="185" dirty="0">
              <a:solidFill>
                <a:srgbClr val="009A55"/>
              </a:solidFill>
              <a:latin typeface="Cambria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F76892AB-4A5D-2F43-8388-183EA445C245}"/>
              </a:ext>
            </a:extLst>
          </p:cNvPr>
          <p:cNvSpPr txBox="1"/>
          <p:nvPr/>
        </p:nvSpPr>
        <p:spPr>
          <a:xfrm>
            <a:off x="1295691" y="2961137"/>
            <a:ext cx="6515100" cy="1199996"/>
          </a:xfrm>
          <a:prstGeom prst="rect">
            <a:avLst/>
          </a:prstGeom>
        </p:spPr>
        <p:txBody>
          <a:bodyPr vert="horz" wrap="square" lIns="0" tIns="10085" rIns="0" bIns="0" rtlCol="0">
            <a:spAutoFit/>
          </a:bodyPr>
          <a:lstStyle/>
          <a:p>
            <a:pPr marL="11207" marR="4483">
              <a:lnSpc>
                <a:spcPct val="109000"/>
              </a:lnSpc>
              <a:spcBef>
                <a:spcPts val="79"/>
              </a:spcBef>
              <a:tabLst>
                <a:tab pos="328350" algn="l"/>
              </a:tabLst>
            </a:pPr>
            <a:r>
              <a:rPr lang="en-US" sz="2400" dirty="0">
                <a:latin typeface="Cambria"/>
                <a:cs typeface="Cambria"/>
              </a:rPr>
              <a:t>As an example a recursive definition for the factorial function </a:t>
            </a:r>
            <a:r>
              <a:rPr lang="en-US" sz="2400" spc="-80" dirty="0">
                <a:solidFill>
                  <a:srgbClr val="EC008C"/>
                </a:solidFill>
                <a:latin typeface="Tahoma"/>
                <a:cs typeface="Tahoma"/>
              </a:rPr>
              <a:t>n!</a:t>
            </a:r>
            <a:r>
              <a:rPr lang="en-US" sz="2400" dirty="0">
                <a:latin typeface="Cambria"/>
                <a:cs typeface="Cambria"/>
              </a:rPr>
              <a:t> is the following:</a:t>
            </a:r>
          </a:p>
          <a:p>
            <a:pPr marL="11207" marR="4483">
              <a:lnSpc>
                <a:spcPct val="109000"/>
              </a:lnSpc>
              <a:spcBef>
                <a:spcPts val="79"/>
              </a:spcBef>
              <a:tabLst>
                <a:tab pos="328350" algn="l"/>
              </a:tabLst>
            </a:pPr>
            <a:r>
              <a:rPr lang="en-US" sz="2400" spc="-80" dirty="0">
                <a:solidFill>
                  <a:srgbClr val="EC008C"/>
                </a:solidFill>
                <a:latin typeface="Tahoma"/>
                <a:cs typeface="Tahoma"/>
              </a:rPr>
              <a:t>n! = n * (n-1)!</a:t>
            </a:r>
            <a:r>
              <a:rPr lang="en-US" sz="2400" dirty="0">
                <a:latin typeface="Cambria"/>
                <a:cs typeface="Cambria"/>
              </a:rPr>
              <a:t>     (when n &gt; 1)</a:t>
            </a:r>
            <a:endParaRPr lang="en-US" sz="2400" i="1" spc="185" dirty="0">
              <a:solidFill>
                <a:srgbClr val="009A55"/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722807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04490" y="814363"/>
            <a:ext cx="1697501" cy="422103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 anchor="ctr">
            <a:spAutoFit/>
          </a:bodyPr>
          <a:lstStyle/>
          <a:p>
            <a:pPr marL="165856">
              <a:lnSpc>
                <a:spcPts val="3397"/>
              </a:lnSpc>
            </a:pPr>
            <a:r>
              <a:rPr lang="en-US" sz="2471" spc="-159" dirty="0">
                <a:latin typeface="Lucida Calligraphy" panose="03010101010101010101" pitchFamily="66" charset="77"/>
              </a:rPr>
              <a:t>Base Case</a:t>
            </a:r>
            <a:endParaRPr sz="2471" spc="-194" dirty="0">
              <a:latin typeface="Lucida Calligraphy" panose="03010101010101010101" pitchFamily="66" charset="77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95691" y="1768607"/>
            <a:ext cx="6515100" cy="2005089"/>
          </a:xfrm>
          <a:prstGeom prst="rect">
            <a:avLst/>
          </a:prstGeom>
        </p:spPr>
        <p:txBody>
          <a:bodyPr vert="horz" wrap="square" lIns="0" tIns="10085" rIns="0" bIns="0" rtlCol="0">
            <a:spAutoFit/>
          </a:bodyPr>
          <a:lstStyle/>
          <a:p>
            <a:pPr marL="11207" marR="4483">
              <a:lnSpc>
                <a:spcPct val="109000"/>
              </a:lnSpc>
              <a:spcBef>
                <a:spcPts val="79"/>
              </a:spcBef>
              <a:tabLst>
                <a:tab pos="328350" algn="l"/>
              </a:tabLst>
            </a:pPr>
            <a:r>
              <a:rPr lang="en-US" sz="2400" dirty="0">
                <a:latin typeface="Cambria"/>
                <a:cs typeface="Cambria"/>
              </a:rPr>
              <a:t>The idea behind recursion is to reduce a problem to the point where it is simple to solve without using recursion (the base case).</a:t>
            </a:r>
          </a:p>
          <a:p>
            <a:pPr marL="11207" marR="4483">
              <a:lnSpc>
                <a:spcPct val="109000"/>
              </a:lnSpc>
              <a:spcBef>
                <a:spcPts val="79"/>
              </a:spcBef>
              <a:tabLst>
                <a:tab pos="328350" algn="l"/>
              </a:tabLst>
            </a:pPr>
            <a:r>
              <a:rPr lang="en-US" sz="2400" dirty="0">
                <a:latin typeface="Cambria"/>
                <a:cs typeface="Cambria"/>
              </a:rPr>
              <a:t>A recursive definition for a function must always reach a base case.</a:t>
            </a: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F76892AB-4A5D-2F43-8388-183EA445C245}"/>
              </a:ext>
            </a:extLst>
          </p:cNvPr>
          <p:cNvSpPr txBox="1"/>
          <p:nvPr/>
        </p:nvSpPr>
        <p:spPr>
          <a:xfrm>
            <a:off x="1295691" y="4069847"/>
            <a:ext cx="6515100" cy="796168"/>
          </a:xfrm>
          <a:prstGeom prst="rect">
            <a:avLst/>
          </a:prstGeom>
        </p:spPr>
        <p:txBody>
          <a:bodyPr vert="horz" wrap="square" lIns="0" tIns="10085" rIns="0" bIns="0" rtlCol="0">
            <a:spAutoFit/>
          </a:bodyPr>
          <a:lstStyle/>
          <a:p>
            <a:pPr marL="11207" marR="4483">
              <a:lnSpc>
                <a:spcPct val="109000"/>
              </a:lnSpc>
              <a:spcBef>
                <a:spcPts val="79"/>
              </a:spcBef>
              <a:tabLst>
                <a:tab pos="328350" algn="l"/>
              </a:tabLst>
            </a:pPr>
            <a:r>
              <a:rPr lang="en-US" sz="2400" dirty="0">
                <a:latin typeface="Cambria"/>
                <a:cs typeface="Cambria"/>
              </a:rPr>
              <a:t>The base case for the factorial function is </a:t>
            </a:r>
            <a:r>
              <a:rPr lang="en-US" sz="2400" spc="-80" dirty="0">
                <a:solidFill>
                  <a:srgbClr val="EC008C"/>
                </a:solidFill>
                <a:latin typeface="Tahoma"/>
                <a:cs typeface="Tahoma"/>
              </a:rPr>
              <a:t>1!</a:t>
            </a:r>
            <a:r>
              <a:rPr lang="en-US" sz="2400" dirty="0">
                <a:latin typeface="Cambria"/>
                <a:cs typeface="Cambria"/>
              </a:rPr>
              <a:t>:</a:t>
            </a:r>
          </a:p>
          <a:p>
            <a:pPr marL="11207" marR="4483">
              <a:lnSpc>
                <a:spcPct val="109000"/>
              </a:lnSpc>
              <a:spcBef>
                <a:spcPts val="79"/>
              </a:spcBef>
              <a:tabLst>
                <a:tab pos="328350" algn="l"/>
              </a:tabLst>
            </a:pPr>
            <a:r>
              <a:rPr lang="en-US" sz="2400" spc="-80" dirty="0">
                <a:solidFill>
                  <a:srgbClr val="EC008C"/>
                </a:solidFill>
                <a:latin typeface="Tahoma"/>
                <a:cs typeface="Tahoma"/>
              </a:rPr>
              <a:t>n! = 1</a:t>
            </a:r>
            <a:r>
              <a:rPr lang="en-US" sz="2400" dirty="0">
                <a:latin typeface="Cambria"/>
                <a:cs typeface="Cambria"/>
              </a:rPr>
              <a:t>     (when n == 1)</a:t>
            </a:r>
            <a:endParaRPr lang="en-US" sz="2400" i="1" spc="185" dirty="0">
              <a:solidFill>
                <a:srgbClr val="009A55"/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608770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38705" y="814363"/>
            <a:ext cx="2829071" cy="422103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 anchor="ctr">
            <a:spAutoFit/>
          </a:bodyPr>
          <a:lstStyle/>
          <a:p>
            <a:pPr marL="165856">
              <a:lnSpc>
                <a:spcPts val="3397"/>
              </a:lnSpc>
            </a:pPr>
            <a:r>
              <a:rPr lang="en-US" sz="2471" spc="-159" dirty="0">
                <a:latin typeface="Lucida Calligraphy" panose="03010101010101010101" pitchFamily="66" charset="77"/>
              </a:rPr>
              <a:t>Recursion in C++</a:t>
            </a:r>
            <a:endParaRPr sz="2471" spc="-194" dirty="0">
              <a:latin typeface="Lucida Calligraphy" panose="03010101010101010101" pitchFamily="66" charset="77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95691" y="1768607"/>
            <a:ext cx="6515100" cy="784626"/>
          </a:xfrm>
          <a:prstGeom prst="rect">
            <a:avLst/>
          </a:prstGeom>
        </p:spPr>
        <p:txBody>
          <a:bodyPr vert="horz" wrap="square" lIns="0" tIns="10085" rIns="0" bIns="0" rtlCol="0">
            <a:spAutoFit/>
          </a:bodyPr>
          <a:lstStyle/>
          <a:p>
            <a:pPr marL="11207" marR="4483">
              <a:lnSpc>
                <a:spcPct val="109000"/>
              </a:lnSpc>
              <a:spcBef>
                <a:spcPts val="79"/>
              </a:spcBef>
              <a:tabLst>
                <a:tab pos="328350" algn="l"/>
              </a:tabLst>
            </a:pPr>
            <a:r>
              <a:rPr lang="en-US" sz="2400" dirty="0">
                <a:latin typeface="Cambria"/>
                <a:cs typeface="Cambria"/>
              </a:rPr>
              <a:t>A recursive implementation of the factorial function in C++:</a:t>
            </a:r>
            <a:endParaRPr sz="2400" i="1" spc="185" dirty="0">
              <a:solidFill>
                <a:srgbClr val="009A55"/>
              </a:solidFill>
              <a:latin typeface="Cambria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F76892AB-4A5D-2F43-8388-183EA445C245}"/>
              </a:ext>
            </a:extLst>
          </p:cNvPr>
          <p:cNvSpPr txBox="1"/>
          <p:nvPr/>
        </p:nvSpPr>
        <p:spPr>
          <a:xfrm>
            <a:off x="1295690" y="2961137"/>
            <a:ext cx="6716739" cy="2896679"/>
          </a:xfrm>
          <a:prstGeom prst="rect">
            <a:avLst/>
          </a:prstGeom>
        </p:spPr>
        <p:txBody>
          <a:bodyPr vert="horz" wrap="square" lIns="0" tIns="10085" rIns="0" bIns="0" rtlCol="0">
            <a:spAutoFit/>
          </a:bodyPr>
          <a:lstStyle/>
          <a:p>
            <a:pPr marL="11207" marR="4483">
              <a:lnSpc>
                <a:spcPct val="109000"/>
              </a:lnSpc>
              <a:spcBef>
                <a:spcPts val="79"/>
              </a:spcBef>
              <a:tabLst>
                <a:tab pos="328350" algn="l"/>
              </a:tabLst>
            </a:pPr>
            <a:r>
              <a:rPr lang="en-US" sz="2400" b="1" spc="15" dirty="0" err="1">
                <a:solidFill>
                  <a:srgbClr val="0072BC"/>
                </a:solidFill>
                <a:latin typeface="Courier New"/>
                <a:cs typeface="Courier New"/>
              </a:rPr>
              <a:t>int</a:t>
            </a:r>
            <a:r>
              <a:rPr lang="en-US" sz="2400" b="1" spc="15" dirty="0">
                <a:solidFill>
                  <a:srgbClr val="0072BC"/>
                </a:solidFill>
                <a:latin typeface="Courier New"/>
                <a:cs typeface="Courier New"/>
              </a:rPr>
              <a:t> factorial(</a:t>
            </a:r>
            <a:r>
              <a:rPr lang="en-US" sz="2400" b="1" spc="15" dirty="0" err="1">
                <a:solidFill>
                  <a:srgbClr val="0072BC"/>
                </a:solidFill>
                <a:latin typeface="Courier New"/>
                <a:cs typeface="Courier New"/>
              </a:rPr>
              <a:t>int</a:t>
            </a:r>
            <a:r>
              <a:rPr lang="en-US" sz="2400" b="1" spc="15" dirty="0">
                <a:solidFill>
                  <a:srgbClr val="0072BC"/>
                </a:solidFill>
                <a:latin typeface="Courier New"/>
                <a:cs typeface="Courier New"/>
              </a:rPr>
              <a:t> n)</a:t>
            </a:r>
          </a:p>
          <a:p>
            <a:pPr marL="11207" marR="4483">
              <a:lnSpc>
                <a:spcPct val="109000"/>
              </a:lnSpc>
              <a:spcBef>
                <a:spcPts val="79"/>
              </a:spcBef>
              <a:tabLst>
                <a:tab pos="328350" algn="l"/>
              </a:tabLst>
            </a:pPr>
            <a:r>
              <a:rPr lang="en-US" sz="2400" b="1" spc="15" dirty="0">
                <a:solidFill>
                  <a:srgbClr val="0072BC"/>
                </a:solidFill>
                <a:latin typeface="Courier New"/>
                <a:cs typeface="Courier New"/>
              </a:rPr>
              <a:t>{</a:t>
            </a:r>
          </a:p>
          <a:p>
            <a:pPr marL="11207" marR="4483">
              <a:lnSpc>
                <a:spcPct val="109000"/>
              </a:lnSpc>
              <a:spcBef>
                <a:spcPts val="79"/>
              </a:spcBef>
              <a:tabLst>
                <a:tab pos="328350" algn="l"/>
              </a:tabLst>
            </a:pPr>
            <a:r>
              <a:rPr lang="en-US" sz="2400" b="1" spc="15" dirty="0">
                <a:solidFill>
                  <a:srgbClr val="0072BC"/>
                </a:solidFill>
                <a:latin typeface="Courier New"/>
                <a:cs typeface="Courier New"/>
              </a:rPr>
              <a:t>		if (n == 1)	//base case</a:t>
            </a:r>
          </a:p>
          <a:p>
            <a:pPr marL="11207" marR="4483">
              <a:lnSpc>
                <a:spcPct val="109000"/>
              </a:lnSpc>
              <a:spcBef>
                <a:spcPts val="79"/>
              </a:spcBef>
              <a:tabLst>
                <a:tab pos="328350" algn="l"/>
              </a:tabLst>
            </a:pPr>
            <a:r>
              <a:rPr lang="en-US" sz="2400" b="1" spc="15" dirty="0">
                <a:solidFill>
                  <a:srgbClr val="0072BC"/>
                </a:solidFill>
                <a:latin typeface="Courier New"/>
                <a:cs typeface="Courier New"/>
              </a:rPr>
              <a:t>			return 1;</a:t>
            </a:r>
          </a:p>
          <a:p>
            <a:pPr marL="11207" marR="4483">
              <a:lnSpc>
                <a:spcPct val="109000"/>
              </a:lnSpc>
              <a:spcBef>
                <a:spcPts val="79"/>
              </a:spcBef>
              <a:tabLst>
                <a:tab pos="328350" algn="l"/>
              </a:tabLst>
            </a:pPr>
            <a:r>
              <a:rPr lang="en-US" sz="2400" b="1" spc="15" dirty="0">
                <a:solidFill>
                  <a:srgbClr val="0072BC"/>
                </a:solidFill>
                <a:latin typeface="Courier New"/>
                <a:cs typeface="Courier New"/>
              </a:rPr>
              <a:t>		else			//recursive case</a:t>
            </a:r>
          </a:p>
          <a:p>
            <a:pPr marL="11207" marR="4483">
              <a:lnSpc>
                <a:spcPct val="109000"/>
              </a:lnSpc>
              <a:spcBef>
                <a:spcPts val="79"/>
              </a:spcBef>
              <a:tabLst>
                <a:tab pos="328350" algn="l"/>
              </a:tabLst>
            </a:pPr>
            <a:r>
              <a:rPr lang="en-US" sz="2400" b="1" spc="15" dirty="0">
                <a:solidFill>
                  <a:srgbClr val="0072BC"/>
                </a:solidFill>
                <a:latin typeface="Courier New"/>
                <a:cs typeface="Courier New"/>
              </a:rPr>
              <a:t>			return n * factorial(n-1);</a:t>
            </a:r>
          </a:p>
          <a:p>
            <a:pPr marL="11207" marR="4483">
              <a:lnSpc>
                <a:spcPct val="109000"/>
              </a:lnSpc>
              <a:spcBef>
                <a:spcPts val="79"/>
              </a:spcBef>
              <a:tabLst>
                <a:tab pos="328350" algn="l"/>
              </a:tabLst>
            </a:pPr>
            <a:r>
              <a:rPr lang="en-US" sz="2400" b="1" spc="15" dirty="0">
                <a:solidFill>
                  <a:srgbClr val="0072BC"/>
                </a:solidFill>
                <a:latin typeface="Courier New"/>
                <a:cs typeface="Courier New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949167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17197" y="814364"/>
            <a:ext cx="4873724" cy="422103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 anchor="ctr">
            <a:spAutoFit/>
          </a:bodyPr>
          <a:lstStyle/>
          <a:p>
            <a:pPr marL="165856">
              <a:lnSpc>
                <a:spcPts val="3397"/>
              </a:lnSpc>
            </a:pPr>
            <a:r>
              <a:rPr lang="en-US" sz="2471" spc="-159" dirty="0">
                <a:latin typeface="Lucida Calligraphy" panose="03010101010101010101" pitchFamily="66" charset="77"/>
              </a:rPr>
              <a:t>Recursive Function Call Trace</a:t>
            </a:r>
            <a:endParaRPr sz="2471" spc="-194" dirty="0">
              <a:latin typeface="Lucida Calligraphy" panose="03010101010101010101" pitchFamily="66" charset="77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C1D40B8-B6CF-A742-BC7D-0D2A3B2CA2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2370442"/>
              </p:ext>
            </p:extLst>
          </p:nvPr>
        </p:nvGraphicFramePr>
        <p:xfrm>
          <a:off x="1524000" y="2048510"/>
          <a:ext cx="6096000" cy="3571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26267605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spc="0" dirty="0">
                          <a:solidFill>
                            <a:srgbClr val="C00000"/>
                          </a:solidFill>
                          <a:latin typeface="Courier New"/>
                          <a:cs typeface="Courier New"/>
                        </a:rPr>
                        <a:t>factorial(1): return 1;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86289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spc="0" dirty="0">
                          <a:solidFill>
                            <a:srgbClr val="0072BC"/>
                          </a:solidFill>
                          <a:latin typeface="Courier New"/>
                          <a:cs typeface="Courier New"/>
                        </a:rPr>
                        <a:t>factorial(2): return 2 * </a:t>
                      </a:r>
                      <a:r>
                        <a:rPr lang="en-US" sz="1800" b="1" i="0" kern="1200" spc="0" dirty="0">
                          <a:solidFill>
                            <a:srgbClr val="009A55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factorial(1)</a:t>
                      </a:r>
                      <a:r>
                        <a:rPr lang="en-US" sz="1800" b="1" spc="0" dirty="0">
                          <a:solidFill>
                            <a:srgbClr val="0072BC"/>
                          </a:solidFill>
                          <a:latin typeface="Courier New"/>
                          <a:cs typeface="Courier New"/>
                        </a:rPr>
                        <a:t>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8815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spc="0" dirty="0">
                          <a:solidFill>
                            <a:srgbClr val="0072BC"/>
                          </a:solidFill>
                          <a:latin typeface="Courier New"/>
                          <a:cs typeface="Courier New"/>
                        </a:rPr>
                        <a:t>factorial(3): return 3 * </a:t>
                      </a:r>
                      <a:r>
                        <a:rPr lang="en-US" sz="1800" b="1" i="0" kern="1200" spc="0" dirty="0">
                          <a:solidFill>
                            <a:srgbClr val="009A55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factorial(2)</a:t>
                      </a:r>
                      <a:r>
                        <a:rPr lang="en-US" sz="1800" b="1" spc="0" dirty="0">
                          <a:solidFill>
                            <a:srgbClr val="0072BC"/>
                          </a:solidFill>
                          <a:latin typeface="Courier New"/>
                          <a:cs typeface="Courier New"/>
                        </a:rPr>
                        <a:t>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6116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spc="0" dirty="0">
                          <a:solidFill>
                            <a:srgbClr val="0072BC"/>
                          </a:solidFill>
                          <a:latin typeface="Courier New"/>
                          <a:cs typeface="Courier New"/>
                        </a:rPr>
                        <a:t>factorial(4): return 4 * </a:t>
                      </a:r>
                      <a:r>
                        <a:rPr lang="en-US" sz="1800" b="1" i="0" kern="1200" spc="0" dirty="0">
                          <a:solidFill>
                            <a:srgbClr val="009A55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factorial(3)</a:t>
                      </a:r>
                      <a:r>
                        <a:rPr lang="en-US" sz="1800" b="1" spc="0" dirty="0">
                          <a:solidFill>
                            <a:srgbClr val="0072BC"/>
                          </a:solidFill>
                          <a:latin typeface="Courier New"/>
                          <a:cs typeface="Courier New"/>
                        </a:rPr>
                        <a:t>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58807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spc="0" dirty="0">
                          <a:solidFill>
                            <a:srgbClr val="0072BC"/>
                          </a:solidFill>
                          <a:latin typeface="Courier New"/>
                          <a:cs typeface="Courier New"/>
                        </a:rPr>
                        <a:t>factorial(5): return 5 * </a:t>
                      </a:r>
                      <a:r>
                        <a:rPr lang="en-US" sz="1800" b="1" i="0" kern="1200" spc="0" dirty="0">
                          <a:solidFill>
                            <a:srgbClr val="009A55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factorial(4)</a:t>
                      </a:r>
                      <a:r>
                        <a:rPr lang="en-US" sz="1800" b="1" spc="0" dirty="0">
                          <a:solidFill>
                            <a:srgbClr val="0072BC"/>
                          </a:solidFill>
                          <a:latin typeface="Courier New"/>
                          <a:cs typeface="Courier New"/>
                        </a:rPr>
                        <a:t>;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62979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i="0" kern="1200" spc="0" dirty="0">
                          <a:solidFill>
                            <a:srgbClr val="009A55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main(): factorial(5);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8665850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761B4058-F810-8846-8452-24E038D1F6A4}"/>
              </a:ext>
            </a:extLst>
          </p:cNvPr>
          <p:cNvSpPr txBox="1"/>
          <p:nvPr/>
        </p:nvSpPr>
        <p:spPr>
          <a:xfrm>
            <a:off x="3817620" y="2286000"/>
            <a:ext cx="285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80" dirty="0">
                <a:solidFill>
                  <a:srgbClr val="EC008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1400A17-EC75-5646-BBDA-C126299316CA}"/>
              </a:ext>
            </a:extLst>
          </p:cNvPr>
          <p:cNvCxnSpPr/>
          <p:nvPr/>
        </p:nvCxnSpPr>
        <p:spPr>
          <a:xfrm>
            <a:off x="4103370" y="2516832"/>
            <a:ext cx="1028700" cy="230833"/>
          </a:xfrm>
          <a:prstGeom prst="straightConnector1">
            <a:avLst/>
          </a:prstGeom>
          <a:ln w="19050">
            <a:solidFill>
              <a:srgbClr val="C0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7406DC9-F28C-0444-B2B5-9E19610108D4}"/>
              </a:ext>
            </a:extLst>
          </p:cNvPr>
          <p:cNvSpPr txBox="1"/>
          <p:nvPr/>
        </p:nvSpPr>
        <p:spPr>
          <a:xfrm>
            <a:off x="3817620" y="2920732"/>
            <a:ext cx="285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80" dirty="0">
                <a:solidFill>
                  <a:srgbClr val="EC008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0D405F2-3A8A-854B-8735-2709A814054C}"/>
              </a:ext>
            </a:extLst>
          </p:cNvPr>
          <p:cNvCxnSpPr/>
          <p:nvPr/>
        </p:nvCxnSpPr>
        <p:spPr>
          <a:xfrm>
            <a:off x="4103370" y="3151564"/>
            <a:ext cx="1028700" cy="230833"/>
          </a:xfrm>
          <a:prstGeom prst="straightConnector1">
            <a:avLst/>
          </a:prstGeom>
          <a:ln w="19050">
            <a:solidFill>
              <a:srgbClr val="C0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CFC6EC2-F21A-1243-84BA-793EBDC63763}"/>
              </a:ext>
            </a:extLst>
          </p:cNvPr>
          <p:cNvSpPr txBox="1"/>
          <p:nvPr/>
        </p:nvSpPr>
        <p:spPr>
          <a:xfrm>
            <a:off x="3817620" y="3555464"/>
            <a:ext cx="285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80" dirty="0">
                <a:solidFill>
                  <a:srgbClr val="EC008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7A47740-0BFB-BF4D-B267-2BA44924B914}"/>
              </a:ext>
            </a:extLst>
          </p:cNvPr>
          <p:cNvCxnSpPr/>
          <p:nvPr/>
        </p:nvCxnSpPr>
        <p:spPr>
          <a:xfrm>
            <a:off x="4103370" y="3786296"/>
            <a:ext cx="1028700" cy="230833"/>
          </a:xfrm>
          <a:prstGeom prst="straightConnector1">
            <a:avLst/>
          </a:prstGeom>
          <a:ln w="19050">
            <a:solidFill>
              <a:srgbClr val="C0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04D72ED9-EAF9-1847-A323-99C0D884DED7}"/>
              </a:ext>
            </a:extLst>
          </p:cNvPr>
          <p:cNvSpPr txBox="1"/>
          <p:nvPr/>
        </p:nvSpPr>
        <p:spPr>
          <a:xfrm>
            <a:off x="3634740" y="4171800"/>
            <a:ext cx="537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80" dirty="0">
                <a:solidFill>
                  <a:srgbClr val="EC008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24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E3B1D85-97CF-1848-ACA1-0FAB65CF4FF8}"/>
              </a:ext>
            </a:extLst>
          </p:cNvPr>
          <p:cNvCxnSpPr/>
          <p:nvPr/>
        </p:nvCxnSpPr>
        <p:spPr>
          <a:xfrm>
            <a:off x="4103370" y="4402633"/>
            <a:ext cx="1028700" cy="230833"/>
          </a:xfrm>
          <a:prstGeom prst="straightConnector1">
            <a:avLst/>
          </a:prstGeom>
          <a:ln w="19050">
            <a:solidFill>
              <a:srgbClr val="C0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6BD6644-CC5A-E843-B498-AD6E71856E2B}"/>
              </a:ext>
            </a:extLst>
          </p:cNvPr>
          <p:cNvSpPr txBox="1"/>
          <p:nvPr/>
        </p:nvSpPr>
        <p:spPr>
          <a:xfrm>
            <a:off x="3451860" y="4788135"/>
            <a:ext cx="731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80" dirty="0">
                <a:solidFill>
                  <a:srgbClr val="EC008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120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82F4D7D-CE4A-6C45-913C-D46B1917F6D9}"/>
              </a:ext>
            </a:extLst>
          </p:cNvPr>
          <p:cNvCxnSpPr>
            <a:cxnSpLocks/>
          </p:cNvCxnSpPr>
          <p:nvPr/>
        </p:nvCxnSpPr>
        <p:spPr>
          <a:xfrm>
            <a:off x="3817620" y="5132070"/>
            <a:ext cx="0" cy="228600"/>
          </a:xfrm>
          <a:prstGeom prst="straightConnector1">
            <a:avLst/>
          </a:prstGeom>
          <a:ln w="19050">
            <a:solidFill>
              <a:srgbClr val="C0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8178A279-8D56-5B4C-989F-2FEA6F068729}"/>
              </a:ext>
            </a:extLst>
          </p:cNvPr>
          <p:cNvCxnSpPr>
            <a:cxnSpLocks/>
          </p:cNvCxnSpPr>
          <p:nvPr/>
        </p:nvCxnSpPr>
        <p:spPr>
          <a:xfrm>
            <a:off x="3078480" y="5146930"/>
            <a:ext cx="0" cy="228600"/>
          </a:xfrm>
          <a:prstGeom prst="straightConnector1">
            <a:avLst/>
          </a:prstGeom>
          <a:ln w="19050">
            <a:solidFill>
              <a:srgbClr val="00B050"/>
            </a:solidFill>
            <a:headEnd type="triangl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6D0859A6-CAE6-8546-8557-622B7030041C}"/>
              </a:ext>
            </a:extLst>
          </p:cNvPr>
          <p:cNvCxnSpPr>
            <a:cxnSpLocks/>
          </p:cNvCxnSpPr>
          <p:nvPr/>
        </p:nvCxnSpPr>
        <p:spPr>
          <a:xfrm>
            <a:off x="5425440" y="4518049"/>
            <a:ext cx="0" cy="228600"/>
          </a:xfrm>
          <a:prstGeom prst="straightConnector1">
            <a:avLst/>
          </a:prstGeom>
          <a:ln w="19050">
            <a:solidFill>
              <a:srgbClr val="00B050"/>
            </a:solidFill>
            <a:headEnd type="triangl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150F5911-1B45-A946-ACA3-84126E47B45F}"/>
              </a:ext>
            </a:extLst>
          </p:cNvPr>
          <p:cNvCxnSpPr>
            <a:cxnSpLocks/>
          </p:cNvCxnSpPr>
          <p:nvPr/>
        </p:nvCxnSpPr>
        <p:spPr>
          <a:xfrm>
            <a:off x="5425440" y="3834130"/>
            <a:ext cx="0" cy="228600"/>
          </a:xfrm>
          <a:prstGeom prst="straightConnector1">
            <a:avLst/>
          </a:prstGeom>
          <a:ln w="19050">
            <a:solidFill>
              <a:srgbClr val="00B050"/>
            </a:solidFill>
            <a:headEnd type="triangl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E90EA199-F60E-9B40-AF1D-952468B70AE3}"/>
              </a:ext>
            </a:extLst>
          </p:cNvPr>
          <p:cNvCxnSpPr>
            <a:cxnSpLocks/>
          </p:cNvCxnSpPr>
          <p:nvPr/>
        </p:nvCxnSpPr>
        <p:spPr>
          <a:xfrm>
            <a:off x="5425440" y="3171119"/>
            <a:ext cx="0" cy="228600"/>
          </a:xfrm>
          <a:prstGeom prst="straightConnector1">
            <a:avLst/>
          </a:prstGeom>
          <a:ln w="19050">
            <a:solidFill>
              <a:srgbClr val="00B050"/>
            </a:solidFill>
            <a:headEnd type="triangl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6BF38FD5-2E4D-624C-99FB-D3450BCEDCD2}"/>
              </a:ext>
            </a:extLst>
          </p:cNvPr>
          <p:cNvCxnSpPr>
            <a:cxnSpLocks/>
          </p:cNvCxnSpPr>
          <p:nvPr/>
        </p:nvCxnSpPr>
        <p:spPr>
          <a:xfrm>
            <a:off x="5425440" y="2519065"/>
            <a:ext cx="0" cy="228600"/>
          </a:xfrm>
          <a:prstGeom prst="straightConnector1">
            <a:avLst/>
          </a:prstGeom>
          <a:ln w="19050">
            <a:solidFill>
              <a:srgbClr val="00B050"/>
            </a:solidFill>
            <a:headEnd type="triangl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bject 3">
            <a:extLst>
              <a:ext uri="{FF2B5EF4-FFF2-40B4-BE49-F238E27FC236}">
                <a16:creationId xmlns:a16="http://schemas.microsoft.com/office/drawing/2014/main" id="{C729ABDD-3038-CA48-BF37-739C541AF634}"/>
              </a:ext>
            </a:extLst>
          </p:cNvPr>
          <p:cNvSpPr txBox="1"/>
          <p:nvPr/>
        </p:nvSpPr>
        <p:spPr>
          <a:xfrm>
            <a:off x="172475" y="6043204"/>
            <a:ext cx="8890490" cy="404459"/>
          </a:xfrm>
          <a:prstGeom prst="rect">
            <a:avLst/>
          </a:prstGeom>
        </p:spPr>
        <p:txBody>
          <a:bodyPr vert="horz" wrap="square" lIns="0" tIns="10085" rIns="0" bIns="0" rtlCol="0">
            <a:spAutoFit/>
          </a:bodyPr>
          <a:lstStyle/>
          <a:p>
            <a:pPr marL="11207" marR="4483">
              <a:lnSpc>
                <a:spcPct val="109000"/>
              </a:lnSpc>
              <a:spcBef>
                <a:spcPts val="79"/>
              </a:spcBef>
              <a:tabLst>
                <a:tab pos="328350" algn="l"/>
              </a:tabLst>
            </a:pPr>
            <a:r>
              <a:rPr lang="en-US" sz="2400" b="1" spc="15" dirty="0">
                <a:solidFill>
                  <a:srgbClr val="0072BC"/>
                </a:solidFill>
                <a:latin typeface="Courier New"/>
                <a:cs typeface="Courier New"/>
              </a:rPr>
              <a:t>Effectively calculates 5 * (4 * (3 * (2 * (</a:t>
            </a:r>
            <a:r>
              <a:rPr lang="en-US" sz="2400" b="1" spc="15" dirty="0">
                <a:solidFill>
                  <a:srgbClr val="C00000"/>
                </a:solidFill>
                <a:latin typeface="Courier New"/>
                <a:cs typeface="Courier New"/>
              </a:rPr>
              <a:t>1</a:t>
            </a:r>
            <a:r>
              <a:rPr lang="en-US" sz="2400" b="1" spc="15" dirty="0">
                <a:solidFill>
                  <a:srgbClr val="0072BC"/>
                </a:solidFill>
                <a:latin typeface="Courier New"/>
                <a:cs typeface="Courier New"/>
              </a:rPr>
              <a:t>))))</a:t>
            </a:r>
          </a:p>
        </p:txBody>
      </p:sp>
    </p:spTree>
    <p:extLst>
      <p:ext uri="{BB962C8B-B14F-4D97-AF65-F5344CB8AC3E}">
        <p14:creationId xmlns:p14="http://schemas.microsoft.com/office/powerpoint/2010/main" val="24834498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</TotalTime>
  <Words>208</Words>
  <Application>Microsoft Macintosh PowerPoint</Application>
  <PresentationFormat>On-screen Show (4:3)</PresentationFormat>
  <Paragraphs>31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Arial</vt:lpstr>
      <vt:lpstr>Calibri</vt:lpstr>
      <vt:lpstr>Calibri Light</vt:lpstr>
      <vt:lpstr>Cambria</vt:lpstr>
      <vt:lpstr>Courier New</vt:lpstr>
      <vt:lpstr>Lucida Calligraphy</vt:lpstr>
      <vt:lpstr>Tahoma</vt:lpstr>
      <vt:lpstr>Office Theme</vt:lpstr>
      <vt:lpstr>Recursion</vt:lpstr>
      <vt:lpstr>Base Case</vt:lpstr>
      <vt:lpstr>Recursion in C++</vt:lpstr>
      <vt:lpstr>Recursive Function Call Trace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Recursion</dc:title>
  <dc:creator>Microsoft Office User</dc:creator>
  <cp:lastModifiedBy>Microsoft Office User</cp:lastModifiedBy>
  <cp:revision>6</cp:revision>
  <dcterms:created xsi:type="dcterms:W3CDTF">2019-08-25T20:25:09Z</dcterms:created>
  <dcterms:modified xsi:type="dcterms:W3CDTF">2019-08-25T21:18:18Z</dcterms:modified>
</cp:coreProperties>
</file>