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57.png" ContentType="image/png"/>
  <Override PartName="/ppt/media/image18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24.png" ContentType="image/png"/>
  <Override PartName="/ppt/media/image1.png" ContentType="image/png"/>
  <Override PartName="/ppt/media/image31.png" ContentType="image/png"/>
  <Override PartName="/ppt/media/image25.png" ContentType="image/png"/>
  <Override PartName="/ppt/media/image2.png" ContentType="image/png"/>
  <Override PartName="/ppt/media/image32.png" ContentType="image/png"/>
  <Override PartName="/ppt/media/image26.png" ContentType="image/png"/>
  <Override PartName="/ppt/media/image3.png" ContentType="image/png"/>
  <Override PartName="/ppt/media/image33.png" ContentType="image/png"/>
  <Override PartName="/ppt/media/image27.png" ContentType="image/png"/>
  <Override PartName="/ppt/media/image4.png" ContentType="image/png"/>
  <Override PartName="/ppt/media/image34.png" ContentType="image/png"/>
  <Override PartName="/ppt/media/image28.png" ContentType="image/png"/>
  <Override PartName="/ppt/media/image5.png" ContentType="image/png"/>
  <Override PartName="/ppt/media/image35.png" ContentType="image/png"/>
  <Override PartName="/ppt/media/image10.png" ContentType="image/png"/>
  <Override PartName="/ppt/media/image47.png" ContentType="image/png"/>
  <Override PartName="/ppt/media/image45.png" ContentType="image/png"/>
  <Override PartName="/ppt/media/image46.png" ContentType="image/png"/>
  <Override PartName="/ppt/media/image50.png" ContentType="image/png"/>
  <Override PartName="/ppt/media/image13.png" ContentType="image/png"/>
  <Override PartName="/ppt/media/image11.png" ContentType="image/png"/>
  <Override PartName="/ppt/media/image48.png" ContentType="image/png"/>
  <Override PartName="/ppt/media/image51.png" ContentType="image/png"/>
  <Override PartName="/ppt/media/image52.png" ContentType="image/png"/>
  <Override PartName="/ppt/media/image41.png" ContentType="image/png"/>
  <Override PartName="/ppt/media/image53.png" ContentType="image/png"/>
  <Override PartName="/ppt/media/image42.png" ContentType="image/png"/>
  <Override PartName="/ppt/media/image54.png" ContentType="image/png"/>
  <Override PartName="/ppt/media/image43.png" ContentType="image/png"/>
  <Override PartName="/ppt/media/image55.png" ContentType="image/png"/>
  <Override PartName="/ppt/media/image44.png" ContentType="image/png"/>
  <Override PartName="/ppt/media/image56.png" ContentType="image/png"/>
  <Override PartName="/ppt/media/image40.png" ContentType="image/png"/>
  <Override PartName="/ppt/media/image37.png" ContentType="image/png"/>
  <Override PartName="/ppt/media/image30.png" ContentType="image/png"/>
  <Override PartName="/ppt/media/image49.png" ContentType="image/png"/>
  <Override PartName="/ppt/media/image12.png" ContentType="image/png"/>
  <Override PartName="/ppt/media/image39.png" ContentType="image/png"/>
  <Override PartName="/ppt/media/image9.png" ContentType="image/png"/>
  <Override PartName="/ppt/media/image38.png" ContentType="image/png"/>
  <Override PartName="/ppt/media/image8.png" ContentType="image/png"/>
  <Override PartName="/ppt/media/image7.gif" ContentType="image/gif"/>
  <Override PartName="/ppt/media/image36.png" ContentType="image/png"/>
  <Override PartName="/ppt/media/image6.png" ContentType="image/png"/>
  <Override PartName="/ppt/media/image29.png" ContentType="image/png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1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801600" cy="96012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40080" y="515484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54372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3528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43084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4008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53528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43084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40080" y="383040"/>
            <a:ext cx="11521080" cy="7430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54372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40080" y="515484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54372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53528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430840" y="224640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4008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53528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430840" y="5154840"/>
            <a:ext cx="370944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40080" y="383040"/>
            <a:ext cx="11521080" cy="7430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543720" y="515484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4008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543720" y="2246400"/>
            <a:ext cx="562212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40080" y="5154840"/>
            <a:ext cx="11521080" cy="2655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960120" y="2976480"/>
            <a:ext cx="10881000" cy="16030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to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edit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the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title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text 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forma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4352400" y="8929080"/>
            <a:ext cx="4096080" cy="2764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40080" y="8929080"/>
            <a:ext cx="2944080" cy="2764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FB959B91-9D0B-4580-97AD-DA3400FEACEE}" type="datetime">
              <a:rPr b="0" lang="en-US" sz="1800" spc="-1" strike="noStrike">
                <a:solidFill>
                  <a:srgbClr val="b2b2b2"/>
                </a:solidFill>
                <a:latin typeface="Calibri"/>
              </a:rPr>
              <a:t>9/22/22</a:t>
            </a:fld>
            <a:endParaRPr b="0" lang="en-US" sz="18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12271680" y="9356040"/>
            <a:ext cx="409680" cy="345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A560D7DD-1A02-42B5-8E94-617776AD559B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/>
          </p:nvPr>
        </p:nvSpPr>
        <p:spPr>
          <a:xfrm>
            <a:off x="4352400" y="8929080"/>
            <a:ext cx="4096080" cy="2764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640080" y="8929080"/>
            <a:ext cx="2944080" cy="2764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C8C499F0-099A-47D7-A5B3-7AF9E287A43D}" type="datetime">
              <a:rPr b="0" lang="en-US" sz="1800" spc="-1" strike="noStrike">
                <a:solidFill>
                  <a:srgbClr val="b2b2b2"/>
                </a:solidFill>
                <a:latin typeface="Calibri"/>
              </a:rPr>
              <a:t>9/22/22</a:t>
            </a:fld>
            <a:endParaRPr b="0" lang="en-US" sz="18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12271680" y="9356040"/>
            <a:ext cx="409680" cy="345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60508ECC-952C-4EFA-AAC6-F2AECADE4B3B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640080" y="383040"/>
            <a:ext cx="11521080" cy="1602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40080" y="2246400"/>
            <a:ext cx="11521080" cy="556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gif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Table 1"/>
          <p:cNvGraphicFramePr/>
          <p:nvPr/>
        </p:nvGraphicFramePr>
        <p:xfrm>
          <a:off x="0" y="0"/>
          <a:ext cx="12801240" cy="9600840"/>
        </p:xfrm>
        <a:graphic>
          <a:graphicData uri="http://schemas.openxmlformats.org/drawingml/2006/table">
            <a:tbl>
              <a:tblPr/>
              <a:tblGrid>
                <a:gridCol w="12801600"/>
              </a:tblGrid>
              <a:tr h="959400">
                <a:tc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668680">
                <a:tc>
                  <a:txBody>
                    <a:bodyPr lIns="0" rIns="0" tIns="196200" bIns="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4800" spc="-1" strike="noStrike">
                          <a:solidFill>
                            <a:srgbClr val="004f89"/>
                          </a:solidFill>
                          <a:latin typeface="Arial"/>
                        </a:rPr>
                        <a:t>Sorting – Iteration vs. Recursion</a:t>
                      </a:r>
                      <a:endParaRPr b="0" lang="en-US" sz="4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269600">
                <a:tc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1703160">
                <a:tc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B w="2808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D350BA46-1583-4E9A-A692-529D87F78ABA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pSp>
        <p:nvGrpSpPr>
          <p:cNvPr id="201" name="Group 2"/>
          <p:cNvGrpSpPr/>
          <p:nvPr/>
        </p:nvGrpSpPr>
        <p:grpSpPr>
          <a:xfrm>
            <a:off x="-1080" y="-720"/>
            <a:ext cx="12819240" cy="9601560"/>
            <a:chOff x="-1080" y="-720"/>
            <a:chExt cx="12819240" cy="9601560"/>
          </a:xfrm>
        </p:grpSpPr>
        <p:sp>
          <p:nvSpPr>
            <p:cNvPr id="202" name="CustomShape 3"/>
            <p:cNvSpPr/>
            <p:nvPr/>
          </p:nvSpPr>
          <p:spPr>
            <a:xfrm>
              <a:off x="-1080" y="-72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3" name="CustomShape 4"/>
            <p:cNvSpPr/>
            <p:nvPr/>
          </p:nvSpPr>
          <p:spPr>
            <a:xfrm>
              <a:off x="-1080" y="-72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4" name="CustomShape 5"/>
            <p:cNvSpPr/>
            <p:nvPr/>
          </p:nvSpPr>
          <p:spPr>
            <a:xfrm>
              <a:off x="454680" y="4543560"/>
              <a:ext cx="4800600" cy="157464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5" name="CustomShape 6"/>
            <p:cNvSpPr/>
            <p:nvPr/>
          </p:nvSpPr>
          <p:spPr>
            <a:xfrm>
              <a:off x="454680" y="1768320"/>
              <a:ext cx="4800600" cy="157464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6" name="CustomShape 7"/>
            <p:cNvSpPr/>
            <p:nvPr/>
          </p:nvSpPr>
          <p:spPr>
            <a:xfrm>
              <a:off x="2855160" y="367632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7" name="CustomShape 8"/>
            <p:cNvSpPr/>
            <p:nvPr/>
          </p:nvSpPr>
          <p:spPr>
            <a:xfrm>
              <a:off x="454680" y="7211880"/>
              <a:ext cx="4800600" cy="157464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8" name="CustomShape 9"/>
            <p:cNvSpPr/>
            <p:nvPr/>
          </p:nvSpPr>
          <p:spPr>
            <a:xfrm>
              <a:off x="429480" y="3463200"/>
              <a:ext cx="5158080" cy="8780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Recursively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sort 1</a:t>
              </a:r>
              <a:r>
                <a:rPr b="0" lang="en-US" sz="2800" spc="9" strike="noStrike" baseline="23000">
                  <a:solidFill>
                    <a:srgbClr val="000000"/>
                  </a:solidFill>
                  <a:latin typeface="Arial"/>
                </a:rPr>
                <a:t>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and 2</a:t>
              </a:r>
              <a:r>
                <a:rPr b="0" lang="en-US" sz="2800" spc="-1" strike="noStrike" baseline="23000">
                  <a:solidFill>
                    <a:srgbClr val="000000"/>
                  </a:solidFill>
                  <a:latin typeface="Arial"/>
                </a:rPr>
                <a:t>nd</a:t>
              </a:r>
              <a:r>
                <a:rPr b="0" lang="en-US" sz="2800" spc="-66" strike="noStrike" baseline="23000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halves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09" name="CustomShape 10"/>
            <p:cNvSpPr/>
            <p:nvPr/>
          </p:nvSpPr>
          <p:spPr>
            <a:xfrm>
              <a:off x="6291720" y="1739160"/>
              <a:ext cx="6526440" cy="1666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0160" bIns="0">
              <a:spAutoFit/>
            </a:bodyPr>
            <a:p>
              <a:pPr marL="298800" indent="-298440">
                <a:lnSpc>
                  <a:spcPct val="100000"/>
                </a:lnSpc>
                <a:spcBef>
                  <a:spcPts val="159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9880"/>
                </a:tabLst>
              </a:pPr>
              <a:r>
                <a:rPr b="0" lang="en-US" sz="3600" spc="-26" strike="noStrike">
                  <a:solidFill>
                    <a:srgbClr val="000000"/>
                  </a:solidFill>
                  <a:latin typeface="Arial"/>
                </a:rPr>
                <a:t>Merging two </a:t>
              </a:r>
              <a:r>
                <a:rPr b="0" lang="en-US" sz="3600" spc="-18" strike="noStrike">
                  <a:solidFill>
                    <a:srgbClr val="000000"/>
                  </a:solidFill>
                  <a:latin typeface="Arial"/>
                </a:rPr>
                <a:t>sorted </a:t>
              </a:r>
              <a:r>
                <a:rPr b="0" lang="en-US" sz="3600" spc="-35" strike="noStrike">
                  <a:solidFill>
                    <a:srgbClr val="000000"/>
                  </a:solidFill>
                  <a:latin typeface="Arial"/>
                </a:rPr>
                <a:t>arrays  </a:t>
              </a:r>
              <a:r>
                <a:rPr b="0" lang="en-US" sz="3600" spc="-18" strike="noStrike">
                  <a:solidFill>
                    <a:srgbClr val="000000"/>
                  </a:solidFill>
                  <a:latin typeface="Arial"/>
                </a:rPr>
                <a:t>of combined length N 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takes </a:t>
              </a:r>
              <a:r>
                <a:rPr b="0" lang="el-GR" sz="3600" spc="-18" strike="noStrike">
                  <a:solidFill>
                    <a:srgbClr val="000000"/>
                  </a:solidFill>
                  <a:latin typeface="Arial"/>
                </a:rPr>
                <a:t>Θ(</a:t>
              </a:r>
              <a:r>
                <a:rPr b="0" lang="en-US" sz="3600" spc="-18" strike="noStrike">
                  <a:solidFill>
                    <a:srgbClr val="000000"/>
                  </a:solidFill>
                  <a:latin typeface="Arial"/>
                </a:rPr>
                <a:t>N)</a:t>
              </a:r>
              <a:r>
                <a:rPr b="0" lang="en-US" sz="3600" spc="43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time.</a:t>
              </a:r>
              <a:endParaRPr b="0" lang="en-US" sz="3600" spc="-1" strike="noStrike">
                <a:latin typeface="Arial"/>
              </a:endParaRPr>
            </a:p>
          </p:txBody>
        </p:sp>
        <p:sp>
          <p:nvSpPr>
            <p:cNvPr id="210" name="CustomShape 11"/>
            <p:cNvSpPr/>
            <p:nvPr/>
          </p:nvSpPr>
          <p:spPr>
            <a:xfrm>
              <a:off x="429480" y="6229800"/>
              <a:ext cx="3989880" cy="875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2320" bIns="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Merge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two halves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into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one sorted</a:t>
              </a:r>
              <a:r>
                <a:rPr b="0" lang="en-US" sz="2800" spc="-23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list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11" name="CustomShape 12"/>
            <p:cNvSpPr/>
            <p:nvPr/>
          </p:nvSpPr>
          <p:spPr>
            <a:xfrm>
              <a:off x="6161040" y="3985200"/>
              <a:ext cx="3103200" cy="1017720"/>
            </a:xfrm>
            <a:prstGeom prst="rect">
              <a:avLst/>
            </a:prstGeom>
            <a:blipFill rotWithShape="0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2" name="CustomShape 13"/>
            <p:cNvSpPr/>
            <p:nvPr/>
          </p:nvSpPr>
          <p:spPr>
            <a:xfrm>
              <a:off x="9620640" y="4496760"/>
              <a:ext cx="2864520" cy="939240"/>
            </a:xfrm>
            <a:prstGeom prst="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3" name="CustomShape 14"/>
            <p:cNvSpPr/>
            <p:nvPr/>
          </p:nvSpPr>
          <p:spPr>
            <a:xfrm>
              <a:off x="6131520" y="3944520"/>
              <a:ext cx="655920" cy="1045800"/>
            </a:xfrm>
            <a:custGeom>
              <a:avLst/>
              <a:gdLst/>
              <a:ahLst/>
              <a:rect l="l" t="t" r="r" b="b"/>
              <a:pathLst>
                <a:path w="234314" h="373379">
                  <a:moveTo>
                    <a:pt x="0" y="373379"/>
                  </a:moveTo>
                  <a:lnTo>
                    <a:pt x="234314" y="373379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4" name="CustomShape 15"/>
            <p:cNvSpPr/>
            <p:nvPr/>
          </p:nvSpPr>
          <p:spPr>
            <a:xfrm>
              <a:off x="6131520" y="3944520"/>
              <a:ext cx="655920" cy="1045800"/>
            </a:xfrm>
            <a:custGeom>
              <a:avLst/>
              <a:gdLst/>
              <a:ahLst/>
              <a:rect l="l" t="t" r="r" b="b"/>
              <a:pathLst>
                <a:path w="234314" h="373379">
                  <a:moveTo>
                    <a:pt x="0" y="373379"/>
                  </a:moveTo>
                  <a:lnTo>
                    <a:pt x="234314" y="373379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5" name="CustomShape 16"/>
            <p:cNvSpPr/>
            <p:nvPr/>
          </p:nvSpPr>
          <p:spPr>
            <a:xfrm>
              <a:off x="7721280" y="3934080"/>
              <a:ext cx="778320" cy="1045800"/>
            </a:xfrm>
            <a:custGeom>
              <a:avLst/>
              <a:gdLst/>
              <a:ahLst/>
              <a:rect l="l" t="t" r="r" b="b"/>
              <a:pathLst>
                <a:path w="278129" h="373379">
                  <a:moveTo>
                    <a:pt x="0" y="373379"/>
                  </a:moveTo>
                  <a:lnTo>
                    <a:pt x="278129" y="373379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6" name="CustomShape 17"/>
            <p:cNvSpPr/>
            <p:nvPr/>
          </p:nvSpPr>
          <p:spPr>
            <a:xfrm>
              <a:off x="7721280" y="3934080"/>
              <a:ext cx="778320" cy="1045800"/>
            </a:xfrm>
            <a:custGeom>
              <a:avLst/>
              <a:gdLst/>
              <a:ahLst/>
              <a:rect l="l" t="t" r="r" b="b"/>
              <a:pathLst>
                <a:path w="278129" h="373379">
                  <a:moveTo>
                    <a:pt x="0" y="373379"/>
                  </a:moveTo>
                  <a:lnTo>
                    <a:pt x="278129" y="373379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7" name="CustomShape 18"/>
            <p:cNvSpPr/>
            <p:nvPr/>
          </p:nvSpPr>
          <p:spPr>
            <a:xfrm>
              <a:off x="9614880" y="4355640"/>
              <a:ext cx="1445400" cy="1045800"/>
            </a:xfrm>
            <a:custGeom>
              <a:avLst/>
              <a:gdLst/>
              <a:ahLst/>
              <a:rect l="l" t="t" r="r" b="b"/>
              <a:pathLst>
                <a:path w="516254" h="373379">
                  <a:moveTo>
                    <a:pt x="0" y="373379"/>
                  </a:moveTo>
                  <a:lnTo>
                    <a:pt x="516254" y="373379"/>
                  </a:lnTo>
                  <a:lnTo>
                    <a:pt x="51625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8" name="CustomShape 19"/>
            <p:cNvSpPr/>
            <p:nvPr/>
          </p:nvSpPr>
          <p:spPr>
            <a:xfrm>
              <a:off x="9614880" y="4355640"/>
              <a:ext cx="1445400" cy="1045800"/>
            </a:xfrm>
            <a:custGeom>
              <a:avLst/>
              <a:gdLst/>
              <a:ahLst/>
              <a:rect l="l" t="t" r="r" b="b"/>
              <a:pathLst>
                <a:path w="516254" h="373379">
                  <a:moveTo>
                    <a:pt x="0" y="373379"/>
                  </a:moveTo>
                  <a:lnTo>
                    <a:pt x="516254" y="373379"/>
                  </a:lnTo>
                  <a:lnTo>
                    <a:pt x="51625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9" name="CustomShape 20"/>
            <p:cNvSpPr/>
            <p:nvPr/>
          </p:nvSpPr>
          <p:spPr>
            <a:xfrm>
              <a:off x="6715440" y="501732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3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3"/>
                  </a:lnTo>
                  <a:lnTo>
                    <a:pt x="508" y="46228"/>
                  </a:lnTo>
                  <a:lnTo>
                    <a:pt x="3556" y="48006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606" y="6223"/>
                  </a:lnTo>
                  <a:lnTo>
                    <a:pt x="29418" y="6223"/>
                  </a:lnTo>
                  <a:lnTo>
                    <a:pt x="25781" y="0"/>
                  </a:lnTo>
                  <a:close/>
                  <a:moveTo>
                    <a:pt x="29418" y="6223"/>
                  </a:moveTo>
                  <a:lnTo>
                    <a:pt x="28956" y="6223"/>
                  </a:lnTo>
                  <a:lnTo>
                    <a:pt x="29083" y="18106"/>
                  </a:lnTo>
                  <a:lnTo>
                    <a:pt x="46228" y="47498"/>
                  </a:lnTo>
                  <a:lnTo>
                    <a:pt x="48133" y="48006"/>
                  </a:lnTo>
                  <a:lnTo>
                    <a:pt x="51181" y="46228"/>
                  </a:lnTo>
                  <a:lnTo>
                    <a:pt x="51689" y="44323"/>
                  </a:lnTo>
                  <a:lnTo>
                    <a:pt x="29418" y="6223"/>
                  </a:lnTo>
                  <a:close/>
                  <a:moveTo>
                    <a:pt x="28956" y="6223"/>
                  </a:moveTo>
                  <a:lnTo>
                    <a:pt x="22606" y="6223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4" y="7874"/>
                  </a:lnTo>
                  <a:lnTo>
                    <a:pt x="28956" y="7874"/>
                  </a:lnTo>
                  <a:lnTo>
                    <a:pt x="28956" y="6223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4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0" name="CustomShape 21"/>
            <p:cNvSpPr/>
            <p:nvPr/>
          </p:nvSpPr>
          <p:spPr>
            <a:xfrm>
              <a:off x="8433000" y="502236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2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2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7"/>
                  </a:lnTo>
                  <a:lnTo>
                    <a:pt x="22606" y="18106"/>
                  </a:lnTo>
                  <a:lnTo>
                    <a:pt x="22606" y="6350"/>
                  </a:lnTo>
                  <a:lnTo>
                    <a:pt x="29493" y="6350"/>
                  </a:lnTo>
                  <a:lnTo>
                    <a:pt x="25781" y="0"/>
                  </a:lnTo>
                  <a:close/>
                  <a:moveTo>
                    <a:pt x="29493" y="6350"/>
                  </a:moveTo>
                  <a:lnTo>
                    <a:pt x="28956" y="6350"/>
                  </a:lnTo>
                  <a:lnTo>
                    <a:pt x="29082" y="18106"/>
                  </a:lnTo>
                  <a:lnTo>
                    <a:pt x="46227" y="47497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322"/>
                  </a:lnTo>
                  <a:lnTo>
                    <a:pt x="29493" y="6350"/>
                  </a:lnTo>
                  <a:close/>
                  <a:moveTo>
                    <a:pt x="28956" y="6350"/>
                  </a:moveTo>
                  <a:lnTo>
                    <a:pt x="22606" y="6350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8956" y="7874"/>
                  </a:lnTo>
                  <a:lnTo>
                    <a:pt x="28956" y="6350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1" name="CustomShape 22"/>
            <p:cNvSpPr/>
            <p:nvPr/>
          </p:nvSpPr>
          <p:spPr>
            <a:xfrm>
              <a:off x="10993680" y="543888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2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3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606" y="6223"/>
                  </a:lnTo>
                  <a:lnTo>
                    <a:pt x="29418" y="6223"/>
                  </a:lnTo>
                  <a:lnTo>
                    <a:pt x="25781" y="0"/>
                  </a:lnTo>
                  <a:close/>
                  <a:moveTo>
                    <a:pt x="29418" y="6223"/>
                  </a:moveTo>
                  <a:lnTo>
                    <a:pt x="28956" y="6223"/>
                  </a:lnTo>
                  <a:lnTo>
                    <a:pt x="29082" y="18106"/>
                  </a:lnTo>
                  <a:lnTo>
                    <a:pt x="46227" y="47498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323"/>
                  </a:lnTo>
                  <a:lnTo>
                    <a:pt x="29418" y="6223"/>
                  </a:lnTo>
                  <a:close/>
                  <a:moveTo>
                    <a:pt x="28956" y="6223"/>
                  </a:moveTo>
                  <a:lnTo>
                    <a:pt x="22606" y="6223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8956" y="7874"/>
                  </a:lnTo>
                  <a:lnTo>
                    <a:pt x="28956" y="6223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2" name="CustomShape 23"/>
            <p:cNvSpPr/>
            <p:nvPr/>
          </p:nvSpPr>
          <p:spPr>
            <a:xfrm>
              <a:off x="8658720" y="3818160"/>
              <a:ext cx="2481840" cy="349920"/>
            </a:xfrm>
            <a:custGeom>
              <a:avLst/>
              <a:gdLst/>
              <a:ahLst/>
              <a:rect l="l" t="t" r="r" b="b"/>
              <a:pathLst>
                <a:path w="886460" h="125095">
                  <a:moveTo>
                    <a:pt x="835278" y="115570"/>
                  </a:moveTo>
                  <a:lnTo>
                    <a:pt x="833754" y="116967"/>
                  </a:lnTo>
                  <a:lnTo>
                    <a:pt x="833501" y="120396"/>
                  </a:lnTo>
                  <a:lnTo>
                    <a:pt x="834898" y="121920"/>
                  </a:lnTo>
                  <a:lnTo>
                    <a:pt x="836676" y="122047"/>
                  </a:lnTo>
                  <a:lnTo>
                    <a:pt x="886078" y="124840"/>
                  </a:lnTo>
                  <a:lnTo>
                    <a:pt x="885639" y="123951"/>
                  </a:lnTo>
                  <a:lnTo>
                    <a:pt x="879093" y="123951"/>
                  </a:lnTo>
                  <a:lnTo>
                    <a:pt x="869568" y="117729"/>
                  </a:lnTo>
                  <a:lnTo>
                    <a:pt x="869115" y="117459"/>
                  </a:lnTo>
                  <a:lnTo>
                    <a:pt x="836929" y="115697"/>
                  </a:lnTo>
                  <a:lnTo>
                    <a:pt x="835278" y="115570"/>
                  </a:lnTo>
                  <a:close/>
                  <a:moveTo>
                    <a:pt x="869115" y="117459"/>
                  </a:moveTo>
                  <a:lnTo>
                    <a:pt x="869694" y="117810"/>
                  </a:lnTo>
                  <a:lnTo>
                    <a:pt x="879093" y="123951"/>
                  </a:lnTo>
                  <a:lnTo>
                    <a:pt x="879910" y="122682"/>
                  </a:lnTo>
                  <a:lnTo>
                    <a:pt x="877951" y="122682"/>
                  </a:lnTo>
                  <a:lnTo>
                    <a:pt x="875538" y="117810"/>
                  </a:lnTo>
                  <a:lnTo>
                    <a:pt x="869115" y="117459"/>
                  </a:lnTo>
                  <a:close/>
                  <a:moveTo>
                    <a:pt x="861440" y="78105"/>
                  </a:moveTo>
                  <a:lnTo>
                    <a:pt x="859916" y="78867"/>
                  </a:lnTo>
                  <a:lnTo>
                    <a:pt x="858265" y="79756"/>
                  </a:lnTo>
                  <a:lnTo>
                    <a:pt x="857630" y="81661"/>
                  </a:lnTo>
                  <a:lnTo>
                    <a:pt x="872759" y="112201"/>
                  </a:lnTo>
                  <a:lnTo>
                    <a:pt x="882523" y="118618"/>
                  </a:lnTo>
                  <a:lnTo>
                    <a:pt x="879093" y="123951"/>
                  </a:lnTo>
                  <a:lnTo>
                    <a:pt x="885639" y="123951"/>
                  </a:lnTo>
                  <a:lnTo>
                    <a:pt x="864107" y="80390"/>
                  </a:lnTo>
                  <a:lnTo>
                    <a:pt x="863345" y="78739"/>
                  </a:lnTo>
                  <a:lnTo>
                    <a:pt x="861440" y="78105"/>
                  </a:lnTo>
                  <a:close/>
                  <a:moveTo>
                    <a:pt x="875538" y="117810"/>
                  </a:moveTo>
                  <a:lnTo>
                    <a:pt x="877951" y="122682"/>
                  </a:lnTo>
                  <a:lnTo>
                    <a:pt x="880999" y="118110"/>
                  </a:lnTo>
                  <a:lnTo>
                    <a:pt x="875538" y="117810"/>
                  </a:lnTo>
                  <a:close/>
                  <a:moveTo>
                    <a:pt x="872759" y="112201"/>
                  </a:moveTo>
                  <a:lnTo>
                    <a:pt x="875538" y="117810"/>
                  </a:lnTo>
                  <a:lnTo>
                    <a:pt x="880999" y="118110"/>
                  </a:lnTo>
                  <a:lnTo>
                    <a:pt x="877951" y="122682"/>
                  </a:lnTo>
                  <a:lnTo>
                    <a:pt x="879910" y="122682"/>
                  </a:lnTo>
                  <a:lnTo>
                    <a:pt x="882523" y="118618"/>
                  </a:lnTo>
                  <a:lnTo>
                    <a:pt x="872759" y="112201"/>
                  </a:lnTo>
                  <a:close/>
                  <a:moveTo>
                    <a:pt x="482980" y="6350"/>
                  </a:moveTo>
                  <a:lnTo>
                    <a:pt x="346075" y="6350"/>
                  </a:lnTo>
                  <a:lnTo>
                    <a:pt x="405129" y="7493"/>
                  </a:lnTo>
                  <a:lnTo>
                    <a:pt x="463423" y="10922"/>
                  </a:lnTo>
                  <a:lnTo>
                    <a:pt x="520700" y="16256"/>
                  </a:lnTo>
                  <a:lnTo>
                    <a:pt x="576326" y="23622"/>
                  </a:lnTo>
                  <a:lnTo>
                    <a:pt x="629919" y="32893"/>
                  </a:lnTo>
                  <a:lnTo>
                    <a:pt x="681227" y="44196"/>
                  </a:lnTo>
                  <a:lnTo>
                    <a:pt x="729614" y="57404"/>
                  </a:lnTo>
                  <a:lnTo>
                    <a:pt x="774826" y="72517"/>
                  </a:lnTo>
                  <a:lnTo>
                    <a:pt x="816228" y="89408"/>
                  </a:lnTo>
                  <a:lnTo>
                    <a:pt x="853566" y="108204"/>
                  </a:lnTo>
                  <a:lnTo>
                    <a:pt x="869115" y="117459"/>
                  </a:lnTo>
                  <a:lnTo>
                    <a:pt x="875538" y="117810"/>
                  </a:lnTo>
                  <a:lnTo>
                    <a:pt x="838200" y="92837"/>
                  </a:lnTo>
                  <a:lnTo>
                    <a:pt x="798321" y="74802"/>
                  </a:lnTo>
                  <a:lnTo>
                    <a:pt x="754633" y="58674"/>
                  </a:lnTo>
                  <a:lnTo>
                    <a:pt x="707389" y="44450"/>
                  </a:lnTo>
                  <a:lnTo>
                    <a:pt x="657225" y="32131"/>
                  </a:lnTo>
                  <a:lnTo>
                    <a:pt x="604392" y="21717"/>
                  </a:lnTo>
                  <a:lnTo>
                    <a:pt x="521334" y="9906"/>
                  </a:lnTo>
                  <a:lnTo>
                    <a:pt x="482980" y="6350"/>
                  </a:lnTo>
                  <a:close/>
                  <a:moveTo>
                    <a:pt x="345948" y="0"/>
                  </a:moveTo>
                  <a:lnTo>
                    <a:pt x="286384" y="888"/>
                  </a:lnTo>
                  <a:lnTo>
                    <a:pt x="227075" y="3937"/>
                  </a:lnTo>
                  <a:lnTo>
                    <a:pt x="168401" y="9144"/>
                  </a:lnTo>
                  <a:lnTo>
                    <a:pt x="110616" y="16637"/>
                  </a:lnTo>
                  <a:lnTo>
                    <a:pt x="54355" y="26288"/>
                  </a:lnTo>
                  <a:lnTo>
                    <a:pt x="0" y="38226"/>
                  </a:lnTo>
                  <a:lnTo>
                    <a:pt x="1396" y="44450"/>
                  </a:lnTo>
                  <a:lnTo>
                    <a:pt x="28320" y="38100"/>
                  </a:lnTo>
                  <a:lnTo>
                    <a:pt x="55625" y="32512"/>
                  </a:lnTo>
                  <a:lnTo>
                    <a:pt x="111632" y="22860"/>
                  </a:lnTo>
                  <a:lnTo>
                    <a:pt x="169163" y="15494"/>
                  </a:lnTo>
                  <a:lnTo>
                    <a:pt x="227583" y="10287"/>
                  </a:lnTo>
                  <a:lnTo>
                    <a:pt x="286765" y="7238"/>
                  </a:lnTo>
                  <a:lnTo>
                    <a:pt x="346075" y="6350"/>
                  </a:lnTo>
                  <a:lnTo>
                    <a:pt x="482980" y="6350"/>
                  </a:lnTo>
                  <a:lnTo>
                    <a:pt x="463803" y="4572"/>
                  </a:lnTo>
                  <a:lnTo>
                    <a:pt x="405256" y="1143"/>
                  </a:lnTo>
                  <a:lnTo>
                    <a:pt x="3459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3" name="CustomShape 24"/>
            <p:cNvSpPr/>
            <p:nvPr/>
          </p:nvSpPr>
          <p:spPr>
            <a:xfrm>
              <a:off x="720" y="360"/>
              <a:ext cx="12798720" cy="9600480"/>
            </a:xfrm>
            <a:custGeom>
              <a:avLst/>
              <a:gdLst/>
              <a:ahLst/>
              <a:rect l="l" t="t" r="r" b="b"/>
              <a:pathLst>
                <a:path w="4570730" h="3427095">
                  <a:moveTo>
                    <a:pt x="0" y="3426841"/>
                  </a:moveTo>
                  <a:lnTo>
                    <a:pt x="4570730" y="3426841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6841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4" name="CustomShape 25"/>
            <p:cNvSpPr/>
            <p:nvPr/>
          </p:nvSpPr>
          <p:spPr>
            <a:xfrm>
              <a:off x="2855160" y="6758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25" name="CustomShape 2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Conquer: Merge Sort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26" name="CustomShape 27"/>
          <p:cNvSpPr/>
          <p:nvPr/>
        </p:nvSpPr>
        <p:spPr>
          <a:xfrm>
            <a:off x="6274800" y="5670000"/>
            <a:ext cx="6526440" cy="111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0160" bIns="0">
            <a:spAutoFit/>
          </a:bodyPr>
          <a:p>
            <a:pPr marL="298800" indent="-298440">
              <a:lnSpc>
                <a:spcPct val="100000"/>
              </a:lnSpc>
              <a:spcBef>
                <a:spcPts val="159"/>
              </a:spcBef>
              <a:buClr>
                <a:srgbClr val="000000"/>
              </a:buClr>
              <a:buFont typeface="Symbol" charset="2"/>
              <a:buChar char=""/>
              <a:tabLst>
                <a:tab algn="l" pos="29988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The entire merge sort process takes </a:t>
            </a:r>
            <a:r>
              <a:rPr b="0" lang="el-GR" sz="3600" spc="-26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N log N) time.</a:t>
            </a:r>
            <a:endParaRPr b="0" lang="en-US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8B851B9A-605D-422F-B4F8-7F2B045F4E28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pSp>
        <p:nvGrpSpPr>
          <p:cNvPr id="228" name="Group 2"/>
          <p:cNvGrpSpPr/>
          <p:nvPr/>
        </p:nvGrpSpPr>
        <p:grpSpPr>
          <a:xfrm>
            <a:off x="-1080" y="0"/>
            <a:ext cx="12802320" cy="9600840"/>
            <a:chOff x="-1080" y="0"/>
            <a:chExt cx="12802320" cy="9600840"/>
          </a:xfrm>
        </p:grpSpPr>
        <p:sp>
          <p:nvSpPr>
            <p:cNvPr id="229" name="CustomShape 3"/>
            <p:cNvSpPr/>
            <p:nvPr/>
          </p:nvSpPr>
          <p:spPr>
            <a:xfrm>
              <a:off x="606960" y="4586400"/>
              <a:ext cx="4867560" cy="157428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0" name="CustomShape 4"/>
            <p:cNvSpPr/>
            <p:nvPr/>
          </p:nvSpPr>
          <p:spPr>
            <a:xfrm>
              <a:off x="713880" y="7148160"/>
              <a:ext cx="4800600" cy="157428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1" name="CustomShape 5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2" name="CustomShape 6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3" name="CustomShape 7"/>
            <p:cNvSpPr/>
            <p:nvPr/>
          </p:nvSpPr>
          <p:spPr>
            <a:xfrm>
              <a:off x="312480" y="6329160"/>
              <a:ext cx="581616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Recursively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sort 1</a:t>
              </a:r>
              <a:r>
                <a:rPr b="0" lang="en-US" sz="2800" spc="9" strike="noStrike" baseline="23000">
                  <a:solidFill>
                    <a:srgbClr val="000000"/>
                  </a:solidFill>
                  <a:latin typeface="Arial"/>
                </a:rPr>
                <a:t>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and 2</a:t>
              </a:r>
              <a:r>
                <a:rPr b="0" lang="en-US" sz="2800" spc="-1" strike="noStrike" baseline="23000">
                  <a:solidFill>
                    <a:srgbClr val="000000"/>
                  </a:solidFill>
                  <a:latin typeface="Arial"/>
                </a:rPr>
                <a:t>nd</a:t>
              </a:r>
              <a:r>
                <a:rPr b="0" lang="en-US" sz="2800" spc="-26" strike="noStrike" baseline="23000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“halves”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34" name="CustomShape 8"/>
            <p:cNvSpPr/>
            <p:nvPr/>
          </p:nvSpPr>
          <p:spPr>
            <a:xfrm>
              <a:off x="286200" y="3314160"/>
              <a:ext cx="576252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Partition array using “pivot”</a:t>
              </a:r>
              <a:r>
                <a:rPr b="0" lang="en-US" sz="2800" spc="-63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element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35" name="CustomShape 9"/>
            <p:cNvSpPr/>
            <p:nvPr/>
          </p:nvSpPr>
          <p:spPr>
            <a:xfrm>
              <a:off x="713880" y="1704960"/>
              <a:ext cx="4800600" cy="157428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6" name="CustomShape 10"/>
            <p:cNvSpPr/>
            <p:nvPr/>
          </p:nvSpPr>
          <p:spPr>
            <a:xfrm>
              <a:off x="3114360" y="3869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7" name="CustomShape 11"/>
            <p:cNvSpPr/>
            <p:nvPr/>
          </p:nvSpPr>
          <p:spPr>
            <a:xfrm>
              <a:off x="3114360" y="6803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8" name="CustomShape 12"/>
            <p:cNvSpPr/>
            <p:nvPr/>
          </p:nvSpPr>
          <p:spPr>
            <a:xfrm>
              <a:off x="720" y="1080"/>
              <a:ext cx="12798720" cy="9599760"/>
            </a:xfrm>
            <a:custGeom>
              <a:avLst/>
              <a:gdLst/>
              <a:ahLst/>
              <a:rect l="l" t="t" r="r" b="b"/>
              <a:pathLst>
                <a:path w="4570730" h="3427095">
                  <a:moveTo>
                    <a:pt x="0" y="3426841"/>
                  </a:moveTo>
                  <a:lnTo>
                    <a:pt x="4570730" y="3426841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6841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39" name="CustomShape 13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Conquer: Quicksort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D74782AA-E389-40CB-8317-6BFDECEFF584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pSp>
        <p:nvGrpSpPr>
          <p:cNvPr id="241" name="Group 2"/>
          <p:cNvGrpSpPr/>
          <p:nvPr/>
        </p:nvGrpSpPr>
        <p:grpSpPr>
          <a:xfrm>
            <a:off x="-1080" y="0"/>
            <a:ext cx="12802320" cy="9600840"/>
            <a:chOff x="-1080" y="0"/>
            <a:chExt cx="12802320" cy="9600840"/>
          </a:xfrm>
        </p:grpSpPr>
        <p:sp>
          <p:nvSpPr>
            <p:cNvPr id="242" name="CustomShape 3"/>
            <p:cNvSpPr/>
            <p:nvPr/>
          </p:nvSpPr>
          <p:spPr>
            <a:xfrm>
              <a:off x="606960" y="4586400"/>
              <a:ext cx="4867560" cy="157428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3" name="CustomShape 4"/>
            <p:cNvSpPr/>
            <p:nvPr/>
          </p:nvSpPr>
          <p:spPr>
            <a:xfrm>
              <a:off x="713880" y="7148160"/>
              <a:ext cx="4800600" cy="157428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4" name="CustomShape 5"/>
            <p:cNvSpPr/>
            <p:nvPr/>
          </p:nvSpPr>
          <p:spPr>
            <a:xfrm>
              <a:off x="6291720" y="1739520"/>
              <a:ext cx="5954760" cy="9954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0160" bIns="0">
              <a:spAutoFit/>
            </a:bodyPr>
            <a:p>
              <a:pPr marL="298800" indent="-298440">
                <a:lnSpc>
                  <a:spcPct val="100000"/>
                </a:lnSpc>
                <a:spcBef>
                  <a:spcPts val="159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9880"/>
                </a:tabLst>
              </a:pP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Partitioning is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easy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to do  in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Θ(N)</a:t>
              </a:r>
              <a:r>
                <a:rPr b="0" lang="en-US" sz="3200" spc="32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time…</a:t>
              </a:r>
              <a:endParaRPr b="0" lang="en-US" sz="3200" spc="-1" strike="noStrike">
                <a:latin typeface="Arial"/>
              </a:endParaRPr>
            </a:p>
          </p:txBody>
        </p:sp>
        <p:sp>
          <p:nvSpPr>
            <p:cNvPr id="245" name="CustomShape 6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6" name="CustomShape 7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7" name="CustomShape 8"/>
            <p:cNvSpPr/>
            <p:nvPr/>
          </p:nvSpPr>
          <p:spPr>
            <a:xfrm>
              <a:off x="312480" y="6329160"/>
              <a:ext cx="581616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Recursively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sort 1</a:t>
              </a:r>
              <a:r>
                <a:rPr b="0" lang="en-US" sz="2800" spc="9" strike="noStrike" baseline="23000">
                  <a:solidFill>
                    <a:srgbClr val="000000"/>
                  </a:solidFill>
                  <a:latin typeface="Arial"/>
                </a:rPr>
                <a:t>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and 2</a:t>
              </a:r>
              <a:r>
                <a:rPr b="0" lang="en-US" sz="2800" spc="-1" strike="noStrike" baseline="23000">
                  <a:solidFill>
                    <a:srgbClr val="000000"/>
                  </a:solidFill>
                  <a:latin typeface="Arial"/>
                </a:rPr>
                <a:t>nd</a:t>
              </a:r>
              <a:r>
                <a:rPr b="0" lang="en-US" sz="2800" spc="-26" strike="noStrike" baseline="23000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“halves”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48" name="CustomShape 9"/>
            <p:cNvSpPr/>
            <p:nvPr/>
          </p:nvSpPr>
          <p:spPr>
            <a:xfrm>
              <a:off x="286200" y="3314160"/>
              <a:ext cx="576252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Partition array using “pivot”</a:t>
              </a:r>
              <a:r>
                <a:rPr b="0" lang="en-US" sz="2800" spc="-63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element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49" name="CustomShape 10"/>
            <p:cNvSpPr/>
            <p:nvPr/>
          </p:nvSpPr>
          <p:spPr>
            <a:xfrm>
              <a:off x="713880" y="1704960"/>
              <a:ext cx="4800600" cy="157428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0" name="CustomShape 11"/>
            <p:cNvSpPr/>
            <p:nvPr/>
          </p:nvSpPr>
          <p:spPr>
            <a:xfrm>
              <a:off x="3114360" y="3869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1" name="CustomShape 12"/>
            <p:cNvSpPr/>
            <p:nvPr/>
          </p:nvSpPr>
          <p:spPr>
            <a:xfrm>
              <a:off x="3114360" y="6803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2" name="CustomShape 13"/>
            <p:cNvSpPr/>
            <p:nvPr/>
          </p:nvSpPr>
          <p:spPr>
            <a:xfrm>
              <a:off x="7604280" y="4923000"/>
              <a:ext cx="145440" cy="275400"/>
            </a:xfrm>
            <a:custGeom>
              <a:avLst/>
              <a:gdLst/>
              <a:ahLst/>
              <a:rect l="l" t="t" r="r" b="b"/>
              <a:pathLst>
                <a:path w="52070" h="98425">
                  <a:moveTo>
                    <a:pt x="25844" y="12554"/>
                  </a:moveTo>
                  <a:lnTo>
                    <a:pt x="22732" y="17888"/>
                  </a:lnTo>
                  <a:lnTo>
                    <a:pt x="22732" y="98298"/>
                  </a:lnTo>
                  <a:lnTo>
                    <a:pt x="29082" y="98298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907" y="0"/>
                  </a:moveTo>
                  <a:lnTo>
                    <a:pt x="0" y="44323"/>
                  </a:lnTo>
                  <a:lnTo>
                    <a:pt x="507" y="46227"/>
                  </a:lnTo>
                  <a:lnTo>
                    <a:pt x="3555" y="48005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732" y="6350"/>
                  </a:lnTo>
                  <a:lnTo>
                    <a:pt x="29601" y="6350"/>
                  </a:lnTo>
                  <a:lnTo>
                    <a:pt x="25907" y="0"/>
                  </a:lnTo>
                  <a:close/>
                  <a:moveTo>
                    <a:pt x="29601" y="6350"/>
                  </a:moveTo>
                  <a:lnTo>
                    <a:pt x="29082" y="6350"/>
                  </a:lnTo>
                  <a:lnTo>
                    <a:pt x="29082" y="18106"/>
                  </a:lnTo>
                  <a:lnTo>
                    <a:pt x="46227" y="47498"/>
                  </a:lnTo>
                  <a:lnTo>
                    <a:pt x="48132" y="48005"/>
                  </a:lnTo>
                  <a:lnTo>
                    <a:pt x="51180" y="46227"/>
                  </a:lnTo>
                  <a:lnTo>
                    <a:pt x="51688" y="44323"/>
                  </a:lnTo>
                  <a:lnTo>
                    <a:pt x="29601" y="6350"/>
                  </a:lnTo>
                  <a:close/>
                  <a:moveTo>
                    <a:pt x="29082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9082" y="18106"/>
                  </a:lnTo>
                  <a:lnTo>
                    <a:pt x="29082" y="7874"/>
                  </a:lnTo>
                  <a:close/>
                  <a:moveTo>
                    <a:pt x="29082" y="6350"/>
                  </a:moveTo>
                  <a:lnTo>
                    <a:pt x="22732" y="6350"/>
                  </a:lnTo>
                  <a:lnTo>
                    <a:pt x="22732" y="17888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9082" y="7874"/>
                  </a:lnTo>
                  <a:lnTo>
                    <a:pt x="29082" y="6350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3" name="CustomShape 14"/>
            <p:cNvSpPr/>
            <p:nvPr/>
          </p:nvSpPr>
          <p:spPr>
            <a:xfrm>
              <a:off x="10970640" y="4993200"/>
              <a:ext cx="145440" cy="275400"/>
            </a:xfrm>
            <a:custGeom>
              <a:avLst/>
              <a:gdLst/>
              <a:ahLst/>
              <a:rect l="l" t="t" r="r" b="b"/>
              <a:pathLst>
                <a:path w="52070" h="98425">
                  <a:moveTo>
                    <a:pt x="25844" y="12554"/>
                  </a:moveTo>
                  <a:lnTo>
                    <a:pt x="22733" y="17888"/>
                  </a:lnTo>
                  <a:lnTo>
                    <a:pt x="22733" y="98170"/>
                  </a:lnTo>
                  <a:lnTo>
                    <a:pt x="29083" y="98170"/>
                  </a:lnTo>
                  <a:lnTo>
                    <a:pt x="29083" y="18106"/>
                  </a:lnTo>
                  <a:lnTo>
                    <a:pt x="25844" y="12554"/>
                  </a:lnTo>
                  <a:close/>
                  <a:moveTo>
                    <a:pt x="25908" y="0"/>
                  </a:moveTo>
                  <a:lnTo>
                    <a:pt x="888" y="42799"/>
                  </a:lnTo>
                  <a:lnTo>
                    <a:pt x="0" y="44195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8"/>
                  </a:lnTo>
                  <a:lnTo>
                    <a:pt x="22733" y="17888"/>
                  </a:lnTo>
                  <a:lnTo>
                    <a:pt x="22733" y="6223"/>
                  </a:lnTo>
                  <a:lnTo>
                    <a:pt x="29527" y="6223"/>
                  </a:lnTo>
                  <a:lnTo>
                    <a:pt x="25908" y="0"/>
                  </a:lnTo>
                  <a:close/>
                  <a:moveTo>
                    <a:pt x="29527" y="6223"/>
                  </a:moveTo>
                  <a:lnTo>
                    <a:pt x="29083" y="6223"/>
                  </a:lnTo>
                  <a:lnTo>
                    <a:pt x="29083" y="18106"/>
                  </a:lnTo>
                  <a:lnTo>
                    <a:pt x="46227" y="47498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195"/>
                  </a:lnTo>
                  <a:lnTo>
                    <a:pt x="50800" y="42799"/>
                  </a:lnTo>
                  <a:lnTo>
                    <a:pt x="29527" y="6223"/>
                  </a:lnTo>
                  <a:close/>
                  <a:moveTo>
                    <a:pt x="29083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9083" y="18106"/>
                  </a:lnTo>
                  <a:lnTo>
                    <a:pt x="29083" y="7874"/>
                  </a:lnTo>
                  <a:close/>
                  <a:moveTo>
                    <a:pt x="29083" y="6223"/>
                  </a:moveTo>
                  <a:lnTo>
                    <a:pt x="22733" y="6223"/>
                  </a:lnTo>
                  <a:lnTo>
                    <a:pt x="22733" y="17888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9083" y="7874"/>
                  </a:lnTo>
                  <a:lnTo>
                    <a:pt x="29083" y="6223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CustomShape 15"/>
            <p:cNvSpPr/>
            <p:nvPr/>
          </p:nvSpPr>
          <p:spPr>
            <a:xfrm>
              <a:off x="6955560" y="3304080"/>
              <a:ext cx="4867560" cy="1549080"/>
            </a:xfrm>
            <a:prstGeom prst="rect">
              <a:avLst/>
            </a:prstGeom>
            <a:blipFill rotWithShape="0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CustomShape 16"/>
            <p:cNvSpPr/>
            <p:nvPr/>
          </p:nvSpPr>
          <p:spPr>
            <a:xfrm>
              <a:off x="7020720" y="4010400"/>
              <a:ext cx="655920" cy="830160"/>
            </a:xfrm>
            <a:custGeom>
              <a:avLst/>
              <a:gdLst/>
              <a:ahLst/>
              <a:rect l="l" t="t" r="r" b="b"/>
              <a:pathLst>
                <a:path w="234314" h="296544">
                  <a:moveTo>
                    <a:pt x="0" y="296252"/>
                  </a:moveTo>
                  <a:lnTo>
                    <a:pt x="234314" y="296252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296252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CustomShape 17"/>
            <p:cNvSpPr/>
            <p:nvPr/>
          </p:nvSpPr>
          <p:spPr>
            <a:xfrm>
              <a:off x="7020720" y="4010400"/>
              <a:ext cx="655920" cy="830160"/>
            </a:xfrm>
            <a:custGeom>
              <a:avLst/>
              <a:gdLst/>
              <a:ahLst/>
              <a:rect l="l" t="t" r="r" b="b"/>
              <a:pathLst>
                <a:path w="234314" h="296544">
                  <a:moveTo>
                    <a:pt x="0" y="296252"/>
                  </a:moveTo>
                  <a:lnTo>
                    <a:pt x="234314" y="296252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296252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CustomShape 18"/>
            <p:cNvSpPr/>
            <p:nvPr/>
          </p:nvSpPr>
          <p:spPr>
            <a:xfrm>
              <a:off x="11043000" y="3291120"/>
              <a:ext cx="778320" cy="1566720"/>
            </a:xfrm>
            <a:custGeom>
              <a:avLst/>
              <a:gdLst/>
              <a:ahLst/>
              <a:rect l="l" t="t" r="r" b="b"/>
              <a:pathLst>
                <a:path w="278129" h="559435">
                  <a:moveTo>
                    <a:pt x="0" y="559244"/>
                  </a:moveTo>
                  <a:lnTo>
                    <a:pt x="278129" y="559244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559244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8" name="CustomShape 19"/>
            <p:cNvSpPr/>
            <p:nvPr/>
          </p:nvSpPr>
          <p:spPr>
            <a:xfrm>
              <a:off x="11043000" y="3291120"/>
              <a:ext cx="778320" cy="1566720"/>
            </a:xfrm>
            <a:custGeom>
              <a:avLst/>
              <a:gdLst/>
              <a:ahLst/>
              <a:rect l="l" t="t" r="r" b="b"/>
              <a:pathLst>
                <a:path w="278129" h="559435">
                  <a:moveTo>
                    <a:pt x="0" y="559244"/>
                  </a:moveTo>
                  <a:lnTo>
                    <a:pt x="278129" y="559244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559244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9" name="CustomShape 20"/>
            <p:cNvSpPr/>
            <p:nvPr/>
          </p:nvSpPr>
          <p:spPr>
            <a:xfrm>
              <a:off x="7660800" y="3198240"/>
              <a:ext cx="3388320" cy="1666800"/>
            </a:xfrm>
            <a:prstGeom prst="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0" name="CustomShape 21"/>
            <p:cNvSpPr/>
            <p:nvPr/>
          </p:nvSpPr>
          <p:spPr>
            <a:xfrm>
              <a:off x="720" y="1080"/>
              <a:ext cx="12798720" cy="9599760"/>
            </a:xfrm>
            <a:custGeom>
              <a:avLst/>
              <a:gdLst/>
              <a:ahLst/>
              <a:rect l="l" t="t" r="r" b="b"/>
              <a:pathLst>
                <a:path w="4570730" h="3427095">
                  <a:moveTo>
                    <a:pt x="0" y="3426841"/>
                  </a:moveTo>
                  <a:lnTo>
                    <a:pt x="4570730" y="3426841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6841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1" name="CustomShape 22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Conquer: Quicksort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11B23304-B31D-4623-8BDF-6416E55CA812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pSp>
        <p:nvGrpSpPr>
          <p:cNvPr id="263" name="Group 2"/>
          <p:cNvGrpSpPr/>
          <p:nvPr/>
        </p:nvGrpSpPr>
        <p:grpSpPr>
          <a:xfrm>
            <a:off x="-1080" y="0"/>
            <a:ext cx="12802320" cy="9600840"/>
            <a:chOff x="-1080" y="0"/>
            <a:chExt cx="12802320" cy="9600840"/>
          </a:xfrm>
        </p:grpSpPr>
        <p:sp>
          <p:nvSpPr>
            <p:cNvPr id="264" name="CustomShape 3"/>
            <p:cNvSpPr/>
            <p:nvPr/>
          </p:nvSpPr>
          <p:spPr>
            <a:xfrm>
              <a:off x="606960" y="4586400"/>
              <a:ext cx="4867560" cy="157428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CustomShape 4"/>
            <p:cNvSpPr/>
            <p:nvPr/>
          </p:nvSpPr>
          <p:spPr>
            <a:xfrm>
              <a:off x="713880" y="7148160"/>
              <a:ext cx="4800600" cy="157428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CustomShape 5"/>
            <p:cNvSpPr/>
            <p:nvPr/>
          </p:nvSpPr>
          <p:spPr>
            <a:xfrm>
              <a:off x="6291720" y="1739520"/>
              <a:ext cx="5954760" cy="9954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0160" bIns="0">
              <a:spAutoFit/>
            </a:bodyPr>
            <a:p>
              <a:pPr marL="298800" indent="-298440">
                <a:lnSpc>
                  <a:spcPct val="100000"/>
                </a:lnSpc>
                <a:spcBef>
                  <a:spcPts val="159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9880"/>
                </a:tabLst>
              </a:pP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Partitioning is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easy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to do  in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Θ(N)</a:t>
              </a:r>
              <a:r>
                <a:rPr b="0" lang="en-US" sz="3200" spc="32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time…</a:t>
              </a:r>
              <a:endParaRPr b="0" lang="en-US" sz="3200" spc="-1" strike="noStrike">
                <a:latin typeface="Arial"/>
              </a:endParaRPr>
            </a:p>
          </p:txBody>
        </p:sp>
        <p:sp>
          <p:nvSpPr>
            <p:cNvPr id="267" name="CustomShape 6"/>
            <p:cNvSpPr/>
            <p:nvPr/>
          </p:nvSpPr>
          <p:spPr>
            <a:xfrm>
              <a:off x="6291720" y="5187240"/>
              <a:ext cx="5527800" cy="29120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96840" bIns="0">
              <a:spAutoFit/>
            </a:bodyPr>
            <a:p>
              <a:pPr marL="298800" indent="-298440">
                <a:lnSpc>
                  <a:spcPct val="100000"/>
                </a:lnSpc>
                <a:spcBef>
                  <a:spcPts val="760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9880"/>
                </a:tabLst>
              </a:pP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Running</a:t>
              </a:r>
              <a:r>
                <a:rPr b="0" lang="en-US" sz="3200" spc="8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time:</a:t>
              </a:r>
              <a:endParaRPr b="0" lang="en-US" sz="32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16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2320"/>
                </a:tabLst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Θ(N</a:t>
              </a:r>
              <a:r>
                <a:rPr b="0" lang="en-US" sz="2800" spc="-12" strike="noStrike" baseline="24000">
                  <a:solidFill>
                    <a:srgbClr val="000000"/>
                  </a:solidFill>
                  <a:latin typeface="Arial"/>
                </a:rPr>
                <a:t>2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) worst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case</a:t>
              </a:r>
              <a:endParaRPr b="0" lang="en-US" sz="28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07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232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O(N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log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N)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in</a:t>
              </a:r>
              <a:r>
                <a:rPr b="0" lang="en-US" sz="2800" spc="-140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practice.</a:t>
              </a:r>
              <a:endParaRPr b="0" lang="en-US" sz="28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07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232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O(N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log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N) with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high  probability </a:t>
              </a:r>
              <a:r>
                <a:rPr b="0" lang="en-US" sz="2800" spc="15" strike="noStrike">
                  <a:solidFill>
                    <a:srgbClr val="000000"/>
                  </a:solidFill>
                  <a:latin typeface="Arial"/>
                </a:rPr>
                <a:t>if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we</a:t>
              </a:r>
              <a:r>
                <a:rPr b="0" lang="en-US" sz="2800" spc="-25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choose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pivot</a:t>
              </a:r>
              <a:r>
                <a:rPr b="0" lang="en-US" sz="2800" spc="-4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randomly.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68" name="CustomShape 7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9" name="CustomShape 8"/>
            <p:cNvSpPr/>
            <p:nvPr/>
          </p:nvSpPr>
          <p:spPr>
            <a:xfrm>
              <a:off x="-1080" y="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0" name="CustomShape 9"/>
            <p:cNvSpPr/>
            <p:nvPr/>
          </p:nvSpPr>
          <p:spPr>
            <a:xfrm>
              <a:off x="312480" y="6329160"/>
              <a:ext cx="581616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Recursively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sort 1</a:t>
              </a:r>
              <a:r>
                <a:rPr b="0" lang="en-US" sz="2800" spc="9" strike="noStrike" baseline="23000">
                  <a:solidFill>
                    <a:srgbClr val="000000"/>
                  </a:solidFill>
                  <a:latin typeface="Arial"/>
                </a:rPr>
                <a:t>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and 2</a:t>
              </a:r>
              <a:r>
                <a:rPr b="0" lang="en-US" sz="2800" spc="-1" strike="noStrike" baseline="23000">
                  <a:solidFill>
                    <a:srgbClr val="000000"/>
                  </a:solidFill>
                  <a:latin typeface="Arial"/>
                </a:rPr>
                <a:t>nd</a:t>
              </a:r>
              <a:r>
                <a:rPr b="0" lang="en-US" sz="2800" spc="-26" strike="noStrike" baseline="23000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“halves”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71" name="CustomShape 10"/>
            <p:cNvSpPr/>
            <p:nvPr/>
          </p:nvSpPr>
          <p:spPr>
            <a:xfrm>
              <a:off x="286200" y="3314160"/>
              <a:ext cx="5762520" cy="4514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Partition array using “pivot”</a:t>
              </a:r>
              <a:r>
                <a:rPr b="0" lang="en-US" sz="2800" spc="-63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element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272" name="CustomShape 11"/>
            <p:cNvSpPr/>
            <p:nvPr/>
          </p:nvSpPr>
          <p:spPr>
            <a:xfrm>
              <a:off x="713880" y="1704960"/>
              <a:ext cx="4800600" cy="157428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3" name="CustomShape 12"/>
            <p:cNvSpPr/>
            <p:nvPr/>
          </p:nvSpPr>
          <p:spPr>
            <a:xfrm>
              <a:off x="3114360" y="3869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4" name="CustomShape 13"/>
            <p:cNvSpPr/>
            <p:nvPr/>
          </p:nvSpPr>
          <p:spPr>
            <a:xfrm>
              <a:off x="3114360" y="6803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5" name="CustomShape 14"/>
            <p:cNvSpPr/>
            <p:nvPr/>
          </p:nvSpPr>
          <p:spPr>
            <a:xfrm>
              <a:off x="7604280" y="4923000"/>
              <a:ext cx="145440" cy="275400"/>
            </a:xfrm>
            <a:custGeom>
              <a:avLst/>
              <a:gdLst/>
              <a:ahLst/>
              <a:rect l="l" t="t" r="r" b="b"/>
              <a:pathLst>
                <a:path w="52070" h="98425">
                  <a:moveTo>
                    <a:pt x="25844" y="12554"/>
                  </a:moveTo>
                  <a:lnTo>
                    <a:pt x="22732" y="17888"/>
                  </a:lnTo>
                  <a:lnTo>
                    <a:pt x="22732" y="98298"/>
                  </a:lnTo>
                  <a:lnTo>
                    <a:pt x="29082" y="98298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907" y="0"/>
                  </a:moveTo>
                  <a:lnTo>
                    <a:pt x="0" y="44323"/>
                  </a:lnTo>
                  <a:lnTo>
                    <a:pt x="507" y="46227"/>
                  </a:lnTo>
                  <a:lnTo>
                    <a:pt x="3555" y="48005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732" y="6350"/>
                  </a:lnTo>
                  <a:lnTo>
                    <a:pt x="29601" y="6350"/>
                  </a:lnTo>
                  <a:lnTo>
                    <a:pt x="25907" y="0"/>
                  </a:lnTo>
                  <a:close/>
                  <a:moveTo>
                    <a:pt x="29601" y="6350"/>
                  </a:moveTo>
                  <a:lnTo>
                    <a:pt x="29082" y="6350"/>
                  </a:lnTo>
                  <a:lnTo>
                    <a:pt x="29082" y="18106"/>
                  </a:lnTo>
                  <a:lnTo>
                    <a:pt x="46227" y="47498"/>
                  </a:lnTo>
                  <a:lnTo>
                    <a:pt x="48132" y="48005"/>
                  </a:lnTo>
                  <a:lnTo>
                    <a:pt x="51180" y="46227"/>
                  </a:lnTo>
                  <a:lnTo>
                    <a:pt x="51688" y="44323"/>
                  </a:lnTo>
                  <a:lnTo>
                    <a:pt x="29601" y="6350"/>
                  </a:lnTo>
                  <a:close/>
                  <a:moveTo>
                    <a:pt x="29082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9082" y="18106"/>
                  </a:lnTo>
                  <a:lnTo>
                    <a:pt x="29082" y="7874"/>
                  </a:lnTo>
                  <a:close/>
                  <a:moveTo>
                    <a:pt x="29082" y="6350"/>
                  </a:moveTo>
                  <a:lnTo>
                    <a:pt x="22732" y="6350"/>
                  </a:lnTo>
                  <a:lnTo>
                    <a:pt x="22732" y="17888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9082" y="7874"/>
                  </a:lnTo>
                  <a:lnTo>
                    <a:pt x="29082" y="6350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6" name="CustomShape 15"/>
            <p:cNvSpPr/>
            <p:nvPr/>
          </p:nvSpPr>
          <p:spPr>
            <a:xfrm>
              <a:off x="10970640" y="4993200"/>
              <a:ext cx="145440" cy="275400"/>
            </a:xfrm>
            <a:custGeom>
              <a:avLst/>
              <a:gdLst/>
              <a:ahLst/>
              <a:rect l="l" t="t" r="r" b="b"/>
              <a:pathLst>
                <a:path w="52070" h="98425">
                  <a:moveTo>
                    <a:pt x="25844" y="12554"/>
                  </a:moveTo>
                  <a:lnTo>
                    <a:pt x="22733" y="17888"/>
                  </a:lnTo>
                  <a:lnTo>
                    <a:pt x="22733" y="98170"/>
                  </a:lnTo>
                  <a:lnTo>
                    <a:pt x="29083" y="98170"/>
                  </a:lnTo>
                  <a:lnTo>
                    <a:pt x="29083" y="18106"/>
                  </a:lnTo>
                  <a:lnTo>
                    <a:pt x="25844" y="12554"/>
                  </a:lnTo>
                  <a:close/>
                  <a:moveTo>
                    <a:pt x="25908" y="0"/>
                  </a:moveTo>
                  <a:lnTo>
                    <a:pt x="888" y="42799"/>
                  </a:lnTo>
                  <a:lnTo>
                    <a:pt x="0" y="44195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8"/>
                  </a:lnTo>
                  <a:lnTo>
                    <a:pt x="22733" y="17888"/>
                  </a:lnTo>
                  <a:lnTo>
                    <a:pt x="22733" y="6223"/>
                  </a:lnTo>
                  <a:lnTo>
                    <a:pt x="29527" y="6223"/>
                  </a:lnTo>
                  <a:lnTo>
                    <a:pt x="25908" y="0"/>
                  </a:lnTo>
                  <a:close/>
                  <a:moveTo>
                    <a:pt x="29527" y="6223"/>
                  </a:moveTo>
                  <a:lnTo>
                    <a:pt x="29083" y="6223"/>
                  </a:lnTo>
                  <a:lnTo>
                    <a:pt x="29083" y="18106"/>
                  </a:lnTo>
                  <a:lnTo>
                    <a:pt x="46227" y="47498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195"/>
                  </a:lnTo>
                  <a:lnTo>
                    <a:pt x="50800" y="42799"/>
                  </a:lnTo>
                  <a:lnTo>
                    <a:pt x="29527" y="6223"/>
                  </a:lnTo>
                  <a:close/>
                  <a:moveTo>
                    <a:pt x="29083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9083" y="18106"/>
                  </a:lnTo>
                  <a:lnTo>
                    <a:pt x="29083" y="7874"/>
                  </a:lnTo>
                  <a:close/>
                  <a:moveTo>
                    <a:pt x="29083" y="6223"/>
                  </a:moveTo>
                  <a:lnTo>
                    <a:pt x="22733" y="6223"/>
                  </a:lnTo>
                  <a:lnTo>
                    <a:pt x="22733" y="17888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9083" y="7874"/>
                  </a:lnTo>
                  <a:lnTo>
                    <a:pt x="29083" y="6223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7" name="CustomShape 16"/>
            <p:cNvSpPr/>
            <p:nvPr/>
          </p:nvSpPr>
          <p:spPr>
            <a:xfrm>
              <a:off x="6955560" y="3304080"/>
              <a:ext cx="4867560" cy="1549080"/>
            </a:xfrm>
            <a:prstGeom prst="rect">
              <a:avLst/>
            </a:prstGeom>
            <a:blipFill rotWithShape="0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8" name="CustomShape 17"/>
            <p:cNvSpPr/>
            <p:nvPr/>
          </p:nvSpPr>
          <p:spPr>
            <a:xfrm>
              <a:off x="7020720" y="4010400"/>
              <a:ext cx="655920" cy="830160"/>
            </a:xfrm>
            <a:custGeom>
              <a:avLst/>
              <a:gdLst/>
              <a:ahLst/>
              <a:rect l="l" t="t" r="r" b="b"/>
              <a:pathLst>
                <a:path w="234314" h="296544">
                  <a:moveTo>
                    <a:pt x="0" y="296252"/>
                  </a:moveTo>
                  <a:lnTo>
                    <a:pt x="234314" y="296252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296252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9" name="CustomShape 18"/>
            <p:cNvSpPr/>
            <p:nvPr/>
          </p:nvSpPr>
          <p:spPr>
            <a:xfrm>
              <a:off x="7020720" y="4010400"/>
              <a:ext cx="655920" cy="830160"/>
            </a:xfrm>
            <a:custGeom>
              <a:avLst/>
              <a:gdLst/>
              <a:ahLst/>
              <a:rect l="l" t="t" r="r" b="b"/>
              <a:pathLst>
                <a:path w="234314" h="296544">
                  <a:moveTo>
                    <a:pt x="0" y="296252"/>
                  </a:moveTo>
                  <a:lnTo>
                    <a:pt x="234314" y="296252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296252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0" name="CustomShape 19"/>
            <p:cNvSpPr/>
            <p:nvPr/>
          </p:nvSpPr>
          <p:spPr>
            <a:xfrm>
              <a:off x="11043000" y="3291120"/>
              <a:ext cx="778320" cy="1566720"/>
            </a:xfrm>
            <a:custGeom>
              <a:avLst/>
              <a:gdLst/>
              <a:ahLst/>
              <a:rect l="l" t="t" r="r" b="b"/>
              <a:pathLst>
                <a:path w="278129" h="559435">
                  <a:moveTo>
                    <a:pt x="0" y="559244"/>
                  </a:moveTo>
                  <a:lnTo>
                    <a:pt x="278129" y="559244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559244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1" name="CustomShape 20"/>
            <p:cNvSpPr/>
            <p:nvPr/>
          </p:nvSpPr>
          <p:spPr>
            <a:xfrm>
              <a:off x="11043000" y="3291120"/>
              <a:ext cx="778320" cy="1566720"/>
            </a:xfrm>
            <a:custGeom>
              <a:avLst/>
              <a:gdLst/>
              <a:ahLst/>
              <a:rect l="l" t="t" r="r" b="b"/>
              <a:pathLst>
                <a:path w="278129" h="559435">
                  <a:moveTo>
                    <a:pt x="0" y="559244"/>
                  </a:moveTo>
                  <a:lnTo>
                    <a:pt x="278129" y="559244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559244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2" name="CustomShape 21"/>
            <p:cNvSpPr/>
            <p:nvPr/>
          </p:nvSpPr>
          <p:spPr>
            <a:xfrm>
              <a:off x="7660800" y="3198240"/>
              <a:ext cx="3388320" cy="1666800"/>
            </a:xfrm>
            <a:prstGeom prst="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3" name="CustomShape 22"/>
            <p:cNvSpPr/>
            <p:nvPr/>
          </p:nvSpPr>
          <p:spPr>
            <a:xfrm>
              <a:off x="720" y="1080"/>
              <a:ext cx="12798720" cy="9599760"/>
            </a:xfrm>
            <a:custGeom>
              <a:avLst/>
              <a:gdLst/>
              <a:ahLst/>
              <a:rect l="l" t="t" r="r" b="b"/>
              <a:pathLst>
                <a:path w="4570730" h="3427095">
                  <a:moveTo>
                    <a:pt x="0" y="3426841"/>
                  </a:moveTo>
                  <a:lnTo>
                    <a:pt x="4570730" y="3426841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6841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84" name="CustomShape 23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Conquer: Quicksort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8761AAB9-334F-484F-ABDB-BC462E6C71FB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aphicFrame>
        <p:nvGraphicFramePr>
          <p:cNvPr id="286" name="Table 2"/>
          <p:cNvGraphicFramePr/>
          <p:nvPr/>
        </p:nvGraphicFramePr>
        <p:xfrm>
          <a:off x="0" y="0"/>
          <a:ext cx="12801240" cy="9600840"/>
        </p:xfrm>
        <a:graphic>
          <a:graphicData uri="http://schemas.openxmlformats.org/drawingml/2006/table">
            <a:tbl>
              <a:tblPr/>
              <a:tblGrid>
                <a:gridCol w="6017400"/>
                <a:gridCol w="6246720"/>
                <a:gridCol w="537120"/>
              </a:tblGrid>
              <a:tr h="1001520">
                <a:tc gridSpan="3"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solidFill>
                      <a:srgbClr val="e6e6e6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258804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131148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72368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05912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1862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18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9000">
                <a:tc>
                  <a:tcPr>
                    <a:lnL w="28080">
                      <a:solidFill>
                        <a:srgbClr val="000000"/>
                      </a:solidFill>
                    </a:lnL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7" name="CustomShape 3"/>
          <p:cNvSpPr/>
          <p:nvPr/>
        </p:nvSpPr>
        <p:spPr>
          <a:xfrm>
            <a:off x="618480" y="4014720"/>
            <a:ext cx="4762440" cy="150372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4"/>
          <p:cNvSpPr/>
          <p:nvPr/>
        </p:nvSpPr>
        <p:spPr>
          <a:xfrm>
            <a:off x="618480" y="1219320"/>
            <a:ext cx="4762440" cy="150372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9" name="CustomShape 5"/>
          <p:cNvSpPr/>
          <p:nvPr/>
        </p:nvSpPr>
        <p:spPr>
          <a:xfrm>
            <a:off x="299988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473"/>
                </a:moveTo>
                <a:lnTo>
                  <a:pt x="0" y="228473"/>
                </a:lnTo>
                <a:lnTo>
                  <a:pt x="19050" y="266573"/>
                </a:lnTo>
                <a:lnTo>
                  <a:pt x="34925" y="234823"/>
                </a:lnTo>
                <a:lnTo>
                  <a:pt x="16001" y="234823"/>
                </a:lnTo>
                <a:lnTo>
                  <a:pt x="16001" y="228473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823"/>
                </a:lnTo>
                <a:lnTo>
                  <a:pt x="22098" y="234823"/>
                </a:lnTo>
                <a:lnTo>
                  <a:pt x="22098" y="0"/>
                </a:lnTo>
                <a:close/>
                <a:moveTo>
                  <a:pt x="38100" y="228473"/>
                </a:moveTo>
                <a:lnTo>
                  <a:pt x="22098" y="228473"/>
                </a:lnTo>
                <a:lnTo>
                  <a:pt x="22098" y="234823"/>
                </a:lnTo>
                <a:lnTo>
                  <a:pt x="34925" y="234823"/>
                </a:lnTo>
                <a:lnTo>
                  <a:pt x="38100" y="2284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0" name="CustomShape 6"/>
          <p:cNvSpPr/>
          <p:nvPr/>
        </p:nvSpPr>
        <p:spPr>
          <a:xfrm>
            <a:off x="618480" y="6729840"/>
            <a:ext cx="4762440" cy="150372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1" name="CustomShape 7"/>
          <p:cNvSpPr/>
          <p:nvPr/>
        </p:nvSpPr>
        <p:spPr>
          <a:xfrm>
            <a:off x="6972120" y="1262520"/>
            <a:ext cx="4762440" cy="150372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CustomShape 8"/>
          <p:cNvSpPr/>
          <p:nvPr/>
        </p:nvSpPr>
        <p:spPr>
          <a:xfrm>
            <a:off x="935352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9"/>
          <p:cNvSpPr/>
          <p:nvPr/>
        </p:nvSpPr>
        <p:spPr>
          <a:xfrm>
            <a:off x="6972120" y="6672600"/>
            <a:ext cx="4762440" cy="150372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10"/>
          <p:cNvSpPr/>
          <p:nvPr/>
        </p:nvSpPr>
        <p:spPr>
          <a:xfrm>
            <a:off x="6866280" y="4014720"/>
            <a:ext cx="4828680" cy="150372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CustomShape 11"/>
          <p:cNvSpPr/>
          <p:nvPr/>
        </p:nvSpPr>
        <p:spPr>
          <a:xfrm>
            <a:off x="271800" y="2701800"/>
            <a:ext cx="5705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halves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96" name="CustomShape 12"/>
          <p:cNvSpPr/>
          <p:nvPr/>
        </p:nvSpPr>
        <p:spPr>
          <a:xfrm>
            <a:off x="6324480" y="2698560"/>
            <a:ext cx="58597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Partition array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using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“pivot”</a:t>
            </a:r>
            <a:r>
              <a:rPr b="0" lang="en-US" sz="2800" spc="1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element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97" name="CustomShape 13"/>
          <p:cNvSpPr/>
          <p:nvPr/>
        </p:nvSpPr>
        <p:spPr>
          <a:xfrm>
            <a:off x="234000" y="5548680"/>
            <a:ext cx="59518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Merge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two halves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into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one sorted</a:t>
            </a:r>
            <a:r>
              <a:rPr b="0" lang="en-US" sz="28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list 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298" name="CustomShape 14"/>
          <p:cNvSpPr/>
          <p:nvPr/>
        </p:nvSpPr>
        <p:spPr>
          <a:xfrm>
            <a:off x="6616440" y="5548680"/>
            <a:ext cx="5685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</a:t>
            </a:r>
            <a:r>
              <a:rPr b="0" lang="en-US" sz="2800" spc="-7" strike="noStrike" baseline="23000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“halves”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99" name="CustomShape 15"/>
          <p:cNvSpPr/>
          <p:nvPr/>
        </p:nvSpPr>
        <p:spPr>
          <a:xfrm>
            <a:off x="305640" y="8180280"/>
            <a:ext cx="53326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Merge 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00" name="CustomShape 16"/>
          <p:cNvSpPr/>
          <p:nvPr/>
        </p:nvSpPr>
        <p:spPr>
          <a:xfrm>
            <a:off x="6481080" y="8166240"/>
            <a:ext cx="5667480" cy="1796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QuickSort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 with high probability if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we choose pivots randomly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01" name="CustomShape 17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302" name="CustomShape 18"/>
          <p:cNvSpPr/>
          <p:nvPr/>
        </p:nvSpPr>
        <p:spPr>
          <a:xfrm>
            <a:off x="2999880" y="62892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CustomShape 19"/>
          <p:cNvSpPr/>
          <p:nvPr/>
        </p:nvSpPr>
        <p:spPr>
          <a:xfrm>
            <a:off x="9353520" y="637308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94FAF836-2C3C-4E69-9439-CEAC51B8B2D0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aphicFrame>
        <p:nvGraphicFramePr>
          <p:cNvPr id="305" name="Table 2"/>
          <p:cNvGraphicFramePr/>
          <p:nvPr/>
        </p:nvGraphicFramePr>
        <p:xfrm>
          <a:off x="0" y="0"/>
          <a:ext cx="12801240" cy="9600840"/>
        </p:xfrm>
        <a:graphic>
          <a:graphicData uri="http://schemas.openxmlformats.org/drawingml/2006/table">
            <a:tbl>
              <a:tblPr/>
              <a:tblGrid>
                <a:gridCol w="6017400"/>
                <a:gridCol w="6246720"/>
                <a:gridCol w="537120"/>
              </a:tblGrid>
              <a:tr h="1001520">
                <a:tc gridSpan="3"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solidFill>
                      <a:srgbClr val="e6e6e6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258804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131148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72368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05912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1862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18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9000">
                <a:tc>
                  <a:tcPr>
                    <a:lnL w="28080">
                      <a:solidFill>
                        <a:srgbClr val="000000"/>
                      </a:solidFill>
                    </a:lnL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6" name="CustomShape 3"/>
          <p:cNvSpPr/>
          <p:nvPr/>
        </p:nvSpPr>
        <p:spPr>
          <a:xfrm>
            <a:off x="618480" y="4014720"/>
            <a:ext cx="4762440" cy="150372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7" name="CustomShape 4"/>
          <p:cNvSpPr/>
          <p:nvPr/>
        </p:nvSpPr>
        <p:spPr>
          <a:xfrm>
            <a:off x="618480" y="1219320"/>
            <a:ext cx="4762440" cy="150372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8" name="CustomShape 5"/>
          <p:cNvSpPr/>
          <p:nvPr/>
        </p:nvSpPr>
        <p:spPr>
          <a:xfrm>
            <a:off x="299988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473"/>
                </a:moveTo>
                <a:lnTo>
                  <a:pt x="0" y="228473"/>
                </a:lnTo>
                <a:lnTo>
                  <a:pt x="19050" y="266573"/>
                </a:lnTo>
                <a:lnTo>
                  <a:pt x="34925" y="234823"/>
                </a:lnTo>
                <a:lnTo>
                  <a:pt x="16001" y="234823"/>
                </a:lnTo>
                <a:lnTo>
                  <a:pt x="16001" y="228473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823"/>
                </a:lnTo>
                <a:lnTo>
                  <a:pt x="22098" y="234823"/>
                </a:lnTo>
                <a:lnTo>
                  <a:pt x="22098" y="0"/>
                </a:lnTo>
                <a:close/>
                <a:moveTo>
                  <a:pt x="38100" y="228473"/>
                </a:moveTo>
                <a:lnTo>
                  <a:pt x="22098" y="228473"/>
                </a:lnTo>
                <a:lnTo>
                  <a:pt x="22098" y="234823"/>
                </a:lnTo>
                <a:lnTo>
                  <a:pt x="34925" y="234823"/>
                </a:lnTo>
                <a:lnTo>
                  <a:pt x="38100" y="2284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CustomShape 6"/>
          <p:cNvSpPr/>
          <p:nvPr/>
        </p:nvSpPr>
        <p:spPr>
          <a:xfrm>
            <a:off x="618480" y="6729840"/>
            <a:ext cx="4762440" cy="150372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0" name="CustomShape 7"/>
          <p:cNvSpPr/>
          <p:nvPr/>
        </p:nvSpPr>
        <p:spPr>
          <a:xfrm>
            <a:off x="6972120" y="1262520"/>
            <a:ext cx="4762440" cy="150372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1" name="CustomShape 8"/>
          <p:cNvSpPr/>
          <p:nvPr/>
        </p:nvSpPr>
        <p:spPr>
          <a:xfrm>
            <a:off x="935352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9"/>
          <p:cNvSpPr/>
          <p:nvPr/>
        </p:nvSpPr>
        <p:spPr>
          <a:xfrm>
            <a:off x="6972120" y="6672600"/>
            <a:ext cx="4762440" cy="150372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3" name="CustomShape 10"/>
          <p:cNvSpPr/>
          <p:nvPr/>
        </p:nvSpPr>
        <p:spPr>
          <a:xfrm>
            <a:off x="6866280" y="4014720"/>
            <a:ext cx="4828680" cy="150372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4" name="CustomShape 11"/>
          <p:cNvSpPr/>
          <p:nvPr/>
        </p:nvSpPr>
        <p:spPr>
          <a:xfrm>
            <a:off x="271800" y="2701800"/>
            <a:ext cx="5705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halves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15" name="CustomShape 12"/>
          <p:cNvSpPr/>
          <p:nvPr/>
        </p:nvSpPr>
        <p:spPr>
          <a:xfrm>
            <a:off x="6324480" y="2698560"/>
            <a:ext cx="58597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Partition array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using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“pivot”</a:t>
            </a:r>
            <a:r>
              <a:rPr b="0" lang="en-US" sz="2800" spc="1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element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16" name="CustomShape 13"/>
          <p:cNvSpPr/>
          <p:nvPr/>
        </p:nvSpPr>
        <p:spPr>
          <a:xfrm>
            <a:off x="234000" y="5548680"/>
            <a:ext cx="59518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Merge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two halves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into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one sorted</a:t>
            </a:r>
            <a:r>
              <a:rPr b="0" lang="en-US" sz="28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list 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17" name="CustomShape 14"/>
          <p:cNvSpPr/>
          <p:nvPr/>
        </p:nvSpPr>
        <p:spPr>
          <a:xfrm>
            <a:off x="6616440" y="5548680"/>
            <a:ext cx="5685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</a:t>
            </a:r>
            <a:r>
              <a:rPr b="0" lang="en-US" sz="2800" spc="-7" strike="noStrike" baseline="23000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“halves”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18" name="CustomShape 15"/>
          <p:cNvSpPr/>
          <p:nvPr/>
        </p:nvSpPr>
        <p:spPr>
          <a:xfrm>
            <a:off x="305640" y="8180280"/>
            <a:ext cx="53326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Merge 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19" name="CustomShape 16"/>
          <p:cNvSpPr/>
          <p:nvPr/>
        </p:nvSpPr>
        <p:spPr>
          <a:xfrm>
            <a:off x="6481080" y="8166240"/>
            <a:ext cx="5667480" cy="1796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QuickSort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 with high probability if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we choose pivots randomly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20" name="CustomShape 17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321" name="CustomShape 18"/>
          <p:cNvSpPr/>
          <p:nvPr/>
        </p:nvSpPr>
        <p:spPr>
          <a:xfrm>
            <a:off x="2999880" y="62892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2" name="CustomShape 19"/>
          <p:cNvSpPr/>
          <p:nvPr/>
        </p:nvSpPr>
        <p:spPr>
          <a:xfrm>
            <a:off x="9353520" y="637308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3" name="CustomShape 20"/>
          <p:cNvSpPr/>
          <p:nvPr/>
        </p:nvSpPr>
        <p:spPr>
          <a:xfrm>
            <a:off x="241560" y="8361000"/>
            <a:ext cx="1494720" cy="1065240"/>
          </a:xfrm>
          <a:prstGeom prst="rect">
            <a:avLst/>
          </a:prstGeom>
          <a:solidFill>
            <a:srgbClr val="ff000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Not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In-Place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324" name="CustomShape 21"/>
          <p:cNvSpPr/>
          <p:nvPr/>
        </p:nvSpPr>
        <p:spPr>
          <a:xfrm>
            <a:off x="10981080" y="8395560"/>
            <a:ext cx="1494720" cy="942840"/>
          </a:xfrm>
          <a:prstGeom prst="rect">
            <a:avLst/>
          </a:prstGeom>
          <a:solidFill>
            <a:srgbClr val="00b05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In-Place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8943478C-19E3-4FC0-A9FF-071148F581A7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aphicFrame>
        <p:nvGraphicFramePr>
          <p:cNvPr id="326" name="Table 2"/>
          <p:cNvGraphicFramePr/>
          <p:nvPr/>
        </p:nvGraphicFramePr>
        <p:xfrm>
          <a:off x="0" y="0"/>
          <a:ext cx="12801240" cy="9600840"/>
        </p:xfrm>
        <a:graphic>
          <a:graphicData uri="http://schemas.openxmlformats.org/drawingml/2006/table">
            <a:tbl>
              <a:tblPr/>
              <a:tblGrid>
                <a:gridCol w="6017400"/>
                <a:gridCol w="6246720"/>
                <a:gridCol w="537120"/>
              </a:tblGrid>
              <a:tr h="1001520">
                <a:tc gridSpan="3"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solidFill>
                      <a:srgbClr val="e6e6e6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258804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131148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72368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05912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1862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18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9000">
                <a:tc>
                  <a:tcPr>
                    <a:lnL w="28080">
                      <a:solidFill>
                        <a:srgbClr val="000000"/>
                      </a:solidFill>
                    </a:lnL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7" name="CustomShape 3"/>
          <p:cNvSpPr/>
          <p:nvPr/>
        </p:nvSpPr>
        <p:spPr>
          <a:xfrm>
            <a:off x="618480" y="4014720"/>
            <a:ext cx="4762440" cy="150372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8" name="CustomShape 4"/>
          <p:cNvSpPr/>
          <p:nvPr/>
        </p:nvSpPr>
        <p:spPr>
          <a:xfrm>
            <a:off x="618480" y="1219320"/>
            <a:ext cx="4762440" cy="150372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9" name="CustomShape 5"/>
          <p:cNvSpPr/>
          <p:nvPr/>
        </p:nvSpPr>
        <p:spPr>
          <a:xfrm>
            <a:off x="299988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473"/>
                </a:moveTo>
                <a:lnTo>
                  <a:pt x="0" y="228473"/>
                </a:lnTo>
                <a:lnTo>
                  <a:pt x="19050" y="266573"/>
                </a:lnTo>
                <a:lnTo>
                  <a:pt x="34925" y="234823"/>
                </a:lnTo>
                <a:lnTo>
                  <a:pt x="16001" y="234823"/>
                </a:lnTo>
                <a:lnTo>
                  <a:pt x="16001" y="228473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823"/>
                </a:lnTo>
                <a:lnTo>
                  <a:pt x="22098" y="234823"/>
                </a:lnTo>
                <a:lnTo>
                  <a:pt x="22098" y="0"/>
                </a:lnTo>
                <a:close/>
                <a:moveTo>
                  <a:pt x="38100" y="228473"/>
                </a:moveTo>
                <a:lnTo>
                  <a:pt x="22098" y="228473"/>
                </a:lnTo>
                <a:lnTo>
                  <a:pt x="22098" y="234823"/>
                </a:lnTo>
                <a:lnTo>
                  <a:pt x="34925" y="234823"/>
                </a:lnTo>
                <a:lnTo>
                  <a:pt x="38100" y="2284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0" name="CustomShape 6"/>
          <p:cNvSpPr/>
          <p:nvPr/>
        </p:nvSpPr>
        <p:spPr>
          <a:xfrm>
            <a:off x="618480" y="6729840"/>
            <a:ext cx="4762440" cy="150372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1" name="CustomShape 7"/>
          <p:cNvSpPr/>
          <p:nvPr/>
        </p:nvSpPr>
        <p:spPr>
          <a:xfrm>
            <a:off x="6972120" y="1262520"/>
            <a:ext cx="4762440" cy="150372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2" name="CustomShape 8"/>
          <p:cNvSpPr/>
          <p:nvPr/>
        </p:nvSpPr>
        <p:spPr>
          <a:xfrm>
            <a:off x="935352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CustomShape 9"/>
          <p:cNvSpPr/>
          <p:nvPr/>
        </p:nvSpPr>
        <p:spPr>
          <a:xfrm>
            <a:off x="6972120" y="6672600"/>
            <a:ext cx="4762440" cy="150372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CustomShape 10"/>
          <p:cNvSpPr/>
          <p:nvPr/>
        </p:nvSpPr>
        <p:spPr>
          <a:xfrm>
            <a:off x="6866280" y="4014720"/>
            <a:ext cx="4828680" cy="150372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5" name="CustomShape 11"/>
          <p:cNvSpPr/>
          <p:nvPr/>
        </p:nvSpPr>
        <p:spPr>
          <a:xfrm>
            <a:off x="271800" y="2701800"/>
            <a:ext cx="5705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halves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36" name="CustomShape 12"/>
          <p:cNvSpPr/>
          <p:nvPr/>
        </p:nvSpPr>
        <p:spPr>
          <a:xfrm>
            <a:off x="6324480" y="2698560"/>
            <a:ext cx="58597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Partition array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using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“pivot”</a:t>
            </a:r>
            <a:r>
              <a:rPr b="0" lang="en-US" sz="2800" spc="1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element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37" name="CustomShape 13"/>
          <p:cNvSpPr/>
          <p:nvPr/>
        </p:nvSpPr>
        <p:spPr>
          <a:xfrm>
            <a:off x="234000" y="5548680"/>
            <a:ext cx="59518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Merge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two halves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into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one sorted</a:t>
            </a:r>
            <a:r>
              <a:rPr b="0" lang="en-US" sz="28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list 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38" name="CustomShape 14"/>
          <p:cNvSpPr/>
          <p:nvPr/>
        </p:nvSpPr>
        <p:spPr>
          <a:xfrm>
            <a:off x="6616440" y="5548680"/>
            <a:ext cx="5685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</a:t>
            </a:r>
            <a:r>
              <a:rPr b="0" lang="en-US" sz="2800" spc="-7" strike="noStrike" baseline="23000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“halves”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39" name="CustomShape 15"/>
          <p:cNvSpPr/>
          <p:nvPr/>
        </p:nvSpPr>
        <p:spPr>
          <a:xfrm>
            <a:off x="305640" y="8180280"/>
            <a:ext cx="53326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Merge 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40" name="CustomShape 16"/>
          <p:cNvSpPr/>
          <p:nvPr/>
        </p:nvSpPr>
        <p:spPr>
          <a:xfrm>
            <a:off x="6481080" y="8166240"/>
            <a:ext cx="5667480" cy="1796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QuickSort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 with high probability if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we choose pivots randomly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341" name="CustomShape 17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342" name="CustomShape 18"/>
          <p:cNvSpPr/>
          <p:nvPr/>
        </p:nvSpPr>
        <p:spPr>
          <a:xfrm>
            <a:off x="2999880" y="62892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3" name="CustomShape 19"/>
          <p:cNvSpPr/>
          <p:nvPr/>
        </p:nvSpPr>
        <p:spPr>
          <a:xfrm>
            <a:off x="9353520" y="637308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4" name="CustomShape 20"/>
          <p:cNvSpPr/>
          <p:nvPr/>
        </p:nvSpPr>
        <p:spPr>
          <a:xfrm>
            <a:off x="241560" y="8361000"/>
            <a:ext cx="1494720" cy="1065240"/>
          </a:xfrm>
          <a:prstGeom prst="rect">
            <a:avLst/>
          </a:prstGeom>
          <a:solidFill>
            <a:srgbClr val="ff000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Not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In-Place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345" name="CustomShape 21"/>
          <p:cNvSpPr/>
          <p:nvPr/>
        </p:nvSpPr>
        <p:spPr>
          <a:xfrm>
            <a:off x="10981080" y="8395560"/>
            <a:ext cx="1494720" cy="942840"/>
          </a:xfrm>
          <a:prstGeom prst="rect">
            <a:avLst/>
          </a:prstGeom>
          <a:solidFill>
            <a:srgbClr val="00b05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In-Place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46" name="CustomShape 22"/>
          <p:cNvSpPr/>
          <p:nvPr/>
        </p:nvSpPr>
        <p:spPr>
          <a:xfrm>
            <a:off x="4221720" y="8412120"/>
            <a:ext cx="1203840" cy="942840"/>
          </a:xfrm>
          <a:prstGeom prst="rect">
            <a:avLst/>
          </a:prstGeom>
          <a:solidFill>
            <a:srgbClr val="00b05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Stable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47" name="CustomShape 23"/>
          <p:cNvSpPr/>
          <p:nvPr/>
        </p:nvSpPr>
        <p:spPr>
          <a:xfrm>
            <a:off x="6559560" y="8361000"/>
            <a:ext cx="1203840" cy="1065240"/>
          </a:xfrm>
          <a:prstGeom prst="rect">
            <a:avLst/>
          </a:prstGeom>
          <a:solidFill>
            <a:srgbClr val="ff0000"/>
          </a:solidFill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Not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Stable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B06A425C-E3AE-4B57-A91F-162BC50491AA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349" name="CustomShape 2"/>
          <p:cNvSpPr/>
          <p:nvPr/>
        </p:nvSpPr>
        <p:spPr>
          <a:xfrm>
            <a:off x="-1080" y="-864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0" name="CustomShape 3"/>
          <p:cNvSpPr/>
          <p:nvPr/>
        </p:nvSpPr>
        <p:spPr>
          <a:xfrm>
            <a:off x="-1080" y="-864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4"/>
          <p:cNvSpPr/>
          <p:nvPr/>
        </p:nvSpPr>
        <p:spPr>
          <a:xfrm>
            <a:off x="303840" y="2506680"/>
            <a:ext cx="11895120" cy="546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0160" bIns="0">
            <a:spAutoFit/>
          </a:bodyPr>
          <a:p>
            <a:pPr marL="297720" indent="-297360">
              <a:lnSpc>
                <a:spcPct val="100000"/>
              </a:lnSpc>
              <a:spcBef>
                <a:spcPts val="159"/>
              </a:spcBef>
              <a:buClr>
                <a:srgbClr val="000000"/>
              </a:buClr>
              <a:buFont typeface="Arial"/>
              <a:buChar char="•"/>
              <a:tabLst>
                <a:tab algn="l" pos="298800"/>
              </a:tabLst>
            </a:pPr>
            <a:r>
              <a:rPr b="1" lang="en-US" sz="3200" spc="-18" strike="noStrike">
                <a:solidFill>
                  <a:srgbClr val="000000"/>
                </a:solidFill>
                <a:latin typeface="Arial"/>
              </a:rPr>
              <a:t>Simple </a:t>
            </a:r>
            <a:r>
              <a:rPr b="1" lang="en-US" sz="3200" spc="-26" strike="noStrike">
                <a:solidFill>
                  <a:srgbClr val="000000"/>
                </a:solidFill>
                <a:latin typeface="Arial"/>
              </a:rPr>
              <a:t>quicksort.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Choose pivot using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a simple 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deterministic rule; e.g.,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first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element,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last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element,  median(A[1], A[n],</a:t>
            </a:r>
            <a:r>
              <a:rPr b="0" lang="en-US" sz="3200" spc="-114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A[n/2]).</a:t>
            </a:r>
            <a:endParaRPr b="0" lang="en-US" sz="32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516"/>
              </a:spcBef>
              <a:buClr>
                <a:srgbClr val="000000"/>
              </a:buClr>
              <a:buFont typeface="Symbol" charset="2"/>
              <a:buChar char=""/>
              <a:tabLst>
                <a:tab algn="l" pos="65124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Θ(n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log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n)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2800" spc="15" strike="noStrike">
                <a:solidFill>
                  <a:srgbClr val="000000"/>
                </a:solidFill>
                <a:latin typeface="Arial"/>
              </a:rPr>
              <a:t>if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“lucky”, but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Θ(n</a:t>
            </a:r>
            <a:r>
              <a:rPr b="0" lang="en-US" sz="2800" spc="-12" strike="noStrike" baseline="24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)</a:t>
            </a:r>
            <a:r>
              <a:rPr b="0" lang="en-US" sz="2800" spc="-21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worst-case.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"/>
              </a:spcBef>
              <a:tabLst>
                <a:tab algn="l" pos="651240"/>
              </a:tabLst>
            </a:pP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"/>
              </a:spcBef>
              <a:tabLst>
                <a:tab algn="l" pos="651240"/>
              </a:tabLst>
            </a:pPr>
            <a:endParaRPr b="0" lang="en-US" sz="28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298800"/>
              </a:tabLst>
            </a:pPr>
            <a:r>
              <a:rPr b="1" lang="en-US" sz="3200" spc="-18" strike="noStrike">
                <a:solidFill>
                  <a:srgbClr val="000000"/>
                </a:solidFill>
                <a:latin typeface="Arial"/>
              </a:rPr>
              <a:t>Deterministic </a:t>
            </a:r>
            <a:r>
              <a:rPr b="1" lang="en-US" sz="3200" spc="-26" strike="noStrike">
                <a:solidFill>
                  <a:srgbClr val="000000"/>
                </a:solidFill>
                <a:latin typeface="Arial"/>
              </a:rPr>
              <a:t>quicksort.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Pivot on median </a:t>
            </a:r>
            <a:r>
              <a:rPr b="0" lang="en-US" sz="3200" spc="-26" strike="noStrike">
                <a:solidFill>
                  <a:srgbClr val="000000"/>
                </a:solidFill>
                <a:latin typeface="Arial"/>
              </a:rPr>
              <a:t>(we’ll 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see shortly </a:t>
            </a:r>
            <a:r>
              <a:rPr b="0" lang="en-US" sz="3200" spc="-26" strike="noStrike">
                <a:solidFill>
                  <a:srgbClr val="000000"/>
                </a:solidFill>
                <a:latin typeface="Arial"/>
              </a:rPr>
              <a:t>how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to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find the median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in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linear</a:t>
            </a:r>
            <a:r>
              <a:rPr b="0" lang="en-US" sz="3200" spc="514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200" spc="-9" strike="noStrike">
                <a:solidFill>
                  <a:srgbClr val="000000"/>
                </a:solidFill>
                <a:latin typeface="Arial"/>
              </a:rPr>
              <a:t>time).</a:t>
            </a:r>
            <a:endParaRPr b="0" lang="en-US" sz="32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516"/>
              </a:spcBef>
              <a:buClr>
                <a:srgbClr val="000000"/>
              </a:buClr>
              <a:buFont typeface="Arial"/>
              <a:buChar char="–"/>
              <a:tabLst>
                <a:tab algn="l" pos="65124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Θ(n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log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n) time, but not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the best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in</a:t>
            </a:r>
            <a:r>
              <a:rPr b="0" lang="en-US" sz="2800" spc="-18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practice.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"/>
              </a:spcBef>
              <a:tabLst>
                <a:tab algn="l" pos="651240"/>
              </a:tabLst>
            </a:pP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"/>
              </a:spcBef>
              <a:tabLst>
                <a:tab algn="l" pos="651240"/>
              </a:tabLst>
            </a:pPr>
            <a:endParaRPr b="0" lang="en-US" sz="28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298800"/>
              </a:tabLst>
            </a:pPr>
            <a:r>
              <a:rPr b="1" lang="en-US" sz="3200" spc="-18" strike="noStrike">
                <a:solidFill>
                  <a:srgbClr val="000000"/>
                </a:solidFill>
                <a:latin typeface="Arial"/>
              </a:rPr>
              <a:t>Randomized </a:t>
            </a:r>
            <a:r>
              <a:rPr b="1" lang="en-US" sz="3200" spc="-26" strike="noStrike">
                <a:solidFill>
                  <a:srgbClr val="000000"/>
                </a:solidFill>
                <a:latin typeface="Arial"/>
              </a:rPr>
              <a:t>quicksort</a:t>
            </a:r>
            <a:r>
              <a:rPr b="0" lang="en-US" sz="3200" spc="-26" strike="noStrike">
                <a:solidFill>
                  <a:srgbClr val="000000"/>
                </a:solidFill>
                <a:latin typeface="Arial"/>
              </a:rPr>
              <a:t>. </a:t>
            </a:r>
            <a:r>
              <a:rPr b="0" lang="en-US" sz="3200" spc="-18" strike="noStrike">
                <a:solidFill>
                  <a:srgbClr val="000000"/>
                </a:solidFill>
                <a:latin typeface="Arial"/>
              </a:rPr>
              <a:t>Choose pivot uniformly at  random.</a:t>
            </a:r>
            <a:endParaRPr b="0" lang="en-US" sz="32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524"/>
              </a:spcBef>
              <a:buClr>
                <a:srgbClr val="000000"/>
              </a:buClr>
              <a:buFont typeface="Arial"/>
              <a:buChar char="–"/>
              <a:tabLst>
                <a:tab algn="l" pos="65124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Θ(n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log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n)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with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high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probability,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and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fast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in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practice  (competitive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with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merge</a:t>
            </a:r>
            <a:r>
              <a:rPr b="0" lang="en-US" sz="2800" spc="-2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sort).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52" name="CustomShape 5"/>
          <p:cNvSpPr/>
          <p:nvPr/>
        </p:nvSpPr>
        <p:spPr>
          <a:xfrm>
            <a:off x="0" y="-7920"/>
            <a:ext cx="12800160" cy="9608760"/>
          </a:xfrm>
          <a:custGeom>
            <a:avLst/>
            <a:gdLst/>
            <a:ah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6"/>
          <p:cNvSpPr/>
          <p:nvPr/>
        </p:nvSpPr>
        <p:spPr>
          <a:xfrm>
            <a:off x="-1080" y="14148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Quicksort Variants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BACBE237-2044-48C9-8AAB-F3237E1508C9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355" name="CustomShape 2"/>
          <p:cNvSpPr/>
          <p:nvPr/>
        </p:nvSpPr>
        <p:spPr>
          <a:xfrm>
            <a:off x="0" y="-72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CustomShape 3"/>
          <p:cNvSpPr/>
          <p:nvPr/>
        </p:nvSpPr>
        <p:spPr>
          <a:xfrm>
            <a:off x="0" y="-72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CustomShape 4"/>
          <p:cNvSpPr/>
          <p:nvPr/>
        </p:nvSpPr>
        <p:spPr>
          <a:xfrm>
            <a:off x="304920" y="2514240"/>
            <a:ext cx="11895120" cy="502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0160" bIns="0">
            <a:spAutoFit/>
          </a:bodyPr>
          <a:p>
            <a:pPr marL="297720" indent="-297360">
              <a:lnSpc>
                <a:spcPct val="100000"/>
              </a:lnSpc>
              <a:spcBef>
                <a:spcPts val="184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Any sorting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algorithm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can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be </a:t>
            </a:r>
            <a:r>
              <a:rPr b="0" lang="en-US" sz="3600" spc="7" strike="noStrike">
                <a:solidFill>
                  <a:srgbClr val="000000"/>
                </a:solidFill>
                <a:latin typeface="Arial"/>
              </a:rPr>
              <a:t>made </a:t>
            </a:r>
            <a:r>
              <a:rPr b="1" lang="en-US" sz="3600" spc="-9" strike="noStrike">
                <a:solidFill>
                  <a:srgbClr val="000000"/>
                </a:solidFill>
                <a:latin typeface="Arial"/>
              </a:rPr>
              <a:t>stable</a:t>
            </a:r>
            <a:r>
              <a:rPr b="1" lang="en-US" sz="3600" spc="-24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at 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the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expense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of </a:t>
            </a: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in-place</a:t>
            </a:r>
            <a:r>
              <a:rPr b="1" lang="en-US" sz="3600" spc="-8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operation</a:t>
            </a:r>
            <a:endParaRPr b="0" lang="en-US" sz="3600" spc="-1" strike="noStrike">
              <a:latin typeface="Arial"/>
            </a:endParaRPr>
          </a:p>
          <a:p>
            <a:pPr marL="297720">
              <a:lnSpc>
                <a:spcPct val="100000"/>
              </a:lnSpc>
              <a:spcBef>
                <a:spcPts val="533"/>
              </a:spcBef>
              <a:tabLst>
                <a:tab algn="l" pos="298800"/>
              </a:tabLst>
            </a:pPr>
            <a:r>
              <a:rPr b="0" i="1" lang="en-US" sz="2800" spc="-1" strike="noStrike">
                <a:solidFill>
                  <a:srgbClr val="000000"/>
                </a:solidFill>
                <a:latin typeface="Arial"/>
              </a:rPr>
              <a:t>(so </a:t>
            </a:r>
            <a:r>
              <a:rPr b="0" i="1" lang="en-US" sz="2800" spc="-9" strike="noStrike">
                <a:solidFill>
                  <a:srgbClr val="000000"/>
                </a:solidFill>
                <a:latin typeface="Arial"/>
              </a:rPr>
              <a:t>we can implement </a:t>
            </a:r>
            <a:r>
              <a:rPr b="0" i="1" lang="en-US" sz="2800" spc="-18" strike="noStrike">
                <a:solidFill>
                  <a:srgbClr val="000000"/>
                </a:solidFill>
                <a:latin typeface="Arial"/>
              </a:rPr>
              <a:t>quicksort </a:t>
            </a:r>
            <a:r>
              <a:rPr b="0" i="1" lang="en-US" sz="2800" spc="-9" strike="noStrike">
                <a:solidFill>
                  <a:srgbClr val="000000"/>
                </a:solidFill>
                <a:latin typeface="Arial"/>
              </a:rPr>
              <a:t>to be stable but not </a:t>
            </a:r>
            <a:r>
              <a:rPr b="0" i="1" lang="en-US" sz="2800" spc="-1" strike="noStrike">
                <a:solidFill>
                  <a:srgbClr val="000000"/>
                </a:solidFill>
                <a:latin typeface="Arial"/>
              </a:rPr>
              <a:t>in-place, </a:t>
            </a:r>
            <a:r>
              <a:rPr b="0" i="1" lang="en-US" sz="2800" spc="-9" strike="noStrike">
                <a:solidFill>
                  <a:srgbClr val="000000"/>
                </a:solidFill>
                <a:latin typeface="Arial"/>
              </a:rPr>
              <a:t>or in-place </a:t>
            </a:r>
            <a:r>
              <a:rPr b="0" i="1" lang="en-US" sz="2800" spc="-1" strike="noStrike">
                <a:solidFill>
                  <a:srgbClr val="000000"/>
                </a:solidFill>
                <a:latin typeface="Arial"/>
              </a:rPr>
              <a:t>but </a:t>
            </a:r>
            <a:r>
              <a:rPr b="0" i="1" lang="en-US" sz="2800" spc="-9" strike="noStrike">
                <a:solidFill>
                  <a:srgbClr val="000000"/>
                </a:solidFill>
                <a:latin typeface="Arial"/>
              </a:rPr>
              <a:t>not</a:t>
            </a:r>
            <a:r>
              <a:rPr b="0" i="1" lang="en-US" sz="2800" spc="-4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i="1" lang="en-US" sz="2800" spc="-1" strike="noStrike">
                <a:solidFill>
                  <a:srgbClr val="000000"/>
                </a:solidFill>
                <a:latin typeface="Arial"/>
              </a:rPr>
              <a:t>stable).</a:t>
            </a:r>
            <a:endParaRPr b="0" lang="en-US" sz="28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49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Memory</a:t>
            </a:r>
            <a:r>
              <a:rPr b="0" lang="en-US" sz="3600" spc="-5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issues:</a:t>
            </a:r>
            <a:endParaRPr b="0" lang="en-US" sz="36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604"/>
              </a:spcBef>
              <a:buClr>
                <a:srgbClr val="000000"/>
              </a:buClr>
              <a:buFont typeface="Symbol" charset="2"/>
              <a:buChar char=""/>
              <a:tabLst>
                <a:tab algn="l" pos="651240"/>
              </a:tabLst>
            </a:pP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Rather than sort large records, sort pointers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to 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records.</a:t>
            </a:r>
            <a:endParaRPr b="0" lang="en-US" sz="28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587"/>
              </a:spcBef>
              <a:buClr>
                <a:srgbClr val="000000"/>
              </a:buClr>
              <a:buFont typeface="Symbol" charset="2"/>
              <a:buChar char=""/>
              <a:tabLst>
                <a:tab algn="l" pos="651240"/>
              </a:tabLst>
            </a:pP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Some </a:t>
            </a:r>
            <a:r>
              <a:rPr b="0" lang="en-US" sz="2800" spc="-26" strike="noStrike">
                <a:solidFill>
                  <a:srgbClr val="000000"/>
                </a:solidFill>
                <a:latin typeface="Arial"/>
              </a:rPr>
              <a:t>advanced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sorting algorithms only </a:t>
            </a:r>
            <a:r>
              <a:rPr b="0" lang="en-US" sz="2800" spc="-9" strike="noStrike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</a:rPr>
              <a:t>move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elements of data </a:t>
            </a:r>
            <a:r>
              <a:rPr b="0" lang="en-US" sz="2800" spc="-26" strike="noStrike">
                <a:solidFill>
                  <a:srgbClr val="000000"/>
                </a:solidFill>
                <a:latin typeface="Arial"/>
              </a:rPr>
              <a:t>O(n)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total</a:t>
            </a:r>
            <a:r>
              <a:rPr b="0" lang="en-US" sz="2800" spc="32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times.</a:t>
            </a:r>
            <a:endParaRPr b="0" lang="en-US" sz="2800" spc="-1" strike="noStrike">
              <a:latin typeface="Arial"/>
            </a:endParaRPr>
          </a:p>
          <a:p>
            <a:pPr lvl="1" marL="650160" indent="-249480">
              <a:lnSpc>
                <a:spcPct val="100000"/>
              </a:lnSpc>
              <a:spcBef>
                <a:spcPts val="595"/>
              </a:spcBef>
              <a:buClr>
                <a:srgbClr val="000000"/>
              </a:buClr>
              <a:buFont typeface="Symbol" charset="2"/>
              <a:buChar char=""/>
              <a:tabLst>
                <a:tab algn="l" pos="651240"/>
              </a:tabLst>
            </a:pP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How will caching </a:t>
            </a:r>
            <a:r>
              <a:rPr b="0" lang="en-US" sz="2800" spc="-26" strike="noStrike">
                <a:solidFill>
                  <a:srgbClr val="000000"/>
                </a:solidFill>
                <a:latin typeface="Arial"/>
              </a:rPr>
              <a:t>affect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the performance of </a:t>
            </a:r>
            <a:r>
              <a:rPr b="0" lang="en-US" sz="2800" spc="-26" strike="noStrike">
                <a:solidFill>
                  <a:srgbClr val="000000"/>
                </a:solidFill>
                <a:latin typeface="Arial"/>
              </a:rPr>
              <a:t>our 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various sorting</a:t>
            </a:r>
            <a:r>
              <a:rPr b="0" lang="en-US" sz="2800" spc="18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algorithms?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358" name="CustomShape 5"/>
          <p:cNvSpPr/>
          <p:nvPr/>
        </p:nvSpPr>
        <p:spPr>
          <a:xfrm>
            <a:off x="1080" y="0"/>
            <a:ext cx="12800160" cy="9600840"/>
          </a:xfrm>
          <a:custGeom>
            <a:avLst/>
            <a:gdLst/>
            <a:ah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9" name="CustomShape 6"/>
          <p:cNvSpPr/>
          <p:nvPr/>
        </p:nvSpPr>
        <p:spPr>
          <a:xfrm>
            <a:off x="0" y="14940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Further Thoughts on Sorting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5786F98C-2490-4E33-A891-48651C1B116A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361" name="CustomShape 2"/>
          <p:cNvSpPr/>
          <p:nvPr/>
        </p:nvSpPr>
        <p:spPr>
          <a:xfrm>
            <a:off x="0" y="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2" name="CustomShape 3"/>
          <p:cNvSpPr/>
          <p:nvPr/>
        </p:nvSpPr>
        <p:spPr>
          <a:xfrm>
            <a:off x="0" y="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3" name="CustomShape 4"/>
          <p:cNvSpPr/>
          <p:nvPr/>
        </p:nvSpPr>
        <p:spPr>
          <a:xfrm>
            <a:off x="304920" y="1615680"/>
            <a:ext cx="11895120" cy="819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0160" bIns="0">
            <a:spAutoFit/>
          </a:bodyPr>
          <a:p>
            <a:pPr marL="297720" indent="-297360">
              <a:lnSpc>
                <a:spcPct val="100000"/>
              </a:lnSpc>
              <a:spcBef>
                <a:spcPts val="760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…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be </a:t>
            </a:r>
            <a:r>
              <a:rPr b="1" lang="en-US" sz="3600" spc="-26" strike="noStrike">
                <a:solidFill>
                  <a:srgbClr val="000000"/>
                </a:solidFill>
                <a:latin typeface="Arial"/>
              </a:rPr>
              <a:t>stable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and</a:t>
            </a:r>
            <a:r>
              <a:rPr b="0" lang="en-US" sz="3600" spc="39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3600" spc="-26" strike="noStrike">
                <a:solidFill>
                  <a:srgbClr val="000000"/>
                </a:solidFill>
                <a:latin typeface="Arial"/>
              </a:rPr>
              <a:t>in-place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87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…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require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only </a:t>
            </a:r>
            <a:r>
              <a:rPr b="1" lang="en-US" sz="3600" spc="-26" strike="noStrike">
                <a:solidFill>
                  <a:srgbClr val="000000"/>
                </a:solidFill>
                <a:latin typeface="Arial"/>
              </a:rPr>
              <a:t>O(n) </a:t>
            </a:r>
            <a:r>
              <a:rPr b="1" lang="en-US" sz="3600" spc="-35" strike="noStrike">
                <a:solidFill>
                  <a:srgbClr val="000000"/>
                </a:solidFill>
                <a:latin typeface="Arial"/>
              </a:rPr>
              <a:t>moves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(memory</a:t>
            </a:r>
            <a:r>
              <a:rPr b="0" lang="en-US" sz="3600" spc="3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writes)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95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…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be </a:t>
            </a:r>
            <a:r>
              <a:rPr b="1" lang="en-US" sz="3600" spc="-18" strike="noStrike">
                <a:solidFill>
                  <a:srgbClr val="000000"/>
                </a:solidFill>
                <a:latin typeface="Arial"/>
              </a:rPr>
              <a:t>deterministic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(no</a:t>
            </a:r>
            <a:r>
              <a:rPr b="0" lang="en-US" sz="3600" spc="398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randomization)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87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…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run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in </a:t>
            </a:r>
            <a:r>
              <a:rPr b="1" lang="en-US" sz="3600" spc="-18" strike="noStrike">
                <a:solidFill>
                  <a:srgbClr val="000000"/>
                </a:solidFill>
                <a:latin typeface="Arial"/>
              </a:rPr>
              <a:t>O(n log </a:t>
            </a:r>
            <a:r>
              <a:rPr b="1" lang="en-US" sz="3600" spc="-26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1" lang="en-US" sz="3600" spc="37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time.</a:t>
            </a:r>
            <a:endParaRPr b="0" lang="en-US" sz="3600" spc="-1" strike="noStrike">
              <a:latin typeface="Arial"/>
            </a:endParaRPr>
          </a:p>
          <a:p>
            <a:pPr marL="799920">
              <a:lnSpc>
                <a:spcPct val="100000"/>
              </a:lnSpc>
              <a:spcBef>
                <a:spcPts val="524"/>
              </a:spcBef>
              <a:tabLst>
                <a:tab algn="l" pos="298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(there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is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an </a:t>
            </a:r>
            <a:r>
              <a:rPr b="0" lang="el-GR" sz="2800" spc="-9" strike="noStrike">
                <a:solidFill>
                  <a:srgbClr val="000000"/>
                </a:solidFill>
                <a:latin typeface="Arial"/>
              </a:rPr>
              <a:t>Ω(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n </a:t>
            </a:r>
            <a:r>
              <a:rPr b="0" lang="en-US" sz="2800" spc="7" strike="noStrike">
                <a:solidFill>
                  <a:srgbClr val="000000"/>
                </a:solidFill>
                <a:latin typeface="Arial"/>
              </a:rPr>
              <a:t>log </a:t>
            </a:r>
            <a:r>
              <a:rPr b="0" lang="en-US" sz="2800" spc="-9" strike="noStrike">
                <a:solidFill>
                  <a:srgbClr val="000000"/>
                </a:solidFill>
                <a:latin typeface="Arial"/>
              </a:rPr>
              <a:t>n) worst-case lower bound on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any  “comparison-based” sorting</a:t>
            </a:r>
            <a:r>
              <a:rPr b="0" lang="en-US" sz="2800" spc="-1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algorithm)</a:t>
            </a:r>
            <a:endParaRPr b="0" lang="en-US" sz="28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70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…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run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in closer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to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O(n)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for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“nearly 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sorted” inputs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(like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insertion</a:t>
            </a:r>
            <a:r>
              <a:rPr b="0" lang="en-US" sz="3600" spc="304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sort).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95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…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would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be </a:t>
            </a:r>
            <a:r>
              <a:rPr b="1" lang="en-US" sz="3600" spc="-18" strike="noStrike">
                <a:solidFill>
                  <a:srgbClr val="000000"/>
                </a:solidFill>
                <a:latin typeface="Arial"/>
              </a:rPr>
              <a:t>simple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to implement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and</a:t>
            </a:r>
            <a:r>
              <a:rPr b="0" lang="en-US" sz="3600" spc="35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analyze</a:t>
            </a:r>
            <a:endParaRPr b="0" lang="en-US" sz="3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95"/>
              </a:spcBef>
              <a:tabLst>
                <a:tab algn="l" pos="298800"/>
              </a:tabLst>
            </a:pPr>
            <a:endParaRPr b="0" lang="en-US" sz="3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95"/>
              </a:spcBef>
              <a:tabLst>
                <a:tab algn="l" pos="298800"/>
              </a:tabLst>
            </a:pP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595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24" strike="noStrike">
                <a:solidFill>
                  <a:srgbClr val="000000"/>
                </a:solidFill>
                <a:latin typeface="Arial"/>
              </a:rPr>
              <a:t>We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currently only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know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how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to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achieve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limited 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combinations of the </a:t>
            </a:r>
            <a:r>
              <a:rPr b="0" lang="en-US" sz="3600" spc="-26" strike="noStrike">
                <a:solidFill>
                  <a:srgbClr val="000000"/>
                </a:solidFill>
                <a:latin typeface="Arial"/>
              </a:rPr>
              <a:t>above</a:t>
            </a:r>
            <a:r>
              <a:rPr b="0" lang="en-US" sz="3600" spc="28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properties!!</a:t>
            </a:r>
            <a:endParaRPr b="0" lang="en-US" sz="3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95"/>
              </a:spcBef>
              <a:tabLst>
                <a:tab algn="l" pos="298800"/>
              </a:tabLst>
            </a:pPr>
            <a:endParaRPr b="0" lang="en-US" sz="3600" spc="-1" strike="noStrike">
              <a:latin typeface="Arial"/>
            </a:endParaRPr>
          </a:p>
        </p:txBody>
      </p:sp>
      <p:sp>
        <p:nvSpPr>
          <p:cNvPr id="364" name="CustomShape 5"/>
          <p:cNvSpPr/>
          <p:nvPr/>
        </p:nvSpPr>
        <p:spPr>
          <a:xfrm>
            <a:off x="1080" y="720"/>
            <a:ext cx="12800160" cy="9600120"/>
          </a:xfrm>
          <a:custGeom>
            <a:avLst/>
            <a:gdLst/>
            <a:ah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CustomShape 6"/>
          <p:cNvSpPr/>
          <p:nvPr/>
        </p:nvSpPr>
        <p:spPr>
          <a:xfrm>
            <a:off x="0" y="1501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The Ideal Sorting Algorithm…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2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3"/>
          <p:cNvSpPr/>
          <p:nvPr/>
        </p:nvSpPr>
        <p:spPr>
          <a:xfrm>
            <a:off x="753840" y="2238120"/>
            <a:ext cx="10742400" cy="2389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3400" bIns="0">
            <a:spAutoFit/>
          </a:bodyPr>
          <a:p>
            <a:pPr marL="297720" indent="-297360">
              <a:lnSpc>
                <a:spcPct val="100000"/>
              </a:lnSpc>
              <a:spcBef>
                <a:spcPts val="184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Repeatedly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scan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array,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swapping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out-of-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order pairs of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consecutive</a:t>
            </a:r>
            <a:r>
              <a:rPr b="0" lang="en-US" sz="3600" spc="-17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elements.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15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(Θ(n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in the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worst</a:t>
            </a:r>
            <a:r>
              <a:rPr b="0" lang="en-US" sz="3600" spc="-1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case).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66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7" strike="noStrike">
                <a:solidFill>
                  <a:srgbClr val="000000"/>
                </a:solidFill>
                <a:latin typeface="Arial"/>
              </a:rPr>
              <a:t>Simple to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code, “in-place”, and</a:t>
            </a:r>
            <a:r>
              <a:rPr b="0" lang="en-US" sz="36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“stable”.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86" name="CustomShape 4"/>
          <p:cNvSpPr/>
          <p:nvPr/>
        </p:nvSpPr>
        <p:spPr>
          <a:xfrm>
            <a:off x="7620840" y="6222240"/>
            <a:ext cx="4485960" cy="85428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122400" bIns="0">
            <a:spAutoFit/>
          </a:bodyPr>
          <a:p>
            <a:pPr marL="733320" indent="-608400">
              <a:lnSpc>
                <a:spcPct val="100000"/>
              </a:lnSpc>
              <a:spcBef>
                <a:spcPts val="964"/>
              </a:spcBef>
              <a:tabLst>
                <a:tab algn="l" pos="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 Solution</a:t>
            </a:r>
            <a:r>
              <a:rPr b="1" lang="en-US" sz="24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“Correct”  or</a:t>
            </a:r>
            <a:r>
              <a:rPr b="1" lang="en-US" sz="2400" spc="-2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“Optimal”?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7" name="CustomShape 5"/>
          <p:cNvSpPr/>
          <p:nvPr/>
        </p:nvSpPr>
        <p:spPr>
          <a:xfrm>
            <a:off x="831528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CustomShape 6"/>
          <p:cNvSpPr/>
          <p:nvPr/>
        </p:nvSpPr>
        <p:spPr>
          <a:xfrm>
            <a:off x="9035280" y="5598000"/>
            <a:ext cx="308844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Algorithm</a:t>
            </a:r>
            <a:r>
              <a:rPr b="0" lang="en-US" sz="24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terminates.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9" name="CustomShape 7"/>
          <p:cNvSpPr/>
          <p:nvPr/>
        </p:nvSpPr>
        <p:spPr>
          <a:xfrm>
            <a:off x="7620840" y="7869600"/>
            <a:ext cx="4485960" cy="36612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marL="190080">
              <a:lnSpc>
                <a:spcPct val="100000"/>
              </a:lnSpc>
            </a:pP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Improve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</a:t>
            </a:r>
            <a:r>
              <a:rPr b="1" lang="en-US" sz="2400" spc="-24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Solution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90" name="CustomShape 8"/>
          <p:cNvSpPr/>
          <p:nvPr/>
        </p:nvSpPr>
        <p:spPr>
          <a:xfrm>
            <a:off x="1119924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22098" y="31750"/>
                </a:moveTo>
                <a:lnTo>
                  <a:pt x="16001" y="31750"/>
                </a:lnTo>
                <a:lnTo>
                  <a:pt x="16001" y="266700"/>
                </a:lnTo>
                <a:lnTo>
                  <a:pt x="22098" y="266700"/>
                </a:lnTo>
                <a:lnTo>
                  <a:pt x="22098" y="31750"/>
                </a:lnTo>
                <a:close/>
                <a:moveTo>
                  <a:pt x="19050" y="0"/>
                </a:moveTo>
                <a:lnTo>
                  <a:pt x="0" y="38100"/>
                </a:lnTo>
                <a:lnTo>
                  <a:pt x="16001" y="38100"/>
                </a:lnTo>
                <a:lnTo>
                  <a:pt x="16001" y="31750"/>
                </a:lnTo>
                <a:lnTo>
                  <a:pt x="34925" y="31750"/>
                </a:lnTo>
                <a:lnTo>
                  <a:pt x="19050" y="0"/>
                </a:lnTo>
                <a:close/>
                <a:moveTo>
                  <a:pt x="34925" y="31750"/>
                </a:moveTo>
                <a:lnTo>
                  <a:pt x="22098" y="31750"/>
                </a:lnTo>
                <a:lnTo>
                  <a:pt x="22098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9"/>
          <p:cNvSpPr/>
          <p:nvPr/>
        </p:nvSpPr>
        <p:spPr>
          <a:xfrm>
            <a:off x="7753680" y="7246440"/>
            <a:ext cx="460800" cy="26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1580" spc="-18" strike="noStrike">
                <a:solidFill>
                  <a:srgbClr val="000000"/>
                </a:solidFill>
                <a:latin typeface="Arial"/>
              </a:rPr>
              <a:t>No</a:t>
            </a:r>
            <a:endParaRPr b="0" lang="en-US" sz="1580" spc="-1" strike="noStrike">
              <a:latin typeface="Arial"/>
            </a:endParaRPr>
          </a:p>
        </p:txBody>
      </p:sp>
      <p:sp>
        <p:nvSpPr>
          <p:cNvPr id="92" name="CustomShape 10"/>
          <p:cNvSpPr/>
          <p:nvPr/>
        </p:nvSpPr>
        <p:spPr>
          <a:xfrm>
            <a:off x="8361720" y="5740920"/>
            <a:ext cx="540360" cy="4809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11"/>
          <p:cNvSpPr/>
          <p:nvPr/>
        </p:nvSpPr>
        <p:spPr>
          <a:xfrm>
            <a:off x="7646760" y="5704920"/>
            <a:ext cx="59256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2400" spc="-97" strike="noStrike">
                <a:solidFill>
                  <a:srgbClr val="000000"/>
                </a:solidFill>
                <a:latin typeface="Arial"/>
              </a:rPr>
              <a:t>Y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e</a:t>
            </a: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94" name="CustomShape 12"/>
          <p:cNvSpPr/>
          <p:nvPr/>
        </p:nvSpPr>
        <p:spPr>
          <a:xfrm>
            <a:off x="410400" y="6944760"/>
            <a:ext cx="6373800" cy="209268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CustomShape 13"/>
          <p:cNvSpPr/>
          <p:nvPr/>
        </p:nvSpPr>
        <p:spPr>
          <a:xfrm>
            <a:off x="-15120" y="-19800"/>
            <a:ext cx="12814560" cy="9620640"/>
          </a:xfrm>
          <a:custGeom>
            <a:avLst/>
            <a:gdLst/>
            <a:ah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TextShape 14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2C117EB8-D4B4-4ED7-9CF1-017664725A12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97" name="CustomShape 15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Bubble Sort </a:t>
            </a:r>
            <a:r>
              <a:rPr b="1" lang="en-US" sz="4800" spc="-9" strike="noStrike">
                <a:solidFill>
                  <a:srgbClr val="004f89"/>
                </a:solidFill>
                <a:latin typeface="Arial"/>
              </a:rPr>
              <a:t>(Iterative</a:t>
            </a:r>
            <a:r>
              <a:rPr b="1" lang="en-US" sz="4800" spc="-80" strike="noStrike">
                <a:solidFill>
                  <a:srgbClr val="004f89"/>
                </a:solidFill>
                <a:latin typeface="Arial"/>
              </a:rPr>
              <a:t> </a:t>
            </a: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Refinement)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CustomShape 2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CustomShape 3"/>
          <p:cNvSpPr/>
          <p:nvPr/>
        </p:nvSpPr>
        <p:spPr>
          <a:xfrm>
            <a:off x="753840" y="2238120"/>
            <a:ext cx="10742400" cy="2389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3400" bIns="0">
            <a:spAutoFit/>
          </a:bodyPr>
          <a:p>
            <a:pPr marL="297720" indent="-297360">
              <a:lnSpc>
                <a:spcPct val="100000"/>
              </a:lnSpc>
              <a:spcBef>
                <a:spcPts val="184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Repeatedly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scan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array,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swapping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out-of-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order pairs of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consecutive</a:t>
            </a:r>
            <a:r>
              <a:rPr b="0" lang="en-US" sz="3600" spc="-17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elements.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15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(Θ(n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in the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worst</a:t>
            </a:r>
            <a:r>
              <a:rPr b="0" lang="en-US" sz="3600" spc="-1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case).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66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7" strike="noStrike">
                <a:solidFill>
                  <a:srgbClr val="000000"/>
                </a:solidFill>
                <a:latin typeface="Arial"/>
              </a:rPr>
              <a:t>Simple to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code, “</a:t>
            </a:r>
            <a:r>
              <a:rPr b="0" lang="en-US" sz="3600" spc="-9" strike="noStrike" u="sng">
                <a:solidFill>
                  <a:srgbClr val="000000"/>
                </a:solidFill>
                <a:uFillTx/>
                <a:latin typeface="Arial"/>
              </a:rPr>
              <a:t>in-place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”, and</a:t>
            </a:r>
            <a:r>
              <a:rPr b="0" lang="en-US" sz="36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“stable”.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01" name="CustomShape 4"/>
          <p:cNvSpPr/>
          <p:nvPr/>
        </p:nvSpPr>
        <p:spPr>
          <a:xfrm>
            <a:off x="7620840" y="6222240"/>
            <a:ext cx="4485960" cy="85428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122400" bIns="0">
            <a:spAutoFit/>
          </a:bodyPr>
          <a:p>
            <a:pPr marL="733320" indent="-608400">
              <a:lnSpc>
                <a:spcPct val="100000"/>
              </a:lnSpc>
              <a:spcBef>
                <a:spcPts val="964"/>
              </a:spcBef>
              <a:tabLst>
                <a:tab algn="l" pos="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 Solution</a:t>
            </a:r>
            <a:r>
              <a:rPr b="1" lang="en-US" sz="24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“Correct”  or</a:t>
            </a:r>
            <a:r>
              <a:rPr b="1" lang="en-US" sz="2400" spc="-2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“Optimal”?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2" name="CustomShape 5"/>
          <p:cNvSpPr/>
          <p:nvPr/>
        </p:nvSpPr>
        <p:spPr>
          <a:xfrm>
            <a:off x="831528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6"/>
          <p:cNvSpPr/>
          <p:nvPr/>
        </p:nvSpPr>
        <p:spPr>
          <a:xfrm>
            <a:off x="9035280" y="5598000"/>
            <a:ext cx="308844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Algorithm</a:t>
            </a:r>
            <a:r>
              <a:rPr b="0" lang="en-US" sz="24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terminates.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4" name="CustomShape 7"/>
          <p:cNvSpPr/>
          <p:nvPr/>
        </p:nvSpPr>
        <p:spPr>
          <a:xfrm>
            <a:off x="7620840" y="7869600"/>
            <a:ext cx="4485960" cy="36612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marL="190080">
              <a:lnSpc>
                <a:spcPct val="100000"/>
              </a:lnSpc>
            </a:pP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Improve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</a:t>
            </a:r>
            <a:r>
              <a:rPr b="1" lang="en-US" sz="2400" spc="-24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Solution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5" name="CustomShape 8"/>
          <p:cNvSpPr/>
          <p:nvPr/>
        </p:nvSpPr>
        <p:spPr>
          <a:xfrm>
            <a:off x="1119924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22098" y="31750"/>
                </a:moveTo>
                <a:lnTo>
                  <a:pt x="16001" y="31750"/>
                </a:lnTo>
                <a:lnTo>
                  <a:pt x="16001" y="266700"/>
                </a:lnTo>
                <a:lnTo>
                  <a:pt x="22098" y="266700"/>
                </a:lnTo>
                <a:lnTo>
                  <a:pt x="22098" y="31750"/>
                </a:lnTo>
                <a:close/>
                <a:moveTo>
                  <a:pt x="19050" y="0"/>
                </a:moveTo>
                <a:lnTo>
                  <a:pt x="0" y="38100"/>
                </a:lnTo>
                <a:lnTo>
                  <a:pt x="16001" y="38100"/>
                </a:lnTo>
                <a:lnTo>
                  <a:pt x="16001" y="31750"/>
                </a:lnTo>
                <a:lnTo>
                  <a:pt x="34925" y="31750"/>
                </a:lnTo>
                <a:lnTo>
                  <a:pt x="19050" y="0"/>
                </a:lnTo>
                <a:close/>
                <a:moveTo>
                  <a:pt x="34925" y="31750"/>
                </a:moveTo>
                <a:lnTo>
                  <a:pt x="22098" y="31750"/>
                </a:lnTo>
                <a:lnTo>
                  <a:pt x="22098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CustomShape 9"/>
          <p:cNvSpPr/>
          <p:nvPr/>
        </p:nvSpPr>
        <p:spPr>
          <a:xfrm>
            <a:off x="7753680" y="7246440"/>
            <a:ext cx="460800" cy="26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1580" spc="-18" strike="noStrike">
                <a:solidFill>
                  <a:srgbClr val="000000"/>
                </a:solidFill>
                <a:latin typeface="Arial"/>
              </a:rPr>
              <a:t>No</a:t>
            </a:r>
            <a:endParaRPr b="0" lang="en-US" sz="1580" spc="-1" strike="noStrike">
              <a:latin typeface="Arial"/>
            </a:endParaRPr>
          </a:p>
        </p:txBody>
      </p:sp>
      <p:sp>
        <p:nvSpPr>
          <p:cNvPr id="107" name="CustomShape 10"/>
          <p:cNvSpPr/>
          <p:nvPr/>
        </p:nvSpPr>
        <p:spPr>
          <a:xfrm>
            <a:off x="8361720" y="5740920"/>
            <a:ext cx="540360" cy="4809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11"/>
          <p:cNvSpPr/>
          <p:nvPr/>
        </p:nvSpPr>
        <p:spPr>
          <a:xfrm>
            <a:off x="7646760" y="5704920"/>
            <a:ext cx="59256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2400" spc="-97" strike="noStrike">
                <a:solidFill>
                  <a:srgbClr val="000000"/>
                </a:solidFill>
                <a:latin typeface="Arial"/>
              </a:rPr>
              <a:t>Y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e</a:t>
            </a: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9" name="CustomShape 12"/>
          <p:cNvSpPr/>
          <p:nvPr/>
        </p:nvSpPr>
        <p:spPr>
          <a:xfrm>
            <a:off x="410400" y="6944760"/>
            <a:ext cx="6373800" cy="209268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13"/>
          <p:cNvSpPr/>
          <p:nvPr/>
        </p:nvSpPr>
        <p:spPr>
          <a:xfrm>
            <a:off x="-15120" y="-19800"/>
            <a:ext cx="12814560" cy="9620640"/>
          </a:xfrm>
          <a:custGeom>
            <a:avLst/>
            <a:gdLst/>
            <a:ah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TextShape 14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FF6337CB-FFB9-4858-BCB6-D789568B5278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112" name="CustomShape 15"/>
          <p:cNvSpPr/>
          <p:nvPr/>
        </p:nvSpPr>
        <p:spPr>
          <a:xfrm>
            <a:off x="2196360" y="4713480"/>
            <a:ext cx="6171840" cy="11221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An “in-place”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sorting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algorithm re-arranges</a:t>
            </a:r>
            <a:r>
              <a:rPr b="0" lang="en-US" sz="2400" spc="-256" strike="noStrike">
                <a:solidFill>
                  <a:srgbClr val="000000"/>
                </a:solidFill>
                <a:latin typeface="Arial"/>
              </a:rPr>
              <a:t>  </a:t>
            </a:r>
            <a:r>
              <a:rPr b="0" lang="en-US" sz="2400" spc="-9" strike="noStrike">
                <a:solidFill>
                  <a:srgbClr val="000000"/>
                </a:solidFill>
                <a:latin typeface="Arial"/>
              </a:rPr>
              <a:t>elements</a:t>
            </a:r>
            <a:r>
              <a:rPr b="0" lang="en-US" sz="2400" spc="-8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within</a:t>
            </a:r>
            <a:r>
              <a:rPr b="0" lang="en-US" sz="2400" spc="-8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their</a:t>
            </a:r>
            <a:r>
              <a:rPr b="0" lang="en-US" sz="2400" spc="-7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original</a:t>
            </a:r>
            <a:r>
              <a:rPr b="0" lang="en-US" sz="2400" spc="-13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array</a:t>
            </a:r>
            <a:r>
              <a:rPr b="0" lang="en-US" sz="2400" spc="-8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(no </a:t>
            </a:r>
            <a:r>
              <a:rPr b="0" lang="en-US" sz="2400" spc="-18" strike="noStrike">
                <a:solidFill>
                  <a:srgbClr val="000000"/>
                </a:solidFill>
                <a:latin typeface="Arial"/>
              </a:rPr>
              <a:t>need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to allocate substantial </a:t>
            </a:r>
            <a:r>
              <a:rPr b="0" lang="en-US" sz="2400" spc="-9" strike="noStrike">
                <a:solidFill>
                  <a:srgbClr val="000000"/>
                </a:solidFill>
                <a:latin typeface="Arial"/>
              </a:rPr>
              <a:t>extra </a:t>
            </a:r>
            <a:r>
              <a:rPr b="0" lang="en-US" sz="2400" spc="15" strike="noStrike">
                <a:solidFill>
                  <a:srgbClr val="000000"/>
                </a:solidFill>
                <a:latin typeface="Arial"/>
              </a:rPr>
              <a:t>memory)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13" name="CustomShape 1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Bubble Sort </a:t>
            </a:r>
            <a:r>
              <a:rPr b="1" lang="en-US" sz="4800" spc="-9" strike="noStrike">
                <a:solidFill>
                  <a:srgbClr val="004f89"/>
                </a:solidFill>
                <a:latin typeface="Arial"/>
              </a:rPr>
              <a:t>(Iterative</a:t>
            </a:r>
            <a:r>
              <a:rPr b="1" lang="en-US" sz="4800" spc="-80" strike="noStrike">
                <a:solidFill>
                  <a:srgbClr val="004f89"/>
                </a:solidFill>
                <a:latin typeface="Arial"/>
              </a:rPr>
              <a:t> </a:t>
            </a: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Refinement)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2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CustomShape 3"/>
          <p:cNvSpPr/>
          <p:nvPr/>
        </p:nvSpPr>
        <p:spPr>
          <a:xfrm>
            <a:off x="753840" y="2238120"/>
            <a:ext cx="10742400" cy="2389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3400" bIns="0">
            <a:spAutoFit/>
          </a:bodyPr>
          <a:p>
            <a:pPr marL="297720" indent="-297360">
              <a:lnSpc>
                <a:spcPct val="100000"/>
              </a:lnSpc>
              <a:spcBef>
                <a:spcPts val="184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Repeatedly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scan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array,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swapping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out-of-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order pairs of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consecutive</a:t>
            </a:r>
            <a:r>
              <a:rPr b="0" lang="en-US" sz="3600" spc="-17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elements.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O(n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15" strike="noStrike">
                <a:solidFill>
                  <a:srgbClr val="000000"/>
                </a:solidFill>
                <a:latin typeface="Arial"/>
              </a:rPr>
              <a:t>time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(Θ(n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in the </a:t>
            </a:r>
            <a:r>
              <a:rPr b="0" lang="en-US" sz="3600" spc="-18" strike="noStrike">
                <a:solidFill>
                  <a:srgbClr val="000000"/>
                </a:solidFill>
                <a:latin typeface="Arial"/>
              </a:rPr>
              <a:t>worst</a:t>
            </a:r>
            <a:r>
              <a:rPr b="0" lang="en-US" sz="3600" spc="-1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case).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66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7" strike="noStrike">
                <a:solidFill>
                  <a:srgbClr val="000000"/>
                </a:solidFill>
                <a:latin typeface="Arial"/>
              </a:rPr>
              <a:t>Simple to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code, “in-place”, and</a:t>
            </a:r>
            <a:r>
              <a:rPr b="0" lang="en-US" sz="36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“</a:t>
            </a:r>
            <a:r>
              <a:rPr b="0" lang="en-US" sz="3600" spc="-9" strike="noStrike" u="sng">
                <a:solidFill>
                  <a:srgbClr val="000000"/>
                </a:solidFill>
                <a:uFillTx/>
                <a:latin typeface="Arial"/>
              </a:rPr>
              <a:t>stable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”.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17" name="CustomShape 4"/>
          <p:cNvSpPr/>
          <p:nvPr/>
        </p:nvSpPr>
        <p:spPr>
          <a:xfrm>
            <a:off x="7620840" y="6222240"/>
            <a:ext cx="4485960" cy="85428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122400" bIns="0">
            <a:spAutoFit/>
          </a:bodyPr>
          <a:p>
            <a:pPr marL="733320" indent="-608400">
              <a:lnSpc>
                <a:spcPct val="100000"/>
              </a:lnSpc>
              <a:spcBef>
                <a:spcPts val="964"/>
              </a:spcBef>
              <a:tabLst>
                <a:tab algn="l" pos="0"/>
              </a:tabLst>
            </a:pP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 Solution</a:t>
            </a:r>
            <a:r>
              <a:rPr b="1" lang="en-US" sz="2400" spc="-23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“Correct”  or</a:t>
            </a:r>
            <a:r>
              <a:rPr b="1" lang="en-US" sz="2400" spc="-26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“Optimal”?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831528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9" name="CustomShape 6"/>
          <p:cNvSpPr/>
          <p:nvPr/>
        </p:nvSpPr>
        <p:spPr>
          <a:xfrm>
            <a:off x="9035280" y="5598000"/>
            <a:ext cx="308844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Algorithm</a:t>
            </a:r>
            <a:r>
              <a:rPr b="0" lang="en-US" sz="24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terminates.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0" name="CustomShape 7"/>
          <p:cNvSpPr/>
          <p:nvPr/>
        </p:nvSpPr>
        <p:spPr>
          <a:xfrm>
            <a:off x="7620840" y="7869600"/>
            <a:ext cx="4485960" cy="366120"/>
          </a:xfrm>
          <a:prstGeom prst="rect">
            <a:avLst/>
          </a:prstGeom>
          <a:solidFill>
            <a:srgbClr val="33cccc"/>
          </a:solidFill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marL="190080">
              <a:lnSpc>
                <a:spcPct val="100000"/>
              </a:lnSpc>
            </a:pP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Improve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Current</a:t>
            </a:r>
            <a:r>
              <a:rPr b="1" lang="en-US" sz="2400" spc="-245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Solution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1" name="CustomShape 8"/>
          <p:cNvSpPr/>
          <p:nvPr/>
        </p:nvSpPr>
        <p:spPr>
          <a:xfrm>
            <a:off x="11199240" y="7120800"/>
            <a:ext cx="106560" cy="74808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22098" y="31750"/>
                </a:moveTo>
                <a:lnTo>
                  <a:pt x="16001" y="31750"/>
                </a:lnTo>
                <a:lnTo>
                  <a:pt x="16001" y="266700"/>
                </a:lnTo>
                <a:lnTo>
                  <a:pt x="22098" y="266700"/>
                </a:lnTo>
                <a:lnTo>
                  <a:pt x="22098" y="31750"/>
                </a:lnTo>
                <a:close/>
                <a:moveTo>
                  <a:pt x="19050" y="0"/>
                </a:moveTo>
                <a:lnTo>
                  <a:pt x="0" y="38100"/>
                </a:lnTo>
                <a:lnTo>
                  <a:pt x="16001" y="38100"/>
                </a:lnTo>
                <a:lnTo>
                  <a:pt x="16001" y="31750"/>
                </a:lnTo>
                <a:lnTo>
                  <a:pt x="34925" y="31750"/>
                </a:lnTo>
                <a:lnTo>
                  <a:pt x="19050" y="0"/>
                </a:lnTo>
                <a:close/>
                <a:moveTo>
                  <a:pt x="34925" y="31750"/>
                </a:moveTo>
                <a:lnTo>
                  <a:pt x="22098" y="31750"/>
                </a:lnTo>
                <a:lnTo>
                  <a:pt x="22098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9"/>
          <p:cNvSpPr/>
          <p:nvPr/>
        </p:nvSpPr>
        <p:spPr>
          <a:xfrm>
            <a:off x="7753680" y="7246440"/>
            <a:ext cx="460800" cy="26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1580" spc="-18" strike="noStrike">
                <a:solidFill>
                  <a:srgbClr val="000000"/>
                </a:solidFill>
                <a:latin typeface="Arial"/>
              </a:rPr>
              <a:t>No</a:t>
            </a:r>
            <a:endParaRPr b="0" lang="en-US" sz="1580" spc="-1" strike="noStrike">
              <a:latin typeface="Arial"/>
            </a:endParaRPr>
          </a:p>
        </p:txBody>
      </p:sp>
      <p:sp>
        <p:nvSpPr>
          <p:cNvPr id="123" name="CustomShape 10"/>
          <p:cNvSpPr/>
          <p:nvPr/>
        </p:nvSpPr>
        <p:spPr>
          <a:xfrm>
            <a:off x="8361720" y="5740920"/>
            <a:ext cx="540360" cy="4809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CustomShape 11"/>
          <p:cNvSpPr/>
          <p:nvPr/>
        </p:nvSpPr>
        <p:spPr>
          <a:xfrm>
            <a:off x="7646760" y="5704920"/>
            <a:ext cx="592560" cy="39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4480" bIns="0">
            <a:spAutoFit/>
          </a:bodyPr>
          <a:p>
            <a:pPr>
              <a:lnSpc>
                <a:spcPct val="100000"/>
              </a:lnSpc>
              <a:spcBef>
                <a:spcPts val="193"/>
              </a:spcBef>
            </a:pPr>
            <a:r>
              <a:rPr b="1" lang="en-US" sz="2400" spc="-97" strike="noStrike">
                <a:solidFill>
                  <a:srgbClr val="000000"/>
                </a:solidFill>
                <a:latin typeface="Arial"/>
              </a:rPr>
              <a:t>Y</a:t>
            </a:r>
            <a:r>
              <a:rPr b="1" lang="en-US" sz="2400" spc="-1" strike="noStrike">
                <a:solidFill>
                  <a:srgbClr val="000000"/>
                </a:solidFill>
                <a:latin typeface="Arial"/>
              </a:rPr>
              <a:t>e</a:t>
            </a:r>
            <a:r>
              <a:rPr b="1" lang="en-US" sz="2400" spc="7" strike="noStrike">
                <a:solidFill>
                  <a:srgbClr val="000000"/>
                </a:solidFill>
                <a:latin typeface="Arial"/>
              </a:rPr>
              <a:t>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5" name="CustomShape 12"/>
          <p:cNvSpPr/>
          <p:nvPr/>
        </p:nvSpPr>
        <p:spPr>
          <a:xfrm>
            <a:off x="410400" y="6944760"/>
            <a:ext cx="6373800" cy="209268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13"/>
          <p:cNvSpPr/>
          <p:nvPr/>
        </p:nvSpPr>
        <p:spPr>
          <a:xfrm>
            <a:off x="-15120" y="-19800"/>
            <a:ext cx="12814560" cy="9620640"/>
          </a:xfrm>
          <a:custGeom>
            <a:avLst/>
            <a:gdLst/>
            <a:ah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TextShape 14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DB39B170-3599-463B-B3C7-61E4DAFC0436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128" name="CustomShape 15"/>
          <p:cNvSpPr/>
          <p:nvPr/>
        </p:nvSpPr>
        <p:spPr>
          <a:xfrm>
            <a:off x="6012360" y="4649400"/>
            <a:ext cx="4404600" cy="1256400"/>
          </a:xfrm>
          <a:prstGeom prst="rect">
            <a:avLst/>
          </a:prstGeom>
          <a:solidFill>
            <a:srgbClr val="ffff00"/>
          </a:solidFill>
          <a:ln w="126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158760" bIns="0">
            <a:spAutoFit/>
          </a:bodyPr>
          <a:p>
            <a:pPr marL="110160" algn="ctr">
              <a:lnSpc>
                <a:spcPct val="100000"/>
              </a:lnSpc>
              <a:spcBef>
                <a:spcPts val="1250"/>
              </a:spcBef>
            </a:pP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A</a:t>
            </a:r>
            <a:r>
              <a:rPr b="0" lang="en-US" sz="2400" spc="-333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“stable”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sort </a:t>
            </a:r>
            <a:r>
              <a:rPr b="0" lang="en-US" sz="2400" spc="-9" strike="noStrike">
                <a:solidFill>
                  <a:srgbClr val="000000"/>
                </a:solidFill>
                <a:latin typeface="Arial"/>
              </a:rPr>
              <a:t>leaves equal  elements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in the </a:t>
            </a:r>
            <a:r>
              <a:rPr b="0" lang="en-US" sz="2400" spc="15" strike="noStrike">
                <a:solidFill>
                  <a:srgbClr val="000000"/>
                </a:solidFill>
                <a:latin typeface="Arial"/>
              </a:rPr>
              <a:t>same</a:t>
            </a:r>
            <a:r>
              <a:rPr b="0" lang="en-US" sz="2400" spc="-29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8" strike="noStrike">
                <a:solidFill>
                  <a:srgbClr val="000000"/>
                </a:solidFill>
                <a:latin typeface="Arial"/>
              </a:rPr>
              <a:t>order. 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(why </a:t>
            </a:r>
            <a:r>
              <a:rPr b="0" lang="en-US" sz="2400" spc="7" strike="noStrike">
                <a:solidFill>
                  <a:srgbClr val="000000"/>
                </a:solidFill>
                <a:latin typeface="Arial"/>
              </a:rPr>
              <a:t>is this</a:t>
            </a:r>
            <a:r>
              <a:rPr b="0" lang="en-US" sz="2400" spc="-194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useful??)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9" name="CustomShape 1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Bubble Sort </a:t>
            </a:r>
            <a:r>
              <a:rPr b="1" lang="en-US" sz="4800" spc="-9" strike="noStrike">
                <a:solidFill>
                  <a:srgbClr val="004f89"/>
                </a:solidFill>
                <a:latin typeface="Arial"/>
              </a:rPr>
              <a:t>(Iterative</a:t>
            </a:r>
            <a:r>
              <a:rPr b="1" lang="en-US" sz="4800" spc="-80" strike="noStrike">
                <a:solidFill>
                  <a:srgbClr val="004f89"/>
                </a:solidFill>
                <a:latin typeface="Arial"/>
              </a:rPr>
              <a:t> </a:t>
            </a: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Refinement)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2"/>
          <p:cNvSpPr/>
          <p:nvPr/>
        </p:nvSpPr>
        <p:spPr>
          <a:xfrm>
            <a:off x="-16920" y="-23760"/>
            <a:ext cx="12818160" cy="1603800"/>
          </a:xfrm>
          <a:custGeom>
            <a:avLst/>
            <a:gdLst/>
            <a:ahLst/>
            <a:rect l="l" t="t" r="r" b="b"/>
            <a:pathLst>
              <a:path w="4572000" h="571500">
                <a:moveTo>
                  <a:pt x="0" y="571500"/>
                </a:moveTo>
                <a:lnTo>
                  <a:pt x="4572000" y="571500"/>
                </a:lnTo>
                <a:lnTo>
                  <a:pt x="4572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3"/>
          <p:cNvSpPr/>
          <p:nvPr/>
        </p:nvSpPr>
        <p:spPr>
          <a:xfrm>
            <a:off x="304920" y="1905120"/>
            <a:ext cx="8770680" cy="6951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3400" bIns="0">
            <a:spAutoFit/>
          </a:bodyPr>
          <a:p>
            <a:pPr marL="297720" indent="-297360">
              <a:lnSpc>
                <a:spcPct val="100000"/>
              </a:lnSpc>
              <a:spcBef>
                <a:spcPts val="184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Repeatedly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perform insertion sort with a progressively shorter step size through the array.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Can typically reduce run time to Θ(n</a:t>
            </a:r>
            <a:r>
              <a:rPr b="0" lang="en-US" sz="3600" spc="-12" strike="noStrike" baseline="26000">
                <a:solidFill>
                  <a:srgbClr val="000000"/>
                </a:solidFill>
                <a:latin typeface="Arial"/>
              </a:rPr>
              <a:t>3/2</a:t>
            </a: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)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(varies based on sequences of step size).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With each pass using insertion sort of a given gap size h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, far-out-of-place elements are moved closer to sorted place by creating </a:t>
            </a:r>
            <a:r>
              <a:rPr b="1" i="1" lang="en-US" sz="3600" spc="-1" strike="noStrike">
                <a:solidFill>
                  <a:srgbClr val="000000"/>
                </a:solidFill>
                <a:latin typeface="Arial"/>
              </a:rPr>
              <a:t>h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 interleaved sorted lists.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83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Array is sorted after pass with step size 1.</a:t>
            </a:r>
            <a:endParaRPr b="0" lang="en-US" sz="3600" spc="-1" strike="noStrike">
              <a:latin typeface="Arial"/>
            </a:endParaRPr>
          </a:p>
          <a:p>
            <a:pPr marL="297720" indent="-297360">
              <a:lnSpc>
                <a:spcPct val="100000"/>
              </a:lnSpc>
              <a:spcBef>
                <a:spcPts val="666"/>
              </a:spcBef>
              <a:buClr>
                <a:srgbClr val="000000"/>
              </a:buClr>
              <a:buFont typeface="Symbol" charset="2"/>
              <a:buChar char=""/>
              <a:tabLst>
                <a:tab algn="l" pos="298800"/>
              </a:tabLst>
            </a:pPr>
            <a:r>
              <a:rPr b="0" lang="en-US" sz="3600" spc="-9" strike="noStrike">
                <a:solidFill>
                  <a:srgbClr val="000000"/>
                </a:solidFill>
                <a:latin typeface="Arial"/>
              </a:rPr>
              <a:t>Shell sort is “in-place” but not “stable”.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-15120" y="-19800"/>
            <a:ext cx="12814560" cy="9620640"/>
          </a:xfrm>
          <a:custGeom>
            <a:avLst/>
            <a:gdLst/>
            <a:ah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TextShape 5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637506F7-510D-44EA-9B16-8394C7F2AEA2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135" name="CustomShape 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Shell Sort </a:t>
            </a:r>
            <a:r>
              <a:rPr b="1" lang="en-US" sz="4800" spc="-9" strike="noStrike">
                <a:solidFill>
                  <a:srgbClr val="004f89"/>
                </a:solidFill>
                <a:latin typeface="Arial"/>
              </a:rPr>
              <a:t>(Iterative</a:t>
            </a:r>
            <a:r>
              <a:rPr b="1" lang="en-US" sz="4800" spc="-80" strike="noStrike">
                <a:solidFill>
                  <a:srgbClr val="004f89"/>
                </a:solidFill>
                <a:latin typeface="Arial"/>
              </a:rPr>
              <a:t> </a:t>
            </a: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Refinement)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36" name="Picture 2" descr=""/>
          <p:cNvPicPr/>
          <p:nvPr/>
        </p:nvPicPr>
        <p:blipFill>
          <a:blip r:embed="rId1"/>
          <a:stretch/>
        </p:blipFill>
        <p:spPr>
          <a:xfrm>
            <a:off x="9151920" y="3273840"/>
            <a:ext cx="3537360" cy="440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1"/>
          <p:cNvGrpSpPr/>
          <p:nvPr/>
        </p:nvGrpSpPr>
        <p:grpSpPr>
          <a:xfrm>
            <a:off x="-22320" y="-23760"/>
            <a:ext cx="12823560" cy="9624600"/>
            <a:chOff x="-22320" y="-23760"/>
            <a:chExt cx="12823560" cy="9624600"/>
          </a:xfrm>
        </p:grpSpPr>
        <p:sp>
          <p:nvSpPr>
            <p:cNvPr id="138" name="CustomShape 2"/>
            <p:cNvSpPr/>
            <p:nvPr/>
          </p:nvSpPr>
          <p:spPr>
            <a:xfrm>
              <a:off x="748800" y="1382760"/>
              <a:ext cx="6550560" cy="68500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3400" bIns="0">
              <a:spAutoFit/>
            </a:bodyPr>
            <a:p>
              <a:pPr marL="297720" indent="-297360">
                <a:lnSpc>
                  <a:spcPct val="100000"/>
                </a:lnSpc>
                <a:spcBef>
                  <a:spcPts val="184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8800"/>
                </a:tabLst>
              </a:pPr>
              <a:r>
                <a:rPr b="0" lang="en-US" sz="3600" spc="-1" strike="noStrike">
                  <a:solidFill>
                    <a:srgbClr val="000000"/>
                  </a:solidFill>
                  <a:latin typeface="Arial"/>
                </a:rPr>
                <a:t>Build solution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by</a:t>
              </a:r>
              <a:r>
                <a:rPr b="0" lang="en-US" sz="3600" spc="-228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adding  input </a:t>
              </a:r>
              <a:r>
                <a:rPr b="0" lang="en-US" sz="3600" spc="-1" strike="noStrike">
                  <a:solidFill>
                    <a:srgbClr val="000000"/>
                  </a:solidFill>
                  <a:latin typeface="Arial"/>
                </a:rPr>
                <a:t>elements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one by one, updating </a:t>
              </a:r>
              <a:r>
                <a:rPr b="0" lang="en-US" sz="3600" spc="-1" strike="noStrike">
                  <a:solidFill>
                    <a:srgbClr val="000000"/>
                  </a:solidFill>
                  <a:latin typeface="Arial"/>
                </a:rPr>
                <a:t>solution as </a:t>
              </a:r>
              <a:r>
                <a:rPr b="0" lang="en-US" sz="3600" spc="-26" strike="noStrike">
                  <a:solidFill>
                    <a:srgbClr val="000000"/>
                  </a:solidFill>
                  <a:latin typeface="Arial"/>
                </a:rPr>
                <a:t>we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go.</a:t>
              </a:r>
              <a:endParaRPr b="0" lang="en-US" sz="3600" spc="-1" strike="noStrike">
                <a:latin typeface="Arial"/>
              </a:endParaRPr>
            </a:p>
            <a:p>
              <a:pPr marL="297720" indent="-297360">
                <a:lnSpc>
                  <a:spcPct val="100000"/>
                </a:lnSpc>
                <a:spcBef>
                  <a:spcPts val="683"/>
                </a:spcBef>
                <a:buClr>
                  <a:srgbClr val="000000"/>
                </a:buClr>
                <a:buFont typeface="Arial"/>
                <a:buChar char="•"/>
                <a:tabLst>
                  <a:tab algn="l" pos="298800"/>
                </a:tabLst>
              </a:pPr>
              <a:r>
                <a:rPr b="1" lang="en-US" sz="3600" spc="-1" strike="noStrike">
                  <a:solidFill>
                    <a:srgbClr val="000000"/>
                  </a:solidFill>
                  <a:latin typeface="Arial"/>
                </a:rPr>
                <a:t>Example: </a:t>
              </a:r>
              <a:r>
                <a:rPr b="0" lang="en-US" sz="3600" spc="-1" strike="noStrike">
                  <a:solidFill>
                    <a:srgbClr val="000000"/>
                  </a:solidFill>
                  <a:latin typeface="Arial"/>
                </a:rPr>
                <a:t>Insertion</a:t>
              </a:r>
              <a:r>
                <a:rPr b="0" lang="en-US" sz="3600" spc="-245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600" spc="-9" strike="noStrike">
                  <a:solidFill>
                    <a:srgbClr val="000000"/>
                  </a:solidFill>
                  <a:latin typeface="Arial"/>
                </a:rPr>
                <a:t>sort</a:t>
              </a:r>
              <a:endParaRPr b="0" lang="en-US" sz="36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95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1240"/>
                </a:tabLst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Θ(N</a:t>
              </a:r>
              <a:r>
                <a:rPr b="0" lang="en-US" sz="2800" spc="-12" strike="noStrike" baseline="27000">
                  <a:solidFill>
                    <a:srgbClr val="000000"/>
                  </a:solidFill>
                  <a:latin typeface="Arial"/>
                </a:rPr>
                <a:t>2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)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worst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case, 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although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faster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if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array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is 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already nearly-sorted  (e.g.,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Θ(n)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if</a:t>
              </a:r>
              <a:r>
                <a:rPr b="0" lang="en-US" sz="2800" spc="148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sorted)</a:t>
              </a:r>
              <a:endParaRPr b="0" lang="en-US" sz="28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95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1240"/>
                </a:tabLst>
              </a:pP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Does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it </a:t>
              </a:r>
              <a:r>
                <a:rPr b="0" lang="en-US" sz="2800" spc="-26" strike="noStrike">
                  <a:solidFill>
                    <a:srgbClr val="000000"/>
                  </a:solidFill>
                  <a:latin typeface="Arial"/>
                </a:rPr>
                <a:t>run</a:t>
              </a:r>
              <a:r>
                <a:rPr b="0" lang="en-US" sz="2800" spc="111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in-place?</a:t>
              </a:r>
              <a:endParaRPr b="0" lang="en-US" sz="2800" spc="-1" strike="noStrike">
                <a:latin typeface="Arial"/>
              </a:endParaRPr>
            </a:p>
            <a:p>
              <a:pPr lvl="1" marL="651240" indent="-250920">
                <a:lnSpc>
                  <a:spcPct val="100000"/>
                </a:lnSpc>
                <a:spcBef>
                  <a:spcPts val="587"/>
                </a:spcBef>
                <a:buClr>
                  <a:srgbClr val="000000"/>
                </a:buClr>
                <a:buFont typeface="Symbol" charset="2"/>
                <a:buChar char=""/>
                <a:tabLst>
                  <a:tab algn="l" pos="651240"/>
                </a:tabLst>
              </a:pPr>
              <a:r>
                <a:rPr b="0" lang="en-US" sz="2800" spc="-35" strike="noStrike">
                  <a:solidFill>
                    <a:srgbClr val="000000"/>
                  </a:solidFill>
                  <a:latin typeface="Arial"/>
                </a:rPr>
                <a:t>Is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it</a:t>
              </a:r>
              <a:r>
                <a:rPr b="0" lang="en-US" sz="2800" spc="69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8" strike="noStrike">
                  <a:solidFill>
                    <a:srgbClr val="000000"/>
                  </a:solidFill>
                  <a:latin typeface="Arial"/>
                </a:rPr>
                <a:t>stable?</a:t>
              </a:r>
              <a:endParaRPr b="0" lang="en-US" sz="2800" spc="-1" strike="noStrike">
                <a:latin typeface="Arial"/>
              </a:endParaRPr>
            </a:p>
            <a:p>
              <a:pPr marL="297720" indent="-297360">
                <a:lnSpc>
                  <a:spcPct val="100000"/>
                </a:lnSpc>
                <a:spcBef>
                  <a:spcPts val="683"/>
                </a:spcBef>
                <a:buClr>
                  <a:srgbClr val="000000"/>
                </a:buClr>
                <a:buFont typeface="Arial"/>
                <a:buChar char="•"/>
                <a:tabLst>
                  <a:tab algn="l" pos="298800"/>
                </a:tabLst>
              </a:pPr>
              <a:r>
                <a:rPr b="0" lang="en-US" sz="3600" spc="-1" strike="noStrike">
                  <a:solidFill>
                    <a:srgbClr val="000000"/>
                  </a:solidFill>
                  <a:latin typeface="Arial"/>
                </a:rPr>
                <a:t>Additional examples include Selection sort and Heap sort</a:t>
              </a:r>
              <a:endParaRPr b="0" lang="en-US" sz="3600" spc="-1" strike="noStrike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587"/>
                </a:spcBef>
                <a:tabLst>
                  <a:tab algn="l" pos="651240"/>
                </a:tabLst>
              </a:pPr>
              <a:endParaRPr b="0" lang="en-US" sz="3600" spc="-1" strike="noStrike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587"/>
                </a:spcBef>
                <a:tabLst>
                  <a:tab algn="l" pos="651240"/>
                </a:tabLst>
              </a:pPr>
              <a:endParaRPr b="0" lang="en-US" sz="3600" spc="-1" strike="noStrike">
                <a:latin typeface="Arial"/>
              </a:endParaRPr>
            </a:p>
          </p:txBody>
        </p:sp>
        <p:sp>
          <p:nvSpPr>
            <p:cNvPr id="139" name="CustomShape 3"/>
            <p:cNvSpPr/>
            <p:nvPr/>
          </p:nvSpPr>
          <p:spPr>
            <a:xfrm>
              <a:off x="-22320" y="-23760"/>
              <a:ext cx="12823560" cy="128304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0" name="CustomShape 4"/>
            <p:cNvSpPr/>
            <p:nvPr/>
          </p:nvSpPr>
          <p:spPr>
            <a:xfrm>
              <a:off x="-22320" y="-23760"/>
              <a:ext cx="12823560" cy="128304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1" name="CustomShape 5"/>
            <p:cNvSpPr/>
            <p:nvPr/>
          </p:nvSpPr>
          <p:spPr>
            <a:xfrm>
              <a:off x="7671960" y="5015520"/>
              <a:ext cx="4808880" cy="157752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2" name="CustomShape 6"/>
            <p:cNvSpPr/>
            <p:nvPr/>
          </p:nvSpPr>
          <p:spPr>
            <a:xfrm>
              <a:off x="7671960" y="2021400"/>
              <a:ext cx="4808880" cy="157752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3" name="CustomShape 7"/>
            <p:cNvSpPr/>
            <p:nvPr/>
          </p:nvSpPr>
          <p:spPr>
            <a:xfrm>
              <a:off x="7671960" y="7688880"/>
              <a:ext cx="4808880" cy="157752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4" name="CustomShape 8"/>
            <p:cNvSpPr/>
            <p:nvPr/>
          </p:nvSpPr>
          <p:spPr>
            <a:xfrm>
              <a:off x="10076400" y="3933000"/>
              <a:ext cx="106560" cy="74808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1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1" y="234950"/>
                  </a:lnTo>
                  <a:lnTo>
                    <a:pt x="16001" y="228600"/>
                  </a:lnTo>
                  <a:close/>
                  <a:moveTo>
                    <a:pt x="22098" y="0"/>
                  </a:moveTo>
                  <a:lnTo>
                    <a:pt x="16001" y="0"/>
                  </a:lnTo>
                  <a:lnTo>
                    <a:pt x="16001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5" name="CustomShape 9"/>
            <p:cNvSpPr/>
            <p:nvPr/>
          </p:nvSpPr>
          <p:spPr>
            <a:xfrm>
              <a:off x="10076400" y="6927120"/>
              <a:ext cx="106560" cy="74808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1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1" y="234950"/>
                  </a:lnTo>
                  <a:lnTo>
                    <a:pt x="16001" y="228600"/>
                  </a:lnTo>
                  <a:close/>
                  <a:moveTo>
                    <a:pt x="22098" y="0"/>
                  </a:moveTo>
                  <a:lnTo>
                    <a:pt x="16001" y="0"/>
                  </a:lnTo>
                  <a:lnTo>
                    <a:pt x="16001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6" name="CustomShape 10"/>
            <p:cNvSpPr/>
            <p:nvPr/>
          </p:nvSpPr>
          <p:spPr>
            <a:xfrm>
              <a:off x="-20520" y="-19800"/>
              <a:ext cx="12819960" cy="9620640"/>
            </a:xfrm>
            <a:custGeom>
              <a:avLst/>
              <a:gdLst/>
              <a:ahLst/>
              <a:rect l="l" t="t" r="r" b="b"/>
              <a:pathLst>
                <a:path w="4570730" h="3427729">
                  <a:moveTo>
                    <a:pt x="0" y="3427222"/>
                  </a:moveTo>
                  <a:lnTo>
                    <a:pt x="4570730" y="3427222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7222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47" name="CustomShape 11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Incremental Construction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C62602A4-9357-46B8-9CEF-6CF6EFC57C9B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sp>
        <p:nvSpPr>
          <p:cNvPr id="149" name="CustomShape 2"/>
          <p:cNvSpPr/>
          <p:nvPr/>
        </p:nvSpPr>
        <p:spPr>
          <a:xfrm>
            <a:off x="-1080" y="-864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CustomShape 3"/>
          <p:cNvSpPr/>
          <p:nvPr/>
        </p:nvSpPr>
        <p:spPr>
          <a:xfrm>
            <a:off x="-1080" y="-8640"/>
            <a:ext cx="12803760" cy="1276920"/>
          </a:xfrm>
          <a:custGeom>
            <a:avLst/>
            <a:gdLst/>
            <a:ahLst/>
            <a:rect l="l" t="t" r="r" b="b"/>
            <a:pathLst>
              <a:path w="4572000" h="457200">
                <a:moveTo>
                  <a:pt x="0" y="457200"/>
                </a:moveTo>
                <a:lnTo>
                  <a:pt x="4572000" y="457200"/>
                </a:lnTo>
                <a:lnTo>
                  <a:pt x="4572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noFill/>
          <a:ln w="46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CustomShape 4"/>
          <p:cNvSpPr/>
          <p:nvPr/>
        </p:nvSpPr>
        <p:spPr>
          <a:xfrm>
            <a:off x="303840" y="2506680"/>
            <a:ext cx="11895120" cy="550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0160" bIns="0">
            <a:spAutoFit/>
          </a:bodyPr>
          <a:p>
            <a:pPr marL="170280" indent="-169920">
              <a:lnSpc>
                <a:spcPct val="100000"/>
              </a:lnSpc>
              <a:spcBef>
                <a:spcPts val="105"/>
              </a:spcBef>
              <a:buClr>
                <a:srgbClr val="000000"/>
              </a:buClr>
              <a:buFont typeface="Symbol" charset="2"/>
              <a:buChar char=""/>
              <a:tabLst>
                <a:tab algn="l" pos="170640"/>
              </a:tabLst>
            </a:pP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Recursive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outlook: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deal with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first</a:t>
            </a:r>
            <a:r>
              <a:rPr b="0" lang="en-US" sz="3600" spc="-10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element, then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solve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rest of</a:t>
            </a:r>
            <a:r>
              <a:rPr b="0" lang="en-US" sz="3600" spc="-10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problem.</a:t>
            </a:r>
            <a:endParaRPr b="0" lang="en-US" sz="3600" spc="-1" strike="noStrike">
              <a:latin typeface="Arial"/>
            </a:endParaRPr>
          </a:p>
          <a:p>
            <a:pPr marL="170280" indent="-169920">
              <a:lnSpc>
                <a:spcPct val="100000"/>
              </a:lnSpc>
              <a:spcBef>
                <a:spcPts val="890"/>
              </a:spcBef>
              <a:buClr>
                <a:srgbClr val="000000"/>
              </a:buClr>
              <a:buFont typeface="Arial"/>
              <a:buChar char="•"/>
              <a:tabLst>
                <a:tab algn="l" pos="170640"/>
              </a:tabLst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Example: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Insertion</a:t>
            </a:r>
            <a:r>
              <a:rPr b="0" lang="en-US" sz="3600" spc="-11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sort</a:t>
            </a:r>
            <a:endParaRPr b="0" lang="en-US" sz="3600" spc="-1" strike="noStrike">
              <a:latin typeface="Arial"/>
            </a:endParaRPr>
          </a:p>
          <a:p>
            <a:pPr lvl="1" marL="372240" indent="-143280">
              <a:lnSpc>
                <a:spcPct val="100000"/>
              </a:lnSpc>
              <a:spcBef>
                <a:spcPts val="346"/>
              </a:spcBef>
              <a:buClr>
                <a:srgbClr val="000000"/>
              </a:buClr>
              <a:buFont typeface="Symbol" charset="2"/>
              <a:buChar char=""/>
              <a:tabLst>
                <a:tab algn="l" pos="37224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To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sort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A[],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insert A[0]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into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sort(rest of</a:t>
            </a:r>
            <a:r>
              <a:rPr b="0" lang="en-US" sz="2800" spc="199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A)</a:t>
            </a:r>
            <a:endParaRPr b="0" lang="en-US" sz="2800" spc="-1" strike="noStrike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334"/>
              </a:spcBef>
              <a:tabLst>
                <a:tab algn="l" pos="372240"/>
              </a:tabLst>
            </a:pP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(still O(N</a:t>
            </a:r>
            <a:r>
              <a:rPr b="0" lang="en-US" sz="2800" spc="-7" strike="noStrike" baseline="27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),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in-place,</a:t>
            </a:r>
            <a:r>
              <a:rPr b="0" lang="en-US" sz="2800" spc="11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stable)</a:t>
            </a:r>
            <a:endParaRPr b="0" lang="en-US" sz="2800" spc="-1" strike="noStrike">
              <a:latin typeface="Arial"/>
            </a:endParaRPr>
          </a:p>
          <a:p>
            <a:pPr marL="170280" indent="-169920">
              <a:lnSpc>
                <a:spcPct val="100000"/>
              </a:lnSpc>
              <a:spcBef>
                <a:spcPts val="380"/>
              </a:spcBef>
              <a:buClr>
                <a:srgbClr val="000000"/>
              </a:buClr>
              <a:buFont typeface="Arial"/>
              <a:buChar char="•"/>
              <a:tabLst>
                <a:tab algn="l" pos="170640"/>
              </a:tabLst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Example: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Selection</a:t>
            </a:r>
            <a:r>
              <a:rPr b="0" lang="en-US" sz="3600" spc="-11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sort</a:t>
            </a:r>
            <a:endParaRPr b="0" lang="en-US" sz="3600" spc="-1" strike="noStrike">
              <a:latin typeface="Arial"/>
            </a:endParaRPr>
          </a:p>
          <a:p>
            <a:pPr lvl="1" marL="372240" indent="-143280">
              <a:lnSpc>
                <a:spcPct val="100000"/>
              </a:lnSpc>
              <a:spcBef>
                <a:spcPts val="340"/>
              </a:spcBef>
              <a:buClr>
                <a:srgbClr val="000000"/>
              </a:buClr>
              <a:buFont typeface="Symbol" charset="2"/>
              <a:buChar char=""/>
              <a:tabLst>
                <a:tab algn="l" pos="372240"/>
              </a:tabLst>
            </a:pP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Sort(A[])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= min(A) </a:t>
            </a:r>
            <a:r>
              <a:rPr b="0" lang="en-US" sz="2800" spc="-15" strike="noStrike">
                <a:solidFill>
                  <a:srgbClr val="000000"/>
                </a:solidFill>
                <a:latin typeface="Arial"/>
              </a:rPr>
              <a:t>followed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by sort(rest of</a:t>
            </a:r>
            <a:r>
              <a:rPr b="0" lang="en-US" sz="2800" spc="26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A)</a:t>
            </a:r>
            <a:endParaRPr b="0" lang="en-US" sz="2800" spc="-1" strike="noStrike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340"/>
              </a:spcBef>
              <a:tabLst>
                <a:tab algn="l" pos="372240"/>
              </a:tabLst>
            </a:pP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(also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O(N</a:t>
            </a:r>
            <a:r>
              <a:rPr b="0" lang="en-US" sz="2800" spc="-7" strike="noStrike" baseline="27000">
                <a:solidFill>
                  <a:srgbClr val="000000"/>
                </a:solidFill>
                <a:latin typeface="Arial"/>
              </a:rPr>
              <a:t>2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),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in-place,</a:t>
            </a:r>
            <a:r>
              <a:rPr b="0" lang="en-US" sz="2800" spc="137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2" strike="noStrike">
                <a:solidFill>
                  <a:srgbClr val="000000"/>
                </a:solidFill>
                <a:latin typeface="Arial"/>
              </a:rPr>
              <a:t>stable)</a:t>
            </a:r>
            <a:endParaRPr b="0" lang="en-US" sz="2800" spc="-1" strike="noStrike">
              <a:latin typeface="Arial"/>
            </a:endParaRPr>
          </a:p>
          <a:p>
            <a:pPr marL="170280" indent="-169920">
              <a:lnSpc>
                <a:spcPct val="100000"/>
              </a:lnSpc>
              <a:spcBef>
                <a:spcPts val="1171"/>
              </a:spcBef>
              <a:buClr>
                <a:srgbClr val="000000"/>
              </a:buClr>
              <a:buFont typeface="Arial"/>
              <a:buChar char="•"/>
              <a:tabLst>
                <a:tab algn="l" pos="17064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This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approach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often </a:t>
            </a:r>
            <a:r>
              <a:rPr b="0" lang="en-US" sz="3600" spc="4" strike="noStrike">
                <a:solidFill>
                  <a:srgbClr val="000000"/>
                </a:solidFill>
                <a:latin typeface="Arial"/>
              </a:rPr>
              <a:t>maps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naturally </a:t>
            </a:r>
            <a:r>
              <a:rPr b="0" lang="en-US" sz="3600" spc="4" strike="noStrike">
                <a:solidFill>
                  <a:srgbClr val="000000"/>
                </a:solidFill>
                <a:latin typeface="Arial"/>
              </a:rPr>
              <a:t>to</a:t>
            </a:r>
            <a:r>
              <a:rPr b="0" lang="en-US" sz="3600" spc="-19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linked lists, </a:t>
            </a:r>
            <a:r>
              <a:rPr b="0" lang="en-US" sz="3600" spc="-7" strike="noStrike">
                <a:solidFill>
                  <a:srgbClr val="000000"/>
                </a:solidFill>
                <a:latin typeface="Arial"/>
              </a:rPr>
              <a:t>giving very </a:t>
            </a:r>
            <a:r>
              <a:rPr b="0" lang="en-US" sz="3600" spc="4" strike="noStrike">
                <a:solidFill>
                  <a:srgbClr val="000000"/>
                </a:solidFill>
                <a:latin typeface="Arial"/>
              </a:rPr>
              <a:t>simple</a:t>
            </a:r>
            <a:r>
              <a:rPr b="0" lang="en-US" sz="3600" spc="-1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implementations…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52" name="CustomShape 5"/>
          <p:cNvSpPr/>
          <p:nvPr/>
        </p:nvSpPr>
        <p:spPr>
          <a:xfrm>
            <a:off x="0" y="-7920"/>
            <a:ext cx="12800160" cy="9608760"/>
          </a:xfrm>
          <a:custGeom>
            <a:avLst/>
            <a:gdLst/>
            <a:ah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noFill/>
          <a:ln w="2448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3" name="CustomShape 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Iteration Versus Recursion</a:t>
            </a:r>
            <a:endParaRPr b="0" lang="en-US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EC97F7CD-D54A-4643-91F7-F79DA381474D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aphicFrame>
        <p:nvGraphicFramePr>
          <p:cNvPr id="155" name="Table 2"/>
          <p:cNvGraphicFramePr/>
          <p:nvPr/>
        </p:nvGraphicFramePr>
        <p:xfrm>
          <a:off x="0" y="0"/>
          <a:ext cx="12801240" cy="9600840"/>
        </p:xfrm>
        <a:graphic>
          <a:graphicData uri="http://schemas.openxmlformats.org/drawingml/2006/table">
            <a:tbl>
              <a:tblPr/>
              <a:tblGrid>
                <a:gridCol w="6017400"/>
                <a:gridCol w="6246720"/>
                <a:gridCol w="537120"/>
              </a:tblGrid>
              <a:tr h="1001520">
                <a:tc gridSpan="3">
                  <a:tcPr>
                    <a:lnL w="2808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solidFill>
                      <a:srgbClr val="e6e6e6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258804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noFill/>
                  </a:tcPr>
                </a:tc>
              </a:tr>
              <a:tr h="131148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723680"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05912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11862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1800">
                <a:tc>
                  <a:tcPr>
                    <a:lnL w="28080">
                      <a:solidFill>
                        <a:srgbClr val="000000"/>
                      </a:solidFill>
                    </a:lnL>
                    <a:noFill/>
                  </a:tcPr>
                </a:tc>
                <a:tc>
                  <a:tcPr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noFill/>
                  </a:tcPr>
                </a:tc>
              </a:tr>
              <a:tr h="369000">
                <a:tc>
                  <a:tcPr>
                    <a:lnL w="28080">
                      <a:solidFill>
                        <a:srgbClr val="000000"/>
                      </a:solidFill>
                    </a:lnL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>
                    <a:lnR w="28080">
                      <a:solidFill>
                        <a:srgbClr val="000000"/>
                      </a:solidFill>
                    </a:lnR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6" name="CustomShape 3"/>
          <p:cNvSpPr/>
          <p:nvPr/>
        </p:nvSpPr>
        <p:spPr>
          <a:xfrm>
            <a:off x="618480" y="4014720"/>
            <a:ext cx="4762440" cy="150372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CustomShape 4"/>
          <p:cNvSpPr/>
          <p:nvPr/>
        </p:nvSpPr>
        <p:spPr>
          <a:xfrm>
            <a:off x="618480" y="1219320"/>
            <a:ext cx="4762440" cy="150372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CustomShape 5"/>
          <p:cNvSpPr/>
          <p:nvPr/>
        </p:nvSpPr>
        <p:spPr>
          <a:xfrm>
            <a:off x="299988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473"/>
                </a:moveTo>
                <a:lnTo>
                  <a:pt x="0" y="228473"/>
                </a:lnTo>
                <a:lnTo>
                  <a:pt x="19050" y="266573"/>
                </a:lnTo>
                <a:lnTo>
                  <a:pt x="34925" y="234823"/>
                </a:lnTo>
                <a:lnTo>
                  <a:pt x="16001" y="234823"/>
                </a:lnTo>
                <a:lnTo>
                  <a:pt x="16001" y="228473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823"/>
                </a:lnTo>
                <a:lnTo>
                  <a:pt x="22098" y="234823"/>
                </a:lnTo>
                <a:lnTo>
                  <a:pt x="22098" y="0"/>
                </a:lnTo>
                <a:close/>
                <a:moveTo>
                  <a:pt x="38100" y="228473"/>
                </a:moveTo>
                <a:lnTo>
                  <a:pt x="22098" y="228473"/>
                </a:lnTo>
                <a:lnTo>
                  <a:pt x="22098" y="234823"/>
                </a:lnTo>
                <a:lnTo>
                  <a:pt x="34925" y="234823"/>
                </a:lnTo>
                <a:lnTo>
                  <a:pt x="38100" y="2284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9" name="CustomShape 6"/>
          <p:cNvSpPr/>
          <p:nvPr/>
        </p:nvSpPr>
        <p:spPr>
          <a:xfrm>
            <a:off x="618480" y="6729840"/>
            <a:ext cx="4762440" cy="150372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CustomShape 7"/>
          <p:cNvSpPr/>
          <p:nvPr/>
        </p:nvSpPr>
        <p:spPr>
          <a:xfrm>
            <a:off x="6972120" y="1262520"/>
            <a:ext cx="4762440" cy="150372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CustomShape 8"/>
          <p:cNvSpPr/>
          <p:nvPr/>
        </p:nvSpPr>
        <p:spPr>
          <a:xfrm>
            <a:off x="9353520" y="32490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CustomShape 9"/>
          <p:cNvSpPr/>
          <p:nvPr/>
        </p:nvSpPr>
        <p:spPr>
          <a:xfrm>
            <a:off x="6972120" y="6672600"/>
            <a:ext cx="4762440" cy="150372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CustomShape 10"/>
          <p:cNvSpPr/>
          <p:nvPr/>
        </p:nvSpPr>
        <p:spPr>
          <a:xfrm>
            <a:off x="6866280" y="4014720"/>
            <a:ext cx="4828680" cy="150372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CustomShape 11"/>
          <p:cNvSpPr/>
          <p:nvPr/>
        </p:nvSpPr>
        <p:spPr>
          <a:xfrm>
            <a:off x="271800" y="2701800"/>
            <a:ext cx="5705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halves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65" name="CustomShape 12"/>
          <p:cNvSpPr/>
          <p:nvPr/>
        </p:nvSpPr>
        <p:spPr>
          <a:xfrm>
            <a:off x="6324480" y="2698560"/>
            <a:ext cx="58597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Partition array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using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“pivot”</a:t>
            </a:r>
            <a:r>
              <a:rPr b="0" lang="en-US" sz="2800" spc="12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element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66" name="CustomShape 13"/>
          <p:cNvSpPr/>
          <p:nvPr/>
        </p:nvSpPr>
        <p:spPr>
          <a:xfrm>
            <a:off x="234000" y="5548680"/>
            <a:ext cx="59518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7" strike="noStrike">
                <a:solidFill>
                  <a:srgbClr val="000000"/>
                </a:solidFill>
                <a:latin typeface="Arial"/>
              </a:rPr>
              <a:t>Merge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two halves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into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one sorted</a:t>
            </a:r>
            <a:r>
              <a:rPr b="0" lang="en-US" sz="2800" spc="-15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list (</a:t>
            </a:r>
            <a:r>
              <a:rPr b="0" lang="el-GR" sz="2800" spc="4" strike="noStrike">
                <a:solidFill>
                  <a:srgbClr val="000000"/>
                </a:solidFill>
                <a:latin typeface="Arial"/>
              </a:rPr>
              <a:t>Θ(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n)</a:t>
            </a:r>
            <a:r>
              <a:rPr b="0" lang="en-US" sz="2800" spc="-6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time)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67" name="CustomShape 14"/>
          <p:cNvSpPr/>
          <p:nvPr/>
        </p:nvSpPr>
        <p:spPr>
          <a:xfrm>
            <a:off x="6616440" y="5548680"/>
            <a:ext cx="5685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Recursively </a:t>
            </a:r>
            <a:r>
              <a:rPr b="0" lang="en-US" sz="2800" spc="4" strike="noStrike">
                <a:solidFill>
                  <a:srgbClr val="000000"/>
                </a:solidFill>
                <a:latin typeface="Arial"/>
              </a:rPr>
              <a:t>sort 1</a:t>
            </a:r>
            <a:r>
              <a:rPr b="0" lang="en-US" sz="2800" spc="4" strike="noStrike" baseline="23000">
                <a:solidFill>
                  <a:srgbClr val="000000"/>
                </a:solidFill>
                <a:latin typeface="Arial"/>
              </a:rPr>
              <a:t>st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and 2</a:t>
            </a:r>
            <a:r>
              <a:rPr b="0" lang="en-US" sz="2800" spc="-1" strike="noStrike" baseline="23000">
                <a:solidFill>
                  <a:srgbClr val="000000"/>
                </a:solidFill>
                <a:latin typeface="Arial"/>
              </a:rPr>
              <a:t>nd</a:t>
            </a:r>
            <a:r>
              <a:rPr b="0" lang="en-US" sz="2800" spc="-7" strike="noStrike" baseline="23000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“halves”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68" name="CustomShape 15"/>
          <p:cNvSpPr/>
          <p:nvPr/>
        </p:nvSpPr>
        <p:spPr>
          <a:xfrm>
            <a:off x="319680" y="8180280"/>
            <a:ext cx="234072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Merge Sort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69" name="CustomShape 16"/>
          <p:cNvSpPr/>
          <p:nvPr/>
        </p:nvSpPr>
        <p:spPr>
          <a:xfrm>
            <a:off x="6481080" y="8166240"/>
            <a:ext cx="5667480" cy="1796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QuickSort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Θ(n log n) time with high probability if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we choose pivots randomly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70" name="CustomShape 17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71" name="CustomShape 18"/>
          <p:cNvSpPr/>
          <p:nvPr/>
        </p:nvSpPr>
        <p:spPr>
          <a:xfrm>
            <a:off x="2999880" y="628920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1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1" y="234950"/>
                </a:lnTo>
                <a:lnTo>
                  <a:pt x="16001" y="228600"/>
                </a:lnTo>
                <a:close/>
                <a:moveTo>
                  <a:pt x="22098" y="0"/>
                </a:moveTo>
                <a:lnTo>
                  <a:pt x="16001" y="0"/>
                </a:lnTo>
                <a:lnTo>
                  <a:pt x="16001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19"/>
          <p:cNvSpPr/>
          <p:nvPr/>
        </p:nvSpPr>
        <p:spPr>
          <a:xfrm>
            <a:off x="9353520" y="6373080"/>
            <a:ext cx="105480" cy="713160"/>
          </a:xfrm>
          <a:custGeom>
            <a:avLst/>
            <a:gdLst/>
            <a:ahLst/>
            <a:rect l="l" t="t" r="r" b="b"/>
            <a:pathLst>
              <a:path w="38100" h="266700">
                <a:moveTo>
                  <a:pt x="16002" y="228600"/>
                </a:moveTo>
                <a:lnTo>
                  <a:pt x="0" y="228600"/>
                </a:lnTo>
                <a:lnTo>
                  <a:pt x="19050" y="266700"/>
                </a:lnTo>
                <a:lnTo>
                  <a:pt x="34925" y="234950"/>
                </a:lnTo>
                <a:lnTo>
                  <a:pt x="16002" y="234950"/>
                </a:lnTo>
                <a:lnTo>
                  <a:pt x="16002" y="228600"/>
                </a:lnTo>
                <a:close/>
                <a:moveTo>
                  <a:pt x="22098" y="0"/>
                </a:moveTo>
                <a:lnTo>
                  <a:pt x="16002" y="0"/>
                </a:lnTo>
                <a:lnTo>
                  <a:pt x="16002" y="234950"/>
                </a:lnTo>
                <a:lnTo>
                  <a:pt x="22098" y="234950"/>
                </a:lnTo>
                <a:lnTo>
                  <a:pt x="22098" y="0"/>
                </a:lnTo>
                <a:close/>
                <a:moveTo>
                  <a:pt x="38100" y="228600"/>
                </a:moveTo>
                <a:lnTo>
                  <a:pt x="22098" y="228600"/>
                </a:lnTo>
                <a:lnTo>
                  <a:pt x="22098" y="234950"/>
                </a:lnTo>
                <a:lnTo>
                  <a:pt x="34925" y="234950"/>
                </a:lnTo>
                <a:lnTo>
                  <a:pt x="38100" y="2286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extShape 1"/>
          <p:cNvSpPr txBox="1"/>
          <p:nvPr/>
        </p:nvSpPr>
        <p:spPr>
          <a:xfrm>
            <a:off x="21475440" y="12772440"/>
            <a:ext cx="717120" cy="5568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44280">
              <a:lnSpc>
                <a:spcPts val="2687"/>
              </a:lnSpc>
            </a:pPr>
            <a:fld id="{E86C2FBE-B627-42CA-95BB-961CB5676B94}" type="slidenum">
              <a:rPr b="0" lang="en-US" sz="2280" spc="-9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2280" spc="-1" strike="noStrike">
              <a:latin typeface="Times New Roman"/>
            </a:endParaRPr>
          </a:p>
        </p:txBody>
      </p:sp>
      <p:grpSp>
        <p:nvGrpSpPr>
          <p:cNvPr id="174" name="Group 2"/>
          <p:cNvGrpSpPr/>
          <p:nvPr/>
        </p:nvGrpSpPr>
        <p:grpSpPr>
          <a:xfrm>
            <a:off x="-1080" y="-720"/>
            <a:ext cx="12819240" cy="9601560"/>
            <a:chOff x="-1080" y="-720"/>
            <a:chExt cx="12819240" cy="9601560"/>
          </a:xfrm>
        </p:grpSpPr>
        <p:sp>
          <p:nvSpPr>
            <p:cNvPr id="175" name="CustomShape 3"/>
            <p:cNvSpPr/>
            <p:nvPr/>
          </p:nvSpPr>
          <p:spPr>
            <a:xfrm>
              <a:off x="-1080" y="-72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6" name="CustomShape 4"/>
            <p:cNvSpPr/>
            <p:nvPr/>
          </p:nvSpPr>
          <p:spPr>
            <a:xfrm>
              <a:off x="-1080" y="-720"/>
              <a:ext cx="12802320" cy="1280520"/>
            </a:xfrm>
            <a:custGeom>
              <a:avLst/>
              <a:gdLst/>
              <a:ahLst/>
              <a:rect l="l" t="t" r="r" b="b"/>
              <a:pathLst>
                <a:path w="4572000" h="457200">
                  <a:moveTo>
                    <a:pt x="0" y="457200"/>
                  </a:moveTo>
                  <a:lnTo>
                    <a:pt x="4572000" y="457200"/>
                  </a:lnTo>
                  <a:lnTo>
                    <a:pt x="45720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noFill/>
            <a:ln w="46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7" name="CustomShape 5"/>
            <p:cNvSpPr/>
            <p:nvPr/>
          </p:nvSpPr>
          <p:spPr>
            <a:xfrm>
              <a:off x="454680" y="4543560"/>
              <a:ext cx="4800600" cy="1574640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8" name="CustomShape 6"/>
            <p:cNvSpPr/>
            <p:nvPr/>
          </p:nvSpPr>
          <p:spPr>
            <a:xfrm>
              <a:off x="454680" y="1768320"/>
              <a:ext cx="4800600" cy="157464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9" name="CustomShape 7"/>
            <p:cNvSpPr/>
            <p:nvPr/>
          </p:nvSpPr>
          <p:spPr>
            <a:xfrm>
              <a:off x="2855160" y="367632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0" name="CustomShape 8"/>
            <p:cNvSpPr/>
            <p:nvPr/>
          </p:nvSpPr>
          <p:spPr>
            <a:xfrm>
              <a:off x="454680" y="7211880"/>
              <a:ext cx="4800600" cy="1574640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1" name="CustomShape 9"/>
            <p:cNvSpPr/>
            <p:nvPr/>
          </p:nvSpPr>
          <p:spPr>
            <a:xfrm>
              <a:off x="429480" y="3463200"/>
              <a:ext cx="5158080" cy="8780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4480" bIns="0">
              <a:spAutoFit/>
            </a:bodyPr>
            <a:p>
              <a:pPr>
                <a:lnSpc>
                  <a:spcPct val="100000"/>
                </a:lnSpc>
                <a:spcBef>
                  <a:spcPts val="193"/>
                </a:spcBef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Recursively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sort 1</a:t>
              </a:r>
              <a:r>
                <a:rPr b="0" lang="en-US" sz="2800" spc="9" strike="noStrike" baseline="23000">
                  <a:solidFill>
                    <a:srgbClr val="000000"/>
                  </a:solidFill>
                  <a:latin typeface="Arial"/>
                </a:rPr>
                <a:t>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and 2</a:t>
              </a:r>
              <a:r>
                <a:rPr b="0" lang="en-US" sz="2800" spc="-1" strike="noStrike" baseline="23000">
                  <a:solidFill>
                    <a:srgbClr val="000000"/>
                  </a:solidFill>
                  <a:latin typeface="Arial"/>
                </a:rPr>
                <a:t>nd</a:t>
              </a:r>
              <a:r>
                <a:rPr b="0" lang="en-US" sz="2800" spc="-66" strike="noStrike" baseline="23000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halves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182" name="CustomShape 10"/>
            <p:cNvSpPr/>
            <p:nvPr/>
          </p:nvSpPr>
          <p:spPr>
            <a:xfrm>
              <a:off x="6291720" y="1739160"/>
              <a:ext cx="6526440" cy="305100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0160" bIns="0">
              <a:spAutoFit/>
            </a:bodyPr>
            <a:p>
              <a:pPr marL="298800" indent="-298440">
                <a:lnSpc>
                  <a:spcPct val="100000"/>
                </a:lnSpc>
                <a:spcBef>
                  <a:spcPts val="159"/>
                </a:spcBef>
                <a:buClr>
                  <a:srgbClr val="000000"/>
                </a:buClr>
                <a:buFont typeface="Symbol" charset="2"/>
                <a:buChar char=""/>
                <a:tabLst>
                  <a:tab algn="l" pos="299880"/>
                </a:tabLst>
              </a:pP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Merging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is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easy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to do in  </a:t>
              </a:r>
              <a:r>
                <a:rPr b="0" lang="en-US" sz="3200" spc="-18" strike="noStrike">
                  <a:solidFill>
                    <a:srgbClr val="000000"/>
                  </a:solidFill>
                  <a:latin typeface="Arial"/>
                </a:rPr>
                <a:t>Θ(N)</a:t>
              </a:r>
              <a:r>
                <a:rPr b="0" lang="en-US" sz="3200" spc="52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3200" spc="-9" strike="noStrike">
                  <a:solidFill>
                    <a:srgbClr val="000000"/>
                  </a:solidFill>
                  <a:latin typeface="Arial"/>
                </a:rPr>
                <a:t>time…</a:t>
              </a:r>
              <a:endParaRPr b="0" lang="en-US" sz="3200" spc="-1" strike="noStrike">
                <a:latin typeface="Arial"/>
              </a:endParaRPr>
            </a:p>
            <a:p>
              <a:pPr marL="399960">
                <a:lnSpc>
                  <a:spcPct val="120000"/>
                </a:lnSpc>
                <a:spcBef>
                  <a:spcPts val="17"/>
                </a:spcBef>
                <a:tabLst>
                  <a:tab algn="l" pos="299880"/>
                </a:tabLst>
              </a:pPr>
              <a:r>
                <a:rPr b="0" lang="en-US" sz="2100" spc="-1" strike="noStrike">
                  <a:solidFill>
                    <a:srgbClr val="000000"/>
                  </a:solidFill>
                  <a:latin typeface="Arial"/>
                </a:rPr>
                <a:t>-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Recursive</a:t>
              </a:r>
              <a:r>
                <a:rPr b="0" lang="en-US" sz="2800" spc="-10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approach:</a:t>
              </a:r>
              <a:endParaRPr b="0" lang="en-US" sz="2800" spc="-1" strike="noStrike">
                <a:latin typeface="Arial"/>
              </a:endParaRPr>
            </a:p>
            <a:p>
              <a:pPr marL="399960">
                <a:lnSpc>
                  <a:spcPct val="120000"/>
                </a:lnSpc>
                <a:spcBef>
                  <a:spcPts val="17"/>
                </a:spcBef>
                <a:tabLst>
                  <a:tab algn="l" pos="299880"/>
                </a:tabLst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   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merge(A, B)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 =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min( A[0],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B[0] )</a:t>
              </a:r>
              <a:endParaRPr b="0" lang="en-US" sz="2800" spc="-1" strike="noStrike">
                <a:latin typeface="Arial"/>
              </a:endParaRPr>
            </a:p>
            <a:p>
              <a:pPr marL="399960">
                <a:lnSpc>
                  <a:spcPct val="120000"/>
                </a:lnSpc>
                <a:spcBef>
                  <a:spcPts val="17"/>
                </a:spcBef>
                <a:tabLst>
                  <a:tab algn="l" pos="299880"/>
                </a:tabLst>
              </a:pP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     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followed</a:t>
              </a:r>
              <a:r>
                <a:rPr b="0" lang="en-US" sz="2800" spc="-219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by</a:t>
              </a:r>
              <a:endParaRPr b="0" lang="en-US" sz="2800" spc="-1" strike="noStrike">
                <a:latin typeface="Arial"/>
              </a:endParaRPr>
            </a:p>
            <a:p>
              <a:pPr marL="399960">
                <a:lnSpc>
                  <a:spcPct val="120000"/>
                </a:lnSpc>
                <a:spcBef>
                  <a:spcPts val="17"/>
                </a:spcBef>
                <a:tabLst>
                  <a:tab algn="l" pos="299880"/>
                </a:tabLst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   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merge(rest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of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A,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rest of</a:t>
              </a:r>
              <a:r>
                <a:rPr b="0" lang="en-US" sz="2800" spc="-228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B)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183" name="CustomShape 11"/>
            <p:cNvSpPr/>
            <p:nvPr/>
          </p:nvSpPr>
          <p:spPr>
            <a:xfrm>
              <a:off x="429480" y="6229800"/>
              <a:ext cx="3989880" cy="875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22320" bIns="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2800" spc="-9" strike="noStrike">
                  <a:solidFill>
                    <a:srgbClr val="000000"/>
                  </a:solidFill>
                  <a:latin typeface="Arial"/>
                </a:rPr>
                <a:t>Merge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two halves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into </a:t>
              </a:r>
              <a:r>
                <a:rPr b="0" lang="en-US" sz="2800" spc="-1" strike="noStrike">
                  <a:solidFill>
                    <a:srgbClr val="000000"/>
                  </a:solidFill>
                  <a:latin typeface="Arial"/>
                </a:rPr>
                <a:t>one sorted</a:t>
              </a:r>
              <a:r>
                <a:rPr b="0" lang="en-US" sz="2800" spc="-236" strike="noStrike">
                  <a:solidFill>
                    <a:srgbClr val="000000"/>
                  </a:solidFill>
                  <a:latin typeface="Arial"/>
                </a:rPr>
                <a:t> </a:t>
              </a:r>
              <a:r>
                <a:rPr b="0" lang="en-US" sz="2800" spc="7" strike="noStrike">
                  <a:solidFill>
                    <a:srgbClr val="000000"/>
                  </a:solidFill>
                  <a:latin typeface="Arial"/>
                </a:rPr>
                <a:t>list</a:t>
              </a:r>
              <a:endParaRPr b="0" lang="en-US" sz="2800" spc="-1" strike="noStrike">
                <a:latin typeface="Arial"/>
              </a:endParaRPr>
            </a:p>
          </p:txBody>
        </p:sp>
        <p:sp>
          <p:nvSpPr>
            <p:cNvPr id="184" name="CustomShape 12"/>
            <p:cNvSpPr/>
            <p:nvPr/>
          </p:nvSpPr>
          <p:spPr>
            <a:xfrm>
              <a:off x="6222600" y="7022880"/>
              <a:ext cx="3103200" cy="1017720"/>
            </a:xfrm>
            <a:prstGeom prst="rect">
              <a:avLst/>
            </a:prstGeom>
            <a:blipFill rotWithShape="0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5" name="CustomShape 13"/>
            <p:cNvSpPr/>
            <p:nvPr/>
          </p:nvSpPr>
          <p:spPr>
            <a:xfrm>
              <a:off x="9681840" y="7534440"/>
              <a:ext cx="2864520" cy="939240"/>
            </a:xfrm>
            <a:prstGeom prst="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6" name="CustomShape 14"/>
            <p:cNvSpPr/>
            <p:nvPr/>
          </p:nvSpPr>
          <p:spPr>
            <a:xfrm>
              <a:off x="6193080" y="6982200"/>
              <a:ext cx="655920" cy="1045800"/>
            </a:xfrm>
            <a:custGeom>
              <a:avLst/>
              <a:gdLst/>
              <a:ahLst/>
              <a:rect l="l" t="t" r="r" b="b"/>
              <a:pathLst>
                <a:path w="234314" h="373379">
                  <a:moveTo>
                    <a:pt x="0" y="373379"/>
                  </a:moveTo>
                  <a:lnTo>
                    <a:pt x="234314" y="373379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7" name="CustomShape 15"/>
            <p:cNvSpPr/>
            <p:nvPr/>
          </p:nvSpPr>
          <p:spPr>
            <a:xfrm>
              <a:off x="6193080" y="6982200"/>
              <a:ext cx="655920" cy="1045800"/>
            </a:xfrm>
            <a:custGeom>
              <a:avLst/>
              <a:gdLst/>
              <a:ahLst/>
              <a:rect l="l" t="t" r="r" b="b"/>
              <a:pathLst>
                <a:path w="234314" h="373379">
                  <a:moveTo>
                    <a:pt x="0" y="373379"/>
                  </a:moveTo>
                  <a:lnTo>
                    <a:pt x="234314" y="373379"/>
                  </a:lnTo>
                  <a:lnTo>
                    <a:pt x="23431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8" name="CustomShape 16"/>
            <p:cNvSpPr/>
            <p:nvPr/>
          </p:nvSpPr>
          <p:spPr>
            <a:xfrm>
              <a:off x="7782480" y="6971760"/>
              <a:ext cx="778320" cy="1045800"/>
            </a:xfrm>
            <a:custGeom>
              <a:avLst/>
              <a:gdLst/>
              <a:ahLst/>
              <a:rect l="l" t="t" r="r" b="b"/>
              <a:pathLst>
                <a:path w="278129" h="373379">
                  <a:moveTo>
                    <a:pt x="0" y="373379"/>
                  </a:moveTo>
                  <a:lnTo>
                    <a:pt x="278129" y="373379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9" name="CustomShape 17"/>
            <p:cNvSpPr/>
            <p:nvPr/>
          </p:nvSpPr>
          <p:spPr>
            <a:xfrm>
              <a:off x="7782480" y="6971760"/>
              <a:ext cx="778320" cy="1045800"/>
            </a:xfrm>
            <a:custGeom>
              <a:avLst/>
              <a:gdLst/>
              <a:ahLst/>
              <a:rect l="l" t="t" r="r" b="b"/>
              <a:pathLst>
                <a:path w="278129" h="373379">
                  <a:moveTo>
                    <a:pt x="0" y="373379"/>
                  </a:moveTo>
                  <a:lnTo>
                    <a:pt x="278129" y="373379"/>
                  </a:lnTo>
                  <a:lnTo>
                    <a:pt x="278129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0" name="CustomShape 18"/>
            <p:cNvSpPr/>
            <p:nvPr/>
          </p:nvSpPr>
          <p:spPr>
            <a:xfrm>
              <a:off x="9676440" y="7393320"/>
              <a:ext cx="1445400" cy="1045800"/>
            </a:xfrm>
            <a:custGeom>
              <a:avLst/>
              <a:gdLst/>
              <a:ahLst/>
              <a:rect l="l" t="t" r="r" b="b"/>
              <a:pathLst>
                <a:path w="516254" h="373379">
                  <a:moveTo>
                    <a:pt x="0" y="373379"/>
                  </a:moveTo>
                  <a:lnTo>
                    <a:pt x="516254" y="373379"/>
                  </a:lnTo>
                  <a:lnTo>
                    <a:pt x="51625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solidFill>
              <a:srgbClr val="ffff00">
                <a:alpha val="47000"/>
              </a:srgbClr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1" name="CustomShape 19"/>
            <p:cNvSpPr/>
            <p:nvPr/>
          </p:nvSpPr>
          <p:spPr>
            <a:xfrm>
              <a:off x="9676440" y="7393320"/>
              <a:ext cx="1445400" cy="1045800"/>
            </a:xfrm>
            <a:custGeom>
              <a:avLst/>
              <a:gdLst/>
              <a:ahLst/>
              <a:rect l="l" t="t" r="r" b="b"/>
              <a:pathLst>
                <a:path w="516254" h="373379">
                  <a:moveTo>
                    <a:pt x="0" y="373379"/>
                  </a:moveTo>
                  <a:lnTo>
                    <a:pt x="516254" y="373379"/>
                  </a:lnTo>
                  <a:lnTo>
                    <a:pt x="516254" y="0"/>
                  </a:lnTo>
                  <a:lnTo>
                    <a:pt x="0" y="0"/>
                  </a:lnTo>
                  <a:lnTo>
                    <a:pt x="0" y="373379"/>
                  </a:lnTo>
                  <a:close/>
                </a:path>
              </a:pathLst>
            </a:custGeom>
            <a:noFill/>
            <a:ln w="126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2" name="CustomShape 20"/>
            <p:cNvSpPr/>
            <p:nvPr/>
          </p:nvSpPr>
          <p:spPr>
            <a:xfrm>
              <a:off x="6777000" y="805500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3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3"/>
                  </a:lnTo>
                  <a:lnTo>
                    <a:pt x="508" y="46228"/>
                  </a:lnTo>
                  <a:lnTo>
                    <a:pt x="3556" y="48006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606" y="6223"/>
                  </a:lnTo>
                  <a:lnTo>
                    <a:pt x="29418" y="6223"/>
                  </a:lnTo>
                  <a:lnTo>
                    <a:pt x="25781" y="0"/>
                  </a:lnTo>
                  <a:close/>
                  <a:moveTo>
                    <a:pt x="29418" y="6223"/>
                  </a:moveTo>
                  <a:lnTo>
                    <a:pt x="28956" y="6223"/>
                  </a:lnTo>
                  <a:lnTo>
                    <a:pt x="29083" y="18106"/>
                  </a:lnTo>
                  <a:lnTo>
                    <a:pt x="46228" y="47498"/>
                  </a:lnTo>
                  <a:lnTo>
                    <a:pt x="48133" y="48006"/>
                  </a:lnTo>
                  <a:lnTo>
                    <a:pt x="51181" y="46228"/>
                  </a:lnTo>
                  <a:lnTo>
                    <a:pt x="51689" y="44323"/>
                  </a:lnTo>
                  <a:lnTo>
                    <a:pt x="29418" y="6223"/>
                  </a:lnTo>
                  <a:close/>
                  <a:moveTo>
                    <a:pt x="28956" y="6223"/>
                  </a:moveTo>
                  <a:lnTo>
                    <a:pt x="22606" y="6223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4" y="7874"/>
                  </a:lnTo>
                  <a:lnTo>
                    <a:pt x="28956" y="7874"/>
                  </a:lnTo>
                  <a:lnTo>
                    <a:pt x="28956" y="6223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4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3" name="CustomShape 21"/>
            <p:cNvSpPr/>
            <p:nvPr/>
          </p:nvSpPr>
          <p:spPr>
            <a:xfrm>
              <a:off x="8494560" y="806004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2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2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7"/>
                  </a:lnTo>
                  <a:lnTo>
                    <a:pt x="22606" y="18106"/>
                  </a:lnTo>
                  <a:lnTo>
                    <a:pt x="22606" y="6350"/>
                  </a:lnTo>
                  <a:lnTo>
                    <a:pt x="29493" y="6350"/>
                  </a:lnTo>
                  <a:lnTo>
                    <a:pt x="25781" y="0"/>
                  </a:lnTo>
                  <a:close/>
                  <a:moveTo>
                    <a:pt x="29493" y="6350"/>
                  </a:moveTo>
                  <a:lnTo>
                    <a:pt x="28956" y="6350"/>
                  </a:lnTo>
                  <a:lnTo>
                    <a:pt x="29082" y="18106"/>
                  </a:lnTo>
                  <a:lnTo>
                    <a:pt x="46227" y="47497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322"/>
                  </a:lnTo>
                  <a:lnTo>
                    <a:pt x="29493" y="6350"/>
                  </a:lnTo>
                  <a:close/>
                  <a:moveTo>
                    <a:pt x="28956" y="6350"/>
                  </a:moveTo>
                  <a:lnTo>
                    <a:pt x="22606" y="6350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8956" y="7874"/>
                  </a:lnTo>
                  <a:lnTo>
                    <a:pt x="28956" y="6350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4" name="CustomShape 22"/>
            <p:cNvSpPr/>
            <p:nvPr/>
          </p:nvSpPr>
          <p:spPr>
            <a:xfrm>
              <a:off x="11055240" y="8476560"/>
              <a:ext cx="145440" cy="346680"/>
            </a:xfrm>
            <a:custGeom>
              <a:avLst/>
              <a:gdLst/>
              <a:ahLst/>
              <a:rect l="l" t="t" r="r" b="b"/>
              <a:pathLst>
                <a:path w="52070" h="123825">
                  <a:moveTo>
                    <a:pt x="25844" y="12554"/>
                  </a:moveTo>
                  <a:lnTo>
                    <a:pt x="22732" y="17888"/>
                  </a:lnTo>
                  <a:lnTo>
                    <a:pt x="22606" y="123825"/>
                  </a:lnTo>
                  <a:lnTo>
                    <a:pt x="28956" y="123825"/>
                  </a:lnTo>
                  <a:lnTo>
                    <a:pt x="28956" y="17888"/>
                  </a:lnTo>
                  <a:lnTo>
                    <a:pt x="25844" y="12554"/>
                  </a:lnTo>
                  <a:close/>
                  <a:moveTo>
                    <a:pt x="25781" y="0"/>
                  </a:moveTo>
                  <a:lnTo>
                    <a:pt x="0" y="44323"/>
                  </a:lnTo>
                  <a:lnTo>
                    <a:pt x="508" y="46227"/>
                  </a:lnTo>
                  <a:lnTo>
                    <a:pt x="3556" y="48005"/>
                  </a:lnTo>
                  <a:lnTo>
                    <a:pt x="5461" y="47498"/>
                  </a:lnTo>
                  <a:lnTo>
                    <a:pt x="22606" y="18106"/>
                  </a:lnTo>
                  <a:lnTo>
                    <a:pt x="22606" y="6223"/>
                  </a:lnTo>
                  <a:lnTo>
                    <a:pt x="29418" y="6223"/>
                  </a:lnTo>
                  <a:lnTo>
                    <a:pt x="25781" y="0"/>
                  </a:lnTo>
                  <a:close/>
                  <a:moveTo>
                    <a:pt x="29418" y="6223"/>
                  </a:moveTo>
                  <a:lnTo>
                    <a:pt x="28956" y="6223"/>
                  </a:lnTo>
                  <a:lnTo>
                    <a:pt x="29082" y="18106"/>
                  </a:lnTo>
                  <a:lnTo>
                    <a:pt x="46227" y="47498"/>
                  </a:lnTo>
                  <a:lnTo>
                    <a:pt x="48133" y="48005"/>
                  </a:lnTo>
                  <a:lnTo>
                    <a:pt x="51181" y="46227"/>
                  </a:lnTo>
                  <a:lnTo>
                    <a:pt x="51688" y="44323"/>
                  </a:lnTo>
                  <a:lnTo>
                    <a:pt x="29418" y="6223"/>
                  </a:lnTo>
                  <a:close/>
                  <a:moveTo>
                    <a:pt x="28956" y="6223"/>
                  </a:moveTo>
                  <a:lnTo>
                    <a:pt x="22606" y="6223"/>
                  </a:lnTo>
                  <a:lnTo>
                    <a:pt x="22606" y="18106"/>
                  </a:lnTo>
                  <a:lnTo>
                    <a:pt x="25844" y="12554"/>
                  </a:lnTo>
                  <a:lnTo>
                    <a:pt x="23113" y="7874"/>
                  </a:lnTo>
                  <a:lnTo>
                    <a:pt x="28956" y="7874"/>
                  </a:lnTo>
                  <a:lnTo>
                    <a:pt x="28956" y="6223"/>
                  </a:lnTo>
                  <a:close/>
                  <a:moveTo>
                    <a:pt x="28956" y="7874"/>
                  </a:moveTo>
                  <a:lnTo>
                    <a:pt x="28575" y="7874"/>
                  </a:lnTo>
                  <a:lnTo>
                    <a:pt x="25844" y="12554"/>
                  </a:lnTo>
                  <a:lnTo>
                    <a:pt x="28956" y="17888"/>
                  </a:lnTo>
                  <a:lnTo>
                    <a:pt x="28956" y="7874"/>
                  </a:lnTo>
                  <a:close/>
                  <a:moveTo>
                    <a:pt x="28575" y="7874"/>
                  </a:moveTo>
                  <a:lnTo>
                    <a:pt x="23113" y="7874"/>
                  </a:lnTo>
                  <a:lnTo>
                    <a:pt x="25844" y="12554"/>
                  </a:lnTo>
                  <a:lnTo>
                    <a:pt x="28575" y="78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5" name="CustomShape 23"/>
            <p:cNvSpPr/>
            <p:nvPr/>
          </p:nvSpPr>
          <p:spPr>
            <a:xfrm>
              <a:off x="8719920" y="6855840"/>
              <a:ext cx="2481840" cy="349920"/>
            </a:xfrm>
            <a:custGeom>
              <a:avLst/>
              <a:gdLst/>
              <a:ahLst/>
              <a:rect l="l" t="t" r="r" b="b"/>
              <a:pathLst>
                <a:path w="886460" h="125095">
                  <a:moveTo>
                    <a:pt x="835278" y="115570"/>
                  </a:moveTo>
                  <a:lnTo>
                    <a:pt x="833754" y="116967"/>
                  </a:lnTo>
                  <a:lnTo>
                    <a:pt x="833501" y="120396"/>
                  </a:lnTo>
                  <a:lnTo>
                    <a:pt x="834898" y="121920"/>
                  </a:lnTo>
                  <a:lnTo>
                    <a:pt x="836676" y="122047"/>
                  </a:lnTo>
                  <a:lnTo>
                    <a:pt x="886078" y="124840"/>
                  </a:lnTo>
                  <a:lnTo>
                    <a:pt x="885639" y="123951"/>
                  </a:lnTo>
                  <a:lnTo>
                    <a:pt x="879093" y="123951"/>
                  </a:lnTo>
                  <a:lnTo>
                    <a:pt x="869568" y="117729"/>
                  </a:lnTo>
                  <a:lnTo>
                    <a:pt x="869115" y="117459"/>
                  </a:lnTo>
                  <a:lnTo>
                    <a:pt x="836929" y="115697"/>
                  </a:lnTo>
                  <a:lnTo>
                    <a:pt x="835278" y="115570"/>
                  </a:lnTo>
                  <a:close/>
                  <a:moveTo>
                    <a:pt x="869115" y="117459"/>
                  </a:moveTo>
                  <a:lnTo>
                    <a:pt x="869694" y="117810"/>
                  </a:lnTo>
                  <a:lnTo>
                    <a:pt x="879093" y="123951"/>
                  </a:lnTo>
                  <a:lnTo>
                    <a:pt x="879910" y="122682"/>
                  </a:lnTo>
                  <a:lnTo>
                    <a:pt x="877951" y="122682"/>
                  </a:lnTo>
                  <a:lnTo>
                    <a:pt x="875538" y="117810"/>
                  </a:lnTo>
                  <a:lnTo>
                    <a:pt x="869115" y="117459"/>
                  </a:lnTo>
                  <a:close/>
                  <a:moveTo>
                    <a:pt x="861440" y="78105"/>
                  </a:moveTo>
                  <a:lnTo>
                    <a:pt x="859916" y="78867"/>
                  </a:lnTo>
                  <a:lnTo>
                    <a:pt x="858265" y="79756"/>
                  </a:lnTo>
                  <a:lnTo>
                    <a:pt x="857630" y="81661"/>
                  </a:lnTo>
                  <a:lnTo>
                    <a:pt x="872759" y="112201"/>
                  </a:lnTo>
                  <a:lnTo>
                    <a:pt x="882523" y="118618"/>
                  </a:lnTo>
                  <a:lnTo>
                    <a:pt x="879093" y="123951"/>
                  </a:lnTo>
                  <a:lnTo>
                    <a:pt x="885639" y="123951"/>
                  </a:lnTo>
                  <a:lnTo>
                    <a:pt x="864107" y="80390"/>
                  </a:lnTo>
                  <a:lnTo>
                    <a:pt x="863345" y="78739"/>
                  </a:lnTo>
                  <a:lnTo>
                    <a:pt x="861440" y="78105"/>
                  </a:lnTo>
                  <a:close/>
                  <a:moveTo>
                    <a:pt x="875538" y="117810"/>
                  </a:moveTo>
                  <a:lnTo>
                    <a:pt x="877951" y="122682"/>
                  </a:lnTo>
                  <a:lnTo>
                    <a:pt x="880999" y="118110"/>
                  </a:lnTo>
                  <a:lnTo>
                    <a:pt x="875538" y="117810"/>
                  </a:lnTo>
                  <a:close/>
                  <a:moveTo>
                    <a:pt x="872759" y="112201"/>
                  </a:moveTo>
                  <a:lnTo>
                    <a:pt x="875538" y="117810"/>
                  </a:lnTo>
                  <a:lnTo>
                    <a:pt x="880999" y="118110"/>
                  </a:lnTo>
                  <a:lnTo>
                    <a:pt x="877951" y="122682"/>
                  </a:lnTo>
                  <a:lnTo>
                    <a:pt x="879910" y="122682"/>
                  </a:lnTo>
                  <a:lnTo>
                    <a:pt x="882523" y="118618"/>
                  </a:lnTo>
                  <a:lnTo>
                    <a:pt x="872759" y="112201"/>
                  </a:lnTo>
                  <a:close/>
                  <a:moveTo>
                    <a:pt x="482980" y="6350"/>
                  </a:moveTo>
                  <a:lnTo>
                    <a:pt x="346075" y="6350"/>
                  </a:lnTo>
                  <a:lnTo>
                    <a:pt x="405129" y="7493"/>
                  </a:lnTo>
                  <a:lnTo>
                    <a:pt x="463423" y="10922"/>
                  </a:lnTo>
                  <a:lnTo>
                    <a:pt x="520700" y="16256"/>
                  </a:lnTo>
                  <a:lnTo>
                    <a:pt x="576326" y="23622"/>
                  </a:lnTo>
                  <a:lnTo>
                    <a:pt x="629919" y="32893"/>
                  </a:lnTo>
                  <a:lnTo>
                    <a:pt x="681227" y="44196"/>
                  </a:lnTo>
                  <a:lnTo>
                    <a:pt x="729614" y="57404"/>
                  </a:lnTo>
                  <a:lnTo>
                    <a:pt x="774826" y="72517"/>
                  </a:lnTo>
                  <a:lnTo>
                    <a:pt x="816228" y="89408"/>
                  </a:lnTo>
                  <a:lnTo>
                    <a:pt x="853566" y="108204"/>
                  </a:lnTo>
                  <a:lnTo>
                    <a:pt x="869115" y="117459"/>
                  </a:lnTo>
                  <a:lnTo>
                    <a:pt x="875538" y="117810"/>
                  </a:lnTo>
                  <a:lnTo>
                    <a:pt x="838200" y="92837"/>
                  </a:lnTo>
                  <a:lnTo>
                    <a:pt x="798321" y="74802"/>
                  </a:lnTo>
                  <a:lnTo>
                    <a:pt x="754633" y="58674"/>
                  </a:lnTo>
                  <a:lnTo>
                    <a:pt x="707389" y="44450"/>
                  </a:lnTo>
                  <a:lnTo>
                    <a:pt x="657225" y="32131"/>
                  </a:lnTo>
                  <a:lnTo>
                    <a:pt x="604392" y="21717"/>
                  </a:lnTo>
                  <a:lnTo>
                    <a:pt x="521334" y="9906"/>
                  </a:lnTo>
                  <a:lnTo>
                    <a:pt x="482980" y="6350"/>
                  </a:lnTo>
                  <a:close/>
                  <a:moveTo>
                    <a:pt x="345948" y="0"/>
                  </a:moveTo>
                  <a:lnTo>
                    <a:pt x="286384" y="888"/>
                  </a:lnTo>
                  <a:lnTo>
                    <a:pt x="227075" y="3937"/>
                  </a:lnTo>
                  <a:lnTo>
                    <a:pt x="168401" y="9144"/>
                  </a:lnTo>
                  <a:lnTo>
                    <a:pt x="110616" y="16637"/>
                  </a:lnTo>
                  <a:lnTo>
                    <a:pt x="54355" y="26288"/>
                  </a:lnTo>
                  <a:lnTo>
                    <a:pt x="0" y="38226"/>
                  </a:lnTo>
                  <a:lnTo>
                    <a:pt x="1396" y="44450"/>
                  </a:lnTo>
                  <a:lnTo>
                    <a:pt x="28320" y="38100"/>
                  </a:lnTo>
                  <a:lnTo>
                    <a:pt x="55625" y="32512"/>
                  </a:lnTo>
                  <a:lnTo>
                    <a:pt x="111632" y="22860"/>
                  </a:lnTo>
                  <a:lnTo>
                    <a:pt x="169163" y="15494"/>
                  </a:lnTo>
                  <a:lnTo>
                    <a:pt x="227583" y="10287"/>
                  </a:lnTo>
                  <a:lnTo>
                    <a:pt x="286765" y="7238"/>
                  </a:lnTo>
                  <a:lnTo>
                    <a:pt x="346075" y="6350"/>
                  </a:lnTo>
                  <a:lnTo>
                    <a:pt x="482980" y="6350"/>
                  </a:lnTo>
                  <a:lnTo>
                    <a:pt x="463803" y="4572"/>
                  </a:lnTo>
                  <a:lnTo>
                    <a:pt x="405256" y="1143"/>
                  </a:lnTo>
                  <a:lnTo>
                    <a:pt x="3459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6" name="CustomShape 24"/>
            <p:cNvSpPr/>
            <p:nvPr/>
          </p:nvSpPr>
          <p:spPr>
            <a:xfrm>
              <a:off x="720" y="360"/>
              <a:ext cx="12798720" cy="9600480"/>
            </a:xfrm>
            <a:custGeom>
              <a:avLst/>
              <a:gdLst/>
              <a:ahLst/>
              <a:rect l="l" t="t" r="r" b="b"/>
              <a:pathLst>
                <a:path w="4570730" h="3427095">
                  <a:moveTo>
                    <a:pt x="0" y="3426841"/>
                  </a:moveTo>
                  <a:lnTo>
                    <a:pt x="4570730" y="3426841"/>
                  </a:lnTo>
                  <a:lnTo>
                    <a:pt x="4570730" y="0"/>
                  </a:lnTo>
                  <a:lnTo>
                    <a:pt x="0" y="0"/>
                  </a:lnTo>
                  <a:lnTo>
                    <a:pt x="0" y="3426841"/>
                  </a:lnTo>
                  <a:close/>
                </a:path>
              </a:pathLst>
            </a:custGeom>
            <a:noFill/>
            <a:ln w="2448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7" name="CustomShape 25"/>
            <p:cNvSpPr/>
            <p:nvPr/>
          </p:nvSpPr>
          <p:spPr>
            <a:xfrm>
              <a:off x="2855160" y="6758280"/>
              <a:ext cx="106200" cy="746640"/>
            </a:xfrm>
            <a:custGeom>
              <a:avLst/>
              <a:gdLst/>
              <a:ahLst/>
              <a:rect l="l" t="t" r="r" b="b"/>
              <a:pathLst>
                <a:path w="38100" h="266700">
                  <a:moveTo>
                    <a:pt x="16002" y="228600"/>
                  </a:moveTo>
                  <a:lnTo>
                    <a:pt x="0" y="228600"/>
                  </a:lnTo>
                  <a:lnTo>
                    <a:pt x="19050" y="266700"/>
                  </a:lnTo>
                  <a:lnTo>
                    <a:pt x="34925" y="234950"/>
                  </a:lnTo>
                  <a:lnTo>
                    <a:pt x="16002" y="234950"/>
                  </a:lnTo>
                  <a:lnTo>
                    <a:pt x="16002" y="228600"/>
                  </a:lnTo>
                  <a:close/>
                  <a:moveTo>
                    <a:pt x="22098" y="0"/>
                  </a:moveTo>
                  <a:lnTo>
                    <a:pt x="16002" y="0"/>
                  </a:lnTo>
                  <a:lnTo>
                    <a:pt x="16002" y="234950"/>
                  </a:lnTo>
                  <a:lnTo>
                    <a:pt x="22098" y="234950"/>
                  </a:lnTo>
                  <a:lnTo>
                    <a:pt x="22098" y="0"/>
                  </a:lnTo>
                  <a:close/>
                  <a:moveTo>
                    <a:pt x="38100" y="228600"/>
                  </a:moveTo>
                  <a:lnTo>
                    <a:pt x="22098" y="228600"/>
                  </a:lnTo>
                  <a:lnTo>
                    <a:pt x="22098" y="234950"/>
                  </a:lnTo>
                  <a:lnTo>
                    <a:pt x="34925" y="234950"/>
                  </a:lnTo>
                  <a:lnTo>
                    <a:pt x="38100" y="228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98" name="CustomShape 26"/>
          <p:cNvSpPr/>
          <p:nvPr/>
        </p:nvSpPr>
        <p:spPr>
          <a:xfrm>
            <a:off x="0" y="175320"/>
            <a:ext cx="128181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4f89"/>
                </a:solidFill>
                <a:latin typeface="Arial"/>
              </a:rPr>
              <a:t>Divide and Conquer: Merge Sort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99" name="CustomShape 27"/>
          <p:cNvSpPr/>
          <p:nvPr/>
        </p:nvSpPr>
        <p:spPr>
          <a:xfrm>
            <a:off x="7007040" y="6118560"/>
            <a:ext cx="3351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- Iterative</a:t>
            </a:r>
            <a:r>
              <a:rPr b="0" lang="en-US" sz="2800" spc="-18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approach: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Application>LibreOffice/6.4.7.2$Linux_X86_64 LibreOffice_project/40$Build-2</Application>
  <Words>1325</Words>
  <Paragraphs>192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2019-09-19T17:53:05Z</dcterms:created>
  <dc:creator>Office User</dc:creator>
  <dc:description/>
  <dc:language>en-US</dc:language>
  <cp:lastModifiedBy/>
  <dcterms:modified xsi:type="dcterms:W3CDTF">2022-09-22T10:36:05Z</dcterms:modified>
  <cp:revision>19</cp:revision>
  <dc:subject/>
  <dc:title>CpSc 840: Design and Analysis of Algorithms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Created">
    <vt:filetime>2018-09-27T00:00:00Z</vt:filetime>
  </property>
  <property fmtid="{D5CDD505-2E9C-101B-9397-08002B2CF9AE}" pid="4" name="Creator">
    <vt:lpwstr>Microsoft® PowerPoint® 2010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2019-09-19T00:00:00Z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0</vt:i4>
  </property>
  <property fmtid="{D5CDD505-2E9C-101B-9397-08002B2CF9AE}" pid="11" name="PresentationFormat">
    <vt:lpwstr>A3 Paper (297x420 mm)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19</vt:i4>
  </property>
</Properties>
</file>