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4572000" cy="3429000"/>
  <p:notesSz cx="6858000" cy="9144000"/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05922B-409F-A220-86D4-B5A1A41995E3}" v="20" dt="2022-11-03T22:21:41.654"/>
    <p1510:client id="{9DB1123C-2CFE-6BE7-9EF7-B3CF46A555D7}" v="5" dt="2022-10-25T13:32:19.5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4"/>
    <p:restoredTop sz="94664"/>
  </p:normalViewPr>
  <p:slideViewPr>
    <p:cSldViewPr snapToGrid="0" snapToObjects="1">
      <p:cViewPr varScale="1">
        <p:scale>
          <a:sx n="200" d="100"/>
          <a:sy n="200" d="100"/>
        </p:scale>
        <p:origin x="166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 Xu" userId="S::rx@clemson.edu::e445308d-6d7d-4eac-8b56-a7818af01905" providerId="AD" clId="Web-{9DB1123C-2CFE-6BE7-9EF7-B3CF46A555D7}"/>
    <pc:docChg chg="modSld">
      <pc:chgData name="Ran Xu" userId="S::rx@clemson.edu::e445308d-6d7d-4eac-8b56-a7818af01905" providerId="AD" clId="Web-{9DB1123C-2CFE-6BE7-9EF7-B3CF46A555D7}" dt="2022-10-25T13:32:19.535" v="2" actId="1076"/>
      <pc:docMkLst>
        <pc:docMk/>
      </pc:docMkLst>
      <pc:sldChg chg="modSp">
        <pc:chgData name="Ran Xu" userId="S::rx@clemson.edu::e445308d-6d7d-4eac-8b56-a7818af01905" providerId="AD" clId="Web-{9DB1123C-2CFE-6BE7-9EF7-B3CF46A555D7}" dt="2022-10-25T13:27:18.603" v="1" actId="20577"/>
        <pc:sldMkLst>
          <pc:docMk/>
          <pc:sldMk cId="282965886" sldId="269"/>
        </pc:sldMkLst>
        <pc:spChg chg="mod">
          <ac:chgData name="Ran Xu" userId="S::rx@clemson.edu::e445308d-6d7d-4eac-8b56-a7818af01905" providerId="AD" clId="Web-{9DB1123C-2CFE-6BE7-9EF7-B3CF46A555D7}" dt="2022-10-25T13:27:18.603" v="1" actId="20577"/>
          <ac:spMkLst>
            <pc:docMk/>
            <pc:sldMk cId="282965886" sldId="269"/>
            <ac:spMk id="3" creationId="{61821D43-192C-5C41-AF6F-15DB60B765DF}"/>
          </ac:spMkLst>
        </pc:spChg>
      </pc:sldChg>
      <pc:sldChg chg="modSp">
        <pc:chgData name="Ran Xu" userId="S::rx@clemson.edu::e445308d-6d7d-4eac-8b56-a7818af01905" providerId="AD" clId="Web-{9DB1123C-2CFE-6BE7-9EF7-B3CF46A555D7}" dt="2022-10-25T13:32:19.535" v="2" actId="1076"/>
        <pc:sldMkLst>
          <pc:docMk/>
          <pc:sldMk cId="614569307" sldId="271"/>
        </pc:sldMkLst>
        <pc:graphicFrameChg chg="mod">
          <ac:chgData name="Ran Xu" userId="S::rx@clemson.edu::e445308d-6d7d-4eac-8b56-a7818af01905" providerId="AD" clId="Web-{9DB1123C-2CFE-6BE7-9EF7-B3CF46A555D7}" dt="2022-10-25T13:32:19.535" v="2" actId="1076"/>
          <ac:graphicFrameMkLst>
            <pc:docMk/>
            <pc:sldMk cId="614569307" sldId="271"/>
            <ac:graphicFrameMk id="40" creationId="{DAAB4278-A80A-8443-8D88-42E6904F6C76}"/>
          </ac:graphicFrameMkLst>
        </pc:graphicFrameChg>
      </pc:sldChg>
    </pc:docChg>
  </pc:docChgLst>
  <pc:docChgLst>
    <pc:chgData name="Ran Xu" userId="S::rx@clemson.edu::e445308d-6d7d-4eac-8b56-a7818af01905" providerId="AD" clId="Web-{7405922B-409F-A220-86D4-B5A1A41995E3}"/>
    <pc:docChg chg="modSld">
      <pc:chgData name="Ran Xu" userId="S::rx@clemson.edu::e445308d-6d7d-4eac-8b56-a7818af01905" providerId="AD" clId="Web-{7405922B-409F-A220-86D4-B5A1A41995E3}" dt="2022-11-03T22:21:38.935" v="17"/>
      <pc:docMkLst>
        <pc:docMk/>
      </pc:docMkLst>
      <pc:sldChg chg="modSp">
        <pc:chgData name="Ran Xu" userId="S::rx@clemson.edu::e445308d-6d7d-4eac-8b56-a7818af01905" providerId="AD" clId="Web-{7405922B-409F-A220-86D4-B5A1A41995E3}" dt="2022-11-03T22:21:38.935" v="17"/>
        <pc:sldMkLst>
          <pc:docMk/>
          <pc:sldMk cId="820874465" sldId="272"/>
        </pc:sldMkLst>
        <pc:graphicFrameChg chg="mod modGraphic">
          <ac:chgData name="Ran Xu" userId="S::rx@clemson.edu::e445308d-6d7d-4eac-8b56-a7818af01905" providerId="AD" clId="Web-{7405922B-409F-A220-86D4-B5A1A41995E3}" dt="2022-11-03T22:21:38.935" v="17"/>
          <ac:graphicFrameMkLst>
            <pc:docMk/>
            <pc:sldMk cId="820874465" sldId="272"/>
            <ac:graphicFrameMk id="41" creationId="{E03440EC-C549-9141-9FBF-4F8D791B19B6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61182"/>
            <a:ext cx="3886200" cy="11938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801019"/>
            <a:ext cx="3429000" cy="827881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114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580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82563"/>
            <a:ext cx="985838" cy="29059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82563"/>
            <a:ext cx="2900363" cy="290591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87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66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854870"/>
            <a:ext cx="3943350" cy="1426369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294732"/>
            <a:ext cx="3943350" cy="75009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381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615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82563"/>
            <a:ext cx="3943350" cy="662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40582"/>
            <a:ext cx="1934170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252538"/>
            <a:ext cx="1934170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40582"/>
            <a:ext cx="1943696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252538"/>
            <a:ext cx="1943696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179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11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44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493713"/>
            <a:ext cx="2314575" cy="24368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23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493713"/>
            <a:ext cx="2314575" cy="2436813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455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82563"/>
            <a:ext cx="394335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12812"/>
            <a:ext cx="394335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3547B-C99F-F642-B4BF-47ED561DA49E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178176"/>
            <a:ext cx="154305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453C0-E62B-E344-A5B1-34893C16D9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55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1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>
            <a:extLst>
              <a:ext uri="{FF2B5EF4-FFF2-40B4-BE49-F238E27FC236}">
                <a16:creationId xmlns:a16="http://schemas.microsoft.com/office/drawing/2014/main" id="{426A7387-6195-DB42-AFA3-3C8BA4AFD2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623256"/>
              </p:ext>
            </p:extLst>
          </p:nvPr>
        </p:nvGraphicFramePr>
        <p:xfrm>
          <a:off x="159003" y="680339"/>
          <a:ext cx="2056764" cy="20410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76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6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r>
                        <a:rPr sz="9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post-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post-find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post-find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O(1),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post-find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O(n)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763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“O(1)”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“O(1)”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“O(1)”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7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10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10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spc="10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n)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2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object 3">
            <a:extLst>
              <a:ext uri="{FF2B5EF4-FFF2-40B4-BE49-F238E27FC236}">
                <a16:creationId xmlns:a16="http://schemas.microsoft.com/office/drawing/2014/main" id="{BA1C92A2-F9D8-D544-8625-F3D953B4CC50}"/>
              </a:ext>
            </a:extLst>
          </p:cNvPr>
          <p:cNvSpPr/>
          <p:nvPr/>
        </p:nvSpPr>
        <p:spPr>
          <a:xfrm>
            <a:off x="12573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8B677943-E7A4-034C-9798-49B44262AC55}"/>
              </a:ext>
            </a:extLst>
          </p:cNvPr>
          <p:cNvSpPr/>
          <p:nvPr/>
        </p:nvSpPr>
        <p:spPr>
          <a:xfrm>
            <a:off x="12573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C946CD86-262E-194F-8BD7-F14FC7483AA5}"/>
              </a:ext>
            </a:extLst>
          </p:cNvPr>
          <p:cNvSpPr txBox="1"/>
          <p:nvPr/>
        </p:nvSpPr>
        <p:spPr>
          <a:xfrm>
            <a:off x="25400" y="12573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393065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Context: Set / Map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Data</a:t>
            </a:r>
            <a:r>
              <a:rPr sz="1800" b="1" spc="-9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Structures</a:t>
            </a:r>
            <a:endParaRPr sz="1800">
              <a:latin typeface="Arial"/>
              <a:cs typeface="Arial"/>
            </a:endParaRPr>
          </a:p>
        </p:txBody>
      </p:sp>
      <p:graphicFrame>
        <p:nvGraphicFramePr>
          <p:cNvPr id="8" name="object 6">
            <a:extLst>
              <a:ext uri="{FF2B5EF4-FFF2-40B4-BE49-F238E27FC236}">
                <a16:creationId xmlns:a16="http://schemas.microsoft.com/office/drawing/2014/main" id="{04FDE89E-5BAA-4643-9ECD-37B82662A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135730"/>
              </p:ext>
            </p:extLst>
          </p:nvPr>
        </p:nvGraphicFramePr>
        <p:xfrm>
          <a:off x="3132582" y="946149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7E1C5679-FCF1-D448-85EC-7EB5CDBFF8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316866"/>
              </p:ext>
            </p:extLst>
          </p:nvPr>
        </p:nvGraphicFramePr>
        <p:xfrm>
          <a:off x="3195827" y="1249045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object 8">
            <a:extLst>
              <a:ext uri="{FF2B5EF4-FFF2-40B4-BE49-F238E27FC236}">
                <a16:creationId xmlns:a16="http://schemas.microsoft.com/office/drawing/2014/main" id="{A545B902-73DA-1142-B3F2-F571EE93EF75}"/>
              </a:ext>
            </a:extLst>
          </p:cNvPr>
          <p:cNvSpPr txBox="1"/>
          <p:nvPr/>
        </p:nvSpPr>
        <p:spPr>
          <a:xfrm>
            <a:off x="2344546" y="957198"/>
            <a:ext cx="771525" cy="4737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5250C0B3-3AE3-1141-BB46-3DAADA38C212}"/>
              </a:ext>
            </a:extLst>
          </p:cNvPr>
          <p:cNvSpPr/>
          <p:nvPr/>
        </p:nvSpPr>
        <p:spPr>
          <a:xfrm>
            <a:off x="3317239" y="155219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9E48F35E-13BA-4F42-98EE-F211A0A842DC}"/>
              </a:ext>
            </a:extLst>
          </p:cNvPr>
          <p:cNvSpPr/>
          <p:nvPr/>
        </p:nvSpPr>
        <p:spPr>
          <a:xfrm>
            <a:off x="3317239" y="155219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C1B0EB5F-63A7-E94C-8576-0750F2140E6D}"/>
              </a:ext>
            </a:extLst>
          </p:cNvPr>
          <p:cNvSpPr txBox="1"/>
          <p:nvPr/>
        </p:nvSpPr>
        <p:spPr>
          <a:xfrm>
            <a:off x="3380358" y="156095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79B3474D-E677-8D45-A171-17AC50B3E574}"/>
              </a:ext>
            </a:extLst>
          </p:cNvPr>
          <p:cNvSpPr/>
          <p:nvPr/>
        </p:nvSpPr>
        <p:spPr>
          <a:xfrm>
            <a:off x="3636644" y="15485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046D2795-227C-E244-A6CA-C11A4F011F16}"/>
              </a:ext>
            </a:extLst>
          </p:cNvPr>
          <p:cNvSpPr/>
          <p:nvPr/>
        </p:nvSpPr>
        <p:spPr>
          <a:xfrm>
            <a:off x="3636644" y="15485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3F5C9BA2-943A-1C48-903A-E94FFC975BE8}"/>
              </a:ext>
            </a:extLst>
          </p:cNvPr>
          <p:cNvSpPr txBox="1"/>
          <p:nvPr/>
        </p:nvSpPr>
        <p:spPr>
          <a:xfrm>
            <a:off x="3699763" y="1557273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48602AB8-731E-F841-B2A8-DE29B32F901D}"/>
              </a:ext>
            </a:extLst>
          </p:cNvPr>
          <p:cNvSpPr/>
          <p:nvPr/>
        </p:nvSpPr>
        <p:spPr>
          <a:xfrm>
            <a:off x="3959859" y="15485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076AECBF-4198-2A48-B615-5982230E3392}"/>
              </a:ext>
            </a:extLst>
          </p:cNvPr>
          <p:cNvSpPr/>
          <p:nvPr/>
        </p:nvSpPr>
        <p:spPr>
          <a:xfrm>
            <a:off x="3959859" y="15485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19FBDC24-1662-8146-9561-42333FA1D263}"/>
              </a:ext>
            </a:extLst>
          </p:cNvPr>
          <p:cNvSpPr txBox="1"/>
          <p:nvPr/>
        </p:nvSpPr>
        <p:spPr>
          <a:xfrm>
            <a:off x="4023487" y="1557273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2116A679-CF49-3246-81CC-553F4ABC755F}"/>
              </a:ext>
            </a:extLst>
          </p:cNvPr>
          <p:cNvSpPr/>
          <p:nvPr/>
        </p:nvSpPr>
        <p:spPr>
          <a:xfrm>
            <a:off x="4284852" y="15485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F2CF712B-8115-B34C-B725-45A00DDD5395}"/>
              </a:ext>
            </a:extLst>
          </p:cNvPr>
          <p:cNvSpPr/>
          <p:nvPr/>
        </p:nvSpPr>
        <p:spPr>
          <a:xfrm>
            <a:off x="4284852" y="15485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F6678FB7-3D92-1846-BFD6-3B3B1FA62155}"/>
              </a:ext>
            </a:extLst>
          </p:cNvPr>
          <p:cNvSpPr txBox="1"/>
          <p:nvPr/>
        </p:nvSpPr>
        <p:spPr>
          <a:xfrm>
            <a:off x="4348352" y="1557273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4D842D72-10BD-F34A-B3E2-FB83F49A4F64}"/>
              </a:ext>
            </a:extLst>
          </p:cNvPr>
          <p:cNvSpPr/>
          <p:nvPr/>
        </p:nvSpPr>
        <p:spPr>
          <a:xfrm>
            <a:off x="4155948" y="1617852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41" y="25907"/>
                </a:moveTo>
                <a:lnTo>
                  <a:pt x="81407" y="46227"/>
                </a:lnTo>
                <a:lnTo>
                  <a:pt x="80899" y="48259"/>
                </a:lnTo>
                <a:lnTo>
                  <a:pt x="82676" y="51307"/>
                </a:lnTo>
                <a:lnTo>
                  <a:pt x="84582" y="51816"/>
                </a:lnTo>
                <a:lnTo>
                  <a:pt x="123473" y="29082"/>
                </a:lnTo>
                <a:lnTo>
                  <a:pt x="122554" y="29082"/>
                </a:lnTo>
                <a:lnTo>
                  <a:pt x="122554" y="28701"/>
                </a:lnTo>
                <a:lnTo>
                  <a:pt x="121030" y="28701"/>
                </a:lnTo>
                <a:lnTo>
                  <a:pt x="116241" y="25907"/>
                </a:lnTo>
                <a:close/>
              </a:path>
              <a:path w="128904" h="52069">
                <a:moveTo>
                  <a:pt x="110798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798" y="29082"/>
                </a:lnTo>
                <a:lnTo>
                  <a:pt x="116241" y="25907"/>
                </a:lnTo>
                <a:lnTo>
                  <a:pt x="110798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4" y="22732"/>
                </a:lnTo>
                <a:lnTo>
                  <a:pt x="122554" y="29082"/>
                </a:lnTo>
                <a:lnTo>
                  <a:pt x="123473" y="29082"/>
                </a:lnTo>
                <a:lnTo>
                  <a:pt x="128904" y="25907"/>
                </a:lnTo>
                <a:lnTo>
                  <a:pt x="123473" y="22732"/>
                </a:lnTo>
                <a:close/>
              </a:path>
              <a:path w="128904" h="52069">
                <a:moveTo>
                  <a:pt x="121030" y="23114"/>
                </a:moveTo>
                <a:lnTo>
                  <a:pt x="116241" y="25907"/>
                </a:lnTo>
                <a:lnTo>
                  <a:pt x="121030" y="28701"/>
                </a:lnTo>
                <a:lnTo>
                  <a:pt x="121030" y="23114"/>
                </a:lnTo>
                <a:close/>
              </a:path>
              <a:path w="128904" h="52069">
                <a:moveTo>
                  <a:pt x="122554" y="23114"/>
                </a:moveTo>
                <a:lnTo>
                  <a:pt x="121030" y="23114"/>
                </a:lnTo>
                <a:lnTo>
                  <a:pt x="121030" y="28701"/>
                </a:lnTo>
                <a:lnTo>
                  <a:pt x="122554" y="28701"/>
                </a:lnTo>
                <a:lnTo>
                  <a:pt x="122554" y="23114"/>
                </a:lnTo>
                <a:close/>
              </a:path>
              <a:path w="128904" h="52069">
                <a:moveTo>
                  <a:pt x="84582" y="0"/>
                </a:moveTo>
                <a:lnTo>
                  <a:pt x="82676" y="634"/>
                </a:lnTo>
                <a:lnTo>
                  <a:pt x="81787" y="2031"/>
                </a:lnTo>
                <a:lnTo>
                  <a:pt x="80899" y="3555"/>
                </a:lnTo>
                <a:lnTo>
                  <a:pt x="81407" y="5587"/>
                </a:lnTo>
                <a:lnTo>
                  <a:pt x="116241" y="25907"/>
                </a:lnTo>
                <a:lnTo>
                  <a:pt x="121030" y="23114"/>
                </a:lnTo>
                <a:lnTo>
                  <a:pt x="122554" y="23114"/>
                </a:lnTo>
                <a:lnTo>
                  <a:pt x="122554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E3E5EAC4-21C7-E04F-BD2B-D73563233716}"/>
              </a:ext>
            </a:extLst>
          </p:cNvPr>
          <p:cNvSpPr/>
          <p:nvPr/>
        </p:nvSpPr>
        <p:spPr>
          <a:xfrm>
            <a:off x="3818127" y="1617852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114" y="25908"/>
                </a:moveTo>
                <a:lnTo>
                  <a:pt x="82804" y="45339"/>
                </a:lnTo>
                <a:lnTo>
                  <a:pt x="81407" y="46227"/>
                </a:lnTo>
                <a:lnTo>
                  <a:pt x="80899" y="48259"/>
                </a:lnTo>
                <a:lnTo>
                  <a:pt x="81661" y="49783"/>
                </a:lnTo>
                <a:lnTo>
                  <a:pt x="82550" y="51307"/>
                </a:lnTo>
                <a:lnTo>
                  <a:pt x="84582" y="51816"/>
                </a:lnTo>
                <a:lnTo>
                  <a:pt x="123473" y="29082"/>
                </a:lnTo>
                <a:lnTo>
                  <a:pt x="122555" y="29082"/>
                </a:lnTo>
                <a:lnTo>
                  <a:pt x="122555" y="28701"/>
                </a:lnTo>
                <a:lnTo>
                  <a:pt x="120904" y="28701"/>
                </a:lnTo>
                <a:lnTo>
                  <a:pt x="116114" y="25908"/>
                </a:lnTo>
                <a:close/>
              </a:path>
              <a:path w="128904" h="52069">
                <a:moveTo>
                  <a:pt x="110671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114" y="25908"/>
                </a:lnTo>
                <a:lnTo>
                  <a:pt x="110671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473" y="29082"/>
                </a:lnTo>
                <a:lnTo>
                  <a:pt x="128904" y="25908"/>
                </a:lnTo>
                <a:lnTo>
                  <a:pt x="123473" y="22732"/>
                </a:lnTo>
                <a:close/>
              </a:path>
              <a:path w="128904" h="52069">
                <a:moveTo>
                  <a:pt x="120904" y="23114"/>
                </a:moveTo>
                <a:lnTo>
                  <a:pt x="116114" y="25908"/>
                </a:lnTo>
                <a:lnTo>
                  <a:pt x="120904" y="28701"/>
                </a:lnTo>
                <a:lnTo>
                  <a:pt x="120904" y="23114"/>
                </a:lnTo>
                <a:close/>
              </a:path>
              <a:path w="128904" h="52069">
                <a:moveTo>
                  <a:pt x="122555" y="23114"/>
                </a:moveTo>
                <a:lnTo>
                  <a:pt x="120904" y="23114"/>
                </a:lnTo>
                <a:lnTo>
                  <a:pt x="120904" y="28701"/>
                </a:lnTo>
                <a:lnTo>
                  <a:pt x="122555" y="28701"/>
                </a:lnTo>
                <a:lnTo>
                  <a:pt x="122555" y="23114"/>
                </a:lnTo>
                <a:close/>
              </a:path>
              <a:path w="128904" h="52069">
                <a:moveTo>
                  <a:pt x="84582" y="0"/>
                </a:moveTo>
                <a:lnTo>
                  <a:pt x="82550" y="634"/>
                </a:lnTo>
                <a:lnTo>
                  <a:pt x="81661" y="2031"/>
                </a:lnTo>
                <a:lnTo>
                  <a:pt x="80899" y="3555"/>
                </a:lnTo>
                <a:lnTo>
                  <a:pt x="81407" y="5587"/>
                </a:lnTo>
                <a:lnTo>
                  <a:pt x="82804" y="6476"/>
                </a:lnTo>
                <a:lnTo>
                  <a:pt x="116114" y="25908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DFDE14A1-CAC6-2C49-A9ED-48130A1E98B1}"/>
              </a:ext>
            </a:extLst>
          </p:cNvPr>
          <p:cNvSpPr/>
          <p:nvPr/>
        </p:nvSpPr>
        <p:spPr>
          <a:xfrm>
            <a:off x="3507739" y="1617852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41" y="25907"/>
                </a:moveTo>
                <a:lnTo>
                  <a:pt x="81407" y="46227"/>
                </a:lnTo>
                <a:lnTo>
                  <a:pt x="80899" y="48259"/>
                </a:lnTo>
                <a:lnTo>
                  <a:pt x="82677" y="51307"/>
                </a:lnTo>
                <a:lnTo>
                  <a:pt x="84582" y="51816"/>
                </a:lnTo>
                <a:lnTo>
                  <a:pt x="123473" y="29082"/>
                </a:lnTo>
                <a:lnTo>
                  <a:pt x="122555" y="29082"/>
                </a:lnTo>
                <a:lnTo>
                  <a:pt x="122555" y="28701"/>
                </a:lnTo>
                <a:lnTo>
                  <a:pt x="121031" y="28701"/>
                </a:lnTo>
                <a:lnTo>
                  <a:pt x="116241" y="25907"/>
                </a:lnTo>
                <a:close/>
              </a:path>
              <a:path w="128904" h="52069">
                <a:moveTo>
                  <a:pt x="110798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798" y="29082"/>
                </a:lnTo>
                <a:lnTo>
                  <a:pt x="116241" y="25907"/>
                </a:lnTo>
                <a:lnTo>
                  <a:pt x="110798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473" y="29082"/>
                </a:lnTo>
                <a:lnTo>
                  <a:pt x="128905" y="25907"/>
                </a:lnTo>
                <a:lnTo>
                  <a:pt x="123473" y="22732"/>
                </a:lnTo>
                <a:close/>
              </a:path>
              <a:path w="128904" h="52069">
                <a:moveTo>
                  <a:pt x="121031" y="23114"/>
                </a:moveTo>
                <a:lnTo>
                  <a:pt x="116241" y="25907"/>
                </a:lnTo>
                <a:lnTo>
                  <a:pt x="121031" y="28701"/>
                </a:lnTo>
                <a:lnTo>
                  <a:pt x="121031" y="23114"/>
                </a:lnTo>
                <a:close/>
              </a:path>
              <a:path w="128904" h="52069">
                <a:moveTo>
                  <a:pt x="122555" y="23114"/>
                </a:moveTo>
                <a:lnTo>
                  <a:pt x="121031" y="23114"/>
                </a:lnTo>
                <a:lnTo>
                  <a:pt x="121031" y="28701"/>
                </a:lnTo>
                <a:lnTo>
                  <a:pt x="122555" y="28701"/>
                </a:lnTo>
                <a:lnTo>
                  <a:pt x="122555" y="23114"/>
                </a:lnTo>
                <a:close/>
              </a:path>
              <a:path w="128904" h="52069">
                <a:moveTo>
                  <a:pt x="84582" y="0"/>
                </a:moveTo>
                <a:lnTo>
                  <a:pt x="82677" y="634"/>
                </a:lnTo>
                <a:lnTo>
                  <a:pt x="81787" y="2031"/>
                </a:lnTo>
                <a:lnTo>
                  <a:pt x="80899" y="3555"/>
                </a:lnTo>
                <a:lnTo>
                  <a:pt x="81407" y="5587"/>
                </a:lnTo>
                <a:lnTo>
                  <a:pt x="116241" y="25907"/>
                </a:lnTo>
                <a:lnTo>
                  <a:pt x="121031" y="23114"/>
                </a:lnTo>
                <a:lnTo>
                  <a:pt x="122555" y="23114"/>
                </a:lnTo>
                <a:lnTo>
                  <a:pt x="122555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1ED92A0C-80A3-6841-84DD-BC23C78489F0}"/>
              </a:ext>
            </a:extLst>
          </p:cNvPr>
          <p:cNvSpPr/>
          <p:nvPr/>
        </p:nvSpPr>
        <p:spPr>
          <a:xfrm>
            <a:off x="4297933" y="188963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ACC3F8A3-586B-AF46-92EE-5D1FA847C3B2}"/>
              </a:ext>
            </a:extLst>
          </p:cNvPr>
          <p:cNvSpPr/>
          <p:nvPr/>
        </p:nvSpPr>
        <p:spPr>
          <a:xfrm>
            <a:off x="4297933" y="188963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6">
            <a:extLst>
              <a:ext uri="{FF2B5EF4-FFF2-40B4-BE49-F238E27FC236}">
                <a16:creationId xmlns:a16="http://schemas.microsoft.com/office/drawing/2014/main" id="{0600EAE6-375E-6740-B30C-99AB6D1FB776}"/>
              </a:ext>
            </a:extLst>
          </p:cNvPr>
          <p:cNvSpPr/>
          <p:nvPr/>
        </p:nvSpPr>
        <p:spPr>
          <a:xfrm>
            <a:off x="3654678" y="188963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7">
            <a:extLst>
              <a:ext uri="{FF2B5EF4-FFF2-40B4-BE49-F238E27FC236}">
                <a16:creationId xmlns:a16="http://schemas.microsoft.com/office/drawing/2014/main" id="{EC52624E-7143-534B-8285-26307246C8C6}"/>
              </a:ext>
            </a:extLst>
          </p:cNvPr>
          <p:cNvSpPr/>
          <p:nvPr/>
        </p:nvSpPr>
        <p:spPr>
          <a:xfrm>
            <a:off x="3654678" y="188963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8">
            <a:extLst>
              <a:ext uri="{FF2B5EF4-FFF2-40B4-BE49-F238E27FC236}">
                <a16:creationId xmlns:a16="http://schemas.microsoft.com/office/drawing/2014/main" id="{4331878B-4EC0-524A-85CE-3DE8ECE31A15}"/>
              </a:ext>
            </a:extLst>
          </p:cNvPr>
          <p:cNvSpPr/>
          <p:nvPr/>
        </p:nvSpPr>
        <p:spPr>
          <a:xfrm>
            <a:off x="3349498" y="188963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9">
            <a:extLst>
              <a:ext uri="{FF2B5EF4-FFF2-40B4-BE49-F238E27FC236}">
                <a16:creationId xmlns:a16="http://schemas.microsoft.com/office/drawing/2014/main" id="{E652FD8A-1234-2A4F-915E-4B5D7A3C3F4F}"/>
              </a:ext>
            </a:extLst>
          </p:cNvPr>
          <p:cNvSpPr/>
          <p:nvPr/>
        </p:nvSpPr>
        <p:spPr>
          <a:xfrm>
            <a:off x="3349498" y="188963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0">
            <a:extLst>
              <a:ext uri="{FF2B5EF4-FFF2-40B4-BE49-F238E27FC236}">
                <a16:creationId xmlns:a16="http://schemas.microsoft.com/office/drawing/2014/main" id="{D19A8EDF-8E2A-DF4C-AA7F-E7F5DFF83595}"/>
              </a:ext>
            </a:extLst>
          </p:cNvPr>
          <p:cNvSpPr/>
          <p:nvPr/>
        </p:nvSpPr>
        <p:spPr>
          <a:xfrm>
            <a:off x="3965067" y="188493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1">
            <a:extLst>
              <a:ext uri="{FF2B5EF4-FFF2-40B4-BE49-F238E27FC236}">
                <a16:creationId xmlns:a16="http://schemas.microsoft.com/office/drawing/2014/main" id="{91CD4F24-8C7D-9640-8AB3-12566F785D37}"/>
              </a:ext>
            </a:extLst>
          </p:cNvPr>
          <p:cNvSpPr/>
          <p:nvPr/>
        </p:nvSpPr>
        <p:spPr>
          <a:xfrm>
            <a:off x="3965067" y="188493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2">
            <a:extLst>
              <a:ext uri="{FF2B5EF4-FFF2-40B4-BE49-F238E27FC236}">
                <a16:creationId xmlns:a16="http://schemas.microsoft.com/office/drawing/2014/main" id="{C05C2486-9CE5-E84B-BB3E-974A8580AC0D}"/>
              </a:ext>
            </a:extLst>
          </p:cNvPr>
          <p:cNvSpPr txBox="1"/>
          <p:nvPr/>
        </p:nvSpPr>
        <p:spPr>
          <a:xfrm>
            <a:off x="3412617" y="1898396"/>
            <a:ext cx="102616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304800" algn="l"/>
                <a:tab pos="615315" algn="l"/>
                <a:tab pos="948690" algn="l"/>
              </a:tabLst>
            </a:pPr>
            <a:r>
              <a:rPr sz="900" spc="5" dirty="0">
                <a:latin typeface="Arial"/>
                <a:cs typeface="Arial"/>
              </a:rPr>
              <a:t>5	3	</a:t>
            </a:r>
            <a:r>
              <a:rPr sz="1350" spc="7" baseline="3086" dirty="0">
                <a:latin typeface="Arial"/>
                <a:cs typeface="Arial"/>
              </a:rPr>
              <a:t>8	</a:t>
            </a: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35" name="object 33">
            <a:extLst>
              <a:ext uri="{FF2B5EF4-FFF2-40B4-BE49-F238E27FC236}">
                <a16:creationId xmlns:a16="http://schemas.microsoft.com/office/drawing/2014/main" id="{BAEF120A-F855-144D-BCD1-ED96F0016851}"/>
              </a:ext>
            </a:extLst>
          </p:cNvPr>
          <p:cNvSpPr/>
          <p:nvPr/>
        </p:nvSpPr>
        <p:spPr>
          <a:xfrm>
            <a:off x="4148963" y="1961387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114" y="25781"/>
                </a:moveTo>
                <a:lnTo>
                  <a:pt x="81280" y="46100"/>
                </a:lnTo>
                <a:lnTo>
                  <a:pt x="80772" y="48133"/>
                </a:lnTo>
                <a:lnTo>
                  <a:pt x="82550" y="51181"/>
                </a:lnTo>
                <a:lnTo>
                  <a:pt x="84455" y="51689"/>
                </a:lnTo>
                <a:lnTo>
                  <a:pt x="123346" y="28956"/>
                </a:lnTo>
                <a:lnTo>
                  <a:pt x="122555" y="28956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114" y="25781"/>
                </a:lnTo>
                <a:close/>
              </a:path>
              <a:path w="128904" h="52069">
                <a:moveTo>
                  <a:pt x="110671" y="22606"/>
                </a:moveTo>
                <a:lnTo>
                  <a:pt x="0" y="22606"/>
                </a:lnTo>
                <a:lnTo>
                  <a:pt x="0" y="28956"/>
                </a:lnTo>
                <a:lnTo>
                  <a:pt x="110671" y="28956"/>
                </a:lnTo>
                <a:lnTo>
                  <a:pt x="116114" y="25781"/>
                </a:lnTo>
                <a:lnTo>
                  <a:pt x="110671" y="22606"/>
                </a:lnTo>
                <a:close/>
              </a:path>
              <a:path w="128904" h="52069">
                <a:moveTo>
                  <a:pt x="123346" y="22606"/>
                </a:moveTo>
                <a:lnTo>
                  <a:pt x="122555" y="22606"/>
                </a:lnTo>
                <a:lnTo>
                  <a:pt x="122555" y="28956"/>
                </a:lnTo>
                <a:lnTo>
                  <a:pt x="123346" y="28956"/>
                </a:lnTo>
                <a:lnTo>
                  <a:pt x="128777" y="25781"/>
                </a:lnTo>
                <a:lnTo>
                  <a:pt x="123346" y="22606"/>
                </a:lnTo>
                <a:close/>
              </a:path>
              <a:path w="128904" h="52069">
                <a:moveTo>
                  <a:pt x="120904" y="22987"/>
                </a:moveTo>
                <a:lnTo>
                  <a:pt x="116114" y="25781"/>
                </a:lnTo>
                <a:lnTo>
                  <a:pt x="120904" y="28575"/>
                </a:lnTo>
                <a:lnTo>
                  <a:pt x="120904" y="22987"/>
                </a:lnTo>
                <a:close/>
              </a:path>
              <a:path w="128904" h="52069">
                <a:moveTo>
                  <a:pt x="122555" y="22987"/>
                </a:moveTo>
                <a:lnTo>
                  <a:pt x="120904" y="22987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2987"/>
                </a:lnTo>
                <a:close/>
              </a:path>
              <a:path w="128904" h="52069">
                <a:moveTo>
                  <a:pt x="84455" y="0"/>
                </a:moveTo>
                <a:lnTo>
                  <a:pt x="82550" y="508"/>
                </a:lnTo>
                <a:lnTo>
                  <a:pt x="81661" y="1905"/>
                </a:lnTo>
                <a:lnTo>
                  <a:pt x="80772" y="3429"/>
                </a:lnTo>
                <a:lnTo>
                  <a:pt x="81280" y="5461"/>
                </a:lnTo>
                <a:lnTo>
                  <a:pt x="116114" y="25781"/>
                </a:lnTo>
                <a:lnTo>
                  <a:pt x="120904" y="22987"/>
                </a:lnTo>
                <a:lnTo>
                  <a:pt x="122555" y="22987"/>
                </a:lnTo>
                <a:lnTo>
                  <a:pt x="122555" y="22606"/>
                </a:lnTo>
                <a:lnTo>
                  <a:pt x="123346" y="22606"/>
                </a:lnTo>
                <a:lnTo>
                  <a:pt x="85979" y="762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4">
            <a:extLst>
              <a:ext uri="{FF2B5EF4-FFF2-40B4-BE49-F238E27FC236}">
                <a16:creationId xmlns:a16="http://schemas.microsoft.com/office/drawing/2014/main" id="{BD23736E-E52A-1F41-9CC2-C044A6631DFE}"/>
              </a:ext>
            </a:extLst>
          </p:cNvPr>
          <p:cNvSpPr/>
          <p:nvPr/>
        </p:nvSpPr>
        <p:spPr>
          <a:xfrm>
            <a:off x="3836288" y="1958974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23" y="25844"/>
                </a:moveTo>
                <a:lnTo>
                  <a:pt x="81280" y="46227"/>
                </a:lnTo>
                <a:lnTo>
                  <a:pt x="80772" y="48132"/>
                </a:lnTo>
                <a:lnTo>
                  <a:pt x="82550" y="51180"/>
                </a:lnTo>
                <a:lnTo>
                  <a:pt x="84455" y="51688"/>
                </a:lnTo>
                <a:lnTo>
                  <a:pt x="123319" y="29082"/>
                </a:lnTo>
                <a:lnTo>
                  <a:pt x="122555" y="29082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69">
                <a:moveTo>
                  <a:pt x="110889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223" y="25844"/>
                </a:lnTo>
                <a:lnTo>
                  <a:pt x="110889" y="22732"/>
                </a:lnTo>
                <a:close/>
              </a:path>
              <a:path w="128904" h="52069">
                <a:moveTo>
                  <a:pt x="123346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319" y="29082"/>
                </a:lnTo>
                <a:lnTo>
                  <a:pt x="128778" y="25907"/>
                </a:lnTo>
                <a:lnTo>
                  <a:pt x="123346" y="22732"/>
                </a:lnTo>
                <a:close/>
              </a:path>
              <a:path w="128904" h="52069">
                <a:moveTo>
                  <a:pt x="120904" y="23113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3"/>
                </a:lnTo>
                <a:close/>
              </a:path>
              <a:path w="128904" h="52069">
                <a:moveTo>
                  <a:pt x="122555" y="23113"/>
                </a:moveTo>
                <a:lnTo>
                  <a:pt x="120904" y="23113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3"/>
                </a:lnTo>
                <a:close/>
              </a:path>
              <a:path w="128904" h="52069">
                <a:moveTo>
                  <a:pt x="84582" y="0"/>
                </a:moveTo>
                <a:lnTo>
                  <a:pt x="82550" y="507"/>
                </a:lnTo>
                <a:lnTo>
                  <a:pt x="80772" y="3555"/>
                </a:lnTo>
                <a:lnTo>
                  <a:pt x="81280" y="5460"/>
                </a:lnTo>
                <a:lnTo>
                  <a:pt x="116223" y="25844"/>
                </a:lnTo>
                <a:lnTo>
                  <a:pt x="120904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346" y="22732"/>
                </a:lnTo>
                <a:lnTo>
                  <a:pt x="85979" y="888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5">
            <a:extLst>
              <a:ext uri="{FF2B5EF4-FFF2-40B4-BE49-F238E27FC236}">
                <a16:creationId xmlns:a16="http://schemas.microsoft.com/office/drawing/2014/main" id="{712F43A2-3BBB-6E44-8D84-B71022F6E2FA}"/>
              </a:ext>
            </a:extLst>
          </p:cNvPr>
          <p:cNvSpPr/>
          <p:nvPr/>
        </p:nvSpPr>
        <p:spPr>
          <a:xfrm>
            <a:off x="3525901" y="1958974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23" y="25844"/>
                </a:moveTo>
                <a:lnTo>
                  <a:pt x="81280" y="46227"/>
                </a:lnTo>
                <a:lnTo>
                  <a:pt x="80772" y="48132"/>
                </a:lnTo>
                <a:lnTo>
                  <a:pt x="82550" y="51180"/>
                </a:lnTo>
                <a:lnTo>
                  <a:pt x="84582" y="51688"/>
                </a:lnTo>
                <a:lnTo>
                  <a:pt x="123446" y="29082"/>
                </a:lnTo>
                <a:lnTo>
                  <a:pt x="122555" y="29082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69">
                <a:moveTo>
                  <a:pt x="110889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223" y="25844"/>
                </a:lnTo>
                <a:lnTo>
                  <a:pt x="110889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446" y="29082"/>
                </a:lnTo>
                <a:lnTo>
                  <a:pt x="128905" y="25907"/>
                </a:lnTo>
                <a:lnTo>
                  <a:pt x="123473" y="22732"/>
                </a:lnTo>
                <a:close/>
              </a:path>
              <a:path w="128904" h="52069">
                <a:moveTo>
                  <a:pt x="120904" y="23113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3"/>
                </a:lnTo>
                <a:close/>
              </a:path>
              <a:path w="128904" h="52069">
                <a:moveTo>
                  <a:pt x="122555" y="23113"/>
                </a:moveTo>
                <a:lnTo>
                  <a:pt x="120904" y="23113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3"/>
                </a:lnTo>
                <a:close/>
              </a:path>
              <a:path w="128904" h="52069">
                <a:moveTo>
                  <a:pt x="84582" y="0"/>
                </a:moveTo>
                <a:lnTo>
                  <a:pt x="82550" y="507"/>
                </a:lnTo>
                <a:lnTo>
                  <a:pt x="80772" y="3555"/>
                </a:lnTo>
                <a:lnTo>
                  <a:pt x="81280" y="5460"/>
                </a:lnTo>
                <a:lnTo>
                  <a:pt x="116223" y="25844"/>
                </a:lnTo>
                <a:lnTo>
                  <a:pt x="120904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6">
            <a:extLst>
              <a:ext uri="{FF2B5EF4-FFF2-40B4-BE49-F238E27FC236}">
                <a16:creationId xmlns:a16="http://schemas.microsoft.com/office/drawing/2014/main" id="{37BC4345-A6C8-3F46-ADAE-4F38BAB56044}"/>
              </a:ext>
            </a:extLst>
          </p:cNvPr>
          <p:cNvSpPr txBox="1"/>
          <p:nvPr/>
        </p:nvSpPr>
        <p:spPr>
          <a:xfrm>
            <a:off x="2341499" y="1490852"/>
            <a:ext cx="925830" cy="6350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" marR="125095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(doubly)  linked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9"/>
              </a:spcBef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(doubly)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linked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7">
            <a:extLst>
              <a:ext uri="{FF2B5EF4-FFF2-40B4-BE49-F238E27FC236}">
                <a16:creationId xmlns:a16="http://schemas.microsoft.com/office/drawing/2014/main" id="{1BFA19FF-8EBB-A047-8662-CFE6B9B7182E}"/>
              </a:ext>
            </a:extLst>
          </p:cNvPr>
          <p:cNvSpPr txBox="1"/>
          <p:nvPr/>
        </p:nvSpPr>
        <p:spPr>
          <a:xfrm>
            <a:off x="232283" y="2214752"/>
            <a:ext cx="4322445" cy="12401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11455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Hash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table</a:t>
            </a:r>
            <a:endParaRPr sz="900" dirty="0">
              <a:latin typeface="Arial"/>
              <a:cs typeface="Arial"/>
            </a:endParaRPr>
          </a:p>
          <a:p>
            <a:pPr marL="2114550">
              <a:lnSpc>
                <a:spcPct val="100000"/>
              </a:lnSpc>
              <a:spcBef>
                <a:spcPts val="725"/>
              </a:spcBef>
            </a:pPr>
            <a:r>
              <a:rPr sz="900" dirty="0">
                <a:latin typeface="Arial"/>
                <a:cs typeface="Arial"/>
              </a:rPr>
              <a:t>(Balanced) </a:t>
            </a:r>
            <a:r>
              <a:rPr sz="900" spc="5" dirty="0">
                <a:latin typeface="Arial"/>
                <a:cs typeface="Arial"/>
              </a:rPr>
              <a:t>binary </a:t>
            </a:r>
            <a:r>
              <a:rPr sz="900" dirty="0">
                <a:latin typeface="Arial"/>
                <a:cs typeface="Arial"/>
              </a:rPr>
              <a:t>search </a:t>
            </a:r>
            <a:r>
              <a:rPr sz="900" spc="-5" dirty="0">
                <a:latin typeface="Arial"/>
                <a:cs typeface="Arial"/>
              </a:rPr>
              <a:t>trees, </a:t>
            </a:r>
            <a:r>
              <a:rPr sz="900" spc="5" dirty="0">
                <a:latin typeface="Arial"/>
                <a:cs typeface="Arial"/>
              </a:rPr>
              <a:t>skip</a:t>
            </a:r>
            <a:r>
              <a:rPr sz="900" spc="-16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lists,</a:t>
            </a:r>
            <a:endParaRPr sz="900" dirty="0">
              <a:latin typeface="Arial"/>
              <a:cs typeface="Arial"/>
            </a:endParaRPr>
          </a:p>
          <a:p>
            <a:pPr marL="211455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B-trees</a:t>
            </a:r>
            <a:endParaRPr sz="9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50" dirty="0">
              <a:latin typeface="Times New Roman"/>
              <a:cs typeface="Times New Roman"/>
            </a:endParaRPr>
          </a:p>
          <a:p>
            <a:pPr marR="255904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Although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slightly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slower</a:t>
            </a:r>
            <a:r>
              <a:rPr sz="900" dirty="0">
                <a:latin typeface="Arial"/>
                <a:cs typeface="Arial"/>
              </a:rPr>
              <a:t> than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hash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tables,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BSTs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their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relatives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support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10" dirty="0">
                <a:latin typeface="Arial"/>
                <a:cs typeface="Arial"/>
              </a:rPr>
              <a:t>many  </a:t>
            </a:r>
            <a:r>
              <a:rPr sz="900" dirty="0">
                <a:latin typeface="Arial"/>
                <a:cs typeface="Arial"/>
              </a:rPr>
              <a:t>operations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beyond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insert,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remove,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find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hash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tables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can’t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handle…</a:t>
            </a:r>
          </a:p>
          <a:p>
            <a:pPr>
              <a:lnSpc>
                <a:spcPct val="100000"/>
              </a:lnSpc>
            </a:pPr>
            <a:endParaRPr sz="100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40" name="object 38">
            <a:extLst>
              <a:ext uri="{FF2B5EF4-FFF2-40B4-BE49-F238E27FC236}">
                <a16:creationId xmlns:a16="http://schemas.microsoft.com/office/drawing/2014/main" id="{D68B75D7-8C7E-CE41-9458-8F2147C94405}"/>
              </a:ext>
            </a:extLst>
          </p:cNvPr>
          <p:cNvSpPr/>
          <p:nvPr/>
        </p:nvSpPr>
        <p:spPr>
          <a:xfrm>
            <a:off x="13208" y="381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3835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78BB4BE0-7A6D-E84D-94D0-4381C9B5A9D8}"/>
              </a:ext>
            </a:extLst>
          </p:cNvPr>
          <p:cNvSpPr txBox="1"/>
          <p:nvPr/>
        </p:nvSpPr>
        <p:spPr>
          <a:xfrm>
            <a:off x="287527" y="781559"/>
            <a:ext cx="4133215" cy="758825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70180" marR="5080" indent="-170180">
              <a:lnSpc>
                <a:spcPts val="1730"/>
              </a:lnSpc>
              <a:spcBef>
                <a:spcPts val="32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To delete </a:t>
            </a:r>
            <a:r>
              <a:rPr sz="1600" i="1" spc="-5" dirty="0">
                <a:latin typeface="Arial"/>
                <a:cs typeface="Arial"/>
              </a:rPr>
              <a:t>e, </a:t>
            </a:r>
            <a:r>
              <a:rPr sz="1600" i="1" dirty="0">
                <a:latin typeface="Arial"/>
                <a:cs typeface="Arial"/>
              </a:rPr>
              <a:t>just </a:t>
            </a:r>
            <a:r>
              <a:rPr sz="1600" dirty="0">
                <a:latin typeface="Arial"/>
                <a:cs typeface="Arial"/>
              </a:rPr>
              <a:t>replace </a:t>
            </a:r>
            <a:r>
              <a:rPr sz="1600" i="1" dirty="0">
                <a:latin typeface="Arial"/>
                <a:cs typeface="Arial"/>
              </a:rPr>
              <a:t>e </a:t>
            </a:r>
            <a:r>
              <a:rPr sz="1600" spc="-5" dirty="0">
                <a:latin typeface="Arial"/>
                <a:cs typeface="Arial"/>
              </a:rPr>
              <a:t>with </a:t>
            </a:r>
            <a:r>
              <a:rPr sz="1600" dirty="0">
                <a:latin typeface="Arial"/>
                <a:cs typeface="Arial"/>
              </a:rPr>
              <a:t>the </a:t>
            </a:r>
            <a:r>
              <a:rPr sz="1600" i="1" dirty="0">
                <a:latin typeface="Arial"/>
                <a:cs typeface="Arial"/>
              </a:rPr>
              <a:t>join </a:t>
            </a:r>
            <a:r>
              <a:rPr sz="1600" spc="-5" dirty="0">
                <a:latin typeface="Arial"/>
                <a:cs typeface="Arial"/>
              </a:rPr>
              <a:t>of</a:t>
            </a:r>
            <a:r>
              <a:rPr sz="1600" spc="-16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its  </a:t>
            </a:r>
            <a:r>
              <a:rPr sz="1600" spc="-10" dirty="0">
                <a:latin typeface="Arial"/>
                <a:cs typeface="Arial"/>
              </a:rPr>
              <a:t>two</a:t>
            </a:r>
            <a:r>
              <a:rPr sz="1600" spc="-5" dirty="0">
                <a:latin typeface="Arial"/>
                <a:cs typeface="Arial"/>
              </a:rPr>
              <a:t> children…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16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Join is easy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accomplish</a:t>
            </a:r>
            <a:r>
              <a:rPr sz="1600" spc="-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recursively…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2251AF98-1AF4-AF47-A1FE-80524A99E951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001921D3-4066-B341-B62A-573D22FCF108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F264C048-6B19-FC41-AD25-BDE1640357E5}"/>
              </a:ext>
            </a:extLst>
          </p:cNvPr>
          <p:cNvSpPr txBox="1"/>
          <p:nvPr/>
        </p:nvSpPr>
        <p:spPr>
          <a:xfrm>
            <a:off x="25400" y="13666"/>
            <a:ext cx="4546600" cy="6699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0165" rIns="0" bIns="0" rtlCol="0">
            <a:spAutoFit/>
          </a:bodyPr>
          <a:lstStyle/>
          <a:p>
            <a:pPr marL="1741170" marR="297180" indent="-1436370">
              <a:lnSpc>
                <a:spcPct val="100000"/>
              </a:lnSpc>
              <a:spcBef>
                <a:spcPts val="39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Deletion –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More Elegant</a:t>
            </a:r>
            <a:r>
              <a:rPr sz="1800" b="1" spc="-9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Recursive  Approach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54579239-7E53-ED46-84F9-FB2883B6BC61}"/>
              </a:ext>
            </a:extLst>
          </p:cNvPr>
          <p:cNvSpPr/>
          <p:nvPr/>
        </p:nvSpPr>
        <p:spPr>
          <a:xfrm>
            <a:off x="372851" y="1925750"/>
            <a:ext cx="1560763" cy="5648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1CE53C46-A923-EE45-BB25-22DCB761CB6A}"/>
              </a:ext>
            </a:extLst>
          </p:cNvPr>
          <p:cNvSpPr/>
          <p:nvPr/>
        </p:nvSpPr>
        <p:spPr>
          <a:xfrm>
            <a:off x="2676373" y="1842108"/>
            <a:ext cx="1755093" cy="6351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73A9A729-3300-DD45-8928-C41D319E5B45}"/>
              </a:ext>
            </a:extLst>
          </p:cNvPr>
          <p:cNvSpPr txBox="1"/>
          <p:nvPr/>
        </p:nvSpPr>
        <p:spPr>
          <a:xfrm>
            <a:off x="287527" y="2064259"/>
            <a:ext cx="3991610" cy="13049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04775" algn="ctr">
              <a:lnSpc>
                <a:spcPct val="100000"/>
              </a:lnSpc>
              <a:spcBef>
                <a:spcPts val="110"/>
              </a:spcBef>
            </a:pPr>
            <a:r>
              <a:rPr sz="900" spc="15" dirty="0">
                <a:latin typeface="Arial"/>
                <a:cs typeface="Arial"/>
              </a:rPr>
              <a:t>OR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 marL="48895">
              <a:lnSpc>
                <a:spcPct val="100000"/>
              </a:lnSpc>
              <a:spcBef>
                <a:spcPts val="840"/>
              </a:spcBef>
              <a:tabLst>
                <a:tab pos="2458720" algn="l"/>
              </a:tabLst>
            </a:pPr>
            <a:r>
              <a:rPr sz="1000" dirty="0">
                <a:latin typeface="Arial"/>
                <a:cs typeface="Arial"/>
              </a:rPr>
              <a:t>T1-&gt;right =</a:t>
            </a:r>
            <a:r>
              <a:rPr sz="1000" spc="-3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join(T1-&gt;right,</a:t>
            </a:r>
            <a:r>
              <a:rPr sz="1000" spc="-6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T2);	</a:t>
            </a:r>
            <a:r>
              <a:rPr sz="1000" spc="5" dirty="0">
                <a:latin typeface="Arial"/>
                <a:cs typeface="Arial"/>
              </a:rPr>
              <a:t>T2-&gt;left= </a:t>
            </a:r>
            <a:r>
              <a:rPr sz="1000" dirty="0">
                <a:latin typeface="Arial"/>
                <a:cs typeface="Arial"/>
              </a:rPr>
              <a:t>join(T1,</a:t>
            </a:r>
            <a:r>
              <a:rPr sz="1000" spc="-18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T2-&gt;left);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50">
              <a:latin typeface="Times New Roman"/>
              <a:cs typeface="Times New Roman"/>
            </a:endParaRPr>
          </a:p>
          <a:p>
            <a:pPr marL="170180" marR="342900" indent="-170180">
              <a:lnSpc>
                <a:spcPts val="1730"/>
              </a:lnSpc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As </a:t>
            </a:r>
            <a:r>
              <a:rPr sz="1600" dirty="0">
                <a:latin typeface="Arial"/>
                <a:cs typeface="Arial"/>
              </a:rPr>
              <a:t>a base case, joining </a:t>
            </a:r>
            <a:r>
              <a:rPr sz="1600" spc="-5" dirty="0">
                <a:latin typeface="Arial"/>
                <a:cs typeface="Arial"/>
              </a:rPr>
              <a:t>any tree </a:t>
            </a:r>
            <a:r>
              <a:rPr sz="1600" spc="5" dirty="0">
                <a:latin typeface="Arial"/>
                <a:cs typeface="Arial"/>
              </a:rPr>
              <a:t>T</a:t>
            </a:r>
            <a:r>
              <a:rPr sz="1600" spc="-204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with  NULL </a:t>
            </a:r>
            <a:r>
              <a:rPr sz="1600" dirty="0">
                <a:latin typeface="Arial"/>
                <a:cs typeface="Arial"/>
              </a:rPr>
              <a:t>results in</a:t>
            </a:r>
            <a:r>
              <a:rPr sz="1600" spc="-5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T.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6">
            <a:extLst>
              <a:ext uri="{FF2B5EF4-FFF2-40B4-BE49-F238E27FC236}">
                <a16:creationId xmlns:a16="http://schemas.microsoft.com/office/drawing/2014/main" id="{5EFDCD99-66C6-AF44-B41C-B5FCE47585E7}"/>
              </a:ext>
            </a:extLst>
          </p:cNvPr>
          <p:cNvSpPr/>
          <p:nvPr/>
        </p:nvSpPr>
        <p:spPr>
          <a:xfrm>
            <a:off x="1136523" y="1639443"/>
            <a:ext cx="231140" cy="231140"/>
          </a:xfrm>
          <a:custGeom>
            <a:avLst/>
            <a:gdLst/>
            <a:ahLst/>
            <a:cxnLst/>
            <a:rect l="l" t="t" r="r" b="b"/>
            <a:pathLst>
              <a:path w="231139" h="231140">
                <a:moveTo>
                  <a:pt x="115443" y="0"/>
                </a:moveTo>
                <a:lnTo>
                  <a:pt x="70508" y="9092"/>
                </a:lnTo>
                <a:lnTo>
                  <a:pt x="33813" y="33877"/>
                </a:lnTo>
                <a:lnTo>
                  <a:pt x="9072" y="70615"/>
                </a:lnTo>
                <a:lnTo>
                  <a:pt x="0" y="115569"/>
                </a:lnTo>
                <a:lnTo>
                  <a:pt x="9072" y="160504"/>
                </a:lnTo>
                <a:lnTo>
                  <a:pt x="33813" y="197199"/>
                </a:lnTo>
                <a:lnTo>
                  <a:pt x="70508" y="221940"/>
                </a:lnTo>
                <a:lnTo>
                  <a:pt x="115443" y="231012"/>
                </a:lnTo>
                <a:lnTo>
                  <a:pt x="160450" y="221940"/>
                </a:lnTo>
                <a:lnTo>
                  <a:pt x="197183" y="197199"/>
                </a:lnTo>
                <a:lnTo>
                  <a:pt x="221938" y="160504"/>
                </a:lnTo>
                <a:lnTo>
                  <a:pt x="231012" y="115569"/>
                </a:lnTo>
                <a:lnTo>
                  <a:pt x="221938" y="70615"/>
                </a:lnTo>
                <a:lnTo>
                  <a:pt x="197183" y="33877"/>
                </a:lnTo>
                <a:lnTo>
                  <a:pt x="160450" y="9092"/>
                </a:lnTo>
                <a:lnTo>
                  <a:pt x="11544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0A558C6D-30F5-FA45-AF4B-EE2886E5255D}"/>
              </a:ext>
            </a:extLst>
          </p:cNvPr>
          <p:cNvSpPr/>
          <p:nvPr/>
        </p:nvSpPr>
        <p:spPr>
          <a:xfrm>
            <a:off x="1136523" y="1639443"/>
            <a:ext cx="231140" cy="231140"/>
          </a:xfrm>
          <a:custGeom>
            <a:avLst/>
            <a:gdLst/>
            <a:ahLst/>
            <a:cxnLst/>
            <a:rect l="l" t="t" r="r" b="b"/>
            <a:pathLst>
              <a:path w="231139" h="231140">
                <a:moveTo>
                  <a:pt x="0" y="115569"/>
                </a:moveTo>
                <a:lnTo>
                  <a:pt x="9072" y="70615"/>
                </a:lnTo>
                <a:lnTo>
                  <a:pt x="33813" y="33877"/>
                </a:lnTo>
                <a:lnTo>
                  <a:pt x="70508" y="9092"/>
                </a:lnTo>
                <a:lnTo>
                  <a:pt x="115443" y="0"/>
                </a:lnTo>
                <a:lnTo>
                  <a:pt x="160450" y="9092"/>
                </a:lnTo>
                <a:lnTo>
                  <a:pt x="197183" y="33877"/>
                </a:lnTo>
                <a:lnTo>
                  <a:pt x="221938" y="70615"/>
                </a:lnTo>
                <a:lnTo>
                  <a:pt x="231012" y="115569"/>
                </a:lnTo>
                <a:lnTo>
                  <a:pt x="221938" y="160504"/>
                </a:lnTo>
                <a:lnTo>
                  <a:pt x="197183" y="197199"/>
                </a:lnTo>
                <a:lnTo>
                  <a:pt x="160450" y="221940"/>
                </a:lnTo>
                <a:lnTo>
                  <a:pt x="115443" y="231012"/>
                </a:lnTo>
                <a:lnTo>
                  <a:pt x="70508" y="221940"/>
                </a:lnTo>
                <a:lnTo>
                  <a:pt x="33813" y="197199"/>
                </a:lnTo>
                <a:lnTo>
                  <a:pt x="9072" y="160504"/>
                </a:lnTo>
                <a:lnTo>
                  <a:pt x="0" y="11556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8">
            <a:extLst>
              <a:ext uri="{FF2B5EF4-FFF2-40B4-BE49-F238E27FC236}">
                <a16:creationId xmlns:a16="http://schemas.microsoft.com/office/drawing/2014/main" id="{FD847BBB-75C9-974B-8856-5CBE843CF391}"/>
              </a:ext>
            </a:extLst>
          </p:cNvPr>
          <p:cNvSpPr/>
          <p:nvPr/>
        </p:nvSpPr>
        <p:spPr>
          <a:xfrm>
            <a:off x="1016762" y="1836675"/>
            <a:ext cx="171450" cy="115570"/>
          </a:xfrm>
          <a:custGeom>
            <a:avLst/>
            <a:gdLst/>
            <a:ahLst/>
            <a:cxnLst/>
            <a:rect l="l" t="t" r="r" b="b"/>
            <a:pathLst>
              <a:path w="171450" h="115570">
                <a:moveTo>
                  <a:pt x="0" y="115570"/>
                </a:moveTo>
                <a:lnTo>
                  <a:pt x="171450" y="0"/>
                </a:lnTo>
              </a:path>
            </a:pathLst>
          </a:custGeom>
          <a:ln w="4762">
            <a:solidFill>
              <a:srgbClr val="B6DC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9">
            <a:extLst>
              <a:ext uri="{FF2B5EF4-FFF2-40B4-BE49-F238E27FC236}">
                <a16:creationId xmlns:a16="http://schemas.microsoft.com/office/drawing/2014/main" id="{FCCE5702-A998-4F46-8018-8BD2473CDC12}"/>
              </a:ext>
            </a:extLst>
          </p:cNvPr>
          <p:cNvSpPr/>
          <p:nvPr/>
        </p:nvSpPr>
        <p:spPr>
          <a:xfrm>
            <a:off x="1333627" y="1836675"/>
            <a:ext cx="165100" cy="86995"/>
          </a:xfrm>
          <a:custGeom>
            <a:avLst/>
            <a:gdLst/>
            <a:ahLst/>
            <a:cxnLst/>
            <a:rect l="l" t="t" r="r" b="b"/>
            <a:pathLst>
              <a:path w="165100" h="86995">
                <a:moveTo>
                  <a:pt x="164845" y="86741"/>
                </a:moveTo>
                <a:lnTo>
                  <a:pt x="0" y="0"/>
                </a:lnTo>
              </a:path>
            </a:pathLst>
          </a:custGeom>
          <a:ln w="4762">
            <a:solidFill>
              <a:srgbClr val="B6DC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DEA5280B-B1FF-324B-B47D-E302CD5B81C8}"/>
              </a:ext>
            </a:extLst>
          </p:cNvPr>
          <p:cNvSpPr/>
          <p:nvPr/>
        </p:nvSpPr>
        <p:spPr>
          <a:xfrm>
            <a:off x="3327273" y="1584072"/>
            <a:ext cx="231140" cy="231140"/>
          </a:xfrm>
          <a:custGeom>
            <a:avLst/>
            <a:gdLst/>
            <a:ahLst/>
            <a:cxnLst/>
            <a:rect l="l" t="t" r="r" b="b"/>
            <a:pathLst>
              <a:path w="231139" h="231140">
                <a:moveTo>
                  <a:pt x="115442" y="0"/>
                </a:moveTo>
                <a:lnTo>
                  <a:pt x="70508" y="9092"/>
                </a:lnTo>
                <a:lnTo>
                  <a:pt x="33813" y="33877"/>
                </a:lnTo>
                <a:lnTo>
                  <a:pt x="9072" y="70615"/>
                </a:lnTo>
                <a:lnTo>
                  <a:pt x="0" y="115570"/>
                </a:lnTo>
                <a:lnTo>
                  <a:pt x="9072" y="160504"/>
                </a:lnTo>
                <a:lnTo>
                  <a:pt x="33813" y="197199"/>
                </a:lnTo>
                <a:lnTo>
                  <a:pt x="70508" y="221940"/>
                </a:lnTo>
                <a:lnTo>
                  <a:pt x="115442" y="231012"/>
                </a:lnTo>
                <a:lnTo>
                  <a:pt x="160450" y="221940"/>
                </a:lnTo>
                <a:lnTo>
                  <a:pt x="197183" y="197199"/>
                </a:lnTo>
                <a:lnTo>
                  <a:pt x="221938" y="160504"/>
                </a:lnTo>
                <a:lnTo>
                  <a:pt x="231012" y="115570"/>
                </a:lnTo>
                <a:lnTo>
                  <a:pt x="221938" y="70615"/>
                </a:lnTo>
                <a:lnTo>
                  <a:pt x="197183" y="33877"/>
                </a:lnTo>
                <a:lnTo>
                  <a:pt x="160450" y="9092"/>
                </a:lnTo>
                <a:lnTo>
                  <a:pt x="115442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1">
            <a:extLst>
              <a:ext uri="{FF2B5EF4-FFF2-40B4-BE49-F238E27FC236}">
                <a16:creationId xmlns:a16="http://schemas.microsoft.com/office/drawing/2014/main" id="{398A6BC7-2A66-6047-A733-9F2220ECC9B3}"/>
              </a:ext>
            </a:extLst>
          </p:cNvPr>
          <p:cNvSpPr/>
          <p:nvPr/>
        </p:nvSpPr>
        <p:spPr>
          <a:xfrm>
            <a:off x="3327273" y="1584072"/>
            <a:ext cx="231140" cy="231140"/>
          </a:xfrm>
          <a:custGeom>
            <a:avLst/>
            <a:gdLst/>
            <a:ahLst/>
            <a:cxnLst/>
            <a:rect l="l" t="t" r="r" b="b"/>
            <a:pathLst>
              <a:path w="231139" h="231140">
                <a:moveTo>
                  <a:pt x="0" y="115570"/>
                </a:moveTo>
                <a:lnTo>
                  <a:pt x="9072" y="70615"/>
                </a:lnTo>
                <a:lnTo>
                  <a:pt x="33813" y="33877"/>
                </a:lnTo>
                <a:lnTo>
                  <a:pt x="70508" y="9092"/>
                </a:lnTo>
                <a:lnTo>
                  <a:pt x="115442" y="0"/>
                </a:lnTo>
                <a:lnTo>
                  <a:pt x="160450" y="9092"/>
                </a:lnTo>
                <a:lnTo>
                  <a:pt x="197183" y="33877"/>
                </a:lnTo>
                <a:lnTo>
                  <a:pt x="221938" y="70615"/>
                </a:lnTo>
                <a:lnTo>
                  <a:pt x="231012" y="115570"/>
                </a:lnTo>
                <a:lnTo>
                  <a:pt x="221938" y="160504"/>
                </a:lnTo>
                <a:lnTo>
                  <a:pt x="197183" y="197199"/>
                </a:lnTo>
                <a:lnTo>
                  <a:pt x="160450" y="221940"/>
                </a:lnTo>
                <a:lnTo>
                  <a:pt x="115442" y="231012"/>
                </a:lnTo>
                <a:lnTo>
                  <a:pt x="70508" y="221940"/>
                </a:lnTo>
                <a:lnTo>
                  <a:pt x="33813" y="197199"/>
                </a:lnTo>
                <a:lnTo>
                  <a:pt x="9072" y="160504"/>
                </a:lnTo>
                <a:lnTo>
                  <a:pt x="0" y="11557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2">
            <a:extLst>
              <a:ext uri="{FF2B5EF4-FFF2-40B4-BE49-F238E27FC236}">
                <a16:creationId xmlns:a16="http://schemas.microsoft.com/office/drawing/2014/main" id="{349F1F38-AD45-4E4B-8026-BFE938977687}"/>
              </a:ext>
            </a:extLst>
          </p:cNvPr>
          <p:cNvSpPr/>
          <p:nvPr/>
        </p:nvSpPr>
        <p:spPr>
          <a:xfrm>
            <a:off x="3207512" y="1781302"/>
            <a:ext cx="171450" cy="115570"/>
          </a:xfrm>
          <a:custGeom>
            <a:avLst/>
            <a:gdLst/>
            <a:ahLst/>
            <a:cxnLst/>
            <a:rect l="l" t="t" r="r" b="b"/>
            <a:pathLst>
              <a:path w="171450" h="115570">
                <a:moveTo>
                  <a:pt x="0" y="115570"/>
                </a:moveTo>
                <a:lnTo>
                  <a:pt x="171450" y="0"/>
                </a:lnTo>
              </a:path>
            </a:pathLst>
          </a:custGeom>
          <a:ln w="4762">
            <a:solidFill>
              <a:srgbClr val="B6DC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3">
            <a:extLst>
              <a:ext uri="{FF2B5EF4-FFF2-40B4-BE49-F238E27FC236}">
                <a16:creationId xmlns:a16="http://schemas.microsoft.com/office/drawing/2014/main" id="{2FB94D1E-3FE5-7B43-86DA-1FE5838FC6CC}"/>
              </a:ext>
            </a:extLst>
          </p:cNvPr>
          <p:cNvSpPr/>
          <p:nvPr/>
        </p:nvSpPr>
        <p:spPr>
          <a:xfrm>
            <a:off x="3524376" y="1781302"/>
            <a:ext cx="165100" cy="86995"/>
          </a:xfrm>
          <a:custGeom>
            <a:avLst/>
            <a:gdLst/>
            <a:ahLst/>
            <a:cxnLst/>
            <a:rect l="l" t="t" r="r" b="b"/>
            <a:pathLst>
              <a:path w="165100" h="86995">
                <a:moveTo>
                  <a:pt x="164846" y="86741"/>
                </a:moveTo>
                <a:lnTo>
                  <a:pt x="0" y="0"/>
                </a:lnTo>
              </a:path>
            </a:pathLst>
          </a:custGeom>
          <a:ln w="4762">
            <a:solidFill>
              <a:srgbClr val="B6DC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4">
            <a:extLst>
              <a:ext uri="{FF2B5EF4-FFF2-40B4-BE49-F238E27FC236}">
                <a16:creationId xmlns:a16="http://schemas.microsoft.com/office/drawing/2014/main" id="{7D894E57-849A-FF46-8E93-1DD086510082}"/>
              </a:ext>
            </a:extLst>
          </p:cNvPr>
          <p:cNvSpPr txBox="1"/>
          <p:nvPr/>
        </p:nvSpPr>
        <p:spPr>
          <a:xfrm>
            <a:off x="1207389" y="1598168"/>
            <a:ext cx="10160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600" spc="-1040" dirty="0">
                <a:solidFill>
                  <a:srgbClr val="C00000"/>
                </a:solidFill>
                <a:latin typeface="Arial"/>
                <a:cs typeface="Arial"/>
              </a:rPr>
              <a:t>X</a:t>
            </a:r>
            <a:r>
              <a:rPr sz="1200" spc="-5" dirty="0"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25">
            <a:extLst>
              <a:ext uri="{FF2B5EF4-FFF2-40B4-BE49-F238E27FC236}">
                <a16:creationId xmlns:a16="http://schemas.microsoft.com/office/drawing/2014/main" id="{F5EA9332-EC79-6B4A-BDAE-10A6796B1202}"/>
              </a:ext>
            </a:extLst>
          </p:cNvPr>
          <p:cNvSpPr txBox="1"/>
          <p:nvPr/>
        </p:nvSpPr>
        <p:spPr>
          <a:xfrm>
            <a:off x="3355975" y="1542670"/>
            <a:ext cx="14478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2400" spc="-1050" baseline="-5208" dirty="0">
                <a:solidFill>
                  <a:srgbClr val="C00000"/>
                </a:solidFill>
                <a:latin typeface="Arial"/>
                <a:cs typeface="Arial"/>
              </a:rPr>
              <a:t>X</a:t>
            </a:r>
            <a:r>
              <a:rPr sz="1200" spc="-5" dirty="0"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sp>
        <p:nvSpPr>
          <p:cNvPr id="20" name="object 26">
            <a:extLst>
              <a:ext uri="{FF2B5EF4-FFF2-40B4-BE49-F238E27FC236}">
                <a16:creationId xmlns:a16="http://schemas.microsoft.com/office/drawing/2014/main" id="{41085E22-3963-F748-B962-034E3C0EA813}"/>
              </a:ext>
            </a:extLst>
          </p:cNvPr>
          <p:cNvSpPr/>
          <p:nvPr/>
        </p:nvSpPr>
        <p:spPr>
          <a:xfrm>
            <a:off x="13208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5611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1C4D006-7072-A543-877A-D080D7D05073}"/>
              </a:ext>
            </a:extLst>
          </p:cNvPr>
          <p:cNvSpPr/>
          <p:nvPr/>
        </p:nvSpPr>
        <p:spPr>
          <a:xfrm>
            <a:off x="546866" y="1403222"/>
            <a:ext cx="1037590" cy="902969"/>
          </a:xfrm>
          <a:custGeom>
            <a:avLst/>
            <a:gdLst/>
            <a:ahLst/>
            <a:cxnLst/>
            <a:rect l="l" t="t" r="r" b="b"/>
            <a:pathLst>
              <a:path w="1037589" h="902970">
                <a:moveTo>
                  <a:pt x="518668" y="0"/>
                </a:moveTo>
                <a:lnTo>
                  <a:pt x="0" y="902589"/>
                </a:lnTo>
                <a:lnTo>
                  <a:pt x="1037463" y="902589"/>
                </a:lnTo>
                <a:lnTo>
                  <a:pt x="51866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E59E478D-0CB8-2147-8E97-3EDE0B26CC20}"/>
              </a:ext>
            </a:extLst>
          </p:cNvPr>
          <p:cNvSpPr/>
          <p:nvPr/>
        </p:nvSpPr>
        <p:spPr>
          <a:xfrm>
            <a:off x="546866" y="1403222"/>
            <a:ext cx="1037590" cy="902969"/>
          </a:xfrm>
          <a:custGeom>
            <a:avLst/>
            <a:gdLst/>
            <a:ahLst/>
            <a:cxnLst/>
            <a:rect l="l" t="t" r="r" b="b"/>
            <a:pathLst>
              <a:path w="1037589" h="902970">
                <a:moveTo>
                  <a:pt x="0" y="902589"/>
                </a:moveTo>
                <a:lnTo>
                  <a:pt x="518668" y="0"/>
                </a:lnTo>
                <a:lnTo>
                  <a:pt x="1037463" y="902589"/>
                </a:lnTo>
                <a:lnTo>
                  <a:pt x="0" y="90258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78D8784B-6B32-E94B-92BB-CE992FCE6960}"/>
              </a:ext>
            </a:extLst>
          </p:cNvPr>
          <p:cNvSpPr/>
          <p:nvPr/>
        </p:nvSpPr>
        <p:spPr>
          <a:xfrm>
            <a:off x="2486791" y="1499362"/>
            <a:ext cx="460375" cy="806450"/>
          </a:xfrm>
          <a:custGeom>
            <a:avLst/>
            <a:gdLst/>
            <a:ahLst/>
            <a:cxnLst/>
            <a:rect l="l" t="t" r="r" b="b"/>
            <a:pathLst>
              <a:path w="460375" h="806450">
                <a:moveTo>
                  <a:pt x="230250" y="0"/>
                </a:moveTo>
                <a:lnTo>
                  <a:pt x="0" y="806450"/>
                </a:lnTo>
                <a:lnTo>
                  <a:pt x="460375" y="806450"/>
                </a:lnTo>
                <a:lnTo>
                  <a:pt x="2302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6BF38305-5BCF-A14C-9555-B43ADC68BB36}"/>
              </a:ext>
            </a:extLst>
          </p:cNvPr>
          <p:cNvSpPr/>
          <p:nvPr/>
        </p:nvSpPr>
        <p:spPr>
          <a:xfrm>
            <a:off x="2486791" y="1499362"/>
            <a:ext cx="460375" cy="806450"/>
          </a:xfrm>
          <a:custGeom>
            <a:avLst/>
            <a:gdLst/>
            <a:ahLst/>
            <a:cxnLst/>
            <a:rect l="l" t="t" r="r" b="b"/>
            <a:pathLst>
              <a:path w="460375" h="806450">
                <a:moveTo>
                  <a:pt x="0" y="806450"/>
                </a:moveTo>
                <a:lnTo>
                  <a:pt x="230250" y="0"/>
                </a:lnTo>
                <a:lnTo>
                  <a:pt x="460375" y="806450"/>
                </a:lnTo>
                <a:lnTo>
                  <a:pt x="0" y="8064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71FB738C-046C-5E4C-8F26-FE990F6D45A4}"/>
              </a:ext>
            </a:extLst>
          </p:cNvPr>
          <p:cNvSpPr/>
          <p:nvPr/>
        </p:nvSpPr>
        <p:spPr>
          <a:xfrm>
            <a:off x="1660529" y="1589404"/>
            <a:ext cx="634365" cy="51435"/>
          </a:xfrm>
          <a:custGeom>
            <a:avLst/>
            <a:gdLst/>
            <a:ahLst/>
            <a:cxnLst/>
            <a:rect l="l" t="t" r="r" b="b"/>
            <a:pathLst>
              <a:path w="634364" h="51435">
                <a:moveTo>
                  <a:pt x="590169" y="0"/>
                </a:moveTo>
                <a:lnTo>
                  <a:pt x="588263" y="507"/>
                </a:lnTo>
                <a:lnTo>
                  <a:pt x="587375" y="2031"/>
                </a:lnTo>
                <a:lnTo>
                  <a:pt x="586613" y="3428"/>
                </a:lnTo>
                <a:lnTo>
                  <a:pt x="587121" y="5333"/>
                </a:lnTo>
                <a:lnTo>
                  <a:pt x="588517" y="6095"/>
                </a:lnTo>
                <a:lnTo>
                  <a:pt x="616853" y="22719"/>
                </a:lnTo>
                <a:lnTo>
                  <a:pt x="628141" y="22732"/>
                </a:lnTo>
                <a:lnTo>
                  <a:pt x="628141" y="28828"/>
                </a:lnTo>
                <a:lnTo>
                  <a:pt x="616820" y="28828"/>
                </a:lnTo>
                <a:lnTo>
                  <a:pt x="586994" y="46227"/>
                </a:lnTo>
                <a:lnTo>
                  <a:pt x="586486" y="48005"/>
                </a:lnTo>
                <a:lnTo>
                  <a:pt x="587375" y="49529"/>
                </a:lnTo>
                <a:lnTo>
                  <a:pt x="588263" y="50926"/>
                </a:lnTo>
                <a:lnTo>
                  <a:pt x="590041" y="51434"/>
                </a:lnTo>
                <a:lnTo>
                  <a:pt x="628986" y="28828"/>
                </a:lnTo>
                <a:lnTo>
                  <a:pt x="628141" y="28828"/>
                </a:lnTo>
                <a:lnTo>
                  <a:pt x="629010" y="28815"/>
                </a:lnTo>
                <a:lnTo>
                  <a:pt x="634238" y="25780"/>
                </a:lnTo>
                <a:lnTo>
                  <a:pt x="591565" y="888"/>
                </a:lnTo>
                <a:lnTo>
                  <a:pt x="590169" y="0"/>
                </a:lnTo>
                <a:close/>
              </a:path>
              <a:path w="634364" h="51435">
                <a:moveTo>
                  <a:pt x="622059" y="25773"/>
                </a:moveTo>
                <a:lnTo>
                  <a:pt x="616844" y="28815"/>
                </a:lnTo>
                <a:lnTo>
                  <a:pt x="628141" y="28828"/>
                </a:lnTo>
                <a:lnTo>
                  <a:pt x="628141" y="28448"/>
                </a:lnTo>
                <a:lnTo>
                  <a:pt x="626617" y="28448"/>
                </a:lnTo>
                <a:lnTo>
                  <a:pt x="622059" y="25773"/>
                </a:lnTo>
                <a:close/>
              </a:path>
              <a:path w="634364" h="51435">
                <a:moveTo>
                  <a:pt x="0" y="21970"/>
                </a:moveTo>
                <a:lnTo>
                  <a:pt x="0" y="28066"/>
                </a:lnTo>
                <a:lnTo>
                  <a:pt x="616844" y="28815"/>
                </a:lnTo>
                <a:lnTo>
                  <a:pt x="622059" y="25773"/>
                </a:lnTo>
                <a:lnTo>
                  <a:pt x="616853" y="22719"/>
                </a:lnTo>
                <a:lnTo>
                  <a:pt x="0" y="21970"/>
                </a:lnTo>
                <a:close/>
              </a:path>
              <a:path w="634364" h="51435">
                <a:moveTo>
                  <a:pt x="626617" y="23113"/>
                </a:moveTo>
                <a:lnTo>
                  <a:pt x="622059" y="25773"/>
                </a:lnTo>
                <a:lnTo>
                  <a:pt x="626617" y="28448"/>
                </a:lnTo>
                <a:lnTo>
                  <a:pt x="626617" y="23113"/>
                </a:lnTo>
                <a:close/>
              </a:path>
              <a:path w="634364" h="51435">
                <a:moveTo>
                  <a:pt x="628141" y="23113"/>
                </a:moveTo>
                <a:lnTo>
                  <a:pt x="626617" y="23113"/>
                </a:lnTo>
                <a:lnTo>
                  <a:pt x="626617" y="28448"/>
                </a:lnTo>
                <a:lnTo>
                  <a:pt x="628141" y="28448"/>
                </a:lnTo>
                <a:lnTo>
                  <a:pt x="628141" y="23113"/>
                </a:lnTo>
                <a:close/>
              </a:path>
              <a:path w="634364" h="51435">
                <a:moveTo>
                  <a:pt x="616853" y="22719"/>
                </a:moveTo>
                <a:lnTo>
                  <a:pt x="622059" y="25773"/>
                </a:lnTo>
                <a:lnTo>
                  <a:pt x="626617" y="23113"/>
                </a:lnTo>
                <a:lnTo>
                  <a:pt x="628141" y="23113"/>
                </a:lnTo>
                <a:lnTo>
                  <a:pt x="628141" y="22732"/>
                </a:lnTo>
                <a:lnTo>
                  <a:pt x="616853" y="227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F38A7EA6-EE43-0C43-ACF7-1F9F1E89E71C}"/>
              </a:ext>
            </a:extLst>
          </p:cNvPr>
          <p:cNvSpPr/>
          <p:nvPr/>
        </p:nvSpPr>
        <p:spPr>
          <a:xfrm>
            <a:off x="1660529" y="1972944"/>
            <a:ext cx="614680" cy="51435"/>
          </a:xfrm>
          <a:custGeom>
            <a:avLst/>
            <a:gdLst/>
            <a:ahLst/>
            <a:cxnLst/>
            <a:rect l="l" t="t" r="r" b="b"/>
            <a:pathLst>
              <a:path w="614679" h="51435">
                <a:moveTo>
                  <a:pt x="44068" y="0"/>
                </a:moveTo>
                <a:lnTo>
                  <a:pt x="0" y="25653"/>
                </a:lnTo>
                <a:lnTo>
                  <a:pt x="42544" y="50546"/>
                </a:lnTo>
                <a:lnTo>
                  <a:pt x="43942" y="51435"/>
                </a:lnTo>
                <a:lnTo>
                  <a:pt x="45847" y="50926"/>
                </a:lnTo>
                <a:lnTo>
                  <a:pt x="46736" y="49402"/>
                </a:lnTo>
                <a:lnTo>
                  <a:pt x="47498" y="48005"/>
                </a:lnTo>
                <a:lnTo>
                  <a:pt x="47117" y="46100"/>
                </a:lnTo>
                <a:lnTo>
                  <a:pt x="45593" y="45339"/>
                </a:lnTo>
                <a:lnTo>
                  <a:pt x="17258" y="28716"/>
                </a:lnTo>
                <a:lnTo>
                  <a:pt x="5968" y="28701"/>
                </a:lnTo>
                <a:lnTo>
                  <a:pt x="5968" y="22605"/>
                </a:lnTo>
                <a:lnTo>
                  <a:pt x="17322" y="22605"/>
                </a:lnTo>
                <a:lnTo>
                  <a:pt x="45719" y="6096"/>
                </a:lnTo>
                <a:lnTo>
                  <a:pt x="47117" y="5206"/>
                </a:lnTo>
                <a:lnTo>
                  <a:pt x="47625" y="3428"/>
                </a:lnTo>
                <a:lnTo>
                  <a:pt x="46736" y="1904"/>
                </a:lnTo>
                <a:lnTo>
                  <a:pt x="45974" y="508"/>
                </a:lnTo>
                <a:lnTo>
                  <a:pt x="44068" y="0"/>
                </a:lnTo>
                <a:close/>
              </a:path>
              <a:path w="614679" h="51435">
                <a:moveTo>
                  <a:pt x="17298" y="22620"/>
                </a:moveTo>
                <a:lnTo>
                  <a:pt x="12059" y="25666"/>
                </a:lnTo>
                <a:lnTo>
                  <a:pt x="17258" y="28716"/>
                </a:lnTo>
                <a:lnTo>
                  <a:pt x="614299" y="29464"/>
                </a:lnTo>
                <a:lnTo>
                  <a:pt x="614299" y="23368"/>
                </a:lnTo>
                <a:lnTo>
                  <a:pt x="17298" y="22620"/>
                </a:lnTo>
                <a:close/>
              </a:path>
              <a:path w="614679" h="51435">
                <a:moveTo>
                  <a:pt x="5968" y="22605"/>
                </a:moveTo>
                <a:lnTo>
                  <a:pt x="5968" y="28701"/>
                </a:lnTo>
                <a:lnTo>
                  <a:pt x="17258" y="28716"/>
                </a:lnTo>
                <a:lnTo>
                  <a:pt x="16585" y="28321"/>
                </a:lnTo>
                <a:lnTo>
                  <a:pt x="7493" y="28321"/>
                </a:lnTo>
                <a:lnTo>
                  <a:pt x="7493" y="22987"/>
                </a:lnTo>
                <a:lnTo>
                  <a:pt x="16667" y="22987"/>
                </a:lnTo>
                <a:lnTo>
                  <a:pt x="17298" y="22620"/>
                </a:lnTo>
                <a:lnTo>
                  <a:pt x="5968" y="22605"/>
                </a:lnTo>
                <a:close/>
              </a:path>
              <a:path w="614679" h="51435">
                <a:moveTo>
                  <a:pt x="7493" y="22987"/>
                </a:moveTo>
                <a:lnTo>
                  <a:pt x="7493" y="28321"/>
                </a:lnTo>
                <a:lnTo>
                  <a:pt x="12059" y="25666"/>
                </a:lnTo>
                <a:lnTo>
                  <a:pt x="7493" y="22987"/>
                </a:lnTo>
                <a:close/>
              </a:path>
              <a:path w="614679" h="51435">
                <a:moveTo>
                  <a:pt x="12059" y="25666"/>
                </a:moveTo>
                <a:lnTo>
                  <a:pt x="7493" y="28321"/>
                </a:lnTo>
                <a:lnTo>
                  <a:pt x="16585" y="28321"/>
                </a:lnTo>
                <a:lnTo>
                  <a:pt x="12059" y="25666"/>
                </a:lnTo>
                <a:close/>
              </a:path>
              <a:path w="614679" h="51435">
                <a:moveTo>
                  <a:pt x="16667" y="22987"/>
                </a:moveTo>
                <a:lnTo>
                  <a:pt x="7493" y="22987"/>
                </a:lnTo>
                <a:lnTo>
                  <a:pt x="12059" y="25666"/>
                </a:lnTo>
                <a:lnTo>
                  <a:pt x="16667" y="22987"/>
                </a:lnTo>
                <a:close/>
              </a:path>
              <a:path w="614679" h="51435">
                <a:moveTo>
                  <a:pt x="17322" y="22605"/>
                </a:moveTo>
                <a:lnTo>
                  <a:pt x="5968" y="22605"/>
                </a:lnTo>
                <a:lnTo>
                  <a:pt x="17298" y="226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C5A5672F-652F-9A40-BA56-360427A11896}"/>
              </a:ext>
            </a:extLst>
          </p:cNvPr>
          <p:cNvSpPr/>
          <p:nvPr/>
        </p:nvSpPr>
        <p:spPr>
          <a:xfrm>
            <a:off x="3197229" y="1499362"/>
            <a:ext cx="460375" cy="806450"/>
          </a:xfrm>
          <a:custGeom>
            <a:avLst/>
            <a:gdLst/>
            <a:ahLst/>
            <a:cxnLst/>
            <a:rect l="l" t="t" r="r" b="b"/>
            <a:pathLst>
              <a:path w="460375" h="806450">
                <a:moveTo>
                  <a:pt x="230124" y="0"/>
                </a:moveTo>
                <a:lnTo>
                  <a:pt x="0" y="806450"/>
                </a:lnTo>
                <a:lnTo>
                  <a:pt x="460375" y="806450"/>
                </a:lnTo>
                <a:lnTo>
                  <a:pt x="23012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38182DB9-8CF8-964F-911C-ED3727FFB5A8}"/>
              </a:ext>
            </a:extLst>
          </p:cNvPr>
          <p:cNvSpPr/>
          <p:nvPr/>
        </p:nvSpPr>
        <p:spPr>
          <a:xfrm>
            <a:off x="3197229" y="1499362"/>
            <a:ext cx="460375" cy="806450"/>
          </a:xfrm>
          <a:custGeom>
            <a:avLst/>
            <a:gdLst/>
            <a:ahLst/>
            <a:cxnLst/>
            <a:rect l="l" t="t" r="r" b="b"/>
            <a:pathLst>
              <a:path w="460375" h="806450">
                <a:moveTo>
                  <a:pt x="0" y="806450"/>
                </a:moveTo>
                <a:lnTo>
                  <a:pt x="230124" y="0"/>
                </a:lnTo>
                <a:lnTo>
                  <a:pt x="460375" y="806450"/>
                </a:lnTo>
                <a:lnTo>
                  <a:pt x="0" y="8064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>
            <a:extLst>
              <a:ext uri="{FF2B5EF4-FFF2-40B4-BE49-F238E27FC236}">
                <a16:creationId xmlns:a16="http://schemas.microsoft.com/office/drawing/2014/main" id="{DDD70B60-850E-7841-A0F7-12C571F30E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615836"/>
              </p:ext>
            </p:extLst>
          </p:nvPr>
        </p:nvGraphicFramePr>
        <p:xfrm>
          <a:off x="1908" y="0"/>
          <a:ext cx="4570092" cy="35196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9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7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13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6468">
                <a:tc gridSpan="5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Split and Join: Both Easy</a:t>
                      </a:r>
                      <a:r>
                        <a:rPr sz="1800" b="1" spc="-10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to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Implement</a:t>
                      </a:r>
                      <a:r>
                        <a:rPr sz="1800" b="1" spc="-4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Recursively!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6794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03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  <a:p>
                      <a:pPr marR="295910" algn="r">
                        <a:lnSpc>
                          <a:spcPct val="100000"/>
                        </a:lnSpc>
                        <a:spcBef>
                          <a:spcPts val="131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T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360680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800" i="1" spc="-25" dirty="0">
                          <a:latin typeface="Arial"/>
                          <a:cs typeface="Arial"/>
                        </a:rPr>
                        <a:t>split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(T,</a:t>
                      </a:r>
                      <a:r>
                        <a:rPr sz="8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k)</a:t>
                      </a:r>
                      <a:endParaRPr sz="8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303530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800" i="1" spc="-10" dirty="0">
                          <a:latin typeface="Arial"/>
                          <a:cs typeface="Arial"/>
                        </a:rPr>
                        <a:t>join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(T</a:t>
                      </a:r>
                      <a:r>
                        <a:rPr sz="750" spc="-15" baseline="-16666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8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5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750" spc="7" baseline="-16666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800" spc="5" dirty="0">
                          <a:latin typeface="Arial"/>
                          <a:cs typeface="Arial"/>
                        </a:rPr>
                        <a:t>)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350" dirty="0">
                        <a:latin typeface="Times New Roman"/>
                        <a:cs typeface="Times New Roman"/>
                      </a:endParaRPr>
                    </a:p>
                    <a:p>
                      <a:pPr marL="17145" algn="ctr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900" baseline="-18518" dirty="0">
                          <a:latin typeface="Arial"/>
                          <a:cs typeface="Arial"/>
                        </a:rPr>
                        <a:t>1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050" dirty="0">
                        <a:latin typeface="Times New Roman"/>
                        <a:cs typeface="Times New Roman"/>
                      </a:endParaRPr>
                    </a:p>
                    <a:p>
                      <a:pPr marR="5715" algn="ctr">
                        <a:lnSpc>
                          <a:spcPct val="100000"/>
                        </a:lnSpc>
                      </a:pPr>
                      <a:r>
                        <a:rPr sz="800" spc="-30" dirty="0">
                          <a:latin typeface="Arial"/>
                          <a:cs typeface="Arial"/>
                        </a:rPr>
                        <a:t>keys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&lt;</a:t>
                      </a:r>
                      <a:r>
                        <a:rPr sz="8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k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350" dirty="0">
                        <a:latin typeface="Times New Roman"/>
                        <a:cs typeface="Times New Roman"/>
                      </a:endParaRPr>
                    </a:p>
                    <a:p>
                      <a:pPr marR="216535" algn="ctr">
                        <a:lnSpc>
                          <a:spcPct val="100000"/>
                        </a:lnSpc>
                      </a:pPr>
                      <a:r>
                        <a:rPr sz="900" spc="-5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900" spc="-7" baseline="-18518" dirty="0">
                          <a:latin typeface="Arial"/>
                          <a:cs typeface="Arial"/>
                        </a:rPr>
                        <a:t>2</a:t>
                      </a:r>
                      <a:endParaRPr sz="900" baseline="-18518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050" dirty="0">
                        <a:latin typeface="Times New Roman"/>
                        <a:cs typeface="Times New Roman"/>
                      </a:endParaRPr>
                    </a:p>
                    <a:p>
                      <a:pPr marR="245745" algn="ctr">
                        <a:lnSpc>
                          <a:spcPct val="100000"/>
                        </a:lnSpc>
                      </a:pPr>
                      <a:r>
                        <a:rPr sz="800" spc="-30" dirty="0">
                          <a:latin typeface="Arial"/>
                          <a:cs typeface="Arial"/>
                        </a:rPr>
                        <a:t>keys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&gt;</a:t>
                      </a:r>
                      <a:r>
                        <a:rPr sz="8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k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R="34925" algn="r">
                        <a:lnSpc>
                          <a:spcPts val="625"/>
                        </a:lnSpc>
                        <a:spcBef>
                          <a:spcPts val="535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985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1">
            <a:extLst>
              <a:ext uri="{FF2B5EF4-FFF2-40B4-BE49-F238E27FC236}">
                <a16:creationId xmlns:a16="http://schemas.microsoft.com/office/drawing/2014/main" id="{451264F1-F6FA-884B-BC98-6BC8B0B68C3C}"/>
              </a:ext>
            </a:extLst>
          </p:cNvPr>
          <p:cNvSpPr/>
          <p:nvPr/>
        </p:nvSpPr>
        <p:spPr>
          <a:xfrm>
            <a:off x="1116458" y="926901"/>
            <a:ext cx="1104900" cy="457200"/>
          </a:xfrm>
          <a:custGeom>
            <a:avLst/>
            <a:gdLst/>
            <a:ahLst/>
            <a:cxnLst/>
            <a:rect l="l" t="t" r="r" b="b"/>
            <a:pathLst>
              <a:path w="1104900" h="457200">
                <a:moveTo>
                  <a:pt x="0" y="457200"/>
                </a:moveTo>
                <a:lnTo>
                  <a:pt x="11049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12">
            <a:extLst>
              <a:ext uri="{FF2B5EF4-FFF2-40B4-BE49-F238E27FC236}">
                <a16:creationId xmlns:a16="http://schemas.microsoft.com/office/drawing/2014/main" id="{FA7ABB2E-2242-EA4F-A27F-AD60BCBCA07D}"/>
              </a:ext>
            </a:extLst>
          </p:cNvPr>
          <p:cNvSpPr/>
          <p:nvPr/>
        </p:nvSpPr>
        <p:spPr>
          <a:xfrm>
            <a:off x="278258" y="1917502"/>
            <a:ext cx="304800" cy="723900"/>
          </a:xfrm>
          <a:custGeom>
            <a:avLst/>
            <a:gdLst/>
            <a:ahLst/>
            <a:cxnLst/>
            <a:rect l="l" t="t" r="r" b="b"/>
            <a:pathLst>
              <a:path w="304800" h="723900">
                <a:moveTo>
                  <a:pt x="3048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3">
            <a:extLst>
              <a:ext uri="{FF2B5EF4-FFF2-40B4-BE49-F238E27FC236}">
                <a16:creationId xmlns:a16="http://schemas.microsoft.com/office/drawing/2014/main" id="{5DDD213D-558B-DF41-BE04-531AAA64F72C}"/>
              </a:ext>
            </a:extLst>
          </p:cNvPr>
          <p:cNvSpPr/>
          <p:nvPr/>
        </p:nvSpPr>
        <p:spPr>
          <a:xfrm>
            <a:off x="544958" y="1346002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600"/>
                </a:moveTo>
                <a:lnTo>
                  <a:pt x="6096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4">
            <a:extLst>
              <a:ext uri="{FF2B5EF4-FFF2-40B4-BE49-F238E27FC236}">
                <a16:creationId xmlns:a16="http://schemas.microsoft.com/office/drawing/2014/main" id="{E160DF84-3368-B840-998C-5D12F991D3B6}"/>
              </a:ext>
            </a:extLst>
          </p:cNvPr>
          <p:cNvSpPr/>
          <p:nvPr/>
        </p:nvSpPr>
        <p:spPr>
          <a:xfrm>
            <a:off x="1154558" y="1384102"/>
            <a:ext cx="495300" cy="533400"/>
          </a:xfrm>
          <a:custGeom>
            <a:avLst/>
            <a:gdLst/>
            <a:ahLst/>
            <a:cxnLst/>
            <a:rect l="l" t="t" r="r" b="b"/>
            <a:pathLst>
              <a:path w="495300" h="533400">
                <a:moveTo>
                  <a:pt x="0" y="0"/>
                </a:moveTo>
                <a:lnTo>
                  <a:pt x="495300" y="5334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5">
            <a:extLst>
              <a:ext uri="{FF2B5EF4-FFF2-40B4-BE49-F238E27FC236}">
                <a16:creationId xmlns:a16="http://schemas.microsoft.com/office/drawing/2014/main" id="{81B44A9E-8C5F-4C4C-AA6C-AE538E6D89D0}"/>
              </a:ext>
            </a:extLst>
          </p:cNvPr>
          <p:cNvSpPr/>
          <p:nvPr/>
        </p:nvSpPr>
        <p:spPr>
          <a:xfrm>
            <a:off x="1230758" y="1879402"/>
            <a:ext cx="457200" cy="723900"/>
          </a:xfrm>
          <a:custGeom>
            <a:avLst/>
            <a:gdLst/>
            <a:ahLst/>
            <a:cxnLst/>
            <a:rect l="l" t="t" r="r" b="b"/>
            <a:pathLst>
              <a:path w="457200" h="723900">
                <a:moveTo>
                  <a:pt x="0" y="723900"/>
                </a:moveTo>
                <a:lnTo>
                  <a:pt x="4572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6">
            <a:extLst>
              <a:ext uri="{FF2B5EF4-FFF2-40B4-BE49-F238E27FC236}">
                <a16:creationId xmlns:a16="http://schemas.microsoft.com/office/drawing/2014/main" id="{3837A462-9ABE-ED4A-BCCA-DE9E29022DFE}"/>
              </a:ext>
            </a:extLst>
          </p:cNvPr>
          <p:cNvSpPr/>
          <p:nvPr/>
        </p:nvSpPr>
        <p:spPr>
          <a:xfrm>
            <a:off x="1649858" y="1917502"/>
            <a:ext cx="419100" cy="647700"/>
          </a:xfrm>
          <a:custGeom>
            <a:avLst/>
            <a:gdLst/>
            <a:ahLst/>
            <a:cxnLst/>
            <a:rect l="l" t="t" r="r" b="b"/>
            <a:pathLst>
              <a:path w="419100" h="647700">
                <a:moveTo>
                  <a:pt x="0" y="0"/>
                </a:moveTo>
                <a:lnTo>
                  <a:pt x="419100" y="6477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7">
            <a:extLst>
              <a:ext uri="{FF2B5EF4-FFF2-40B4-BE49-F238E27FC236}">
                <a16:creationId xmlns:a16="http://schemas.microsoft.com/office/drawing/2014/main" id="{1EAF4D6C-A87F-CE4F-AE49-0B4228666E51}"/>
              </a:ext>
            </a:extLst>
          </p:cNvPr>
          <p:cNvSpPr/>
          <p:nvPr/>
        </p:nvSpPr>
        <p:spPr>
          <a:xfrm>
            <a:off x="1764158" y="2565202"/>
            <a:ext cx="266700" cy="609600"/>
          </a:xfrm>
          <a:custGeom>
            <a:avLst/>
            <a:gdLst/>
            <a:ahLst/>
            <a:cxnLst/>
            <a:rect l="l" t="t" r="r" b="b"/>
            <a:pathLst>
              <a:path w="266700" h="609600">
                <a:moveTo>
                  <a:pt x="0" y="609600"/>
                </a:moveTo>
                <a:lnTo>
                  <a:pt x="2667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8">
            <a:extLst>
              <a:ext uri="{FF2B5EF4-FFF2-40B4-BE49-F238E27FC236}">
                <a16:creationId xmlns:a16="http://schemas.microsoft.com/office/drawing/2014/main" id="{F05AE419-B4BD-AA4E-A685-404A3BBC1BF2}"/>
              </a:ext>
            </a:extLst>
          </p:cNvPr>
          <p:cNvSpPr/>
          <p:nvPr/>
        </p:nvSpPr>
        <p:spPr>
          <a:xfrm>
            <a:off x="2068958" y="2565202"/>
            <a:ext cx="228600" cy="609600"/>
          </a:xfrm>
          <a:custGeom>
            <a:avLst/>
            <a:gdLst/>
            <a:ahLst/>
            <a:cxnLst/>
            <a:rect l="l" t="t" r="r" b="b"/>
            <a:pathLst>
              <a:path w="228600" h="609600">
                <a:moveTo>
                  <a:pt x="0" y="0"/>
                </a:moveTo>
                <a:lnTo>
                  <a:pt x="2286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9">
            <a:extLst>
              <a:ext uri="{FF2B5EF4-FFF2-40B4-BE49-F238E27FC236}">
                <a16:creationId xmlns:a16="http://schemas.microsoft.com/office/drawing/2014/main" id="{9784C9E5-A315-FB44-9E06-B0E4DDEEB785}"/>
              </a:ext>
            </a:extLst>
          </p:cNvPr>
          <p:cNvSpPr/>
          <p:nvPr/>
        </p:nvSpPr>
        <p:spPr>
          <a:xfrm>
            <a:off x="2221358" y="926901"/>
            <a:ext cx="990600" cy="457200"/>
          </a:xfrm>
          <a:custGeom>
            <a:avLst/>
            <a:gdLst/>
            <a:ahLst/>
            <a:cxnLst/>
            <a:rect l="l" t="t" r="r" b="b"/>
            <a:pathLst>
              <a:path w="990600" h="457200">
                <a:moveTo>
                  <a:pt x="0" y="0"/>
                </a:moveTo>
                <a:lnTo>
                  <a:pt x="9906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0">
            <a:extLst>
              <a:ext uri="{FF2B5EF4-FFF2-40B4-BE49-F238E27FC236}">
                <a16:creationId xmlns:a16="http://schemas.microsoft.com/office/drawing/2014/main" id="{03A2A88A-A29E-4C48-A796-8176B1545C24}"/>
              </a:ext>
            </a:extLst>
          </p:cNvPr>
          <p:cNvSpPr/>
          <p:nvPr/>
        </p:nvSpPr>
        <p:spPr>
          <a:xfrm>
            <a:off x="3211958" y="1384102"/>
            <a:ext cx="723900" cy="457200"/>
          </a:xfrm>
          <a:custGeom>
            <a:avLst/>
            <a:gdLst/>
            <a:ahLst/>
            <a:cxnLst/>
            <a:rect l="l" t="t" r="r" b="b"/>
            <a:pathLst>
              <a:path w="723900" h="457200">
                <a:moveTo>
                  <a:pt x="0" y="0"/>
                </a:moveTo>
                <a:lnTo>
                  <a:pt x="7239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1">
            <a:extLst>
              <a:ext uri="{FF2B5EF4-FFF2-40B4-BE49-F238E27FC236}">
                <a16:creationId xmlns:a16="http://schemas.microsoft.com/office/drawing/2014/main" id="{F9872EA4-1853-EA47-A336-A734F435E6DE}"/>
              </a:ext>
            </a:extLst>
          </p:cNvPr>
          <p:cNvSpPr/>
          <p:nvPr/>
        </p:nvSpPr>
        <p:spPr>
          <a:xfrm>
            <a:off x="3554858" y="1841302"/>
            <a:ext cx="419100" cy="723900"/>
          </a:xfrm>
          <a:custGeom>
            <a:avLst/>
            <a:gdLst/>
            <a:ahLst/>
            <a:cxnLst/>
            <a:rect l="l" t="t" r="r" b="b"/>
            <a:pathLst>
              <a:path w="419100" h="723900">
                <a:moveTo>
                  <a:pt x="4191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2">
            <a:extLst>
              <a:ext uri="{FF2B5EF4-FFF2-40B4-BE49-F238E27FC236}">
                <a16:creationId xmlns:a16="http://schemas.microsoft.com/office/drawing/2014/main" id="{C25EB9CD-CF4D-F649-A6CB-98D25DF8E99B}"/>
              </a:ext>
            </a:extLst>
          </p:cNvPr>
          <p:cNvSpPr/>
          <p:nvPr/>
        </p:nvSpPr>
        <p:spPr>
          <a:xfrm>
            <a:off x="3554858" y="2565202"/>
            <a:ext cx="342900" cy="609600"/>
          </a:xfrm>
          <a:custGeom>
            <a:avLst/>
            <a:gdLst/>
            <a:ahLst/>
            <a:cxnLst/>
            <a:rect l="l" t="t" r="r" b="b"/>
            <a:pathLst>
              <a:path w="342900" h="609600">
                <a:moveTo>
                  <a:pt x="0" y="0"/>
                </a:moveTo>
                <a:lnTo>
                  <a:pt x="3429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3">
            <a:extLst>
              <a:ext uri="{FF2B5EF4-FFF2-40B4-BE49-F238E27FC236}">
                <a16:creationId xmlns:a16="http://schemas.microsoft.com/office/drawing/2014/main" id="{0013C365-BF6B-9048-8443-16B332FDF8FC}"/>
              </a:ext>
            </a:extLst>
          </p:cNvPr>
          <p:cNvSpPr/>
          <p:nvPr/>
        </p:nvSpPr>
        <p:spPr>
          <a:xfrm>
            <a:off x="2030858" y="77450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47B20B30-BB69-9A45-9679-1881599E77B8}"/>
              </a:ext>
            </a:extLst>
          </p:cNvPr>
          <p:cNvSpPr/>
          <p:nvPr/>
        </p:nvSpPr>
        <p:spPr>
          <a:xfrm>
            <a:off x="2030858" y="77450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5">
            <a:extLst>
              <a:ext uri="{FF2B5EF4-FFF2-40B4-BE49-F238E27FC236}">
                <a16:creationId xmlns:a16="http://schemas.microsoft.com/office/drawing/2014/main" id="{3218A41F-0D2E-7A41-B36C-B6A4026D939A}"/>
              </a:ext>
            </a:extLst>
          </p:cNvPr>
          <p:cNvSpPr/>
          <p:nvPr/>
        </p:nvSpPr>
        <p:spPr>
          <a:xfrm>
            <a:off x="964058" y="123170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6">
            <a:extLst>
              <a:ext uri="{FF2B5EF4-FFF2-40B4-BE49-F238E27FC236}">
                <a16:creationId xmlns:a16="http://schemas.microsoft.com/office/drawing/2014/main" id="{9E5FABCE-8D16-8A41-95BD-CF07155BC147}"/>
              </a:ext>
            </a:extLst>
          </p:cNvPr>
          <p:cNvSpPr/>
          <p:nvPr/>
        </p:nvSpPr>
        <p:spPr>
          <a:xfrm>
            <a:off x="964058" y="123170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7">
            <a:extLst>
              <a:ext uri="{FF2B5EF4-FFF2-40B4-BE49-F238E27FC236}">
                <a16:creationId xmlns:a16="http://schemas.microsoft.com/office/drawing/2014/main" id="{BCAE87CE-1D6E-B346-8CF0-A9327776B6B2}"/>
              </a:ext>
            </a:extLst>
          </p:cNvPr>
          <p:cNvSpPr/>
          <p:nvPr/>
        </p:nvSpPr>
        <p:spPr>
          <a:xfrm>
            <a:off x="3059558" y="123170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8">
            <a:extLst>
              <a:ext uri="{FF2B5EF4-FFF2-40B4-BE49-F238E27FC236}">
                <a16:creationId xmlns:a16="http://schemas.microsoft.com/office/drawing/2014/main" id="{647DC28F-CE2B-8A48-AA9B-951F40C92057}"/>
              </a:ext>
            </a:extLst>
          </p:cNvPr>
          <p:cNvSpPr/>
          <p:nvPr/>
        </p:nvSpPr>
        <p:spPr>
          <a:xfrm>
            <a:off x="3059558" y="123170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9">
            <a:extLst>
              <a:ext uri="{FF2B5EF4-FFF2-40B4-BE49-F238E27FC236}">
                <a16:creationId xmlns:a16="http://schemas.microsoft.com/office/drawing/2014/main" id="{A540C3BD-4C9B-E448-B100-D792465BB665}"/>
              </a:ext>
            </a:extLst>
          </p:cNvPr>
          <p:cNvSpPr/>
          <p:nvPr/>
        </p:nvSpPr>
        <p:spPr>
          <a:xfrm>
            <a:off x="392558" y="17651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0">
            <a:extLst>
              <a:ext uri="{FF2B5EF4-FFF2-40B4-BE49-F238E27FC236}">
                <a16:creationId xmlns:a16="http://schemas.microsoft.com/office/drawing/2014/main" id="{920349B6-9EBD-B94B-A1EC-6B510120FE67}"/>
              </a:ext>
            </a:extLst>
          </p:cNvPr>
          <p:cNvSpPr/>
          <p:nvPr/>
        </p:nvSpPr>
        <p:spPr>
          <a:xfrm>
            <a:off x="392558" y="17651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31">
            <a:extLst>
              <a:ext uri="{FF2B5EF4-FFF2-40B4-BE49-F238E27FC236}">
                <a16:creationId xmlns:a16="http://schemas.microsoft.com/office/drawing/2014/main" id="{37C835B9-C537-BB43-A54E-9F6170C4F62A}"/>
              </a:ext>
            </a:extLst>
          </p:cNvPr>
          <p:cNvSpPr/>
          <p:nvPr/>
        </p:nvSpPr>
        <p:spPr>
          <a:xfrm>
            <a:off x="1497458" y="17651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32">
            <a:extLst>
              <a:ext uri="{FF2B5EF4-FFF2-40B4-BE49-F238E27FC236}">
                <a16:creationId xmlns:a16="http://schemas.microsoft.com/office/drawing/2014/main" id="{3CF11786-5E97-C840-B67C-D644690E3018}"/>
              </a:ext>
            </a:extLst>
          </p:cNvPr>
          <p:cNvSpPr/>
          <p:nvPr/>
        </p:nvSpPr>
        <p:spPr>
          <a:xfrm>
            <a:off x="1497458" y="17651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33">
            <a:extLst>
              <a:ext uri="{FF2B5EF4-FFF2-40B4-BE49-F238E27FC236}">
                <a16:creationId xmlns:a16="http://schemas.microsoft.com/office/drawing/2014/main" id="{91BE0796-6A48-9B4A-8FB6-36F2BC99CE26}"/>
              </a:ext>
            </a:extLst>
          </p:cNvPr>
          <p:cNvSpPr/>
          <p:nvPr/>
        </p:nvSpPr>
        <p:spPr>
          <a:xfrm>
            <a:off x="3783458" y="16889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34">
            <a:extLst>
              <a:ext uri="{FF2B5EF4-FFF2-40B4-BE49-F238E27FC236}">
                <a16:creationId xmlns:a16="http://schemas.microsoft.com/office/drawing/2014/main" id="{D1DD5274-307B-B84F-991A-5011BA3B6D8C}"/>
              </a:ext>
            </a:extLst>
          </p:cNvPr>
          <p:cNvSpPr/>
          <p:nvPr/>
        </p:nvSpPr>
        <p:spPr>
          <a:xfrm>
            <a:off x="3783458" y="16889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5">
            <a:extLst>
              <a:ext uri="{FF2B5EF4-FFF2-40B4-BE49-F238E27FC236}">
                <a16:creationId xmlns:a16="http://schemas.microsoft.com/office/drawing/2014/main" id="{02B6C27B-40AE-8F41-A9D8-1B1CC3CDBAC9}"/>
              </a:ext>
            </a:extLst>
          </p:cNvPr>
          <p:cNvSpPr/>
          <p:nvPr/>
        </p:nvSpPr>
        <p:spPr>
          <a:xfrm>
            <a:off x="125858" y="24509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6">
            <a:extLst>
              <a:ext uri="{FF2B5EF4-FFF2-40B4-BE49-F238E27FC236}">
                <a16:creationId xmlns:a16="http://schemas.microsoft.com/office/drawing/2014/main" id="{6D1D34CB-AF07-CE4C-AACE-3D04D21AD0BE}"/>
              </a:ext>
            </a:extLst>
          </p:cNvPr>
          <p:cNvSpPr/>
          <p:nvPr/>
        </p:nvSpPr>
        <p:spPr>
          <a:xfrm>
            <a:off x="125858" y="24509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7">
            <a:extLst>
              <a:ext uri="{FF2B5EF4-FFF2-40B4-BE49-F238E27FC236}">
                <a16:creationId xmlns:a16="http://schemas.microsoft.com/office/drawing/2014/main" id="{55A2D73D-6FB1-144A-9B76-C1161799D3FB}"/>
              </a:ext>
            </a:extLst>
          </p:cNvPr>
          <p:cNvSpPr/>
          <p:nvPr/>
        </p:nvSpPr>
        <p:spPr>
          <a:xfrm>
            <a:off x="1116458" y="24128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8">
            <a:extLst>
              <a:ext uri="{FF2B5EF4-FFF2-40B4-BE49-F238E27FC236}">
                <a16:creationId xmlns:a16="http://schemas.microsoft.com/office/drawing/2014/main" id="{D0DA92D9-C598-9B46-BBC4-5864AB0323C3}"/>
              </a:ext>
            </a:extLst>
          </p:cNvPr>
          <p:cNvSpPr/>
          <p:nvPr/>
        </p:nvSpPr>
        <p:spPr>
          <a:xfrm>
            <a:off x="1116458" y="24128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9">
            <a:extLst>
              <a:ext uri="{FF2B5EF4-FFF2-40B4-BE49-F238E27FC236}">
                <a16:creationId xmlns:a16="http://schemas.microsoft.com/office/drawing/2014/main" id="{6D4F1610-F98B-904C-9662-48A48B138C94}"/>
              </a:ext>
            </a:extLst>
          </p:cNvPr>
          <p:cNvSpPr/>
          <p:nvPr/>
        </p:nvSpPr>
        <p:spPr>
          <a:xfrm>
            <a:off x="1878458" y="24128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0">
            <a:extLst>
              <a:ext uri="{FF2B5EF4-FFF2-40B4-BE49-F238E27FC236}">
                <a16:creationId xmlns:a16="http://schemas.microsoft.com/office/drawing/2014/main" id="{39AB4FC8-15CD-AD44-A191-BBE42C347F76}"/>
              </a:ext>
            </a:extLst>
          </p:cNvPr>
          <p:cNvSpPr/>
          <p:nvPr/>
        </p:nvSpPr>
        <p:spPr>
          <a:xfrm>
            <a:off x="1878458" y="24128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41">
            <a:extLst>
              <a:ext uri="{FF2B5EF4-FFF2-40B4-BE49-F238E27FC236}">
                <a16:creationId xmlns:a16="http://schemas.microsoft.com/office/drawing/2014/main" id="{BBCE7155-4FFD-0C49-A719-19EBE1D6BAA5}"/>
              </a:ext>
            </a:extLst>
          </p:cNvPr>
          <p:cNvSpPr/>
          <p:nvPr/>
        </p:nvSpPr>
        <p:spPr>
          <a:xfrm>
            <a:off x="1611758" y="30224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12"/>
                </a:lnTo>
                <a:lnTo>
                  <a:pt x="23396" y="229316"/>
                </a:lnTo>
                <a:lnTo>
                  <a:pt x="50196" y="260161"/>
                </a:lnTo>
                <a:lnTo>
                  <a:pt x="84892" y="283991"/>
                </a:lnTo>
                <a:lnTo>
                  <a:pt x="125853" y="299355"/>
                </a:lnTo>
                <a:lnTo>
                  <a:pt x="171450" y="304800"/>
                </a:lnTo>
                <a:lnTo>
                  <a:pt x="217046" y="299355"/>
                </a:lnTo>
                <a:lnTo>
                  <a:pt x="258007" y="283991"/>
                </a:lnTo>
                <a:lnTo>
                  <a:pt x="292703" y="260161"/>
                </a:lnTo>
                <a:lnTo>
                  <a:pt x="319503" y="229316"/>
                </a:lnTo>
                <a:lnTo>
                  <a:pt x="336779" y="192912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42">
            <a:extLst>
              <a:ext uri="{FF2B5EF4-FFF2-40B4-BE49-F238E27FC236}">
                <a16:creationId xmlns:a16="http://schemas.microsoft.com/office/drawing/2014/main" id="{275B1DB3-D554-2A44-AB38-1D146F4D598B}"/>
              </a:ext>
            </a:extLst>
          </p:cNvPr>
          <p:cNvSpPr/>
          <p:nvPr/>
        </p:nvSpPr>
        <p:spPr>
          <a:xfrm>
            <a:off x="1611758" y="30224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12"/>
                </a:lnTo>
                <a:lnTo>
                  <a:pt x="319503" y="229316"/>
                </a:lnTo>
                <a:lnTo>
                  <a:pt x="292703" y="260161"/>
                </a:lnTo>
                <a:lnTo>
                  <a:pt x="258007" y="283991"/>
                </a:lnTo>
                <a:lnTo>
                  <a:pt x="217046" y="299355"/>
                </a:lnTo>
                <a:lnTo>
                  <a:pt x="171450" y="304800"/>
                </a:lnTo>
                <a:lnTo>
                  <a:pt x="125853" y="299355"/>
                </a:lnTo>
                <a:lnTo>
                  <a:pt x="84892" y="283991"/>
                </a:lnTo>
                <a:lnTo>
                  <a:pt x="50196" y="260161"/>
                </a:lnTo>
                <a:lnTo>
                  <a:pt x="23396" y="229316"/>
                </a:lnTo>
                <a:lnTo>
                  <a:pt x="6120" y="192912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3">
            <a:extLst>
              <a:ext uri="{FF2B5EF4-FFF2-40B4-BE49-F238E27FC236}">
                <a16:creationId xmlns:a16="http://schemas.microsoft.com/office/drawing/2014/main" id="{03D4805C-305A-1241-A87F-3D3FBC9F6CCE}"/>
              </a:ext>
            </a:extLst>
          </p:cNvPr>
          <p:cNvSpPr/>
          <p:nvPr/>
        </p:nvSpPr>
        <p:spPr>
          <a:xfrm>
            <a:off x="2145158" y="30224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12"/>
                </a:lnTo>
                <a:lnTo>
                  <a:pt x="23396" y="229316"/>
                </a:lnTo>
                <a:lnTo>
                  <a:pt x="50196" y="260161"/>
                </a:lnTo>
                <a:lnTo>
                  <a:pt x="84892" y="283991"/>
                </a:lnTo>
                <a:lnTo>
                  <a:pt x="125853" y="299355"/>
                </a:lnTo>
                <a:lnTo>
                  <a:pt x="171450" y="304800"/>
                </a:lnTo>
                <a:lnTo>
                  <a:pt x="217046" y="299355"/>
                </a:lnTo>
                <a:lnTo>
                  <a:pt x="258007" y="283991"/>
                </a:lnTo>
                <a:lnTo>
                  <a:pt x="292703" y="260161"/>
                </a:lnTo>
                <a:lnTo>
                  <a:pt x="319503" y="229316"/>
                </a:lnTo>
                <a:lnTo>
                  <a:pt x="336779" y="192912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44">
            <a:extLst>
              <a:ext uri="{FF2B5EF4-FFF2-40B4-BE49-F238E27FC236}">
                <a16:creationId xmlns:a16="http://schemas.microsoft.com/office/drawing/2014/main" id="{F3CDB17A-9911-D84E-AD26-25FA8285028B}"/>
              </a:ext>
            </a:extLst>
          </p:cNvPr>
          <p:cNvSpPr/>
          <p:nvPr/>
        </p:nvSpPr>
        <p:spPr>
          <a:xfrm>
            <a:off x="2145158" y="30224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12"/>
                </a:lnTo>
                <a:lnTo>
                  <a:pt x="319503" y="229316"/>
                </a:lnTo>
                <a:lnTo>
                  <a:pt x="292703" y="260161"/>
                </a:lnTo>
                <a:lnTo>
                  <a:pt x="258007" y="283991"/>
                </a:lnTo>
                <a:lnTo>
                  <a:pt x="217046" y="299355"/>
                </a:lnTo>
                <a:lnTo>
                  <a:pt x="171450" y="304800"/>
                </a:lnTo>
                <a:lnTo>
                  <a:pt x="125853" y="299355"/>
                </a:lnTo>
                <a:lnTo>
                  <a:pt x="84892" y="283991"/>
                </a:lnTo>
                <a:lnTo>
                  <a:pt x="50196" y="260161"/>
                </a:lnTo>
                <a:lnTo>
                  <a:pt x="23396" y="229316"/>
                </a:lnTo>
                <a:lnTo>
                  <a:pt x="6120" y="192912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45">
            <a:extLst>
              <a:ext uri="{FF2B5EF4-FFF2-40B4-BE49-F238E27FC236}">
                <a16:creationId xmlns:a16="http://schemas.microsoft.com/office/drawing/2014/main" id="{90B3F751-A1EB-3E4E-BD60-4FE18253F4E2}"/>
              </a:ext>
            </a:extLst>
          </p:cNvPr>
          <p:cNvSpPr/>
          <p:nvPr/>
        </p:nvSpPr>
        <p:spPr>
          <a:xfrm>
            <a:off x="3402458" y="24128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6">
            <a:extLst>
              <a:ext uri="{FF2B5EF4-FFF2-40B4-BE49-F238E27FC236}">
                <a16:creationId xmlns:a16="http://schemas.microsoft.com/office/drawing/2014/main" id="{1EE376FA-DDB6-4141-ADE2-62B5DD1A25F5}"/>
              </a:ext>
            </a:extLst>
          </p:cNvPr>
          <p:cNvSpPr/>
          <p:nvPr/>
        </p:nvSpPr>
        <p:spPr>
          <a:xfrm>
            <a:off x="3402458" y="24128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47">
            <a:extLst>
              <a:ext uri="{FF2B5EF4-FFF2-40B4-BE49-F238E27FC236}">
                <a16:creationId xmlns:a16="http://schemas.microsoft.com/office/drawing/2014/main" id="{3681B1B0-B674-B04B-B908-AB1D0D06CFFC}"/>
              </a:ext>
            </a:extLst>
          </p:cNvPr>
          <p:cNvSpPr/>
          <p:nvPr/>
        </p:nvSpPr>
        <p:spPr>
          <a:xfrm>
            <a:off x="3707258" y="29843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12"/>
                </a:lnTo>
                <a:lnTo>
                  <a:pt x="23396" y="229316"/>
                </a:lnTo>
                <a:lnTo>
                  <a:pt x="50196" y="260161"/>
                </a:lnTo>
                <a:lnTo>
                  <a:pt x="84892" y="283991"/>
                </a:lnTo>
                <a:lnTo>
                  <a:pt x="125853" y="299355"/>
                </a:lnTo>
                <a:lnTo>
                  <a:pt x="171450" y="304800"/>
                </a:lnTo>
                <a:lnTo>
                  <a:pt x="217046" y="299355"/>
                </a:lnTo>
                <a:lnTo>
                  <a:pt x="258007" y="283991"/>
                </a:lnTo>
                <a:lnTo>
                  <a:pt x="292703" y="260161"/>
                </a:lnTo>
                <a:lnTo>
                  <a:pt x="319503" y="229316"/>
                </a:lnTo>
                <a:lnTo>
                  <a:pt x="336779" y="192912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48">
            <a:extLst>
              <a:ext uri="{FF2B5EF4-FFF2-40B4-BE49-F238E27FC236}">
                <a16:creationId xmlns:a16="http://schemas.microsoft.com/office/drawing/2014/main" id="{59F1E868-C5C0-FA42-8740-C0447F1F2EE6}"/>
              </a:ext>
            </a:extLst>
          </p:cNvPr>
          <p:cNvSpPr/>
          <p:nvPr/>
        </p:nvSpPr>
        <p:spPr>
          <a:xfrm>
            <a:off x="3707258" y="2984302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12"/>
                </a:lnTo>
                <a:lnTo>
                  <a:pt x="319503" y="229316"/>
                </a:lnTo>
                <a:lnTo>
                  <a:pt x="292703" y="260161"/>
                </a:lnTo>
                <a:lnTo>
                  <a:pt x="258007" y="283991"/>
                </a:lnTo>
                <a:lnTo>
                  <a:pt x="217046" y="299355"/>
                </a:lnTo>
                <a:lnTo>
                  <a:pt x="171450" y="304800"/>
                </a:lnTo>
                <a:lnTo>
                  <a:pt x="125853" y="299355"/>
                </a:lnTo>
                <a:lnTo>
                  <a:pt x="84892" y="283991"/>
                </a:lnTo>
                <a:lnTo>
                  <a:pt x="50196" y="260161"/>
                </a:lnTo>
                <a:lnTo>
                  <a:pt x="23396" y="229316"/>
                </a:lnTo>
                <a:lnTo>
                  <a:pt x="6120" y="192912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0" name="object 49">
            <a:extLst>
              <a:ext uri="{FF2B5EF4-FFF2-40B4-BE49-F238E27FC236}">
                <a16:creationId xmlns:a16="http://schemas.microsoft.com/office/drawing/2014/main" id="{EB11DD35-1D9A-D44B-AD6A-EB1CFDA7F0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409683"/>
              </p:ext>
            </p:extLst>
          </p:nvPr>
        </p:nvGraphicFramePr>
        <p:xfrm>
          <a:off x="0" y="1783"/>
          <a:ext cx="4575172" cy="34272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7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10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92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4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09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84326">
                <a:tc gridSpan="10"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What Happens if </a:t>
                      </a:r>
                      <a:r>
                        <a:rPr sz="1800" b="1" spc="-3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you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Search for</a:t>
                      </a:r>
                      <a:r>
                        <a:rPr sz="1800" b="1" spc="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14?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0002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41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ct val="100000"/>
                        </a:lnSpc>
                        <a:spcBef>
                          <a:spcPts val="1070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17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3589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6034" algn="r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28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2110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28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87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R="4953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8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28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87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21590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-1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3365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51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225425">
                        <a:lnSpc>
                          <a:spcPct val="100000"/>
                        </a:lnSpc>
                      </a:pPr>
                      <a:r>
                        <a:rPr sz="1200" b="1" spc="-75" dirty="0">
                          <a:latin typeface="Arial"/>
                          <a:cs typeface="Arial"/>
                        </a:rPr>
                        <a:t>11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R="4572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31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85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0025">
                        <a:lnSpc>
                          <a:spcPts val="625"/>
                        </a:lnSpc>
                        <a:spcBef>
                          <a:spcPts val="285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6195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851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B8C64DBE-2254-604B-AFA4-7D9BEDC4A44C}"/>
              </a:ext>
            </a:extLst>
          </p:cNvPr>
          <p:cNvSpPr txBox="1"/>
          <p:nvPr/>
        </p:nvSpPr>
        <p:spPr>
          <a:xfrm>
            <a:off x="275589" y="765528"/>
            <a:ext cx="3981450" cy="229997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Variants of find </a:t>
            </a:r>
            <a:r>
              <a:rPr sz="1400" spc="-5" dirty="0">
                <a:latin typeface="Arial"/>
                <a:cs typeface="Arial"/>
              </a:rPr>
              <a:t>a BST </a:t>
            </a:r>
            <a:r>
              <a:rPr sz="1400" spc="-10" dirty="0">
                <a:latin typeface="Arial"/>
                <a:cs typeface="Arial"/>
              </a:rPr>
              <a:t>can</a:t>
            </a:r>
            <a:r>
              <a:rPr sz="1400" spc="1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support: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dirty="0">
                <a:latin typeface="Arial"/>
                <a:cs typeface="Arial"/>
              </a:rPr>
              <a:t>pred</a:t>
            </a:r>
            <a:r>
              <a:rPr sz="1200" dirty="0">
                <a:latin typeface="Arial"/>
                <a:cs typeface="Arial"/>
              </a:rPr>
              <a:t>(k) : find the </a:t>
            </a:r>
            <a:r>
              <a:rPr sz="1200" spc="-5" dirty="0">
                <a:latin typeface="Arial"/>
                <a:cs typeface="Arial"/>
              </a:rPr>
              <a:t>element with </a:t>
            </a:r>
            <a:r>
              <a:rPr sz="1200" dirty="0">
                <a:latin typeface="Arial"/>
                <a:cs typeface="Arial"/>
              </a:rPr>
              <a:t>largest </a:t>
            </a:r>
            <a:r>
              <a:rPr sz="1200" spc="-5" dirty="0">
                <a:latin typeface="Arial"/>
                <a:cs typeface="Arial"/>
              </a:rPr>
              <a:t>key </a:t>
            </a:r>
            <a:r>
              <a:rPr sz="1200" dirty="0">
                <a:latin typeface="Arial"/>
                <a:cs typeface="Arial"/>
              </a:rPr>
              <a:t>≤</a:t>
            </a:r>
            <a:r>
              <a:rPr sz="1200" spc="-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k.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dirty="0">
                <a:latin typeface="Arial"/>
                <a:cs typeface="Arial"/>
              </a:rPr>
              <a:t>succ</a:t>
            </a:r>
            <a:r>
              <a:rPr sz="1200" dirty="0">
                <a:latin typeface="Arial"/>
                <a:cs typeface="Arial"/>
              </a:rPr>
              <a:t>(k) : find the </a:t>
            </a:r>
            <a:r>
              <a:rPr sz="1200" spc="-5" dirty="0">
                <a:latin typeface="Arial"/>
                <a:cs typeface="Arial"/>
              </a:rPr>
              <a:t>element with smallest key </a:t>
            </a:r>
            <a:r>
              <a:rPr sz="1200" dirty="0">
                <a:latin typeface="Arial"/>
                <a:cs typeface="Arial"/>
              </a:rPr>
              <a:t>≥</a:t>
            </a:r>
            <a:r>
              <a:rPr sz="1200" spc="-6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k.</a:t>
            </a:r>
            <a:endParaRPr sz="1200">
              <a:latin typeface="Arial"/>
              <a:cs typeface="Arial"/>
            </a:endParaRPr>
          </a:p>
          <a:p>
            <a:pPr marL="170180" marR="5080" indent="-170180" algn="just">
              <a:lnSpc>
                <a:spcPct val="100000"/>
              </a:lnSpc>
              <a:spcBef>
                <a:spcPts val="33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This </a:t>
            </a:r>
            <a:r>
              <a:rPr sz="1400" spc="-15" dirty="0">
                <a:latin typeface="Arial"/>
                <a:cs typeface="Arial"/>
              </a:rPr>
              <a:t>allows </a:t>
            </a:r>
            <a:r>
              <a:rPr sz="1400" spc="-10" dirty="0">
                <a:latin typeface="Arial"/>
                <a:cs typeface="Arial"/>
              </a:rPr>
              <a:t>us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perform inexact </a:t>
            </a:r>
            <a:r>
              <a:rPr sz="1400" spc="-10" dirty="0">
                <a:latin typeface="Arial"/>
                <a:cs typeface="Arial"/>
              </a:rPr>
              <a:t>searches: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an  element </a:t>
            </a:r>
            <a:r>
              <a:rPr sz="1400" spc="-15" dirty="0">
                <a:latin typeface="Arial"/>
                <a:cs typeface="Arial"/>
              </a:rPr>
              <a:t>with </a:t>
            </a:r>
            <a:r>
              <a:rPr sz="1400" spc="-5" dirty="0">
                <a:latin typeface="Arial"/>
                <a:cs typeface="Arial"/>
              </a:rPr>
              <a:t>key k </a:t>
            </a:r>
            <a:r>
              <a:rPr sz="1400" spc="-10" dirty="0">
                <a:latin typeface="Arial"/>
                <a:cs typeface="Arial"/>
              </a:rPr>
              <a:t>isn’t present,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at least  find the </a:t>
            </a:r>
            <a:r>
              <a:rPr sz="1400" spc="-5" dirty="0">
                <a:latin typeface="Arial"/>
                <a:cs typeface="Arial"/>
              </a:rPr>
              <a:t>closest </a:t>
            </a:r>
            <a:r>
              <a:rPr sz="1400" spc="-15" dirty="0">
                <a:latin typeface="Arial"/>
                <a:cs typeface="Arial"/>
              </a:rPr>
              <a:t>nearby </a:t>
            </a:r>
            <a:r>
              <a:rPr sz="1400" spc="-10" dirty="0">
                <a:latin typeface="Arial"/>
                <a:cs typeface="Arial"/>
              </a:rPr>
              <a:t>elements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the</a:t>
            </a:r>
            <a:r>
              <a:rPr sz="1400" spc="2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BST.</a:t>
            </a:r>
            <a:endParaRPr sz="1400">
              <a:latin typeface="Arial"/>
              <a:cs typeface="Arial"/>
            </a:endParaRPr>
          </a:p>
          <a:p>
            <a:pPr marL="170180" marR="7747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This is </a:t>
            </a:r>
            <a:r>
              <a:rPr sz="1400" spc="-15" dirty="0">
                <a:latin typeface="Arial"/>
                <a:cs typeface="Arial"/>
              </a:rPr>
              <a:t>one reason </a:t>
            </a:r>
            <a:r>
              <a:rPr sz="1400" spc="-5" dirty="0">
                <a:latin typeface="Arial"/>
                <a:cs typeface="Arial"/>
              </a:rPr>
              <a:t>a BST is so </a:t>
            </a:r>
            <a:r>
              <a:rPr sz="1400" spc="-15" dirty="0">
                <a:latin typeface="Arial"/>
                <a:cs typeface="Arial"/>
              </a:rPr>
              <a:t>powerful. </a:t>
            </a:r>
            <a:r>
              <a:rPr sz="1400" spc="-10" dirty="0">
                <a:latin typeface="Arial"/>
                <a:cs typeface="Arial"/>
              </a:rPr>
              <a:t>Other  dictionary data structures, notably hash tables,  </a:t>
            </a:r>
            <a:r>
              <a:rPr sz="1400" spc="-15" dirty="0">
                <a:latin typeface="Arial"/>
                <a:cs typeface="Arial"/>
              </a:rPr>
              <a:t>don’t support </a:t>
            </a:r>
            <a:r>
              <a:rPr sz="1400" i="1" spc="-15" dirty="0">
                <a:latin typeface="Arial"/>
                <a:cs typeface="Arial"/>
              </a:rPr>
              <a:t>pred </a:t>
            </a:r>
            <a:r>
              <a:rPr sz="1400" i="1" spc="-5" dirty="0">
                <a:latin typeface="Arial"/>
                <a:cs typeface="Arial"/>
              </a:rPr>
              <a:t>/ </a:t>
            </a:r>
            <a:r>
              <a:rPr sz="1400" i="1" spc="-10" dirty="0">
                <a:latin typeface="Arial"/>
                <a:cs typeface="Arial"/>
              </a:rPr>
              <a:t>succ </a:t>
            </a:r>
            <a:r>
              <a:rPr sz="1400" spc="-15" dirty="0">
                <a:latin typeface="Arial"/>
                <a:cs typeface="Arial"/>
              </a:rPr>
              <a:t>and cannot perform  inexact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searches.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E8B26D2A-C24F-134C-B952-16F30A4B9B5D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21FDC1F-C28B-8E46-9E30-946660F344E5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187399F-31A8-AE43-853C-526B84572716}"/>
              </a:ext>
            </a:extLst>
          </p:cNvPr>
          <p:cNvSpPr txBox="1"/>
          <p:nvPr/>
        </p:nvSpPr>
        <p:spPr>
          <a:xfrm>
            <a:off x="13462" y="14097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1466850">
              <a:lnSpc>
                <a:spcPct val="100000"/>
              </a:lnSpc>
              <a:spcBef>
                <a:spcPts val="14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Inexact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Search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B0B8D2F7-104C-154A-A469-F0BF7CB3F3B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77000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61821D43-192C-5C41-AF6F-15DB60B765DF}"/>
              </a:ext>
            </a:extLst>
          </p:cNvPr>
          <p:cNvSpPr txBox="1"/>
          <p:nvPr/>
        </p:nvSpPr>
        <p:spPr>
          <a:xfrm>
            <a:off x="275589" y="703885"/>
            <a:ext cx="4162425" cy="2719705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70180" indent="-170180">
              <a:lnSpc>
                <a:spcPts val="1825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Starting from element </a:t>
            </a:r>
            <a:r>
              <a:rPr sz="1600" spc="-5" dirty="0">
                <a:latin typeface="Arial"/>
                <a:cs typeface="Arial"/>
              </a:rPr>
              <a:t>e,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can use </a:t>
            </a:r>
            <a:r>
              <a:rPr sz="1600" i="1" spc="-5" dirty="0">
                <a:latin typeface="Arial"/>
                <a:cs typeface="Arial"/>
              </a:rPr>
              <a:t>pred</a:t>
            </a:r>
            <a:r>
              <a:rPr sz="1600" i="1" spc="-15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/</a:t>
            </a:r>
            <a:endParaRPr sz="1600">
              <a:latin typeface="Arial"/>
              <a:cs typeface="Arial"/>
            </a:endParaRPr>
          </a:p>
          <a:p>
            <a:pPr marL="170180">
              <a:lnSpc>
                <a:spcPts val="1825"/>
              </a:lnSpc>
            </a:pPr>
            <a:r>
              <a:rPr sz="1600" i="1" dirty="0">
                <a:latin typeface="Arial"/>
                <a:cs typeface="Arial"/>
              </a:rPr>
              <a:t>succ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find elements </a:t>
            </a:r>
            <a:r>
              <a:rPr sz="1600" spc="-5" dirty="0">
                <a:latin typeface="Arial"/>
                <a:cs typeface="Arial"/>
              </a:rPr>
              <a:t>near </a:t>
            </a:r>
            <a:r>
              <a:rPr sz="1600" dirty="0">
                <a:latin typeface="Arial"/>
                <a:cs typeface="Arial"/>
              </a:rPr>
              <a:t>e </a:t>
            </a:r>
            <a:r>
              <a:rPr sz="1600" spc="-5" dirty="0">
                <a:latin typeface="Arial"/>
                <a:cs typeface="Arial"/>
              </a:rPr>
              <a:t>very</a:t>
            </a:r>
            <a:r>
              <a:rPr sz="1600" spc="-19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quickly.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19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Prototypical application: </a:t>
            </a:r>
            <a:r>
              <a:rPr sz="1600" spc="-5" dirty="0">
                <a:latin typeface="Arial"/>
                <a:cs typeface="Arial"/>
              </a:rPr>
              <a:t>library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catalog.</a:t>
            </a:r>
            <a:endParaRPr sz="1600">
              <a:latin typeface="Arial"/>
              <a:cs typeface="Arial"/>
            </a:endParaRPr>
          </a:p>
          <a:p>
            <a:pPr marL="372110" marR="127000" lvl="1" indent="-143510">
              <a:lnSpc>
                <a:spcPts val="1510"/>
              </a:lnSpc>
              <a:spcBef>
                <a:spcPts val="370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After searching for an </a:t>
            </a:r>
            <a:r>
              <a:rPr sz="1400" spc="-15" dirty="0">
                <a:latin typeface="Arial"/>
                <a:cs typeface="Arial"/>
              </a:rPr>
              <a:t>author’s </a:t>
            </a:r>
            <a:r>
              <a:rPr sz="1400" spc="-10" dirty="0">
                <a:latin typeface="Arial"/>
                <a:cs typeface="Arial"/>
              </a:rPr>
              <a:t>name,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5" dirty="0">
                <a:latin typeface="Arial"/>
                <a:cs typeface="Arial"/>
              </a:rPr>
              <a:t>are</a:t>
            </a:r>
            <a:r>
              <a:rPr lang="en-US" sz="1400" spc="-15" dirty="0">
                <a:latin typeface="Arial"/>
                <a:cs typeface="Arial"/>
              </a:rPr>
              <a:t> </a:t>
            </a:r>
            <a:r>
              <a:rPr sz="1400" spc="-15" dirty="0">
                <a:latin typeface="Arial"/>
                <a:cs typeface="Arial"/>
              </a:rPr>
              <a:t> presented </a:t>
            </a:r>
            <a:r>
              <a:rPr sz="1400" spc="-10" dirty="0">
                <a:latin typeface="Arial"/>
                <a:cs typeface="Arial"/>
              </a:rPr>
              <a:t>with </a:t>
            </a:r>
            <a:r>
              <a:rPr lang="en-US" sz="1400" spc="-5" dirty="0">
                <a:latin typeface="Arial"/>
                <a:cs typeface="Arial"/>
              </a:rPr>
              <a:t>an </a:t>
            </a:r>
            <a:r>
              <a:rPr sz="1400" spc="-10" dirty="0">
                <a:latin typeface="Arial"/>
                <a:cs typeface="Arial"/>
              </a:rPr>
              <a:t>alphabetized </a:t>
            </a:r>
            <a:r>
              <a:rPr sz="1400" spc="-5" dirty="0">
                <a:latin typeface="Arial"/>
                <a:cs typeface="Arial"/>
              </a:rPr>
              <a:t>list in </a:t>
            </a:r>
            <a:r>
              <a:rPr sz="1400" spc="-15" dirty="0">
                <a:latin typeface="Arial"/>
                <a:cs typeface="Arial"/>
              </a:rPr>
              <a:t>which </a:t>
            </a:r>
            <a:r>
              <a:rPr sz="1400" spc="-25" dirty="0">
                <a:latin typeface="Arial"/>
                <a:cs typeface="Arial"/>
              </a:rPr>
              <a:t>you</a:t>
            </a:r>
            <a:r>
              <a:rPr lang="en-US" sz="1400" spc="-25" dirty="0">
                <a:latin typeface="Arial"/>
                <a:cs typeface="Arial"/>
              </a:rPr>
              <a:t> 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can scroll </a:t>
            </a:r>
            <a:r>
              <a:rPr sz="1400" spc="-15" dirty="0">
                <a:latin typeface="Arial"/>
                <a:cs typeface="Arial"/>
              </a:rPr>
              <a:t>through nearby</a:t>
            </a:r>
            <a:r>
              <a:rPr sz="1400" spc="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names.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ts val="1825"/>
              </a:lnSpc>
              <a:spcBef>
                <a:spcPts val="16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Can </a:t>
            </a:r>
            <a:r>
              <a:rPr sz="1600" dirty="0">
                <a:latin typeface="Arial"/>
                <a:cs typeface="Arial"/>
              </a:rPr>
              <a:t>also </a:t>
            </a:r>
            <a:r>
              <a:rPr sz="1600" spc="-10" dirty="0">
                <a:latin typeface="Arial"/>
                <a:cs typeface="Arial"/>
              </a:rPr>
              <a:t>answer </a:t>
            </a:r>
            <a:r>
              <a:rPr sz="1600" b="1" dirty="0">
                <a:latin typeface="Arial"/>
                <a:cs typeface="Arial"/>
              </a:rPr>
              <a:t>range queries</a:t>
            </a:r>
            <a:r>
              <a:rPr sz="1600" dirty="0">
                <a:latin typeface="Arial"/>
                <a:cs typeface="Arial"/>
              </a:rPr>
              <a:t>: </a:t>
            </a:r>
            <a:r>
              <a:rPr sz="1600" spc="-5" dirty="0">
                <a:latin typeface="Arial"/>
                <a:cs typeface="Arial"/>
              </a:rPr>
              <a:t>output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all</a:t>
            </a:r>
            <a:endParaRPr sz="1600">
              <a:latin typeface="Arial"/>
              <a:cs typeface="Arial"/>
            </a:endParaRPr>
          </a:p>
          <a:p>
            <a:pPr marL="170180">
              <a:lnSpc>
                <a:spcPts val="1825"/>
              </a:lnSpc>
            </a:pPr>
            <a:r>
              <a:rPr sz="1600" dirty="0">
                <a:latin typeface="Arial"/>
                <a:cs typeface="Arial"/>
              </a:rPr>
              <a:t>elements </a:t>
            </a:r>
            <a:r>
              <a:rPr sz="1600" spc="-10" dirty="0">
                <a:latin typeface="Arial"/>
                <a:cs typeface="Arial"/>
              </a:rPr>
              <a:t>whose </a:t>
            </a:r>
            <a:r>
              <a:rPr sz="1600" dirty="0">
                <a:latin typeface="Arial"/>
                <a:cs typeface="Arial"/>
              </a:rPr>
              <a:t>keys </a:t>
            </a:r>
            <a:r>
              <a:rPr sz="1600" spc="-5" dirty="0">
                <a:latin typeface="Arial"/>
                <a:cs typeface="Arial"/>
              </a:rPr>
              <a:t>are </a:t>
            </a:r>
            <a:r>
              <a:rPr sz="1600" dirty="0">
                <a:latin typeface="Arial"/>
                <a:cs typeface="Arial"/>
              </a:rPr>
              <a:t>in the </a:t>
            </a:r>
            <a:r>
              <a:rPr sz="1600" spc="-5" dirty="0">
                <a:latin typeface="Arial"/>
                <a:cs typeface="Arial"/>
              </a:rPr>
              <a:t>range </a:t>
            </a:r>
            <a:r>
              <a:rPr sz="1600" dirty="0">
                <a:latin typeface="Arial"/>
                <a:cs typeface="Arial"/>
              </a:rPr>
              <a:t>[a,</a:t>
            </a:r>
            <a:r>
              <a:rPr sz="1600" spc="-1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b].</a:t>
            </a:r>
            <a:endParaRPr sz="1600">
              <a:latin typeface="Arial"/>
              <a:cs typeface="Arial"/>
            </a:endParaRPr>
          </a:p>
          <a:p>
            <a:pPr marL="372110" marR="595630" lvl="1" indent="-143510">
              <a:lnSpc>
                <a:spcPts val="1510"/>
              </a:lnSpc>
              <a:spcBef>
                <a:spcPts val="370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Start at the element </a:t>
            </a:r>
            <a:r>
              <a:rPr sz="1400" spc="-5" dirty="0">
                <a:latin typeface="Arial"/>
                <a:cs typeface="Arial"/>
              </a:rPr>
              <a:t>e = </a:t>
            </a:r>
            <a:r>
              <a:rPr sz="1400" i="1" spc="-10" dirty="0">
                <a:latin typeface="Arial"/>
                <a:cs typeface="Arial"/>
              </a:rPr>
              <a:t>succ</a:t>
            </a:r>
            <a:r>
              <a:rPr sz="1400" spc="-10" dirty="0">
                <a:latin typeface="Arial"/>
                <a:cs typeface="Arial"/>
              </a:rPr>
              <a:t>(a). Then  repeatedly call </a:t>
            </a:r>
            <a:r>
              <a:rPr sz="1400" i="1" spc="-10" dirty="0">
                <a:latin typeface="Arial"/>
                <a:cs typeface="Arial"/>
              </a:rPr>
              <a:t>succ</a:t>
            </a:r>
            <a:r>
              <a:rPr sz="1400" spc="-10" dirty="0">
                <a:latin typeface="Arial"/>
                <a:cs typeface="Arial"/>
              </a:rPr>
              <a:t>(e) until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5" dirty="0">
                <a:latin typeface="Arial"/>
                <a:cs typeface="Arial"/>
              </a:rPr>
              <a:t>reach</a:t>
            </a:r>
            <a:r>
              <a:rPr sz="1400" spc="3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b.</a:t>
            </a:r>
            <a:endParaRPr sz="1400">
              <a:latin typeface="Arial"/>
              <a:cs typeface="Arial"/>
            </a:endParaRPr>
          </a:p>
          <a:p>
            <a:pPr marL="372110" marR="527050" lvl="1" indent="-143510">
              <a:lnSpc>
                <a:spcPts val="1510"/>
              </a:lnSpc>
              <a:spcBef>
                <a:spcPts val="340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Running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O(k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log n), </a:t>
            </a:r>
            <a:r>
              <a:rPr sz="1400" spc="-20" dirty="0">
                <a:latin typeface="Arial"/>
                <a:cs typeface="Arial"/>
              </a:rPr>
              <a:t>where </a:t>
            </a:r>
            <a:r>
              <a:rPr sz="1400" spc="-5" dirty="0">
                <a:latin typeface="Arial"/>
                <a:cs typeface="Arial"/>
              </a:rPr>
              <a:t>k = # </a:t>
            </a:r>
            <a:r>
              <a:rPr sz="1400" spc="-10" dirty="0">
                <a:latin typeface="Arial"/>
                <a:cs typeface="Arial"/>
              </a:rPr>
              <a:t>of  elements written as</a:t>
            </a:r>
            <a:r>
              <a:rPr sz="1400" spc="1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output.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5AEC26AD-F998-6149-956B-B6A18B9B21FC}"/>
              </a:ext>
            </a:extLst>
          </p:cNvPr>
          <p:cNvSpPr/>
          <p:nvPr/>
        </p:nvSpPr>
        <p:spPr>
          <a:xfrm>
            <a:off x="635" y="-147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922351CB-5598-3746-BDA7-334C5B6CD51E}"/>
              </a:ext>
            </a:extLst>
          </p:cNvPr>
          <p:cNvSpPr/>
          <p:nvPr/>
        </p:nvSpPr>
        <p:spPr>
          <a:xfrm>
            <a:off x="635" y="-147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2581F34D-9117-1049-8ACD-EB1800BA8D02}"/>
              </a:ext>
            </a:extLst>
          </p:cNvPr>
          <p:cNvSpPr txBox="1"/>
          <p:nvPr/>
        </p:nvSpPr>
        <p:spPr>
          <a:xfrm>
            <a:off x="13462" y="12192"/>
            <a:ext cx="4546600" cy="6699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435609">
              <a:lnSpc>
                <a:spcPct val="100000"/>
              </a:lnSpc>
              <a:spcBef>
                <a:spcPts val="14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Paging Through Nearby</a:t>
            </a:r>
            <a:r>
              <a:rPr sz="1800" b="1" spc="-8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Elements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4CD2F9AD-D03F-BA40-8F0E-220C513D5879}"/>
              </a:ext>
            </a:extLst>
          </p:cNvPr>
          <p:cNvSpPr/>
          <p:nvPr/>
        </p:nvSpPr>
        <p:spPr>
          <a:xfrm>
            <a:off x="1270" y="0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2965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68A36FE2-8D5F-9F4B-B919-EDB2E557ED42}"/>
              </a:ext>
            </a:extLst>
          </p:cNvPr>
          <p:cNvSpPr txBox="1"/>
          <p:nvPr/>
        </p:nvSpPr>
        <p:spPr>
          <a:xfrm>
            <a:off x="275589" y="806322"/>
            <a:ext cx="4029710" cy="24423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 algn="just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170815" algn="l"/>
              </a:tabLst>
            </a:pPr>
            <a:r>
              <a:rPr sz="1600" i="1" dirty="0">
                <a:latin typeface="Arial"/>
                <a:cs typeface="Arial"/>
              </a:rPr>
              <a:t>select</a:t>
            </a:r>
            <a:r>
              <a:rPr sz="1600" dirty="0">
                <a:latin typeface="Arial"/>
                <a:cs typeface="Arial"/>
              </a:rPr>
              <a:t>(r) : </a:t>
            </a:r>
            <a:r>
              <a:rPr sz="1600" spc="-5" dirty="0">
                <a:latin typeface="Arial"/>
                <a:cs typeface="Arial"/>
              </a:rPr>
              <a:t>return </a:t>
            </a:r>
            <a:r>
              <a:rPr sz="1600" dirty="0">
                <a:latin typeface="Arial"/>
                <a:cs typeface="Arial"/>
              </a:rPr>
              <a:t>a </a:t>
            </a:r>
            <a:r>
              <a:rPr sz="1600" spc="-5" dirty="0">
                <a:latin typeface="Arial"/>
                <a:cs typeface="Arial"/>
              </a:rPr>
              <a:t>pointer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the </a:t>
            </a:r>
            <a:r>
              <a:rPr sz="1600" dirty="0" err="1">
                <a:latin typeface="Arial"/>
                <a:cs typeface="Arial"/>
              </a:rPr>
              <a:t>r</a:t>
            </a:r>
            <a:r>
              <a:rPr sz="1600" baseline="30000" dirty="0" err="1">
                <a:latin typeface="Arial"/>
                <a:cs typeface="Arial"/>
              </a:rPr>
              <a:t>th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large</a:t>
            </a:r>
            <a:r>
              <a:rPr lang="en-US" sz="1600" spc="-5" dirty="0">
                <a:latin typeface="Arial"/>
                <a:cs typeface="Arial"/>
              </a:rPr>
              <a:t>r than minimum</a:t>
            </a:r>
            <a:r>
              <a:rPr sz="1600" spc="-5" dirty="0">
                <a:latin typeface="Arial"/>
                <a:cs typeface="Arial"/>
              </a:rPr>
              <a:t>  </a:t>
            </a:r>
            <a:r>
              <a:rPr sz="1600" dirty="0">
                <a:latin typeface="Arial"/>
                <a:cs typeface="Arial"/>
              </a:rPr>
              <a:t>element in the </a:t>
            </a:r>
            <a:r>
              <a:rPr sz="1600" spc="-5" dirty="0">
                <a:latin typeface="Arial"/>
                <a:cs typeface="Arial"/>
              </a:rPr>
              <a:t>tree (r </a:t>
            </a:r>
            <a:r>
              <a:rPr sz="1600" dirty="0">
                <a:latin typeface="Arial"/>
                <a:cs typeface="Arial"/>
              </a:rPr>
              <a:t>= 0 is the </a:t>
            </a:r>
            <a:r>
              <a:rPr sz="1600" spc="10" dirty="0">
                <a:latin typeface="Arial"/>
                <a:cs typeface="Arial"/>
              </a:rPr>
              <a:t>min, </a:t>
            </a:r>
            <a:r>
              <a:rPr sz="1600" dirty="0">
                <a:latin typeface="Arial"/>
                <a:cs typeface="Arial"/>
              </a:rPr>
              <a:t>r =</a:t>
            </a:r>
            <a:r>
              <a:rPr sz="1600" spc="-245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n-1  </a:t>
            </a:r>
            <a:r>
              <a:rPr sz="1600" dirty="0">
                <a:latin typeface="Arial"/>
                <a:cs typeface="Arial"/>
              </a:rPr>
              <a:t>is the </a:t>
            </a:r>
            <a:r>
              <a:rPr sz="1600" spc="-5" dirty="0">
                <a:latin typeface="Arial"/>
                <a:cs typeface="Arial"/>
              </a:rPr>
              <a:t>max, and </a:t>
            </a:r>
            <a:r>
              <a:rPr sz="1600" dirty="0">
                <a:latin typeface="Arial"/>
                <a:cs typeface="Arial"/>
              </a:rPr>
              <a:t>r </a:t>
            </a:r>
            <a:r>
              <a:rPr sz="1600" spc="5" dirty="0">
                <a:latin typeface="Arial"/>
                <a:cs typeface="Arial"/>
              </a:rPr>
              <a:t>= </a:t>
            </a:r>
            <a:r>
              <a:rPr sz="1600" dirty="0">
                <a:latin typeface="Arial"/>
                <a:cs typeface="Arial"/>
              </a:rPr>
              <a:t>n/2 is the</a:t>
            </a:r>
            <a:r>
              <a:rPr sz="1600" spc="-16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median).</a:t>
            </a:r>
          </a:p>
          <a:p>
            <a:pPr marL="170180" marR="230504" indent="-170180">
              <a:lnSpc>
                <a:spcPct val="100000"/>
              </a:lnSpc>
              <a:spcBef>
                <a:spcPts val="390"/>
              </a:spcBef>
              <a:buFont typeface="Arial"/>
              <a:buChar char="•"/>
              <a:tabLst>
                <a:tab pos="170815" algn="l"/>
              </a:tabLst>
            </a:pPr>
            <a:r>
              <a:rPr sz="1600" i="1" spc="-5" dirty="0">
                <a:latin typeface="Arial"/>
                <a:cs typeface="Arial"/>
              </a:rPr>
              <a:t>rank</a:t>
            </a:r>
            <a:r>
              <a:rPr sz="1600" spc="-5" dirty="0">
                <a:latin typeface="Arial"/>
                <a:cs typeface="Arial"/>
              </a:rPr>
              <a:t>(e) </a:t>
            </a:r>
            <a:r>
              <a:rPr sz="1600" dirty="0">
                <a:latin typeface="Arial"/>
                <a:cs typeface="Arial"/>
              </a:rPr>
              <a:t>: </a:t>
            </a:r>
            <a:r>
              <a:rPr sz="1600" spc="-5" dirty="0">
                <a:latin typeface="Arial"/>
                <a:cs typeface="Arial"/>
              </a:rPr>
              <a:t>given </a:t>
            </a:r>
            <a:r>
              <a:rPr sz="1600" dirty="0">
                <a:latin typeface="Arial"/>
                <a:cs typeface="Arial"/>
              </a:rPr>
              <a:t>a </a:t>
            </a:r>
            <a:r>
              <a:rPr sz="1600" spc="-5" dirty="0">
                <a:latin typeface="Arial"/>
                <a:cs typeface="Arial"/>
              </a:rPr>
              <a:t>pointer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spc="-5" dirty="0">
                <a:latin typeface="Arial"/>
                <a:cs typeface="Arial"/>
              </a:rPr>
              <a:t>e, returns </a:t>
            </a:r>
            <a:r>
              <a:rPr sz="1600" dirty="0">
                <a:latin typeface="Arial"/>
                <a:cs typeface="Arial"/>
              </a:rPr>
              <a:t>the  number </a:t>
            </a:r>
            <a:r>
              <a:rPr sz="1600" spc="-5" dirty="0">
                <a:latin typeface="Arial"/>
                <a:cs typeface="Arial"/>
              </a:rPr>
              <a:t>of </a:t>
            </a:r>
            <a:r>
              <a:rPr sz="1600" dirty="0">
                <a:latin typeface="Arial"/>
                <a:cs typeface="Arial"/>
              </a:rPr>
              <a:t>elements </a:t>
            </a:r>
            <a:r>
              <a:rPr sz="1600" spc="-5" dirty="0">
                <a:latin typeface="Arial"/>
                <a:cs typeface="Arial"/>
              </a:rPr>
              <a:t>with keys </a:t>
            </a:r>
            <a:r>
              <a:rPr sz="1600" dirty="0">
                <a:latin typeface="Arial"/>
                <a:cs typeface="Arial"/>
              </a:rPr>
              <a:t>≤ </a:t>
            </a:r>
            <a:r>
              <a:rPr sz="1600" spc="-5" dirty="0">
                <a:latin typeface="Arial"/>
                <a:cs typeface="Arial"/>
              </a:rPr>
              <a:t>e’s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key.</a:t>
            </a:r>
            <a:endParaRPr sz="1600" dirty="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  <a:spcBef>
                <a:spcPts val="300"/>
              </a:spcBef>
            </a:pPr>
            <a:r>
              <a:rPr lang="en-US" sz="1200" dirty="0">
                <a:latin typeface="Arial"/>
                <a:cs typeface="Arial"/>
              </a:rPr>
              <a:t>(that </a:t>
            </a:r>
            <a:r>
              <a:rPr lang="en-US" sz="1200" spc="5" dirty="0">
                <a:latin typeface="Arial"/>
                <a:cs typeface="Arial"/>
              </a:rPr>
              <a:t>is, </a:t>
            </a:r>
            <a:r>
              <a:rPr lang="en-US" sz="1200" spc="-5" dirty="0">
                <a:latin typeface="Arial"/>
                <a:cs typeface="Arial"/>
              </a:rPr>
              <a:t>e’s </a:t>
            </a:r>
            <a:r>
              <a:rPr lang="en-US" sz="1200" dirty="0">
                <a:latin typeface="Arial"/>
                <a:cs typeface="Arial"/>
              </a:rPr>
              <a:t>index within an </a:t>
            </a:r>
            <a:r>
              <a:rPr lang="en-US" sz="1200" dirty="0" err="1">
                <a:latin typeface="Arial"/>
                <a:cs typeface="Arial"/>
              </a:rPr>
              <a:t>inorder</a:t>
            </a:r>
            <a:r>
              <a:rPr lang="en-US" sz="1200" spc="-135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traversal).</a:t>
            </a:r>
            <a:endParaRPr lang="en-US" sz="13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L="170180" marR="17653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Quick question: </a:t>
            </a:r>
            <a:r>
              <a:rPr sz="1600" spc="-5" dirty="0">
                <a:latin typeface="Arial"/>
                <a:cs typeface="Arial"/>
              </a:rPr>
              <a:t>how </a:t>
            </a:r>
            <a:r>
              <a:rPr sz="1600" spc="-10" dirty="0">
                <a:latin typeface="Arial"/>
                <a:cs typeface="Arial"/>
              </a:rPr>
              <a:t>would </a:t>
            </a:r>
            <a:r>
              <a:rPr sz="1600" spc="-5" dirty="0">
                <a:latin typeface="Arial"/>
                <a:cs typeface="Arial"/>
              </a:rPr>
              <a:t>you </a:t>
            </a:r>
            <a:r>
              <a:rPr sz="1600" spc="5" dirty="0">
                <a:latin typeface="Arial"/>
                <a:cs typeface="Arial"/>
              </a:rPr>
              <a:t>sample</a:t>
            </a:r>
            <a:r>
              <a:rPr sz="1600" spc="-17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a  </a:t>
            </a:r>
            <a:r>
              <a:rPr sz="1600" spc="-5" dirty="0">
                <a:latin typeface="Arial"/>
                <a:cs typeface="Arial"/>
              </a:rPr>
              <a:t>random </a:t>
            </a:r>
            <a:r>
              <a:rPr sz="1600" dirty="0">
                <a:latin typeface="Arial"/>
                <a:cs typeface="Arial"/>
              </a:rPr>
              <a:t>element from a</a:t>
            </a:r>
            <a:r>
              <a:rPr sz="1600" spc="-105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BST?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BBD07A2-2480-834A-8D85-0F8412310AB5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FF75C03-FDF9-DD42-A25A-5CF8264C7A50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B9F002F-C0F8-2048-A3DB-7676386111BA}"/>
              </a:ext>
            </a:extLst>
          </p:cNvPr>
          <p:cNvSpPr txBox="1"/>
          <p:nvPr/>
        </p:nvSpPr>
        <p:spPr>
          <a:xfrm>
            <a:off x="13462" y="14097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1390650">
              <a:lnSpc>
                <a:spcPct val="100000"/>
              </a:lnSpc>
              <a:spcBef>
                <a:spcPts val="14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Select and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Rank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A540A1FC-44A5-2B43-9AE4-3D88B78A6E72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3654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78B689B9-CB30-D049-A58C-4A88BB3CB7EC}"/>
              </a:ext>
            </a:extLst>
          </p:cNvPr>
          <p:cNvSpPr/>
          <p:nvPr/>
        </p:nvSpPr>
        <p:spPr>
          <a:xfrm>
            <a:off x="1117734" y="926903"/>
            <a:ext cx="1104900" cy="457200"/>
          </a:xfrm>
          <a:custGeom>
            <a:avLst/>
            <a:gdLst/>
            <a:ahLst/>
            <a:cxnLst/>
            <a:rect l="l" t="t" r="r" b="b"/>
            <a:pathLst>
              <a:path w="1104900" h="457200">
                <a:moveTo>
                  <a:pt x="0" y="457200"/>
                </a:moveTo>
                <a:lnTo>
                  <a:pt x="11049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057F8761-12D2-9547-AA78-5EC1748FF5CB}"/>
              </a:ext>
            </a:extLst>
          </p:cNvPr>
          <p:cNvSpPr/>
          <p:nvPr/>
        </p:nvSpPr>
        <p:spPr>
          <a:xfrm>
            <a:off x="279534" y="1917504"/>
            <a:ext cx="304800" cy="723900"/>
          </a:xfrm>
          <a:custGeom>
            <a:avLst/>
            <a:gdLst/>
            <a:ahLst/>
            <a:cxnLst/>
            <a:rect l="l" t="t" r="r" b="b"/>
            <a:pathLst>
              <a:path w="304800" h="723900">
                <a:moveTo>
                  <a:pt x="3048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99746B2D-356E-7E4B-81D7-F0C8C227E964}"/>
              </a:ext>
            </a:extLst>
          </p:cNvPr>
          <p:cNvSpPr/>
          <p:nvPr/>
        </p:nvSpPr>
        <p:spPr>
          <a:xfrm>
            <a:off x="546234" y="1346004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600"/>
                </a:moveTo>
                <a:lnTo>
                  <a:pt x="6096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B1FA1FD-906F-834C-B8FE-0D61B83BDBDE}"/>
              </a:ext>
            </a:extLst>
          </p:cNvPr>
          <p:cNvSpPr/>
          <p:nvPr/>
        </p:nvSpPr>
        <p:spPr>
          <a:xfrm>
            <a:off x="1155834" y="1384104"/>
            <a:ext cx="495300" cy="533400"/>
          </a:xfrm>
          <a:custGeom>
            <a:avLst/>
            <a:gdLst/>
            <a:ahLst/>
            <a:cxnLst/>
            <a:rect l="l" t="t" r="r" b="b"/>
            <a:pathLst>
              <a:path w="495300" h="533400">
                <a:moveTo>
                  <a:pt x="0" y="0"/>
                </a:moveTo>
                <a:lnTo>
                  <a:pt x="495300" y="5334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5EB178CD-CD38-6844-A346-248BFD0A0AB2}"/>
              </a:ext>
            </a:extLst>
          </p:cNvPr>
          <p:cNvSpPr/>
          <p:nvPr/>
        </p:nvSpPr>
        <p:spPr>
          <a:xfrm>
            <a:off x="1232034" y="1879404"/>
            <a:ext cx="457200" cy="723900"/>
          </a:xfrm>
          <a:custGeom>
            <a:avLst/>
            <a:gdLst/>
            <a:ahLst/>
            <a:cxnLst/>
            <a:rect l="l" t="t" r="r" b="b"/>
            <a:pathLst>
              <a:path w="457200" h="723900">
                <a:moveTo>
                  <a:pt x="0" y="723900"/>
                </a:moveTo>
                <a:lnTo>
                  <a:pt x="4572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8F1E4A89-D539-7C49-B112-8FD4EE641E5D}"/>
              </a:ext>
            </a:extLst>
          </p:cNvPr>
          <p:cNvSpPr/>
          <p:nvPr/>
        </p:nvSpPr>
        <p:spPr>
          <a:xfrm>
            <a:off x="1651134" y="1917504"/>
            <a:ext cx="419100" cy="647700"/>
          </a:xfrm>
          <a:custGeom>
            <a:avLst/>
            <a:gdLst/>
            <a:ahLst/>
            <a:cxnLst/>
            <a:rect l="l" t="t" r="r" b="b"/>
            <a:pathLst>
              <a:path w="419100" h="647700">
                <a:moveTo>
                  <a:pt x="0" y="0"/>
                </a:moveTo>
                <a:lnTo>
                  <a:pt x="419100" y="6477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C35302DA-1017-7C40-8223-6B02C2190519}"/>
              </a:ext>
            </a:extLst>
          </p:cNvPr>
          <p:cNvSpPr/>
          <p:nvPr/>
        </p:nvSpPr>
        <p:spPr>
          <a:xfrm>
            <a:off x="1765434" y="2565204"/>
            <a:ext cx="266700" cy="609600"/>
          </a:xfrm>
          <a:custGeom>
            <a:avLst/>
            <a:gdLst/>
            <a:ahLst/>
            <a:cxnLst/>
            <a:rect l="l" t="t" r="r" b="b"/>
            <a:pathLst>
              <a:path w="266700" h="609600">
                <a:moveTo>
                  <a:pt x="0" y="609600"/>
                </a:moveTo>
                <a:lnTo>
                  <a:pt x="2667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B0B24477-6B08-1840-93C9-1088ADF3F02C}"/>
              </a:ext>
            </a:extLst>
          </p:cNvPr>
          <p:cNvSpPr/>
          <p:nvPr/>
        </p:nvSpPr>
        <p:spPr>
          <a:xfrm>
            <a:off x="2070234" y="2565204"/>
            <a:ext cx="228600" cy="609600"/>
          </a:xfrm>
          <a:custGeom>
            <a:avLst/>
            <a:gdLst/>
            <a:ahLst/>
            <a:cxnLst/>
            <a:rect l="l" t="t" r="r" b="b"/>
            <a:pathLst>
              <a:path w="228600" h="609600">
                <a:moveTo>
                  <a:pt x="0" y="0"/>
                </a:moveTo>
                <a:lnTo>
                  <a:pt x="2286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6">
            <a:extLst>
              <a:ext uri="{FF2B5EF4-FFF2-40B4-BE49-F238E27FC236}">
                <a16:creationId xmlns:a16="http://schemas.microsoft.com/office/drawing/2014/main" id="{03AE8F84-CB94-9B41-A8C6-B1E30CA85DB0}"/>
              </a:ext>
            </a:extLst>
          </p:cNvPr>
          <p:cNvSpPr/>
          <p:nvPr/>
        </p:nvSpPr>
        <p:spPr>
          <a:xfrm>
            <a:off x="2222634" y="926903"/>
            <a:ext cx="990600" cy="457200"/>
          </a:xfrm>
          <a:custGeom>
            <a:avLst/>
            <a:gdLst/>
            <a:ahLst/>
            <a:cxnLst/>
            <a:rect l="l" t="t" r="r" b="b"/>
            <a:pathLst>
              <a:path w="990600" h="457200">
                <a:moveTo>
                  <a:pt x="0" y="0"/>
                </a:moveTo>
                <a:lnTo>
                  <a:pt x="9906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C21AC6A4-7DDA-0548-8F9B-BC1A30A5A939}"/>
              </a:ext>
            </a:extLst>
          </p:cNvPr>
          <p:cNvSpPr/>
          <p:nvPr/>
        </p:nvSpPr>
        <p:spPr>
          <a:xfrm>
            <a:off x="3213234" y="1384104"/>
            <a:ext cx="723900" cy="457200"/>
          </a:xfrm>
          <a:custGeom>
            <a:avLst/>
            <a:gdLst/>
            <a:ahLst/>
            <a:cxnLst/>
            <a:rect l="l" t="t" r="r" b="b"/>
            <a:pathLst>
              <a:path w="723900" h="457200">
                <a:moveTo>
                  <a:pt x="0" y="0"/>
                </a:moveTo>
                <a:lnTo>
                  <a:pt x="7239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8">
            <a:extLst>
              <a:ext uri="{FF2B5EF4-FFF2-40B4-BE49-F238E27FC236}">
                <a16:creationId xmlns:a16="http://schemas.microsoft.com/office/drawing/2014/main" id="{8ED65603-DCB6-1247-90AE-20F4545F587F}"/>
              </a:ext>
            </a:extLst>
          </p:cNvPr>
          <p:cNvSpPr/>
          <p:nvPr/>
        </p:nvSpPr>
        <p:spPr>
          <a:xfrm>
            <a:off x="3556134" y="1841304"/>
            <a:ext cx="419100" cy="723900"/>
          </a:xfrm>
          <a:custGeom>
            <a:avLst/>
            <a:gdLst/>
            <a:ahLst/>
            <a:cxnLst/>
            <a:rect l="l" t="t" r="r" b="b"/>
            <a:pathLst>
              <a:path w="419100" h="723900">
                <a:moveTo>
                  <a:pt x="4191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9">
            <a:extLst>
              <a:ext uri="{FF2B5EF4-FFF2-40B4-BE49-F238E27FC236}">
                <a16:creationId xmlns:a16="http://schemas.microsoft.com/office/drawing/2014/main" id="{330D4FA0-7476-EA4B-A417-1DB4C37D457F}"/>
              </a:ext>
            </a:extLst>
          </p:cNvPr>
          <p:cNvSpPr/>
          <p:nvPr/>
        </p:nvSpPr>
        <p:spPr>
          <a:xfrm>
            <a:off x="3556134" y="2565204"/>
            <a:ext cx="342900" cy="609600"/>
          </a:xfrm>
          <a:custGeom>
            <a:avLst/>
            <a:gdLst/>
            <a:ahLst/>
            <a:cxnLst/>
            <a:rect l="l" t="t" r="r" b="b"/>
            <a:pathLst>
              <a:path w="342900" h="609600">
                <a:moveTo>
                  <a:pt x="0" y="0"/>
                </a:moveTo>
                <a:lnTo>
                  <a:pt x="3429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52D47BEC-CAF4-3C42-9E4F-E60C29DE9DB4}"/>
              </a:ext>
            </a:extLst>
          </p:cNvPr>
          <p:cNvSpPr/>
          <p:nvPr/>
        </p:nvSpPr>
        <p:spPr>
          <a:xfrm>
            <a:off x="2032134" y="7745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1">
            <a:extLst>
              <a:ext uri="{FF2B5EF4-FFF2-40B4-BE49-F238E27FC236}">
                <a16:creationId xmlns:a16="http://schemas.microsoft.com/office/drawing/2014/main" id="{8DC483BF-44EC-4945-AE31-E08A32A1956A}"/>
              </a:ext>
            </a:extLst>
          </p:cNvPr>
          <p:cNvSpPr/>
          <p:nvPr/>
        </p:nvSpPr>
        <p:spPr>
          <a:xfrm>
            <a:off x="2032134" y="7745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2">
            <a:extLst>
              <a:ext uri="{FF2B5EF4-FFF2-40B4-BE49-F238E27FC236}">
                <a16:creationId xmlns:a16="http://schemas.microsoft.com/office/drawing/2014/main" id="{6288EB58-E3F6-AE46-8ED5-A18A36F85A8A}"/>
              </a:ext>
            </a:extLst>
          </p:cNvPr>
          <p:cNvSpPr/>
          <p:nvPr/>
        </p:nvSpPr>
        <p:spPr>
          <a:xfrm>
            <a:off x="965334" y="12317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3">
            <a:extLst>
              <a:ext uri="{FF2B5EF4-FFF2-40B4-BE49-F238E27FC236}">
                <a16:creationId xmlns:a16="http://schemas.microsoft.com/office/drawing/2014/main" id="{CA858EB6-77C0-9943-AB6D-388549D57F64}"/>
              </a:ext>
            </a:extLst>
          </p:cNvPr>
          <p:cNvSpPr/>
          <p:nvPr/>
        </p:nvSpPr>
        <p:spPr>
          <a:xfrm>
            <a:off x="965334" y="12317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4">
            <a:extLst>
              <a:ext uri="{FF2B5EF4-FFF2-40B4-BE49-F238E27FC236}">
                <a16:creationId xmlns:a16="http://schemas.microsoft.com/office/drawing/2014/main" id="{83D6A4E1-E1C7-6544-BDBE-9823DA2D561C}"/>
              </a:ext>
            </a:extLst>
          </p:cNvPr>
          <p:cNvSpPr/>
          <p:nvPr/>
        </p:nvSpPr>
        <p:spPr>
          <a:xfrm>
            <a:off x="3060834" y="12317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5">
            <a:extLst>
              <a:ext uri="{FF2B5EF4-FFF2-40B4-BE49-F238E27FC236}">
                <a16:creationId xmlns:a16="http://schemas.microsoft.com/office/drawing/2014/main" id="{5698ACFA-638E-7C4B-8DC2-DFBD14F5D49D}"/>
              </a:ext>
            </a:extLst>
          </p:cNvPr>
          <p:cNvSpPr/>
          <p:nvPr/>
        </p:nvSpPr>
        <p:spPr>
          <a:xfrm>
            <a:off x="3060834" y="12317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6">
            <a:extLst>
              <a:ext uri="{FF2B5EF4-FFF2-40B4-BE49-F238E27FC236}">
                <a16:creationId xmlns:a16="http://schemas.microsoft.com/office/drawing/2014/main" id="{A6D7920A-5803-0243-8A3B-4F759010C6F7}"/>
              </a:ext>
            </a:extLst>
          </p:cNvPr>
          <p:cNvSpPr/>
          <p:nvPr/>
        </p:nvSpPr>
        <p:spPr>
          <a:xfrm>
            <a:off x="393834" y="17651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7">
            <a:extLst>
              <a:ext uri="{FF2B5EF4-FFF2-40B4-BE49-F238E27FC236}">
                <a16:creationId xmlns:a16="http://schemas.microsoft.com/office/drawing/2014/main" id="{C21405D5-2B1B-D84C-ADDE-F34B1C4A9C9B}"/>
              </a:ext>
            </a:extLst>
          </p:cNvPr>
          <p:cNvSpPr/>
          <p:nvPr/>
        </p:nvSpPr>
        <p:spPr>
          <a:xfrm>
            <a:off x="393834" y="17651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8">
            <a:extLst>
              <a:ext uri="{FF2B5EF4-FFF2-40B4-BE49-F238E27FC236}">
                <a16:creationId xmlns:a16="http://schemas.microsoft.com/office/drawing/2014/main" id="{4682FB17-4B84-634F-8026-C02D034B7E60}"/>
              </a:ext>
            </a:extLst>
          </p:cNvPr>
          <p:cNvSpPr/>
          <p:nvPr/>
        </p:nvSpPr>
        <p:spPr>
          <a:xfrm>
            <a:off x="1498734" y="17651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9">
            <a:extLst>
              <a:ext uri="{FF2B5EF4-FFF2-40B4-BE49-F238E27FC236}">
                <a16:creationId xmlns:a16="http://schemas.microsoft.com/office/drawing/2014/main" id="{710F9901-CA4E-B94C-A4CC-9FECA66A6D23}"/>
              </a:ext>
            </a:extLst>
          </p:cNvPr>
          <p:cNvSpPr/>
          <p:nvPr/>
        </p:nvSpPr>
        <p:spPr>
          <a:xfrm>
            <a:off x="1498734" y="17651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30">
            <a:extLst>
              <a:ext uri="{FF2B5EF4-FFF2-40B4-BE49-F238E27FC236}">
                <a16:creationId xmlns:a16="http://schemas.microsoft.com/office/drawing/2014/main" id="{5B153E65-E760-114C-A99B-30C1BD39F0C3}"/>
              </a:ext>
            </a:extLst>
          </p:cNvPr>
          <p:cNvSpPr/>
          <p:nvPr/>
        </p:nvSpPr>
        <p:spPr>
          <a:xfrm>
            <a:off x="3784734" y="16889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31">
            <a:extLst>
              <a:ext uri="{FF2B5EF4-FFF2-40B4-BE49-F238E27FC236}">
                <a16:creationId xmlns:a16="http://schemas.microsoft.com/office/drawing/2014/main" id="{8A5E7AAF-B627-3549-BB7A-AC1E697BBB3D}"/>
              </a:ext>
            </a:extLst>
          </p:cNvPr>
          <p:cNvSpPr/>
          <p:nvPr/>
        </p:nvSpPr>
        <p:spPr>
          <a:xfrm>
            <a:off x="3784734" y="16889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2">
            <a:extLst>
              <a:ext uri="{FF2B5EF4-FFF2-40B4-BE49-F238E27FC236}">
                <a16:creationId xmlns:a16="http://schemas.microsoft.com/office/drawing/2014/main" id="{16C7ED76-1EF0-274B-8F35-9E029D59369B}"/>
              </a:ext>
            </a:extLst>
          </p:cNvPr>
          <p:cNvSpPr/>
          <p:nvPr/>
        </p:nvSpPr>
        <p:spPr>
          <a:xfrm>
            <a:off x="127134" y="24509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3">
            <a:extLst>
              <a:ext uri="{FF2B5EF4-FFF2-40B4-BE49-F238E27FC236}">
                <a16:creationId xmlns:a16="http://schemas.microsoft.com/office/drawing/2014/main" id="{B2138C26-0299-5441-930F-9954507B861D}"/>
              </a:ext>
            </a:extLst>
          </p:cNvPr>
          <p:cNvSpPr/>
          <p:nvPr/>
        </p:nvSpPr>
        <p:spPr>
          <a:xfrm>
            <a:off x="127134" y="24509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4">
            <a:extLst>
              <a:ext uri="{FF2B5EF4-FFF2-40B4-BE49-F238E27FC236}">
                <a16:creationId xmlns:a16="http://schemas.microsoft.com/office/drawing/2014/main" id="{CEE07A5C-0AAB-BB4B-B96E-F3085A63821E}"/>
              </a:ext>
            </a:extLst>
          </p:cNvPr>
          <p:cNvSpPr/>
          <p:nvPr/>
        </p:nvSpPr>
        <p:spPr>
          <a:xfrm>
            <a:off x="1117734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5">
            <a:extLst>
              <a:ext uri="{FF2B5EF4-FFF2-40B4-BE49-F238E27FC236}">
                <a16:creationId xmlns:a16="http://schemas.microsoft.com/office/drawing/2014/main" id="{EF083697-3892-194C-833D-43AEF107ADD0}"/>
              </a:ext>
            </a:extLst>
          </p:cNvPr>
          <p:cNvSpPr/>
          <p:nvPr/>
        </p:nvSpPr>
        <p:spPr>
          <a:xfrm>
            <a:off x="1117734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6">
            <a:extLst>
              <a:ext uri="{FF2B5EF4-FFF2-40B4-BE49-F238E27FC236}">
                <a16:creationId xmlns:a16="http://schemas.microsoft.com/office/drawing/2014/main" id="{73593A71-4F64-1348-B10A-D80EA213143D}"/>
              </a:ext>
            </a:extLst>
          </p:cNvPr>
          <p:cNvSpPr/>
          <p:nvPr/>
        </p:nvSpPr>
        <p:spPr>
          <a:xfrm>
            <a:off x="1879734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7">
            <a:extLst>
              <a:ext uri="{FF2B5EF4-FFF2-40B4-BE49-F238E27FC236}">
                <a16:creationId xmlns:a16="http://schemas.microsoft.com/office/drawing/2014/main" id="{DD06D4F4-B6F2-9747-BAE4-C69F6CB849E9}"/>
              </a:ext>
            </a:extLst>
          </p:cNvPr>
          <p:cNvSpPr/>
          <p:nvPr/>
        </p:nvSpPr>
        <p:spPr>
          <a:xfrm>
            <a:off x="1879734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8">
            <a:extLst>
              <a:ext uri="{FF2B5EF4-FFF2-40B4-BE49-F238E27FC236}">
                <a16:creationId xmlns:a16="http://schemas.microsoft.com/office/drawing/2014/main" id="{48F3F8D1-2ED4-4C40-9605-BF1A96A3488A}"/>
              </a:ext>
            </a:extLst>
          </p:cNvPr>
          <p:cNvSpPr/>
          <p:nvPr/>
        </p:nvSpPr>
        <p:spPr>
          <a:xfrm>
            <a:off x="1613034" y="30224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12"/>
                </a:lnTo>
                <a:lnTo>
                  <a:pt x="23396" y="229316"/>
                </a:lnTo>
                <a:lnTo>
                  <a:pt x="50196" y="260161"/>
                </a:lnTo>
                <a:lnTo>
                  <a:pt x="84892" y="283991"/>
                </a:lnTo>
                <a:lnTo>
                  <a:pt x="125853" y="299355"/>
                </a:lnTo>
                <a:lnTo>
                  <a:pt x="171450" y="304800"/>
                </a:lnTo>
                <a:lnTo>
                  <a:pt x="217046" y="299355"/>
                </a:lnTo>
                <a:lnTo>
                  <a:pt x="258007" y="283991"/>
                </a:lnTo>
                <a:lnTo>
                  <a:pt x="292703" y="260161"/>
                </a:lnTo>
                <a:lnTo>
                  <a:pt x="319503" y="229316"/>
                </a:lnTo>
                <a:lnTo>
                  <a:pt x="336779" y="192912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9">
            <a:extLst>
              <a:ext uri="{FF2B5EF4-FFF2-40B4-BE49-F238E27FC236}">
                <a16:creationId xmlns:a16="http://schemas.microsoft.com/office/drawing/2014/main" id="{5A3C757F-5853-1F49-A65F-8B0B233F3DFB}"/>
              </a:ext>
            </a:extLst>
          </p:cNvPr>
          <p:cNvSpPr/>
          <p:nvPr/>
        </p:nvSpPr>
        <p:spPr>
          <a:xfrm>
            <a:off x="1613034" y="30224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12"/>
                </a:lnTo>
                <a:lnTo>
                  <a:pt x="319503" y="229316"/>
                </a:lnTo>
                <a:lnTo>
                  <a:pt x="292703" y="260161"/>
                </a:lnTo>
                <a:lnTo>
                  <a:pt x="258007" y="283991"/>
                </a:lnTo>
                <a:lnTo>
                  <a:pt x="217046" y="299355"/>
                </a:lnTo>
                <a:lnTo>
                  <a:pt x="171450" y="304800"/>
                </a:lnTo>
                <a:lnTo>
                  <a:pt x="125853" y="299355"/>
                </a:lnTo>
                <a:lnTo>
                  <a:pt x="84892" y="283991"/>
                </a:lnTo>
                <a:lnTo>
                  <a:pt x="50196" y="260161"/>
                </a:lnTo>
                <a:lnTo>
                  <a:pt x="23396" y="229316"/>
                </a:lnTo>
                <a:lnTo>
                  <a:pt x="6120" y="192912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0">
            <a:extLst>
              <a:ext uri="{FF2B5EF4-FFF2-40B4-BE49-F238E27FC236}">
                <a16:creationId xmlns:a16="http://schemas.microsoft.com/office/drawing/2014/main" id="{4A26C497-E4B3-134A-998B-2C27823ECB5F}"/>
              </a:ext>
            </a:extLst>
          </p:cNvPr>
          <p:cNvSpPr/>
          <p:nvPr/>
        </p:nvSpPr>
        <p:spPr>
          <a:xfrm>
            <a:off x="2146434" y="30224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12"/>
                </a:lnTo>
                <a:lnTo>
                  <a:pt x="23396" y="229316"/>
                </a:lnTo>
                <a:lnTo>
                  <a:pt x="50196" y="260161"/>
                </a:lnTo>
                <a:lnTo>
                  <a:pt x="84892" y="283991"/>
                </a:lnTo>
                <a:lnTo>
                  <a:pt x="125853" y="299355"/>
                </a:lnTo>
                <a:lnTo>
                  <a:pt x="171450" y="304800"/>
                </a:lnTo>
                <a:lnTo>
                  <a:pt x="217046" y="299355"/>
                </a:lnTo>
                <a:lnTo>
                  <a:pt x="258007" y="283991"/>
                </a:lnTo>
                <a:lnTo>
                  <a:pt x="292703" y="260161"/>
                </a:lnTo>
                <a:lnTo>
                  <a:pt x="319503" y="229316"/>
                </a:lnTo>
                <a:lnTo>
                  <a:pt x="336779" y="192912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41">
            <a:extLst>
              <a:ext uri="{FF2B5EF4-FFF2-40B4-BE49-F238E27FC236}">
                <a16:creationId xmlns:a16="http://schemas.microsoft.com/office/drawing/2014/main" id="{3C804A16-0657-CC46-98E8-F7518DAEA60F}"/>
              </a:ext>
            </a:extLst>
          </p:cNvPr>
          <p:cNvSpPr/>
          <p:nvPr/>
        </p:nvSpPr>
        <p:spPr>
          <a:xfrm>
            <a:off x="2146434" y="30224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12"/>
                </a:lnTo>
                <a:lnTo>
                  <a:pt x="319503" y="229316"/>
                </a:lnTo>
                <a:lnTo>
                  <a:pt x="292703" y="260161"/>
                </a:lnTo>
                <a:lnTo>
                  <a:pt x="258007" y="283991"/>
                </a:lnTo>
                <a:lnTo>
                  <a:pt x="217046" y="299355"/>
                </a:lnTo>
                <a:lnTo>
                  <a:pt x="171450" y="304800"/>
                </a:lnTo>
                <a:lnTo>
                  <a:pt x="125853" y="299355"/>
                </a:lnTo>
                <a:lnTo>
                  <a:pt x="84892" y="283991"/>
                </a:lnTo>
                <a:lnTo>
                  <a:pt x="50196" y="260161"/>
                </a:lnTo>
                <a:lnTo>
                  <a:pt x="23396" y="229316"/>
                </a:lnTo>
                <a:lnTo>
                  <a:pt x="6120" y="192912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42">
            <a:extLst>
              <a:ext uri="{FF2B5EF4-FFF2-40B4-BE49-F238E27FC236}">
                <a16:creationId xmlns:a16="http://schemas.microsoft.com/office/drawing/2014/main" id="{774F252D-411A-3240-8C25-522A694DA53A}"/>
              </a:ext>
            </a:extLst>
          </p:cNvPr>
          <p:cNvSpPr/>
          <p:nvPr/>
        </p:nvSpPr>
        <p:spPr>
          <a:xfrm>
            <a:off x="3403734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3">
            <a:extLst>
              <a:ext uri="{FF2B5EF4-FFF2-40B4-BE49-F238E27FC236}">
                <a16:creationId xmlns:a16="http://schemas.microsoft.com/office/drawing/2014/main" id="{EB66605D-C30C-544A-B702-DC14AC8FB79A}"/>
              </a:ext>
            </a:extLst>
          </p:cNvPr>
          <p:cNvSpPr/>
          <p:nvPr/>
        </p:nvSpPr>
        <p:spPr>
          <a:xfrm>
            <a:off x="3403734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44">
            <a:extLst>
              <a:ext uri="{FF2B5EF4-FFF2-40B4-BE49-F238E27FC236}">
                <a16:creationId xmlns:a16="http://schemas.microsoft.com/office/drawing/2014/main" id="{C9DC09B7-9652-C444-851E-76D852E8D5CA}"/>
              </a:ext>
            </a:extLst>
          </p:cNvPr>
          <p:cNvSpPr/>
          <p:nvPr/>
        </p:nvSpPr>
        <p:spPr>
          <a:xfrm>
            <a:off x="3708534" y="29843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12"/>
                </a:lnTo>
                <a:lnTo>
                  <a:pt x="23396" y="229316"/>
                </a:lnTo>
                <a:lnTo>
                  <a:pt x="50196" y="260161"/>
                </a:lnTo>
                <a:lnTo>
                  <a:pt x="84892" y="283991"/>
                </a:lnTo>
                <a:lnTo>
                  <a:pt x="125853" y="299355"/>
                </a:lnTo>
                <a:lnTo>
                  <a:pt x="171450" y="304800"/>
                </a:lnTo>
                <a:lnTo>
                  <a:pt x="217046" y="299355"/>
                </a:lnTo>
                <a:lnTo>
                  <a:pt x="258007" y="283991"/>
                </a:lnTo>
                <a:lnTo>
                  <a:pt x="292703" y="260161"/>
                </a:lnTo>
                <a:lnTo>
                  <a:pt x="319503" y="229316"/>
                </a:lnTo>
                <a:lnTo>
                  <a:pt x="336779" y="192912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45">
            <a:extLst>
              <a:ext uri="{FF2B5EF4-FFF2-40B4-BE49-F238E27FC236}">
                <a16:creationId xmlns:a16="http://schemas.microsoft.com/office/drawing/2014/main" id="{3D52B7E0-D402-EC41-9D88-C21C2A0AAFA1}"/>
              </a:ext>
            </a:extLst>
          </p:cNvPr>
          <p:cNvSpPr/>
          <p:nvPr/>
        </p:nvSpPr>
        <p:spPr>
          <a:xfrm>
            <a:off x="3708534" y="29843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12"/>
                </a:lnTo>
                <a:lnTo>
                  <a:pt x="319503" y="229316"/>
                </a:lnTo>
                <a:lnTo>
                  <a:pt x="292703" y="260161"/>
                </a:lnTo>
                <a:lnTo>
                  <a:pt x="258007" y="283991"/>
                </a:lnTo>
                <a:lnTo>
                  <a:pt x="217046" y="299355"/>
                </a:lnTo>
                <a:lnTo>
                  <a:pt x="171450" y="304800"/>
                </a:lnTo>
                <a:lnTo>
                  <a:pt x="125853" y="299355"/>
                </a:lnTo>
                <a:lnTo>
                  <a:pt x="84892" y="283991"/>
                </a:lnTo>
                <a:lnTo>
                  <a:pt x="50196" y="260161"/>
                </a:lnTo>
                <a:lnTo>
                  <a:pt x="23396" y="229316"/>
                </a:lnTo>
                <a:lnTo>
                  <a:pt x="6120" y="192912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0" name="object 46">
            <a:extLst>
              <a:ext uri="{FF2B5EF4-FFF2-40B4-BE49-F238E27FC236}">
                <a16:creationId xmlns:a16="http://schemas.microsoft.com/office/drawing/2014/main" id="{DAAB4278-A80A-8443-8D88-42E6904F6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135444"/>
              </p:ext>
            </p:extLst>
          </p:nvPr>
        </p:nvGraphicFramePr>
        <p:xfrm>
          <a:off x="-92082" y="1785"/>
          <a:ext cx="4570724" cy="34272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1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3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2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8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70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49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03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825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162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2796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8447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684326">
                <a:tc gridSpan="14">
                  <a:txBody>
                    <a:bodyPr/>
                    <a:lstStyle/>
                    <a:p>
                      <a:pPr marL="332105" marR="200025" indent="-128270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sz="1600" b="1" spc="-1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To </a:t>
                      </a:r>
                      <a:r>
                        <a:rPr sz="16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Implement Select and Rank, </a:t>
                      </a:r>
                      <a:r>
                        <a:rPr sz="1600" b="1" spc="2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We </a:t>
                      </a:r>
                      <a:r>
                        <a:rPr sz="16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Need</a:t>
                      </a:r>
                      <a:r>
                        <a:rPr sz="1600" b="1" spc="-254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to  </a:t>
                      </a:r>
                      <a:r>
                        <a:rPr sz="1600" b="1" spc="-1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Augment </a:t>
                      </a:r>
                      <a:r>
                        <a:rPr sz="16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Nodes </a:t>
                      </a:r>
                      <a:r>
                        <a:rPr sz="1600" b="1" spc="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with </a:t>
                      </a:r>
                      <a:r>
                        <a:rPr sz="16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their Subtree</a:t>
                      </a:r>
                      <a:r>
                        <a:rPr sz="1600" b="1" spc="-12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Sizes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398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9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12700" cap="flat" cmpd="sng" algn="ctr">
                      <a:solidFill>
                        <a:srgbClr val="88A3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67359">
                        <a:lnSpc>
                          <a:spcPts val="745"/>
                        </a:lnSpc>
                        <a:spcBef>
                          <a:spcPts val="459"/>
                        </a:spcBef>
                      </a:pPr>
                      <a:r>
                        <a:rPr sz="800" spc="-15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8419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88A3A7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4" gridSpan="4">
                  <a:txBody>
                    <a:bodyPr/>
                    <a:lstStyle/>
                    <a:p>
                      <a:pPr marL="230504" marR="166370" indent="-18288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800" spc="-5" dirty="0">
                          <a:latin typeface="Courier New"/>
                          <a:cs typeface="Courier New"/>
                        </a:rPr>
                        <a:t>struct Node {  int key;  Node *left;  Node</a:t>
                      </a:r>
                      <a:r>
                        <a:rPr sz="800" spc="-9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800" spc="-5" dirty="0">
                          <a:latin typeface="Courier New"/>
                          <a:cs typeface="Courier New"/>
                        </a:rPr>
                        <a:t>*right;  </a:t>
                      </a:r>
                      <a:r>
                        <a:rPr sz="800" b="1" spc="-5" dirty="0">
                          <a:latin typeface="Courier New"/>
                          <a:cs typeface="Courier New"/>
                        </a:rPr>
                        <a:t>int</a:t>
                      </a:r>
                      <a:r>
                        <a:rPr sz="800" b="1" spc="-25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800" b="1" spc="-5" dirty="0">
                          <a:latin typeface="Courier New"/>
                          <a:cs typeface="Courier New"/>
                        </a:rPr>
                        <a:t>size;</a:t>
                      </a:r>
                      <a:endParaRPr sz="800">
                        <a:latin typeface="Courier New"/>
                        <a:cs typeface="Courier New"/>
                      </a:endParaRPr>
                    </a:p>
                    <a:p>
                      <a:pPr marL="4762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spc="-5" dirty="0">
                          <a:latin typeface="Courier New"/>
                          <a:cs typeface="Courier New"/>
                        </a:rPr>
                        <a:t>};</a:t>
                      </a:r>
                      <a:endParaRPr sz="800">
                        <a:latin typeface="Courier New"/>
                        <a:cs typeface="Courier New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4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ts val="1205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17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88A3A7"/>
                      </a:solidFill>
                      <a:prstDash val="solid"/>
                    </a:lnR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4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97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3990" algn="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" algn="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88A3A7"/>
                      </a:solidFill>
                      <a:prstDash val="solid"/>
                    </a:lnR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4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7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ts val="1350"/>
                        </a:lnSpc>
                        <a:spcBef>
                          <a:spcPts val="6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825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480">
                        <a:lnSpc>
                          <a:spcPts val="1350"/>
                        </a:lnSpc>
                        <a:spcBef>
                          <a:spcPts val="6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825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88A3A7"/>
                      </a:solidFill>
                      <a:prstDash val="solid"/>
                    </a:lnR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4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8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12065">
                        <a:lnSpc>
                          <a:spcPct val="100000"/>
                        </a:lnSpc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81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R="78105" algn="r">
                        <a:lnSpc>
                          <a:spcPts val="745"/>
                        </a:lnSpc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88A3A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88A3A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T w="12700">
                      <a:solidFill>
                        <a:srgbClr val="88A3A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8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79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8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0" algn="r">
                        <a:lnSpc>
                          <a:spcPts val="1205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2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R="92075" algn="r">
                        <a:lnSpc>
                          <a:spcPct val="100000"/>
                        </a:lnSpc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212090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2006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4661">
                <a:tc>
                  <a:txBody>
                    <a:bodyPr/>
                    <a:lstStyle/>
                    <a:p>
                      <a:pPr marR="69215" algn="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spc="5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40335" algn="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68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1816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6794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0960" algn="r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730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0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2069" algn="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spc="-70" dirty="0">
                          <a:latin typeface="Arial"/>
                          <a:cs typeface="Arial"/>
                        </a:rPr>
                        <a:t>11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/>
                </a:tc>
                <a:tc>
                  <a:txBody>
                    <a:bodyPr/>
                    <a:lstStyle/>
                    <a:p>
                      <a:pPr marR="3175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85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145">
                        <a:lnSpc>
                          <a:spcPts val="625"/>
                        </a:lnSpc>
                        <a:spcBef>
                          <a:spcPts val="285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6195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4569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7BC3944-26D7-434E-8169-4B1CCCCDECF0}"/>
              </a:ext>
            </a:extLst>
          </p:cNvPr>
          <p:cNvSpPr/>
          <p:nvPr/>
        </p:nvSpPr>
        <p:spPr>
          <a:xfrm>
            <a:off x="1121548" y="926210"/>
            <a:ext cx="1104900" cy="457200"/>
          </a:xfrm>
          <a:custGeom>
            <a:avLst/>
            <a:gdLst/>
            <a:ahLst/>
            <a:cxnLst/>
            <a:rect l="l" t="t" r="r" b="b"/>
            <a:pathLst>
              <a:path w="1104900" h="457200">
                <a:moveTo>
                  <a:pt x="0" y="457200"/>
                </a:moveTo>
                <a:lnTo>
                  <a:pt x="11049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AFAA5B9B-0999-C247-9F79-D83BBCAD51A0}"/>
              </a:ext>
            </a:extLst>
          </p:cNvPr>
          <p:cNvSpPr/>
          <p:nvPr/>
        </p:nvSpPr>
        <p:spPr>
          <a:xfrm>
            <a:off x="283348" y="1916810"/>
            <a:ext cx="304800" cy="723900"/>
          </a:xfrm>
          <a:custGeom>
            <a:avLst/>
            <a:gdLst/>
            <a:ahLst/>
            <a:cxnLst/>
            <a:rect l="l" t="t" r="r" b="b"/>
            <a:pathLst>
              <a:path w="304800" h="723900">
                <a:moveTo>
                  <a:pt x="3048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F700A706-8648-CC48-A8E7-E75287CC6749}"/>
              </a:ext>
            </a:extLst>
          </p:cNvPr>
          <p:cNvSpPr/>
          <p:nvPr/>
        </p:nvSpPr>
        <p:spPr>
          <a:xfrm>
            <a:off x="550048" y="134531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600"/>
                </a:moveTo>
                <a:lnTo>
                  <a:pt x="6096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98AE8C72-A611-EF4D-A375-9A1438974130}"/>
              </a:ext>
            </a:extLst>
          </p:cNvPr>
          <p:cNvSpPr/>
          <p:nvPr/>
        </p:nvSpPr>
        <p:spPr>
          <a:xfrm>
            <a:off x="1159648" y="1383410"/>
            <a:ext cx="495300" cy="533400"/>
          </a:xfrm>
          <a:custGeom>
            <a:avLst/>
            <a:gdLst/>
            <a:ahLst/>
            <a:cxnLst/>
            <a:rect l="l" t="t" r="r" b="b"/>
            <a:pathLst>
              <a:path w="495300" h="533400">
                <a:moveTo>
                  <a:pt x="0" y="0"/>
                </a:moveTo>
                <a:lnTo>
                  <a:pt x="495300" y="5334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E4C9618-BCE2-3146-BE79-AE96EE86417B}"/>
              </a:ext>
            </a:extLst>
          </p:cNvPr>
          <p:cNvSpPr/>
          <p:nvPr/>
        </p:nvSpPr>
        <p:spPr>
          <a:xfrm>
            <a:off x="1235848" y="1878710"/>
            <a:ext cx="457200" cy="723900"/>
          </a:xfrm>
          <a:custGeom>
            <a:avLst/>
            <a:gdLst/>
            <a:ahLst/>
            <a:cxnLst/>
            <a:rect l="l" t="t" r="r" b="b"/>
            <a:pathLst>
              <a:path w="457200" h="723900">
                <a:moveTo>
                  <a:pt x="0" y="723900"/>
                </a:moveTo>
                <a:lnTo>
                  <a:pt x="4572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01E38EC-7739-C947-814E-FBF320D9AB6D}"/>
              </a:ext>
            </a:extLst>
          </p:cNvPr>
          <p:cNvSpPr/>
          <p:nvPr/>
        </p:nvSpPr>
        <p:spPr>
          <a:xfrm>
            <a:off x="1654948" y="1916810"/>
            <a:ext cx="419100" cy="647700"/>
          </a:xfrm>
          <a:custGeom>
            <a:avLst/>
            <a:gdLst/>
            <a:ahLst/>
            <a:cxnLst/>
            <a:rect l="l" t="t" r="r" b="b"/>
            <a:pathLst>
              <a:path w="419100" h="647700">
                <a:moveTo>
                  <a:pt x="0" y="0"/>
                </a:moveTo>
                <a:lnTo>
                  <a:pt x="419100" y="6477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2DB76173-6625-EC4B-AEC1-596DF2749C5A}"/>
              </a:ext>
            </a:extLst>
          </p:cNvPr>
          <p:cNvSpPr/>
          <p:nvPr/>
        </p:nvSpPr>
        <p:spPr>
          <a:xfrm>
            <a:off x="1769248" y="2564511"/>
            <a:ext cx="266700" cy="609600"/>
          </a:xfrm>
          <a:custGeom>
            <a:avLst/>
            <a:gdLst/>
            <a:ahLst/>
            <a:cxnLst/>
            <a:rect l="l" t="t" r="r" b="b"/>
            <a:pathLst>
              <a:path w="266700" h="609600">
                <a:moveTo>
                  <a:pt x="0" y="609600"/>
                </a:moveTo>
                <a:lnTo>
                  <a:pt x="2667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67085FE0-0D71-5747-93B1-D5A86ED32F19}"/>
              </a:ext>
            </a:extLst>
          </p:cNvPr>
          <p:cNvSpPr/>
          <p:nvPr/>
        </p:nvSpPr>
        <p:spPr>
          <a:xfrm>
            <a:off x="2074048" y="2564511"/>
            <a:ext cx="228600" cy="609600"/>
          </a:xfrm>
          <a:custGeom>
            <a:avLst/>
            <a:gdLst/>
            <a:ahLst/>
            <a:cxnLst/>
            <a:rect l="l" t="t" r="r" b="b"/>
            <a:pathLst>
              <a:path w="228600" h="609600">
                <a:moveTo>
                  <a:pt x="0" y="0"/>
                </a:moveTo>
                <a:lnTo>
                  <a:pt x="2286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15539B7C-E3E8-8342-AE19-F015A56C7769}"/>
              </a:ext>
            </a:extLst>
          </p:cNvPr>
          <p:cNvSpPr/>
          <p:nvPr/>
        </p:nvSpPr>
        <p:spPr>
          <a:xfrm>
            <a:off x="2226448" y="926210"/>
            <a:ext cx="990600" cy="457200"/>
          </a:xfrm>
          <a:custGeom>
            <a:avLst/>
            <a:gdLst/>
            <a:ahLst/>
            <a:cxnLst/>
            <a:rect l="l" t="t" r="r" b="b"/>
            <a:pathLst>
              <a:path w="990600" h="457200">
                <a:moveTo>
                  <a:pt x="0" y="0"/>
                </a:moveTo>
                <a:lnTo>
                  <a:pt x="9906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A03A218D-FF04-6F47-8FCC-DF90A8205D96}"/>
              </a:ext>
            </a:extLst>
          </p:cNvPr>
          <p:cNvSpPr/>
          <p:nvPr/>
        </p:nvSpPr>
        <p:spPr>
          <a:xfrm>
            <a:off x="3217048" y="1383410"/>
            <a:ext cx="723900" cy="457200"/>
          </a:xfrm>
          <a:custGeom>
            <a:avLst/>
            <a:gdLst/>
            <a:ahLst/>
            <a:cxnLst/>
            <a:rect l="l" t="t" r="r" b="b"/>
            <a:pathLst>
              <a:path w="723900" h="457200">
                <a:moveTo>
                  <a:pt x="0" y="0"/>
                </a:moveTo>
                <a:lnTo>
                  <a:pt x="7239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1F2A92B4-9D10-2B45-9C06-6628D47DF547}"/>
              </a:ext>
            </a:extLst>
          </p:cNvPr>
          <p:cNvSpPr/>
          <p:nvPr/>
        </p:nvSpPr>
        <p:spPr>
          <a:xfrm>
            <a:off x="3559948" y="1840610"/>
            <a:ext cx="419100" cy="723900"/>
          </a:xfrm>
          <a:custGeom>
            <a:avLst/>
            <a:gdLst/>
            <a:ahLst/>
            <a:cxnLst/>
            <a:rect l="l" t="t" r="r" b="b"/>
            <a:pathLst>
              <a:path w="419100" h="723900">
                <a:moveTo>
                  <a:pt x="4191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6F32E484-8607-4848-895C-03EB039689D4}"/>
              </a:ext>
            </a:extLst>
          </p:cNvPr>
          <p:cNvSpPr/>
          <p:nvPr/>
        </p:nvSpPr>
        <p:spPr>
          <a:xfrm>
            <a:off x="3559948" y="2564511"/>
            <a:ext cx="342900" cy="609600"/>
          </a:xfrm>
          <a:custGeom>
            <a:avLst/>
            <a:gdLst/>
            <a:ahLst/>
            <a:cxnLst/>
            <a:rect l="l" t="t" r="r" b="b"/>
            <a:pathLst>
              <a:path w="342900" h="609600">
                <a:moveTo>
                  <a:pt x="0" y="0"/>
                </a:moveTo>
                <a:lnTo>
                  <a:pt x="3429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5E560DB3-234D-024F-95DF-BA5D57207B92}"/>
              </a:ext>
            </a:extLst>
          </p:cNvPr>
          <p:cNvSpPr/>
          <p:nvPr/>
        </p:nvSpPr>
        <p:spPr>
          <a:xfrm>
            <a:off x="2035948" y="7738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2103DFE2-B6C2-6348-AE87-C2C273E0AED4}"/>
              </a:ext>
            </a:extLst>
          </p:cNvPr>
          <p:cNvSpPr/>
          <p:nvPr/>
        </p:nvSpPr>
        <p:spPr>
          <a:xfrm>
            <a:off x="2035948" y="7738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A607ED8B-A8A7-4F4E-ACA2-9ED94B5BA121}"/>
              </a:ext>
            </a:extLst>
          </p:cNvPr>
          <p:cNvSpPr/>
          <p:nvPr/>
        </p:nvSpPr>
        <p:spPr>
          <a:xfrm>
            <a:off x="969148" y="12310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2FC1821B-2B8B-F14D-B891-EB8286A3E677}"/>
              </a:ext>
            </a:extLst>
          </p:cNvPr>
          <p:cNvSpPr/>
          <p:nvPr/>
        </p:nvSpPr>
        <p:spPr>
          <a:xfrm>
            <a:off x="969148" y="12310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B679A8DC-4E3C-DA4B-AA84-2A66CDB53C7C}"/>
              </a:ext>
            </a:extLst>
          </p:cNvPr>
          <p:cNvSpPr/>
          <p:nvPr/>
        </p:nvSpPr>
        <p:spPr>
          <a:xfrm>
            <a:off x="3064648" y="12310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04899C3F-4BBF-1744-80F4-A06784B1459F}"/>
              </a:ext>
            </a:extLst>
          </p:cNvPr>
          <p:cNvSpPr/>
          <p:nvPr/>
        </p:nvSpPr>
        <p:spPr>
          <a:xfrm>
            <a:off x="3064648" y="12310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245BAA2C-0247-2043-8888-A1EA6EF802E1}"/>
              </a:ext>
            </a:extLst>
          </p:cNvPr>
          <p:cNvSpPr/>
          <p:nvPr/>
        </p:nvSpPr>
        <p:spPr>
          <a:xfrm>
            <a:off x="397648" y="17644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D1107014-0056-5040-874B-EAB43F30C74C}"/>
              </a:ext>
            </a:extLst>
          </p:cNvPr>
          <p:cNvSpPr/>
          <p:nvPr/>
        </p:nvSpPr>
        <p:spPr>
          <a:xfrm>
            <a:off x="397648" y="17644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53EB8D79-CC30-4346-9A19-B5E379A403E5}"/>
              </a:ext>
            </a:extLst>
          </p:cNvPr>
          <p:cNvSpPr/>
          <p:nvPr/>
        </p:nvSpPr>
        <p:spPr>
          <a:xfrm>
            <a:off x="1502548" y="17644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BD160C73-4129-884C-8D08-1A9CB5D250D6}"/>
              </a:ext>
            </a:extLst>
          </p:cNvPr>
          <p:cNvSpPr/>
          <p:nvPr/>
        </p:nvSpPr>
        <p:spPr>
          <a:xfrm>
            <a:off x="1502548" y="17644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2C3351EF-D947-5541-A66F-69245FA477C3}"/>
              </a:ext>
            </a:extLst>
          </p:cNvPr>
          <p:cNvSpPr/>
          <p:nvPr/>
        </p:nvSpPr>
        <p:spPr>
          <a:xfrm>
            <a:off x="3788548" y="16882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4FC34484-5A1E-F84D-803B-EFA72735781D}"/>
              </a:ext>
            </a:extLst>
          </p:cNvPr>
          <p:cNvSpPr/>
          <p:nvPr/>
        </p:nvSpPr>
        <p:spPr>
          <a:xfrm>
            <a:off x="3788548" y="1688210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AFD25656-FBF2-9540-BB51-B81A9722ED0A}"/>
              </a:ext>
            </a:extLst>
          </p:cNvPr>
          <p:cNvSpPr/>
          <p:nvPr/>
        </p:nvSpPr>
        <p:spPr>
          <a:xfrm>
            <a:off x="130948" y="24502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03F2B003-9A59-864E-91A0-D295DDEA4277}"/>
              </a:ext>
            </a:extLst>
          </p:cNvPr>
          <p:cNvSpPr/>
          <p:nvPr/>
        </p:nvSpPr>
        <p:spPr>
          <a:xfrm>
            <a:off x="130948" y="24502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DB7D6ABD-9195-1242-B1F1-AA10EA189BA0}"/>
              </a:ext>
            </a:extLst>
          </p:cNvPr>
          <p:cNvSpPr/>
          <p:nvPr/>
        </p:nvSpPr>
        <p:spPr>
          <a:xfrm>
            <a:off x="1121548" y="24121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CD345C93-7845-3740-A850-F0067E154BDC}"/>
              </a:ext>
            </a:extLst>
          </p:cNvPr>
          <p:cNvSpPr/>
          <p:nvPr/>
        </p:nvSpPr>
        <p:spPr>
          <a:xfrm>
            <a:off x="1121548" y="24121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94BFBA15-9B5F-EC46-B94E-07E389CA693E}"/>
              </a:ext>
            </a:extLst>
          </p:cNvPr>
          <p:cNvSpPr/>
          <p:nvPr/>
        </p:nvSpPr>
        <p:spPr>
          <a:xfrm>
            <a:off x="1883548" y="24121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8D5AFF4E-0709-BB46-9A05-A71C11A0FFC3}"/>
              </a:ext>
            </a:extLst>
          </p:cNvPr>
          <p:cNvSpPr/>
          <p:nvPr/>
        </p:nvSpPr>
        <p:spPr>
          <a:xfrm>
            <a:off x="1883548" y="24121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0B7D5B5A-16BB-8440-A91D-A05692025F41}"/>
              </a:ext>
            </a:extLst>
          </p:cNvPr>
          <p:cNvSpPr/>
          <p:nvPr/>
        </p:nvSpPr>
        <p:spPr>
          <a:xfrm>
            <a:off x="1616848" y="30217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9B5B4A4A-DE92-2041-9491-79D7B9D49870}"/>
              </a:ext>
            </a:extLst>
          </p:cNvPr>
          <p:cNvSpPr/>
          <p:nvPr/>
        </p:nvSpPr>
        <p:spPr>
          <a:xfrm>
            <a:off x="1616848" y="30217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961B0DCC-14F2-5348-AB39-17B931A26570}"/>
              </a:ext>
            </a:extLst>
          </p:cNvPr>
          <p:cNvSpPr/>
          <p:nvPr/>
        </p:nvSpPr>
        <p:spPr>
          <a:xfrm>
            <a:off x="2150248" y="30217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A52C3F71-64D7-2C4A-BFE0-D95890BC917B}"/>
              </a:ext>
            </a:extLst>
          </p:cNvPr>
          <p:cNvSpPr/>
          <p:nvPr/>
        </p:nvSpPr>
        <p:spPr>
          <a:xfrm>
            <a:off x="2150248" y="30217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DD42CA62-341C-284B-B903-A98EDA845012}"/>
              </a:ext>
            </a:extLst>
          </p:cNvPr>
          <p:cNvSpPr/>
          <p:nvPr/>
        </p:nvSpPr>
        <p:spPr>
          <a:xfrm>
            <a:off x="3407548" y="24121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7EDACA02-0B92-1A40-8553-26E1EE7BA25D}"/>
              </a:ext>
            </a:extLst>
          </p:cNvPr>
          <p:cNvSpPr/>
          <p:nvPr/>
        </p:nvSpPr>
        <p:spPr>
          <a:xfrm>
            <a:off x="3407548" y="24121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8C31EB12-FE75-1648-933B-C974AF4EEE94}"/>
              </a:ext>
            </a:extLst>
          </p:cNvPr>
          <p:cNvSpPr/>
          <p:nvPr/>
        </p:nvSpPr>
        <p:spPr>
          <a:xfrm>
            <a:off x="3712348" y="29836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1D4A7799-E4DE-AE49-8ECA-4B85AFAF44FC}"/>
              </a:ext>
            </a:extLst>
          </p:cNvPr>
          <p:cNvSpPr/>
          <p:nvPr/>
        </p:nvSpPr>
        <p:spPr>
          <a:xfrm>
            <a:off x="3712348" y="29836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A1689FE1-E885-F34B-9A8E-BC0706BD0D8D}"/>
              </a:ext>
            </a:extLst>
          </p:cNvPr>
          <p:cNvSpPr txBox="1"/>
          <p:nvPr/>
        </p:nvSpPr>
        <p:spPr>
          <a:xfrm>
            <a:off x="1249309" y="2485453"/>
            <a:ext cx="2757805" cy="780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30"/>
              </a:lnSpc>
              <a:tabLst>
                <a:tab pos="721995" algn="l"/>
                <a:tab pos="2246630" algn="l"/>
              </a:tabLst>
            </a:pPr>
            <a:r>
              <a:rPr sz="1200" b="1" dirty="0">
                <a:latin typeface="Arial"/>
                <a:cs typeface="Arial"/>
              </a:rPr>
              <a:t>6	12	21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600">
              <a:latin typeface="Times New Roman"/>
              <a:cs typeface="Times New Roman"/>
            </a:endParaRPr>
          </a:p>
          <a:p>
            <a:pPr marL="414020">
              <a:lnSpc>
                <a:spcPct val="100000"/>
              </a:lnSpc>
              <a:tabLst>
                <a:tab pos="1100455" algn="l"/>
                <a:tab pos="2701290" algn="l"/>
              </a:tabLst>
            </a:pPr>
            <a:r>
              <a:rPr sz="800" spc="-5" dirty="0">
                <a:solidFill>
                  <a:srgbClr val="CC0000"/>
                </a:solidFill>
                <a:latin typeface="Arial"/>
                <a:cs typeface="Arial"/>
              </a:rPr>
              <a:t>1	1	</a:t>
            </a:r>
            <a:r>
              <a:rPr sz="1200" spc="-7" baseline="20833" dirty="0">
                <a:solidFill>
                  <a:srgbClr val="CC0000"/>
                </a:solidFill>
                <a:latin typeface="Arial"/>
                <a:cs typeface="Arial"/>
              </a:rPr>
              <a:t>1</a:t>
            </a:r>
            <a:endParaRPr sz="1200" baseline="20833">
              <a:latin typeface="Arial"/>
              <a:cs typeface="Arial"/>
            </a:endParaRPr>
          </a:p>
          <a:p>
            <a:pPr marL="458470">
              <a:lnSpc>
                <a:spcPct val="100000"/>
              </a:lnSpc>
              <a:spcBef>
                <a:spcPts val="550"/>
              </a:spcBef>
              <a:tabLst>
                <a:tab pos="988694" algn="l"/>
                <a:tab pos="2551430" algn="l"/>
              </a:tabLst>
            </a:pPr>
            <a:r>
              <a:rPr sz="1200" b="1" spc="-40" dirty="0">
                <a:latin typeface="Arial"/>
                <a:cs typeface="Arial"/>
              </a:rPr>
              <a:t>11	</a:t>
            </a:r>
            <a:r>
              <a:rPr sz="1200" b="1" spc="-5" dirty="0">
                <a:latin typeface="Arial"/>
                <a:cs typeface="Arial"/>
              </a:rPr>
              <a:t>15	</a:t>
            </a:r>
            <a:r>
              <a:rPr sz="1800" b="1" spc="-7" baseline="13888" dirty="0">
                <a:latin typeface="Arial"/>
                <a:cs typeface="Arial"/>
              </a:rPr>
              <a:t>23</a:t>
            </a:r>
            <a:endParaRPr sz="1800" baseline="13888">
              <a:latin typeface="Arial"/>
              <a:cs typeface="Arial"/>
            </a:endParaRPr>
          </a:p>
        </p:txBody>
      </p:sp>
      <p:graphicFrame>
        <p:nvGraphicFramePr>
          <p:cNvPr id="41" name="object 41">
            <a:extLst>
              <a:ext uri="{FF2B5EF4-FFF2-40B4-BE49-F238E27FC236}">
                <a16:creationId xmlns:a16="http://schemas.microsoft.com/office/drawing/2014/main" id="{E03440EC-C549-9141-9FBF-4F8D791B19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546536"/>
              </p:ext>
            </p:extLst>
          </p:nvPr>
        </p:nvGraphicFramePr>
        <p:xfrm>
          <a:off x="5090" y="0"/>
          <a:ext cx="4566910" cy="34583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9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4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06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05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32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608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49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279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7972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3271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418719">
                <a:tc gridSpan="15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Select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660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5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46355">
                        <a:lnSpc>
                          <a:spcPts val="745"/>
                        </a:lnSpc>
                      </a:pPr>
                      <a:r>
                        <a:rPr sz="800" spc="-15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4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ts val="1205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17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96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6845" algn="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" algn="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6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4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8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20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31115">
                        <a:lnSpc>
                          <a:spcPts val="745"/>
                        </a:lnSpc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8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44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8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0979">
                        <a:lnSpc>
                          <a:spcPts val="1205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25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9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274320">
                        <a:lnSpc>
                          <a:spcPts val="770"/>
                        </a:lnSpc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19494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43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07744">
                <a:tc gridSpan="3"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-1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8128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11"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200" b="1" spc="-15" dirty="0">
                          <a:latin typeface="Arial"/>
                          <a:cs typeface="Arial"/>
                        </a:rPr>
                        <a:t>Select(T,</a:t>
                      </a:r>
                      <a:r>
                        <a:rPr sz="12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r):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171450" marR="517525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root_rank =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T-&gt;left-&gt;size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//</a:t>
                      </a:r>
                      <a:r>
                        <a:rPr lang="en-US" sz="1200" dirty="0">
                          <a:latin typeface="Arial"/>
                          <a:cs typeface="Arial"/>
                        </a:rPr>
                        <a:t> </a:t>
                      </a:r>
                      <a:endParaRPr lang="en-US" sz="1200">
                        <a:latin typeface="Arial"/>
                        <a:cs typeface="Arial"/>
                      </a:endParaRPr>
                    </a:p>
                    <a:p>
                      <a:pPr marL="171450" marR="517525" lvl="0">
                        <a:lnSpc>
                          <a:spcPct val="100000"/>
                        </a:lnSpc>
                        <a:buNone/>
                      </a:pPr>
                      <a:r>
                        <a:rPr sz="1200" spc="10" dirty="0">
                          <a:latin typeface="Arial"/>
                          <a:cs typeface="Arial"/>
                        </a:rPr>
                        <a:t>if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r = root_rank, then return</a:t>
                      </a:r>
                      <a:r>
                        <a:rPr sz="1200" spc="-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T;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171450" marR="396240">
                        <a:lnSpc>
                          <a:spcPct val="100000"/>
                        </a:lnSpc>
                      </a:pPr>
                      <a:r>
                        <a:rPr sz="1200" spc="10" dirty="0">
                          <a:latin typeface="Arial"/>
                          <a:cs typeface="Arial"/>
                        </a:rPr>
                        <a:t>if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r &lt; root_rank, then return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Select(T-&gt;left,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r) 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else, return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Select(T-&gt;right,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r – root_rank -</a:t>
                      </a:r>
                      <a:r>
                        <a:rPr sz="1200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6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95"/>
                        </a:lnSpc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08744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3">
            <a:extLst>
              <a:ext uri="{FF2B5EF4-FFF2-40B4-BE49-F238E27FC236}">
                <a16:creationId xmlns:a16="http://schemas.microsoft.com/office/drawing/2014/main" id="{19A86891-61B1-A94C-ADE1-AE5DD91FABA0}"/>
              </a:ext>
            </a:extLst>
          </p:cNvPr>
          <p:cNvSpPr/>
          <p:nvPr/>
        </p:nvSpPr>
        <p:spPr>
          <a:xfrm>
            <a:off x="3746373" y="1004062"/>
            <a:ext cx="288290" cy="211454"/>
          </a:xfrm>
          <a:custGeom>
            <a:avLst/>
            <a:gdLst/>
            <a:ahLst/>
            <a:cxnLst/>
            <a:rect l="l" t="t" r="r" b="b"/>
            <a:pathLst>
              <a:path w="288289" h="211454">
                <a:moveTo>
                  <a:pt x="0" y="211201"/>
                </a:moveTo>
                <a:lnTo>
                  <a:pt x="28803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4">
            <a:extLst>
              <a:ext uri="{FF2B5EF4-FFF2-40B4-BE49-F238E27FC236}">
                <a16:creationId xmlns:a16="http://schemas.microsoft.com/office/drawing/2014/main" id="{770CC5E1-B9C6-9A48-A4EB-7528034516E5}"/>
              </a:ext>
            </a:extLst>
          </p:cNvPr>
          <p:cNvSpPr/>
          <p:nvPr/>
        </p:nvSpPr>
        <p:spPr>
          <a:xfrm>
            <a:off x="3458210" y="1215264"/>
            <a:ext cx="288290" cy="134620"/>
          </a:xfrm>
          <a:custGeom>
            <a:avLst/>
            <a:gdLst/>
            <a:ahLst/>
            <a:cxnLst/>
            <a:rect l="l" t="t" r="r" b="b"/>
            <a:pathLst>
              <a:path w="288289" h="134620">
                <a:moveTo>
                  <a:pt x="0" y="134111"/>
                </a:moveTo>
                <a:lnTo>
                  <a:pt x="288163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5">
            <a:extLst>
              <a:ext uri="{FF2B5EF4-FFF2-40B4-BE49-F238E27FC236}">
                <a16:creationId xmlns:a16="http://schemas.microsoft.com/office/drawing/2014/main" id="{0A978861-069A-8D41-826B-BE3FABBB941A}"/>
              </a:ext>
            </a:extLst>
          </p:cNvPr>
          <p:cNvSpPr/>
          <p:nvPr/>
        </p:nvSpPr>
        <p:spPr>
          <a:xfrm>
            <a:off x="3746373" y="1215264"/>
            <a:ext cx="211454" cy="211454"/>
          </a:xfrm>
          <a:custGeom>
            <a:avLst/>
            <a:gdLst/>
            <a:ahLst/>
            <a:cxnLst/>
            <a:rect l="l" t="t" r="r" b="b"/>
            <a:pathLst>
              <a:path w="211454" h="211454">
                <a:moveTo>
                  <a:pt x="0" y="0"/>
                </a:moveTo>
                <a:lnTo>
                  <a:pt x="211074" y="21107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6">
            <a:extLst>
              <a:ext uri="{FF2B5EF4-FFF2-40B4-BE49-F238E27FC236}">
                <a16:creationId xmlns:a16="http://schemas.microsoft.com/office/drawing/2014/main" id="{1A3BF17A-C42E-8840-9678-A2FE7B446648}"/>
              </a:ext>
            </a:extLst>
          </p:cNvPr>
          <p:cNvSpPr/>
          <p:nvPr/>
        </p:nvSpPr>
        <p:spPr>
          <a:xfrm>
            <a:off x="3669411" y="1426338"/>
            <a:ext cx="288290" cy="230504"/>
          </a:xfrm>
          <a:custGeom>
            <a:avLst/>
            <a:gdLst/>
            <a:ahLst/>
            <a:cxnLst/>
            <a:rect l="l" t="t" r="r" b="b"/>
            <a:pathLst>
              <a:path w="288289" h="230504">
                <a:moveTo>
                  <a:pt x="0" y="230250"/>
                </a:moveTo>
                <a:lnTo>
                  <a:pt x="28803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7">
            <a:extLst>
              <a:ext uri="{FF2B5EF4-FFF2-40B4-BE49-F238E27FC236}">
                <a16:creationId xmlns:a16="http://schemas.microsoft.com/office/drawing/2014/main" id="{318F7DFB-E683-2C48-BF6B-D3C01BCD1B66}"/>
              </a:ext>
            </a:extLst>
          </p:cNvPr>
          <p:cNvSpPr/>
          <p:nvPr/>
        </p:nvSpPr>
        <p:spPr>
          <a:xfrm>
            <a:off x="3439160" y="1656588"/>
            <a:ext cx="230504" cy="250190"/>
          </a:xfrm>
          <a:custGeom>
            <a:avLst/>
            <a:gdLst/>
            <a:ahLst/>
            <a:cxnLst/>
            <a:rect l="l" t="t" r="r" b="b"/>
            <a:pathLst>
              <a:path w="230504" h="250190">
                <a:moveTo>
                  <a:pt x="0" y="249935"/>
                </a:moveTo>
                <a:lnTo>
                  <a:pt x="23012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8">
            <a:extLst>
              <a:ext uri="{FF2B5EF4-FFF2-40B4-BE49-F238E27FC236}">
                <a16:creationId xmlns:a16="http://schemas.microsoft.com/office/drawing/2014/main" id="{CE5618D9-B46D-D346-91A3-F733422FADE7}"/>
              </a:ext>
            </a:extLst>
          </p:cNvPr>
          <p:cNvSpPr/>
          <p:nvPr/>
        </p:nvSpPr>
        <p:spPr>
          <a:xfrm>
            <a:off x="3439160" y="1906525"/>
            <a:ext cx="230504" cy="230504"/>
          </a:xfrm>
          <a:custGeom>
            <a:avLst/>
            <a:gdLst/>
            <a:ahLst/>
            <a:cxnLst/>
            <a:rect l="l" t="t" r="r" b="b"/>
            <a:pathLst>
              <a:path w="230504" h="230504">
                <a:moveTo>
                  <a:pt x="0" y="0"/>
                </a:moveTo>
                <a:lnTo>
                  <a:pt x="230124" y="23025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9">
            <a:extLst>
              <a:ext uri="{FF2B5EF4-FFF2-40B4-BE49-F238E27FC236}">
                <a16:creationId xmlns:a16="http://schemas.microsoft.com/office/drawing/2014/main" id="{4FD636D6-5498-6046-93BC-F6D8D99DA18B}"/>
              </a:ext>
            </a:extLst>
          </p:cNvPr>
          <p:cNvSpPr/>
          <p:nvPr/>
        </p:nvSpPr>
        <p:spPr>
          <a:xfrm>
            <a:off x="3227196" y="1887475"/>
            <a:ext cx="212090" cy="192405"/>
          </a:xfrm>
          <a:custGeom>
            <a:avLst/>
            <a:gdLst/>
            <a:ahLst/>
            <a:cxnLst/>
            <a:rect l="l" t="t" r="r" b="b"/>
            <a:pathLst>
              <a:path w="212089" h="192404">
                <a:moveTo>
                  <a:pt x="0" y="192151"/>
                </a:moveTo>
                <a:lnTo>
                  <a:pt x="21196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0">
            <a:extLst>
              <a:ext uri="{FF2B5EF4-FFF2-40B4-BE49-F238E27FC236}">
                <a16:creationId xmlns:a16="http://schemas.microsoft.com/office/drawing/2014/main" id="{057A4EF6-12CE-9545-9C65-63175D600526}"/>
              </a:ext>
            </a:extLst>
          </p:cNvPr>
          <p:cNvSpPr/>
          <p:nvPr/>
        </p:nvSpPr>
        <p:spPr>
          <a:xfrm>
            <a:off x="3707511" y="2636013"/>
            <a:ext cx="288290" cy="269240"/>
          </a:xfrm>
          <a:custGeom>
            <a:avLst/>
            <a:gdLst/>
            <a:ahLst/>
            <a:cxnLst/>
            <a:rect l="l" t="t" r="r" b="b"/>
            <a:pathLst>
              <a:path w="288289" h="269240">
                <a:moveTo>
                  <a:pt x="0" y="0"/>
                </a:moveTo>
                <a:lnTo>
                  <a:pt x="288036" y="2691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51">
            <a:extLst>
              <a:ext uri="{FF2B5EF4-FFF2-40B4-BE49-F238E27FC236}">
                <a16:creationId xmlns:a16="http://schemas.microsoft.com/office/drawing/2014/main" id="{FE32C91F-C153-C441-A9BA-1494910234B7}"/>
              </a:ext>
            </a:extLst>
          </p:cNvPr>
          <p:cNvSpPr/>
          <p:nvPr/>
        </p:nvSpPr>
        <p:spPr>
          <a:xfrm>
            <a:off x="3726561" y="2905126"/>
            <a:ext cx="269240" cy="153670"/>
          </a:xfrm>
          <a:custGeom>
            <a:avLst/>
            <a:gdLst/>
            <a:ahLst/>
            <a:cxnLst/>
            <a:rect l="l" t="t" r="r" b="b"/>
            <a:pathLst>
              <a:path w="269239" h="153670">
                <a:moveTo>
                  <a:pt x="0" y="153162"/>
                </a:moveTo>
                <a:lnTo>
                  <a:pt x="26898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2">
            <a:extLst>
              <a:ext uri="{FF2B5EF4-FFF2-40B4-BE49-F238E27FC236}">
                <a16:creationId xmlns:a16="http://schemas.microsoft.com/office/drawing/2014/main" id="{66D3EBCD-272D-344F-BBAF-04B701224878}"/>
              </a:ext>
            </a:extLst>
          </p:cNvPr>
          <p:cNvSpPr/>
          <p:nvPr/>
        </p:nvSpPr>
        <p:spPr>
          <a:xfrm>
            <a:off x="3477260" y="2636013"/>
            <a:ext cx="230504" cy="192405"/>
          </a:xfrm>
          <a:custGeom>
            <a:avLst/>
            <a:gdLst/>
            <a:ahLst/>
            <a:cxnLst/>
            <a:rect l="l" t="t" r="r" b="b"/>
            <a:pathLst>
              <a:path w="230504" h="192404">
                <a:moveTo>
                  <a:pt x="0" y="192150"/>
                </a:moveTo>
                <a:lnTo>
                  <a:pt x="23012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53">
            <a:extLst>
              <a:ext uri="{FF2B5EF4-FFF2-40B4-BE49-F238E27FC236}">
                <a16:creationId xmlns:a16="http://schemas.microsoft.com/office/drawing/2014/main" id="{EB20BFDF-6F1B-6A42-8E8B-2724E60F21BC}"/>
              </a:ext>
            </a:extLst>
          </p:cNvPr>
          <p:cNvSpPr/>
          <p:nvPr/>
        </p:nvSpPr>
        <p:spPr>
          <a:xfrm>
            <a:off x="3247008" y="2405888"/>
            <a:ext cx="192405" cy="192405"/>
          </a:xfrm>
          <a:custGeom>
            <a:avLst/>
            <a:gdLst/>
            <a:ahLst/>
            <a:cxnLst/>
            <a:rect l="l" t="t" r="r" b="b"/>
            <a:pathLst>
              <a:path w="192404" h="192404">
                <a:moveTo>
                  <a:pt x="0" y="192023"/>
                </a:moveTo>
                <a:lnTo>
                  <a:pt x="19215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4">
            <a:extLst>
              <a:ext uri="{FF2B5EF4-FFF2-40B4-BE49-F238E27FC236}">
                <a16:creationId xmlns:a16="http://schemas.microsoft.com/office/drawing/2014/main" id="{996B9F7D-9B27-5045-A9AC-1890DB7094C0}"/>
              </a:ext>
            </a:extLst>
          </p:cNvPr>
          <p:cNvSpPr/>
          <p:nvPr/>
        </p:nvSpPr>
        <p:spPr>
          <a:xfrm>
            <a:off x="3439160" y="2405888"/>
            <a:ext cx="268605" cy="230504"/>
          </a:xfrm>
          <a:custGeom>
            <a:avLst/>
            <a:gdLst/>
            <a:ahLst/>
            <a:cxnLst/>
            <a:rect l="l" t="t" r="r" b="b"/>
            <a:pathLst>
              <a:path w="268604" h="230504">
                <a:moveTo>
                  <a:pt x="0" y="0"/>
                </a:moveTo>
                <a:lnTo>
                  <a:pt x="268224" y="23012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5">
            <a:extLst>
              <a:ext uri="{FF2B5EF4-FFF2-40B4-BE49-F238E27FC236}">
                <a16:creationId xmlns:a16="http://schemas.microsoft.com/office/drawing/2014/main" id="{67F6A407-FD36-264C-AEA5-AB293EF93A7A}"/>
              </a:ext>
            </a:extLst>
          </p:cNvPr>
          <p:cNvSpPr/>
          <p:nvPr/>
        </p:nvSpPr>
        <p:spPr>
          <a:xfrm>
            <a:off x="3439160" y="2136776"/>
            <a:ext cx="230504" cy="288290"/>
          </a:xfrm>
          <a:custGeom>
            <a:avLst/>
            <a:gdLst/>
            <a:ahLst/>
            <a:cxnLst/>
            <a:rect l="l" t="t" r="r" b="b"/>
            <a:pathLst>
              <a:path w="230504" h="288290">
                <a:moveTo>
                  <a:pt x="0" y="288163"/>
                </a:moveTo>
                <a:lnTo>
                  <a:pt x="23012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6">
            <a:extLst>
              <a:ext uri="{FF2B5EF4-FFF2-40B4-BE49-F238E27FC236}">
                <a16:creationId xmlns:a16="http://schemas.microsoft.com/office/drawing/2014/main" id="{12A7F7E6-E45D-E047-9DDC-80BA2896E5BF}"/>
              </a:ext>
            </a:extLst>
          </p:cNvPr>
          <p:cNvSpPr txBox="1"/>
          <p:nvPr/>
        </p:nvSpPr>
        <p:spPr>
          <a:xfrm>
            <a:off x="275589" y="772415"/>
            <a:ext cx="2635885" cy="90360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85"/>
              </a:spcBef>
            </a:pPr>
            <a:r>
              <a:rPr sz="1200" b="1" spc="-5" dirty="0">
                <a:latin typeface="Arial"/>
                <a:cs typeface="Arial"/>
              </a:rPr>
              <a:t>Rank(e):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90"/>
              </a:spcBef>
            </a:pPr>
            <a:r>
              <a:rPr sz="1200" spc="-5" dirty="0">
                <a:latin typeface="Arial"/>
                <a:cs typeface="Arial"/>
              </a:rPr>
              <a:t>Add </a:t>
            </a:r>
            <a:r>
              <a:rPr sz="1200" dirty="0">
                <a:latin typeface="Arial"/>
                <a:cs typeface="Arial"/>
              </a:rPr>
              <a:t>up the total </a:t>
            </a:r>
            <a:r>
              <a:rPr sz="1200" spc="-5" dirty="0">
                <a:latin typeface="Arial"/>
                <a:cs typeface="Arial"/>
              </a:rPr>
              <a:t>#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5" dirty="0">
                <a:latin typeface="Arial"/>
                <a:cs typeface="Arial"/>
              </a:rPr>
              <a:t>yellow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elements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latin typeface="Arial"/>
                <a:cs typeface="Arial"/>
              </a:rPr>
              <a:t>as </a:t>
            </a:r>
            <a:r>
              <a:rPr sz="1200" spc="-15" dirty="0">
                <a:latin typeface="Arial"/>
                <a:cs typeface="Arial"/>
              </a:rPr>
              <a:t>we </a:t>
            </a:r>
            <a:r>
              <a:rPr sz="1200" spc="-5" dirty="0">
                <a:latin typeface="Arial"/>
                <a:cs typeface="Arial"/>
              </a:rPr>
              <a:t>walk </a:t>
            </a:r>
            <a:r>
              <a:rPr sz="1200" dirty="0">
                <a:latin typeface="Arial"/>
                <a:cs typeface="Arial"/>
              </a:rPr>
              <a:t>from e up to the</a:t>
            </a:r>
            <a:r>
              <a:rPr sz="1200" spc="-6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root.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latin typeface="Arial"/>
                <a:cs typeface="Arial"/>
              </a:rPr>
              <a:t>(these are </a:t>
            </a:r>
            <a:r>
              <a:rPr sz="1200" spc="5" dirty="0">
                <a:latin typeface="Arial"/>
                <a:cs typeface="Arial"/>
              </a:rPr>
              <a:t>all </a:t>
            </a:r>
            <a:r>
              <a:rPr sz="1200" dirty="0">
                <a:latin typeface="Arial"/>
                <a:cs typeface="Arial"/>
              </a:rPr>
              <a:t>the </a:t>
            </a:r>
            <a:r>
              <a:rPr sz="1200" spc="-5" dirty="0">
                <a:latin typeface="Arial"/>
                <a:cs typeface="Arial"/>
              </a:rPr>
              <a:t>elements </a:t>
            </a:r>
            <a:r>
              <a:rPr sz="1200" dirty="0">
                <a:latin typeface="Arial"/>
                <a:cs typeface="Arial"/>
              </a:rPr>
              <a:t>less than</a:t>
            </a:r>
            <a:r>
              <a:rPr sz="1200" spc="-15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e)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7" name="object 57">
            <a:extLst>
              <a:ext uri="{FF2B5EF4-FFF2-40B4-BE49-F238E27FC236}">
                <a16:creationId xmlns:a16="http://schemas.microsoft.com/office/drawing/2014/main" id="{EB7215A7-C0F8-C646-B515-E3E9EFB372B8}"/>
              </a:ext>
            </a:extLst>
          </p:cNvPr>
          <p:cNvSpPr/>
          <p:nvPr/>
        </p:nvSpPr>
        <p:spPr>
          <a:xfrm>
            <a:off x="3859053" y="2787682"/>
            <a:ext cx="235775" cy="2356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8">
            <a:extLst>
              <a:ext uri="{FF2B5EF4-FFF2-40B4-BE49-F238E27FC236}">
                <a16:creationId xmlns:a16="http://schemas.microsoft.com/office/drawing/2014/main" id="{E566E1C7-0B1C-1849-B7AC-B4A204329447}"/>
              </a:ext>
            </a:extLst>
          </p:cNvPr>
          <p:cNvSpPr txBox="1"/>
          <p:nvPr/>
        </p:nvSpPr>
        <p:spPr>
          <a:xfrm>
            <a:off x="3943223" y="2800859"/>
            <a:ext cx="977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59">
            <a:extLst>
              <a:ext uri="{FF2B5EF4-FFF2-40B4-BE49-F238E27FC236}">
                <a16:creationId xmlns:a16="http://schemas.microsoft.com/office/drawing/2014/main" id="{F1CE4E64-786C-2A46-B464-035A0BF7475D}"/>
              </a:ext>
            </a:extLst>
          </p:cNvPr>
          <p:cNvSpPr/>
          <p:nvPr/>
        </p:nvSpPr>
        <p:spPr>
          <a:xfrm>
            <a:off x="3667029" y="2595532"/>
            <a:ext cx="80962" cy="80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60">
            <a:extLst>
              <a:ext uri="{FF2B5EF4-FFF2-40B4-BE49-F238E27FC236}">
                <a16:creationId xmlns:a16="http://schemas.microsoft.com/office/drawing/2014/main" id="{32B74087-77D1-C547-A86F-491C8321987C}"/>
              </a:ext>
            </a:extLst>
          </p:cNvPr>
          <p:cNvSpPr/>
          <p:nvPr/>
        </p:nvSpPr>
        <p:spPr>
          <a:xfrm>
            <a:off x="3397916" y="2384457"/>
            <a:ext cx="80962" cy="809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61">
            <a:extLst>
              <a:ext uri="{FF2B5EF4-FFF2-40B4-BE49-F238E27FC236}">
                <a16:creationId xmlns:a16="http://schemas.microsoft.com/office/drawing/2014/main" id="{5263AA09-EB49-ED47-94D5-52305A8BC24B}"/>
              </a:ext>
            </a:extLst>
          </p:cNvPr>
          <p:cNvSpPr/>
          <p:nvPr/>
        </p:nvSpPr>
        <p:spPr>
          <a:xfrm>
            <a:off x="3611371" y="3039238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124713" y="0"/>
                </a:moveTo>
                <a:lnTo>
                  <a:pt x="0" y="268312"/>
                </a:lnTo>
                <a:lnTo>
                  <a:pt x="249300" y="268312"/>
                </a:lnTo>
                <a:lnTo>
                  <a:pt x="124713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62">
            <a:extLst>
              <a:ext uri="{FF2B5EF4-FFF2-40B4-BE49-F238E27FC236}">
                <a16:creationId xmlns:a16="http://schemas.microsoft.com/office/drawing/2014/main" id="{ED54853C-44F7-8642-AFBD-E528BE553F65}"/>
              </a:ext>
            </a:extLst>
          </p:cNvPr>
          <p:cNvSpPr/>
          <p:nvPr/>
        </p:nvSpPr>
        <p:spPr>
          <a:xfrm>
            <a:off x="3611371" y="3039238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0" y="268312"/>
                </a:moveTo>
                <a:lnTo>
                  <a:pt x="124713" y="0"/>
                </a:lnTo>
                <a:lnTo>
                  <a:pt x="249300" y="268312"/>
                </a:lnTo>
                <a:lnTo>
                  <a:pt x="0" y="2683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63">
            <a:extLst>
              <a:ext uri="{FF2B5EF4-FFF2-40B4-BE49-F238E27FC236}">
                <a16:creationId xmlns:a16="http://schemas.microsoft.com/office/drawing/2014/main" id="{8438061D-E6D8-DD47-A1FD-2DB526FAB98F}"/>
              </a:ext>
            </a:extLst>
          </p:cNvPr>
          <p:cNvSpPr/>
          <p:nvPr/>
        </p:nvSpPr>
        <p:spPr>
          <a:xfrm>
            <a:off x="3628040" y="2096295"/>
            <a:ext cx="80962" cy="80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64">
            <a:extLst>
              <a:ext uri="{FF2B5EF4-FFF2-40B4-BE49-F238E27FC236}">
                <a16:creationId xmlns:a16="http://schemas.microsoft.com/office/drawing/2014/main" id="{E37FD7D3-175C-4B46-AD66-DD327E2BA752}"/>
              </a:ext>
            </a:extLst>
          </p:cNvPr>
          <p:cNvSpPr/>
          <p:nvPr/>
        </p:nvSpPr>
        <p:spPr>
          <a:xfrm>
            <a:off x="3397916" y="1866044"/>
            <a:ext cx="80962" cy="80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5">
            <a:extLst>
              <a:ext uri="{FF2B5EF4-FFF2-40B4-BE49-F238E27FC236}">
                <a16:creationId xmlns:a16="http://schemas.microsoft.com/office/drawing/2014/main" id="{2712B9B0-948A-AF4E-8EDC-E86E51C0ED5D}"/>
              </a:ext>
            </a:extLst>
          </p:cNvPr>
          <p:cNvSpPr/>
          <p:nvPr/>
        </p:nvSpPr>
        <p:spPr>
          <a:xfrm>
            <a:off x="3628040" y="1616107"/>
            <a:ext cx="80962" cy="809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66">
            <a:extLst>
              <a:ext uri="{FF2B5EF4-FFF2-40B4-BE49-F238E27FC236}">
                <a16:creationId xmlns:a16="http://schemas.microsoft.com/office/drawing/2014/main" id="{38F6A926-6D44-C74B-8EE5-93D73AC686F5}"/>
              </a:ext>
            </a:extLst>
          </p:cNvPr>
          <p:cNvSpPr/>
          <p:nvPr/>
        </p:nvSpPr>
        <p:spPr>
          <a:xfrm>
            <a:off x="3916203" y="1385857"/>
            <a:ext cx="80962" cy="809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67">
            <a:extLst>
              <a:ext uri="{FF2B5EF4-FFF2-40B4-BE49-F238E27FC236}">
                <a16:creationId xmlns:a16="http://schemas.microsoft.com/office/drawing/2014/main" id="{359AB154-AB42-8446-8E2A-1163DA304AC7}"/>
              </a:ext>
            </a:extLst>
          </p:cNvPr>
          <p:cNvSpPr/>
          <p:nvPr/>
        </p:nvSpPr>
        <p:spPr>
          <a:xfrm>
            <a:off x="3705129" y="1174782"/>
            <a:ext cx="80962" cy="809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68">
            <a:extLst>
              <a:ext uri="{FF2B5EF4-FFF2-40B4-BE49-F238E27FC236}">
                <a16:creationId xmlns:a16="http://schemas.microsoft.com/office/drawing/2014/main" id="{AA8725B5-5BFB-B048-8B23-384D5D76392E}"/>
              </a:ext>
            </a:extLst>
          </p:cNvPr>
          <p:cNvSpPr/>
          <p:nvPr/>
        </p:nvSpPr>
        <p:spPr>
          <a:xfrm>
            <a:off x="3993165" y="962819"/>
            <a:ext cx="80962" cy="80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69">
            <a:extLst>
              <a:ext uri="{FF2B5EF4-FFF2-40B4-BE49-F238E27FC236}">
                <a16:creationId xmlns:a16="http://schemas.microsoft.com/office/drawing/2014/main" id="{4D39CBD9-7936-0142-AA2F-056278D19A56}"/>
              </a:ext>
            </a:extLst>
          </p:cNvPr>
          <p:cNvSpPr/>
          <p:nvPr/>
        </p:nvSpPr>
        <p:spPr>
          <a:xfrm>
            <a:off x="3362198" y="2809113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124587" y="0"/>
                </a:moveTo>
                <a:lnTo>
                  <a:pt x="0" y="268223"/>
                </a:lnTo>
                <a:lnTo>
                  <a:pt x="249174" y="268223"/>
                </a:lnTo>
                <a:lnTo>
                  <a:pt x="124587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70">
            <a:extLst>
              <a:ext uri="{FF2B5EF4-FFF2-40B4-BE49-F238E27FC236}">
                <a16:creationId xmlns:a16="http://schemas.microsoft.com/office/drawing/2014/main" id="{95D85196-1E19-E74A-BAD3-70FEADDE2AFA}"/>
              </a:ext>
            </a:extLst>
          </p:cNvPr>
          <p:cNvSpPr/>
          <p:nvPr/>
        </p:nvSpPr>
        <p:spPr>
          <a:xfrm>
            <a:off x="3362198" y="2809113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0" y="268223"/>
                </a:moveTo>
                <a:lnTo>
                  <a:pt x="124587" y="0"/>
                </a:lnTo>
                <a:lnTo>
                  <a:pt x="249174" y="268223"/>
                </a:lnTo>
                <a:lnTo>
                  <a:pt x="0" y="268223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71">
            <a:extLst>
              <a:ext uri="{FF2B5EF4-FFF2-40B4-BE49-F238E27FC236}">
                <a16:creationId xmlns:a16="http://schemas.microsoft.com/office/drawing/2014/main" id="{A23EE121-FDF5-AE4A-BB12-137D12BCF5F4}"/>
              </a:ext>
            </a:extLst>
          </p:cNvPr>
          <p:cNvSpPr/>
          <p:nvPr/>
        </p:nvSpPr>
        <p:spPr>
          <a:xfrm>
            <a:off x="3131185" y="2578863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124587" y="0"/>
                </a:moveTo>
                <a:lnTo>
                  <a:pt x="0" y="268350"/>
                </a:lnTo>
                <a:lnTo>
                  <a:pt x="249300" y="268350"/>
                </a:lnTo>
                <a:lnTo>
                  <a:pt x="124587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72">
            <a:extLst>
              <a:ext uri="{FF2B5EF4-FFF2-40B4-BE49-F238E27FC236}">
                <a16:creationId xmlns:a16="http://schemas.microsoft.com/office/drawing/2014/main" id="{3EAC55DE-CAA5-644B-89CA-CF2BE96CEBA8}"/>
              </a:ext>
            </a:extLst>
          </p:cNvPr>
          <p:cNvSpPr/>
          <p:nvPr/>
        </p:nvSpPr>
        <p:spPr>
          <a:xfrm>
            <a:off x="3131185" y="2578863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0" y="268350"/>
                </a:moveTo>
                <a:lnTo>
                  <a:pt x="124587" y="0"/>
                </a:lnTo>
                <a:lnTo>
                  <a:pt x="249300" y="268350"/>
                </a:lnTo>
                <a:lnTo>
                  <a:pt x="0" y="26835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73">
            <a:extLst>
              <a:ext uri="{FF2B5EF4-FFF2-40B4-BE49-F238E27FC236}">
                <a16:creationId xmlns:a16="http://schemas.microsoft.com/office/drawing/2014/main" id="{A9E08EB3-9E54-3343-878A-D7BF3128314E}"/>
              </a:ext>
            </a:extLst>
          </p:cNvPr>
          <p:cNvSpPr/>
          <p:nvPr/>
        </p:nvSpPr>
        <p:spPr>
          <a:xfrm>
            <a:off x="3112135" y="2059813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124587" y="0"/>
                </a:moveTo>
                <a:lnTo>
                  <a:pt x="0" y="268223"/>
                </a:lnTo>
                <a:lnTo>
                  <a:pt x="249300" y="268223"/>
                </a:lnTo>
                <a:lnTo>
                  <a:pt x="124587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74">
            <a:extLst>
              <a:ext uri="{FF2B5EF4-FFF2-40B4-BE49-F238E27FC236}">
                <a16:creationId xmlns:a16="http://schemas.microsoft.com/office/drawing/2014/main" id="{826B6C9E-013F-C642-95D5-15A6F115E26D}"/>
              </a:ext>
            </a:extLst>
          </p:cNvPr>
          <p:cNvSpPr/>
          <p:nvPr/>
        </p:nvSpPr>
        <p:spPr>
          <a:xfrm>
            <a:off x="3112135" y="2059813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0" y="268223"/>
                </a:moveTo>
                <a:lnTo>
                  <a:pt x="124587" y="0"/>
                </a:lnTo>
                <a:lnTo>
                  <a:pt x="249300" y="268223"/>
                </a:lnTo>
                <a:lnTo>
                  <a:pt x="0" y="268223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75">
            <a:extLst>
              <a:ext uri="{FF2B5EF4-FFF2-40B4-BE49-F238E27FC236}">
                <a16:creationId xmlns:a16="http://schemas.microsoft.com/office/drawing/2014/main" id="{58E9C6D4-C677-8742-90C1-2DB17B93F0D4}"/>
              </a:ext>
            </a:extLst>
          </p:cNvPr>
          <p:cNvSpPr/>
          <p:nvPr/>
        </p:nvSpPr>
        <p:spPr>
          <a:xfrm>
            <a:off x="3343148" y="1330326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124587" y="0"/>
                </a:moveTo>
                <a:lnTo>
                  <a:pt x="0" y="268224"/>
                </a:lnTo>
                <a:lnTo>
                  <a:pt x="249174" y="268224"/>
                </a:lnTo>
                <a:lnTo>
                  <a:pt x="124587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76">
            <a:extLst>
              <a:ext uri="{FF2B5EF4-FFF2-40B4-BE49-F238E27FC236}">
                <a16:creationId xmlns:a16="http://schemas.microsoft.com/office/drawing/2014/main" id="{2EBA699D-BA0B-D043-8678-81D83B8C14C2}"/>
              </a:ext>
            </a:extLst>
          </p:cNvPr>
          <p:cNvSpPr/>
          <p:nvPr/>
        </p:nvSpPr>
        <p:spPr>
          <a:xfrm>
            <a:off x="3343148" y="1330326"/>
            <a:ext cx="249554" cy="268605"/>
          </a:xfrm>
          <a:custGeom>
            <a:avLst/>
            <a:gdLst/>
            <a:ahLst/>
            <a:cxnLst/>
            <a:rect l="l" t="t" r="r" b="b"/>
            <a:pathLst>
              <a:path w="249554" h="268604">
                <a:moveTo>
                  <a:pt x="0" y="268224"/>
                </a:moveTo>
                <a:lnTo>
                  <a:pt x="124587" y="0"/>
                </a:lnTo>
                <a:lnTo>
                  <a:pt x="249174" y="268224"/>
                </a:lnTo>
                <a:lnTo>
                  <a:pt x="0" y="26822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77">
            <a:extLst>
              <a:ext uri="{FF2B5EF4-FFF2-40B4-BE49-F238E27FC236}">
                <a16:creationId xmlns:a16="http://schemas.microsoft.com/office/drawing/2014/main" id="{4184A49C-9474-6442-8A5D-48197CB91FEA}"/>
              </a:ext>
            </a:extLst>
          </p:cNvPr>
          <p:cNvSpPr/>
          <p:nvPr/>
        </p:nvSpPr>
        <p:spPr>
          <a:xfrm>
            <a:off x="635" y="0"/>
            <a:ext cx="4548505" cy="457200"/>
          </a:xfrm>
          <a:custGeom>
            <a:avLst/>
            <a:gdLst/>
            <a:ahLst/>
            <a:cxnLst/>
            <a:rect l="l" t="t" r="r" b="b"/>
            <a:pathLst>
              <a:path w="4548505" h="457200">
                <a:moveTo>
                  <a:pt x="0" y="457200"/>
                </a:moveTo>
                <a:lnTo>
                  <a:pt x="4548505" y="457200"/>
                </a:lnTo>
                <a:lnTo>
                  <a:pt x="4548505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78">
            <a:extLst>
              <a:ext uri="{FF2B5EF4-FFF2-40B4-BE49-F238E27FC236}">
                <a16:creationId xmlns:a16="http://schemas.microsoft.com/office/drawing/2014/main" id="{0B240D4C-7BF4-7645-9319-5112C4707580}"/>
              </a:ext>
            </a:extLst>
          </p:cNvPr>
          <p:cNvSpPr/>
          <p:nvPr/>
        </p:nvSpPr>
        <p:spPr>
          <a:xfrm>
            <a:off x="635" y="0"/>
            <a:ext cx="4548505" cy="457200"/>
          </a:xfrm>
          <a:custGeom>
            <a:avLst/>
            <a:gdLst/>
            <a:ahLst/>
            <a:cxnLst/>
            <a:rect l="l" t="t" r="r" b="b"/>
            <a:pathLst>
              <a:path w="4548505" h="457200">
                <a:moveTo>
                  <a:pt x="0" y="457200"/>
                </a:moveTo>
                <a:lnTo>
                  <a:pt x="4548505" y="457200"/>
                </a:lnTo>
                <a:lnTo>
                  <a:pt x="4548505" y="0"/>
                </a:ln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79">
            <a:extLst>
              <a:ext uri="{FF2B5EF4-FFF2-40B4-BE49-F238E27FC236}">
                <a16:creationId xmlns:a16="http://schemas.microsoft.com/office/drawing/2014/main" id="{EA5FF6B3-CC31-594E-BB79-2ED1632900B3}"/>
              </a:ext>
            </a:extLst>
          </p:cNvPr>
          <p:cNvSpPr txBox="1"/>
          <p:nvPr/>
        </p:nvSpPr>
        <p:spPr>
          <a:xfrm>
            <a:off x="13462" y="13666"/>
            <a:ext cx="4546600" cy="4413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73025" rIns="0" bIns="0" rtlCol="0">
            <a:spAutoFit/>
          </a:bodyPr>
          <a:lstStyle/>
          <a:p>
            <a:pPr marR="37465" algn="ctr">
              <a:lnSpc>
                <a:spcPct val="100000"/>
              </a:lnSpc>
              <a:spcBef>
                <a:spcPts val="5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Rank</a:t>
            </a:r>
            <a:endParaRPr sz="1800">
              <a:latin typeface="Arial"/>
              <a:cs typeface="Arial"/>
            </a:endParaRPr>
          </a:p>
        </p:txBody>
      </p:sp>
      <p:sp>
        <p:nvSpPr>
          <p:cNvPr id="40" name="object 80">
            <a:extLst>
              <a:ext uri="{FF2B5EF4-FFF2-40B4-BE49-F238E27FC236}">
                <a16:creationId xmlns:a16="http://schemas.microsoft.com/office/drawing/2014/main" id="{4536CBE5-9628-E44B-97CF-2F758DE7EBC0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34907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37FFA70-ECB9-A042-A90D-06C7B7A3BFCB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F95616B5-D2B3-5F48-88FB-D803894FF4BB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A1FCEE46-7B72-3E42-9039-F199C006DD48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372235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Balancing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BST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BF8BB75-3B51-C44F-B401-6361FE602F39}"/>
              </a:ext>
            </a:extLst>
          </p:cNvPr>
          <p:cNvSpPr txBox="1"/>
          <p:nvPr/>
        </p:nvSpPr>
        <p:spPr>
          <a:xfrm>
            <a:off x="161290" y="733171"/>
            <a:ext cx="4228465" cy="1842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35814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There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many </a:t>
            </a:r>
            <a:r>
              <a:rPr sz="1400" spc="-30" dirty="0">
                <a:latin typeface="Arial"/>
                <a:cs typeface="Arial"/>
              </a:rPr>
              <a:t>ways </a:t>
            </a:r>
            <a:r>
              <a:rPr sz="1400" spc="-5" dirty="0">
                <a:latin typeface="Arial"/>
                <a:cs typeface="Arial"/>
              </a:rPr>
              <a:t>to modify </a:t>
            </a:r>
            <a:r>
              <a:rPr sz="1400" spc="-10" dirty="0">
                <a:latin typeface="Arial"/>
                <a:cs typeface="Arial"/>
              </a:rPr>
              <a:t>the insert </a:t>
            </a:r>
            <a:r>
              <a:rPr sz="1400" spc="-15" dirty="0">
                <a:latin typeface="Arial"/>
                <a:cs typeface="Arial"/>
              </a:rPr>
              <a:t>and  </a:t>
            </a:r>
            <a:r>
              <a:rPr sz="1400" spc="-10" dirty="0">
                <a:latin typeface="Arial"/>
                <a:cs typeface="Arial"/>
              </a:rPr>
              <a:t>delete </a:t>
            </a:r>
            <a:r>
              <a:rPr sz="1400" spc="-15" dirty="0">
                <a:latin typeface="Arial"/>
                <a:cs typeface="Arial"/>
              </a:rPr>
              <a:t>operations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a BST </a:t>
            </a:r>
            <a:r>
              <a:rPr sz="1400" spc="-10" dirty="0">
                <a:latin typeface="Arial"/>
                <a:cs typeface="Arial"/>
              </a:rPr>
              <a:t>to </a:t>
            </a:r>
            <a:r>
              <a:rPr sz="1400" spc="-5" dirty="0">
                <a:latin typeface="Arial"/>
                <a:cs typeface="Arial"/>
              </a:rPr>
              <a:t>keep it</a:t>
            </a:r>
            <a:r>
              <a:rPr sz="1400" spc="2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balanced: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5"/>
              </a:spcBef>
              <a:buFont typeface="Arial"/>
              <a:buChar char="–"/>
              <a:tabLst>
                <a:tab pos="372110" algn="l"/>
              </a:tabLst>
            </a:pPr>
            <a:r>
              <a:rPr sz="1200" b="1" spc="-5" dirty="0">
                <a:latin typeface="Arial"/>
                <a:cs typeface="Arial"/>
              </a:rPr>
              <a:t>Worst-case </a:t>
            </a:r>
            <a:r>
              <a:rPr sz="1200" spc="-10" dirty="0">
                <a:latin typeface="Arial"/>
                <a:cs typeface="Arial"/>
              </a:rPr>
              <a:t>mechanisms: </a:t>
            </a:r>
            <a:r>
              <a:rPr sz="1200" spc="-5" dirty="0">
                <a:latin typeface="Arial"/>
                <a:cs typeface="Arial"/>
              </a:rPr>
              <a:t>h </a:t>
            </a:r>
            <a:r>
              <a:rPr sz="1200" dirty="0">
                <a:latin typeface="Arial"/>
                <a:cs typeface="Arial"/>
              </a:rPr>
              <a:t>= O(log </a:t>
            </a:r>
            <a:r>
              <a:rPr sz="1200" spc="-5" dirty="0">
                <a:latin typeface="Arial"/>
                <a:cs typeface="Arial"/>
              </a:rPr>
              <a:t>n)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always.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  <a:spcBef>
                <a:spcPts val="250"/>
              </a:spcBef>
            </a:pPr>
            <a:r>
              <a:rPr sz="1000" i="1" dirty="0">
                <a:latin typeface="Arial"/>
                <a:cs typeface="Arial"/>
              </a:rPr>
              <a:t>AVL trees, </a:t>
            </a:r>
            <a:r>
              <a:rPr sz="1000" i="1" spc="5" dirty="0">
                <a:latin typeface="Arial"/>
                <a:cs typeface="Arial"/>
              </a:rPr>
              <a:t>BB[α] </a:t>
            </a:r>
            <a:r>
              <a:rPr sz="1000" i="1" dirty="0">
                <a:latin typeface="Arial"/>
                <a:cs typeface="Arial"/>
              </a:rPr>
              <a:t>trees, </a:t>
            </a:r>
            <a:r>
              <a:rPr sz="1000" i="1" spc="-5" dirty="0">
                <a:latin typeface="Arial"/>
                <a:cs typeface="Arial"/>
              </a:rPr>
              <a:t>red-black</a:t>
            </a:r>
            <a:r>
              <a:rPr sz="1000" i="1" spc="-110" dirty="0">
                <a:latin typeface="Arial"/>
                <a:cs typeface="Arial"/>
              </a:rPr>
              <a:t> </a:t>
            </a:r>
            <a:r>
              <a:rPr sz="1000" i="1" spc="-5" dirty="0">
                <a:latin typeface="Arial"/>
                <a:cs typeface="Arial"/>
              </a:rPr>
              <a:t>trees</a:t>
            </a:r>
            <a:endParaRPr sz="1000">
              <a:latin typeface="Arial"/>
              <a:cs typeface="Arial"/>
            </a:endParaRPr>
          </a:p>
          <a:p>
            <a:pPr marL="371475" marR="5080" lvl="1" indent="-142875">
              <a:lnSpc>
                <a:spcPct val="100000"/>
              </a:lnSpc>
              <a:spcBef>
                <a:spcPts val="280"/>
              </a:spcBef>
              <a:buFont typeface="Arial"/>
              <a:buChar char="–"/>
              <a:tabLst>
                <a:tab pos="372110" algn="l"/>
              </a:tabLst>
            </a:pPr>
            <a:r>
              <a:rPr sz="1200" b="1" spc="-10" dirty="0">
                <a:latin typeface="Arial"/>
                <a:cs typeface="Arial"/>
              </a:rPr>
              <a:t>Amortized </a:t>
            </a:r>
            <a:r>
              <a:rPr sz="1200" spc="-10" dirty="0">
                <a:latin typeface="Arial"/>
                <a:cs typeface="Arial"/>
              </a:rPr>
              <a:t>mechanisms: </a:t>
            </a:r>
            <a:r>
              <a:rPr sz="1200" dirty="0">
                <a:latin typeface="Arial"/>
                <a:cs typeface="Arial"/>
              </a:rPr>
              <a:t>starting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an </a:t>
            </a:r>
            <a:r>
              <a:rPr sz="1200" spc="-10" dirty="0">
                <a:latin typeface="Arial"/>
                <a:cs typeface="Arial"/>
              </a:rPr>
              <a:t>empty </a:t>
            </a:r>
            <a:r>
              <a:rPr sz="1200" dirty="0">
                <a:latin typeface="Arial"/>
                <a:cs typeface="Arial"/>
              </a:rPr>
              <a:t>tree, </a:t>
            </a:r>
            <a:r>
              <a:rPr sz="1200" spc="-5" dirty="0">
                <a:latin typeface="Arial"/>
                <a:cs typeface="Arial"/>
              </a:rPr>
              <a:t>any  sequence </a:t>
            </a:r>
            <a:r>
              <a:rPr sz="1200" dirty="0">
                <a:latin typeface="Arial"/>
                <a:cs typeface="Arial"/>
              </a:rPr>
              <a:t>of m operations takes O(m </a:t>
            </a:r>
            <a:r>
              <a:rPr sz="1200" spc="5" dirty="0">
                <a:latin typeface="Arial"/>
                <a:cs typeface="Arial"/>
              </a:rPr>
              <a:t>log </a:t>
            </a:r>
            <a:r>
              <a:rPr sz="1200" spc="-5" dirty="0">
                <a:latin typeface="Arial"/>
                <a:cs typeface="Arial"/>
              </a:rPr>
              <a:t>n)</a:t>
            </a:r>
            <a:r>
              <a:rPr sz="1200" spc="-16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time.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  <a:spcBef>
                <a:spcPts val="250"/>
              </a:spcBef>
            </a:pPr>
            <a:r>
              <a:rPr sz="1000" i="1" spc="-5" dirty="0">
                <a:latin typeface="Arial"/>
                <a:cs typeface="Arial"/>
              </a:rPr>
              <a:t>splay </a:t>
            </a:r>
            <a:r>
              <a:rPr sz="1000" i="1" dirty="0">
                <a:latin typeface="Arial"/>
                <a:cs typeface="Arial"/>
              </a:rPr>
              <a:t>trees, “batch” </a:t>
            </a:r>
            <a:r>
              <a:rPr sz="1000" i="1" spc="-5" dirty="0">
                <a:latin typeface="Arial"/>
                <a:cs typeface="Arial"/>
              </a:rPr>
              <a:t>rebalancing</a:t>
            </a:r>
            <a:r>
              <a:rPr sz="1000" i="1" spc="-20" dirty="0">
                <a:latin typeface="Arial"/>
                <a:cs typeface="Arial"/>
              </a:rPr>
              <a:t> </a:t>
            </a:r>
            <a:r>
              <a:rPr sz="1000" i="1" spc="-5" dirty="0">
                <a:latin typeface="Arial"/>
                <a:cs typeface="Arial"/>
              </a:rPr>
              <a:t>methods</a:t>
            </a:r>
            <a:endParaRPr sz="10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80"/>
              </a:spcBef>
              <a:buFont typeface="Arial"/>
              <a:buChar char="–"/>
              <a:tabLst>
                <a:tab pos="372110" algn="l"/>
              </a:tabLst>
            </a:pPr>
            <a:r>
              <a:rPr sz="1200" b="1" spc="-5" dirty="0">
                <a:latin typeface="Arial"/>
                <a:cs typeface="Arial"/>
              </a:rPr>
              <a:t>Randomized </a:t>
            </a:r>
            <a:r>
              <a:rPr sz="1200" spc="-10" dirty="0">
                <a:latin typeface="Arial"/>
                <a:cs typeface="Arial"/>
              </a:rPr>
              <a:t>mechanisms: </a:t>
            </a:r>
            <a:r>
              <a:rPr sz="1200" spc="-5" dirty="0">
                <a:latin typeface="Arial"/>
                <a:cs typeface="Arial"/>
              </a:rPr>
              <a:t>always </a:t>
            </a:r>
            <a:r>
              <a:rPr sz="1200" dirty="0">
                <a:latin typeface="Arial"/>
                <a:cs typeface="Arial"/>
              </a:rPr>
              <a:t>balanced </a:t>
            </a:r>
            <a:r>
              <a:rPr sz="1200" spc="-5" dirty="0">
                <a:latin typeface="Arial"/>
                <a:cs typeface="Arial"/>
              </a:rPr>
              <a:t>“with</a:t>
            </a:r>
            <a:r>
              <a:rPr sz="1200" spc="2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high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</a:pPr>
            <a:r>
              <a:rPr sz="1200" dirty="0">
                <a:latin typeface="Arial"/>
                <a:cs typeface="Arial"/>
              </a:rPr>
              <a:t>probability”. </a:t>
            </a:r>
            <a:r>
              <a:rPr sz="1000" i="1" spc="-5" dirty="0">
                <a:latin typeface="Arial"/>
                <a:cs typeface="Arial"/>
              </a:rPr>
              <a:t>randomly-balanced </a:t>
            </a:r>
            <a:r>
              <a:rPr sz="1000" i="1" spc="5" dirty="0">
                <a:latin typeface="Arial"/>
                <a:cs typeface="Arial"/>
              </a:rPr>
              <a:t>BSTs,</a:t>
            </a:r>
            <a:r>
              <a:rPr sz="1000" i="1" spc="-70" dirty="0">
                <a:latin typeface="Arial"/>
                <a:cs typeface="Arial"/>
              </a:rPr>
              <a:t> </a:t>
            </a:r>
            <a:r>
              <a:rPr sz="1000" i="1" spc="-5" dirty="0">
                <a:latin typeface="Arial"/>
                <a:cs typeface="Arial"/>
              </a:rPr>
              <a:t>treaps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9BF9F03-6DAE-374E-AA5D-E438CBCAD0B8}"/>
              </a:ext>
            </a:extLst>
          </p:cNvPr>
          <p:cNvSpPr txBox="1"/>
          <p:nvPr/>
        </p:nvSpPr>
        <p:spPr>
          <a:xfrm>
            <a:off x="161290" y="2596133"/>
            <a:ext cx="201358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Most of </a:t>
            </a:r>
            <a:r>
              <a:rPr sz="1600" dirty="0">
                <a:latin typeface="Arial"/>
                <a:cs typeface="Arial"/>
              </a:rPr>
              <a:t>these </a:t>
            </a:r>
            <a:r>
              <a:rPr sz="1600" spc="-5" dirty="0">
                <a:latin typeface="Arial"/>
                <a:cs typeface="Arial"/>
              </a:rPr>
              <a:t>are  based on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rotations: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A6342F2C-338E-8D49-ADEE-AB1896EBE3C4}"/>
              </a:ext>
            </a:extLst>
          </p:cNvPr>
          <p:cNvSpPr/>
          <p:nvPr/>
        </p:nvSpPr>
        <p:spPr>
          <a:xfrm>
            <a:off x="2287650" y="2914014"/>
            <a:ext cx="173355" cy="161290"/>
          </a:xfrm>
          <a:custGeom>
            <a:avLst/>
            <a:gdLst/>
            <a:ahLst/>
            <a:cxnLst/>
            <a:rect l="l" t="t" r="r" b="b"/>
            <a:pathLst>
              <a:path w="173354" h="161289">
                <a:moveTo>
                  <a:pt x="0" y="160909"/>
                </a:moveTo>
                <a:lnTo>
                  <a:pt x="17297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1665184-B1BC-3448-B22C-B219145EDDE5}"/>
              </a:ext>
            </a:extLst>
          </p:cNvPr>
          <p:cNvSpPr/>
          <p:nvPr/>
        </p:nvSpPr>
        <p:spPr>
          <a:xfrm>
            <a:off x="2441448" y="2914014"/>
            <a:ext cx="154305" cy="161290"/>
          </a:xfrm>
          <a:custGeom>
            <a:avLst/>
            <a:gdLst/>
            <a:ahLst/>
            <a:cxnLst/>
            <a:rect l="l" t="t" r="r" b="b"/>
            <a:pathLst>
              <a:path w="154304" h="161289">
                <a:moveTo>
                  <a:pt x="0" y="0"/>
                </a:moveTo>
                <a:lnTo>
                  <a:pt x="153797" y="16090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05C9CA22-9E1E-ED42-A219-D176E9F79254}"/>
              </a:ext>
            </a:extLst>
          </p:cNvPr>
          <p:cNvSpPr/>
          <p:nvPr/>
        </p:nvSpPr>
        <p:spPr>
          <a:xfrm>
            <a:off x="2441448" y="2652649"/>
            <a:ext cx="250190" cy="241300"/>
          </a:xfrm>
          <a:custGeom>
            <a:avLst/>
            <a:gdLst/>
            <a:ahLst/>
            <a:cxnLst/>
            <a:rect l="l" t="t" r="r" b="b"/>
            <a:pathLst>
              <a:path w="250189" h="241300">
                <a:moveTo>
                  <a:pt x="0" y="241300"/>
                </a:moveTo>
                <a:lnTo>
                  <a:pt x="249809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C779407A-E5D5-3E41-A8EB-C83BF89539FB}"/>
              </a:ext>
            </a:extLst>
          </p:cNvPr>
          <p:cNvSpPr/>
          <p:nvPr/>
        </p:nvSpPr>
        <p:spPr>
          <a:xfrm>
            <a:off x="2592863" y="2589942"/>
            <a:ext cx="312229" cy="2661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94274CAA-8643-E047-A43C-2D8EA2C8D265}"/>
              </a:ext>
            </a:extLst>
          </p:cNvPr>
          <p:cNvSpPr/>
          <p:nvPr/>
        </p:nvSpPr>
        <p:spPr>
          <a:xfrm>
            <a:off x="2362231" y="2831242"/>
            <a:ext cx="177736" cy="1656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5F4F67F7-EB41-D64A-8796-E5B6CCD7ABF9}"/>
              </a:ext>
            </a:extLst>
          </p:cNvPr>
          <p:cNvSpPr/>
          <p:nvPr/>
        </p:nvSpPr>
        <p:spPr>
          <a:xfrm>
            <a:off x="2172335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7" y="0"/>
                </a:moveTo>
                <a:lnTo>
                  <a:pt x="0" y="261366"/>
                </a:lnTo>
                <a:lnTo>
                  <a:pt x="249936" y="261366"/>
                </a:lnTo>
                <a:lnTo>
                  <a:pt x="12496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83F1FF21-D668-1144-88F6-BFB5E2D46063}"/>
              </a:ext>
            </a:extLst>
          </p:cNvPr>
          <p:cNvSpPr/>
          <p:nvPr/>
        </p:nvSpPr>
        <p:spPr>
          <a:xfrm>
            <a:off x="2172335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6"/>
                </a:moveTo>
                <a:lnTo>
                  <a:pt x="124967" y="0"/>
                </a:lnTo>
                <a:lnTo>
                  <a:pt x="249936" y="261366"/>
                </a:lnTo>
                <a:lnTo>
                  <a:pt x="0" y="2613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2FE4A05F-1497-C740-B942-25D2ADEA6F2A}"/>
              </a:ext>
            </a:extLst>
          </p:cNvPr>
          <p:cNvSpPr/>
          <p:nvPr/>
        </p:nvSpPr>
        <p:spPr>
          <a:xfrm>
            <a:off x="2479929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840" y="0"/>
                </a:moveTo>
                <a:lnTo>
                  <a:pt x="0" y="261366"/>
                </a:lnTo>
                <a:lnTo>
                  <a:pt x="249808" y="261366"/>
                </a:lnTo>
                <a:lnTo>
                  <a:pt x="12484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85BB609B-AE2E-9442-88EF-4C6D0B23E61C}"/>
              </a:ext>
            </a:extLst>
          </p:cNvPr>
          <p:cNvSpPr/>
          <p:nvPr/>
        </p:nvSpPr>
        <p:spPr>
          <a:xfrm>
            <a:off x="2479929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6"/>
                </a:moveTo>
                <a:lnTo>
                  <a:pt x="124840" y="0"/>
                </a:lnTo>
                <a:lnTo>
                  <a:pt x="249808" y="261366"/>
                </a:lnTo>
                <a:lnTo>
                  <a:pt x="0" y="2613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C8D4914E-BC8E-6048-8085-1A906CA79F77}"/>
              </a:ext>
            </a:extLst>
          </p:cNvPr>
          <p:cNvSpPr/>
          <p:nvPr/>
        </p:nvSpPr>
        <p:spPr>
          <a:xfrm>
            <a:off x="2787395" y="2833624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7" y="0"/>
                </a:moveTo>
                <a:lnTo>
                  <a:pt x="0" y="261365"/>
                </a:lnTo>
                <a:lnTo>
                  <a:pt x="249936" y="261365"/>
                </a:lnTo>
                <a:lnTo>
                  <a:pt x="12496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AF2D0ABC-727C-8F4B-82AD-54DA02A20D08}"/>
              </a:ext>
            </a:extLst>
          </p:cNvPr>
          <p:cNvSpPr/>
          <p:nvPr/>
        </p:nvSpPr>
        <p:spPr>
          <a:xfrm>
            <a:off x="2787395" y="2833624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5"/>
                </a:moveTo>
                <a:lnTo>
                  <a:pt x="124967" y="0"/>
                </a:lnTo>
                <a:lnTo>
                  <a:pt x="249936" y="261365"/>
                </a:lnTo>
                <a:lnTo>
                  <a:pt x="0" y="26136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B727EDA0-36E2-134B-9AFE-F9792557DD4C}"/>
              </a:ext>
            </a:extLst>
          </p:cNvPr>
          <p:cNvSpPr txBox="1"/>
          <p:nvPr/>
        </p:nvSpPr>
        <p:spPr>
          <a:xfrm>
            <a:off x="2870073" y="2939033"/>
            <a:ext cx="10541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C</a:t>
            </a:r>
            <a:endParaRPr sz="1000">
              <a:latin typeface="Arial"/>
              <a:cs typeface="Arial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E3326C29-C9DD-9340-BA0B-22E31BFB2FD0}"/>
              </a:ext>
            </a:extLst>
          </p:cNvPr>
          <p:cNvSpPr/>
          <p:nvPr/>
        </p:nvSpPr>
        <p:spPr>
          <a:xfrm>
            <a:off x="3037331" y="2713989"/>
            <a:ext cx="384810" cy="38100"/>
          </a:xfrm>
          <a:custGeom>
            <a:avLst/>
            <a:gdLst/>
            <a:ahLst/>
            <a:cxnLst/>
            <a:rect l="l" t="t" r="r" b="b"/>
            <a:pathLst>
              <a:path w="384810" h="38100">
                <a:moveTo>
                  <a:pt x="346328" y="0"/>
                </a:moveTo>
                <a:lnTo>
                  <a:pt x="346328" y="38100"/>
                </a:lnTo>
                <a:lnTo>
                  <a:pt x="378332" y="22098"/>
                </a:lnTo>
                <a:lnTo>
                  <a:pt x="352678" y="22098"/>
                </a:lnTo>
                <a:lnTo>
                  <a:pt x="352678" y="16001"/>
                </a:lnTo>
                <a:lnTo>
                  <a:pt x="378332" y="16001"/>
                </a:lnTo>
                <a:lnTo>
                  <a:pt x="346328" y="0"/>
                </a:lnTo>
                <a:close/>
              </a:path>
              <a:path w="384810" h="38100">
                <a:moveTo>
                  <a:pt x="346328" y="16001"/>
                </a:moveTo>
                <a:lnTo>
                  <a:pt x="0" y="16001"/>
                </a:lnTo>
                <a:lnTo>
                  <a:pt x="0" y="22098"/>
                </a:lnTo>
                <a:lnTo>
                  <a:pt x="346328" y="22098"/>
                </a:lnTo>
                <a:lnTo>
                  <a:pt x="346328" y="16001"/>
                </a:lnTo>
                <a:close/>
              </a:path>
              <a:path w="384810" h="38100">
                <a:moveTo>
                  <a:pt x="378332" y="16001"/>
                </a:moveTo>
                <a:lnTo>
                  <a:pt x="352678" y="16001"/>
                </a:lnTo>
                <a:lnTo>
                  <a:pt x="352678" y="22098"/>
                </a:lnTo>
                <a:lnTo>
                  <a:pt x="378332" y="22098"/>
                </a:lnTo>
                <a:lnTo>
                  <a:pt x="384428" y="19050"/>
                </a:lnTo>
                <a:lnTo>
                  <a:pt x="378332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8CC3915B-0C9C-B14F-ABDB-80BE29CFA1DC}"/>
              </a:ext>
            </a:extLst>
          </p:cNvPr>
          <p:cNvSpPr/>
          <p:nvPr/>
        </p:nvSpPr>
        <p:spPr>
          <a:xfrm>
            <a:off x="3037331" y="2834639"/>
            <a:ext cx="384810" cy="38100"/>
          </a:xfrm>
          <a:custGeom>
            <a:avLst/>
            <a:gdLst/>
            <a:ahLst/>
            <a:cxnLst/>
            <a:rect l="l" t="t" r="r" b="b"/>
            <a:pathLst>
              <a:path w="38481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384810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384810" h="38100">
                <a:moveTo>
                  <a:pt x="384428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384428" y="22098"/>
                </a:lnTo>
                <a:lnTo>
                  <a:pt x="384428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FF1DC799-54AB-F04D-9F60-C53ABC203506}"/>
              </a:ext>
            </a:extLst>
          </p:cNvPr>
          <p:cNvSpPr/>
          <p:nvPr/>
        </p:nvSpPr>
        <p:spPr>
          <a:xfrm>
            <a:off x="3575557" y="2672714"/>
            <a:ext cx="192405" cy="201295"/>
          </a:xfrm>
          <a:custGeom>
            <a:avLst/>
            <a:gdLst/>
            <a:ahLst/>
            <a:cxnLst/>
            <a:rect l="l" t="t" r="r" b="b"/>
            <a:pathLst>
              <a:path w="192404" h="201295">
                <a:moveTo>
                  <a:pt x="0" y="201167"/>
                </a:moveTo>
                <a:lnTo>
                  <a:pt x="19215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516CA271-7689-2C40-ABEA-AA4D233AAE77}"/>
              </a:ext>
            </a:extLst>
          </p:cNvPr>
          <p:cNvSpPr/>
          <p:nvPr/>
        </p:nvSpPr>
        <p:spPr>
          <a:xfrm>
            <a:off x="3863848" y="2893949"/>
            <a:ext cx="173355" cy="180975"/>
          </a:xfrm>
          <a:custGeom>
            <a:avLst/>
            <a:gdLst/>
            <a:ahLst/>
            <a:cxnLst/>
            <a:rect l="l" t="t" r="r" b="b"/>
            <a:pathLst>
              <a:path w="173354" h="180975">
                <a:moveTo>
                  <a:pt x="172974" y="0"/>
                </a:moveTo>
                <a:lnTo>
                  <a:pt x="0" y="18097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A5EE96DE-49C1-D04E-B6EF-98BDD73ADF4D}"/>
              </a:ext>
            </a:extLst>
          </p:cNvPr>
          <p:cNvSpPr/>
          <p:nvPr/>
        </p:nvSpPr>
        <p:spPr>
          <a:xfrm>
            <a:off x="3787013" y="2652649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249809" y="261365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DB90D5E7-8A27-7A4E-8B02-240DCA8C774F}"/>
              </a:ext>
            </a:extLst>
          </p:cNvPr>
          <p:cNvSpPr/>
          <p:nvPr/>
        </p:nvSpPr>
        <p:spPr>
          <a:xfrm>
            <a:off x="3938301" y="2831242"/>
            <a:ext cx="235521" cy="2460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F489CD89-343B-3140-96DF-3C6A8BA9C9E9}"/>
              </a:ext>
            </a:extLst>
          </p:cNvPr>
          <p:cNvSpPr txBox="1"/>
          <p:nvPr/>
        </p:nvSpPr>
        <p:spPr>
          <a:xfrm>
            <a:off x="2419223" y="2822905"/>
            <a:ext cx="1656714" cy="179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1579245" algn="l"/>
              </a:tabLst>
            </a:pPr>
            <a:r>
              <a:rPr sz="1000" spc="5" dirty="0">
                <a:latin typeface="Arial"/>
                <a:cs typeface="Arial"/>
              </a:rPr>
              <a:t>x	y</a:t>
            </a:r>
            <a:endParaRPr sz="1000">
              <a:latin typeface="Arial"/>
              <a:cs typeface="Arial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8736183F-E1E8-734B-A6C1-B61EB88F0D52}"/>
              </a:ext>
            </a:extLst>
          </p:cNvPr>
          <p:cNvSpPr/>
          <p:nvPr/>
        </p:nvSpPr>
        <p:spPr>
          <a:xfrm>
            <a:off x="3688492" y="2589942"/>
            <a:ext cx="177736" cy="1656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1D6E3D83-26B4-8545-829F-AD34924630E5}"/>
              </a:ext>
            </a:extLst>
          </p:cNvPr>
          <p:cNvSpPr txBox="1"/>
          <p:nvPr/>
        </p:nvSpPr>
        <p:spPr>
          <a:xfrm>
            <a:off x="2653030" y="2581732"/>
            <a:ext cx="1170305" cy="179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1092835" algn="l"/>
              </a:tabLst>
            </a:pPr>
            <a:r>
              <a:rPr sz="1000" spc="5" dirty="0">
                <a:latin typeface="Arial"/>
                <a:cs typeface="Arial"/>
              </a:rPr>
              <a:t>y	x</a:t>
            </a:r>
            <a:endParaRPr sz="1000">
              <a:latin typeface="Arial"/>
              <a:cs typeface="Arial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2B65F72E-FF22-7445-93BE-D5433A92234D}"/>
              </a:ext>
            </a:extLst>
          </p:cNvPr>
          <p:cNvSpPr/>
          <p:nvPr/>
        </p:nvSpPr>
        <p:spPr>
          <a:xfrm>
            <a:off x="3440938" y="2853689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8" y="0"/>
                </a:moveTo>
                <a:lnTo>
                  <a:pt x="0" y="261492"/>
                </a:lnTo>
                <a:lnTo>
                  <a:pt x="249936" y="261492"/>
                </a:lnTo>
                <a:lnTo>
                  <a:pt x="12496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3675BB1E-42FD-DB47-AD8A-0C66D73D251B}"/>
              </a:ext>
            </a:extLst>
          </p:cNvPr>
          <p:cNvSpPr/>
          <p:nvPr/>
        </p:nvSpPr>
        <p:spPr>
          <a:xfrm>
            <a:off x="3440938" y="2853689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492"/>
                </a:moveTo>
                <a:lnTo>
                  <a:pt x="124968" y="0"/>
                </a:lnTo>
                <a:lnTo>
                  <a:pt x="249936" y="261492"/>
                </a:lnTo>
                <a:lnTo>
                  <a:pt x="0" y="26149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3B10360C-4993-AA42-B491-C556ECC1C854}"/>
              </a:ext>
            </a:extLst>
          </p:cNvPr>
          <p:cNvSpPr txBox="1"/>
          <p:nvPr/>
        </p:nvSpPr>
        <p:spPr>
          <a:xfrm>
            <a:off x="3526917" y="2959100"/>
            <a:ext cx="9842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A</a:t>
            </a:r>
            <a:endParaRPr sz="1000">
              <a:latin typeface="Arial"/>
              <a:cs typeface="Arial"/>
            </a:endParaRP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EEF84AE3-F7AD-814D-A96E-397C7AE1994E}"/>
              </a:ext>
            </a:extLst>
          </p:cNvPr>
          <p:cNvSpPr/>
          <p:nvPr/>
        </p:nvSpPr>
        <p:spPr>
          <a:xfrm>
            <a:off x="3748531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7" y="0"/>
                </a:moveTo>
                <a:lnTo>
                  <a:pt x="0" y="261366"/>
                </a:lnTo>
                <a:lnTo>
                  <a:pt x="249808" y="261366"/>
                </a:lnTo>
                <a:lnTo>
                  <a:pt x="12496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1103D9A3-CE69-0D42-894B-E907A8DC998E}"/>
              </a:ext>
            </a:extLst>
          </p:cNvPr>
          <p:cNvSpPr/>
          <p:nvPr/>
        </p:nvSpPr>
        <p:spPr>
          <a:xfrm>
            <a:off x="3748531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6"/>
                </a:moveTo>
                <a:lnTo>
                  <a:pt x="124967" y="0"/>
                </a:lnTo>
                <a:lnTo>
                  <a:pt x="249808" y="261366"/>
                </a:lnTo>
                <a:lnTo>
                  <a:pt x="0" y="2613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EAFD9F7F-F857-F645-81A2-C26A7CD8608B}"/>
              </a:ext>
            </a:extLst>
          </p:cNvPr>
          <p:cNvSpPr/>
          <p:nvPr/>
        </p:nvSpPr>
        <p:spPr>
          <a:xfrm>
            <a:off x="4055999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8" y="0"/>
                </a:moveTo>
                <a:lnTo>
                  <a:pt x="0" y="261366"/>
                </a:lnTo>
                <a:lnTo>
                  <a:pt x="249936" y="261366"/>
                </a:lnTo>
                <a:lnTo>
                  <a:pt x="12496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D733E5C8-995F-AF4F-8F66-67AC836F730F}"/>
              </a:ext>
            </a:extLst>
          </p:cNvPr>
          <p:cNvSpPr/>
          <p:nvPr/>
        </p:nvSpPr>
        <p:spPr>
          <a:xfrm>
            <a:off x="4055999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6"/>
                </a:moveTo>
                <a:lnTo>
                  <a:pt x="124968" y="0"/>
                </a:lnTo>
                <a:lnTo>
                  <a:pt x="249936" y="261366"/>
                </a:lnTo>
                <a:lnTo>
                  <a:pt x="0" y="2613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67393C3B-2E3B-7D4F-9CDE-5FB43DA08F0C}"/>
              </a:ext>
            </a:extLst>
          </p:cNvPr>
          <p:cNvSpPr txBox="1"/>
          <p:nvPr/>
        </p:nvSpPr>
        <p:spPr>
          <a:xfrm>
            <a:off x="2257679" y="3144743"/>
            <a:ext cx="2284730" cy="31178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  <a:tabLst>
                <a:tab pos="307340" algn="l"/>
                <a:tab pos="1576070" algn="l"/>
                <a:tab pos="1880870" algn="l"/>
              </a:tabLst>
            </a:pPr>
            <a:r>
              <a:rPr sz="1500" spc="7" baseline="-5555" dirty="0">
                <a:latin typeface="Arial"/>
                <a:cs typeface="Arial"/>
              </a:rPr>
              <a:t>A	</a:t>
            </a:r>
            <a:r>
              <a:rPr sz="1000" spc="5" dirty="0">
                <a:latin typeface="Arial"/>
                <a:cs typeface="Arial"/>
              </a:rPr>
              <a:t>B	B	C</a:t>
            </a:r>
            <a:endParaRPr sz="10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0"/>
              </a:spcBef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7EE21E96-ECD8-3A45-B798-AA02A5D92A33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6477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0">
            <a:extLst>
              <a:ext uri="{FF2B5EF4-FFF2-40B4-BE49-F238E27FC236}">
                <a16:creationId xmlns:a16="http://schemas.microsoft.com/office/drawing/2014/main" id="{4CD422B6-8E56-8B48-8EDB-2580C4D4C362}"/>
              </a:ext>
            </a:extLst>
          </p:cNvPr>
          <p:cNvSpPr txBox="1"/>
          <p:nvPr/>
        </p:nvSpPr>
        <p:spPr>
          <a:xfrm>
            <a:off x="287527" y="615443"/>
            <a:ext cx="3951604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A </a:t>
            </a:r>
            <a:r>
              <a:rPr sz="1600" spc="-5" dirty="0">
                <a:latin typeface="Arial"/>
                <a:cs typeface="Arial"/>
              </a:rPr>
              <a:t>binary tree </a:t>
            </a:r>
            <a:r>
              <a:rPr sz="1600" dirty="0">
                <a:latin typeface="Arial"/>
                <a:cs typeface="Arial"/>
              </a:rPr>
              <a:t>satisfying the </a:t>
            </a:r>
            <a:r>
              <a:rPr sz="1600" b="1" dirty="0">
                <a:latin typeface="Arial"/>
                <a:cs typeface="Arial"/>
              </a:rPr>
              <a:t>binary</a:t>
            </a:r>
            <a:r>
              <a:rPr sz="1600" b="1" spc="-13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search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1">
            <a:extLst>
              <a:ext uri="{FF2B5EF4-FFF2-40B4-BE49-F238E27FC236}">
                <a16:creationId xmlns:a16="http://schemas.microsoft.com/office/drawing/2014/main" id="{F74F456C-647B-7947-9CA0-9AC40E05B1E7}"/>
              </a:ext>
            </a:extLst>
          </p:cNvPr>
          <p:cNvSpPr txBox="1"/>
          <p:nvPr/>
        </p:nvSpPr>
        <p:spPr>
          <a:xfrm>
            <a:off x="287527" y="811733"/>
            <a:ext cx="2788285" cy="13912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480"/>
              </a:spcBef>
            </a:pPr>
            <a:r>
              <a:rPr sz="1600" b="1" spc="-5" dirty="0">
                <a:latin typeface="Arial"/>
                <a:cs typeface="Arial"/>
              </a:rPr>
              <a:t>tree </a:t>
            </a:r>
            <a:r>
              <a:rPr sz="1600" b="1" spc="-10" dirty="0">
                <a:latin typeface="Arial"/>
                <a:cs typeface="Arial"/>
              </a:rPr>
              <a:t>property</a:t>
            </a:r>
            <a:r>
              <a:rPr sz="1600" spc="-10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8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Each </a:t>
            </a:r>
            <a:r>
              <a:rPr sz="1600" spc="-5" dirty="0">
                <a:latin typeface="Arial"/>
                <a:cs typeface="Arial"/>
              </a:rPr>
              <a:t>node </a:t>
            </a:r>
            <a:r>
              <a:rPr sz="1600" dirty="0">
                <a:latin typeface="Arial"/>
                <a:cs typeface="Arial"/>
              </a:rPr>
              <a:t>typically</a:t>
            </a:r>
            <a:r>
              <a:rPr sz="1600" spc="-114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points</a:t>
            </a:r>
            <a:endParaRPr sz="1600">
              <a:latin typeface="Arial"/>
              <a:cs typeface="Arial"/>
            </a:endParaRPr>
          </a:p>
          <a:p>
            <a:pPr marL="170180" marR="5080">
              <a:lnSpc>
                <a:spcPct val="100000"/>
              </a:lnSpc>
              <a:spcBef>
                <a:spcPts val="5"/>
              </a:spcBef>
            </a:pP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its left child, </a:t>
            </a:r>
            <a:r>
              <a:rPr sz="1600" spc="-5" dirty="0">
                <a:latin typeface="Arial"/>
                <a:cs typeface="Arial"/>
              </a:rPr>
              <a:t>right </a:t>
            </a:r>
            <a:r>
              <a:rPr sz="1600" dirty="0">
                <a:latin typeface="Arial"/>
                <a:cs typeface="Arial"/>
              </a:rPr>
              <a:t>child</a:t>
            </a:r>
            <a:r>
              <a:rPr sz="1600" spc="-17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and  </a:t>
            </a:r>
            <a:r>
              <a:rPr sz="1600" dirty="0">
                <a:latin typeface="Arial"/>
                <a:cs typeface="Arial"/>
              </a:rPr>
              <a:t>(sometimes)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parent.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80"/>
              </a:spcBef>
              <a:buFont typeface="Arial"/>
              <a:buChar char="•"/>
              <a:tabLst>
                <a:tab pos="170815" algn="l"/>
              </a:tabLst>
            </a:pPr>
            <a:r>
              <a:rPr sz="1600" b="1" spc="-5" dirty="0">
                <a:latin typeface="Arial"/>
                <a:cs typeface="Arial"/>
              </a:rPr>
              <a:t>Balanced: </a:t>
            </a:r>
            <a:r>
              <a:rPr sz="1600" spc="-5" dirty="0">
                <a:latin typeface="Arial"/>
                <a:cs typeface="Arial"/>
              </a:rPr>
              <a:t>height </a:t>
            </a:r>
            <a:r>
              <a:rPr sz="1600" dirty="0">
                <a:latin typeface="Arial"/>
                <a:cs typeface="Arial"/>
              </a:rPr>
              <a:t>= O(log</a:t>
            </a:r>
            <a:r>
              <a:rPr sz="1600" spc="-7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n)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42">
            <a:extLst>
              <a:ext uri="{FF2B5EF4-FFF2-40B4-BE49-F238E27FC236}">
                <a16:creationId xmlns:a16="http://schemas.microsoft.com/office/drawing/2014/main" id="{B319AA89-93CE-D848-BEDD-04CCED8854D1}"/>
              </a:ext>
            </a:extLst>
          </p:cNvPr>
          <p:cNvSpPr/>
          <p:nvPr/>
        </p:nvSpPr>
        <p:spPr>
          <a:xfrm>
            <a:off x="1133093" y="2332228"/>
            <a:ext cx="596900" cy="190500"/>
          </a:xfrm>
          <a:custGeom>
            <a:avLst/>
            <a:gdLst/>
            <a:ahLst/>
            <a:cxnLst/>
            <a:rect l="l" t="t" r="r" b="b"/>
            <a:pathLst>
              <a:path w="596900" h="190500">
                <a:moveTo>
                  <a:pt x="0" y="0"/>
                </a:moveTo>
                <a:lnTo>
                  <a:pt x="596900" y="190246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3">
            <a:extLst>
              <a:ext uri="{FF2B5EF4-FFF2-40B4-BE49-F238E27FC236}">
                <a16:creationId xmlns:a16="http://schemas.microsoft.com/office/drawing/2014/main" id="{CD931AF8-19FA-CB4C-9703-D759BC3BECCF}"/>
              </a:ext>
            </a:extLst>
          </p:cNvPr>
          <p:cNvSpPr/>
          <p:nvPr/>
        </p:nvSpPr>
        <p:spPr>
          <a:xfrm>
            <a:off x="588264" y="2332228"/>
            <a:ext cx="570865" cy="190500"/>
          </a:xfrm>
          <a:custGeom>
            <a:avLst/>
            <a:gdLst/>
            <a:ahLst/>
            <a:cxnLst/>
            <a:rect l="l" t="t" r="r" b="b"/>
            <a:pathLst>
              <a:path w="570864" h="190500">
                <a:moveTo>
                  <a:pt x="0" y="190246"/>
                </a:moveTo>
                <a:lnTo>
                  <a:pt x="57086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4">
            <a:extLst>
              <a:ext uri="{FF2B5EF4-FFF2-40B4-BE49-F238E27FC236}">
                <a16:creationId xmlns:a16="http://schemas.microsoft.com/office/drawing/2014/main" id="{2995CB7E-76B4-7148-9558-524E4CC54FBC}"/>
              </a:ext>
            </a:extLst>
          </p:cNvPr>
          <p:cNvSpPr/>
          <p:nvPr/>
        </p:nvSpPr>
        <p:spPr>
          <a:xfrm>
            <a:off x="1026953" y="2245520"/>
            <a:ext cx="238315" cy="2221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5">
            <a:extLst>
              <a:ext uri="{FF2B5EF4-FFF2-40B4-BE49-F238E27FC236}">
                <a16:creationId xmlns:a16="http://schemas.microsoft.com/office/drawing/2014/main" id="{15EEC04D-226D-D243-818F-4C334E30E727}"/>
              </a:ext>
            </a:extLst>
          </p:cNvPr>
          <p:cNvSpPr/>
          <p:nvPr/>
        </p:nvSpPr>
        <p:spPr>
          <a:xfrm>
            <a:off x="164973" y="2521839"/>
            <a:ext cx="830580" cy="678815"/>
          </a:xfrm>
          <a:custGeom>
            <a:avLst/>
            <a:gdLst/>
            <a:ahLst/>
            <a:cxnLst/>
            <a:rect l="l" t="t" r="r" b="b"/>
            <a:pathLst>
              <a:path w="830580" h="678815">
                <a:moveTo>
                  <a:pt x="415163" y="0"/>
                </a:moveTo>
                <a:lnTo>
                  <a:pt x="0" y="678560"/>
                </a:lnTo>
                <a:lnTo>
                  <a:pt x="830326" y="678560"/>
                </a:lnTo>
                <a:lnTo>
                  <a:pt x="41516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6">
            <a:extLst>
              <a:ext uri="{FF2B5EF4-FFF2-40B4-BE49-F238E27FC236}">
                <a16:creationId xmlns:a16="http://schemas.microsoft.com/office/drawing/2014/main" id="{41E62D13-BA3A-D344-A96E-E1CBCAE5CEE4}"/>
              </a:ext>
            </a:extLst>
          </p:cNvPr>
          <p:cNvSpPr/>
          <p:nvPr/>
        </p:nvSpPr>
        <p:spPr>
          <a:xfrm>
            <a:off x="164973" y="2521839"/>
            <a:ext cx="830580" cy="678815"/>
          </a:xfrm>
          <a:custGeom>
            <a:avLst/>
            <a:gdLst/>
            <a:ahLst/>
            <a:cxnLst/>
            <a:rect l="l" t="t" r="r" b="b"/>
            <a:pathLst>
              <a:path w="830580" h="678815">
                <a:moveTo>
                  <a:pt x="0" y="678560"/>
                </a:moveTo>
                <a:lnTo>
                  <a:pt x="415163" y="0"/>
                </a:lnTo>
                <a:lnTo>
                  <a:pt x="830326" y="678560"/>
                </a:lnTo>
                <a:lnTo>
                  <a:pt x="0" y="67856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7">
            <a:extLst>
              <a:ext uri="{FF2B5EF4-FFF2-40B4-BE49-F238E27FC236}">
                <a16:creationId xmlns:a16="http://schemas.microsoft.com/office/drawing/2014/main" id="{A443F4EA-4CFB-6D4E-8C53-E279A540B321}"/>
              </a:ext>
            </a:extLst>
          </p:cNvPr>
          <p:cNvSpPr txBox="1"/>
          <p:nvPr/>
        </p:nvSpPr>
        <p:spPr>
          <a:xfrm>
            <a:off x="254634" y="2877135"/>
            <a:ext cx="668655" cy="3022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8255" algn="ctr">
              <a:lnSpc>
                <a:spcPct val="100000"/>
              </a:lnSpc>
              <a:spcBef>
                <a:spcPts val="115"/>
              </a:spcBef>
            </a:pPr>
            <a:r>
              <a:rPr sz="900" dirty="0">
                <a:latin typeface="Arial"/>
                <a:cs typeface="Arial"/>
              </a:rPr>
              <a:t>Elements</a:t>
            </a:r>
            <a:endParaRPr sz="900">
              <a:latin typeface="Arial"/>
              <a:cs typeface="Arial"/>
            </a:endParaRPr>
          </a:p>
          <a:p>
            <a:pPr marR="5080" algn="ctr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with </a:t>
            </a:r>
            <a:r>
              <a:rPr sz="900" spc="-5" dirty="0">
                <a:latin typeface="Arial"/>
                <a:cs typeface="Arial"/>
              </a:rPr>
              <a:t>keys </a:t>
            </a:r>
            <a:r>
              <a:rPr sz="900" spc="5" dirty="0">
                <a:latin typeface="Arial"/>
                <a:cs typeface="Arial"/>
              </a:rPr>
              <a:t>≤</a:t>
            </a:r>
            <a:r>
              <a:rPr sz="900" spc="-114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k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48">
            <a:extLst>
              <a:ext uri="{FF2B5EF4-FFF2-40B4-BE49-F238E27FC236}">
                <a16:creationId xmlns:a16="http://schemas.microsoft.com/office/drawing/2014/main" id="{BD478887-8D9D-9946-96E5-3EDF286E1F58}"/>
              </a:ext>
            </a:extLst>
          </p:cNvPr>
          <p:cNvSpPr/>
          <p:nvPr/>
        </p:nvSpPr>
        <p:spPr>
          <a:xfrm>
            <a:off x="1315846" y="2521839"/>
            <a:ext cx="830580" cy="678815"/>
          </a:xfrm>
          <a:custGeom>
            <a:avLst/>
            <a:gdLst/>
            <a:ahLst/>
            <a:cxnLst/>
            <a:rect l="l" t="t" r="r" b="b"/>
            <a:pathLst>
              <a:path w="830579" h="678815">
                <a:moveTo>
                  <a:pt x="415163" y="0"/>
                </a:moveTo>
                <a:lnTo>
                  <a:pt x="0" y="678560"/>
                </a:lnTo>
                <a:lnTo>
                  <a:pt x="830326" y="678560"/>
                </a:lnTo>
                <a:lnTo>
                  <a:pt x="41516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49">
            <a:extLst>
              <a:ext uri="{FF2B5EF4-FFF2-40B4-BE49-F238E27FC236}">
                <a16:creationId xmlns:a16="http://schemas.microsoft.com/office/drawing/2014/main" id="{109D284E-7CA3-E447-B897-89F6884A1B39}"/>
              </a:ext>
            </a:extLst>
          </p:cNvPr>
          <p:cNvSpPr/>
          <p:nvPr/>
        </p:nvSpPr>
        <p:spPr>
          <a:xfrm>
            <a:off x="1315846" y="2521839"/>
            <a:ext cx="830580" cy="678815"/>
          </a:xfrm>
          <a:custGeom>
            <a:avLst/>
            <a:gdLst/>
            <a:ahLst/>
            <a:cxnLst/>
            <a:rect l="l" t="t" r="r" b="b"/>
            <a:pathLst>
              <a:path w="830579" h="678815">
                <a:moveTo>
                  <a:pt x="0" y="678560"/>
                </a:moveTo>
                <a:lnTo>
                  <a:pt x="415163" y="0"/>
                </a:lnTo>
                <a:lnTo>
                  <a:pt x="830326" y="678560"/>
                </a:lnTo>
                <a:lnTo>
                  <a:pt x="0" y="67856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50">
            <a:extLst>
              <a:ext uri="{FF2B5EF4-FFF2-40B4-BE49-F238E27FC236}">
                <a16:creationId xmlns:a16="http://schemas.microsoft.com/office/drawing/2014/main" id="{DED372CD-7747-3A4C-9CA5-2BED3F4F53A2}"/>
              </a:ext>
            </a:extLst>
          </p:cNvPr>
          <p:cNvSpPr txBox="1"/>
          <p:nvPr/>
        </p:nvSpPr>
        <p:spPr>
          <a:xfrm>
            <a:off x="1402715" y="2877135"/>
            <a:ext cx="671195" cy="3022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4445" algn="ctr">
              <a:lnSpc>
                <a:spcPct val="100000"/>
              </a:lnSpc>
              <a:spcBef>
                <a:spcPts val="115"/>
              </a:spcBef>
            </a:pPr>
            <a:r>
              <a:rPr sz="900" dirty="0">
                <a:latin typeface="Arial"/>
                <a:cs typeface="Arial"/>
              </a:rPr>
              <a:t>Elements</a:t>
            </a:r>
            <a:endParaRPr sz="900">
              <a:latin typeface="Arial"/>
              <a:cs typeface="Arial"/>
            </a:endParaRPr>
          </a:p>
          <a:p>
            <a:pPr marR="5080" algn="ctr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with </a:t>
            </a:r>
            <a:r>
              <a:rPr sz="900" spc="-5" dirty="0">
                <a:latin typeface="Arial"/>
                <a:cs typeface="Arial"/>
              </a:rPr>
              <a:t>keys </a:t>
            </a:r>
            <a:r>
              <a:rPr sz="900" spc="5" dirty="0">
                <a:latin typeface="Arial"/>
                <a:cs typeface="Arial"/>
              </a:rPr>
              <a:t>&gt;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k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51">
            <a:extLst>
              <a:ext uri="{FF2B5EF4-FFF2-40B4-BE49-F238E27FC236}">
                <a16:creationId xmlns:a16="http://schemas.microsoft.com/office/drawing/2014/main" id="{72400D90-FBFC-6046-A018-40FA98FDD76A}"/>
              </a:ext>
            </a:extLst>
          </p:cNvPr>
          <p:cNvSpPr/>
          <p:nvPr/>
        </p:nvSpPr>
        <p:spPr>
          <a:xfrm>
            <a:off x="12573" y="0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2">
            <a:extLst>
              <a:ext uri="{FF2B5EF4-FFF2-40B4-BE49-F238E27FC236}">
                <a16:creationId xmlns:a16="http://schemas.microsoft.com/office/drawing/2014/main" id="{A3606539-9A15-E84F-BB74-52EB66D586C9}"/>
              </a:ext>
            </a:extLst>
          </p:cNvPr>
          <p:cNvSpPr/>
          <p:nvPr/>
        </p:nvSpPr>
        <p:spPr>
          <a:xfrm>
            <a:off x="12573" y="0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3">
            <a:extLst>
              <a:ext uri="{FF2B5EF4-FFF2-40B4-BE49-F238E27FC236}">
                <a16:creationId xmlns:a16="http://schemas.microsoft.com/office/drawing/2014/main" id="{01A2E3C2-72D1-AA4D-B680-E1C6D28D5952}"/>
              </a:ext>
            </a:extLst>
          </p:cNvPr>
          <p:cNvSpPr txBox="1"/>
          <p:nvPr/>
        </p:nvSpPr>
        <p:spPr>
          <a:xfrm>
            <a:off x="25400" y="13666"/>
            <a:ext cx="4546600" cy="4413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73025" rIns="0" bIns="0" rtlCol="0">
            <a:spAutoFit/>
          </a:bodyPr>
          <a:lstStyle/>
          <a:p>
            <a:pPr marL="759460">
              <a:lnSpc>
                <a:spcPct val="100000"/>
              </a:lnSpc>
              <a:spcBef>
                <a:spcPts val="5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Recall: Binary Search</a:t>
            </a:r>
            <a:r>
              <a:rPr sz="1800" b="1" spc="-7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54">
            <a:extLst>
              <a:ext uri="{FF2B5EF4-FFF2-40B4-BE49-F238E27FC236}">
                <a16:creationId xmlns:a16="http://schemas.microsoft.com/office/drawing/2014/main" id="{77487BB3-A5EE-EB43-A353-FDE5CE42A860}"/>
              </a:ext>
            </a:extLst>
          </p:cNvPr>
          <p:cNvSpPr txBox="1"/>
          <p:nvPr/>
        </p:nvSpPr>
        <p:spPr>
          <a:xfrm>
            <a:off x="3184270" y="949199"/>
            <a:ext cx="1231900" cy="941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8600" marR="5080" indent="-228600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Courier New"/>
                <a:cs typeface="Courier New"/>
              </a:rPr>
              <a:t>struct Node {  int </a:t>
            </a:r>
            <a:r>
              <a:rPr sz="1000" spc="-5" dirty="0">
                <a:latin typeface="Courier New"/>
                <a:cs typeface="Courier New"/>
              </a:rPr>
              <a:t>key;  Node *left;  </a:t>
            </a:r>
            <a:r>
              <a:rPr sz="1000" dirty="0">
                <a:latin typeface="Courier New"/>
                <a:cs typeface="Courier New"/>
              </a:rPr>
              <a:t>Node </a:t>
            </a:r>
            <a:r>
              <a:rPr sz="1000" spc="-5" dirty="0">
                <a:latin typeface="Courier New"/>
                <a:cs typeface="Courier New"/>
              </a:rPr>
              <a:t>*right;  </a:t>
            </a:r>
            <a:r>
              <a:rPr sz="1000" dirty="0">
                <a:latin typeface="Courier New"/>
                <a:cs typeface="Courier New"/>
              </a:rPr>
              <a:t>Node</a:t>
            </a:r>
            <a:r>
              <a:rPr sz="1000" spc="-7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*parent;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1000" spc="-5" dirty="0">
                <a:latin typeface="Courier New"/>
                <a:cs typeface="Courier New"/>
              </a:rPr>
              <a:t>};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18" name="object 55">
            <a:extLst>
              <a:ext uri="{FF2B5EF4-FFF2-40B4-BE49-F238E27FC236}">
                <a16:creationId xmlns:a16="http://schemas.microsoft.com/office/drawing/2014/main" id="{56FFA3C7-77C4-1946-A606-FEA5F7818246}"/>
              </a:ext>
            </a:extLst>
          </p:cNvPr>
          <p:cNvSpPr/>
          <p:nvPr/>
        </p:nvSpPr>
        <p:spPr>
          <a:xfrm>
            <a:off x="2865374" y="2168272"/>
            <a:ext cx="547370" cy="218440"/>
          </a:xfrm>
          <a:custGeom>
            <a:avLst/>
            <a:gdLst/>
            <a:ahLst/>
            <a:cxnLst/>
            <a:rect l="l" t="t" r="r" b="b"/>
            <a:pathLst>
              <a:path w="547370" h="218440">
                <a:moveTo>
                  <a:pt x="0" y="218440"/>
                </a:moveTo>
                <a:lnTo>
                  <a:pt x="54711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56">
            <a:extLst>
              <a:ext uri="{FF2B5EF4-FFF2-40B4-BE49-F238E27FC236}">
                <a16:creationId xmlns:a16="http://schemas.microsoft.com/office/drawing/2014/main" id="{938BBB2B-3BDB-1540-B1A7-FDA3BFEA37E5}"/>
              </a:ext>
            </a:extLst>
          </p:cNvPr>
          <p:cNvSpPr/>
          <p:nvPr/>
        </p:nvSpPr>
        <p:spPr>
          <a:xfrm>
            <a:off x="2450211" y="2641474"/>
            <a:ext cx="151130" cy="346075"/>
          </a:xfrm>
          <a:custGeom>
            <a:avLst/>
            <a:gdLst/>
            <a:ahLst/>
            <a:cxnLst/>
            <a:rect l="l" t="t" r="r" b="b"/>
            <a:pathLst>
              <a:path w="151129" h="346075">
                <a:moveTo>
                  <a:pt x="151002" y="0"/>
                </a:moveTo>
                <a:lnTo>
                  <a:pt x="0" y="34569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57">
            <a:extLst>
              <a:ext uri="{FF2B5EF4-FFF2-40B4-BE49-F238E27FC236}">
                <a16:creationId xmlns:a16="http://schemas.microsoft.com/office/drawing/2014/main" id="{6D93424D-D860-2145-B42F-B641E0CE7D0F}"/>
              </a:ext>
            </a:extLst>
          </p:cNvPr>
          <p:cNvSpPr/>
          <p:nvPr/>
        </p:nvSpPr>
        <p:spPr>
          <a:xfrm>
            <a:off x="2582290" y="2368424"/>
            <a:ext cx="302260" cy="291465"/>
          </a:xfrm>
          <a:custGeom>
            <a:avLst/>
            <a:gdLst/>
            <a:ahLst/>
            <a:cxnLst/>
            <a:rect l="l" t="t" r="r" b="b"/>
            <a:pathLst>
              <a:path w="302260" h="291465">
                <a:moveTo>
                  <a:pt x="0" y="291211"/>
                </a:moveTo>
                <a:lnTo>
                  <a:pt x="301879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58">
            <a:extLst>
              <a:ext uri="{FF2B5EF4-FFF2-40B4-BE49-F238E27FC236}">
                <a16:creationId xmlns:a16="http://schemas.microsoft.com/office/drawing/2014/main" id="{15FB6BF5-4538-1349-9E4B-8C7DB21FB53D}"/>
              </a:ext>
            </a:extLst>
          </p:cNvPr>
          <p:cNvSpPr/>
          <p:nvPr/>
        </p:nvSpPr>
        <p:spPr>
          <a:xfrm>
            <a:off x="2884169" y="2386712"/>
            <a:ext cx="245745" cy="254635"/>
          </a:xfrm>
          <a:custGeom>
            <a:avLst/>
            <a:gdLst/>
            <a:ahLst/>
            <a:cxnLst/>
            <a:rect l="l" t="t" r="r" b="b"/>
            <a:pathLst>
              <a:path w="245745" h="254634">
                <a:moveTo>
                  <a:pt x="0" y="0"/>
                </a:moveTo>
                <a:lnTo>
                  <a:pt x="245363" y="25463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59">
            <a:extLst>
              <a:ext uri="{FF2B5EF4-FFF2-40B4-BE49-F238E27FC236}">
                <a16:creationId xmlns:a16="http://schemas.microsoft.com/office/drawing/2014/main" id="{968C0D2C-6F3D-7549-9A6C-F8387A6F456D}"/>
              </a:ext>
            </a:extLst>
          </p:cNvPr>
          <p:cNvSpPr/>
          <p:nvPr/>
        </p:nvSpPr>
        <p:spPr>
          <a:xfrm>
            <a:off x="2922015" y="2623186"/>
            <a:ext cx="226695" cy="346075"/>
          </a:xfrm>
          <a:custGeom>
            <a:avLst/>
            <a:gdLst/>
            <a:ahLst/>
            <a:cxnLst/>
            <a:rect l="l" t="t" r="r" b="b"/>
            <a:pathLst>
              <a:path w="226695" h="346075">
                <a:moveTo>
                  <a:pt x="0" y="345820"/>
                </a:moveTo>
                <a:lnTo>
                  <a:pt x="22631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60">
            <a:extLst>
              <a:ext uri="{FF2B5EF4-FFF2-40B4-BE49-F238E27FC236}">
                <a16:creationId xmlns:a16="http://schemas.microsoft.com/office/drawing/2014/main" id="{D384DA98-41C6-324B-A87A-CA0E209A61BE}"/>
              </a:ext>
            </a:extLst>
          </p:cNvPr>
          <p:cNvSpPr/>
          <p:nvPr/>
        </p:nvSpPr>
        <p:spPr>
          <a:xfrm>
            <a:off x="3129533" y="2641474"/>
            <a:ext cx="207645" cy="309245"/>
          </a:xfrm>
          <a:custGeom>
            <a:avLst/>
            <a:gdLst/>
            <a:ahLst/>
            <a:cxnLst/>
            <a:rect l="l" t="t" r="r" b="b"/>
            <a:pathLst>
              <a:path w="207645" h="309245">
                <a:moveTo>
                  <a:pt x="0" y="0"/>
                </a:moveTo>
                <a:lnTo>
                  <a:pt x="207517" y="30924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61">
            <a:extLst>
              <a:ext uri="{FF2B5EF4-FFF2-40B4-BE49-F238E27FC236}">
                <a16:creationId xmlns:a16="http://schemas.microsoft.com/office/drawing/2014/main" id="{C109510B-CCE7-7A47-99A2-C4A2B4487355}"/>
              </a:ext>
            </a:extLst>
          </p:cNvPr>
          <p:cNvSpPr/>
          <p:nvPr/>
        </p:nvSpPr>
        <p:spPr>
          <a:xfrm>
            <a:off x="3186176" y="2950718"/>
            <a:ext cx="132080" cy="291465"/>
          </a:xfrm>
          <a:custGeom>
            <a:avLst/>
            <a:gdLst/>
            <a:ahLst/>
            <a:cxnLst/>
            <a:rect l="l" t="t" r="r" b="b"/>
            <a:pathLst>
              <a:path w="132079" h="291465">
                <a:moveTo>
                  <a:pt x="0" y="291198"/>
                </a:moveTo>
                <a:lnTo>
                  <a:pt x="13208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2">
            <a:extLst>
              <a:ext uri="{FF2B5EF4-FFF2-40B4-BE49-F238E27FC236}">
                <a16:creationId xmlns:a16="http://schemas.microsoft.com/office/drawing/2014/main" id="{E85673C2-F485-3B46-B6F1-205380956628}"/>
              </a:ext>
            </a:extLst>
          </p:cNvPr>
          <p:cNvSpPr/>
          <p:nvPr/>
        </p:nvSpPr>
        <p:spPr>
          <a:xfrm>
            <a:off x="3337051" y="2950718"/>
            <a:ext cx="113664" cy="291465"/>
          </a:xfrm>
          <a:custGeom>
            <a:avLst/>
            <a:gdLst/>
            <a:ahLst/>
            <a:cxnLst/>
            <a:rect l="l" t="t" r="r" b="b"/>
            <a:pathLst>
              <a:path w="113664" h="291465">
                <a:moveTo>
                  <a:pt x="0" y="0"/>
                </a:moveTo>
                <a:lnTo>
                  <a:pt x="113284" y="291198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63">
            <a:extLst>
              <a:ext uri="{FF2B5EF4-FFF2-40B4-BE49-F238E27FC236}">
                <a16:creationId xmlns:a16="http://schemas.microsoft.com/office/drawing/2014/main" id="{305036CB-3926-2541-90B6-4CED98729379}"/>
              </a:ext>
            </a:extLst>
          </p:cNvPr>
          <p:cNvSpPr/>
          <p:nvPr/>
        </p:nvSpPr>
        <p:spPr>
          <a:xfrm>
            <a:off x="3412489" y="2168272"/>
            <a:ext cx="490855" cy="218440"/>
          </a:xfrm>
          <a:custGeom>
            <a:avLst/>
            <a:gdLst/>
            <a:ahLst/>
            <a:cxnLst/>
            <a:rect l="l" t="t" r="r" b="b"/>
            <a:pathLst>
              <a:path w="490854" h="218440">
                <a:moveTo>
                  <a:pt x="0" y="0"/>
                </a:moveTo>
                <a:lnTo>
                  <a:pt x="490600" y="21844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64">
            <a:extLst>
              <a:ext uri="{FF2B5EF4-FFF2-40B4-BE49-F238E27FC236}">
                <a16:creationId xmlns:a16="http://schemas.microsoft.com/office/drawing/2014/main" id="{9B50B11D-7E91-7848-9F7D-CA3B9069EBC9}"/>
              </a:ext>
            </a:extLst>
          </p:cNvPr>
          <p:cNvSpPr/>
          <p:nvPr/>
        </p:nvSpPr>
        <p:spPr>
          <a:xfrm>
            <a:off x="3903090" y="2386712"/>
            <a:ext cx="358775" cy="218440"/>
          </a:xfrm>
          <a:custGeom>
            <a:avLst/>
            <a:gdLst/>
            <a:ahLst/>
            <a:cxnLst/>
            <a:rect l="l" t="t" r="r" b="b"/>
            <a:pathLst>
              <a:path w="358775" h="218440">
                <a:moveTo>
                  <a:pt x="0" y="0"/>
                </a:moveTo>
                <a:lnTo>
                  <a:pt x="358521" y="2183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65">
            <a:extLst>
              <a:ext uri="{FF2B5EF4-FFF2-40B4-BE49-F238E27FC236}">
                <a16:creationId xmlns:a16="http://schemas.microsoft.com/office/drawing/2014/main" id="{B9BA366B-F5B8-9646-8291-8C334A0F8365}"/>
              </a:ext>
            </a:extLst>
          </p:cNvPr>
          <p:cNvSpPr/>
          <p:nvPr/>
        </p:nvSpPr>
        <p:spPr>
          <a:xfrm>
            <a:off x="4072889" y="2605025"/>
            <a:ext cx="207645" cy="346075"/>
          </a:xfrm>
          <a:custGeom>
            <a:avLst/>
            <a:gdLst/>
            <a:ahLst/>
            <a:cxnLst/>
            <a:rect l="l" t="t" r="r" b="b"/>
            <a:pathLst>
              <a:path w="207645" h="346075">
                <a:moveTo>
                  <a:pt x="207645" y="0"/>
                </a:moveTo>
                <a:lnTo>
                  <a:pt x="0" y="34569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66">
            <a:extLst>
              <a:ext uri="{FF2B5EF4-FFF2-40B4-BE49-F238E27FC236}">
                <a16:creationId xmlns:a16="http://schemas.microsoft.com/office/drawing/2014/main" id="{000A6061-0B13-5D42-8C06-4AE637709CC0}"/>
              </a:ext>
            </a:extLst>
          </p:cNvPr>
          <p:cNvSpPr/>
          <p:nvPr/>
        </p:nvSpPr>
        <p:spPr>
          <a:xfrm>
            <a:off x="4072889" y="2950718"/>
            <a:ext cx="170180" cy="291465"/>
          </a:xfrm>
          <a:custGeom>
            <a:avLst/>
            <a:gdLst/>
            <a:ahLst/>
            <a:cxnLst/>
            <a:rect l="l" t="t" r="r" b="b"/>
            <a:pathLst>
              <a:path w="170179" h="291465">
                <a:moveTo>
                  <a:pt x="0" y="0"/>
                </a:moveTo>
                <a:lnTo>
                  <a:pt x="169925" y="291198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7">
            <a:extLst>
              <a:ext uri="{FF2B5EF4-FFF2-40B4-BE49-F238E27FC236}">
                <a16:creationId xmlns:a16="http://schemas.microsoft.com/office/drawing/2014/main" id="{BDDDA30D-B9A7-9348-8FCB-DA2E0BA45A16}"/>
              </a:ext>
            </a:extLst>
          </p:cNvPr>
          <p:cNvSpPr/>
          <p:nvPr/>
        </p:nvSpPr>
        <p:spPr>
          <a:xfrm>
            <a:off x="3315874" y="2093120"/>
            <a:ext cx="174561" cy="1503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68">
            <a:extLst>
              <a:ext uri="{FF2B5EF4-FFF2-40B4-BE49-F238E27FC236}">
                <a16:creationId xmlns:a16="http://schemas.microsoft.com/office/drawing/2014/main" id="{A481CB3B-95C7-7C42-987E-99B68A7F17C2}"/>
              </a:ext>
            </a:extLst>
          </p:cNvPr>
          <p:cNvSpPr txBox="1"/>
          <p:nvPr/>
        </p:nvSpPr>
        <p:spPr>
          <a:xfrm>
            <a:off x="1110487" y="2069113"/>
            <a:ext cx="2363470" cy="39116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285"/>
              </a:spcBef>
            </a:pPr>
            <a:r>
              <a:rPr sz="800" b="1" spc="-15" dirty="0">
                <a:latin typeface="Arial"/>
                <a:cs typeface="Arial"/>
              </a:rPr>
              <a:t>17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latin typeface="Arial"/>
                <a:cs typeface="Arial"/>
              </a:rPr>
              <a:t>k</a:t>
            </a:r>
            <a:endParaRPr sz="1200">
              <a:latin typeface="Arial"/>
              <a:cs typeface="Arial"/>
            </a:endParaRPr>
          </a:p>
        </p:txBody>
      </p:sp>
      <p:sp>
        <p:nvSpPr>
          <p:cNvPr id="32" name="object 69">
            <a:extLst>
              <a:ext uri="{FF2B5EF4-FFF2-40B4-BE49-F238E27FC236}">
                <a16:creationId xmlns:a16="http://schemas.microsoft.com/office/drawing/2014/main" id="{E01A6096-9D9B-934F-A2F9-5F2FC2ADEA78}"/>
              </a:ext>
            </a:extLst>
          </p:cNvPr>
          <p:cNvSpPr/>
          <p:nvPr/>
        </p:nvSpPr>
        <p:spPr>
          <a:xfrm>
            <a:off x="2787554" y="2311432"/>
            <a:ext cx="174561" cy="1504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70">
            <a:extLst>
              <a:ext uri="{FF2B5EF4-FFF2-40B4-BE49-F238E27FC236}">
                <a16:creationId xmlns:a16="http://schemas.microsoft.com/office/drawing/2014/main" id="{E12C5617-D579-794E-B290-A2F4D6C395F1}"/>
              </a:ext>
            </a:extLst>
          </p:cNvPr>
          <p:cNvSpPr txBox="1"/>
          <p:nvPr/>
        </p:nvSpPr>
        <p:spPr>
          <a:xfrm>
            <a:off x="2850007" y="2312289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4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71">
            <a:extLst>
              <a:ext uri="{FF2B5EF4-FFF2-40B4-BE49-F238E27FC236}">
                <a16:creationId xmlns:a16="http://schemas.microsoft.com/office/drawing/2014/main" id="{A8AD5DFE-0BDD-9643-8C7F-33CB9DAFD232}"/>
              </a:ext>
            </a:extLst>
          </p:cNvPr>
          <p:cNvSpPr/>
          <p:nvPr/>
        </p:nvSpPr>
        <p:spPr>
          <a:xfrm>
            <a:off x="3825271" y="2311432"/>
            <a:ext cx="174561" cy="1504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72">
            <a:extLst>
              <a:ext uri="{FF2B5EF4-FFF2-40B4-BE49-F238E27FC236}">
                <a16:creationId xmlns:a16="http://schemas.microsoft.com/office/drawing/2014/main" id="{14327C5B-A5AD-994E-AA8C-DD4632B6F52E}"/>
              </a:ext>
            </a:extLst>
          </p:cNvPr>
          <p:cNvSpPr txBox="1"/>
          <p:nvPr/>
        </p:nvSpPr>
        <p:spPr>
          <a:xfrm>
            <a:off x="3860673" y="2312289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20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73">
            <a:extLst>
              <a:ext uri="{FF2B5EF4-FFF2-40B4-BE49-F238E27FC236}">
                <a16:creationId xmlns:a16="http://schemas.microsoft.com/office/drawing/2014/main" id="{272D2AD8-996F-064A-824E-B7718CFA5672}"/>
              </a:ext>
            </a:extLst>
          </p:cNvPr>
          <p:cNvSpPr/>
          <p:nvPr/>
        </p:nvSpPr>
        <p:spPr>
          <a:xfrm>
            <a:off x="2504471" y="2566195"/>
            <a:ext cx="174561" cy="1504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74">
            <a:extLst>
              <a:ext uri="{FF2B5EF4-FFF2-40B4-BE49-F238E27FC236}">
                <a16:creationId xmlns:a16="http://schemas.microsoft.com/office/drawing/2014/main" id="{A05B01D3-0FEB-4F48-A32E-9879B53AB074}"/>
              </a:ext>
            </a:extLst>
          </p:cNvPr>
          <p:cNvSpPr/>
          <p:nvPr/>
        </p:nvSpPr>
        <p:spPr>
          <a:xfrm>
            <a:off x="3051714" y="2566195"/>
            <a:ext cx="174561" cy="1504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75">
            <a:extLst>
              <a:ext uri="{FF2B5EF4-FFF2-40B4-BE49-F238E27FC236}">
                <a16:creationId xmlns:a16="http://schemas.microsoft.com/office/drawing/2014/main" id="{D3D76EC7-44E5-494A-BA68-D557BEC3E9E8}"/>
              </a:ext>
            </a:extLst>
          </p:cNvPr>
          <p:cNvSpPr txBox="1"/>
          <p:nvPr/>
        </p:nvSpPr>
        <p:spPr>
          <a:xfrm>
            <a:off x="2566796" y="2567178"/>
            <a:ext cx="61658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546735" algn="l"/>
              </a:tabLst>
            </a:pPr>
            <a:r>
              <a:rPr sz="800" b="1" spc="-5" dirty="0">
                <a:latin typeface="Arial"/>
                <a:cs typeface="Arial"/>
              </a:rPr>
              <a:t>2	8</a:t>
            </a:r>
            <a:endParaRPr sz="800">
              <a:latin typeface="Arial"/>
              <a:cs typeface="Arial"/>
            </a:endParaRPr>
          </a:p>
        </p:txBody>
      </p:sp>
      <p:sp>
        <p:nvSpPr>
          <p:cNvPr id="39" name="object 76">
            <a:extLst>
              <a:ext uri="{FF2B5EF4-FFF2-40B4-BE49-F238E27FC236}">
                <a16:creationId xmlns:a16="http://schemas.microsoft.com/office/drawing/2014/main" id="{A7562479-F52B-C34B-9E3A-C9F056A51F89}"/>
              </a:ext>
            </a:extLst>
          </p:cNvPr>
          <p:cNvSpPr/>
          <p:nvPr/>
        </p:nvSpPr>
        <p:spPr>
          <a:xfrm>
            <a:off x="4183792" y="2529872"/>
            <a:ext cx="174561" cy="15030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77">
            <a:extLst>
              <a:ext uri="{FF2B5EF4-FFF2-40B4-BE49-F238E27FC236}">
                <a16:creationId xmlns:a16="http://schemas.microsoft.com/office/drawing/2014/main" id="{778BB990-545B-7E48-ACED-E84409F14CAE}"/>
              </a:ext>
            </a:extLst>
          </p:cNvPr>
          <p:cNvSpPr txBox="1"/>
          <p:nvPr/>
        </p:nvSpPr>
        <p:spPr>
          <a:xfrm>
            <a:off x="4219448" y="2530602"/>
            <a:ext cx="12255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15" dirty="0">
                <a:latin typeface="Arial"/>
                <a:cs typeface="Arial"/>
              </a:rPr>
              <a:t>25</a:t>
            </a:r>
            <a:endParaRPr sz="800">
              <a:latin typeface="Arial"/>
              <a:cs typeface="Arial"/>
            </a:endParaRPr>
          </a:p>
        </p:txBody>
      </p:sp>
      <p:sp>
        <p:nvSpPr>
          <p:cNvPr id="41" name="object 78">
            <a:extLst>
              <a:ext uri="{FF2B5EF4-FFF2-40B4-BE49-F238E27FC236}">
                <a16:creationId xmlns:a16="http://schemas.microsoft.com/office/drawing/2014/main" id="{2CCF2C7B-6B1F-CE4D-8ACF-37189DCD4285}"/>
              </a:ext>
            </a:extLst>
          </p:cNvPr>
          <p:cNvSpPr/>
          <p:nvPr/>
        </p:nvSpPr>
        <p:spPr>
          <a:xfrm>
            <a:off x="2372391" y="2893727"/>
            <a:ext cx="174561" cy="1504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79">
            <a:extLst>
              <a:ext uri="{FF2B5EF4-FFF2-40B4-BE49-F238E27FC236}">
                <a16:creationId xmlns:a16="http://schemas.microsoft.com/office/drawing/2014/main" id="{48AE6917-5253-0E4D-9E25-1A09D2972416}"/>
              </a:ext>
            </a:extLst>
          </p:cNvPr>
          <p:cNvSpPr txBox="1"/>
          <p:nvPr/>
        </p:nvSpPr>
        <p:spPr>
          <a:xfrm>
            <a:off x="2416556" y="2894838"/>
            <a:ext cx="10223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-1</a:t>
            </a:r>
            <a:endParaRPr sz="800">
              <a:latin typeface="Arial"/>
              <a:cs typeface="Arial"/>
            </a:endParaRPr>
          </a:p>
        </p:txBody>
      </p:sp>
      <p:sp>
        <p:nvSpPr>
          <p:cNvPr id="43" name="object 80">
            <a:extLst>
              <a:ext uri="{FF2B5EF4-FFF2-40B4-BE49-F238E27FC236}">
                <a16:creationId xmlns:a16="http://schemas.microsoft.com/office/drawing/2014/main" id="{DE784B69-4697-1C48-BE2C-7664CD004A11}"/>
              </a:ext>
            </a:extLst>
          </p:cNvPr>
          <p:cNvSpPr/>
          <p:nvPr/>
        </p:nvSpPr>
        <p:spPr>
          <a:xfrm>
            <a:off x="2862992" y="2875566"/>
            <a:ext cx="174561" cy="15030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81">
            <a:extLst>
              <a:ext uri="{FF2B5EF4-FFF2-40B4-BE49-F238E27FC236}">
                <a16:creationId xmlns:a16="http://schemas.microsoft.com/office/drawing/2014/main" id="{5C74B548-F84E-0A49-BFE1-79BA0F5F51BD}"/>
              </a:ext>
            </a:extLst>
          </p:cNvPr>
          <p:cNvSpPr txBox="1"/>
          <p:nvPr/>
        </p:nvSpPr>
        <p:spPr>
          <a:xfrm>
            <a:off x="2925571" y="2876550"/>
            <a:ext cx="6921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b="1" spc="-5" dirty="0">
                <a:latin typeface="Arial"/>
                <a:cs typeface="Arial"/>
              </a:rPr>
              <a:t>6</a:t>
            </a:r>
            <a:endParaRPr sz="800">
              <a:latin typeface="Arial"/>
              <a:cs typeface="Arial"/>
            </a:endParaRPr>
          </a:p>
        </p:txBody>
      </p:sp>
      <p:sp>
        <p:nvSpPr>
          <p:cNvPr id="45" name="object 82">
            <a:extLst>
              <a:ext uri="{FF2B5EF4-FFF2-40B4-BE49-F238E27FC236}">
                <a16:creationId xmlns:a16="http://schemas.microsoft.com/office/drawing/2014/main" id="{07EB8C93-A47A-954C-BEDD-0766C90599BE}"/>
              </a:ext>
            </a:extLst>
          </p:cNvPr>
          <p:cNvSpPr/>
          <p:nvPr/>
        </p:nvSpPr>
        <p:spPr>
          <a:xfrm>
            <a:off x="3240309" y="2875566"/>
            <a:ext cx="174561" cy="1503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83">
            <a:extLst>
              <a:ext uri="{FF2B5EF4-FFF2-40B4-BE49-F238E27FC236}">
                <a16:creationId xmlns:a16="http://schemas.microsoft.com/office/drawing/2014/main" id="{C9576720-39FD-5442-8477-51268CB54AD6}"/>
              </a:ext>
            </a:extLst>
          </p:cNvPr>
          <p:cNvSpPr/>
          <p:nvPr/>
        </p:nvSpPr>
        <p:spPr>
          <a:xfrm>
            <a:off x="3108229" y="3166739"/>
            <a:ext cx="174561" cy="15034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84">
            <a:extLst>
              <a:ext uri="{FF2B5EF4-FFF2-40B4-BE49-F238E27FC236}">
                <a16:creationId xmlns:a16="http://schemas.microsoft.com/office/drawing/2014/main" id="{F1BE292C-0C46-F340-8720-669429DCEE2E}"/>
              </a:ext>
            </a:extLst>
          </p:cNvPr>
          <p:cNvSpPr/>
          <p:nvPr/>
        </p:nvSpPr>
        <p:spPr>
          <a:xfrm>
            <a:off x="3372389" y="3166739"/>
            <a:ext cx="174561" cy="15034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85">
            <a:extLst>
              <a:ext uri="{FF2B5EF4-FFF2-40B4-BE49-F238E27FC236}">
                <a16:creationId xmlns:a16="http://schemas.microsoft.com/office/drawing/2014/main" id="{B21F29D8-CFDF-4D4C-BFE4-6EBC1A0A5F9D}"/>
              </a:ext>
            </a:extLst>
          </p:cNvPr>
          <p:cNvSpPr/>
          <p:nvPr/>
        </p:nvSpPr>
        <p:spPr>
          <a:xfrm>
            <a:off x="3995070" y="2875566"/>
            <a:ext cx="174561" cy="15030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86">
            <a:extLst>
              <a:ext uri="{FF2B5EF4-FFF2-40B4-BE49-F238E27FC236}">
                <a16:creationId xmlns:a16="http://schemas.microsoft.com/office/drawing/2014/main" id="{E04BD191-DC69-AB4C-8DFF-F5D6E35E8559}"/>
              </a:ext>
            </a:extLst>
          </p:cNvPr>
          <p:cNvSpPr/>
          <p:nvPr/>
        </p:nvSpPr>
        <p:spPr>
          <a:xfrm>
            <a:off x="4146073" y="3148489"/>
            <a:ext cx="174561" cy="15039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87">
            <a:extLst>
              <a:ext uri="{FF2B5EF4-FFF2-40B4-BE49-F238E27FC236}">
                <a16:creationId xmlns:a16="http://schemas.microsoft.com/office/drawing/2014/main" id="{A16C775D-089A-7A48-AF72-F4FCA4469E2F}"/>
              </a:ext>
            </a:extLst>
          </p:cNvPr>
          <p:cNvSpPr txBox="1"/>
          <p:nvPr/>
        </p:nvSpPr>
        <p:spPr>
          <a:xfrm>
            <a:off x="3146551" y="2876550"/>
            <a:ext cx="1157605" cy="4375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26670" algn="ctr">
              <a:lnSpc>
                <a:spcPct val="100000"/>
              </a:lnSpc>
              <a:spcBef>
                <a:spcPts val="90"/>
              </a:spcBef>
              <a:tabLst>
                <a:tab pos="755015" algn="l"/>
              </a:tabLst>
            </a:pPr>
            <a:r>
              <a:rPr sz="800" b="1" spc="-10" dirty="0">
                <a:latin typeface="Arial"/>
                <a:cs typeface="Arial"/>
              </a:rPr>
              <a:t>12	</a:t>
            </a:r>
            <a:r>
              <a:rPr sz="800" b="1" spc="-15" dirty="0">
                <a:latin typeface="Arial"/>
                <a:cs typeface="Arial"/>
              </a:rPr>
              <a:t>21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R="5080" algn="ctr">
              <a:lnSpc>
                <a:spcPct val="100000"/>
              </a:lnSpc>
              <a:tabLst>
                <a:tab pos="260985" algn="l"/>
                <a:tab pos="1034415" algn="l"/>
              </a:tabLst>
            </a:pPr>
            <a:r>
              <a:rPr sz="800" b="1" spc="-65" dirty="0">
                <a:latin typeface="Arial"/>
                <a:cs typeface="Arial"/>
              </a:rPr>
              <a:t>1</a:t>
            </a:r>
            <a:r>
              <a:rPr sz="800" b="1" spc="-5" dirty="0">
                <a:latin typeface="Arial"/>
                <a:cs typeface="Arial"/>
              </a:rPr>
              <a:t>1</a:t>
            </a:r>
            <a:r>
              <a:rPr sz="800" b="1" dirty="0">
                <a:latin typeface="Arial"/>
                <a:cs typeface="Arial"/>
              </a:rPr>
              <a:t>	</a:t>
            </a:r>
            <a:r>
              <a:rPr sz="800" b="1" spc="-15" dirty="0">
                <a:latin typeface="Arial"/>
                <a:cs typeface="Arial"/>
              </a:rPr>
              <a:t>1</a:t>
            </a:r>
            <a:r>
              <a:rPr sz="800" b="1" spc="-5" dirty="0">
                <a:latin typeface="Arial"/>
                <a:cs typeface="Arial"/>
              </a:rPr>
              <a:t>5</a:t>
            </a:r>
            <a:r>
              <a:rPr sz="800" b="1" dirty="0">
                <a:latin typeface="Arial"/>
                <a:cs typeface="Arial"/>
              </a:rPr>
              <a:t>	</a:t>
            </a:r>
            <a:r>
              <a:rPr sz="1200" b="1" spc="-22" baseline="10416" dirty="0">
                <a:latin typeface="Arial"/>
                <a:cs typeface="Arial"/>
              </a:rPr>
              <a:t>23</a:t>
            </a:r>
            <a:endParaRPr sz="1200" baseline="10416">
              <a:latin typeface="Arial"/>
              <a:cs typeface="Arial"/>
            </a:endParaRPr>
          </a:p>
        </p:txBody>
      </p:sp>
      <p:sp>
        <p:nvSpPr>
          <p:cNvPr id="51" name="object 88">
            <a:extLst>
              <a:ext uri="{FF2B5EF4-FFF2-40B4-BE49-F238E27FC236}">
                <a16:creationId xmlns:a16="http://schemas.microsoft.com/office/drawing/2014/main" id="{236E9186-DA13-094E-9FFC-997062A3BEEE}"/>
              </a:ext>
            </a:extLst>
          </p:cNvPr>
          <p:cNvSpPr/>
          <p:nvPr/>
        </p:nvSpPr>
        <p:spPr>
          <a:xfrm>
            <a:off x="13208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1980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8">
            <a:extLst>
              <a:ext uri="{FF2B5EF4-FFF2-40B4-BE49-F238E27FC236}">
                <a16:creationId xmlns:a16="http://schemas.microsoft.com/office/drawing/2014/main" id="{DD80F4D5-68FE-6544-A247-BEA86CA4EBF9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9">
            <a:extLst>
              <a:ext uri="{FF2B5EF4-FFF2-40B4-BE49-F238E27FC236}">
                <a16:creationId xmlns:a16="http://schemas.microsoft.com/office/drawing/2014/main" id="{534F2A6C-2EAA-474D-A6DB-1DC7427902F5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0">
            <a:extLst>
              <a:ext uri="{FF2B5EF4-FFF2-40B4-BE49-F238E27FC236}">
                <a16:creationId xmlns:a16="http://schemas.microsoft.com/office/drawing/2014/main" id="{C53BECF8-CCD2-F742-8ACE-50EB5AE7C66A}"/>
              </a:ext>
            </a:extLst>
          </p:cNvPr>
          <p:cNvSpPr txBox="1"/>
          <p:nvPr/>
        </p:nvSpPr>
        <p:spPr>
          <a:xfrm>
            <a:off x="13462" y="13666"/>
            <a:ext cx="4546600" cy="6318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31115" rIns="0" bIns="0" rtlCol="0">
            <a:spAutoFit/>
          </a:bodyPr>
          <a:lstStyle/>
          <a:p>
            <a:pPr marL="1722755" marR="253365" indent="-1527810">
              <a:lnSpc>
                <a:spcPct val="100000"/>
              </a:lnSpc>
              <a:spcBef>
                <a:spcPts val="24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 of Balancing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with</a:t>
            </a:r>
            <a:r>
              <a:rPr sz="1800" b="1" spc="-1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Rotations:  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AVL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Trees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41">
            <a:extLst>
              <a:ext uri="{FF2B5EF4-FFF2-40B4-BE49-F238E27FC236}">
                <a16:creationId xmlns:a16="http://schemas.microsoft.com/office/drawing/2014/main" id="{283BFB9C-0294-164C-A2D3-45F2A6E4F3A7}"/>
              </a:ext>
            </a:extLst>
          </p:cNvPr>
          <p:cNvSpPr txBox="1"/>
          <p:nvPr/>
        </p:nvSpPr>
        <p:spPr>
          <a:xfrm>
            <a:off x="161290" y="688899"/>
            <a:ext cx="4159250" cy="259207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27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AVL: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del’son-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V</a:t>
            </a:r>
            <a:r>
              <a:rPr sz="1400" spc="-10" dirty="0">
                <a:latin typeface="Arial"/>
                <a:cs typeface="Arial"/>
              </a:rPr>
              <a:t>el’skiĭ,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</a:t>
            </a:r>
            <a:r>
              <a:rPr sz="1400" spc="-15" dirty="0">
                <a:latin typeface="Arial"/>
                <a:cs typeface="Arial"/>
              </a:rPr>
              <a:t>andis</a:t>
            </a:r>
            <a:r>
              <a:rPr sz="1400" spc="20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’62.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16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A binary tree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b="1" spc="-15" dirty="0">
                <a:latin typeface="Arial"/>
                <a:cs typeface="Arial"/>
              </a:rPr>
              <a:t>height balanced</a:t>
            </a:r>
            <a:r>
              <a:rPr sz="1400" b="1" spc="30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if: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135"/>
              </a:spcBef>
              <a:buChar char="–"/>
              <a:tabLst>
                <a:tab pos="372110" algn="l"/>
              </a:tabLst>
            </a:pPr>
            <a:r>
              <a:rPr sz="1000" spc="5" dirty="0">
                <a:latin typeface="Arial"/>
                <a:cs typeface="Arial"/>
              </a:rPr>
              <a:t>Its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left</a:t>
            </a:r>
            <a:r>
              <a:rPr sz="1000" spc="-6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and</a:t>
            </a:r>
            <a:r>
              <a:rPr sz="1000" dirty="0">
                <a:latin typeface="Arial"/>
                <a:cs typeface="Arial"/>
              </a:rPr>
              <a:t> right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subtrees</a:t>
            </a:r>
            <a:r>
              <a:rPr sz="1000" spc="1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differ</a:t>
            </a:r>
            <a:r>
              <a:rPr sz="1000" spc="-65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in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height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by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at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most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1,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and</a:t>
            </a:r>
            <a:endParaRPr sz="10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125"/>
              </a:spcBef>
              <a:buChar char="–"/>
              <a:tabLst>
                <a:tab pos="372110" algn="l"/>
              </a:tabLst>
            </a:pPr>
            <a:r>
              <a:rPr sz="1000" spc="5" dirty="0">
                <a:latin typeface="Arial"/>
                <a:cs typeface="Arial"/>
              </a:rPr>
              <a:t>Its </a:t>
            </a:r>
            <a:r>
              <a:rPr sz="1000" spc="10" dirty="0">
                <a:latin typeface="Arial"/>
                <a:cs typeface="Arial"/>
              </a:rPr>
              <a:t>left </a:t>
            </a:r>
            <a:r>
              <a:rPr sz="1000" spc="-5" dirty="0">
                <a:latin typeface="Arial"/>
                <a:cs typeface="Arial"/>
              </a:rPr>
              <a:t>and </a:t>
            </a:r>
            <a:r>
              <a:rPr sz="1000" dirty="0">
                <a:latin typeface="Arial"/>
                <a:cs typeface="Arial"/>
              </a:rPr>
              <a:t>right </a:t>
            </a:r>
            <a:r>
              <a:rPr sz="1000" spc="-10" dirty="0">
                <a:latin typeface="Arial"/>
                <a:cs typeface="Arial"/>
              </a:rPr>
              <a:t>subtrees </a:t>
            </a:r>
            <a:r>
              <a:rPr sz="1000" spc="-5" dirty="0">
                <a:latin typeface="Arial"/>
                <a:cs typeface="Arial"/>
              </a:rPr>
              <a:t>are </a:t>
            </a:r>
            <a:r>
              <a:rPr sz="1000" dirty="0">
                <a:latin typeface="Arial"/>
                <a:cs typeface="Arial"/>
              </a:rPr>
              <a:t>themselves </a:t>
            </a:r>
            <a:r>
              <a:rPr sz="1000" spc="-5" dirty="0">
                <a:latin typeface="Arial"/>
                <a:cs typeface="Arial"/>
              </a:rPr>
              <a:t>height</a:t>
            </a:r>
            <a:r>
              <a:rPr sz="1000" spc="-20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balanced.</a:t>
            </a:r>
            <a:endParaRPr sz="1000">
              <a:latin typeface="Arial"/>
              <a:cs typeface="Arial"/>
            </a:endParaRPr>
          </a:p>
          <a:p>
            <a:pPr marL="170180" marR="251460" indent="-170180">
              <a:lnSpc>
                <a:spcPts val="1510"/>
              </a:lnSpc>
              <a:spcBef>
                <a:spcPts val="345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It’s </a:t>
            </a:r>
            <a:r>
              <a:rPr sz="1400" spc="-10" dirty="0">
                <a:latin typeface="Arial"/>
                <a:cs typeface="Arial"/>
              </a:rPr>
              <a:t>easy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show that height-balanced </a:t>
            </a:r>
            <a:r>
              <a:rPr sz="1400" spc="-15" dirty="0">
                <a:latin typeface="Arial"/>
                <a:cs typeface="Arial"/>
              </a:rPr>
              <a:t>trees are  </a:t>
            </a:r>
            <a:r>
              <a:rPr sz="1400" spc="-10" dirty="0">
                <a:latin typeface="Arial"/>
                <a:cs typeface="Arial"/>
              </a:rPr>
              <a:t>balanced </a:t>
            </a:r>
            <a:r>
              <a:rPr sz="1400" spc="-15" dirty="0">
                <a:latin typeface="Arial"/>
                <a:cs typeface="Arial"/>
              </a:rPr>
              <a:t>(proof </a:t>
            </a:r>
            <a:r>
              <a:rPr sz="1400" spc="-10" dirty="0">
                <a:latin typeface="Arial"/>
                <a:cs typeface="Arial"/>
              </a:rPr>
              <a:t>on </a:t>
            </a:r>
            <a:r>
              <a:rPr sz="1400" spc="-20" dirty="0">
                <a:latin typeface="Arial"/>
                <a:cs typeface="Arial"/>
              </a:rPr>
              <a:t>next</a:t>
            </a:r>
            <a:r>
              <a:rPr sz="1400" spc="2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slide).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ts val="151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An AVL </a:t>
            </a:r>
            <a:r>
              <a:rPr sz="1400" spc="-10" dirty="0">
                <a:latin typeface="Arial"/>
                <a:cs typeface="Arial"/>
              </a:rPr>
              <a:t>tree </a:t>
            </a:r>
            <a:r>
              <a:rPr sz="1400" spc="-5" dirty="0">
                <a:latin typeface="Arial"/>
                <a:cs typeface="Arial"/>
              </a:rPr>
              <a:t>is a </a:t>
            </a:r>
            <a:r>
              <a:rPr sz="1400" spc="-10" dirty="0">
                <a:latin typeface="Arial"/>
                <a:cs typeface="Arial"/>
              </a:rPr>
              <a:t>height-balanced tree </a:t>
            </a:r>
            <a:r>
              <a:rPr sz="1400" spc="-20" dirty="0">
                <a:latin typeface="Arial"/>
                <a:cs typeface="Arial"/>
              </a:rPr>
              <a:t>where </a:t>
            </a:r>
            <a:r>
              <a:rPr sz="1400" spc="-10" dirty="0">
                <a:latin typeface="Arial"/>
                <a:cs typeface="Arial"/>
              </a:rPr>
              <a:t>every  </a:t>
            </a:r>
            <a:r>
              <a:rPr sz="1400" spc="-15" dirty="0">
                <a:latin typeface="Arial"/>
                <a:cs typeface="Arial"/>
              </a:rPr>
              <a:t>node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augmented with the height of </a:t>
            </a:r>
            <a:r>
              <a:rPr sz="1400" spc="-5" dirty="0">
                <a:latin typeface="Arial"/>
                <a:cs typeface="Arial"/>
              </a:rPr>
              <a:t>its</a:t>
            </a:r>
            <a:r>
              <a:rPr sz="1400" spc="29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subtree.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13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Note: </a:t>
            </a:r>
            <a:r>
              <a:rPr sz="1200" spc="-5" dirty="0">
                <a:latin typeface="Arial"/>
                <a:cs typeface="Arial"/>
              </a:rPr>
              <a:t>easy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-5" dirty="0">
                <a:latin typeface="Arial"/>
                <a:cs typeface="Arial"/>
              </a:rPr>
              <a:t>keep </a:t>
            </a:r>
            <a:r>
              <a:rPr sz="1200" spc="5" dirty="0">
                <a:latin typeface="Arial"/>
                <a:cs typeface="Arial"/>
              </a:rPr>
              <a:t>this </a:t>
            </a:r>
            <a:r>
              <a:rPr sz="1200" dirty="0">
                <a:latin typeface="Arial"/>
                <a:cs typeface="Arial"/>
              </a:rPr>
              <a:t>info </a:t>
            </a:r>
            <a:r>
              <a:rPr sz="1200" spc="-5" dirty="0">
                <a:latin typeface="Arial"/>
                <a:cs typeface="Arial"/>
              </a:rPr>
              <a:t>up </a:t>
            </a:r>
            <a:r>
              <a:rPr sz="1200" dirty="0">
                <a:latin typeface="Arial"/>
                <a:cs typeface="Arial"/>
              </a:rPr>
              <a:t>to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date</a:t>
            </a:r>
            <a:endParaRPr sz="1200">
              <a:latin typeface="Arial"/>
              <a:cs typeface="Arial"/>
            </a:endParaRPr>
          </a:p>
          <a:p>
            <a:pPr marL="170180" marR="168910" indent="-170180" algn="just">
              <a:lnSpc>
                <a:spcPts val="1730"/>
              </a:lnSpc>
              <a:spcBef>
                <a:spcPts val="390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After each insertion </a:t>
            </a:r>
            <a:r>
              <a:rPr sz="1600" spc="-5" dirty="0">
                <a:latin typeface="Arial"/>
                <a:cs typeface="Arial"/>
              </a:rPr>
              <a:t>or deletion,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spc="-5" dirty="0">
                <a:latin typeface="Arial"/>
                <a:cs typeface="Arial"/>
              </a:rPr>
              <a:t>restore  </a:t>
            </a:r>
            <a:r>
              <a:rPr sz="1600" dirty="0">
                <a:latin typeface="Arial"/>
                <a:cs typeface="Arial"/>
              </a:rPr>
              <a:t>the </a:t>
            </a:r>
            <a:r>
              <a:rPr sz="1600" spc="-5" dirty="0">
                <a:latin typeface="Arial"/>
                <a:cs typeface="Arial"/>
              </a:rPr>
              <a:t>height </a:t>
            </a:r>
            <a:r>
              <a:rPr sz="1600" dirty="0">
                <a:latin typeface="Arial"/>
                <a:cs typeface="Arial"/>
              </a:rPr>
              <a:t>balance </a:t>
            </a:r>
            <a:r>
              <a:rPr sz="1600" spc="-5" dirty="0">
                <a:latin typeface="Arial"/>
                <a:cs typeface="Arial"/>
              </a:rPr>
              <a:t>property by </a:t>
            </a:r>
            <a:r>
              <a:rPr sz="1600" dirty="0">
                <a:latin typeface="Arial"/>
                <a:cs typeface="Arial"/>
              </a:rPr>
              <a:t>performing  O(log </a:t>
            </a:r>
            <a:r>
              <a:rPr sz="1600" spc="-5" dirty="0">
                <a:latin typeface="Arial"/>
                <a:cs typeface="Arial"/>
              </a:rPr>
              <a:t>n) carefully </a:t>
            </a:r>
            <a:r>
              <a:rPr sz="1600" dirty="0">
                <a:latin typeface="Arial"/>
                <a:cs typeface="Arial"/>
              </a:rPr>
              <a:t>chosen</a:t>
            </a:r>
            <a:r>
              <a:rPr sz="1600" spc="-1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rotations.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42">
            <a:extLst>
              <a:ext uri="{FF2B5EF4-FFF2-40B4-BE49-F238E27FC236}">
                <a16:creationId xmlns:a16="http://schemas.microsoft.com/office/drawing/2014/main" id="{9792F943-FA71-534E-B366-39F913D9318F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6979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146A4F3-29A0-DC40-8113-6DDDC887434C}"/>
              </a:ext>
            </a:extLst>
          </p:cNvPr>
          <p:cNvSpPr txBox="1"/>
          <p:nvPr/>
        </p:nvSpPr>
        <p:spPr>
          <a:xfrm>
            <a:off x="275589" y="765528"/>
            <a:ext cx="3831590" cy="181927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AVL</a:t>
            </a:r>
            <a:r>
              <a:rPr sz="1400" spc="-15" dirty="0">
                <a:latin typeface="Arial"/>
                <a:cs typeface="Arial"/>
              </a:rPr>
              <a:t> trees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Augment </a:t>
            </a:r>
            <a:r>
              <a:rPr sz="1200" spc="-5" dirty="0">
                <a:latin typeface="Arial"/>
                <a:cs typeface="Arial"/>
              </a:rPr>
              <a:t>nodes with </a:t>
            </a:r>
            <a:r>
              <a:rPr sz="1200" dirty="0">
                <a:latin typeface="Arial"/>
                <a:cs typeface="Arial"/>
              </a:rPr>
              <a:t>subtree heights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Height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balanced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property</a:t>
            </a:r>
            <a:r>
              <a:rPr sz="1200" spc="-5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→ height</a:t>
            </a:r>
            <a:r>
              <a:rPr sz="1200" spc="-50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is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O(log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n)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Maintain</a:t>
            </a:r>
            <a:r>
              <a:rPr sz="1200" spc="-5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height</a:t>
            </a:r>
            <a:r>
              <a:rPr sz="1200" spc="-5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balance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after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insert</a:t>
            </a:r>
            <a:r>
              <a:rPr sz="1200" spc="-5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or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delete</a:t>
            </a:r>
            <a:r>
              <a:rPr sz="1200" spc="-5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a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</a:pPr>
            <a:r>
              <a:rPr sz="1200" dirty="0">
                <a:latin typeface="Arial"/>
                <a:cs typeface="Arial"/>
              </a:rPr>
              <a:t>few carefully-chosen</a:t>
            </a:r>
            <a:r>
              <a:rPr sz="1200" spc="-8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rotations.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Red-black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trees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Augment </a:t>
            </a:r>
            <a:r>
              <a:rPr sz="1200" spc="-5" dirty="0">
                <a:latin typeface="Arial"/>
                <a:cs typeface="Arial"/>
              </a:rPr>
              <a:t>nodes with a </a:t>
            </a:r>
            <a:r>
              <a:rPr sz="1200" dirty="0">
                <a:latin typeface="Arial"/>
                <a:cs typeface="Arial"/>
              </a:rPr>
              <a:t>color: red </a:t>
            </a:r>
            <a:r>
              <a:rPr sz="1200" spc="-5" dirty="0">
                <a:latin typeface="Arial"/>
                <a:cs typeface="Arial"/>
              </a:rPr>
              <a:t>or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black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“Red </a:t>
            </a:r>
            <a:r>
              <a:rPr sz="1200" dirty="0">
                <a:latin typeface="Arial"/>
                <a:cs typeface="Arial"/>
              </a:rPr>
              <a:t>black” property→ height </a:t>
            </a:r>
            <a:r>
              <a:rPr sz="1200" spc="10" dirty="0">
                <a:latin typeface="Arial"/>
                <a:cs typeface="Arial"/>
              </a:rPr>
              <a:t>is </a:t>
            </a:r>
            <a:r>
              <a:rPr sz="1200" spc="5" dirty="0">
                <a:latin typeface="Arial"/>
                <a:cs typeface="Arial"/>
              </a:rPr>
              <a:t>O(log</a:t>
            </a:r>
            <a:r>
              <a:rPr sz="1200" spc="-1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n)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43CEB666-9841-2341-8A14-CED4B09A0108}"/>
              </a:ext>
            </a:extLst>
          </p:cNvPr>
          <p:cNvSpPr txBox="1"/>
          <p:nvPr/>
        </p:nvSpPr>
        <p:spPr>
          <a:xfrm>
            <a:off x="504189" y="2596133"/>
            <a:ext cx="20085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– Maintain red-black</a:t>
            </a:r>
            <a:r>
              <a:rPr sz="1200" spc="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property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DBD6057-3945-CD4D-80A6-D498945DCF8E}"/>
              </a:ext>
            </a:extLst>
          </p:cNvPr>
          <p:cNvSpPr txBox="1"/>
          <p:nvPr/>
        </p:nvSpPr>
        <p:spPr>
          <a:xfrm>
            <a:off x="647699" y="2779013"/>
            <a:ext cx="13690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after insert </a:t>
            </a:r>
            <a:r>
              <a:rPr sz="1200" spc="-5" dirty="0">
                <a:latin typeface="Arial"/>
                <a:cs typeface="Arial"/>
              </a:rPr>
              <a:t>or</a:t>
            </a:r>
            <a:r>
              <a:rPr sz="1200" spc="-1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delete 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rotations </a:t>
            </a:r>
            <a:r>
              <a:rPr sz="1200" spc="-5" dirty="0">
                <a:latin typeface="Arial"/>
                <a:cs typeface="Arial"/>
              </a:rPr>
              <a:t>and  </a:t>
            </a:r>
            <a:r>
              <a:rPr sz="1200" dirty="0">
                <a:latin typeface="Arial"/>
                <a:cs typeface="Arial"/>
              </a:rPr>
              <a:t>re-colorings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AF853680-9610-F840-8457-61C70989BD26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3C1F46F-40A7-4D43-84EC-EBB03E74CD0F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4FBDF17-2C89-B74A-9D56-3FBAC0994326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marR="48895" algn="ctr">
              <a:lnSpc>
                <a:spcPct val="100000"/>
              </a:lnSpc>
              <a:spcBef>
                <a:spcPts val="440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“Worst-Case”</a:t>
            </a:r>
            <a:r>
              <a:rPr sz="1800" b="1" spc="-6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Balancing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Mechanisms (Height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Always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O(log</a:t>
            </a:r>
            <a:r>
              <a:rPr sz="1800" b="1" spc="-9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n))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193FA8F6-0F36-664D-AE02-AA6A7537B3A8}"/>
              </a:ext>
            </a:extLst>
          </p:cNvPr>
          <p:cNvSpPr/>
          <p:nvPr/>
        </p:nvSpPr>
        <p:spPr>
          <a:xfrm>
            <a:off x="2287650" y="2914014"/>
            <a:ext cx="173355" cy="161290"/>
          </a:xfrm>
          <a:custGeom>
            <a:avLst/>
            <a:gdLst/>
            <a:ahLst/>
            <a:cxnLst/>
            <a:rect l="l" t="t" r="r" b="b"/>
            <a:pathLst>
              <a:path w="173354" h="161289">
                <a:moveTo>
                  <a:pt x="0" y="160909"/>
                </a:moveTo>
                <a:lnTo>
                  <a:pt x="17297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64757EE2-092E-6249-BB91-92AA5DE10BF4}"/>
              </a:ext>
            </a:extLst>
          </p:cNvPr>
          <p:cNvSpPr/>
          <p:nvPr/>
        </p:nvSpPr>
        <p:spPr>
          <a:xfrm>
            <a:off x="2441448" y="2914014"/>
            <a:ext cx="154305" cy="161290"/>
          </a:xfrm>
          <a:custGeom>
            <a:avLst/>
            <a:gdLst/>
            <a:ahLst/>
            <a:cxnLst/>
            <a:rect l="l" t="t" r="r" b="b"/>
            <a:pathLst>
              <a:path w="154304" h="161289">
                <a:moveTo>
                  <a:pt x="0" y="0"/>
                </a:moveTo>
                <a:lnTo>
                  <a:pt x="153797" y="16090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637AE4AB-5DDE-6148-AF1F-15C7822AC2ED}"/>
              </a:ext>
            </a:extLst>
          </p:cNvPr>
          <p:cNvSpPr/>
          <p:nvPr/>
        </p:nvSpPr>
        <p:spPr>
          <a:xfrm>
            <a:off x="2441448" y="2652649"/>
            <a:ext cx="250190" cy="241300"/>
          </a:xfrm>
          <a:custGeom>
            <a:avLst/>
            <a:gdLst/>
            <a:ahLst/>
            <a:cxnLst/>
            <a:rect l="l" t="t" r="r" b="b"/>
            <a:pathLst>
              <a:path w="250189" h="241300">
                <a:moveTo>
                  <a:pt x="0" y="241300"/>
                </a:moveTo>
                <a:lnTo>
                  <a:pt x="249809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D5BF8C9-1196-8D44-9034-DCCE409B69EA}"/>
              </a:ext>
            </a:extLst>
          </p:cNvPr>
          <p:cNvSpPr/>
          <p:nvPr/>
        </p:nvSpPr>
        <p:spPr>
          <a:xfrm>
            <a:off x="2592863" y="2589942"/>
            <a:ext cx="312229" cy="2661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F3E0648C-1775-034C-A1D5-FED500859990}"/>
              </a:ext>
            </a:extLst>
          </p:cNvPr>
          <p:cNvSpPr/>
          <p:nvPr/>
        </p:nvSpPr>
        <p:spPr>
          <a:xfrm>
            <a:off x="2362231" y="2831242"/>
            <a:ext cx="177736" cy="1656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A01EB10D-42E0-754C-8608-25498374230B}"/>
              </a:ext>
            </a:extLst>
          </p:cNvPr>
          <p:cNvSpPr txBox="1"/>
          <p:nvPr/>
        </p:nvSpPr>
        <p:spPr>
          <a:xfrm>
            <a:off x="2431414" y="2838449"/>
            <a:ext cx="6350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5" dirty="0"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29629EFE-E38A-8C49-8CA0-0D4460DAC0D4}"/>
              </a:ext>
            </a:extLst>
          </p:cNvPr>
          <p:cNvSpPr/>
          <p:nvPr/>
        </p:nvSpPr>
        <p:spPr>
          <a:xfrm>
            <a:off x="2172335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7" y="0"/>
                </a:moveTo>
                <a:lnTo>
                  <a:pt x="0" y="261366"/>
                </a:lnTo>
                <a:lnTo>
                  <a:pt x="249936" y="261366"/>
                </a:lnTo>
                <a:lnTo>
                  <a:pt x="12496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37D52673-BD56-B44B-8518-E2297C01BD19}"/>
              </a:ext>
            </a:extLst>
          </p:cNvPr>
          <p:cNvSpPr/>
          <p:nvPr/>
        </p:nvSpPr>
        <p:spPr>
          <a:xfrm>
            <a:off x="2172335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6"/>
                </a:moveTo>
                <a:lnTo>
                  <a:pt x="124967" y="0"/>
                </a:lnTo>
                <a:lnTo>
                  <a:pt x="249936" y="261366"/>
                </a:lnTo>
                <a:lnTo>
                  <a:pt x="0" y="2613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699C0E61-3353-1D40-950F-7D0C961813BE}"/>
              </a:ext>
            </a:extLst>
          </p:cNvPr>
          <p:cNvSpPr txBox="1"/>
          <p:nvPr/>
        </p:nvSpPr>
        <p:spPr>
          <a:xfrm>
            <a:off x="2266823" y="3183128"/>
            <a:ext cx="8001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04674F21-62D8-7941-A78E-E3E7C5AF0FE4}"/>
              </a:ext>
            </a:extLst>
          </p:cNvPr>
          <p:cNvSpPr/>
          <p:nvPr/>
        </p:nvSpPr>
        <p:spPr>
          <a:xfrm>
            <a:off x="2479929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840" y="0"/>
                </a:moveTo>
                <a:lnTo>
                  <a:pt x="0" y="261366"/>
                </a:lnTo>
                <a:lnTo>
                  <a:pt x="249808" y="261366"/>
                </a:lnTo>
                <a:lnTo>
                  <a:pt x="12484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F3837EE7-28C2-CA44-BB18-203AA39744E5}"/>
              </a:ext>
            </a:extLst>
          </p:cNvPr>
          <p:cNvSpPr/>
          <p:nvPr/>
        </p:nvSpPr>
        <p:spPr>
          <a:xfrm>
            <a:off x="2479929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6"/>
                </a:moveTo>
                <a:lnTo>
                  <a:pt x="124840" y="0"/>
                </a:lnTo>
                <a:lnTo>
                  <a:pt x="249808" y="261366"/>
                </a:lnTo>
                <a:lnTo>
                  <a:pt x="0" y="2613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8260618F-4B87-2940-AA51-8002C844FB12}"/>
              </a:ext>
            </a:extLst>
          </p:cNvPr>
          <p:cNvSpPr txBox="1"/>
          <p:nvPr/>
        </p:nvSpPr>
        <p:spPr>
          <a:xfrm>
            <a:off x="2574417" y="3175507"/>
            <a:ext cx="8001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FEE4E7EE-2957-DE44-B6F0-B1E913130527}"/>
              </a:ext>
            </a:extLst>
          </p:cNvPr>
          <p:cNvSpPr/>
          <p:nvPr/>
        </p:nvSpPr>
        <p:spPr>
          <a:xfrm>
            <a:off x="2787395" y="2833624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7" y="0"/>
                </a:moveTo>
                <a:lnTo>
                  <a:pt x="0" y="261365"/>
                </a:lnTo>
                <a:lnTo>
                  <a:pt x="249936" y="261365"/>
                </a:lnTo>
                <a:lnTo>
                  <a:pt x="12496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E05AFF35-48B3-9745-8D6F-B22EB8B483D0}"/>
              </a:ext>
            </a:extLst>
          </p:cNvPr>
          <p:cNvSpPr/>
          <p:nvPr/>
        </p:nvSpPr>
        <p:spPr>
          <a:xfrm>
            <a:off x="2787395" y="2833624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5"/>
                </a:moveTo>
                <a:lnTo>
                  <a:pt x="124967" y="0"/>
                </a:lnTo>
                <a:lnTo>
                  <a:pt x="249936" y="261365"/>
                </a:lnTo>
                <a:lnTo>
                  <a:pt x="0" y="26136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16756B0A-DDDF-7F49-9A7E-0C50B0BFB722}"/>
              </a:ext>
            </a:extLst>
          </p:cNvPr>
          <p:cNvSpPr txBox="1"/>
          <p:nvPr/>
        </p:nvSpPr>
        <p:spPr>
          <a:xfrm>
            <a:off x="2879217" y="2954273"/>
            <a:ext cx="8572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C</a:t>
            </a:r>
            <a:endParaRPr sz="800">
              <a:latin typeface="Arial"/>
              <a:cs typeface="Arial"/>
            </a:endParaRPr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9F562EA6-C97E-FB4C-9DF4-122B44338F2B}"/>
              </a:ext>
            </a:extLst>
          </p:cNvPr>
          <p:cNvSpPr/>
          <p:nvPr/>
        </p:nvSpPr>
        <p:spPr>
          <a:xfrm>
            <a:off x="3037331" y="2713989"/>
            <a:ext cx="384810" cy="38100"/>
          </a:xfrm>
          <a:custGeom>
            <a:avLst/>
            <a:gdLst/>
            <a:ahLst/>
            <a:cxnLst/>
            <a:rect l="l" t="t" r="r" b="b"/>
            <a:pathLst>
              <a:path w="384810" h="38100">
                <a:moveTo>
                  <a:pt x="346328" y="0"/>
                </a:moveTo>
                <a:lnTo>
                  <a:pt x="346328" y="38100"/>
                </a:lnTo>
                <a:lnTo>
                  <a:pt x="378332" y="22098"/>
                </a:lnTo>
                <a:lnTo>
                  <a:pt x="352678" y="22098"/>
                </a:lnTo>
                <a:lnTo>
                  <a:pt x="352678" y="16001"/>
                </a:lnTo>
                <a:lnTo>
                  <a:pt x="378332" y="16001"/>
                </a:lnTo>
                <a:lnTo>
                  <a:pt x="346328" y="0"/>
                </a:lnTo>
                <a:close/>
              </a:path>
              <a:path w="384810" h="38100">
                <a:moveTo>
                  <a:pt x="346328" y="16001"/>
                </a:moveTo>
                <a:lnTo>
                  <a:pt x="0" y="16001"/>
                </a:lnTo>
                <a:lnTo>
                  <a:pt x="0" y="22098"/>
                </a:lnTo>
                <a:lnTo>
                  <a:pt x="346328" y="22098"/>
                </a:lnTo>
                <a:lnTo>
                  <a:pt x="346328" y="16001"/>
                </a:lnTo>
                <a:close/>
              </a:path>
              <a:path w="384810" h="38100">
                <a:moveTo>
                  <a:pt x="378332" y="16001"/>
                </a:moveTo>
                <a:lnTo>
                  <a:pt x="352678" y="16001"/>
                </a:lnTo>
                <a:lnTo>
                  <a:pt x="352678" y="22098"/>
                </a:lnTo>
                <a:lnTo>
                  <a:pt x="378332" y="22098"/>
                </a:lnTo>
                <a:lnTo>
                  <a:pt x="384428" y="19050"/>
                </a:lnTo>
                <a:lnTo>
                  <a:pt x="378332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CFFFA74D-C194-A347-A8A4-1515792ABF5A}"/>
              </a:ext>
            </a:extLst>
          </p:cNvPr>
          <p:cNvSpPr/>
          <p:nvPr/>
        </p:nvSpPr>
        <p:spPr>
          <a:xfrm>
            <a:off x="3037331" y="2834639"/>
            <a:ext cx="384810" cy="38100"/>
          </a:xfrm>
          <a:custGeom>
            <a:avLst/>
            <a:gdLst/>
            <a:ahLst/>
            <a:cxnLst/>
            <a:rect l="l" t="t" r="r" b="b"/>
            <a:pathLst>
              <a:path w="38481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384810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384810" h="38100">
                <a:moveTo>
                  <a:pt x="384428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384428" y="22098"/>
                </a:lnTo>
                <a:lnTo>
                  <a:pt x="384428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3EC83B40-7409-DB4B-B106-96943D6BE588}"/>
              </a:ext>
            </a:extLst>
          </p:cNvPr>
          <p:cNvSpPr/>
          <p:nvPr/>
        </p:nvSpPr>
        <p:spPr>
          <a:xfrm>
            <a:off x="3575557" y="2672714"/>
            <a:ext cx="192405" cy="201295"/>
          </a:xfrm>
          <a:custGeom>
            <a:avLst/>
            <a:gdLst/>
            <a:ahLst/>
            <a:cxnLst/>
            <a:rect l="l" t="t" r="r" b="b"/>
            <a:pathLst>
              <a:path w="192404" h="201295">
                <a:moveTo>
                  <a:pt x="0" y="201167"/>
                </a:moveTo>
                <a:lnTo>
                  <a:pt x="19215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B09BC622-61BD-2140-9AB1-3C5BEA72AAAD}"/>
              </a:ext>
            </a:extLst>
          </p:cNvPr>
          <p:cNvSpPr/>
          <p:nvPr/>
        </p:nvSpPr>
        <p:spPr>
          <a:xfrm>
            <a:off x="3863848" y="2893949"/>
            <a:ext cx="173355" cy="180975"/>
          </a:xfrm>
          <a:custGeom>
            <a:avLst/>
            <a:gdLst/>
            <a:ahLst/>
            <a:cxnLst/>
            <a:rect l="l" t="t" r="r" b="b"/>
            <a:pathLst>
              <a:path w="173354" h="180975">
                <a:moveTo>
                  <a:pt x="172974" y="0"/>
                </a:moveTo>
                <a:lnTo>
                  <a:pt x="0" y="18097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CB930D3B-B7EF-174D-93D0-095D544E6097}"/>
              </a:ext>
            </a:extLst>
          </p:cNvPr>
          <p:cNvSpPr/>
          <p:nvPr/>
        </p:nvSpPr>
        <p:spPr>
          <a:xfrm>
            <a:off x="3787013" y="2652649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249809" y="261365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0D4FACB1-C157-504B-BFED-9C9EE022214D}"/>
              </a:ext>
            </a:extLst>
          </p:cNvPr>
          <p:cNvSpPr/>
          <p:nvPr/>
        </p:nvSpPr>
        <p:spPr>
          <a:xfrm>
            <a:off x="3938301" y="2831242"/>
            <a:ext cx="235521" cy="2460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CF09F7E8-4A54-6D4D-8147-2F9E8EAB986C}"/>
              </a:ext>
            </a:extLst>
          </p:cNvPr>
          <p:cNvSpPr txBox="1"/>
          <p:nvPr/>
        </p:nvSpPr>
        <p:spPr>
          <a:xfrm>
            <a:off x="4008119" y="2838449"/>
            <a:ext cx="6350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5" dirty="0">
                <a:latin typeface="Arial"/>
                <a:cs typeface="Arial"/>
              </a:rPr>
              <a:t>y</a:t>
            </a:r>
            <a:endParaRPr sz="800">
              <a:latin typeface="Arial"/>
              <a:cs typeface="Arial"/>
            </a:endParaRP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F14C8345-EA80-4345-9D82-32A3F16A4B1D}"/>
              </a:ext>
            </a:extLst>
          </p:cNvPr>
          <p:cNvSpPr/>
          <p:nvPr/>
        </p:nvSpPr>
        <p:spPr>
          <a:xfrm>
            <a:off x="3688492" y="2589942"/>
            <a:ext cx="177736" cy="1656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3B395E13-06A9-7B42-B008-D9AE04976882}"/>
              </a:ext>
            </a:extLst>
          </p:cNvPr>
          <p:cNvSpPr txBox="1"/>
          <p:nvPr/>
        </p:nvSpPr>
        <p:spPr>
          <a:xfrm>
            <a:off x="2662174" y="2596972"/>
            <a:ext cx="1159510" cy="146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1095375" algn="l"/>
              </a:tabLst>
            </a:pPr>
            <a:r>
              <a:rPr sz="800" spc="-5" dirty="0">
                <a:latin typeface="Arial"/>
                <a:cs typeface="Arial"/>
              </a:rPr>
              <a:t>y	x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18353FF9-0746-6045-A5FA-6ED72E2B2771}"/>
              </a:ext>
            </a:extLst>
          </p:cNvPr>
          <p:cNvSpPr/>
          <p:nvPr/>
        </p:nvSpPr>
        <p:spPr>
          <a:xfrm>
            <a:off x="3440938" y="2853689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8" y="0"/>
                </a:moveTo>
                <a:lnTo>
                  <a:pt x="0" y="261492"/>
                </a:lnTo>
                <a:lnTo>
                  <a:pt x="249936" y="261492"/>
                </a:lnTo>
                <a:lnTo>
                  <a:pt x="12496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07278F73-8454-F34D-9F77-A39103F6CB71}"/>
              </a:ext>
            </a:extLst>
          </p:cNvPr>
          <p:cNvSpPr/>
          <p:nvPr/>
        </p:nvSpPr>
        <p:spPr>
          <a:xfrm>
            <a:off x="3440938" y="2853689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492"/>
                </a:moveTo>
                <a:lnTo>
                  <a:pt x="124968" y="0"/>
                </a:lnTo>
                <a:lnTo>
                  <a:pt x="249936" y="261492"/>
                </a:lnTo>
                <a:lnTo>
                  <a:pt x="0" y="26149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5CE55B80-B251-804D-973D-28F6E394EB1C}"/>
              </a:ext>
            </a:extLst>
          </p:cNvPr>
          <p:cNvSpPr txBox="1"/>
          <p:nvPr/>
        </p:nvSpPr>
        <p:spPr>
          <a:xfrm>
            <a:off x="3536061" y="2974339"/>
            <a:ext cx="8001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E1219076-9B83-3C41-8BEA-31336C8E6982}"/>
              </a:ext>
            </a:extLst>
          </p:cNvPr>
          <p:cNvSpPr/>
          <p:nvPr/>
        </p:nvSpPr>
        <p:spPr>
          <a:xfrm>
            <a:off x="3748531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7" y="0"/>
                </a:moveTo>
                <a:lnTo>
                  <a:pt x="0" y="261366"/>
                </a:lnTo>
                <a:lnTo>
                  <a:pt x="249808" y="261366"/>
                </a:lnTo>
                <a:lnTo>
                  <a:pt x="124967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285B9608-DFA2-044C-BD89-D76028149011}"/>
              </a:ext>
            </a:extLst>
          </p:cNvPr>
          <p:cNvSpPr/>
          <p:nvPr/>
        </p:nvSpPr>
        <p:spPr>
          <a:xfrm>
            <a:off x="3748531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6"/>
                </a:moveTo>
                <a:lnTo>
                  <a:pt x="124967" y="0"/>
                </a:lnTo>
                <a:lnTo>
                  <a:pt x="249808" y="261366"/>
                </a:lnTo>
                <a:lnTo>
                  <a:pt x="0" y="2613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DDCB507C-5E64-3941-9E76-07CC992AD5F9}"/>
              </a:ext>
            </a:extLst>
          </p:cNvPr>
          <p:cNvSpPr txBox="1"/>
          <p:nvPr/>
        </p:nvSpPr>
        <p:spPr>
          <a:xfrm>
            <a:off x="3843527" y="3175507"/>
            <a:ext cx="8001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BF9D6153-A6DF-504E-BEBD-39EA92F90A3E}"/>
              </a:ext>
            </a:extLst>
          </p:cNvPr>
          <p:cNvSpPr/>
          <p:nvPr/>
        </p:nvSpPr>
        <p:spPr>
          <a:xfrm>
            <a:off x="4055999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124968" y="0"/>
                </a:moveTo>
                <a:lnTo>
                  <a:pt x="0" y="261366"/>
                </a:lnTo>
                <a:lnTo>
                  <a:pt x="249936" y="261366"/>
                </a:lnTo>
                <a:lnTo>
                  <a:pt x="12496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F6F750F1-C780-814C-82F0-366A4DE6763C}"/>
              </a:ext>
            </a:extLst>
          </p:cNvPr>
          <p:cNvSpPr/>
          <p:nvPr/>
        </p:nvSpPr>
        <p:spPr>
          <a:xfrm>
            <a:off x="4055999" y="3054857"/>
            <a:ext cx="250190" cy="261620"/>
          </a:xfrm>
          <a:custGeom>
            <a:avLst/>
            <a:gdLst/>
            <a:ahLst/>
            <a:cxnLst/>
            <a:rect l="l" t="t" r="r" b="b"/>
            <a:pathLst>
              <a:path w="250189" h="261620">
                <a:moveTo>
                  <a:pt x="0" y="261366"/>
                </a:moveTo>
                <a:lnTo>
                  <a:pt x="124968" y="0"/>
                </a:lnTo>
                <a:lnTo>
                  <a:pt x="249936" y="261366"/>
                </a:lnTo>
                <a:lnTo>
                  <a:pt x="0" y="2613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03311DFA-59A5-E849-8488-AF01D5292250}"/>
              </a:ext>
            </a:extLst>
          </p:cNvPr>
          <p:cNvSpPr txBox="1"/>
          <p:nvPr/>
        </p:nvSpPr>
        <p:spPr>
          <a:xfrm>
            <a:off x="4148327" y="3175507"/>
            <a:ext cx="8572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Arial"/>
                <a:cs typeface="Arial"/>
              </a:rPr>
              <a:t>C</a:t>
            </a:r>
            <a:endParaRPr sz="800">
              <a:latin typeface="Arial"/>
              <a:cs typeface="Arial"/>
            </a:endParaRPr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B5D84CB4-BFD8-AE46-BCA5-06E07E1C01F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1031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3">
            <a:extLst>
              <a:ext uri="{FF2B5EF4-FFF2-40B4-BE49-F238E27FC236}">
                <a16:creationId xmlns:a16="http://schemas.microsoft.com/office/drawing/2014/main" id="{7449670C-8147-0C4F-B044-0E2011A551FF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44">
            <a:extLst>
              <a:ext uri="{FF2B5EF4-FFF2-40B4-BE49-F238E27FC236}">
                <a16:creationId xmlns:a16="http://schemas.microsoft.com/office/drawing/2014/main" id="{41C69F4A-36F9-7A44-9741-D2AF5CF87315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5">
            <a:extLst>
              <a:ext uri="{FF2B5EF4-FFF2-40B4-BE49-F238E27FC236}">
                <a16:creationId xmlns:a16="http://schemas.microsoft.com/office/drawing/2014/main" id="{252C071F-77E4-7D46-B089-C3D6ABFBB3C0}"/>
              </a:ext>
            </a:extLst>
          </p:cNvPr>
          <p:cNvSpPr txBox="1"/>
          <p:nvPr/>
        </p:nvSpPr>
        <p:spPr>
          <a:xfrm>
            <a:off x="13462" y="13666"/>
            <a:ext cx="4546600" cy="6318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68275" rIns="0" bIns="0" rtlCol="0">
            <a:spAutoFit/>
          </a:bodyPr>
          <a:lstStyle/>
          <a:p>
            <a:pPr marL="289560">
              <a:lnSpc>
                <a:spcPct val="100000"/>
              </a:lnSpc>
              <a:spcBef>
                <a:spcPts val="13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Restoring Balance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After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an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Insertion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46">
            <a:extLst>
              <a:ext uri="{FF2B5EF4-FFF2-40B4-BE49-F238E27FC236}">
                <a16:creationId xmlns:a16="http://schemas.microsoft.com/office/drawing/2014/main" id="{315A43AE-DCAE-FA4E-9BFA-75A0BD0BBB4A}"/>
              </a:ext>
            </a:extLst>
          </p:cNvPr>
          <p:cNvSpPr txBox="1"/>
          <p:nvPr/>
        </p:nvSpPr>
        <p:spPr>
          <a:xfrm>
            <a:off x="161290" y="732791"/>
            <a:ext cx="4003040" cy="6673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377825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000" spc="5" dirty="0">
                <a:latin typeface="Arial"/>
                <a:cs typeface="Arial"/>
              </a:rPr>
              <a:t>After </a:t>
            </a:r>
            <a:r>
              <a:rPr sz="1000" spc="-5" dirty="0">
                <a:latin typeface="Arial"/>
                <a:cs typeface="Arial"/>
              </a:rPr>
              <a:t>an </a:t>
            </a:r>
            <a:r>
              <a:rPr sz="1000" i="1" spc="-5" dirty="0">
                <a:latin typeface="Arial"/>
                <a:cs typeface="Arial"/>
              </a:rPr>
              <a:t>insert</a:t>
            </a:r>
            <a:r>
              <a:rPr sz="1000" spc="-5" dirty="0">
                <a:latin typeface="Arial"/>
                <a:cs typeface="Arial"/>
              </a:rPr>
              <a:t>, walk back up </a:t>
            </a:r>
            <a:r>
              <a:rPr sz="1000" dirty="0">
                <a:latin typeface="Arial"/>
                <a:cs typeface="Arial"/>
              </a:rPr>
              <a:t>the insertion path </a:t>
            </a:r>
            <a:r>
              <a:rPr sz="1000" spc="-5" dirty="0">
                <a:latin typeface="Arial"/>
                <a:cs typeface="Arial"/>
              </a:rPr>
              <a:t>and </a:t>
            </a:r>
            <a:r>
              <a:rPr sz="1000" dirty="0">
                <a:latin typeface="Arial"/>
                <a:cs typeface="Arial"/>
              </a:rPr>
              <a:t>increment  augmented </a:t>
            </a:r>
            <a:r>
              <a:rPr sz="1000" spc="-5" dirty="0">
                <a:latin typeface="Arial"/>
                <a:cs typeface="Arial"/>
              </a:rPr>
              <a:t>subtree</a:t>
            </a:r>
            <a:r>
              <a:rPr sz="1000" spc="-3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heights.</a:t>
            </a:r>
            <a:endParaRPr sz="10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240"/>
              </a:spcBef>
              <a:buChar char="•"/>
              <a:tabLst>
                <a:tab pos="170815" algn="l"/>
              </a:tabLst>
            </a:pPr>
            <a:r>
              <a:rPr sz="1000" dirty="0">
                <a:latin typeface="Arial"/>
                <a:cs typeface="Arial"/>
              </a:rPr>
              <a:t>Stop </a:t>
            </a:r>
            <a:r>
              <a:rPr sz="1000" spc="-5" dirty="0">
                <a:latin typeface="Arial"/>
                <a:cs typeface="Arial"/>
              </a:rPr>
              <a:t>at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5" dirty="0">
                <a:latin typeface="Arial"/>
                <a:cs typeface="Arial"/>
              </a:rPr>
              <a:t>first </a:t>
            </a:r>
            <a:r>
              <a:rPr sz="1000" spc="-5" dirty="0">
                <a:latin typeface="Arial"/>
                <a:cs typeface="Arial"/>
              </a:rPr>
              <a:t>node </a:t>
            </a:r>
            <a:r>
              <a:rPr sz="1000" dirty="0">
                <a:latin typeface="Arial"/>
                <a:cs typeface="Arial"/>
              </a:rPr>
              <a:t>(z </a:t>
            </a:r>
            <a:r>
              <a:rPr sz="1000" spc="10" dirty="0">
                <a:latin typeface="Arial"/>
                <a:cs typeface="Arial"/>
              </a:rPr>
              <a:t>in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5" dirty="0">
                <a:latin typeface="Arial"/>
                <a:cs typeface="Arial"/>
              </a:rPr>
              <a:t>figure </a:t>
            </a:r>
            <a:r>
              <a:rPr sz="1000" spc="-5" dirty="0">
                <a:latin typeface="Arial"/>
                <a:cs typeface="Arial"/>
              </a:rPr>
              <a:t>below) at which </a:t>
            </a:r>
            <a:r>
              <a:rPr sz="1000" spc="-15" dirty="0">
                <a:latin typeface="Arial"/>
                <a:cs typeface="Arial"/>
              </a:rPr>
              <a:t>we </a:t>
            </a:r>
            <a:r>
              <a:rPr sz="1000" spc="-5" dirty="0">
                <a:latin typeface="Arial"/>
                <a:cs typeface="Arial"/>
              </a:rPr>
              <a:t>encounter</a:t>
            </a:r>
            <a:r>
              <a:rPr sz="1000" spc="-14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a</a:t>
            </a:r>
            <a:endParaRPr sz="10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000" spc="-5" dirty="0">
                <a:latin typeface="Arial"/>
                <a:cs typeface="Arial"/>
              </a:rPr>
              <a:t>height-balancing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violation</a:t>
            </a:r>
            <a:r>
              <a:rPr sz="1000" spc="-7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(a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height </a:t>
            </a:r>
            <a:r>
              <a:rPr sz="1000" dirty="0">
                <a:latin typeface="Arial"/>
                <a:cs typeface="Arial"/>
              </a:rPr>
              <a:t>imbalance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of </a:t>
            </a:r>
            <a:r>
              <a:rPr sz="1000" spc="5" dirty="0">
                <a:latin typeface="Arial"/>
                <a:cs typeface="Arial"/>
              </a:rPr>
              <a:t>exactly</a:t>
            </a:r>
            <a:r>
              <a:rPr sz="1000" spc="-6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2).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47">
            <a:extLst>
              <a:ext uri="{FF2B5EF4-FFF2-40B4-BE49-F238E27FC236}">
                <a16:creationId xmlns:a16="http://schemas.microsoft.com/office/drawing/2014/main" id="{8EE58194-95AE-C848-9AC7-55A73F222D3C}"/>
              </a:ext>
            </a:extLst>
          </p:cNvPr>
          <p:cNvSpPr txBox="1"/>
          <p:nvPr/>
        </p:nvSpPr>
        <p:spPr>
          <a:xfrm>
            <a:off x="161290" y="2654885"/>
            <a:ext cx="4380865" cy="80137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000" spc="-5" dirty="0">
                <a:latin typeface="Arial"/>
                <a:cs typeface="Arial"/>
              </a:rPr>
              <a:t>Using </a:t>
            </a:r>
            <a:r>
              <a:rPr sz="1000" dirty="0">
                <a:latin typeface="Arial"/>
                <a:cs typeface="Arial"/>
              </a:rPr>
              <a:t>1 </a:t>
            </a:r>
            <a:r>
              <a:rPr sz="1000" spc="-5" dirty="0">
                <a:latin typeface="Arial"/>
                <a:cs typeface="Arial"/>
              </a:rPr>
              <a:t>or </a:t>
            </a:r>
            <a:r>
              <a:rPr sz="1000" dirty="0">
                <a:latin typeface="Arial"/>
                <a:cs typeface="Arial"/>
              </a:rPr>
              <a:t>2 </a:t>
            </a:r>
            <a:r>
              <a:rPr sz="1000" spc="-5" dirty="0">
                <a:latin typeface="Arial"/>
                <a:cs typeface="Arial"/>
              </a:rPr>
              <a:t>rotations, </a:t>
            </a:r>
            <a:r>
              <a:rPr sz="1000" spc="-15" dirty="0">
                <a:latin typeface="Arial"/>
                <a:cs typeface="Arial"/>
              </a:rPr>
              <a:t>we </a:t>
            </a:r>
            <a:r>
              <a:rPr sz="1000" dirty="0">
                <a:latin typeface="Arial"/>
                <a:cs typeface="Arial"/>
              </a:rPr>
              <a:t>will </a:t>
            </a:r>
            <a:r>
              <a:rPr sz="1000" spc="-5" dirty="0">
                <a:latin typeface="Arial"/>
                <a:cs typeface="Arial"/>
              </a:rPr>
              <a:t>be </a:t>
            </a:r>
            <a:r>
              <a:rPr sz="1000" dirty="0">
                <a:latin typeface="Arial"/>
                <a:cs typeface="Arial"/>
              </a:rPr>
              <a:t>able </a:t>
            </a:r>
            <a:r>
              <a:rPr sz="1000" spc="5" dirty="0">
                <a:latin typeface="Arial"/>
                <a:cs typeface="Arial"/>
              </a:rPr>
              <a:t>to </a:t>
            </a:r>
            <a:r>
              <a:rPr sz="1000" spc="-5" dirty="0">
                <a:latin typeface="Arial"/>
                <a:cs typeface="Arial"/>
              </a:rPr>
              <a:t>rebalance our </a:t>
            </a:r>
            <a:r>
              <a:rPr sz="1000" dirty="0">
                <a:latin typeface="Arial"/>
                <a:cs typeface="Arial"/>
              </a:rPr>
              <a:t>tree </a:t>
            </a:r>
            <a:r>
              <a:rPr sz="1000" spc="-5" dirty="0">
                <a:latin typeface="Arial"/>
                <a:cs typeface="Arial"/>
              </a:rPr>
              <a:t>at</a:t>
            </a:r>
            <a:r>
              <a:rPr sz="1000" spc="-3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z.</a:t>
            </a:r>
          </a:p>
          <a:p>
            <a:pPr marL="170180" marR="285750" indent="-170180">
              <a:lnSpc>
                <a:spcPct val="100000"/>
              </a:lnSpc>
              <a:spcBef>
                <a:spcPts val="240"/>
              </a:spcBef>
              <a:buChar char="•"/>
              <a:tabLst>
                <a:tab pos="170815" algn="l"/>
              </a:tabLst>
            </a:pPr>
            <a:r>
              <a:rPr sz="1000" dirty="0">
                <a:latin typeface="Arial"/>
                <a:cs typeface="Arial"/>
              </a:rPr>
              <a:t>The </a:t>
            </a:r>
            <a:r>
              <a:rPr sz="1000" spc="-5" dirty="0">
                <a:latin typeface="Arial"/>
                <a:cs typeface="Arial"/>
              </a:rPr>
              <a:t>height of z’s subtree </a:t>
            </a:r>
            <a:r>
              <a:rPr sz="1000" dirty="0">
                <a:latin typeface="Arial"/>
                <a:cs typeface="Arial"/>
              </a:rPr>
              <a:t>will </a:t>
            </a:r>
            <a:r>
              <a:rPr sz="1000" spc="-5" dirty="0">
                <a:latin typeface="Arial"/>
                <a:cs typeface="Arial"/>
              </a:rPr>
              <a:t>decrease by </a:t>
            </a:r>
            <a:r>
              <a:rPr sz="1000" dirty="0">
                <a:latin typeface="Arial"/>
                <a:cs typeface="Arial"/>
              </a:rPr>
              <a:t>1 </a:t>
            </a:r>
            <a:r>
              <a:rPr sz="1000" spc="5" dirty="0">
                <a:latin typeface="Arial"/>
                <a:cs typeface="Arial"/>
              </a:rPr>
              <a:t>to its </a:t>
            </a:r>
            <a:r>
              <a:rPr sz="1000" dirty="0">
                <a:latin typeface="Arial"/>
                <a:cs typeface="Arial"/>
              </a:rPr>
              <a:t>original </a:t>
            </a:r>
            <a:r>
              <a:rPr sz="1000" spc="5" dirty="0">
                <a:latin typeface="Arial"/>
                <a:cs typeface="Arial"/>
              </a:rPr>
              <a:t>value, </a:t>
            </a:r>
            <a:r>
              <a:rPr sz="1000" spc="-10" dirty="0">
                <a:latin typeface="Arial"/>
                <a:cs typeface="Arial"/>
              </a:rPr>
              <a:t>so </a:t>
            </a:r>
            <a:r>
              <a:rPr sz="1000" spc="-15" dirty="0">
                <a:latin typeface="Arial"/>
                <a:cs typeface="Arial"/>
              </a:rPr>
              <a:t>we  </a:t>
            </a:r>
            <a:r>
              <a:rPr sz="1000" spc="-5" dirty="0">
                <a:latin typeface="Arial"/>
                <a:cs typeface="Arial"/>
              </a:rPr>
              <a:t>don’t</a:t>
            </a:r>
            <a:r>
              <a:rPr sz="1000" spc="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need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to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visit</a:t>
            </a:r>
            <a:r>
              <a:rPr sz="1000" spc="-8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5" dirty="0">
                <a:latin typeface="Arial"/>
                <a:cs typeface="Arial"/>
              </a:rPr>
              <a:t>remaining</a:t>
            </a:r>
            <a:r>
              <a:rPr sz="1000" spc="-7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nodes</a:t>
            </a:r>
            <a:r>
              <a:rPr sz="1000" spc="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on </a:t>
            </a:r>
            <a:r>
              <a:rPr sz="1000" dirty="0">
                <a:latin typeface="Arial"/>
                <a:cs typeface="Arial"/>
              </a:rPr>
              <a:t>the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insertion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path </a:t>
            </a:r>
            <a:r>
              <a:rPr sz="1000" spc="5" dirty="0">
                <a:latin typeface="Arial"/>
                <a:cs typeface="Arial"/>
              </a:rPr>
              <a:t>above</a:t>
            </a:r>
            <a:r>
              <a:rPr sz="1000" spc="-5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z.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0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7" name="object 48">
            <a:extLst>
              <a:ext uri="{FF2B5EF4-FFF2-40B4-BE49-F238E27FC236}">
                <a16:creationId xmlns:a16="http://schemas.microsoft.com/office/drawing/2014/main" id="{51D312E0-36A6-954A-A446-E8B4677BCF2C}"/>
              </a:ext>
            </a:extLst>
          </p:cNvPr>
          <p:cNvSpPr/>
          <p:nvPr/>
        </p:nvSpPr>
        <p:spPr>
          <a:xfrm>
            <a:off x="2516758" y="2117726"/>
            <a:ext cx="173355" cy="211454"/>
          </a:xfrm>
          <a:custGeom>
            <a:avLst/>
            <a:gdLst/>
            <a:ahLst/>
            <a:cxnLst/>
            <a:rect l="l" t="t" r="r" b="b"/>
            <a:pathLst>
              <a:path w="173354" h="211454">
                <a:moveTo>
                  <a:pt x="173100" y="0"/>
                </a:moveTo>
                <a:lnTo>
                  <a:pt x="0" y="2110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9">
            <a:extLst>
              <a:ext uri="{FF2B5EF4-FFF2-40B4-BE49-F238E27FC236}">
                <a16:creationId xmlns:a16="http://schemas.microsoft.com/office/drawing/2014/main" id="{F0A31ACF-1E33-6E4A-9711-D49AD60853C2}"/>
              </a:ext>
            </a:extLst>
          </p:cNvPr>
          <p:cNvSpPr/>
          <p:nvPr/>
        </p:nvSpPr>
        <p:spPr>
          <a:xfrm>
            <a:off x="2689860" y="2098676"/>
            <a:ext cx="154305" cy="230504"/>
          </a:xfrm>
          <a:custGeom>
            <a:avLst/>
            <a:gdLst/>
            <a:ahLst/>
            <a:cxnLst/>
            <a:rect l="l" t="t" r="r" b="b"/>
            <a:pathLst>
              <a:path w="154304" h="230504">
                <a:moveTo>
                  <a:pt x="0" y="0"/>
                </a:moveTo>
                <a:lnTo>
                  <a:pt x="153924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0">
            <a:extLst>
              <a:ext uri="{FF2B5EF4-FFF2-40B4-BE49-F238E27FC236}">
                <a16:creationId xmlns:a16="http://schemas.microsoft.com/office/drawing/2014/main" id="{A688DF2B-0763-3145-B73C-54E6F00005DD}"/>
              </a:ext>
            </a:extLst>
          </p:cNvPr>
          <p:cNvSpPr/>
          <p:nvPr/>
        </p:nvSpPr>
        <p:spPr>
          <a:xfrm>
            <a:off x="2727960" y="2328800"/>
            <a:ext cx="135255" cy="269240"/>
          </a:xfrm>
          <a:custGeom>
            <a:avLst/>
            <a:gdLst/>
            <a:ahLst/>
            <a:cxnLst/>
            <a:rect l="l" t="t" r="r" b="b"/>
            <a:pathLst>
              <a:path w="135254" h="269240">
                <a:moveTo>
                  <a:pt x="0" y="269113"/>
                </a:moveTo>
                <a:lnTo>
                  <a:pt x="13487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1">
            <a:extLst>
              <a:ext uri="{FF2B5EF4-FFF2-40B4-BE49-F238E27FC236}">
                <a16:creationId xmlns:a16="http://schemas.microsoft.com/office/drawing/2014/main" id="{C97F3AF8-9112-6D4F-B3AC-F9513B877903}"/>
              </a:ext>
            </a:extLst>
          </p:cNvPr>
          <p:cNvSpPr/>
          <p:nvPr/>
        </p:nvSpPr>
        <p:spPr>
          <a:xfrm>
            <a:off x="2862833" y="2328800"/>
            <a:ext cx="115570" cy="269240"/>
          </a:xfrm>
          <a:custGeom>
            <a:avLst/>
            <a:gdLst/>
            <a:ahLst/>
            <a:cxnLst/>
            <a:rect l="l" t="t" r="r" b="b"/>
            <a:pathLst>
              <a:path w="115570" h="269240">
                <a:moveTo>
                  <a:pt x="0" y="0"/>
                </a:moveTo>
                <a:lnTo>
                  <a:pt x="115188" y="26911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52">
            <a:extLst>
              <a:ext uri="{FF2B5EF4-FFF2-40B4-BE49-F238E27FC236}">
                <a16:creationId xmlns:a16="http://schemas.microsoft.com/office/drawing/2014/main" id="{357DBF9E-FB33-1C4F-8345-9C0C5221B6FC}"/>
              </a:ext>
            </a:extLst>
          </p:cNvPr>
          <p:cNvSpPr/>
          <p:nvPr/>
        </p:nvSpPr>
        <p:spPr>
          <a:xfrm>
            <a:off x="3074035" y="2098676"/>
            <a:ext cx="173355" cy="249554"/>
          </a:xfrm>
          <a:custGeom>
            <a:avLst/>
            <a:gdLst/>
            <a:ahLst/>
            <a:cxnLst/>
            <a:rect l="l" t="t" r="r" b="b"/>
            <a:pathLst>
              <a:path w="173354" h="249554">
                <a:moveTo>
                  <a:pt x="0" y="249174"/>
                </a:moveTo>
                <a:lnTo>
                  <a:pt x="1731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16B3EF5F-DEE6-224C-821A-5B1CE59AFB75}"/>
              </a:ext>
            </a:extLst>
          </p:cNvPr>
          <p:cNvSpPr/>
          <p:nvPr/>
        </p:nvSpPr>
        <p:spPr>
          <a:xfrm>
            <a:off x="3247008" y="2098676"/>
            <a:ext cx="172720" cy="249554"/>
          </a:xfrm>
          <a:custGeom>
            <a:avLst/>
            <a:gdLst/>
            <a:ahLst/>
            <a:cxnLst/>
            <a:rect l="l" t="t" r="r" b="b"/>
            <a:pathLst>
              <a:path w="172720" h="249554">
                <a:moveTo>
                  <a:pt x="0" y="0"/>
                </a:moveTo>
                <a:lnTo>
                  <a:pt x="172338" y="2491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54">
            <a:extLst>
              <a:ext uri="{FF2B5EF4-FFF2-40B4-BE49-F238E27FC236}">
                <a16:creationId xmlns:a16="http://schemas.microsoft.com/office/drawing/2014/main" id="{A002B22B-C61A-124B-9EF9-C6AE6161619B}"/>
              </a:ext>
            </a:extLst>
          </p:cNvPr>
          <p:cNvSpPr/>
          <p:nvPr/>
        </p:nvSpPr>
        <p:spPr>
          <a:xfrm>
            <a:off x="2498598" y="1695451"/>
            <a:ext cx="479425" cy="192405"/>
          </a:xfrm>
          <a:custGeom>
            <a:avLst/>
            <a:gdLst/>
            <a:ahLst/>
            <a:cxnLst/>
            <a:rect l="l" t="t" r="r" b="b"/>
            <a:pathLst>
              <a:path w="479425" h="192404">
                <a:moveTo>
                  <a:pt x="0" y="0"/>
                </a:moveTo>
                <a:lnTo>
                  <a:pt x="479425" y="1920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5">
            <a:extLst>
              <a:ext uri="{FF2B5EF4-FFF2-40B4-BE49-F238E27FC236}">
                <a16:creationId xmlns:a16="http://schemas.microsoft.com/office/drawing/2014/main" id="{E28540CA-581B-0C43-A470-3FE78CCA4956}"/>
              </a:ext>
            </a:extLst>
          </p:cNvPr>
          <p:cNvSpPr/>
          <p:nvPr/>
        </p:nvSpPr>
        <p:spPr>
          <a:xfrm>
            <a:off x="2037333" y="1887475"/>
            <a:ext cx="230504" cy="211454"/>
          </a:xfrm>
          <a:custGeom>
            <a:avLst/>
            <a:gdLst/>
            <a:ahLst/>
            <a:cxnLst/>
            <a:rect l="l" t="t" r="r" b="b"/>
            <a:pathLst>
              <a:path w="230504" h="211454">
                <a:moveTo>
                  <a:pt x="0" y="0"/>
                </a:moveTo>
                <a:lnTo>
                  <a:pt x="230250" y="21120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6">
            <a:extLst>
              <a:ext uri="{FF2B5EF4-FFF2-40B4-BE49-F238E27FC236}">
                <a16:creationId xmlns:a16="http://schemas.microsoft.com/office/drawing/2014/main" id="{672EBAD9-B6E5-444A-8F26-28303A5491BE}"/>
              </a:ext>
            </a:extLst>
          </p:cNvPr>
          <p:cNvSpPr/>
          <p:nvPr/>
        </p:nvSpPr>
        <p:spPr>
          <a:xfrm>
            <a:off x="1768348" y="2079626"/>
            <a:ext cx="231140" cy="268605"/>
          </a:xfrm>
          <a:custGeom>
            <a:avLst/>
            <a:gdLst/>
            <a:ahLst/>
            <a:cxnLst/>
            <a:rect l="l" t="t" r="r" b="b"/>
            <a:pathLst>
              <a:path w="231139" h="268604">
                <a:moveTo>
                  <a:pt x="0" y="0"/>
                </a:moveTo>
                <a:lnTo>
                  <a:pt x="230886" y="2682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7">
            <a:extLst>
              <a:ext uri="{FF2B5EF4-FFF2-40B4-BE49-F238E27FC236}">
                <a16:creationId xmlns:a16="http://schemas.microsoft.com/office/drawing/2014/main" id="{F2C816F3-3A02-C74D-8430-59C8458BA5CC}"/>
              </a:ext>
            </a:extLst>
          </p:cNvPr>
          <p:cNvSpPr/>
          <p:nvPr/>
        </p:nvSpPr>
        <p:spPr>
          <a:xfrm>
            <a:off x="1324102" y="2405888"/>
            <a:ext cx="175132" cy="1751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58">
            <a:extLst>
              <a:ext uri="{FF2B5EF4-FFF2-40B4-BE49-F238E27FC236}">
                <a16:creationId xmlns:a16="http://schemas.microsoft.com/office/drawing/2014/main" id="{E2AFC228-B56B-2146-B8DE-8A060CCEAED9}"/>
              </a:ext>
            </a:extLst>
          </p:cNvPr>
          <p:cNvSpPr/>
          <p:nvPr/>
        </p:nvSpPr>
        <p:spPr>
          <a:xfrm>
            <a:off x="1535049" y="2155826"/>
            <a:ext cx="175260" cy="1941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9">
            <a:extLst>
              <a:ext uri="{FF2B5EF4-FFF2-40B4-BE49-F238E27FC236}">
                <a16:creationId xmlns:a16="http://schemas.microsoft.com/office/drawing/2014/main" id="{6C6AAA4E-871A-F14A-955C-A4B8881FB199}"/>
              </a:ext>
            </a:extLst>
          </p:cNvPr>
          <p:cNvSpPr/>
          <p:nvPr/>
        </p:nvSpPr>
        <p:spPr>
          <a:xfrm>
            <a:off x="1785365" y="1944625"/>
            <a:ext cx="175006" cy="1563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D65F52C-1A44-284C-BAF4-7ED10AF626DF}"/>
              </a:ext>
            </a:extLst>
          </p:cNvPr>
          <p:cNvSpPr/>
          <p:nvPr/>
        </p:nvSpPr>
        <p:spPr>
          <a:xfrm>
            <a:off x="2035301" y="1731773"/>
            <a:ext cx="385445" cy="177800"/>
          </a:xfrm>
          <a:custGeom>
            <a:avLst/>
            <a:gdLst/>
            <a:ahLst/>
            <a:cxnLst/>
            <a:rect l="l" t="t" r="r" b="b"/>
            <a:pathLst>
              <a:path w="385445" h="177800">
                <a:moveTo>
                  <a:pt x="349477" y="14651"/>
                </a:moveTo>
                <a:lnTo>
                  <a:pt x="0" y="172085"/>
                </a:lnTo>
                <a:lnTo>
                  <a:pt x="2540" y="177546"/>
                </a:lnTo>
                <a:lnTo>
                  <a:pt x="351990" y="20249"/>
                </a:lnTo>
                <a:lnTo>
                  <a:pt x="349477" y="14651"/>
                </a:lnTo>
                <a:close/>
              </a:path>
              <a:path w="385445" h="177800">
                <a:moveTo>
                  <a:pt x="377057" y="12065"/>
                </a:moveTo>
                <a:lnTo>
                  <a:pt x="355219" y="12065"/>
                </a:lnTo>
                <a:lnTo>
                  <a:pt x="357759" y="17653"/>
                </a:lnTo>
                <a:lnTo>
                  <a:pt x="351990" y="20249"/>
                </a:lnTo>
                <a:lnTo>
                  <a:pt x="358521" y="34798"/>
                </a:lnTo>
                <a:lnTo>
                  <a:pt x="377057" y="12065"/>
                </a:lnTo>
                <a:close/>
              </a:path>
              <a:path w="385445" h="177800">
                <a:moveTo>
                  <a:pt x="355219" y="12065"/>
                </a:moveTo>
                <a:lnTo>
                  <a:pt x="349477" y="14651"/>
                </a:lnTo>
                <a:lnTo>
                  <a:pt x="351990" y="20249"/>
                </a:lnTo>
                <a:lnTo>
                  <a:pt x="357759" y="17653"/>
                </a:lnTo>
                <a:lnTo>
                  <a:pt x="355219" y="12065"/>
                </a:lnTo>
                <a:close/>
              </a:path>
              <a:path w="385445" h="177800">
                <a:moveTo>
                  <a:pt x="342900" y="0"/>
                </a:moveTo>
                <a:lnTo>
                  <a:pt x="349477" y="14651"/>
                </a:lnTo>
                <a:lnTo>
                  <a:pt x="355219" y="12065"/>
                </a:lnTo>
                <a:lnTo>
                  <a:pt x="377057" y="12065"/>
                </a:lnTo>
                <a:lnTo>
                  <a:pt x="385445" y="1778"/>
                </a:lnTo>
                <a:lnTo>
                  <a:pt x="3429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61">
            <a:extLst>
              <a:ext uri="{FF2B5EF4-FFF2-40B4-BE49-F238E27FC236}">
                <a16:creationId xmlns:a16="http://schemas.microsoft.com/office/drawing/2014/main" id="{E886A6EE-02B0-654D-B7A0-80DA92E37819}"/>
              </a:ext>
            </a:extLst>
          </p:cNvPr>
          <p:cNvSpPr/>
          <p:nvPr/>
        </p:nvSpPr>
        <p:spPr>
          <a:xfrm>
            <a:off x="1247552" y="2518570"/>
            <a:ext cx="158813" cy="1388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62">
            <a:extLst>
              <a:ext uri="{FF2B5EF4-FFF2-40B4-BE49-F238E27FC236}">
                <a16:creationId xmlns:a16="http://schemas.microsoft.com/office/drawing/2014/main" id="{194F416F-9399-524B-A1F3-D271218A50FD}"/>
              </a:ext>
            </a:extLst>
          </p:cNvPr>
          <p:cNvSpPr/>
          <p:nvPr/>
        </p:nvSpPr>
        <p:spPr>
          <a:xfrm>
            <a:off x="1477803" y="2269269"/>
            <a:ext cx="158813" cy="13900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63">
            <a:extLst>
              <a:ext uri="{FF2B5EF4-FFF2-40B4-BE49-F238E27FC236}">
                <a16:creationId xmlns:a16="http://schemas.microsoft.com/office/drawing/2014/main" id="{9328BCB3-2D22-0F47-99E5-10E68B8061E7}"/>
              </a:ext>
            </a:extLst>
          </p:cNvPr>
          <p:cNvSpPr/>
          <p:nvPr/>
        </p:nvSpPr>
        <p:spPr>
          <a:xfrm>
            <a:off x="1708816" y="2038382"/>
            <a:ext cx="158686" cy="13887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64">
            <a:extLst>
              <a:ext uri="{FF2B5EF4-FFF2-40B4-BE49-F238E27FC236}">
                <a16:creationId xmlns:a16="http://schemas.microsoft.com/office/drawing/2014/main" id="{91937DDC-81C3-5940-9385-D4FBE2B1C68A}"/>
              </a:ext>
            </a:extLst>
          </p:cNvPr>
          <p:cNvSpPr/>
          <p:nvPr/>
        </p:nvSpPr>
        <p:spPr>
          <a:xfrm>
            <a:off x="1957990" y="1827182"/>
            <a:ext cx="158813" cy="13887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65">
            <a:extLst>
              <a:ext uri="{FF2B5EF4-FFF2-40B4-BE49-F238E27FC236}">
                <a16:creationId xmlns:a16="http://schemas.microsoft.com/office/drawing/2014/main" id="{16B123F9-ED20-B349-B5F2-61D610759CCB}"/>
              </a:ext>
            </a:extLst>
          </p:cNvPr>
          <p:cNvSpPr txBox="1"/>
          <p:nvPr/>
        </p:nvSpPr>
        <p:spPr>
          <a:xfrm>
            <a:off x="2012061" y="1811528"/>
            <a:ext cx="7112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z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66">
            <a:extLst>
              <a:ext uri="{FF2B5EF4-FFF2-40B4-BE49-F238E27FC236}">
                <a16:creationId xmlns:a16="http://schemas.microsoft.com/office/drawing/2014/main" id="{F9D37D57-D4A7-744D-A2F9-084FCDCC59DA}"/>
              </a:ext>
            </a:extLst>
          </p:cNvPr>
          <p:cNvSpPr/>
          <p:nvPr/>
        </p:nvSpPr>
        <p:spPr>
          <a:xfrm>
            <a:off x="2438304" y="1635157"/>
            <a:ext cx="158686" cy="13887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67">
            <a:extLst>
              <a:ext uri="{FF2B5EF4-FFF2-40B4-BE49-F238E27FC236}">
                <a16:creationId xmlns:a16="http://schemas.microsoft.com/office/drawing/2014/main" id="{97AC7CBE-9621-6C44-BF0B-A4D1C3DDD6DC}"/>
              </a:ext>
            </a:extLst>
          </p:cNvPr>
          <p:cNvSpPr/>
          <p:nvPr/>
        </p:nvSpPr>
        <p:spPr>
          <a:xfrm>
            <a:off x="2690621" y="1887475"/>
            <a:ext cx="287655" cy="211454"/>
          </a:xfrm>
          <a:custGeom>
            <a:avLst/>
            <a:gdLst/>
            <a:ahLst/>
            <a:cxnLst/>
            <a:rect l="l" t="t" r="r" b="b"/>
            <a:pathLst>
              <a:path w="287654" h="211454">
                <a:moveTo>
                  <a:pt x="0" y="211201"/>
                </a:moveTo>
                <a:lnTo>
                  <a:pt x="2874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68">
            <a:extLst>
              <a:ext uri="{FF2B5EF4-FFF2-40B4-BE49-F238E27FC236}">
                <a16:creationId xmlns:a16="http://schemas.microsoft.com/office/drawing/2014/main" id="{C5864E4C-126C-7344-9814-D8E63B26DA09}"/>
              </a:ext>
            </a:extLst>
          </p:cNvPr>
          <p:cNvSpPr/>
          <p:nvPr/>
        </p:nvSpPr>
        <p:spPr>
          <a:xfrm>
            <a:off x="2978023" y="1887475"/>
            <a:ext cx="250190" cy="211454"/>
          </a:xfrm>
          <a:custGeom>
            <a:avLst/>
            <a:gdLst/>
            <a:ahLst/>
            <a:cxnLst/>
            <a:rect l="l" t="t" r="r" b="b"/>
            <a:pathLst>
              <a:path w="250189" h="211454">
                <a:moveTo>
                  <a:pt x="0" y="0"/>
                </a:moveTo>
                <a:lnTo>
                  <a:pt x="249936" y="21120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69">
            <a:extLst>
              <a:ext uri="{FF2B5EF4-FFF2-40B4-BE49-F238E27FC236}">
                <a16:creationId xmlns:a16="http://schemas.microsoft.com/office/drawing/2014/main" id="{46F8299E-9AF3-144E-860C-85226342795C}"/>
              </a:ext>
            </a:extLst>
          </p:cNvPr>
          <p:cNvSpPr/>
          <p:nvPr/>
        </p:nvSpPr>
        <p:spPr>
          <a:xfrm>
            <a:off x="673354" y="2517902"/>
            <a:ext cx="537845" cy="76200"/>
          </a:xfrm>
          <a:custGeom>
            <a:avLst/>
            <a:gdLst/>
            <a:ahLst/>
            <a:cxnLst/>
            <a:rect l="l" t="t" r="r" b="b"/>
            <a:pathLst>
              <a:path w="537844" h="76200">
                <a:moveTo>
                  <a:pt x="499549" y="59901"/>
                </a:moveTo>
                <a:lnTo>
                  <a:pt x="497839" y="75819"/>
                </a:lnTo>
                <a:lnTo>
                  <a:pt x="537718" y="60960"/>
                </a:lnTo>
                <a:lnTo>
                  <a:pt x="537124" y="60579"/>
                </a:lnTo>
                <a:lnTo>
                  <a:pt x="505841" y="60579"/>
                </a:lnTo>
                <a:lnTo>
                  <a:pt x="499549" y="59901"/>
                </a:lnTo>
                <a:close/>
              </a:path>
              <a:path w="537844" h="76200">
                <a:moveTo>
                  <a:pt x="500190" y="53931"/>
                </a:moveTo>
                <a:lnTo>
                  <a:pt x="499549" y="59901"/>
                </a:lnTo>
                <a:lnTo>
                  <a:pt x="505841" y="60579"/>
                </a:lnTo>
                <a:lnTo>
                  <a:pt x="506475" y="54610"/>
                </a:lnTo>
                <a:lnTo>
                  <a:pt x="500190" y="53931"/>
                </a:lnTo>
                <a:close/>
              </a:path>
              <a:path w="537844" h="76200">
                <a:moveTo>
                  <a:pt x="501904" y="37973"/>
                </a:moveTo>
                <a:lnTo>
                  <a:pt x="500190" y="53931"/>
                </a:lnTo>
                <a:lnTo>
                  <a:pt x="506475" y="54610"/>
                </a:lnTo>
                <a:lnTo>
                  <a:pt x="505841" y="60579"/>
                </a:lnTo>
                <a:lnTo>
                  <a:pt x="537124" y="60579"/>
                </a:lnTo>
                <a:lnTo>
                  <a:pt x="501904" y="37973"/>
                </a:lnTo>
                <a:close/>
              </a:path>
              <a:path w="537844" h="76200">
                <a:moveTo>
                  <a:pt x="762" y="0"/>
                </a:moveTo>
                <a:lnTo>
                  <a:pt x="0" y="6096"/>
                </a:lnTo>
                <a:lnTo>
                  <a:pt x="499549" y="59901"/>
                </a:lnTo>
                <a:lnTo>
                  <a:pt x="500190" y="53931"/>
                </a:lnTo>
                <a:lnTo>
                  <a:pt x="76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70">
            <a:extLst>
              <a:ext uri="{FF2B5EF4-FFF2-40B4-BE49-F238E27FC236}">
                <a16:creationId xmlns:a16="http://schemas.microsoft.com/office/drawing/2014/main" id="{1CDE9453-5A97-F945-9CD1-E4E06D33ED9C}"/>
              </a:ext>
            </a:extLst>
          </p:cNvPr>
          <p:cNvSpPr/>
          <p:nvPr/>
        </p:nvSpPr>
        <p:spPr>
          <a:xfrm>
            <a:off x="1919890" y="2269269"/>
            <a:ext cx="158813" cy="13900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71">
            <a:extLst>
              <a:ext uri="{FF2B5EF4-FFF2-40B4-BE49-F238E27FC236}">
                <a16:creationId xmlns:a16="http://schemas.microsoft.com/office/drawing/2014/main" id="{454E9F70-28B1-5941-93D8-D39DA8FE9BF9}"/>
              </a:ext>
            </a:extLst>
          </p:cNvPr>
          <p:cNvSpPr/>
          <p:nvPr/>
        </p:nvSpPr>
        <p:spPr>
          <a:xfrm>
            <a:off x="2188241" y="2038382"/>
            <a:ext cx="158686" cy="13887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72">
            <a:extLst>
              <a:ext uri="{FF2B5EF4-FFF2-40B4-BE49-F238E27FC236}">
                <a16:creationId xmlns:a16="http://schemas.microsoft.com/office/drawing/2014/main" id="{D1DA36CE-941A-8246-88F5-04E2655991BF}"/>
              </a:ext>
            </a:extLst>
          </p:cNvPr>
          <p:cNvSpPr/>
          <p:nvPr/>
        </p:nvSpPr>
        <p:spPr>
          <a:xfrm>
            <a:off x="2899441" y="1827182"/>
            <a:ext cx="158686" cy="13887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73">
            <a:extLst>
              <a:ext uri="{FF2B5EF4-FFF2-40B4-BE49-F238E27FC236}">
                <a16:creationId xmlns:a16="http://schemas.microsoft.com/office/drawing/2014/main" id="{7A95AD31-BBFE-F94B-97D2-DAC7FBB4DB0B}"/>
              </a:ext>
            </a:extLst>
          </p:cNvPr>
          <p:cNvSpPr/>
          <p:nvPr/>
        </p:nvSpPr>
        <p:spPr>
          <a:xfrm>
            <a:off x="2611278" y="2038382"/>
            <a:ext cx="158813" cy="13887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74">
            <a:extLst>
              <a:ext uri="{FF2B5EF4-FFF2-40B4-BE49-F238E27FC236}">
                <a16:creationId xmlns:a16="http://schemas.microsoft.com/office/drawing/2014/main" id="{835EF828-245B-1C41-99C7-8D12CD93EBBE}"/>
              </a:ext>
            </a:extLst>
          </p:cNvPr>
          <p:cNvSpPr/>
          <p:nvPr/>
        </p:nvSpPr>
        <p:spPr>
          <a:xfrm>
            <a:off x="3167665" y="2038382"/>
            <a:ext cx="158813" cy="13887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75">
            <a:extLst>
              <a:ext uri="{FF2B5EF4-FFF2-40B4-BE49-F238E27FC236}">
                <a16:creationId xmlns:a16="http://schemas.microsoft.com/office/drawing/2014/main" id="{9CF97DFA-5928-CF43-86C3-22C5498723F6}"/>
              </a:ext>
            </a:extLst>
          </p:cNvPr>
          <p:cNvSpPr txBox="1"/>
          <p:nvPr/>
        </p:nvSpPr>
        <p:spPr>
          <a:xfrm>
            <a:off x="1719071" y="1896873"/>
            <a:ext cx="12573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5" dirty="0">
                <a:solidFill>
                  <a:srgbClr val="800000"/>
                </a:solidFill>
                <a:latin typeface="Arial"/>
                <a:cs typeface="Arial"/>
              </a:rPr>
              <a:t>+1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76">
            <a:extLst>
              <a:ext uri="{FF2B5EF4-FFF2-40B4-BE49-F238E27FC236}">
                <a16:creationId xmlns:a16="http://schemas.microsoft.com/office/drawing/2014/main" id="{6334362A-F480-EB42-8C4B-8583418608FA}"/>
              </a:ext>
            </a:extLst>
          </p:cNvPr>
          <p:cNvSpPr txBox="1"/>
          <p:nvPr/>
        </p:nvSpPr>
        <p:spPr>
          <a:xfrm>
            <a:off x="1968373" y="1665860"/>
            <a:ext cx="12573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15" dirty="0">
                <a:solidFill>
                  <a:srgbClr val="800000"/>
                </a:solidFill>
                <a:latin typeface="Arial"/>
                <a:cs typeface="Arial"/>
              </a:rPr>
              <a:t>+1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77">
            <a:extLst>
              <a:ext uri="{FF2B5EF4-FFF2-40B4-BE49-F238E27FC236}">
                <a16:creationId xmlns:a16="http://schemas.microsoft.com/office/drawing/2014/main" id="{4D211D0B-3CAA-A740-8E2B-95E202D6290A}"/>
              </a:ext>
            </a:extLst>
          </p:cNvPr>
          <p:cNvSpPr txBox="1"/>
          <p:nvPr/>
        </p:nvSpPr>
        <p:spPr>
          <a:xfrm>
            <a:off x="162813" y="1720724"/>
            <a:ext cx="1432560" cy="8591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67945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First</a:t>
            </a:r>
            <a:r>
              <a:rPr sz="900" spc="-1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 at </a:t>
            </a:r>
            <a:r>
              <a:rPr sz="900" spc="5" dirty="0">
                <a:latin typeface="Arial"/>
                <a:cs typeface="Arial"/>
              </a:rPr>
              <a:t>which </a:t>
            </a:r>
            <a:r>
              <a:rPr sz="900" dirty="0">
                <a:latin typeface="Arial"/>
                <a:cs typeface="Arial"/>
              </a:rPr>
              <a:t>we </a:t>
            </a:r>
            <a:r>
              <a:rPr sz="900" spc="5" dirty="0">
                <a:latin typeface="Arial"/>
                <a:cs typeface="Arial"/>
              </a:rPr>
              <a:t>find  a violation </a:t>
            </a:r>
            <a:r>
              <a:rPr sz="900" dirty="0">
                <a:latin typeface="Arial"/>
                <a:cs typeface="Arial"/>
              </a:rPr>
              <a:t>of </a:t>
            </a:r>
            <a:r>
              <a:rPr sz="900" spc="5" dirty="0">
                <a:latin typeface="Arial"/>
                <a:cs typeface="Arial"/>
              </a:rPr>
              <a:t>the </a:t>
            </a:r>
            <a:r>
              <a:rPr sz="900" dirty="0">
                <a:latin typeface="Arial"/>
                <a:cs typeface="Arial"/>
              </a:rPr>
              <a:t>height-  balance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property.</a:t>
            </a:r>
            <a:endParaRPr sz="900">
              <a:latin typeface="Arial"/>
              <a:cs typeface="Arial"/>
            </a:endParaRPr>
          </a:p>
          <a:p>
            <a:pPr marR="5080" algn="r">
              <a:lnSpc>
                <a:spcPts val="900"/>
              </a:lnSpc>
            </a:pPr>
            <a:r>
              <a:rPr sz="800" spc="-15" dirty="0">
                <a:solidFill>
                  <a:srgbClr val="800000"/>
                </a:solidFill>
                <a:latin typeface="Arial"/>
                <a:cs typeface="Arial"/>
              </a:rPr>
              <a:t>+1</a:t>
            </a:r>
            <a:endParaRPr sz="800">
              <a:latin typeface="Arial"/>
              <a:cs typeface="Arial"/>
            </a:endParaRPr>
          </a:p>
          <a:p>
            <a:pPr marL="76835" marR="597535">
              <a:lnSpc>
                <a:spcPct val="100000"/>
              </a:lnSpc>
              <a:spcBef>
                <a:spcPts val="250"/>
              </a:spcBef>
            </a:pPr>
            <a:r>
              <a:rPr sz="900" spc="-5" dirty="0">
                <a:latin typeface="Arial"/>
                <a:cs typeface="Arial"/>
              </a:rPr>
              <a:t>Newly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inserted  element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78">
            <a:extLst>
              <a:ext uri="{FF2B5EF4-FFF2-40B4-BE49-F238E27FC236}">
                <a16:creationId xmlns:a16="http://schemas.microsoft.com/office/drawing/2014/main" id="{6CB27534-13CA-0045-8CB5-6A70A64A39F2}"/>
              </a:ext>
            </a:extLst>
          </p:cNvPr>
          <p:cNvSpPr/>
          <p:nvPr/>
        </p:nvSpPr>
        <p:spPr>
          <a:xfrm>
            <a:off x="1575689" y="1807591"/>
            <a:ext cx="346075" cy="73660"/>
          </a:xfrm>
          <a:custGeom>
            <a:avLst/>
            <a:gdLst/>
            <a:ahLst/>
            <a:cxnLst/>
            <a:rect l="l" t="t" r="r" b="b"/>
            <a:pathLst>
              <a:path w="346075" h="73659">
                <a:moveTo>
                  <a:pt x="307719" y="57628"/>
                </a:moveTo>
                <a:lnTo>
                  <a:pt x="305054" y="73405"/>
                </a:lnTo>
                <a:lnTo>
                  <a:pt x="345820" y="60832"/>
                </a:lnTo>
                <a:lnTo>
                  <a:pt x="342851" y="58673"/>
                </a:lnTo>
                <a:lnTo>
                  <a:pt x="313944" y="58673"/>
                </a:lnTo>
                <a:lnTo>
                  <a:pt x="307719" y="57628"/>
                </a:lnTo>
                <a:close/>
              </a:path>
              <a:path w="346075" h="73659">
                <a:moveTo>
                  <a:pt x="308747" y="51537"/>
                </a:moveTo>
                <a:lnTo>
                  <a:pt x="307719" y="57628"/>
                </a:lnTo>
                <a:lnTo>
                  <a:pt x="313944" y="58673"/>
                </a:lnTo>
                <a:lnTo>
                  <a:pt x="314959" y="52577"/>
                </a:lnTo>
                <a:lnTo>
                  <a:pt x="308747" y="51537"/>
                </a:lnTo>
                <a:close/>
              </a:path>
              <a:path w="346075" h="73659">
                <a:moveTo>
                  <a:pt x="311404" y="35813"/>
                </a:moveTo>
                <a:lnTo>
                  <a:pt x="308747" y="51537"/>
                </a:lnTo>
                <a:lnTo>
                  <a:pt x="314959" y="52577"/>
                </a:lnTo>
                <a:lnTo>
                  <a:pt x="313944" y="58673"/>
                </a:lnTo>
                <a:lnTo>
                  <a:pt x="342851" y="58673"/>
                </a:lnTo>
                <a:lnTo>
                  <a:pt x="311404" y="35813"/>
                </a:lnTo>
                <a:close/>
              </a:path>
              <a:path w="346075" h="73659">
                <a:moveTo>
                  <a:pt x="1015" y="0"/>
                </a:moveTo>
                <a:lnTo>
                  <a:pt x="0" y="5968"/>
                </a:lnTo>
                <a:lnTo>
                  <a:pt x="307719" y="57628"/>
                </a:lnTo>
                <a:lnTo>
                  <a:pt x="308747" y="51537"/>
                </a:lnTo>
                <a:lnTo>
                  <a:pt x="10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79">
            <a:extLst>
              <a:ext uri="{FF2B5EF4-FFF2-40B4-BE49-F238E27FC236}">
                <a16:creationId xmlns:a16="http://schemas.microsoft.com/office/drawing/2014/main" id="{D4773A59-464D-204D-9E77-39CEF1BBC499}"/>
              </a:ext>
            </a:extLst>
          </p:cNvPr>
          <p:cNvSpPr/>
          <p:nvPr/>
        </p:nvSpPr>
        <p:spPr>
          <a:xfrm>
            <a:off x="2438304" y="2269269"/>
            <a:ext cx="158686" cy="13900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80">
            <a:extLst>
              <a:ext uri="{FF2B5EF4-FFF2-40B4-BE49-F238E27FC236}">
                <a16:creationId xmlns:a16="http://schemas.microsoft.com/office/drawing/2014/main" id="{61698CC7-DF93-C24D-B179-1A2E8A37087B}"/>
              </a:ext>
            </a:extLst>
          </p:cNvPr>
          <p:cNvSpPr/>
          <p:nvPr/>
        </p:nvSpPr>
        <p:spPr>
          <a:xfrm>
            <a:off x="2783490" y="2269269"/>
            <a:ext cx="158813" cy="13900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81">
            <a:extLst>
              <a:ext uri="{FF2B5EF4-FFF2-40B4-BE49-F238E27FC236}">
                <a16:creationId xmlns:a16="http://schemas.microsoft.com/office/drawing/2014/main" id="{AE344EC7-A8EB-8E46-8AB5-09C0FEAD95A2}"/>
              </a:ext>
            </a:extLst>
          </p:cNvPr>
          <p:cNvSpPr/>
          <p:nvPr/>
        </p:nvSpPr>
        <p:spPr>
          <a:xfrm>
            <a:off x="3013741" y="2269269"/>
            <a:ext cx="158686" cy="13900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82">
            <a:extLst>
              <a:ext uri="{FF2B5EF4-FFF2-40B4-BE49-F238E27FC236}">
                <a16:creationId xmlns:a16="http://schemas.microsoft.com/office/drawing/2014/main" id="{11C117F5-C651-B748-90AB-D6C97985DDB0}"/>
              </a:ext>
            </a:extLst>
          </p:cNvPr>
          <p:cNvSpPr/>
          <p:nvPr/>
        </p:nvSpPr>
        <p:spPr>
          <a:xfrm>
            <a:off x="3340766" y="2269269"/>
            <a:ext cx="158686" cy="13900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83">
            <a:extLst>
              <a:ext uri="{FF2B5EF4-FFF2-40B4-BE49-F238E27FC236}">
                <a16:creationId xmlns:a16="http://schemas.microsoft.com/office/drawing/2014/main" id="{27592A28-4ACF-A843-B2A9-E08BF6D0BC5C}"/>
              </a:ext>
            </a:extLst>
          </p:cNvPr>
          <p:cNvSpPr/>
          <p:nvPr/>
        </p:nvSpPr>
        <p:spPr>
          <a:xfrm>
            <a:off x="2668428" y="2518570"/>
            <a:ext cx="158813" cy="13887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84">
            <a:extLst>
              <a:ext uri="{FF2B5EF4-FFF2-40B4-BE49-F238E27FC236}">
                <a16:creationId xmlns:a16="http://schemas.microsoft.com/office/drawing/2014/main" id="{D604A0B5-2069-D54C-BC29-12B34002BA0F}"/>
              </a:ext>
            </a:extLst>
          </p:cNvPr>
          <p:cNvSpPr/>
          <p:nvPr/>
        </p:nvSpPr>
        <p:spPr>
          <a:xfrm>
            <a:off x="2898552" y="2518570"/>
            <a:ext cx="158813" cy="13887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85">
            <a:extLst>
              <a:ext uri="{FF2B5EF4-FFF2-40B4-BE49-F238E27FC236}">
                <a16:creationId xmlns:a16="http://schemas.microsoft.com/office/drawing/2014/main" id="{D5056F6B-73CC-F045-8273-F6DBA1D25AFA}"/>
              </a:ext>
            </a:extLst>
          </p:cNvPr>
          <p:cNvSpPr/>
          <p:nvPr/>
        </p:nvSpPr>
        <p:spPr>
          <a:xfrm>
            <a:off x="1153921" y="2002663"/>
            <a:ext cx="1113790" cy="691515"/>
          </a:xfrm>
          <a:custGeom>
            <a:avLst/>
            <a:gdLst/>
            <a:ahLst/>
            <a:cxnLst/>
            <a:rect l="l" t="t" r="r" b="b"/>
            <a:pathLst>
              <a:path w="1113789" h="691515">
                <a:moveTo>
                  <a:pt x="1113663" y="691260"/>
                </a:moveTo>
                <a:lnTo>
                  <a:pt x="835278" y="0"/>
                </a:lnTo>
                <a:lnTo>
                  <a:pt x="278383" y="0"/>
                </a:lnTo>
                <a:lnTo>
                  <a:pt x="0" y="691260"/>
                </a:lnTo>
                <a:lnTo>
                  <a:pt x="1113663" y="691260"/>
                </a:lnTo>
                <a:close/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86">
            <a:extLst>
              <a:ext uri="{FF2B5EF4-FFF2-40B4-BE49-F238E27FC236}">
                <a16:creationId xmlns:a16="http://schemas.microsoft.com/office/drawing/2014/main" id="{7344EE03-16DC-7940-98ED-4CE00D18E9F1}"/>
              </a:ext>
            </a:extLst>
          </p:cNvPr>
          <p:cNvSpPr/>
          <p:nvPr/>
        </p:nvSpPr>
        <p:spPr>
          <a:xfrm>
            <a:off x="2113533" y="2002663"/>
            <a:ext cx="307340" cy="249554"/>
          </a:xfrm>
          <a:custGeom>
            <a:avLst/>
            <a:gdLst/>
            <a:ahLst/>
            <a:cxnLst/>
            <a:rect l="l" t="t" r="r" b="b"/>
            <a:pathLst>
              <a:path w="307339" h="249554">
                <a:moveTo>
                  <a:pt x="307213" y="249173"/>
                </a:moveTo>
                <a:lnTo>
                  <a:pt x="230504" y="0"/>
                </a:lnTo>
                <a:lnTo>
                  <a:pt x="76835" y="0"/>
                </a:lnTo>
                <a:lnTo>
                  <a:pt x="0" y="249173"/>
                </a:lnTo>
                <a:lnTo>
                  <a:pt x="307213" y="249173"/>
                </a:lnTo>
                <a:close/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87">
            <a:extLst>
              <a:ext uri="{FF2B5EF4-FFF2-40B4-BE49-F238E27FC236}">
                <a16:creationId xmlns:a16="http://schemas.microsoft.com/office/drawing/2014/main" id="{F01BA464-3403-6E40-92F0-1C27C7A85B25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3099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F11960CB-B2E6-AD49-A445-D9216E731B49}"/>
              </a:ext>
            </a:extLst>
          </p:cNvPr>
          <p:cNvSpPr/>
          <p:nvPr/>
        </p:nvSpPr>
        <p:spPr>
          <a:xfrm>
            <a:off x="635" y="1524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EE37FE31-0D7C-D840-A75D-DD5299BD6570}"/>
              </a:ext>
            </a:extLst>
          </p:cNvPr>
          <p:cNvSpPr/>
          <p:nvPr/>
        </p:nvSpPr>
        <p:spPr>
          <a:xfrm>
            <a:off x="635" y="1524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57380380-69F4-C346-8C51-62F575BCCBA0}"/>
              </a:ext>
            </a:extLst>
          </p:cNvPr>
          <p:cNvSpPr txBox="1"/>
          <p:nvPr/>
        </p:nvSpPr>
        <p:spPr>
          <a:xfrm>
            <a:off x="13462" y="14097"/>
            <a:ext cx="4546600" cy="6330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68275" rIns="0" bIns="0" rtlCol="0">
            <a:spAutoFit/>
          </a:bodyPr>
          <a:lstStyle/>
          <a:p>
            <a:pPr marL="289560">
              <a:lnSpc>
                <a:spcPct val="100000"/>
              </a:lnSpc>
              <a:spcBef>
                <a:spcPts val="13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Restoring Balance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After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an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Insertion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D91A752F-369E-3F4E-959C-4E839D01C9B1}"/>
              </a:ext>
            </a:extLst>
          </p:cNvPr>
          <p:cNvSpPr txBox="1"/>
          <p:nvPr/>
        </p:nvSpPr>
        <p:spPr>
          <a:xfrm>
            <a:off x="161290" y="3074669"/>
            <a:ext cx="39751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170815" algn="l"/>
              </a:tabLst>
            </a:pPr>
            <a:r>
              <a:rPr sz="1200" b="1" spc="-5" dirty="0">
                <a:latin typeface="Arial"/>
                <a:cs typeface="Arial"/>
              </a:rPr>
              <a:t>Harder </a:t>
            </a:r>
            <a:r>
              <a:rPr sz="1200" b="1" dirty="0">
                <a:latin typeface="Arial"/>
                <a:cs typeface="Arial"/>
              </a:rPr>
              <a:t>case: </a:t>
            </a:r>
            <a:r>
              <a:rPr sz="1200" dirty="0">
                <a:latin typeface="Arial"/>
                <a:cs typeface="Arial"/>
              </a:rPr>
              <a:t>Insertion </a:t>
            </a:r>
            <a:r>
              <a:rPr sz="1200" spc="5" dirty="0">
                <a:latin typeface="Arial"/>
                <a:cs typeface="Arial"/>
              </a:rPr>
              <a:t>into </a:t>
            </a:r>
            <a:r>
              <a:rPr sz="1200" dirty="0">
                <a:latin typeface="Arial"/>
                <a:cs typeface="Arial"/>
              </a:rPr>
              <a:t>subtree B </a:t>
            </a:r>
            <a:r>
              <a:rPr sz="1200" spc="-10" dirty="0">
                <a:latin typeface="Arial"/>
                <a:cs typeface="Arial"/>
              </a:rPr>
              <a:t>makes </a:t>
            </a:r>
            <a:r>
              <a:rPr sz="1200" spc="10" dirty="0">
                <a:latin typeface="Arial"/>
                <a:cs typeface="Arial"/>
              </a:rPr>
              <a:t>it </a:t>
            </a:r>
            <a:r>
              <a:rPr sz="1200" dirty="0">
                <a:latin typeface="Arial"/>
                <a:cs typeface="Arial"/>
              </a:rPr>
              <a:t>too</a:t>
            </a:r>
            <a:r>
              <a:rPr sz="1200" spc="-14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tall…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AD31CF6C-9583-5E43-9E2F-4AC27573D5AD}"/>
              </a:ext>
            </a:extLst>
          </p:cNvPr>
          <p:cNvSpPr/>
          <p:nvPr/>
        </p:nvSpPr>
        <p:spPr>
          <a:xfrm>
            <a:off x="2843783" y="2311273"/>
            <a:ext cx="57150" cy="249554"/>
          </a:xfrm>
          <a:custGeom>
            <a:avLst/>
            <a:gdLst/>
            <a:ahLst/>
            <a:cxnLst/>
            <a:rect l="l" t="t" r="r" b="b"/>
            <a:pathLst>
              <a:path w="57150" h="249554">
                <a:moveTo>
                  <a:pt x="0" y="249300"/>
                </a:moveTo>
                <a:lnTo>
                  <a:pt x="5715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66FB650-1575-4E42-978D-813A4A2BACC3}"/>
              </a:ext>
            </a:extLst>
          </p:cNvPr>
          <p:cNvSpPr/>
          <p:nvPr/>
        </p:nvSpPr>
        <p:spPr>
          <a:xfrm>
            <a:off x="615823" y="2580386"/>
            <a:ext cx="58419" cy="249554"/>
          </a:xfrm>
          <a:custGeom>
            <a:avLst/>
            <a:gdLst/>
            <a:ahLst/>
            <a:cxnLst/>
            <a:rect l="l" t="t" r="r" b="b"/>
            <a:pathLst>
              <a:path w="58419" h="249554">
                <a:moveTo>
                  <a:pt x="0" y="249300"/>
                </a:moveTo>
                <a:lnTo>
                  <a:pt x="5791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61A39543-3264-9649-BF22-8D13838ADB9D}"/>
              </a:ext>
            </a:extLst>
          </p:cNvPr>
          <p:cNvSpPr/>
          <p:nvPr/>
        </p:nvSpPr>
        <p:spPr>
          <a:xfrm>
            <a:off x="2920873" y="1888998"/>
            <a:ext cx="364490" cy="153670"/>
          </a:xfrm>
          <a:custGeom>
            <a:avLst/>
            <a:gdLst/>
            <a:ahLst/>
            <a:cxnLst/>
            <a:rect l="l" t="t" r="r" b="b"/>
            <a:pathLst>
              <a:path w="364489" h="153669">
                <a:moveTo>
                  <a:pt x="0" y="153288"/>
                </a:moveTo>
                <a:lnTo>
                  <a:pt x="36423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ED70197B-4711-6E48-A8BA-D25577033556}"/>
              </a:ext>
            </a:extLst>
          </p:cNvPr>
          <p:cNvSpPr/>
          <p:nvPr/>
        </p:nvSpPr>
        <p:spPr>
          <a:xfrm>
            <a:off x="3285108" y="1888998"/>
            <a:ext cx="442595" cy="211454"/>
          </a:xfrm>
          <a:custGeom>
            <a:avLst/>
            <a:gdLst/>
            <a:ahLst/>
            <a:cxnLst/>
            <a:rect l="l" t="t" r="r" b="b"/>
            <a:pathLst>
              <a:path w="442595" h="211455">
                <a:moveTo>
                  <a:pt x="0" y="0"/>
                </a:moveTo>
                <a:lnTo>
                  <a:pt x="442213" y="211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506EE11D-8B10-9A49-A569-1DE259340A16}"/>
              </a:ext>
            </a:extLst>
          </p:cNvPr>
          <p:cNvSpPr/>
          <p:nvPr/>
        </p:nvSpPr>
        <p:spPr>
          <a:xfrm>
            <a:off x="3477260" y="2100198"/>
            <a:ext cx="250190" cy="172720"/>
          </a:xfrm>
          <a:custGeom>
            <a:avLst/>
            <a:gdLst/>
            <a:ahLst/>
            <a:cxnLst/>
            <a:rect l="l" t="t" r="r" b="b"/>
            <a:pathLst>
              <a:path w="250189" h="172720">
                <a:moveTo>
                  <a:pt x="0" y="172212"/>
                </a:moveTo>
                <a:lnTo>
                  <a:pt x="25006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7960306D-EAA7-CB44-8EC9-E648F998496D}"/>
              </a:ext>
            </a:extLst>
          </p:cNvPr>
          <p:cNvSpPr/>
          <p:nvPr/>
        </p:nvSpPr>
        <p:spPr>
          <a:xfrm>
            <a:off x="3727323" y="2119248"/>
            <a:ext cx="249554" cy="153670"/>
          </a:xfrm>
          <a:custGeom>
            <a:avLst/>
            <a:gdLst/>
            <a:ahLst/>
            <a:cxnLst/>
            <a:rect l="l" t="t" r="r" b="b"/>
            <a:pathLst>
              <a:path w="249554" h="153670">
                <a:moveTo>
                  <a:pt x="249174" y="153162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E6BB2BA8-D358-3649-A3F3-5769D971A98C}"/>
              </a:ext>
            </a:extLst>
          </p:cNvPr>
          <p:cNvSpPr/>
          <p:nvPr/>
        </p:nvSpPr>
        <p:spPr>
          <a:xfrm>
            <a:off x="673735" y="2119248"/>
            <a:ext cx="211454" cy="173355"/>
          </a:xfrm>
          <a:custGeom>
            <a:avLst/>
            <a:gdLst/>
            <a:ahLst/>
            <a:cxnLst/>
            <a:rect l="l" t="t" r="r" b="b"/>
            <a:pathLst>
              <a:path w="211455" h="173354">
                <a:moveTo>
                  <a:pt x="0" y="172974"/>
                </a:moveTo>
                <a:lnTo>
                  <a:pt x="21107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557F1ACC-398D-4E42-8F57-BDB183EC13AA}"/>
              </a:ext>
            </a:extLst>
          </p:cNvPr>
          <p:cNvSpPr/>
          <p:nvPr/>
        </p:nvSpPr>
        <p:spPr>
          <a:xfrm>
            <a:off x="1019810" y="2119248"/>
            <a:ext cx="192405" cy="173355"/>
          </a:xfrm>
          <a:custGeom>
            <a:avLst/>
            <a:gdLst/>
            <a:ahLst/>
            <a:cxnLst/>
            <a:rect l="l" t="t" r="r" b="b"/>
            <a:pathLst>
              <a:path w="192405" h="173354">
                <a:moveTo>
                  <a:pt x="0" y="0"/>
                </a:moveTo>
                <a:lnTo>
                  <a:pt x="192024" y="1729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4410BE62-5552-9940-B6E7-38BC67104022}"/>
              </a:ext>
            </a:extLst>
          </p:cNvPr>
          <p:cNvSpPr/>
          <p:nvPr/>
        </p:nvSpPr>
        <p:spPr>
          <a:xfrm>
            <a:off x="942848" y="1908048"/>
            <a:ext cx="403225" cy="173355"/>
          </a:xfrm>
          <a:custGeom>
            <a:avLst/>
            <a:gdLst/>
            <a:ahLst/>
            <a:cxnLst/>
            <a:rect l="l" t="t" r="r" b="b"/>
            <a:pathLst>
              <a:path w="403225" h="173355">
                <a:moveTo>
                  <a:pt x="0" y="173100"/>
                </a:moveTo>
                <a:lnTo>
                  <a:pt x="40322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AF904DA9-9F8C-A444-A00C-2711BF6EF62C}"/>
              </a:ext>
            </a:extLst>
          </p:cNvPr>
          <p:cNvSpPr/>
          <p:nvPr/>
        </p:nvSpPr>
        <p:spPr>
          <a:xfrm>
            <a:off x="1346073" y="1888998"/>
            <a:ext cx="384175" cy="172720"/>
          </a:xfrm>
          <a:custGeom>
            <a:avLst/>
            <a:gdLst/>
            <a:ahLst/>
            <a:cxnLst/>
            <a:rect l="l" t="t" r="r" b="b"/>
            <a:pathLst>
              <a:path w="384175" h="172719">
                <a:moveTo>
                  <a:pt x="0" y="0"/>
                </a:moveTo>
                <a:lnTo>
                  <a:pt x="384175" y="172338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F960C1F3-EF17-7E4F-BE5D-C7734D793C41}"/>
              </a:ext>
            </a:extLst>
          </p:cNvPr>
          <p:cNvSpPr/>
          <p:nvPr/>
        </p:nvSpPr>
        <p:spPr>
          <a:xfrm>
            <a:off x="863504" y="2001805"/>
            <a:ext cx="176974" cy="176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7902112F-15DD-3441-8574-05987057A182}"/>
              </a:ext>
            </a:extLst>
          </p:cNvPr>
          <p:cNvSpPr/>
          <p:nvPr/>
        </p:nvSpPr>
        <p:spPr>
          <a:xfrm>
            <a:off x="1266602" y="1809654"/>
            <a:ext cx="177101" cy="1771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18C9507B-26E8-E744-B601-14BC9A23618E}"/>
              </a:ext>
            </a:extLst>
          </p:cNvPr>
          <p:cNvSpPr/>
          <p:nvPr/>
        </p:nvSpPr>
        <p:spPr>
          <a:xfrm>
            <a:off x="462533" y="2272411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200" y="0"/>
                </a:moveTo>
                <a:lnTo>
                  <a:pt x="0" y="442087"/>
                </a:lnTo>
                <a:lnTo>
                  <a:pt x="422275" y="442087"/>
                </a:lnTo>
                <a:lnTo>
                  <a:pt x="2112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0D77F728-5997-EF40-B8CD-60EDAD74D27E}"/>
              </a:ext>
            </a:extLst>
          </p:cNvPr>
          <p:cNvSpPr/>
          <p:nvPr/>
        </p:nvSpPr>
        <p:spPr>
          <a:xfrm>
            <a:off x="462533" y="2272411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087"/>
                </a:moveTo>
                <a:lnTo>
                  <a:pt x="211200" y="0"/>
                </a:lnTo>
                <a:lnTo>
                  <a:pt x="422275" y="442087"/>
                </a:lnTo>
                <a:lnTo>
                  <a:pt x="0" y="4420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6385A6D2-9F90-7340-853A-6DC2D9569A89}"/>
              </a:ext>
            </a:extLst>
          </p:cNvPr>
          <p:cNvSpPr txBox="1"/>
          <p:nvPr/>
        </p:nvSpPr>
        <p:spPr>
          <a:xfrm>
            <a:off x="630301" y="2513203"/>
            <a:ext cx="10541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spc="5" dirty="0">
                <a:latin typeface="Arial"/>
                <a:cs typeface="Arial"/>
              </a:rPr>
              <a:t>A</a:t>
            </a:r>
            <a:endParaRPr sz="1000">
              <a:latin typeface="Arial"/>
              <a:cs typeface="Arial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3A62999A-1D44-CE48-B7EB-3E1079F9E6DA}"/>
              </a:ext>
            </a:extLst>
          </p:cNvPr>
          <p:cNvSpPr/>
          <p:nvPr/>
        </p:nvSpPr>
        <p:spPr>
          <a:xfrm>
            <a:off x="1000760" y="2272411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074" y="0"/>
                </a:moveTo>
                <a:lnTo>
                  <a:pt x="0" y="442087"/>
                </a:lnTo>
                <a:lnTo>
                  <a:pt x="422275" y="442087"/>
                </a:lnTo>
                <a:lnTo>
                  <a:pt x="21107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9F7E09AB-857B-804E-8B3B-DEFC118F00CC}"/>
              </a:ext>
            </a:extLst>
          </p:cNvPr>
          <p:cNvSpPr/>
          <p:nvPr/>
        </p:nvSpPr>
        <p:spPr>
          <a:xfrm>
            <a:off x="1000760" y="2272411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087"/>
                </a:moveTo>
                <a:lnTo>
                  <a:pt x="211074" y="0"/>
                </a:lnTo>
                <a:lnTo>
                  <a:pt x="422275" y="442087"/>
                </a:lnTo>
                <a:lnTo>
                  <a:pt x="0" y="4420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9090C9D9-9FD5-8842-97A0-65E3D753E1D1}"/>
              </a:ext>
            </a:extLst>
          </p:cNvPr>
          <p:cNvSpPr/>
          <p:nvPr/>
        </p:nvSpPr>
        <p:spPr>
          <a:xfrm>
            <a:off x="1519046" y="2042286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200" y="0"/>
                </a:moveTo>
                <a:lnTo>
                  <a:pt x="0" y="442087"/>
                </a:lnTo>
                <a:lnTo>
                  <a:pt x="422275" y="442087"/>
                </a:lnTo>
                <a:lnTo>
                  <a:pt x="2112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BEC77AC2-AF64-4646-B801-80ECA1430C3D}"/>
              </a:ext>
            </a:extLst>
          </p:cNvPr>
          <p:cNvSpPr/>
          <p:nvPr/>
        </p:nvSpPr>
        <p:spPr>
          <a:xfrm>
            <a:off x="1519046" y="2042286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087"/>
                </a:moveTo>
                <a:lnTo>
                  <a:pt x="211200" y="0"/>
                </a:lnTo>
                <a:lnTo>
                  <a:pt x="422275" y="442087"/>
                </a:lnTo>
                <a:lnTo>
                  <a:pt x="0" y="4420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EB8E01F7-CA75-FC4C-9834-E6176C36486A}"/>
              </a:ext>
            </a:extLst>
          </p:cNvPr>
          <p:cNvSpPr/>
          <p:nvPr/>
        </p:nvSpPr>
        <p:spPr>
          <a:xfrm>
            <a:off x="193548" y="2714498"/>
            <a:ext cx="1863089" cy="635"/>
          </a:xfrm>
          <a:custGeom>
            <a:avLst/>
            <a:gdLst/>
            <a:ahLst/>
            <a:cxnLst/>
            <a:rect l="l" t="t" r="r" b="b"/>
            <a:pathLst>
              <a:path w="1863089" h="635">
                <a:moveTo>
                  <a:pt x="0" y="0"/>
                </a:moveTo>
                <a:lnTo>
                  <a:pt x="1862836" y="126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060DD119-1B91-3D4C-BFE7-B27F21809CEB}"/>
              </a:ext>
            </a:extLst>
          </p:cNvPr>
          <p:cNvSpPr/>
          <p:nvPr/>
        </p:nvSpPr>
        <p:spPr>
          <a:xfrm>
            <a:off x="193548" y="2484374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836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53903309-37F7-664C-B9C9-4BB4AA6B00F7}"/>
              </a:ext>
            </a:extLst>
          </p:cNvPr>
          <p:cNvSpPr/>
          <p:nvPr/>
        </p:nvSpPr>
        <p:spPr>
          <a:xfrm>
            <a:off x="193548" y="2944749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836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D3E5D09F-AE70-E845-9B78-6D602638DBDD}"/>
              </a:ext>
            </a:extLst>
          </p:cNvPr>
          <p:cNvSpPr/>
          <p:nvPr/>
        </p:nvSpPr>
        <p:spPr>
          <a:xfrm>
            <a:off x="2056383" y="2253360"/>
            <a:ext cx="557530" cy="38100"/>
          </a:xfrm>
          <a:custGeom>
            <a:avLst/>
            <a:gdLst/>
            <a:ahLst/>
            <a:cxnLst/>
            <a:rect l="l" t="t" r="r" b="b"/>
            <a:pathLst>
              <a:path w="557529" h="38100">
                <a:moveTo>
                  <a:pt x="519175" y="0"/>
                </a:moveTo>
                <a:lnTo>
                  <a:pt x="519175" y="38100"/>
                </a:lnTo>
                <a:lnTo>
                  <a:pt x="551180" y="22097"/>
                </a:lnTo>
                <a:lnTo>
                  <a:pt x="525526" y="22097"/>
                </a:lnTo>
                <a:lnTo>
                  <a:pt x="525526" y="16001"/>
                </a:lnTo>
                <a:lnTo>
                  <a:pt x="551179" y="16001"/>
                </a:lnTo>
                <a:lnTo>
                  <a:pt x="519175" y="0"/>
                </a:lnTo>
                <a:close/>
              </a:path>
              <a:path w="557529" h="38100">
                <a:moveTo>
                  <a:pt x="519175" y="16001"/>
                </a:moveTo>
                <a:lnTo>
                  <a:pt x="0" y="16001"/>
                </a:lnTo>
                <a:lnTo>
                  <a:pt x="0" y="22097"/>
                </a:lnTo>
                <a:lnTo>
                  <a:pt x="519175" y="22097"/>
                </a:lnTo>
                <a:lnTo>
                  <a:pt x="519175" y="16001"/>
                </a:lnTo>
                <a:close/>
              </a:path>
              <a:path w="557529" h="38100">
                <a:moveTo>
                  <a:pt x="551179" y="16001"/>
                </a:moveTo>
                <a:lnTo>
                  <a:pt x="525526" y="16001"/>
                </a:lnTo>
                <a:lnTo>
                  <a:pt x="525526" y="22097"/>
                </a:lnTo>
                <a:lnTo>
                  <a:pt x="551180" y="22097"/>
                </a:lnTo>
                <a:lnTo>
                  <a:pt x="557276" y="19050"/>
                </a:lnTo>
                <a:lnTo>
                  <a:pt x="551179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8DC9E158-A561-1E49-8D0C-DAD68FA02C61}"/>
              </a:ext>
            </a:extLst>
          </p:cNvPr>
          <p:cNvSpPr txBox="1"/>
          <p:nvPr/>
        </p:nvSpPr>
        <p:spPr>
          <a:xfrm>
            <a:off x="1969388" y="2066289"/>
            <a:ext cx="70167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Right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rotation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0935F4DE-2F2E-2F44-AA42-BB706BA007ED}"/>
              </a:ext>
            </a:extLst>
          </p:cNvPr>
          <p:cNvSpPr/>
          <p:nvPr/>
        </p:nvSpPr>
        <p:spPr>
          <a:xfrm>
            <a:off x="3206527" y="1809654"/>
            <a:ext cx="177101" cy="1771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86008664-774E-D149-BFDA-D71F2E4E6472}"/>
              </a:ext>
            </a:extLst>
          </p:cNvPr>
          <p:cNvSpPr/>
          <p:nvPr/>
        </p:nvSpPr>
        <p:spPr>
          <a:xfrm>
            <a:off x="3647979" y="2020855"/>
            <a:ext cx="176974" cy="176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15FAAD60-16C9-374D-9407-EBFC52C48E7F}"/>
              </a:ext>
            </a:extLst>
          </p:cNvPr>
          <p:cNvSpPr/>
          <p:nvPr/>
        </p:nvSpPr>
        <p:spPr>
          <a:xfrm>
            <a:off x="2709671" y="2023236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200" y="0"/>
                </a:moveTo>
                <a:lnTo>
                  <a:pt x="0" y="442087"/>
                </a:lnTo>
                <a:lnTo>
                  <a:pt x="422275" y="442087"/>
                </a:lnTo>
                <a:lnTo>
                  <a:pt x="2112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71FE6D0A-26C4-0748-85EC-184075E10BA1}"/>
              </a:ext>
            </a:extLst>
          </p:cNvPr>
          <p:cNvSpPr/>
          <p:nvPr/>
        </p:nvSpPr>
        <p:spPr>
          <a:xfrm>
            <a:off x="2709671" y="2023236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087"/>
                </a:moveTo>
                <a:lnTo>
                  <a:pt x="211200" y="0"/>
                </a:lnTo>
                <a:lnTo>
                  <a:pt x="422275" y="442087"/>
                </a:lnTo>
                <a:lnTo>
                  <a:pt x="0" y="4420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C82FFA2A-4F43-2F47-86E8-F9DA5FFDF57B}"/>
              </a:ext>
            </a:extLst>
          </p:cNvPr>
          <p:cNvSpPr txBox="1"/>
          <p:nvPr/>
        </p:nvSpPr>
        <p:spPr>
          <a:xfrm>
            <a:off x="1684020" y="2263902"/>
            <a:ext cx="129984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1193800" algn="l"/>
              </a:tabLst>
            </a:pPr>
            <a:r>
              <a:rPr sz="1500" b="1" spc="7" baseline="-8333" dirty="0">
                <a:latin typeface="Arial"/>
                <a:cs typeface="Arial"/>
              </a:rPr>
              <a:t>C	</a:t>
            </a:r>
            <a:r>
              <a:rPr sz="1000" b="1" spc="5" dirty="0">
                <a:latin typeface="Arial"/>
                <a:cs typeface="Arial"/>
              </a:rPr>
              <a:t>A</a:t>
            </a:r>
            <a:endParaRPr sz="1000">
              <a:latin typeface="Arial"/>
              <a:cs typeface="Arial"/>
            </a:endParaRPr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2AFD8974-E166-4C4B-A817-BCD7BBFD45AF}"/>
              </a:ext>
            </a:extLst>
          </p:cNvPr>
          <p:cNvSpPr/>
          <p:nvPr/>
        </p:nvSpPr>
        <p:spPr>
          <a:xfrm>
            <a:off x="3266058" y="2253360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200" y="0"/>
                </a:moveTo>
                <a:lnTo>
                  <a:pt x="0" y="442087"/>
                </a:lnTo>
                <a:lnTo>
                  <a:pt x="422275" y="442087"/>
                </a:lnTo>
                <a:lnTo>
                  <a:pt x="2112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1B618F1C-847B-9A4A-9BC9-F3E76E7DC5F1}"/>
              </a:ext>
            </a:extLst>
          </p:cNvPr>
          <p:cNvSpPr/>
          <p:nvPr/>
        </p:nvSpPr>
        <p:spPr>
          <a:xfrm>
            <a:off x="3266058" y="2253360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087"/>
                </a:moveTo>
                <a:lnTo>
                  <a:pt x="211200" y="0"/>
                </a:lnTo>
                <a:lnTo>
                  <a:pt x="422275" y="442087"/>
                </a:lnTo>
                <a:lnTo>
                  <a:pt x="0" y="4420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14E5B0F3-2A28-DE47-8D82-B6503B25D126}"/>
              </a:ext>
            </a:extLst>
          </p:cNvPr>
          <p:cNvSpPr txBox="1"/>
          <p:nvPr/>
        </p:nvSpPr>
        <p:spPr>
          <a:xfrm>
            <a:off x="3431794" y="2493721"/>
            <a:ext cx="105410" cy="179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1000" b="1" spc="5" dirty="0">
                <a:latin typeface="Arial"/>
                <a:cs typeface="Arial"/>
              </a:rPr>
              <a:t>B</a:t>
            </a:r>
            <a:endParaRPr sz="1000">
              <a:latin typeface="Arial"/>
              <a:cs typeface="Arial"/>
            </a:endParaRPr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C5C7FE07-989B-CA43-83AA-5C64284A8BBC}"/>
              </a:ext>
            </a:extLst>
          </p:cNvPr>
          <p:cNvSpPr/>
          <p:nvPr/>
        </p:nvSpPr>
        <p:spPr>
          <a:xfrm>
            <a:off x="3765423" y="2253360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074" y="0"/>
                </a:moveTo>
                <a:lnTo>
                  <a:pt x="0" y="442087"/>
                </a:lnTo>
                <a:lnTo>
                  <a:pt x="422275" y="442087"/>
                </a:lnTo>
                <a:lnTo>
                  <a:pt x="21107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F6031A45-9149-1949-98FB-424E65527421}"/>
              </a:ext>
            </a:extLst>
          </p:cNvPr>
          <p:cNvSpPr/>
          <p:nvPr/>
        </p:nvSpPr>
        <p:spPr>
          <a:xfrm>
            <a:off x="3765423" y="2253360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087"/>
                </a:moveTo>
                <a:lnTo>
                  <a:pt x="211074" y="0"/>
                </a:lnTo>
                <a:lnTo>
                  <a:pt x="422275" y="442087"/>
                </a:lnTo>
                <a:lnTo>
                  <a:pt x="0" y="4420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5E836F86-17F1-E040-A43F-624F387A94B6}"/>
              </a:ext>
            </a:extLst>
          </p:cNvPr>
          <p:cNvSpPr txBox="1"/>
          <p:nvPr/>
        </p:nvSpPr>
        <p:spPr>
          <a:xfrm>
            <a:off x="3931285" y="2493721"/>
            <a:ext cx="105410" cy="179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1000" b="1" spc="5" dirty="0">
                <a:latin typeface="Arial"/>
                <a:cs typeface="Arial"/>
              </a:rPr>
              <a:t>C</a:t>
            </a:r>
            <a:endParaRPr sz="1000">
              <a:latin typeface="Arial"/>
              <a:cs typeface="Arial"/>
            </a:endParaRPr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F42FC387-B967-D143-B210-8D9F22DDD8C7}"/>
              </a:ext>
            </a:extLst>
          </p:cNvPr>
          <p:cNvSpPr/>
          <p:nvPr/>
        </p:nvSpPr>
        <p:spPr>
          <a:xfrm>
            <a:off x="2440686" y="2695448"/>
            <a:ext cx="1863089" cy="635"/>
          </a:xfrm>
          <a:custGeom>
            <a:avLst/>
            <a:gdLst/>
            <a:ahLst/>
            <a:cxnLst/>
            <a:rect l="l" t="t" r="r" b="b"/>
            <a:pathLst>
              <a:path w="1863089" h="635">
                <a:moveTo>
                  <a:pt x="0" y="0"/>
                </a:moveTo>
                <a:lnTo>
                  <a:pt x="1862836" y="126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52129FDA-5C93-814F-9189-ADB74BF4CA97}"/>
              </a:ext>
            </a:extLst>
          </p:cNvPr>
          <p:cNvSpPr/>
          <p:nvPr/>
        </p:nvSpPr>
        <p:spPr>
          <a:xfrm>
            <a:off x="2440686" y="2465324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836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7E259132-4282-B343-B06E-67790E988725}"/>
              </a:ext>
            </a:extLst>
          </p:cNvPr>
          <p:cNvSpPr/>
          <p:nvPr/>
        </p:nvSpPr>
        <p:spPr>
          <a:xfrm>
            <a:off x="2440686" y="2925699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836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CE10DE02-B0D0-4049-B3D0-BFBCAA40D813}"/>
              </a:ext>
            </a:extLst>
          </p:cNvPr>
          <p:cNvSpPr txBox="1"/>
          <p:nvPr/>
        </p:nvSpPr>
        <p:spPr>
          <a:xfrm>
            <a:off x="161290" y="733171"/>
            <a:ext cx="4028440" cy="1218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Let’s suppose </a:t>
            </a:r>
            <a:r>
              <a:rPr sz="1200" spc="-15" dirty="0">
                <a:latin typeface="Arial"/>
                <a:cs typeface="Arial"/>
              </a:rPr>
              <a:t>we </a:t>
            </a:r>
            <a:r>
              <a:rPr sz="1200" dirty="0">
                <a:latin typeface="Arial"/>
                <a:cs typeface="Arial"/>
              </a:rPr>
              <a:t>have an imbalance at node z due to</a:t>
            </a:r>
            <a:r>
              <a:rPr sz="1200" spc="-16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an  </a:t>
            </a:r>
            <a:r>
              <a:rPr sz="1200" spc="5" dirty="0">
                <a:latin typeface="Arial"/>
                <a:cs typeface="Arial"/>
              </a:rPr>
              <a:t>insertion </a:t>
            </a:r>
            <a:r>
              <a:rPr sz="1200" dirty="0">
                <a:latin typeface="Arial"/>
                <a:cs typeface="Arial"/>
              </a:rPr>
              <a:t>that </a:t>
            </a:r>
            <a:r>
              <a:rPr sz="1200" spc="-10" dirty="0">
                <a:latin typeface="Arial"/>
                <a:cs typeface="Arial"/>
              </a:rPr>
              <a:t>makes </a:t>
            </a:r>
            <a:r>
              <a:rPr sz="1200" dirty="0">
                <a:latin typeface="Arial"/>
                <a:cs typeface="Arial"/>
              </a:rPr>
              <a:t>z’s </a:t>
            </a:r>
            <a:r>
              <a:rPr sz="1200" spc="5" dirty="0">
                <a:latin typeface="Arial"/>
                <a:cs typeface="Arial"/>
              </a:rPr>
              <a:t>left </a:t>
            </a:r>
            <a:r>
              <a:rPr sz="1200" dirty="0">
                <a:latin typeface="Arial"/>
                <a:cs typeface="Arial"/>
              </a:rPr>
              <a:t>subtree too </a:t>
            </a:r>
            <a:r>
              <a:rPr sz="1200" spc="5" dirty="0">
                <a:latin typeface="Arial"/>
                <a:cs typeface="Arial"/>
              </a:rPr>
              <a:t>tall </a:t>
            </a:r>
            <a:r>
              <a:rPr sz="1200" dirty="0">
                <a:latin typeface="Arial"/>
                <a:cs typeface="Arial"/>
              </a:rPr>
              <a:t>(the </a:t>
            </a:r>
            <a:r>
              <a:rPr sz="1200" spc="-10" dirty="0">
                <a:latin typeface="Arial"/>
                <a:cs typeface="Arial"/>
              </a:rPr>
              <a:t>same  </a:t>
            </a:r>
            <a:r>
              <a:rPr sz="1200" spc="-5" dirty="0">
                <a:latin typeface="Arial"/>
                <a:cs typeface="Arial"/>
              </a:rPr>
              <a:t>argument </a:t>
            </a:r>
            <a:r>
              <a:rPr sz="1200" dirty="0">
                <a:latin typeface="Arial"/>
                <a:cs typeface="Arial"/>
              </a:rPr>
              <a:t>will apply to the </a:t>
            </a:r>
            <a:r>
              <a:rPr sz="1200" spc="5" dirty="0">
                <a:latin typeface="Arial"/>
                <a:cs typeface="Arial"/>
              </a:rPr>
              <a:t>right </a:t>
            </a:r>
            <a:r>
              <a:rPr sz="1200" dirty="0">
                <a:latin typeface="Arial"/>
                <a:cs typeface="Arial"/>
              </a:rPr>
              <a:t>subtree as</a:t>
            </a:r>
            <a:r>
              <a:rPr sz="1200" spc="-1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well…)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170815" algn="l"/>
              </a:tabLst>
            </a:pPr>
            <a:r>
              <a:rPr sz="1200" b="1" spc="-5" dirty="0">
                <a:latin typeface="Arial"/>
                <a:cs typeface="Arial"/>
              </a:rPr>
              <a:t>Easy case: </a:t>
            </a:r>
            <a:r>
              <a:rPr sz="1200" dirty="0">
                <a:latin typeface="Arial"/>
                <a:cs typeface="Arial"/>
              </a:rPr>
              <a:t>Insertion into subtree A </a:t>
            </a:r>
            <a:r>
              <a:rPr sz="1200" spc="-10" dirty="0">
                <a:latin typeface="Arial"/>
                <a:cs typeface="Arial"/>
              </a:rPr>
              <a:t>makes </a:t>
            </a:r>
            <a:r>
              <a:rPr sz="1200" spc="10" dirty="0">
                <a:latin typeface="Arial"/>
                <a:cs typeface="Arial"/>
              </a:rPr>
              <a:t>it </a:t>
            </a:r>
            <a:r>
              <a:rPr sz="1200" dirty="0">
                <a:latin typeface="Arial"/>
                <a:cs typeface="Arial"/>
              </a:rPr>
              <a:t>too</a:t>
            </a:r>
            <a:r>
              <a:rPr sz="1200" spc="-10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tall: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50">
              <a:latin typeface="Times New Roman"/>
              <a:cs typeface="Times New Roman"/>
            </a:endParaRPr>
          </a:p>
          <a:p>
            <a:pPr marL="1167130">
              <a:lnSpc>
                <a:spcPct val="100000"/>
              </a:lnSpc>
              <a:tabLst>
                <a:tab pos="3105150" algn="l"/>
              </a:tabLst>
            </a:pPr>
            <a:r>
              <a:rPr sz="1350" b="1" spc="7" baseline="-15432" dirty="0">
                <a:latin typeface="Arial"/>
                <a:cs typeface="Arial"/>
              </a:rPr>
              <a:t>z </a:t>
            </a:r>
            <a:r>
              <a:rPr sz="1350" b="1" spc="217" baseline="-15432" dirty="0">
                <a:latin typeface="Arial"/>
                <a:cs typeface="Arial"/>
              </a:rPr>
              <a:t> </a:t>
            </a:r>
            <a:r>
              <a:rPr sz="1200" dirty="0">
                <a:latin typeface="Wingdings"/>
                <a:cs typeface="Wingdings"/>
              </a:rPr>
              <a:t>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350" b="1" spc="7" baseline="-15432" dirty="0">
                <a:latin typeface="Arial"/>
                <a:cs typeface="Arial"/>
              </a:rPr>
              <a:t>x</a:t>
            </a:r>
            <a:r>
              <a:rPr sz="1350" b="1" spc="150" baseline="-15432" dirty="0">
                <a:latin typeface="Arial"/>
                <a:cs typeface="Arial"/>
              </a:rPr>
              <a:t> </a:t>
            </a:r>
            <a:r>
              <a:rPr sz="1200" dirty="0">
                <a:latin typeface="Wingdings"/>
                <a:cs typeface="Wingdings"/>
              </a:rPr>
              <a:t></a:t>
            </a:r>
            <a:endParaRPr sz="1200">
              <a:latin typeface="Wingdings"/>
              <a:cs typeface="Wingdings"/>
            </a:endParaRPr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589288F4-C4E0-FC4E-848A-E78F4A5D7C4A}"/>
              </a:ext>
            </a:extLst>
          </p:cNvPr>
          <p:cNvSpPr txBox="1"/>
          <p:nvPr/>
        </p:nvSpPr>
        <p:spPr>
          <a:xfrm>
            <a:off x="720217" y="1954149"/>
            <a:ext cx="32734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990850" algn="l"/>
              </a:tabLst>
            </a:pPr>
            <a:r>
              <a:rPr sz="1200" dirty="0">
                <a:latin typeface="Wingdings"/>
                <a:cs typeface="Wingdings"/>
              </a:rPr>
              <a:t></a:t>
            </a:r>
            <a:r>
              <a:rPr sz="1200" spc="280" dirty="0">
                <a:latin typeface="Times New Roman"/>
                <a:cs typeface="Times New Roman"/>
              </a:rPr>
              <a:t> </a:t>
            </a:r>
            <a:r>
              <a:rPr sz="1350" b="1" spc="7" baseline="-6172" dirty="0">
                <a:latin typeface="Arial"/>
                <a:cs typeface="Arial"/>
              </a:rPr>
              <a:t>x	</a:t>
            </a:r>
            <a:r>
              <a:rPr sz="1350" b="1" spc="7" baseline="-15432" dirty="0">
                <a:latin typeface="Arial"/>
                <a:cs typeface="Arial"/>
              </a:rPr>
              <a:t>z</a:t>
            </a:r>
            <a:r>
              <a:rPr sz="1350" b="1" spc="89" baseline="-15432" dirty="0">
                <a:latin typeface="Arial"/>
                <a:cs typeface="Arial"/>
              </a:rPr>
              <a:t> </a:t>
            </a:r>
            <a:r>
              <a:rPr sz="1200" dirty="0">
                <a:latin typeface="Wingdings"/>
                <a:cs typeface="Wingdings"/>
              </a:rPr>
              <a:t></a:t>
            </a:r>
            <a:endParaRPr sz="1200">
              <a:latin typeface="Wingdings"/>
              <a:cs typeface="Wingdings"/>
            </a:endParaRPr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011681E7-E30C-B548-8965-575D53A576E2}"/>
              </a:ext>
            </a:extLst>
          </p:cNvPr>
          <p:cNvSpPr/>
          <p:nvPr/>
        </p:nvSpPr>
        <p:spPr>
          <a:xfrm>
            <a:off x="536352" y="2770155"/>
            <a:ext cx="158813" cy="1388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0FD4ED58-DE53-9E4D-8A8D-C7D22C567406}"/>
              </a:ext>
            </a:extLst>
          </p:cNvPr>
          <p:cNvSpPr txBox="1"/>
          <p:nvPr/>
        </p:nvSpPr>
        <p:spPr>
          <a:xfrm>
            <a:off x="969645" y="2433697"/>
            <a:ext cx="1205865" cy="469900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95580">
              <a:lnSpc>
                <a:spcPct val="100000"/>
              </a:lnSpc>
              <a:spcBef>
                <a:spcPts val="735"/>
              </a:spcBef>
            </a:pPr>
            <a:r>
              <a:rPr sz="1000" b="1" spc="5" dirty="0">
                <a:latin typeface="Arial"/>
                <a:cs typeface="Arial"/>
              </a:rPr>
              <a:t>B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80"/>
              </a:spcBef>
            </a:pPr>
            <a:r>
              <a:rPr sz="900" dirty="0">
                <a:latin typeface="Arial"/>
                <a:cs typeface="Arial"/>
              </a:rPr>
              <a:t>Newly-inserted</a:t>
            </a:r>
            <a:r>
              <a:rPr sz="900" spc="-8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element</a:t>
            </a:r>
            <a:endParaRPr sz="900">
              <a:latin typeface="Arial"/>
              <a:cs typeface="Arial"/>
            </a:endParaRPr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35230FA0-FC75-7C4D-B810-FC7EB30839FA}"/>
              </a:ext>
            </a:extLst>
          </p:cNvPr>
          <p:cNvSpPr/>
          <p:nvPr/>
        </p:nvSpPr>
        <p:spPr>
          <a:xfrm>
            <a:off x="750696" y="2810637"/>
            <a:ext cx="192405" cy="38100"/>
          </a:xfrm>
          <a:custGeom>
            <a:avLst/>
            <a:gdLst/>
            <a:ahLst/>
            <a:cxnLst/>
            <a:rect l="l" t="t" r="r" b="b"/>
            <a:pathLst>
              <a:path w="192405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192405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192405" h="38100">
                <a:moveTo>
                  <a:pt x="192150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192150" y="22098"/>
                </a:lnTo>
                <a:lnTo>
                  <a:pt x="192150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43C8B60E-9807-7842-B882-06C852073F4C}"/>
              </a:ext>
            </a:extLst>
          </p:cNvPr>
          <p:cNvSpPr/>
          <p:nvPr/>
        </p:nvSpPr>
        <p:spPr>
          <a:xfrm>
            <a:off x="2764440" y="2501042"/>
            <a:ext cx="158813" cy="1388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CB72902E-E7A0-CD47-AC3D-096F0881A164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72202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3">
            <a:extLst>
              <a:ext uri="{FF2B5EF4-FFF2-40B4-BE49-F238E27FC236}">
                <a16:creationId xmlns:a16="http://schemas.microsoft.com/office/drawing/2014/main" id="{C5BAFE6E-4412-4D4E-96EF-233B6BAB512A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4">
            <a:extLst>
              <a:ext uri="{FF2B5EF4-FFF2-40B4-BE49-F238E27FC236}">
                <a16:creationId xmlns:a16="http://schemas.microsoft.com/office/drawing/2014/main" id="{C6CB329D-685A-9B4C-8976-B73ABD3342B6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5">
            <a:extLst>
              <a:ext uri="{FF2B5EF4-FFF2-40B4-BE49-F238E27FC236}">
                <a16:creationId xmlns:a16="http://schemas.microsoft.com/office/drawing/2014/main" id="{F45E6BD0-9A4B-DA48-AC7B-B03E37A253A7}"/>
              </a:ext>
            </a:extLst>
          </p:cNvPr>
          <p:cNvSpPr txBox="1"/>
          <p:nvPr/>
        </p:nvSpPr>
        <p:spPr>
          <a:xfrm>
            <a:off x="13462" y="13666"/>
            <a:ext cx="4546600" cy="6318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31115" rIns="0" bIns="0" rtlCol="0">
            <a:spAutoFit/>
          </a:bodyPr>
          <a:lstStyle/>
          <a:p>
            <a:pPr marL="94615" marR="87630" indent="194945">
              <a:lnSpc>
                <a:spcPct val="100000"/>
              </a:lnSpc>
              <a:spcBef>
                <a:spcPts val="24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Restoring Balance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After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an Insertion  (Don’t 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Worry,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It Will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All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Be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Over</a:t>
            </a:r>
            <a:r>
              <a:rPr sz="1800" b="1" spc="9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Soon…)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56">
            <a:extLst>
              <a:ext uri="{FF2B5EF4-FFF2-40B4-BE49-F238E27FC236}">
                <a16:creationId xmlns:a16="http://schemas.microsoft.com/office/drawing/2014/main" id="{8816000B-C7F4-8548-89B4-C02034C374C0}"/>
              </a:ext>
            </a:extLst>
          </p:cNvPr>
          <p:cNvSpPr txBox="1"/>
          <p:nvPr/>
        </p:nvSpPr>
        <p:spPr>
          <a:xfrm>
            <a:off x="161290" y="732791"/>
            <a:ext cx="41598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170815" algn="l"/>
              </a:tabLst>
            </a:pPr>
            <a:r>
              <a:rPr sz="1200" b="1" spc="-5" dirty="0">
                <a:latin typeface="Arial"/>
                <a:cs typeface="Arial"/>
              </a:rPr>
              <a:t>Harder </a:t>
            </a:r>
            <a:r>
              <a:rPr sz="1200" b="1" dirty="0">
                <a:latin typeface="Arial"/>
                <a:cs typeface="Arial"/>
              </a:rPr>
              <a:t>case: </a:t>
            </a:r>
            <a:r>
              <a:rPr sz="1200" spc="-5" dirty="0">
                <a:latin typeface="Arial"/>
                <a:cs typeface="Arial"/>
              </a:rPr>
              <a:t>Subtree </a:t>
            </a:r>
            <a:r>
              <a:rPr sz="1200" dirty="0">
                <a:latin typeface="Arial"/>
                <a:cs typeface="Arial"/>
              </a:rPr>
              <a:t>B </a:t>
            </a:r>
            <a:r>
              <a:rPr sz="1200" spc="-5" dirty="0">
                <a:latin typeface="Arial"/>
                <a:cs typeface="Arial"/>
              </a:rPr>
              <a:t>too </a:t>
            </a:r>
            <a:r>
              <a:rPr sz="1200" spc="5" dirty="0">
                <a:latin typeface="Arial"/>
                <a:cs typeface="Arial"/>
              </a:rPr>
              <a:t>tall. </a:t>
            </a:r>
            <a:r>
              <a:rPr sz="1200" dirty="0">
                <a:latin typeface="Arial"/>
                <a:cs typeface="Arial"/>
              </a:rPr>
              <a:t>There are </a:t>
            </a:r>
            <a:r>
              <a:rPr sz="1200" spc="-5" dirty="0">
                <a:latin typeface="Arial"/>
                <a:cs typeface="Arial"/>
              </a:rPr>
              <a:t>now 2 </a:t>
            </a:r>
            <a:r>
              <a:rPr sz="1200" dirty="0">
                <a:latin typeface="Arial"/>
                <a:cs typeface="Arial"/>
              </a:rPr>
              <a:t>possible  </a:t>
            </a:r>
            <a:r>
              <a:rPr sz="1200" spc="-5" dirty="0">
                <a:latin typeface="Arial"/>
                <a:cs typeface="Arial"/>
              </a:rPr>
              <a:t>subcases: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57">
            <a:extLst>
              <a:ext uri="{FF2B5EF4-FFF2-40B4-BE49-F238E27FC236}">
                <a16:creationId xmlns:a16="http://schemas.microsoft.com/office/drawing/2014/main" id="{19BB1AF2-1A3C-5B44-82DE-B57C040DDA30}"/>
              </a:ext>
            </a:extLst>
          </p:cNvPr>
          <p:cNvSpPr txBox="1"/>
          <p:nvPr/>
        </p:nvSpPr>
        <p:spPr>
          <a:xfrm>
            <a:off x="161290" y="2635377"/>
            <a:ext cx="4146550" cy="610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In </a:t>
            </a:r>
            <a:r>
              <a:rPr sz="1200" spc="5" dirty="0">
                <a:latin typeface="Arial"/>
                <a:cs typeface="Arial"/>
              </a:rPr>
              <a:t>all </a:t>
            </a:r>
            <a:r>
              <a:rPr sz="1200" spc="-5" dirty="0">
                <a:latin typeface="Arial"/>
                <a:cs typeface="Arial"/>
              </a:rPr>
              <a:t>both </a:t>
            </a:r>
            <a:r>
              <a:rPr sz="1200" dirty="0">
                <a:latin typeface="Arial"/>
                <a:cs typeface="Arial"/>
              </a:rPr>
              <a:t>cases,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spc="5" dirty="0">
                <a:latin typeface="Arial"/>
                <a:cs typeface="Arial"/>
              </a:rPr>
              <a:t>left </a:t>
            </a:r>
            <a:r>
              <a:rPr sz="1200" dirty="0">
                <a:latin typeface="Arial"/>
                <a:cs typeface="Arial"/>
              </a:rPr>
              <a:t>rotation </a:t>
            </a:r>
            <a:r>
              <a:rPr sz="1200" spc="-5" dirty="0">
                <a:latin typeface="Arial"/>
                <a:cs typeface="Arial"/>
              </a:rPr>
              <a:t>about </a:t>
            </a:r>
            <a:r>
              <a:rPr sz="1200" dirty="0">
                <a:latin typeface="Arial"/>
                <a:cs typeface="Arial"/>
              </a:rPr>
              <a:t>the </a:t>
            </a:r>
            <a:r>
              <a:rPr sz="1200" spc="-5" dirty="0">
                <a:latin typeface="Arial"/>
                <a:cs typeface="Arial"/>
              </a:rPr>
              <a:t>edge </a:t>
            </a:r>
            <a:r>
              <a:rPr sz="1200" spc="-10" dirty="0">
                <a:latin typeface="Arial"/>
                <a:cs typeface="Arial"/>
              </a:rPr>
              <a:t>(x, </a:t>
            </a:r>
            <a:r>
              <a:rPr sz="1200" dirty="0">
                <a:latin typeface="Arial"/>
                <a:cs typeface="Arial"/>
              </a:rPr>
              <a:t>y)</a:t>
            </a:r>
            <a:r>
              <a:rPr sz="1200" spc="-1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brings  </a:t>
            </a:r>
            <a:r>
              <a:rPr sz="1200" spc="-5" dirty="0">
                <a:latin typeface="Arial"/>
                <a:cs typeface="Arial"/>
              </a:rPr>
              <a:t>us </a:t>
            </a:r>
            <a:r>
              <a:rPr sz="1200" dirty="0">
                <a:latin typeface="Arial"/>
                <a:cs typeface="Arial"/>
              </a:rPr>
              <a:t>back to </a:t>
            </a:r>
            <a:r>
              <a:rPr sz="1200" spc="-5" dirty="0">
                <a:latin typeface="Arial"/>
                <a:cs typeface="Arial"/>
              </a:rPr>
              <a:t>the </a:t>
            </a:r>
            <a:r>
              <a:rPr sz="1200" dirty="0">
                <a:latin typeface="Arial"/>
                <a:cs typeface="Arial"/>
              </a:rPr>
              <a:t>previous </a:t>
            </a:r>
            <a:r>
              <a:rPr sz="1200" spc="-5" dirty="0">
                <a:latin typeface="Arial"/>
                <a:cs typeface="Arial"/>
              </a:rPr>
              <a:t>case (with </a:t>
            </a:r>
            <a:r>
              <a:rPr sz="1200" dirty="0">
                <a:latin typeface="Arial"/>
                <a:cs typeface="Arial"/>
              </a:rPr>
              <a:t>A being too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tall).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285"/>
              </a:spcBef>
              <a:buChar char="•"/>
              <a:tabLst>
                <a:tab pos="170815" algn="l"/>
              </a:tabLst>
            </a:pPr>
            <a:r>
              <a:rPr sz="1200" spc="-10" dirty="0">
                <a:latin typeface="Arial"/>
                <a:cs typeface="Arial"/>
              </a:rPr>
              <a:t>So </a:t>
            </a:r>
            <a:r>
              <a:rPr sz="1200" spc="-5" dirty="0">
                <a:latin typeface="Arial"/>
                <a:cs typeface="Arial"/>
              </a:rPr>
              <a:t>2 </a:t>
            </a:r>
            <a:r>
              <a:rPr sz="1200" dirty="0">
                <a:latin typeface="Arial"/>
                <a:cs typeface="Arial"/>
              </a:rPr>
              <a:t>total rotations </a:t>
            </a:r>
            <a:r>
              <a:rPr sz="1200" spc="-5" dirty="0">
                <a:latin typeface="Arial"/>
                <a:cs typeface="Arial"/>
              </a:rPr>
              <a:t>needed </a:t>
            </a:r>
            <a:r>
              <a:rPr sz="1200" dirty="0">
                <a:latin typeface="Arial"/>
                <a:cs typeface="Arial"/>
              </a:rPr>
              <a:t>for these</a:t>
            </a:r>
            <a:r>
              <a:rPr sz="1200" spc="-1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cases.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58">
            <a:extLst>
              <a:ext uri="{FF2B5EF4-FFF2-40B4-BE49-F238E27FC236}">
                <a16:creationId xmlns:a16="http://schemas.microsoft.com/office/drawing/2014/main" id="{D438B17F-1719-AB40-9AFB-BC59212413AE}"/>
              </a:ext>
            </a:extLst>
          </p:cNvPr>
          <p:cNvSpPr/>
          <p:nvPr/>
        </p:nvSpPr>
        <p:spPr>
          <a:xfrm>
            <a:off x="1096010" y="1790701"/>
            <a:ext cx="134620" cy="135255"/>
          </a:xfrm>
          <a:custGeom>
            <a:avLst/>
            <a:gdLst/>
            <a:ahLst/>
            <a:cxnLst/>
            <a:rect l="l" t="t" r="r" b="b"/>
            <a:pathLst>
              <a:path w="134619" h="135254">
                <a:moveTo>
                  <a:pt x="0" y="134874"/>
                </a:moveTo>
                <a:lnTo>
                  <a:pt x="13411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9">
            <a:extLst>
              <a:ext uri="{FF2B5EF4-FFF2-40B4-BE49-F238E27FC236}">
                <a16:creationId xmlns:a16="http://schemas.microsoft.com/office/drawing/2014/main" id="{A7D84F75-F695-C244-B6DC-1597E1211666}"/>
              </a:ext>
            </a:extLst>
          </p:cNvPr>
          <p:cNvSpPr/>
          <p:nvPr/>
        </p:nvSpPr>
        <p:spPr>
          <a:xfrm>
            <a:off x="1230121" y="1790701"/>
            <a:ext cx="154305" cy="135255"/>
          </a:xfrm>
          <a:custGeom>
            <a:avLst/>
            <a:gdLst/>
            <a:ahLst/>
            <a:cxnLst/>
            <a:rect l="l" t="t" r="r" b="b"/>
            <a:pathLst>
              <a:path w="154305" h="135254">
                <a:moveTo>
                  <a:pt x="0" y="0"/>
                </a:moveTo>
                <a:lnTo>
                  <a:pt x="154050" y="1348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0">
            <a:extLst>
              <a:ext uri="{FF2B5EF4-FFF2-40B4-BE49-F238E27FC236}">
                <a16:creationId xmlns:a16="http://schemas.microsoft.com/office/drawing/2014/main" id="{0A851654-CA57-7C48-AB1A-1485EE17D691}"/>
              </a:ext>
            </a:extLst>
          </p:cNvPr>
          <p:cNvSpPr/>
          <p:nvPr/>
        </p:nvSpPr>
        <p:spPr>
          <a:xfrm>
            <a:off x="1038860" y="2097913"/>
            <a:ext cx="58419" cy="249554"/>
          </a:xfrm>
          <a:custGeom>
            <a:avLst/>
            <a:gdLst/>
            <a:ahLst/>
            <a:cxnLst/>
            <a:rect l="l" t="t" r="r" b="b"/>
            <a:pathLst>
              <a:path w="58419" h="249554">
                <a:moveTo>
                  <a:pt x="0" y="249173"/>
                </a:moveTo>
                <a:lnTo>
                  <a:pt x="5791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1">
            <a:extLst>
              <a:ext uri="{FF2B5EF4-FFF2-40B4-BE49-F238E27FC236}">
                <a16:creationId xmlns:a16="http://schemas.microsoft.com/office/drawing/2014/main" id="{76DCFA84-B930-0548-AD6B-897B4FD94BB6}"/>
              </a:ext>
            </a:extLst>
          </p:cNvPr>
          <p:cNvSpPr/>
          <p:nvPr/>
        </p:nvSpPr>
        <p:spPr>
          <a:xfrm>
            <a:off x="711835" y="1637538"/>
            <a:ext cx="211454" cy="173355"/>
          </a:xfrm>
          <a:custGeom>
            <a:avLst/>
            <a:gdLst/>
            <a:ahLst/>
            <a:cxnLst/>
            <a:rect l="l" t="t" r="r" b="b"/>
            <a:pathLst>
              <a:path w="211455" h="173354">
                <a:moveTo>
                  <a:pt x="0" y="172973"/>
                </a:moveTo>
                <a:lnTo>
                  <a:pt x="21107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62">
            <a:extLst>
              <a:ext uri="{FF2B5EF4-FFF2-40B4-BE49-F238E27FC236}">
                <a16:creationId xmlns:a16="http://schemas.microsoft.com/office/drawing/2014/main" id="{5BB9E507-4025-874C-B013-7084298F37EF}"/>
              </a:ext>
            </a:extLst>
          </p:cNvPr>
          <p:cNvSpPr/>
          <p:nvPr/>
        </p:nvSpPr>
        <p:spPr>
          <a:xfrm>
            <a:off x="1057910" y="1637538"/>
            <a:ext cx="192405" cy="173355"/>
          </a:xfrm>
          <a:custGeom>
            <a:avLst/>
            <a:gdLst/>
            <a:ahLst/>
            <a:cxnLst/>
            <a:rect l="l" t="t" r="r" b="b"/>
            <a:pathLst>
              <a:path w="192405" h="173354">
                <a:moveTo>
                  <a:pt x="0" y="0"/>
                </a:moveTo>
                <a:lnTo>
                  <a:pt x="192024" y="17297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3">
            <a:extLst>
              <a:ext uri="{FF2B5EF4-FFF2-40B4-BE49-F238E27FC236}">
                <a16:creationId xmlns:a16="http://schemas.microsoft.com/office/drawing/2014/main" id="{5404AF9B-F9F9-1C49-BA71-3EE337FB570C}"/>
              </a:ext>
            </a:extLst>
          </p:cNvPr>
          <p:cNvSpPr/>
          <p:nvPr/>
        </p:nvSpPr>
        <p:spPr>
          <a:xfrm>
            <a:off x="980948" y="1426338"/>
            <a:ext cx="403225" cy="173355"/>
          </a:xfrm>
          <a:custGeom>
            <a:avLst/>
            <a:gdLst/>
            <a:ahLst/>
            <a:cxnLst/>
            <a:rect l="l" t="t" r="r" b="b"/>
            <a:pathLst>
              <a:path w="403225" h="173354">
                <a:moveTo>
                  <a:pt x="0" y="173100"/>
                </a:moveTo>
                <a:lnTo>
                  <a:pt x="40322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4">
            <a:extLst>
              <a:ext uri="{FF2B5EF4-FFF2-40B4-BE49-F238E27FC236}">
                <a16:creationId xmlns:a16="http://schemas.microsoft.com/office/drawing/2014/main" id="{93807612-70C7-CE41-8631-6A375185AA6D}"/>
              </a:ext>
            </a:extLst>
          </p:cNvPr>
          <p:cNvSpPr/>
          <p:nvPr/>
        </p:nvSpPr>
        <p:spPr>
          <a:xfrm>
            <a:off x="1384173" y="1407288"/>
            <a:ext cx="384175" cy="172720"/>
          </a:xfrm>
          <a:custGeom>
            <a:avLst/>
            <a:gdLst/>
            <a:ahLst/>
            <a:cxnLst/>
            <a:rect l="l" t="t" r="r" b="b"/>
            <a:pathLst>
              <a:path w="384175" h="172720">
                <a:moveTo>
                  <a:pt x="0" y="0"/>
                </a:moveTo>
                <a:lnTo>
                  <a:pt x="384175" y="17221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5">
            <a:extLst>
              <a:ext uri="{FF2B5EF4-FFF2-40B4-BE49-F238E27FC236}">
                <a16:creationId xmlns:a16="http://schemas.microsoft.com/office/drawing/2014/main" id="{3A3E7C88-C436-C848-B7E3-3242502ECFB6}"/>
              </a:ext>
            </a:extLst>
          </p:cNvPr>
          <p:cNvSpPr/>
          <p:nvPr/>
        </p:nvSpPr>
        <p:spPr>
          <a:xfrm>
            <a:off x="901604" y="1519969"/>
            <a:ext cx="176974" cy="1771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66">
            <a:extLst>
              <a:ext uri="{FF2B5EF4-FFF2-40B4-BE49-F238E27FC236}">
                <a16:creationId xmlns:a16="http://schemas.microsoft.com/office/drawing/2014/main" id="{B7026219-27A5-DF45-82EA-8C9D2BD16FD3}"/>
              </a:ext>
            </a:extLst>
          </p:cNvPr>
          <p:cNvSpPr/>
          <p:nvPr/>
        </p:nvSpPr>
        <p:spPr>
          <a:xfrm>
            <a:off x="1304702" y="1327944"/>
            <a:ext cx="177101" cy="1769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67">
            <a:extLst>
              <a:ext uri="{FF2B5EF4-FFF2-40B4-BE49-F238E27FC236}">
                <a16:creationId xmlns:a16="http://schemas.microsoft.com/office/drawing/2014/main" id="{6E12D14B-09A5-924D-9E6A-B45CA75EA8CF}"/>
              </a:ext>
            </a:extLst>
          </p:cNvPr>
          <p:cNvSpPr/>
          <p:nvPr/>
        </p:nvSpPr>
        <p:spPr>
          <a:xfrm>
            <a:off x="500633" y="1790701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200" y="0"/>
                </a:moveTo>
                <a:lnTo>
                  <a:pt x="0" y="442087"/>
                </a:lnTo>
                <a:lnTo>
                  <a:pt x="422275" y="442087"/>
                </a:lnTo>
                <a:lnTo>
                  <a:pt x="2112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68">
            <a:extLst>
              <a:ext uri="{FF2B5EF4-FFF2-40B4-BE49-F238E27FC236}">
                <a16:creationId xmlns:a16="http://schemas.microsoft.com/office/drawing/2014/main" id="{78F64E85-246D-D24A-B0B2-970C3DA53A71}"/>
              </a:ext>
            </a:extLst>
          </p:cNvPr>
          <p:cNvSpPr/>
          <p:nvPr/>
        </p:nvSpPr>
        <p:spPr>
          <a:xfrm>
            <a:off x="500633" y="1790701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087"/>
                </a:moveTo>
                <a:lnTo>
                  <a:pt x="211200" y="0"/>
                </a:lnTo>
                <a:lnTo>
                  <a:pt x="422275" y="442087"/>
                </a:lnTo>
                <a:lnTo>
                  <a:pt x="0" y="4420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69">
            <a:extLst>
              <a:ext uri="{FF2B5EF4-FFF2-40B4-BE49-F238E27FC236}">
                <a16:creationId xmlns:a16="http://schemas.microsoft.com/office/drawing/2014/main" id="{D238FE72-51D4-754E-A71A-BF3F97534F30}"/>
              </a:ext>
            </a:extLst>
          </p:cNvPr>
          <p:cNvSpPr txBox="1"/>
          <p:nvPr/>
        </p:nvSpPr>
        <p:spPr>
          <a:xfrm>
            <a:off x="668401" y="2032509"/>
            <a:ext cx="10541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spc="5" dirty="0">
                <a:latin typeface="Arial"/>
                <a:cs typeface="Arial"/>
              </a:rPr>
              <a:t>A</a:t>
            </a:r>
            <a:endParaRPr sz="1000">
              <a:latin typeface="Arial"/>
              <a:cs typeface="Arial"/>
            </a:endParaRPr>
          </a:p>
        </p:txBody>
      </p:sp>
      <p:sp>
        <p:nvSpPr>
          <p:cNvPr id="20" name="object 70">
            <a:extLst>
              <a:ext uri="{FF2B5EF4-FFF2-40B4-BE49-F238E27FC236}">
                <a16:creationId xmlns:a16="http://schemas.microsoft.com/office/drawing/2014/main" id="{FB59422D-C7C0-C546-B781-BA3410BE73C5}"/>
              </a:ext>
            </a:extLst>
          </p:cNvPr>
          <p:cNvSpPr/>
          <p:nvPr/>
        </p:nvSpPr>
        <p:spPr>
          <a:xfrm>
            <a:off x="961898" y="1905763"/>
            <a:ext cx="268605" cy="327025"/>
          </a:xfrm>
          <a:custGeom>
            <a:avLst/>
            <a:gdLst/>
            <a:ahLst/>
            <a:cxnLst/>
            <a:rect l="l" t="t" r="r" b="b"/>
            <a:pathLst>
              <a:path w="268605" h="327025">
                <a:moveTo>
                  <a:pt x="134112" y="0"/>
                </a:moveTo>
                <a:lnTo>
                  <a:pt x="0" y="327024"/>
                </a:lnTo>
                <a:lnTo>
                  <a:pt x="268224" y="327024"/>
                </a:lnTo>
                <a:lnTo>
                  <a:pt x="134112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71">
            <a:extLst>
              <a:ext uri="{FF2B5EF4-FFF2-40B4-BE49-F238E27FC236}">
                <a16:creationId xmlns:a16="http://schemas.microsoft.com/office/drawing/2014/main" id="{2A677514-85CF-4E4C-8A3C-19A5508D4410}"/>
              </a:ext>
            </a:extLst>
          </p:cNvPr>
          <p:cNvSpPr/>
          <p:nvPr/>
        </p:nvSpPr>
        <p:spPr>
          <a:xfrm>
            <a:off x="961898" y="1905763"/>
            <a:ext cx="268605" cy="327025"/>
          </a:xfrm>
          <a:custGeom>
            <a:avLst/>
            <a:gdLst/>
            <a:ahLst/>
            <a:cxnLst/>
            <a:rect l="l" t="t" r="r" b="b"/>
            <a:pathLst>
              <a:path w="268605" h="327025">
                <a:moveTo>
                  <a:pt x="0" y="327024"/>
                </a:moveTo>
                <a:lnTo>
                  <a:pt x="134112" y="0"/>
                </a:lnTo>
                <a:lnTo>
                  <a:pt x="268224" y="327024"/>
                </a:lnTo>
                <a:lnTo>
                  <a:pt x="0" y="32702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72">
            <a:extLst>
              <a:ext uri="{FF2B5EF4-FFF2-40B4-BE49-F238E27FC236}">
                <a16:creationId xmlns:a16="http://schemas.microsoft.com/office/drawing/2014/main" id="{405A400F-81F6-4F4D-8B2A-E11DA77F0B9E}"/>
              </a:ext>
            </a:extLst>
          </p:cNvPr>
          <p:cNvSpPr/>
          <p:nvPr/>
        </p:nvSpPr>
        <p:spPr>
          <a:xfrm>
            <a:off x="1557146" y="1560450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200" y="0"/>
                </a:moveTo>
                <a:lnTo>
                  <a:pt x="0" y="442214"/>
                </a:lnTo>
                <a:lnTo>
                  <a:pt x="422275" y="442214"/>
                </a:lnTo>
                <a:lnTo>
                  <a:pt x="2112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73">
            <a:extLst>
              <a:ext uri="{FF2B5EF4-FFF2-40B4-BE49-F238E27FC236}">
                <a16:creationId xmlns:a16="http://schemas.microsoft.com/office/drawing/2014/main" id="{30E4DC82-2ADF-6642-B73C-B8F18C98367B}"/>
              </a:ext>
            </a:extLst>
          </p:cNvPr>
          <p:cNvSpPr/>
          <p:nvPr/>
        </p:nvSpPr>
        <p:spPr>
          <a:xfrm>
            <a:off x="1557146" y="1560450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214"/>
                </a:moveTo>
                <a:lnTo>
                  <a:pt x="211200" y="0"/>
                </a:lnTo>
                <a:lnTo>
                  <a:pt x="422275" y="442214"/>
                </a:lnTo>
                <a:lnTo>
                  <a:pt x="0" y="44221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74">
            <a:extLst>
              <a:ext uri="{FF2B5EF4-FFF2-40B4-BE49-F238E27FC236}">
                <a16:creationId xmlns:a16="http://schemas.microsoft.com/office/drawing/2014/main" id="{548179A3-3633-E547-837C-A0D70BA63357}"/>
              </a:ext>
            </a:extLst>
          </p:cNvPr>
          <p:cNvSpPr txBox="1"/>
          <p:nvPr/>
        </p:nvSpPr>
        <p:spPr>
          <a:xfrm>
            <a:off x="1722120" y="1802385"/>
            <a:ext cx="10541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spc="5" dirty="0">
                <a:latin typeface="Arial"/>
                <a:cs typeface="Arial"/>
              </a:rPr>
              <a:t>C</a:t>
            </a:r>
            <a:endParaRPr sz="1000">
              <a:latin typeface="Arial"/>
              <a:cs typeface="Arial"/>
            </a:endParaRPr>
          </a:p>
        </p:txBody>
      </p:sp>
      <p:sp>
        <p:nvSpPr>
          <p:cNvPr id="25" name="object 75">
            <a:extLst>
              <a:ext uri="{FF2B5EF4-FFF2-40B4-BE49-F238E27FC236}">
                <a16:creationId xmlns:a16="http://schemas.microsoft.com/office/drawing/2014/main" id="{A727001A-0FD7-D448-838A-204E8DFFAF41}"/>
              </a:ext>
            </a:extLst>
          </p:cNvPr>
          <p:cNvSpPr/>
          <p:nvPr/>
        </p:nvSpPr>
        <p:spPr>
          <a:xfrm>
            <a:off x="289560" y="2232788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963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76">
            <a:extLst>
              <a:ext uri="{FF2B5EF4-FFF2-40B4-BE49-F238E27FC236}">
                <a16:creationId xmlns:a16="http://schemas.microsoft.com/office/drawing/2014/main" id="{39DEBC9B-45F4-3045-97E7-44B989C213A3}"/>
              </a:ext>
            </a:extLst>
          </p:cNvPr>
          <p:cNvSpPr/>
          <p:nvPr/>
        </p:nvSpPr>
        <p:spPr>
          <a:xfrm>
            <a:off x="270510" y="2001775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963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77">
            <a:extLst>
              <a:ext uri="{FF2B5EF4-FFF2-40B4-BE49-F238E27FC236}">
                <a16:creationId xmlns:a16="http://schemas.microsoft.com/office/drawing/2014/main" id="{A65546BF-12BB-0F4D-A2C8-8CEDFA4D1084}"/>
              </a:ext>
            </a:extLst>
          </p:cNvPr>
          <p:cNvSpPr/>
          <p:nvPr/>
        </p:nvSpPr>
        <p:spPr>
          <a:xfrm>
            <a:off x="289560" y="2463038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963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78">
            <a:extLst>
              <a:ext uri="{FF2B5EF4-FFF2-40B4-BE49-F238E27FC236}">
                <a16:creationId xmlns:a16="http://schemas.microsoft.com/office/drawing/2014/main" id="{D5FDDB93-ABA5-BD40-8380-0D2535773802}"/>
              </a:ext>
            </a:extLst>
          </p:cNvPr>
          <p:cNvSpPr/>
          <p:nvPr/>
        </p:nvSpPr>
        <p:spPr>
          <a:xfrm>
            <a:off x="978566" y="2287557"/>
            <a:ext cx="158686" cy="1388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79">
            <a:extLst>
              <a:ext uri="{FF2B5EF4-FFF2-40B4-BE49-F238E27FC236}">
                <a16:creationId xmlns:a16="http://schemas.microsoft.com/office/drawing/2014/main" id="{591669CF-47FE-FA48-8A1B-908A89EE29B8}"/>
              </a:ext>
            </a:extLst>
          </p:cNvPr>
          <p:cNvSpPr/>
          <p:nvPr/>
        </p:nvSpPr>
        <p:spPr>
          <a:xfrm>
            <a:off x="1151540" y="1711357"/>
            <a:ext cx="177101" cy="1769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80">
            <a:extLst>
              <a:ext uri="{FF2B5EF4-FFF2-40B4-BE49-F238E27FC236}">
                <a16:creationId xmlns:a16="http://schemas.microsoft.com/office/drawing/2014/main" id="{9CD58EBE-FCBD-9840-937F-3555561EBA60}"/>
              </a:ext>
            </a:extLst>
          </p:cNvPr>
          <p:cNvSpPr/>
          <p:nvPr/>
        </p:nvSpPr>
        <p:spPr>
          <a:xfrm>
            <a:off x="1249933" y="1905763"/>
            <a:ext cx="268605" cy="327025"/>
          </a:xfrm>
          <a:custGeom>
            <a:avLst/>
            <a:gdLst/>
            <a:ahLst/>
            <a:cxnLst/>
            <a:rect l="l" t="t" r="r" b="b"/>
            <a:pathLst>
              <a:path w="268605" h="327025">
                <a:moveTo>
                  <a:pt x="134238" y="0"/>
                </a:moveTo>
                <a:lnTo>
                  <a:pt x="0" y="327024"/>
                </a:lnTo>
                <a:lnTo>
                  <a:pt x="268350" y="327024"/>
                </a:lnTo>
                <a:lnTo>
                  <a:pt x="13423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81">
            <a:extLst>
              <a:ext uri="{FF2B5EF4-FFF2-40B4-BE49-F238E27FC236}">
                <a16:creationId xmlns:a16="http://schemas.microsoft.com/office/drawing/2014/main" id="{F78BBE22-0BDF-5B4E-BEAB-FE1000373B25}"/>
              </a:ext>
            </a:extLst>
          </p:cNvPr>
          <p:cNvSpPr/>
          <p:nvPr/>
        </p:nvSpPr>
        <p:spPr>
          <a:xfrm>
            <a:off x="1249933" y="1905763"/>
            <a:ext cx="268605" cy="327025"/>
          </a:xfrm>
          <a:custGeom>
            <a:avLst/>
            <a:gdLst/>
            <a:ahLst/>
            <a:cxnLst/>
            <a:rect l="l" t="t" r="r" b="b"/>
            <a:pathLst>
              <a:path w="268605" h="327025">
                <a:moveTo>
                  <a:pt x="0" y="327024"/>
                </a:moveTo>
                <a:lnTo>
                  <a:pt x="134238" y="0"/>
                </a:lnTo>
                <a:lnTo>
                  <a:pt x="268350" y="327024"/>
                </a:lnTo>
                <a:lnTo>
                  <a:pt x="0" y="32702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82">
            <a:extLst>
              <a:ext uri="{FF2B5EF4-FFF2-40B4-BE49-F238E27FC236}">
                <a16:creationId xmlns:a16="http://schemas.microsoft.com/office/drawing/2014/main" id="{6E2DFB50-56AE-6B45-B8A3-69BBCCAA34D7}"/>
              </a:ext>
            </a:extLst>
          </p:cNvPr>
          <p:cNvSpPr txBox="1"/>
          <p:nvPr/>
        </p:nvSpPr>
        <p:spPr>
          <a:xfrm>
            <a:off x="1027176" y="2061464"/>
            <a:ext cx="448309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281305" algn="l"/>
              </a:tabLst>
            </a:pPr>
            <a:r>
              <a:rPr sz="1000" b="1" spc="-5" dirty="0">
                <a:latin typeface="Arial"/>
                <a:cs typeface="Arial"/>
              </a:rPr>
              <a:t>B</a:t>
            </a:r>
            <a:r>
              <a:rPr sz="975" b="1" spc="15" baseline="-17094" dirty="0">
                <a:latin typeface="Arial"/>
                <a:cs typeface="Arial"/>
              </a:rPr>
              <a:t>L</a:t>
            </a:r>
            <a:r>
              <a:rPr sz="975" b="1" baseline="-17094" dirty="0">
                <a:latin typeface="Arial"/>
                <a:cs typeface="Arial"/>
              </a:rPr>
              <a:t>	</a:t>
            </a:r>
            <a:r>
              <a:rPr sz="1000" b="1" spc="-5" dirty="0">
                <a:latin typeface="Arial"/>
                <a:cs typeface="Arial"/>
              </a:rPr>
              <a:t>B</a:t>
            </a:r>
            <a:r>
              <a:rPr sz="975" b="1" spc="22" baseline="-17094" dirty="0">
                <a:latin typeface="Arial"/>
                <a:cs typeface="Arial"/>
              </a:rPr>
              <a:t>R</a:t>
            </a:r>
            <a:endParaRPr sz="975" baseline="-17094">
              <a:latin typeface="Arial"/>
              <a:cs typeface="Arial"/>
            </a:endParaRPr>
          </a:p>
        </p:txBody>
      </p:sp>
      <p:sp>
        <p:nvSpPr>
          <p:cNvPr id="33" name="object 83">
            <a:extLst>
              <a:ext uri="{FF2B5EF4-FFF2-40B4-BE49-F238E27FC236}">
                <a16:creationId xmlns:a16="http://schemas.microsoft.com/office/drawing/2014/main" id="{3C7704CC-7FD2-784C-8EBD-9C6B26912090}"/>
              </a:ext>
            </a:extLst>
          </p:cNvPr>
          <p:cNvSpPr txBox="1"/>
          <p:nvPr/>
        </p:nvSpPr>
        <p:spPr>
          <a:xfrm>
            <a:off x="540130" y="1355599"/>
            <a:ext cx="10858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1.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84">
            <a:extLst>
              <a:ext uri="{FF2B5EF4-FFF2-40B4-BE49-F238E27FC236}">
                <a16:creationId xmlns:a16="http://schemas.microsoft.com/office/drawing/2014/main" id="{6A5BF73C-0997-E24F-9A6A-75ADC9B7C6B4}"/>
              </a:ext>
            </a:extLst>
          </p:cNvPr>
          <p:cNvSpPr/>
          <p:nvPr/>
        </p:nvSpPr>
        <p:spPr>
          <a:xfrm>
            <a:off x="3170046" y="1790701"/>
            <a:ext cx="134620" cy="135255"/>
          </a:xfrm>
          <a:custGeom>
            <a:avLst/>
            <a:gdLst/>
            <a:ahLst/>
            <a:cxnLst/>
            <a:rect l="l" t="t" r="r" b="b"/>
            <a:pathLst>
              <a:path w="134620" h="135254">
                <a:moveTo>
                  <a:pt x="0" y="134874"/>
                </a:moveTo>
                <a:lnTo>
                  <a:pt x="13411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85">
            <a:extLst>
              <a:ext uri="{FF2B5EF4-FFF2-40B4-BE49-F238E27FC236}">
                <a16:creationId xmlns:a16="http://schemas.microsoft.com/office/drawing/2014/main" id="{70F2A0DA-15D9-E649-B2AF-99160E7A22CB}"/>
              </a:ext>
            </a:extLst>
          </p:cNvPr>
          <p:cNvSpPr/>
          <p:nvPr/>
        </p:nvSpPr>
        <p:spPr>
          <a:xfrm>
            <a:off x="3304158" y="1790701"/>
            <a:ext cx="154305" cy="135255"/>
          </a:xfrm>
          <a:custGeom>
            <a:avLst/>
            <a:gdLst/>
            <a:ahLst/>
            <a:cxnLst/>
            <a:rect l="l" t="t" r="r" b="b"/>
            <a:pathLst>
              <a:path w="154304" h="135254">
                <a:moveTo>
                  <a:pt x="0" y="0"/>
                </a:moveTo>
                <a:lnTo>
                  <a:pt x="154050" y="13487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86">
            <a:extLst>
              <a:ext uri="{FF2B5EF4-FFF2-40B4-BE49-F238E27FC236}">
                <a16:creationId xmlns:a16="http://schemas.microsoft.com/office/drawing/2014/main" id="{90BC1CB8-EAD0-9447-983C-9715B711F790}"/>
              </a:ext>
            </a:extLst>
          </p:cNvPr>
          <p:cNvSpPr/>
          <p:nvPr/>
        </p:nvSpPr>
        <p:spPr>
          <a:xfrm>
            <a:off x="3458210" y="2098676"/>
            <a:ext cx="19050" cy="249554"/>
          </a:xfrm>
          <a:custGeom>
            <a:avLst/>
            <a:gdLst/>
            <a:ahLst/>
            <a:cxnLst/>
            <a:rect l="l" t="t" r="r" b="b"/>
            <a:pathLst>
              <a:path w="19050" h="249554">
                <a:moveTo>
                  <a:pt x="19050" y="249174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87">
            <a:extLst>
              <a:ext uri="{FF2B5EF4-FFF2-40B4-BE49-F238E27FC236}">
                <a16:creationId xmlns:a16="http://schemas.microsoft.com/office/drawing/2014/main" id="{1EF2F9A7-6312-684E-A56A-07D1935B011F}"/>
              </a:ext>
            </a:extLst>
          </p:cNvPr>
          <p:cNvSpPr/>
          <p:nvPr/>
        </p:nvSpPr>
        <p:spPr>
          <a:xfrm>
            <a:off x="2785871" y="1637538"/>
            <a:ext cx="211454" cy="173355"/>
          </a:xfrm>
          <a:custGeom>
            <a:avLst/>
            <a:gdLst/>
            <a:ahLst/>
            <a:cxnLst/>
            <a:rect l="l" t="t" r="r" b="b"/>
            <a:pathLst>
              <a:path w="211454" h="173354">
                <a:moveTo>
                  <a:pt x="0" y="172973"/>
                </a:moveTo>
                <a:lnTo>
                  <a:pt x="2112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88">
            <a:extLst>
              <a:ext uri="{FF2B5EF4-FFF2-40B4-BE49-F238E27FC236}">
                <a16:creationId xmlns:a16="http://schemas.microsoft.com/office/drawing/2014/main" id="{08B2DFFA-D02E-B142-851C-9DE5B8420269}"/>
              </a:ext>
            </a:extLst>
          </p:cNvPr>
          <p:cNvSpPr/>
          <p:nvPr/>
        </p:nvSpPr>
        <p:spPr>
          <a:xfrm>
            <a:off x="3131946" y="1637538"/>
            <a:ext cx="192405" cy="173355"/>
          </a:xfrm>
          <a:custGeom>
            <a:avLst/>
            <a:gdLst/>
            <a:ahLst/>
            <a:cxnLst/>
            <a:rect l="l" t="t" r="r" b="b"/>
            <a:pathLst>
              <a:path w="192404" h="173354">
                <a:moveTo>
                  <a:pt x="0" y="0"/>
                </a:moveTo>
                <a:lnTo>
                  <a:pt x="192150" y="17297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89">
            <a:extLst>
              <a:ext uri="{FF2B5EF4-FFF2-40B4-BE49-F238E27FC236}">
                <a16:creationId xmlns:a16="http://schemas.microsoft.com/office/drawing/2014/main" id="{3B22B254-A067-9441-ABE4-F5359EFA9BDA}"/>
              </a:ext>
            </a:extLst>
          </p:cNvPr>
          <p:cNvSpPr/>
          <p:nvPr/>
        </p:nvSpPr>
        <p:spPr>
          <a:xfrm>
            <a:off x="3054985" y="1426338"/>
            <a:ext cx="403225" cy="173355"/>
          </a:xfrm>
          <a:custGeom>
            <a:avLst/>
            <a:gdLst/>
            <a:ahLst/>
            <a:cxnLst/>
            <a:rect l="l" t="t" r="r" b="b"/>
            <a:pathLst>
              <a:path w="403225" h="173354">
                <a:moveTo>
                  <a:pt x="0" y="173100"/>
                </a:moveTo>
                <a:lnTo>
                  <a:pt x="403225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90">
            <a:extLst>
              <a:ext uri="{FF2B5EF4-FFF2-40B4-BE49-F238E27FC236}">
                <a16:creationId xmlns:a16="http://schemas.microsoft.com/office/drawing/2014/main" id="{EC28C7A2-6C20-654D-97AB-3FA2F1E0A8BA}"/>
              </a:ext>
            </a:extLst>
          </p:cNvPr>
          <p:cNvSpPr/>
          <p:nvPr/>
        </p:nvSpPr>
        <p:spPr>
          <a:xfrm>
            <a:off x="3458210" y="1407288"/>
            <a:ext cx="384175" cy="172720"/>
          </a:xfrm>
          <a:custGeom>
            <a:avLst/>
            <a:gdLst/>
            <a:ahLst/>
            <a:cxnLst/>
            <a:rect l="l" t="t" r="r" b="b"/>
            <a:pathLst>
              <a:path w="384175" h="172720">
                <a:moveTo>
                  <a:pt x="0" y="0"/>
                </a:moveTo>
                <a:lnTo>
                  <a:pt x="384175" y="17221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91">
            <a:extLst>
              <a:ext uri="{FF2B5EF4-FFF2-40B4-BE49-F238E27FC236}">
                <a16:creationId xmlns:a16="http://schemas.microsoft.com/office/drawing/2014/main" id="{258CFE51-B4A5-7144-9D57-D772EEC91844}"/>
              </a:ext>
            </a:extLst>
          </p:cNvPr>
          <p:cNvSpPr/>
          <p:nvPr/>
        </p:nvSpPr>
        <p:spPr>
          <a:xfrm>
            <a:off x="2975641" y="1519969"/>
            <a:ext cx="176974" cy="1771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92">
            <a:extLst>
              <a:ext uri="{FF2B5EF4-FFF2-40B4-BE49-F238E27FC236}">
                <a16:creationId xmlns:a16="http://schemas.microsoft.com/office/drawing/2014/main" id="{E131FFDC-5508-924B-9D9B-149F2CE10445}"/>
              </a:ext>
            </a:extLst>
          </p:cNvPr>
          <p:cNvSpPr/>
          <p:nvPr/>
        </p:nvSpPr>
        <p:spPr>
          <a:xfrm>
            <a:off x="3378866" y="1327944"/>
            <a:ext cx="176974" cy="17697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93">
            <a:extLst>
              <a:ext uri="{FF2B5EF4-FFF2-40B4-BE49-F238E27FC236}">
                <a16:creationId xmlns:a16="http://schemas.microsoft.com/office/drawing/2014/main" id="{3EE42DDF-A1A4-E74F-A8E1-C812EF0AEF48}"/>
              </a:ext>
            </a:extLst>
          </p:cNvPr>
          <p:cNvSpPr/>
          <p:nvPr/>
        </p:nvSpPr>
        <p:spPr>
          <a:xfrm>
            <a:off x="2574798" y="1790701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074" y="0"/>
                </a:moveTo>
                <a:lnTo>
                  <a:pt x="0" y="442087"/>
                </a:lnTo>
                <a:lnTo>
                  <a:pt x="422275" y="442087"/>
                </a:lnTo>
                <a:lnTo>
                  <a:pt x="21107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94">
            <a:extLst>
              <a:ext uri="{FF2B5EF4-FFF2-40B4-BE49-F238E27FC236}">
                <a16:creationId xmlns:a16="http://schemas.microsoft.com/office/drawing/2014/main" id="{754FBF6D-C03C-4344-B9F1-795EF4FCCC76}"/>
              </a:ext>
            </a:extLst>
          </p:cNvPr>
          <p:cNvSpPr/>
          <p:nvPr/>
        </p:nvSpPr>
        <p:spPr>
          <a:xfrm>
            <a:off x="2574798" y="1790701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087"/>
                </a:moveTo>
                <a:lnTo>
                  <a:pt x="211074" y="0"/>
                </a:lnTo>
                <a:lnTo>
                  <a:pt x="422275" y="442087"/>
                </a:lnTo>
                <a:lnTo>
                  <a:pt x="0" y="44208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95">
            <a:extLst>
              <a:ext uri="{FF2B5EF4-FFF2-40B4-BE49-F238E27FC236}">
                <a16:creationId xmlns:a16="http://schemas.microsoft.com/office/drawing/2014/main" id="{BC9E8207-B448-604B-8AB1-64092CC5CA7F}"/>
              </a:ext>
            </a:extLst>
          </p:cNvPr>
          <p:cNvSpPr txBox="1"/>
          <p:nvPr/>
        </p:nvSpPr>
        <p:spPr>
          <a:xfrm>
            <a:off x="2743200" y="2032509"/>
            <a:ext cx="10541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spc="5" dirty="0">
                <a:latin typeface="Arial"/>
                <a:cs typeface="Arial"/>
              </a:rPr>
              <a:t>A</a:t>
            </a:r>
            <a:endParaRPr sz="1000">
              <a:latin typeface="Arial"/>
              <a:cs typeface="Arial"/>
            </a:endParaRPr>
          </a:p>
        </p:txBody>
      </p:sp>
      <p:sp>
        <p:nvSpPr>
          <p:cNvPr id="46" name="object 96">
            <a:extLst>
              <a:ext uri="{FF2B5EF4-FFF2-40B4-BE49-F238E27FC236}">
                <a16:creationId xmlns:a16="http://schemas.microsoft.com/office/drawing/2014/main" id="{8D6FD1D2-44AE-A141-9AAC-DA794406C497}"/>
              </a:ext>
            </a:extLst>
          </p:cNvPr>
          <p:cNvSpPr/>
          <p:nvPr/>
        </p:nvSpPr>
        <p:spPr>
          <a:xfrm>
            <a:off x="3035935" y="1905763"/>
            <a:ext cx="268605" cy="327025"/>
          </a:xfrm>
          <a:custGeom>
            <a:avLst/>
            <a:gdLst/>
            <a:ahLst/>
            <a:cxnLst/>
            <a:rect l="l" t="t" r="r" b="b"/>
            <a:pathLst>
              <a:path w="268604" h="327025">
                <a:moveTo>
                  <a:pt x="134112" y="0"/>
                </a:moveTo>
                <a:lnTo>
                  <a:pt x="0" y="327024"/>
                </a:lnTo>
                <a:lnTo>
                  <a:pt x="268350" y="327024"/>
                </a:lnTo>
                <a:lnTo>
                  <a:pt x="134112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97">
            <a:extLst>
              <a:ext uri="{FF2B5EF4-FFF2-40B4-BE49-F238E27FC236}">
                <a16:creationId xmlns:a16="http://schemas.microsoft.com/office/drawing/2014/main" id="{8A017506-E9D2-9F4C-B22F-4DFA33340848}"/>
              </a:ext>
            </a:extLst>
          </p:cNvPr>
          <p:cNvSpPr/>
          <p:nvPr/>
        </p:nvSpPr>
        <p:spPr>
          <a:xfrm>
            <a:off x="3035935" y="1905763"/>
            <a:ext cx="268605" cy="327025"/>
          </a:xfrm>
          <a:custGeom>
            <a:avLst/>
            <a:gdLst/>
            <a:ahLst/>
            <a:cxnLst/>
            <a:rect l="l" t="t" r="r" b="b"/>
            <a:pathLst>
              <a:path w="268604" h="327025">
                <a:moveTo>
                  <a:pt x="0" y="327024"/>
                </a:moveTo>
                <a:lnTo>
                  <a:pt x="134112" y="0"/>
                </a:lnTo>
                <a:lnTo>
                  <a:pt x="268350" y="327024"/>
                </a:lnTo>
                <a:lnTo>
                  <a:pt x="0" y="32702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98">
            <a:extLst>
              <a:ext uri="{FF2B5EF4-FFF2-40B4-BE49-F238E27FC236}">
                <a16:creationId xmlns:a16="http://schemas.microsoft.com/office/drawing/2014/main" id="{27E058A6-FCB6-224A-83B0-78F6829F9343}"/>
              </a:ext>
            </a:extLst>
          </p:cNvPr>
          <p:cNvSpPr/>
          <p:nvPr/>
        </p:nvSpPr>
        <p:spPr>
          <a:xfrm>
            <a:off x="3631311" y="1560450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211074" y="0"/>
                </a:moveTo>
                <a:lnTo>
                  <a:pt x="0" y="442214"/>
                </a:lnTo>
                <a:lnTo>
                  <a:pt x="422275" y="442214"/>
                </a:lnTo>
                <a:lnTo>
                  <a:pt x="211074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99">
            <a:extLst>
              <a:ext uri="{FF2B5EF4-FFF2-40B4-BE49-F238E27FC236}">
                <a16:creationId xmlns:a16="http://schemas.microsoft.com/office/drawing/2014/main" id="{C12C45DB-CD28-A345-A653-BEC5A59B1CC4}"/>
              </a:ext>
            </a:extLst>
          </p:cNvPr>
          <p:cNvSpPr/>
          <p:nvPr/>
        </p:nvSpPr>
        <p:spPr>
          <a:xfrm>
            <a:off x="3631311" y="1560450"/>
            <a:ext cx="422275" cy="442595"/>
          </a:xfrm>
          <a:custGeom>
            <a:avLst/>
            <a:gdLst/>
            <a:ahLst/>
            <a:cxnLst/>
            <a:rect l="l" t="t" r="r" b="b"/>
            <a:pathLst>
              <a:path w="422275" h="442595">
                <a:moveTo>
                  <a:pt x="0" y="442214"/>
                </a:moveTo>
                <a:lnTo>
                  <a:pt x="211074" y="0"/>
                </a:lnTo>
                <a:lnTo>
                  <a:pt x="422275" y="442214"/>
                </a:lnTo>
                <a:lnTo>
                  <a:pt x="0" y="44221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00">
            <a:extLst>
              <a:ext uri="{FF2B5EF4-FFF2-40B4-BE49-F238E27FC236}">
                <a16:creationId xmlns:a16="http://schemas.microsoft.com/office/drawing/2014/main" id="{C82E2F4D-9FCF-224C-A9A7-5BD3C2A99F22}"/>
              </a:ext>
            </a:extLst>
          </p:cNvPr>
          <p:cNvSpPr txBox="1"/>
          <p:nvPr/>
        </p:nvSpPr>
        <p:spPr>
          <a:xfrm>
            <a:off x="3797173" y="1802385"/>
            <a:ext cx="10541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spc="5" dirty="0">
                <a:latin typeface="Arial"/>
                <a:cs typeface="Arial"/>
              </a:rPr>
              <a:t>C</a:t>
            </a:r>
            <a:endParaRPr sz="1000">
              <a:latin typeface="Arial"/>
              <a:cs typeface="Arial"/>
            </a:endParaRPr>
          </a:p>
        </p:txBody>
      </p:sp>
      <p:sp>
        <p:nvSpPr>
          <p:cNvPr id="51" name="object 101">
            <a:extLst>
              <a:ext uri="{FF2B5EF4-FFF2-40B4-BE49-F238E27FC236}">
                <a16:creationId xmlns:a16="http://schemas.microsoft.com/office/drawing/2014/main" id="{4427A4FB-DAA7-414E-B786-A451DFBF7D63}"/>
              </a:ext>
            </a:extLst>
          </p:cNvPr>
          <p:cNvSpPr/>
          <p:nvPr/>
        </p:nvSpPr>
        <p:spPr>
          <a:xfrm>
            <a:off x="2363596" y="2232788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963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102">
            <a:extLst>
              <a:ext uri="{FF2B5EF4-FFF2-40B4-BE49-F238E27FC236}">
                <a16:creationId xmlns:a16="http://schemas.microsoft.com/office/drawing/2014/main" id="{031675A9-67B1-DD47-B82F-052BEE6270F3}"/>
              </a:ext>
            </a:extLst>
          </p:cNvPr>
          <p:cNvSpPr/>
          <p:nvPr/>
        </p:nvSpPr>
        <p:spPr>
          <a:xfrm>
            <a:off x="2344546" y="2001775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963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103">
            <a:extLst>
              <a:ext uri="{FF2B5EF4-FFF2-40B4-BE49-F238E27FC236}">
                <a16:creationId xmlns:a16="http://schemas.microsoft.com/office/drawing/2014/main" id="{C4611B12-2F7D-9843-BE8A-2B0221791CFE}"/>
              </a:ext>
            </a:extLst>
          </p:cNvPr>
          <p:cNvSpPr/>
          <p:nvPr/>
        </p:nvSpPr>
        <p:spPr>
          <a:xfrm>
            <a:off x="2363596" y="2463038"/>
            <a:ext cx="1863089" cy="0"/>
          </a:xfrm>
          <a:custGeom>
            <a:avLst/>
            <a:gdLst/>
            <a:ahLst/>
            <a:cxnLst/>
            <a:rect l="l" t="t" r="r" b="b"/>
            <a:pathLst>
              <a:path w="1863089">
                <a:moveTo>
                  <a:pt x="0" y="0"/>
                </a:moveTo>
                <a:lnTo>
                  <a:pt x="1862963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04">
            <a:extLst>
              <a:ext uri="{FF2B5EF4-FFF2-40B4-BE49-F238E27FC236}">
                <a16:creationId xmlns:a16="http://schemas.microsoft.com/office/drawing/2014/main" id="{266EDBE0-D924-9C43-9D6E-BD91A4DCA2F5}"/>
              </a:ext>
            </a:extLst>
          </p:cNvPr>
          <p:cNvSpPr txBox="1"/>
          <p:nvPr/>
        </p:nvSpPr>
        <p:spPr>
          <a:xfrm>
            <a:off x="1367027" y="1262330"/>
            <a:ext cx="235775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074545" algn="l"/>
              </a:tabLst>
            </a:pPr>
            <a:r>
              <a:rPr sz="1350" b="1" spc="7" baseline="-15432" dirty="0">
                <a:latin typeface="Arial"/>
                <a:cs typeface="Arial"/>
              </a:rPr>
              <a:t>z </a:t>
            </a:r>
            <a:r>
              <a:rPr sz="1350" b="1" spc="217" baseline="-15432" dirty="0">
                <a:latin typeface="Arial"/>
                <a:cs typeface="Arial"/>
              </a:rPr>
              <a:t> </a:t>
            </a:r>
            <a:r>
              <a:rPr sz="1200" dirty="0">
                <a:latin typeface="Wingdings"/>
                <a:cs typeface="Wingdings"/>
              </a:rPr>
              <a:t>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350" b="1" spc="7" baseline="-15432" dirty="0">
                <a:latin typeface="Arial"/>
                <a:cs typeface="Arial"/>
              </a:rPr>
              <a:t>z</a:t>
            </a:r>
            <a:r>
              <a:rPr sz="1350" b="1" spc="89" baseline="-15432" dirty="0">
                <a:latin typeface="Arial"/>
                <a:cs typeface="Arial"/>
              </a:rPr>
              <a:t> </a:t>
            </a:r>
            <a:r>
              <a:rPr sz="1200" dirty="0">
                <a:latin typeface="Wingdings"/>
                <a:cs typeface="Wingdings"/>
              </a:rPr>
              <a:t></a:t>
            </a:r>
            <a:endParaRPr sz="1200">
              <a:latin typeface="Wingdings"/>
              <a:cs typeface="Wingdings"/>
            </a:endParaRPr>
          </a:p>
        </p:txBody>
      </p:sp>
      <p:sp>
        <p:nvSpPr>
          <p:cNvPr id="55" name="object 105">
            <a:extLst>
              <a:ext uri="{FF2B5EF4-FFF2-40B4-BE49-F238E27FC236}">
                <a16:creationId xmlns:a16="http://schemas.microsoft.com/office/drawing/2014/main" id="{2861973F-D680-6843-9881-6635E8DE3B99}"/>
              </a:ext>
            </a:extLst>
          </p:cNvPr>
          <p:cNvSpPr/>
          <p:nvPr/>
        </p:nvSpPr>
        <p:spPr>
          <a:xfrm>
            <a:off x="3397916" y="2288319"/>
            <a:ext cx="158686" cy="13900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106">
            <a:extLst>
              <a:ext uri="{FF2B5EF4-FFF2-40B4-BE49-F238E27FC236}">
                <a16:creationId xmlns:a16="http://schemas.microsoft.com/office/drawing/2014/main" id="{482E7CE8-A14A-CA42-AB08-7FA55967CE7D}"/>
              </a:ext>
            </a:extLst>
          </p:cNvPr>
          <p:cNvSpPr/>
          <p:nvPr/>
        </p:nvSpPr>
        <p:spPr>
          <a:xfrm>
            <a:off x="3225577" y="1711357"/>
            <a:ext cx="177101" cy="17697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07">
            <a:extLst>
              <a:ext uri="{FF2B5EF4-FFF2-40B4-BE49-F238E27FC236}">
                <a16:creationId xmlns:a16="http://schemas.microsoft.com/office/drawing/2014/main" id="{37D445B6-C518-CC4B-B30F-B671A96E19D1}"/>
              </a:ext>
            </a:extLst>
          </p:cNvPr>
          <p:cNvSpPr/>
          <p:nvPr/>
        </p:nvSpPr>
        <p:spPr>
          <a:xfrm>
            <a:off x="3324098" y="1905763"/>
            <a:ext cx="268605" cy="327025"/>
          </a:xfrm>
          <a:custGeom>
            <a:avLst/>
            <a:gdLst/>
            <a:ahLst/>
            <a:cxnLst/>
            <a:rect l="l" t="t" r="r" b="b"/>
            <a:pathLst>
              <a:path w="268604" h="327025">
                <a:moveTo>
                  <a:pt x="134112" y="0"/>
                </a:moveTo>
                <a:lnTo>
                  <a:pt x="0" y="327024"/>
                </a:lnTo>
                <a:lnTo>
                  <a:pt x="268224" y="327024"/>
                </a:lnTo>
                <a:lnTo>
                  <a:pt x="134112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108">
            <a:extLst>
              <a:ext uri="{FF2B5EF4-FFF2-40B4-BE49-F238E27FC236}">
                <a16:creationId xmlns:a16="http://schemas.microsoft.com/office/drawing/2014/main" id="{211B2F6D-B2D1-2C41-8D9D-812B5FB88C97}"/>
              </a:ext>
            </a:extLst>
          </p:cNvPr>
          <p:cNvSpPr/>
          <p:nvPr/>
        </p:nvSpPr>
        <p:spPr>
          <a:xfrm>
            <a:off x="3324098" y="1905763"/>
            <a:ext cx="268605" cy="327025"/>
          </a:xfrm>
          <a:custGeom>
            <a:avLst/>
            <a:gdLst/>
            <a:ahLst/>
            <a:cxnLst/>
            <a:rect l="l" t="t" r="r" b="b"/>
            <a:pathLst>
              <a:path w="268604" h="327025">
                <a:moveTo>
                  <a:pt x="0" y="327024"/>
                </a:moveTo>
                <a:lnTo>
                  <a:pt x="134112" y="0"/>
                </a:lnTo>
                <a:lnTo>
                  <a:pt x="268224" y="327024"/>
                </a:lnTo>
                <a:lnTo>
                  <a:pt x="0" y="32702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109">
            <a:extLst>
              <a:ext uri="{FF2B5EF4-FFF2-40B4-BE49-F238E27FC236}">
                <a16:creationId xmlns:a16="http://schemas.microsoft.com/office/drawing/2014/main" id="{1900D256-F9EA-A144-8469-69420A7C3C5D}"/>
              </a:ext>
            </a:extLst>
          </p:cNvPr>
          <p:cNvSpPr txBox="1"/>
          <p:nvPr/>
        </p:nvSpPr>
        <p:spPr>
          <a:xfrm>
            <a:off x="3101975" y="2061464"/>
            <a:ext cx="448309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281940" algn="l"/>
              </a:tabLst>
            </a:pPr>
            <a:r>
              <a:rPr sz="1000" b="1" spc="-5" dirty="0">
                <a:latin typeface="Arial"/>
                <a:cs typeface="Arial"/>
              </a:rPr>
              <a:t>B</a:t>
            </a:r>
            <a:r>
              <a:rPr sz="975" b="1" spc="15" baseline="-17094" dirty="0">
                <a:latin typeface="Arial"/>
                <a:cs typeface="Arial"/>
              </a:rPr>
              <a:t>L</a:t>
            </a:r>
            <a:r>
              <a:rPr sz="975" b="1" baseline="-17094" dirty="0">
                <a:latin typeface="Arial"/>
                <a:cs typeface="Arial"/>
              </a:rPr>
              <a:t>	</a:t>
            </a:r>
            <a:r>
              <a:rPr sz="1000" b="1" spc="-5" dirty="0">
                <a:latin typeface="Arial"/>
                <a:cs typeface="Arial"/>
              </a:rPr>
              <a:t>B</a:t>
            </a:r>
            <a:r>
              <a:rPr sz="975" b="1" spc="22" baseline="-17094" dirty="0">
                <a:latin typeface="Arial"/>
                <a:cs typeface="Arial"/>
              </a:rPr>
              <a:t>R</a:t>
            </a:r>
            <a:endParaRPr sz="975" baseline="-17094">
              <a:latin typeface="Arial"/>
              <a:cs typeface="Arial"/>
            </a:endParaRPr>
          </a:p>
        </p:txBody>
      </p:sp>
      <p:sp>
        <p:nvSpPr>
          <p:cNvPr id="60" name="object 110">
            <a:extLst>
              <a:ext uri="{FF2B5EF4-FFF2-40B4-BE49-F238E27FC236}">
                <a16:creationId xmlns:a16="http://schemas.microsoft.com/office/drawing/2014/main" id="{D6D78B72-3D59-544C-A18A-4423286C5BED}"/>
              </a:ext>
            </a:extLst>
          </p:cNvPr>
          <p:cNvSpPr txBox="1"/>
          <p:nvPr/>
        </p:nvSpPr>
        <p:spPr>
          <a:xfrm>
            <a:off x="758317" y="1473454"/>
            <a:ext cx="2792730" cy="361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1325"/>
              </a:lnSpc>
              <a:spcBef>
                <a:spcPts val="100"/>
              </a:spcBef>
              <a:tabLst>
                <a:tab pos="2074545" algn="l"/>
              </a:tabLst>
            </a:pPr>
            <a:r>
              <a:rPr sz="1200" dirty="0">
                <a:latin typeface="Wingdings"/>
                <a:cs typeface="Wingdings"/>
              </a:rPr>
              <a:t></a:t>
            </a:r>
            <a:r>
              <a:rPr sz="1200" spc="280" dirty="0">
                <a:latin typeface="Times New Roman"/>
                <a:cs typeface="Times New Roman"/>
              </a:rPr>
              <a:t> </a:t>
            </a:r>
            <a:r>
              <a:rPr sz="1350" b="1" spc="7" baseline="-6172" dirty="0">
                <a:latin typeface="Arial"/>
                <a:cs typeface="Arial"/>
              </a:rPr>
              <a:t>x	</a:t>
            </a:r>
            <a:r>
              <a:rPr sz="1200" dirty="0">
                <a:latin typeface="Wingdings"/>
                <a:cs typeface="Wingdings"/>
              </a:rPr>
              <a:t>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350" b="1" spc="7" baseline="-6172" dirty="0">
                <a:latin typeface="Arial"/>
                <a:cs typeface="Arial"/>
              </a:rPr>
              <a:t>x</a:t>
            </a:r>
            <a:endParaRPr sz="1350" baseline="-6172">
              <a:latin typeface="Arial"/>
              <a:cs typeface="Arial"/>
            </a:endParaRPr>
          </a:p>
          <a:p>
            <a:pPr marL="452120">
              <a:lnSpc>
                <a:spcPts val="1325"/>
              </a:lnSpc>
              <a:tabLst>
                <a:tab pos="2527300" algn="l"/>
              </a:tabLst>
            </a:pPr>
            <a:r>
              <a:rPr sz="1350" b="1" spc="7" baseline="-24691" dirty="0">
                <a:latin typeface="Arial"/>
                <a:cs typeface="Arial"/>
              </a:rPr>
              <a:t>y</a:t>
            </a:r>
            <a:r>
              <a:rPr sz="1350" b="1" spc="322" baseline="-24691" dirty="0">
                <a:latin typeface="Arial"/>
                <a:cs typeface="Arial"/>
              </a:rPr>
              <a:t> </a:t>
            </a:r>
            <a:r>
              <a:rPr sz="1200" dirty="0">
                <a:latin typeface="Wingdings"/>
                <a:cs typeface="Wingdings"/>
              </a:rPr>
              <a:t>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350" b="1" spc="7" baseline="-24691" dirty="0">
                <a:latin typeface="Arial"/>
                <a:cs typeface="Arial"/>
              </a:rPr>
              <a:t>y</a:t>
            </a:r>
            <a:r>
              <a:rPr sz="1350" b="1" spc="202" baseline="-24691" dirty="0">
                <a:latin typeface="Arial"/>
                <a:cs typeface="Arial"/>
              </a:rPr>
              <a:t> </a:t>
            </a:r>
            <a:r>
              <a:rPr sz="1200" dirty="0">
                <a:latin typeface="Wingdings"/>
                <a:cs typeface="Wingdings"/>
              </a:rPr>
              <a:t></a:t>
            </a:r>
            <a:endParaRPr sz="1200">
              <a:latin typeface="Wingdings"/>
              <a:cs typeface="Wingdings"/>
            </a:endParaRPr>
          </a:p>
        </p:txBody>
      </p:sp>
      <p:sp>
        <p:nvSpPr>
          <p:cNvPr id="61" name="object 111">
            <a:extLst>
              <a:ext uri="{FF2B5EF4-FFF2-40B4-BE49-F238E27FC236}">
                <a16:creationId xmlns:a16="http://schemas.microsoft.com/office/drawing/2014/main" id="{49FE767D-D5B5-A84A-AFBD-3C2A2E1D000F}"/>
              </a:ext>
            </a:extLst>
          </p:cNvPr>
          <p:cNvSpPr txBox="1"/>
          <p:nvPr/>
        </p:nvSpPr>
        <p:spPr>
          <a:xfrm>
            <a:off x="2614930" y="1355599"/>
            <a:ext cx="10858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2.</a:t>
            </a:r>
            <a:endParaRPr sz="900">
              <a:latin typeface="Arial"/>
              <a:cs typeface="Arial"/>
            </a:endParaRPr>
          </a:p>
        </p:txBody>
      </p:sp>
      <p:sp>
        <p:nvSpPr>
          <p:cNvPr id="62" name="object 112">
            <a:extLst>
              <a:ext uri="{FF2B5EF4-FFF2-40B4-BE49-F238E27FC236}">
                <a16:creationId xmlns:a16="http://schemas.microsoft.com/office/drawing/2014/main" id="{C40A6AE8-F34D-0B41-BC25-B4DCCE8C5A22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3078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36569D73-DFDE-9748-BB0E-A8F111BE59FD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AE6C8BA7-4341-974F-B015-D744107EB936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66A2B5E8-5506-824F-8167-131A4319D8E0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103630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Randomly-Built</a:t>
            </a:r>
            <a:r>
              <a:rPr sz="1800" b="1" spc="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BSTs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59EAF4F2-1835-AC46-BACF-28A8B67FCE7F}"/>
              </a:ext>
            </a:extLst>
          </p:cNvPr>
          <p:cNvSpPr txBox="1"/>
          <p:nvPr/>
        </p:nvSpPr>
        <p:spPr>
          <a:xfrm>
            <a:off x="161290" y="733171"/>
            <a:ext cx="4097020" cy="9207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we </a:t>
            </a:r>
            <a:r>
              <a:rPr sz="1400" spc="-10" dirty="0">
                <a:latin typeface="Arial"/>
                <a:cs typeface="Arial"/>
              </a:rPr>
              <a:t>build </a:t>
            </a:r>
            <a:r>
              <a:rPr sz="1400" spc="-5" dirty="0">
                <a:latin typeface="Arial"/>
                <a:cs typeface="Arial"/>
              </a:rPr>
              <a:t>a BST </a:t>
            </a:r>
            <a:r>
              <a:rPr sz="1400" spc="-10" dirty="0">
                <a:latin typeface="Arial"/>
                <a:cs typeface="Arial"/>
              </a:rPr>
              <a:t>on </a:t>
            </a:r>
            <a:r>
              <a:rPr sz="1400" spc="-5" dirty="0">
                <a:latin typeface="Arial"/>
                <a:cs typeface="Arial"/>
              </a:rPr>
              <a:t>n </a:t>
            </a:r>
            <a:r>
              <a:rPr sz="1400" spc="-10" dirty="0">
                <a:latin typeface="Arial"/>
                <a:cs typeface="Arial"/>
              </a:rPr>
              <a:t>elements by inserting them 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random</a:t>
            </a:r>
            <a:r>
              <a:rPr sz="1400" spc="-15" dirty="0">
                <a:latin typeface="Arial"/>
                <a:cs typeface="Arial"/>
              </a:rPr>
              <a:t> order, </a:t>
            </a:r>
            <a:r>
              <a:rPr sz="1400" spc="-10" dirty="0">
                <a:latin typeface="Arial"/>
                <a:cs typeface="Arial"/>
              </a:rPr>
              <a:t>then the tree </a:t>
            </a:r>
            <a:r>
              <a:rPr sz="1400" spc="-15" dirty="0">
                <a:latin typeface="Arial"/>
                <a:cs typeface="Arial"/>
              </a:rPr>
              <a:t>ends </a:t>
            </a:r>
            <a:r>
              <a:rPr sz="1400" spc="-10" dirty="0">
                <a:latin typeface="Arial"/>
                <a:cs typeface="Arial"/>
              </a:rPr>
              <a:t>up balanced  </a:t>
            </a:r>
            <a:r>
              <a:rPr sz="1400" spc="-15" dirty="0">
                <a:latin typeface="Arial"/>
                <a:cs typeface="Arial"/>
              </a:rPr>
              <a:t>(depth </a:t>
            </a:r>
            <a:r>
              <a:rPr sz="1400" spc="-10" dirty="0">
                <a:latin typeface="Arial"/>
                <a:cs typeface="Arial"/>
              </a:rPr>
              <a:t>O(log n)) with high</a:t>
            </a:r>
            <a:r>
              <a:rPr sz="1400" spc="2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probability.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Intuition from </a:t>
            </a:r>
            <a:r>
              <a:rPr sz="1400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randomized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reduction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principle…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9DEDC6E-01CB-0A44-920F-839CAEB34FBD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18561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9CE3AD31-5046-0945-AEF8-859F331A461E}"/>
              </a:ext>
            </a:extLst>
          </p:cNvPr>
          <p:cNvSpPr txBox="1"/>
          <p:nvPr/>
        </p:nvSpPr>
        <p:spPr>
          <a:xfrm>
            <a:off x="275589" y="754600"/>
            <a:ext cx="3889375" cy="209042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509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Suppose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spc="-5" dirty="0">
                <a:latin typeface="Arial"/>
                <a:cs typeface="Arial"/>
              </a:rPr>
              <a:t>have an algorithm </a:t>
            </a:r>
            <a:r>
              <a:rPr sz="1600" dirty="0">
                <a:latin typeface="Arial"/>
                <a:cs typeface="Arial"/>
              </a:rPr>
              <a:t>for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which:</a:t>
            </a:r>
            <a:endParaRPr sz="16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45"/>
              </a:spcBef>
              <a:buChar char="–"/>
              <a:tabLst>
                <a:tab pos="372110" algn="l"/>
              </a:tabLst>
            </a:pPr>
            <a:r>
              <a:rPr sz="1400" spc="3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start with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problem of size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n.</a:t>
            </a:r>
            <a:endParaRPr sz="1400">
              <a:latin typeface="Arial"/>
              <a:cs typeface="Arial"/>
            </a:endParaRPr>
          </a:p>
          <a:p>
            <a:pPr marL="372110" marR="278130" lvl="1" indent="-143510" algn="just">
              <a:lnSpc>
                <a:spcPct val="100000"/>
              </a:lnSpc>
              <a:spcBef>
                <a:spcPts val="340"/>
              </a:spcBef>
              <a:buChar char="–"/>
              <a:tabLst>
                <a:tab pos="372110" algn="l"/>
              </a:tabLst>
            </a:pP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every iteration, the effective size of the  problem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reduced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constant fraction  (e.g., ½) of </a:t>
            </a:r>
            <a:r>
              <a:rPr sz="1400" spc="-5" dirty="0">
                <a:latin typeface="Arial"/>
                <a:cs typeface="Arial"/>
              </a:rPr>
              <a:t>its </a:t>
            </a:r>
            <a:r>
              <a:rPr sz="1400" spc="-10" dirty="0">
                <a:latin typeface="Arial"/>
                <a:cs typeface="Arial"/>
              </a:rPr>
              <a:t>original</a:t>
            </a:r>
            <a:r>
              <a:rPr sz="1400" spc="16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size.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7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Then, </a:t>
            </a:r>
            <a:r>
              <a:rPr sz="1600" dirty="0">
                <a:latin typeface="Arial"/>
                <a:cs typeface="Arial"/>
              </a:rPr>
              <a:t>it’s easy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see </a:t>
            </a:r>
            <a:r>
              <a:rPr sz="1600" spc="-5" dirty="0">
                <a:latin typeface="Arial"/>
                <a:cs typeface="Arial"/>
              </a:rPr>
              <a:t>that our</a:t>
            </a:r>
            <a:r>
              <a:rPr sz="1600" spc="-15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algorithm</a:t>
            </a:r>
            <a:endParaRPr sz="16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600" spc="5" dirty="0">
                <a:latin typeface="Arial"/>
                <a:cs typeface="Arial"/>
              </a:rPr>
              <a:t>must </a:t>
            </a:r>
            <a:r>
              <a:rPr sz="1600" spc="-5" dirty="0">
                <a:latin typeface="Arial"/>
                <a:cs typeface="Arial"/>
              </a:rPr>
              <a:t>perform only </a:t>
            </a:r>
            <a:r>
              <a:rPr sz="1600" dirty="0">
                <a:latin typeface="Arial"/>
                <a:cs typeface="Arial"/>
              </a:rPr>
              <a:t>O(log </a:t>
            </a:r>
            <a:r>
              <a:rPr sz="1600" spc="-5" dirty="0">
                <a:latin typeface="Arial"/>
                <a:cs typeface="Arial"/>
              </a:rPr>
              <a:t>n)</a:t>
            </a:r>
            <a:r>
              <a:rPr sz="1600" spc="-1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iterations.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8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Prototypical </a:t>
            </a:r>
            <a:r>
              <a:rPr sz="1600" spc="-5" dirty="0">
                <a:latin typeface="Arial"/>
                <a:cs typeface="Arial"/>
              </a:rPr>
              <a:t>example: binary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search.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D86E8463-1641-604D-9F72-E2ACBABCD21F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84CEF60F-E0A2-264C-971C-95D9287CE29E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9118BE57-9BFA-B74C-9EFB-C7D2E897F816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marL="10795" algn="ctr">
              <a:lnSpc>
                <a:spcPct val="100000"/>
              </a:lnSpc>
              <a:spcBef>
                <a:spcPts val="44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Reducing Problem Size</a:t>
            </a:r>
            <a:r>
              <a:rPr sz="1800" b="1" spc="-10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by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Constant Fraction per</a:t>
            </a:r>
            <a:r>
              <a:rPr sz="1800" b="1" spc="-9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Iteration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0105A19F-954A-514A-8B14-A791376CEF7E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73532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A65B014-75FA-CD4C-A510-609E119F8E6F}"/>
              </a:ext>
            </a:extLst>
          </p:cNvPr>
          <p:cNvSpPr txBox="1"/>
          <p:nvPr/>
        </p:nvSpPr>
        <p:spPr>
          <a:xfrm>
            <a:off x="275589" y="755180"/>
            <a:ext cx="4051300" cy="227330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31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Suppose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spc="-5" dirty="0">
                <a:latin typeface="Arial"/>
                <a:cs typeface="Arial"/>
              </a:rPr>
              <a:t>have an algorithm </a:t>
            </a:r>
            <a:r>
              <a:rPr sz="1600" dirty="0">
                <a:latin typeface="Arial"/>
                <a:cs typeface="Arial"/>
              </a:rPr>
              <a:t>for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which:</a:t>
            </a:r>
            <a:endParaRPr sz="16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180"/>
              </a:spcBef>
              <a:buChar char="–"/>
              <a:tabLst>
                <a:tab pos="372110" algn="l"/>
              </a:tabLst>
            </a:pPr>
            <a:r>
              <a:rPr sz="1400" spc="3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start with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problem of size</a:t>
            </a:r>
            <a:r>
              <a:rPr sz="1400" spc="1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n.</a:t>
            </a:r>
            <a:endParaRPr sz="1400">
              <a:latin typeface="Arial"/>
              <a:cs typeface="Arial"/>
            </a:endParaRPr>
          </a:p>
          <a:p>
            <a:pPr marL="372110" marR="24130" lvl="1" indent="-143510">
              <a:lnSpc>
                <a:spcPct val="90100"/>
              </a:lnSpc>
              <a:spcBef>
                <a:spcPts val="334"/>
              </a:spcBef>
              <a:buChar char="–"/>
              <a:tabLst>
                <a:tab pos="372110" algn="l"/>
              </a:tabLst>
            </a:pP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every iteration, the effective size of the  problem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reduced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constant fraction of </a:t>
            </a:r>
            <a:r>
              <a:rPr sz="1400" spc="-5" dirty="0">
                <a:latin typeface="Arial"/>
                <a:cs typeface="Arial"/>
              </a:rPr>
              <a:t>its  </a:t>
            </a:r>
            <a:r>
              <a:rPr sz="1400" spc="-10" dirty="0">
                <a:latin typeface="Arial"/>
                <a:cs typeface="Arial"/>
              </a:rPr>
              <a:t>original size </a:t>
            </a:r>
            <a:r>
              <a:rPr sz="14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with </a:t>
            </a:r>
            <a:r>
              <a:rPr sz="14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some constant</a:t>
            </a:r>
            <a:r>
              <a:rPr sz="1400" b="1" u="heavy" spc="28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4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probability</a:t>
            </a:r>
            <a:r>
              <a:rPr sz="1400" b="1" spc="-1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70180" marR="42545" indent="-170180">
              <a:lnSpc>
                <a:spcPts val="1730"/>
              </a:lnSpc>
              <a:spcBef>
                <a:spcPts val="400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Then, our algorithm </a:t>
            </a:r>
            <a:r>
              <a:rPr sz="1600" dirty="0">
                <a:latin typeface="Arial"/>
                <a:cs typeface="Arial"/>
              </a:rPr>
              <a:t>performs </a:t>
            </a:r>
            <a:r>
              <a:rPr sz="1600" spc="-5" dirty="0">
                <a:latin typeface="Arial"/>
                <a:cs typeface="Arial"/>
              </a:rPr>
              <a:t>only </a:t>
            </a:r>
            <a:r>
              <a:rPr sz="1600" dirty="0">
                <a:latin typeface="Arial"/>
                <a:cs typeface="Arial"/>
              </a:rPr>
              <a:t>O(log</a:t>
            </a:r>
            <a:r>
              <a:rPr sz="1600" spc="-12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n)  </a:t>
            </a:r>
            <a:r>
              <a:rPr sz="1600" dirty="0">
                <a:latin typeface="Arial"/>
                <a:cs typeface="Arial"/>
              </a:rPr>
              <a:t>iterations </a:t>
            </a:r>
            <a:r>
              <a:rPr sz="1600" b="1" spc="5" dirty="0">
                <a:latin typeface="Arial"/>
                <a:cs typeface="Arial"/>
              </a:rPr>
              <a:t>with high</a:t>
            </a:r>
            <a:r>
              <a:rPr sz="1600" b="1" spc="-13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probability</a:t>
            </a:r>
            <a:r>
              <a:rPr sz="1600" spc="-5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228600">
              <a:lnSpc>
                <a:spcPts val="1370"/>
              </a:lnSpc>
              <a:spcBef>
                <a:spcPts val="135"/>
              </a:spcBef>
            </a:pPr>
            <a:r>
              <a:rPr sz="1200" spc="5" dirty="0">
                <a:latin typeface="Arial"/>
                <a:cs typeface="Arial"/>
              </a:rPr>
              <a:t>(failure probability </a:t>
            </a:r>
            <a:r>
              <a:rPr sz="1200" dirty="0">
                <a:latin typeface="Arial"/>
                <a:cs typeface="Arial"/>
              </a:rPr>
              <a:t>1 / </a:t>
            </a:r>
            <a:r>
              <a:rPr sz="1200" spc="-15" dirty="0">
                <a:latin typeface="Arial"/>
                <a:cs typeface="Arial"/>
              </a:rPr>
              <a:t>n</a:t>
            </a:r>
            <a:r>
              <a:rPr sz="1200" spc="-22" baseline="24305" dirty="0">
                <a:latin typeface="Arial"/>
                <a:cs typeface="Arial"/>
              </a:rPr>
              <a:t>arbitrary constant</a:t>
            </a:r>
            <a:r>
              <a:rPr sz="1200" spc="-15" dirty="0">
                <a:latin typeface="Arial"/>
                <a:cs typeface="Arial"/>
              </a:rPr>
              <a:t>, </a:t>
            </a:r>
            <a:r>
              <a:rPr sz="1200" spc="-5" dirty="0">
                <a:latin typeface="Arial"/>
                <a:cs typeface="Arial"/>
              </a:rPr>
              <a:t>where </a:t>
            </a:r>
            <a:r>
              <a:rPr sz="1200" dirty="0">
                <a:latin typeface="Arial"/>
                <a:cs typeface="Arial"/>
              </a:rPr>
              <a:t>the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arbitrary</a:t>
            </a:r>
            <a:endParaRPr sz="1200">
              <a:latin typeface="Arial"/>
              <a:cs typeface="Arial"/>
            </a:endParaRPr>
          </a:p>
          <a:p>
            <a:pPr marL="228600">
              <a:lnSpc>
                <a:spcPts val="1370"/>
              </a:lnSpc>
            </a:pPr>
            <a:r>
              <a:rPr sz="1200" dirty="0">
                <a:latin typeface="Arial"/>
                <a:cs typeface="Arial"/>
              </a:rPr>
              <a:t>constant </a:t>
            </a:r>
            <a:r>
              <a:rPr sz="1200" spc="-5" dirty="0">
                <a:latin typeface="Arial"/>
                <a:cs typeface="Arial"/>
              </a:rPr>
              <a:t>depends on </a:t>
            </a:r>
            <a:r>
              <a:rPr sz="1200" dirty="0">
                <a:latin typeface="Arial"/>
                <a:cs typeface="Arial"/>
              </a:rPr>
              <a:t>the constant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the O(log </a:t>
            </a:r>
            <a:r>
              <a:rPr sz="1200" spc="-5" dirty="0">
                <a:latin typeface="Arial"/>
                <a:cs typeface="Arial"/>
              </a:rPr>
              <a:t>n)</a:t>
            </a:r>
            <a:r>
              <a:rPr sz="1200" spc="-15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bound)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17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Example: </a:t>
            </a:r>
            <a:r>
              <a:rPr sz="1600" spc="-5" dirty="0">
                <a:latin typeface="Arial"/>
                <a:cs typeface="Arial"/>
              </a:rPr>
              <a:t>randomized binary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search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BAB7A848-0C76-3543-840E-BBC88EB3E8D6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A3ACBC42-3D8F-CF41-B2CA-87CD0510AEDA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25D7A8A-3706-2F47-9355-AA6BF03062F3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33528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 Randomized Reduction</a:t>
            </a:r>
            <a:r>
              <a:rPr sz="1800" b="1" spc="-1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Lemma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AB957197-2A01-B04C-88FD-035AA099E691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17930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590C30F8-813B-0B4B-B62F-9105BFC37D0F}"/>
              </a:ext>
            </a:extLst>
          </p:cNvPr>
          <p:cNvSpPr txBox="1"/>
          <p:nvPr/>
        </p:nvSpPr>
        <p:spPr>
          <a:xfrm>
            <a:off x="275589" y="781622"/>
            <a:ext cx="4126229" cy="192023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70180" marR="19050" indent="-170180">
              <a:lnSpc>
                <a:spcPct val="90100"/>
              </a:lnSpc>
              <a:spcBef>
                <a:spcPts val="29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As </a:t>
            </a:r>
            <a:r>
              <a:rPr sz="1600" spc="-5" dirty="0">
                <a:latin typeface="Arial"/>
                <a:cs typeface="Arial"/>
              </a:rPr>
              <a:t>another example, suppose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take </a:t>
            </a:r>
            <a:r>
              <a:rPr sz="1600" spc="-5" dirty="0">
                <a:latin typeface="Arial"/>
                <a:cs typeface="Arial"/>
              </a:rPr>
              <a:t>an  array containing 1, 2, 3, </a:t>
            </a:r>
            <a:r>
              <a:rPr sz="1600" spc="5" dirty="0">
                <a:latin typeface="Arial"/>
                <a:cs typeface="Arial"/>
              </a:rPr>
              <a:t>…, N </a:t>
            </a:r>
            <a:r>
              <a:rPr sz="1600" spc="-5" dirty="0">
                <a:latin typeface="Arial"/>
                <a:cs typeface="Arial"/>
              </a:rPr>
              <a:t>and randomly  </a:t>
            </a:r>
            <a:r>
              <a:rPr sz="1600" spc="5" dirty="0">
                <a:latin typeface="Arial"/>
                <a:cs typeface="Arial"/>
              </a:rPr>
              <a:t>scramble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it...</a:t>
            </a:r>
            <a:endParaRPr sz="1600">
              <a:latin typeface="Arial"/>
              <a:cs typeface="Arial"/>
            </a:endParaRPr>
          </a:p>
          <a:p>
            <a:pPr marL="228600">
              <a:lnSpc>
                <a:spcPct val="100000"/>
              </a:lnSpc>
              <a:spcBef>
                <a:spcPts val="180"/>
              </a:spcBef>
            </a:pPr>
            <a:r>
              <a:rPr sz="1400" spc="-15" dirty="0">
                <a:latin typeface="Arial"/>
                <a:cs typeface="Arial"/>
              </a:rPr>
              <a:t>(what’s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good </a:t>
            </a:r>
            <a:r>
              <a:rPr sz="1400" spc="-20" dirty="0">
                <a:latin typeface="Arial"/>
                <a:cs typeface="Arial"/>
              </a:rPr>
              <a:t>way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do this,</a:t>
            </a:r>
            <a:r>
              <a:rPr sz="1400" spc="26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btw?)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150">
              <a:latin typeface="Times New Roman"/>
              <a:cs typeface="Times New Roman"/>
            </a:endParaRPr>
          </a:p>
          <a:p>
            <a:pPr marL="170180" marR="5080" indent="-170180">
              <a:lnSpc>
                <a:spcPts val="1730"/>
              </a:lnSpc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If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scan the resulting </a:t>
            </a:r>
            <a:r>
              <a:rPr sz="1600" spc="-5" dirty="0">
                <a:latin typeface="Arial"/>
                <a:cs typeface="Arial"/>
              </a:rPr>
              <a:t>array and </a:t>
            </a:r>
            <a:r>
              <a:rPr sz="1600" dirty="0">
                <a:latin typeface="Arial"/>
                <a:cs typeface="Arial"/>
              </a:rPr>
              <a:t>keep a  </a:t>
            </a:r>
            <a:r>
              <a:rPr sz="1600" spc="-5" dirty="0">
                <a:latin typeface="Arial"/>
                <a:cs typeface="Arial"/>
              </a:rPr>
              <a:t>running max, how </a:t>
            </a:r>
            <a:r>
              <a:rPr sz="1600" spc="5" dirty="0">
                <a:latin typeface="Arial"/>
                <a:cs typeface="Arial"/>
              </a:rPr>
              <a:t>many times </a:t>
            </a:r>
            <a:r>
              <a:rPr sz="1600" dirty="0">
                <a:latin typeface="Arial"/>
                <a:cs typeface="Arial"/>
              </a:rPr>
              <a:t>do </a:t>
            </a:r>
            <a:r>
              <a:rPr sz="1600" spc="-15" dirty="0">
                <a:latin typeface="Arial"/>
                <a:cs typeface="Arial"/>
              </a:rPr>
              <a:t>we</a:t>
            </a:r>
            <a:r>
              <a:rPr sz="1600" spc="-14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expect 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see this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reset?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B77BB482-B0D5-8A4B-A2B8-8861629C4037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E3D312D4-E8AB-4941-8B0A-7E3F183EA1EC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713C731C-206C-CD4E-92C2-6D841EC1BF4B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33528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 Randomized Reduction</a:t>
            </a:r>
            <a:r>
              <a:rPr sz="1800" b="1" spc="-11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Lemma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18ED2CF2-C300-CF4D-9417-8FE60412DA2E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7146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5A10BB1-7372-D444-B6F7-D14D273034FA}"/>
              </a:ext>
            </a:extLst>
          </p:cNvPr>
          <p:cNvSpPr/>
          <p:nvPr/>
        </p:nvSpPr>
        <p:spPr>
          <a:xfrm>
            <a:off x="2815846" y="1129410"/>
            <a:ext cx="914400" cy="190500"/>
          </a:xfrm>
          <a:custGeom>
            <a:avLst/>
            <a:gdLst/>
            <a:ahLst/>
            <a:cxnLst/>
            <a:rect l="l" t="t" r="r" b="b"/>
            <a:pathLst>
              <a:path w="914400" h="190500">
                <a:moveTo>
                  <a:pt x="0" y="190500"/>
                </a:moveTo>
                <a:lnTo>
                  <a:pt x="914400" y="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50E916D1-0A2E-9145-9B28-1167695FBE36}"/>
              </a:ext>
            </a:extLst>
          </p:cNvPr>
          <p:cNvSpPr/>
          <p:nvPr/>
        </p:nvSpPr>
        <p:spPr>
          <a:xfrm>
            <a:off x="2625346" y="1396110"/>
            <a:ext cx="190500" cy="342900"/>
          </a:xfrm>
          <a:custGeom>
            <a:avLst/>
            <a:gdLst/>
            <a:ahLst/>
            <a:cxnLst/>
            <a:rect l="l" t="t" r="r" b="b"/>
            <a:pathLst>
              <a:path w="190500" h="342900">
                <a:moveTo>
                  <a:pt x="190500" y="0"/>
                </a:moveTo>
                <a:lnTo>
                  <a:pt x="0" y="34290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CFD6DDCC-C3DD-744F-8875-3AD34FBEE5FA}"/>
              </a:ext>
            </a:extLst>
          </p:cNvPr>
          <p:cNvSpPr/>
          <p:nvPr/>
        </p:nvSpPr>
        <p:spPr>
          <a:xfrm>
            <a:off x="2815846" y="1434210"/>
            <a:ext cx="609600" cy="228600"/>
          </a:xfrm>
          <a:custGeom>
            <a:avLst/>
            <a:gdLst/>
            <a:ahLst/>
            <a:cxnLst/>
            <a:rect l="l" t="t" r="r" b="b"/>
            <a:pathLst>
              <a:path w="609600" h="228600">
                <a:moveTo>
                  <a:pt x="0" y="0"/>
                </a:moveTo>
                <a:lnTo>
                  <a:pt x="609600" y="22860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8E2264F-7D22-4847-A891-AA7F3ED91669}"/>
              </a:ext>
            </a:extLst>
          </p:cNvPr>
          <p:cNvSpPr/>
          <p:nvPr/>
        </p:nvSpPr>
        <p:spPr>
          <a:xfrm>
            <a:off x="3806446" y="105321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0" y="0"/>
                </a:moveTo>
                <a:lnTo>
                  <a:pt x="381000" y="30480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0B81404-A746-3348-B0AF-2B500759B88C}"/>
              </a:ext>
            </a:extLst>
          </p:cNvPr>
          <p:cNvSpPr/>
          <p:nvPr/>
        </p:nvSpPr>
        <p:spPr>
          <a:xfrm>
            <a:off x="3958846" y="1396110"/>
            <a:ext cx="190500" cy="342900"/>
          </a:xfrm>
          <a:custGeom>
            <a:avLst/>
            <a:gdLst/>
            <a:ahLst/>
            <a:cxnLst/>
            <a:rect l="l" t="t" r="r" b="b"/>
            <a:pathLst>
              <a:path w="190500" h="342900">
                <a:moveTo>
                  <a:pt x="190500" y="0"/>
                </a:moveTo>
                <a:lnTo>
                  <a:pt x="0" y="34290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0F8B396D-D45C-DA40-B354-83EAC29EB399}"/>
              </a:ext>
            </a:extLst>
          </p:cNvPr>
          <p:cNvSpPr/>
          <p:nvPr/>
        </p:nvSpPr>
        <p:spPr>
          <a:xfrm>
            <a:off x="4149346" y="1396110"/>
            <a:ext cx="228600" cy="342900"/>
          </a:xfrm>
          <a:custGeom>
            <a:avLst/>
            <a:gdLst/>
            <a:ahLst/>
            <a:cxnLst/>
            <a:rect l="l" t="t" r="r" b="b"/>
            <a:pathLst>
              <a:path w="228600" h="342900">
                <a:moveTo>
                  <a:pt x="0" y="0"/>
                </a:moveTo>
                <a:lnTo>
                  <a:pt x="228600" y="34290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259D6FDE-BE39-B045-8EBB-161B339AC8D6}"/>
              </a:ext>
            </a:extLst>
          </p:cNvPr>
          <p:cNvSpPr/>
          <p:nvPr/>
        </p:nvSpPr>
        <p:spPr>
          <a:xfrm>
            <a:off x="3196846" y="1739010"/>
            <a:ext cx="190500" cy="342900"/>
          </a:xfrm>
          <a:custGeom>
            <a:avLst/>
            <a:gdLst/>
            <a:ahLst/>
            <a:cxnLst/>
            <a:rect l="l" t="t" r="r" b="b"/>
            <a:pathLst>
              <a:path w="190500" h="342900">
                <a:moveTo>
                  <a:pt x="190500" y="0"/>
                </a:moveTo>
                <a:lnTo>
                  <a:pt x="0" y="34290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8462B488-DD5B-F844-A6B8-50DD33B6176B}"/>
              </a:ext>
            </a:extLst>
          </p:cNvPr>
          <p:cNvSpPr/>
          <p:nvPr/>
        </p:nvSpPr>
        <p:spPr>
          <a:xfrm>
            <a:off x="3387346" y="1739010"/>
            <a:ext cx="228600" cy="342900"/>
          </a:xfrm>
          <a:custGeom>
            <a:avLst/>
            <a:gdLst/>
            <a:ahLst/>
            <a:cxnLst/>
            <a:rect l="l" t="t" r="r" b="b"/>
            <a:pathLst>
              <a:path w="228600" h="342900">
                <a:moveTo>
                  <a:pt x="0" y="0"/>
                </a:moveTo>
                <a:lnTo>
                  <a:pt x="228600" y="34290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1B1A758B-D76A-214E-853C-9B3857040E1F}"/>
              </a:ext>
            </a:extLst>
          </p:cNvPr>
          <p:cNvSpPr/>
          <p:nvPr/>
        </p:nvSpPr>
        <p:spPr>
          <a:xfrm>
            <a:off x="3006346" y="2081910"/>
            <a:ext cx="190500" cy="342900"/>
          </a:xfrm>
          <a:custGeom>
            <a:avLst/>
            <a:gdLst/>
            <a:ahLst/>
            <a:cxnLst/>
            <a:rect l="l" t="t" r="r" b="b"/>
            <a:pathLst>
              <a:path w="190500" h="342900">
                <a:moveTo>
                  <a:pt x="190500" y="0"/>
                </a:moveTo>
                <a:lnTo>
                  <a:pt x="0" y="342900"/>
                </a:lnTo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59861EAD-F4CE-CB48-BD19-2A67A766E80E}"/>
              </a:ext>
            </a:extLst>
          </p:cNvPr>
          <p:cNvSpPr/>
          <p:nvPr/>
        </p:nvSpPr>
        <p:spPr>
          <a:xfrm>
            <a:off x="3882646" y="9770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4E67D3A3-E8AD-E546-B2AD-C9F181373716}"/>
              </a:ext>
            </a:extLst>
          </p:cNvPr>
          <p:cNvSpPr/>
          <p:nvPr/>
        </p:nvSpPr>
        <p:spPr>
          <a:xfrm>
            <a:off x="4073146" y="9770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1F678FA5-916A-0F4F-A26D-36ED7EDB0B95}"/>
              </a:ext>
            </a:extLst>
          </p:cNvPr>
          <p:cNvSpPr/>
          <p:nvPr/>
        </p:nvSpPr>
        <p:spPr>
          <a:xfrm>
            <a:off x="25491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F22D75AE-D316-D74A-BDC8-1E256F374910}"/>
              </a:ext>
            </a:extLst>
          </p:cNvPr>
          <p:cNvSpPr/>
          <p:nvPr/>
        </p:nvSpPr>
        <p:spPr>
          <a:xfrm>
            <a:off x="29301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1F16482-620B-1143-8616-92268FC916B4}"/>
              </a:ext>
            </a:extLst>
          </p:cNvPr>
          <p:cNvSpPr/>
          <p:nvPr/>
        </p:nvSpPr>
        <p:spPr>
          <a:xfrm>
            <a:off x="33111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42994DF5-9AA8-5947-9584-F403DB4AF826}"/>
              </a:ext>
            </a:extLst>
          </p:cNvPr>
          <p:cNvSpPr/>
          <p:nvPr/>
        </p:nvSpPr>
        <p:spPr>
          <a:xfrm>
            <a:off x="3120646" y="16628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315E2B52-BB3F-B146-A803-E306802F5F05}"/>
              </a:ext>
            </a:extLst>
          </p:cNvPr>
          <p:cNvSpPr/>
          <p:nvPr/>
        </p:nvSpPr>
        <p:spPr>
          <a:xfrm>
            <a:off x="3501646" y="16628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885E9812-EA74-0544-8C37-630C1F64BE66}"/>
              </a:ext>
            </a:extLst>
          </p:cNvPr>
          <p:cNvSpPr/>
          <p:nvPr/>
        </p:nvSpPr>
        <p:spPr>
          <a:xfrm>
            <a:off x="2930146" y="20057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049EC85E-A765-764C-AAAA-74922BD1E3FE}"/>
              </a:ext>
            </a:extLst>
          </p:cNvPr>
          <p:cNvSpPr/>
          <p:nvPr/>
        </p:nvSpPr>
        <p:spPr>
          <a:xfrm>
            <a:off x="2930146" y="20057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4F6E09F0-4AC3-2B4F-94E9-BEDB1B4A1E72}"/>
              </a:ext>
            </a:extLst>
          </p:cNvPr>
          <p:cNvSpPr/>
          <p:nvPr/>
        </p:nvSpPr>
        <p:spPr>
          <a:xfrm>
            <a:off x="3120646" y="20057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E0A4FC75-BDE7-4147-9A7F-FD40D5701CF4}"/>
              </a:ext>
            </a:extLst>
          </p:cNvPr>
          <p:cNvSpPr/>
          <p:nvPr/>
        </p:nvSpPr>
        <p:spPr>
          <a:xfrm>
            <a:off x="3120646" y="20057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5A1A87B0-8C2F-5241-8BAA-BC42D765F7AA}"/>
              </a:ext>
            </a:extLst>
          </p:cNvPr>
          <p:cNvSpPr/>
          <p:nvPr/>
        </p:nvSpPr>
        <p:spPr>
          <a:xfrm>
            <a:off x="38826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15BC21B5-A62D-804E-91FC-792026B11415}"/>
              </a:ext>
            </a:extLst>
          </p:cNvPr>
          <p:cNvSpPr/>
          <p:nvPr/>
        </p:nvSpPr>
        <p:spPr>
          <a:xfrm>
            <a:off x="38826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9858B383-6F86-0A4F-BBC5-6A5FA51F7996}"/>
              </a:ext>
            </a:extLst>
          </p:cNvPr>
          <p:cNvSpPr/>
          <p:nvPr/>
        </p:nvSpPr>
        <p:spPr>
          <a:xfrm>
            <a:off x="42636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6BEDB233-198F-6D47-A6E5-832E9D6C605D}"/>
              </a:ext>
            </a:extLst>
          </p:cNvPr>
          <p:cNvSpPr/>
          <p:nvPr/>
        </p:nvSpPr>
        <p:spPr>
          <a:xfrm>
            <a:off x="42636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90652DA1-7EF1-7F43-A64C-633CD7E397F2}"/>
              </a:ext>
            </a:extLst>
          </p:cNvPr>
          <p:cNvSpPr/>
          <p:nvPr/>
        </p:nvSpPr>
        <p:spPr>
          <a:xfrm>
            <a:off x="2549146" y="16628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6A64E9D6-BD13-2F47-AC8E-2F95D92A80EC}"/>
              </a:ext>
            </a:extLst>
          </p:cNvPr>
          <p:cNvSpPr/>
          <p:nvPr/>
        </p:nvSpPr>
        <p:spPr>
          <a:xfrm>
            <a:off x="2549146" y="16628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FA6940E6-3862-454C-8CD8-CC8F45A3AE41}"/>
              </a:ext>
            </a:extLst>
          </p:cNvPr>
          <p:cNvSpPr/>
          <p:nvPr/>
        </p:nvSpPr>
        <p:spPr>
          <a:xfrm>
            <a:off x="2930146" y="234861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F0CC9F2A-F4B2-554B-A7A9-4119AB5618B7}"/>
              </a:ext>
            </a:extLst>
          </p:cNvPr>
          <p:cNvSpPr/>
          <p:nvPr/>
        </p:nvSpPr>
        <p:spPr>
          <a:xfrm>
            <a:off x="2930146" y="234861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D7C95EF0-17A0-7A4F-BE45-46C71DE2E7E7}"/>
              </a:ext>
            </a:extLst>
          </p:cNvPr>
          <p:cNvSpPr/>
          <p:nvPr/>
        </p:nvSpPr>
        <p:spPr>
          <a:xfrm>
            <a:off x="3501646" y="20057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9A9C508A-9D22-604E-AF73-367558B1FDE3}"/>
              </a:ext>
            </a:extLst>
          </p:cNvPr>
          <p:cNvSpPr/>
          <p:nvPr/>
        </p:nvSpPr>
        <p:spPr>
          <a:xfrm>
            <a:off x="3501646" y="20057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C9BEEB55-B996-C948-B905-6F0E8EC5FC49}"/>
              </a:ext>
            </a:extLst>
          </p:cNvPr>
          <p:cNvSpPr/>
          <p:nvPr/>
        </p:nvSpPr>
        <p:spPr>
          <a:xfrm>
            <a:off x="3882646" y="16628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2DB0D287-BA6C-CF40-9B98-FE70BD2A6DC7}"/>
              </a:ext>
            </a:extLst>
          </p:cNvPr>
          <p:cNvSpPr/>
          <p:nvPr/>
        </p:nvSpPr>
        <p:spPr>
          <a:xfrm>
            <a:off x="3882646" y="16628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C38099AB-E48C-DA43-9C50-7AD550DB9ABF}"/>
              </a:ext>
            </a:extLst>
          </p:cNvPr>
          <p:cNvSpPr/>
          <p:nvPr/>
        </p:nvSpPr>
        <p:spPr>
          <a:xfrm>
            <a:off x="4263646" y="16628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F41325CD-7A23-4D42-A38C-49DF11A979B9}"/>
              </a:ext>
            </a:extLst>
          </p:cNvPr>
          <p:cNvSpPr/>
          <p:nvPr/>
        </p:nvSpPr>
        <p:spPr>
          <a:xfrm>
            <a:off x="4263646" y="16628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C742D784-3B17-4F4E-B11A-25EB37F522DE}"/>
              </a:ext>
            </a:extLst>
          </p:cNvPr>
          <p:cNvSpPr/>
          <p:nvPr/>
        </p:nvSpPr>
        <p:spPr>
          <a:xfrm>
            <a:off x="27396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7" name="object 37">
            <a:extLst>
              <a:ext uri="{FF2B5EF4-FFF2-40B4-BE49-F238E27FC236}">
                <a16:creationId xmlns:a16="http://schemas.microsoft.com/office/drawing/2014/main" id="{790551AB-BA9B-4845-9E33-2B59AE11BB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517461"/>
              </p:ext>
            </p:extLst>
          </p:nvPr>
        </p:nvGraphicFramePr>
        <p:xfrm>
          <a:off x="2546764" y="1300860"/>
          <a:ext cx="1143000" cy="152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62230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230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7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object 38">
            <a:extLst>
              <a:ext uri="{FF2B5EF4-FFF2-40B4-BE49-F238E27FC236}">
                <a16:creationId xmlns:a16="http://schemas.microsoft.com/office/drawing/2014/main" id="{0C2D21F0-8E52-1645-BD18-3645EB1FBB7B}"/>
              </a:ext>
            </a:extLst>
          </p:cNvPr>
          <p:cNvSpPr/>
          <p:nvPr/>
        </p:nvSpPr>
        <p:spPr>
          <a:xfrm>
            <a:off x="40731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DB23BCB8-C788-0040-8624-9BE8084D960C}"/>
              </a:ext>
            </a:extLst>
          </p:cNvPr>
          <p:cNvSpPr/>
          <p:nvPr/>
        </p:nvSpPr>
        <p:spPr>
          <a:xfrm>
            <a:off x="4073146" y="13199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49613704-F80E-A741-9B50-E15832E2618F}"/>
              </a:ext>
            </a:extLst>
          </p:cNvPr>
          <p:cNvSpPr/>
          <p:nvPr/>
        </p:nvSpPr>
        <p:spPr>
          <a:xfrm>
            <a:off x="3692146" y="9770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1" name="object 41">
            <a:extLst>
              <a:ext uri="{FF2B5EF4-FFF2-40B4-BE49-F238E27FC236}">
                <a16:creationId xmlns:a16="http://schemas.microsoft.com/office/drawing/2014/main" id="{4EDC53E7-8D98-FF4A-9F6C-E0C62A3E3D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458196"/>
              </p:ext>
            </p:extLst>
          </p:nvPr>
        </p:nvGraphicFramePr>
        <p:xfrm>
          <a:off x="2546764" y="957960"/>
          <a:ext cx="1905000" cy="152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62230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230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7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2" name="object 42">
            <a:extLst>
              <a:ext uri="{FF2B5EF4-FFF2-40B4-BE49-F238E27FC236}">
                <a16:creationId xmlns:a16="http://schemas.microsoft.com/office/drawing/2014/main" id="{70FAE115-810F-D44E-8961-508E29E26FEC}"/>
              </a:ext>
            </a:extLst>
          </p:cNvPr>
          <p:cNvSpPr/>
          <p:nvPr/>
        </p:nvSpPr>
        <p:spPr>
          <a:xfrm>
            <a:off x="3311146" y="166281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3" name="object 43">
            <a:extLst>
              <a:ext uri="{FF2B5EF4-FFF2-40B4-BE49-F238E27FC236}">
                <a16:creationId xmlns:a16="http://schemas.microsoft.com/office/drawing/2014/main" id="{9EF9B766-E558-6844-BACB-F8DBB85B0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149367"/>
              </p:ext>
            </p:extLst>
          </p:nvPr>
        </p:nvGraphicFramePr>
        <p:xfrm>
          <a:off x="2927764" y="1643760"/>
          <a:ext cx="762000" cy="152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7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107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4" name="object 44">
            <a:extLst>
              <a:ext uri="{FF2B5EF4-FFF2-40B4-BE49-F238E27FC236}">
                <a16:creationId xmlns:a16="http://schemas.microsoft.com/office/drawing/2014/main" id="{6C889D59-F9B6-3548-B1C5-008AB9066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709930"/>
              </p:ext>
            </p:extLst>
          </p:nvPr>
        </p:nvGraphicFramePr>
        <p:xfrm>
          <a:off x="3811" y="0"/>
          <a:ext cx="4568189" cy="35288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0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22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95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04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47319">
                <a:tc gridSpan="9">
                  <a:txBody>
                    <a:bodyPr/>
                    <a:lstStyle/>
                    <a:p>
                      <a:pPr marL="664845">
                        <a:lnSpc>
                          <a:spcPct val="100000"/>
                        </a:lnSpc>
                        <a:spcBef>
                          <a:spcPts val="1420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Focus on Just </a:t>
                      </a: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One</a:t>
                      </a:r>
                      <a:r>
                        <a:rPr sz="1800" b="1" spc="-6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Element…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803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83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330200" marR="180975" indent="-170180">
                        <a:lnSpc>
                          <a:spcPct val="100000"/>
                        </a:lnSpc>
                        <a:buChar char="•"/>
                        <a:tabLst>
                          <a:tab pos="330835" algn="l"/>
                        </a:tabLst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Each step 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down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tree,  our subtree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size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shrinks  to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at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most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2/3 of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its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former  value with probability at  least</a:t>
                      </a:r>
                      <a:r>
                        <a:rPr sz="14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1/3.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4604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4287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13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4287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048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048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900" spc="-5" dirty="0">
                          <a:latin typeface="Arial"/>
                          <a:cs typeface="Arial"/>
                        </a:rPr>
                        <a:t>15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30480">
                        <a:lnSpc>
                          <a:spcPct val="100000"/>
                        </a:lnSpc>
                      </a:pPr>
                      <a:r>
                        <a:rPr sz="900" spc="-5" dirty="0">
                          <a:latin typeface="Arial"/>
                          <a:cs typeface="Arial"/>
                        </a:rPr>
                        <a:t>15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10160">
                        <a:lnSpc>
                          <a:spcPts val="625"/>
                        </a:lnSpc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5882">
                <a:tc>
                  <a:txBody>
                    <a:bodyPr/>
                    <a:lstStyle/>
                    <a:p>
                      <a:pPr marL="330200" marR="6985" indent="-170180">
                        <a:lnSpc>
                          <a:spcPct val="100000"/>
                        </a:lnSpc>
                        <a:spcBef>
                          <a:spcPts val="150"/>
                        </a:spcBef>
                        <a:buChar char="•"/>
                        <a:tabLst>
                          <a:tab pos="330835" algn="l"/>
                        </a:tabLst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Hence, 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our depth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is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O(log n)  with high</a:t>
                      </a:r>
                      <a:r>
                        <a:rPr sz="1400" spc="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probability!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11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5811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1430" marB="0"/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7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1430" marB="0"/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143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5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6276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50B2DC6-3927-A149-9618-488C341245D7}"/>
              </a:ext>
            </a:extLst>
          </p:cNvPr>
          <p:cNvSpPr txBox="1"/>
          <p:nvPr/>
        </p:nvSpPr>
        <p:spPr>
          <a:xfrm>
            <a:off x="3403473" y="1676450"/>
            <a:ext cx="1028700" cy="677545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229870" marR="59055" indent="-182880">
              <a:lnSpc>
                <a:spcPct val="100000"/>
              </a:lnSpc>
              <a:spcBef>
                <a:spcPts val="170"/>
              </a:spcBef>
            </a:pPr>
            <a:r>
              <a:rPr sz="800" spc="-5" dirty="0">
                <a:latin typeface="Courier New"/>
                <a:cs typeface="Courier New"/>
              </a:rPr>
              <a:t>struct Node {  int key;  Node *left;  Node</a:t>
            </a:r>
            <a:r>
              <a:rPr sz="800" spc="-90" dirty="0">
                <a:latin typeface="Courier New"/>
                <a:cs typeface="Courier New"/>
              </a:rPr>
              <a:t> </a:t>
            </a:r>
            <a:r>
              <a:rPr sz="800" spc="-5" dirty="0">
                <a:latin typeface="Courier New"/>
                <a:cs typeface="Courier New"/>
              </a:rPr>
              <a:t>*right;</a:t>
            </a:r>
            <a:endParaRPr sz="800">
              <a:latin typeface="Courier New"/>
              <a:cs typeface="Courier New"/>
            </a:endParaRPr>
          </a:p>
          <a:p>
            <a:pPr marL="46990">
              <a:lnSpc>
                <a:spcPct val="100000"/>
              </a:lnSpc>
            </a:pPr>
            <a:r>
              <a:rPr sz="800" spc="-5" dirty="0">
                <a:latin typeface="Courier New"/>
                <a:cs typeface="Courier New"/>
              </a:rPr>
              <a:t>};</a:t>
            </a:r>
            <a:endParaRPr sz="800">
              <a:latin typeface="Courier New"/>
              <a:cs typeface="Courier New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026465A-8080-5646-A4CB-3152C88E7827}"/>
              </a:ext>
            </a:extLst>
          </p:cNvPr>
          <p:cNvSpPr txBox="1"/>
          <p:nvPr/>
        </p:nvSpPr>
        <p:spPr>
          <a:xfrm>
            <a:off x="229615" y="640207"/>
            <a:ext cx="4079875" cy="270129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73355" indent="-173355">
              <a:lnSpc>
                <a:spcPct val="100000"/>
              </a:lnSpc>
              <a:spcBef>
                <a:spcPts val="240"/>
              </a:spcBef>
              <a:buChar char="•"/>
              <a:tabLst>
                <a:tab pos="173990" algn="l"/>
              </a:tabLst>
            </a:pPr>
            <a:r>
              <a:rPr sz="1200" spc="-5" dirty="0">
                <a:latin typeface="Arial"/>
                <a:cs typeface="Arial"/>
              </a:rPr>
              <a:t>Most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operations </a:t>
            </a:r>
            <a:r>
              <a:rPr sz="1200" spc="5" dirty="0">
                <a:latin typeface="Arial"/>
                <a:cs typeface="Arial"/>
              </a:rPr>
              <a:t>easily </a:t>
            </a:r>
            <a:r>
              <a:rPr sz="1200" spc="-5" dirty="0">
                <a:latin typeface="Arial"/>
                <a:cs typeface="Arial"/>
              </a:rPr>
              <a:t>implemented </a:t>
            </a:r>
            <a:r>
              <a:rPr sz="1200" dirty="0">
                <a:latin typeface="Arial"/>
                <a:cs typeface="Arial"/>
              </a:rPr>
              <a:t>using</a:t>
            </a:r>
            <a:r>
              <a:rPr sz="1200" spc="-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recursion.</a:t>
            </a:r>
            <a:endParaRPr sz="1200">
              <a:latin typeface="Arial"/>
              <a:cs typeface="Arial"/>
            </a:endParaRPr>
          </a:p>
          <a:p>
            <a:pPr marL="173355" indent="-173355">
              <a:lnSpc>
                <a:spcPct val="100000"/>
              </a:lnSpc>
              <a:spcBef>
                <a:spcPts val="145"/>
              </a:spcBef>
              <a:buChar char="•"/>
              <a:tabLst>
                <a:tab pos="173990" algn="l"/>
              </a:tabLst>
            </a:pPr>
            <a:r>
              <a:rPr sz="1200" dirty="0">
                <a:latin typeface="Arial"/>
                <a:cs typeface="Arial"/>
              </a:rPr>
              <a:t>If recurse </a:t>
            </a:r>
            <a:r>
              <a:rPr sz="1200" spc="-5" dirty="0">
                <a:latin typeface="Arial"/>
                <a:cs typeface="Arial"/>
              </a:rPr>
              <a:t>on </a:t>
            </a:r>
            <a:r>
              <a:rPr sz="1200" dirty="0">
                <a:latin typeface="Arial"/>
                <a:cs typeface="Arial"/>
              </a:rPr>
              <a:t>both </a:t>
            </a:r>
            <a:r>
              <a:rPr sz="1200" spc="5" dirty="0">
                <a:latin typeface="Arial"/>
                <a:cs typeface="Arial"/>
              </a:rPr>
              <a:t>children </a:t>
            </a:r>
            <a:r>
              <a:rPr sz="1200" dirty="0">
                <a:latin typeface="Arial"/>
                <a:cs typeface="Arial"/>
              </a:rPr>
              <a:t>-&gt; O(n) (since </a:t>
            </a:r>
            <a:r>
              <a:rPr sz="1200" spc="5" dirty="0">
                <a:latin typeface="Arial"/>
                <a:cs typeface="Arial"/>
              </a:rPr>
              <a:t>visit </a:t>
            </a:r>
            <a:r>
              <a:rPr sz="1200" spc="-5" dirty="0">
                <a:latin typeface="Arial"/>
                <a:cs typeface="Arial"/>
              </a:rPr>
              <a:t>whole</a:t>
            </a:r>
            <a:r>
              <a:rPr sz="1200" spc="-2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tree)</a:t>
            </a:r>
            <a:endParaRPr sz="1200">
              <a:latin typeface="Arial"/>
              <a:cs typeface="Arial"/>
            </a:endParaRPr>
          </a:p>
          <a:p>
            <a:pPr marL="173355" indent="-173355">
              <a:lnSpc>
                <a:spcPct val="100000"/>
              </a:lnSpc>
              <a:spcBef>
                <a:spcPts val="145"/>
              </a:spcBef>
              <a:buChar char="•"/>
              <a:tabLst>
                <a:tab pos="173990" algn="l"/>
              </a:tabLst>
            </a:pPr>
            <a:r>
              <a:rPr sz="1200" dirty="0">
                <a:latin typeface="Arial"/>
                <a:cs typeface="Arial"/>
              </a:rPr>
              <a:t>If recurse </a:t>
            </a:r>
            <a:r>
              <a:rPr sz="1200" spc="-5" dirty="0">
                <a:latin typeface="Arial"/>
                <a:cs typeface="Arial"/>
              </a:rPr>
              <a:t>on </a:t>
            </a:r>
            <a:r>
              <a:rPr sz="1200" dirty="0">
                <a:latin typeface="Arial"/>
                <a:cs typeface="Arial"/>
              </a:rPr>
              <a:t>one </a:t>
            </a:r>
            <a:r>
              <a:rPr sz="1200" spc="5" dirty="0">
                <a:latin typeface="Arial"/>
                <a:cs typeface="Arial"/>
              </a:rPr>
              <a:t>child </a:t>
            </a:r>
            <a:r>
              <a:rPr sz="1200" dirty="0">
                <a:latin typeface="Arial"/>
                <a:cs typeface="Arial"/>
              </a:rPr>
              <a:t>-&gt; O(height) (O(log </a:t>
            </a:r>
            <a:r>
              <a:rPr sz="1200" spc="-5" dirty="0">
                <a:latin typeface="Arial"/>
                <a:cs typeface="Arial"/>
              </a:rPr>
              <a:t>n) </a:t>
            </a:r>
            <a:r>
              <a:rPr sz="1200" spc="10" dirty="0">
                <a:latin typeface="Arial"/>
                <a:cs typeface="Arial"/>
              </a:rPr>
              <a:t>if</a:t>
            </a:r>
            <a:r>
              <a:rPr sz="1200" spc="-2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balanced)</a:t>
            </a:r>
            <a:endParaRPr sz="1200">
              <a:latin typeface="Arial"/>
              <a:cs typeface="Arial"/>
            </a:endParaRPr>
          </a:p>
          <a:p>
            <a:pPr marL="173355" indent="-173355">
              <a:lnSpc>
                <a:spcPct val="100000"/>
              </a:lnSpc>
              <a:spcBef>
                <a:spcPts val="145"/>
              </a:spcBef>
              <a:buChar char="•"/>
              <a:tabLst>
                <a:tab pos="173990" algn="l"/>
              </a:tabLst>
            </a:pPr>
            <a:r>
              <a:rPr sz="1200" spc="-10" dirty="0">
                <a:latin typeface="Arial"/>
                <a:cs typeface="Arial"/>
              </a:rPr>
              <a:t>Beware </a:t>
            </a:r>
            <a:r>
              <a:rPr sz="1200" dirty="0">
                <a:latin typeface="Arial"/>
                <a:cs typeface="Arial"/>
              </a:rPr>
              <a:t>issues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stack, </a:t>
            </a:r>
            <a:r>
              <a:rPr sz="1200" spc="10" dirty="0">
                <a:latin typeface="Arial"/>
                <a:cs typeface="Arial"/>
              </a:rPr>
              <a:t>if </a:t>
            </a:r>
            <a:r>
              <a:rPr sz="1200" dirty="0">
                <a:latin typeface="Arial"/>
                <a:cs typeface="Arial"/>
              </a:rPr>
              <a:t>tree </a:t>
            </a:r>
            <a:r>
              <a:rPr sz="1200" spc="-5" dirty="0">
                <a:latin typeface="Arial"/>
                <a:cs typeface="Arial"/>
              </a:rPr>
              <a:t>not</a:t>
            </a:r>
            <a:r>
              <a:rPr sz="1200" spc="-8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balanced!</a:t>
            </a:r>
            <a:endParaRPr sz="1200">
              <a:latin typeface="Arial"/>
              <a:cs typeface="Arial"/>
            </a:endParaRPr>
          </a:p>
          <a:p>
            <a:pPr marL="200660" marR="2224405" indent="-143510">
              <a:lnSpc>
                <a:spcPct val="120000"/>
              </a:lnSpc>
              <a:spcBef>
                <a:spcPts val="905"/>
              </a:spcBef>
            </a:pPr>
            <a:r>
              <a:rPr sz="800" b="1" spc="-5" dirty="0">
                <a:latin typeface="Courier New"/>
                <a:cs typeface="Courier New"/>
              </a:rPr>
              <a:t>Node *find(Node *T, int k) {  </a:t>
            </a:r>
            <a:r>
              <a:rPr sz="800" spc="-5" dirty="0">
                <a:latin typeface="Courier New"/>
                <a:cs typeface="Courier New"/>
              </a:rPr>
              <a:t>if (T == NULL) return NULL;  if (k == T-&gt;key) return</a:t>
            </a:r>
            <a:r>
              <a:rPr sz="800" spc="-55" dirty="0">
                <a:latin typeface="Courier New"/>
                <a:cs typeface="Courier New"/>
              </a:rPr>
              <a:t> </a:t>
            </a:r>
            <a:r>
              <a:rPr sz="800" spc="-5" dirty="0">
                <a:latin typeface="Courier New"/>
                <a:cs typeface="Courier New"/>
              </a:rPr>
              <a:t>T;</a:t>
            </a:r>
            <a:endParaRPr sz="800">
              <a:latin typeface="Courier New"/>
              <a:cs typeface="Courier New"/>
            </a:endParaRPr>
          </a:p>
          <a:p>
            <a:pPr marL="200660" marR="1428115">
              <a:lnSpc>
                <a:spcPct val="120000"/>
              </a:lnSpc>
            </a:pPr>
            <a:r>
              <a:rPr sz="800" spc="-5" dirty="0">
                <a:latin typeface="Courier New"/>
                <a:cs typeface="Courier New"/>
              </a:rPr>
              <a:t>if (k &lt; T-&gt;key) return find(T-&gt;left, k);  else return find(T-&gt;right,</a:t>
            </a:r>
            <a:r>
              <a:rPr sz="800" spc="-10" dirty="0">
                <a:latin typeface="Courier New"/>
                <a:cs typeface="Courier New"/>
              </a:rPr>
              <a:t> </a:t>
            </a:r>
            <a:r>
              <a:rPr sz="800" dirty="0">
                <a:latin typeface="Courier New"/>
                <a:cs typeface="Courier New"/>
              </a:rPr>
              <a:t>k);</a:t>
            </a:r>
            <a:endParaRPr sz="800">
              <a:latin typeface="Courier New"/>
              <a:cs typeface="Courier New"/>
            </a:endParaRPr>
          </a:p>
          <a:p>
            <a:pPr marL="57785">
              <a:lnSpc>
                <a:spcPct val="100000"/>
              </a:lnSpc>
              <a:spcBef>
                <a:spcPts val="190"/>
              </a:spcBef>
            </a:pPr>
            <a:r>
              <a:rPr sz="800" b="1" spc="-5" dirty="0">
                <a:latin typeface="Courier New"/>
                <a:cs typeface="Courier New"/>
              </a:rPr>
              <a:t>}</a:t>
            </a:r>
            <a:endParaRPr sz="8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00">
              <a:latin typeface="Times New Roman"/>
              <a:cs typeface="Times New Roman"/>
            </a:endParaRPr>
          </a:p>
          <a:p>
            <a:pPr marL="57785" marR="1328420">
              <a:lnSpc>
                <a:spcPct val="120000"/>
              </a:lnSpc>
              <a:spcBef>
                <a:spcPts val="5"/>
              </a:spcBef>
            </a:pPr>
            <a:r>
              <a:rPr sz="800" b="1" spc="-5" dirty="0">
                <a:latin typeface="Courier New"/>
                <a:cs typeface="Courier New"/>
              </a:rPr>
              <a:t>// Return # of nodes in </a:t>
            </a:r>
            <a:r>
              <a:rPr sz="800" b="1" dirty="0">
                <a:latin typeface="Courier New"/>
                <a:cs typeface="Courier New"/>
              </a:rPr>
              <a:t>tree, </a:t>
            </a:r>
            <a:r>
              <a:rPr sz="800" b="1" spc="-5" dirty="0">
                <a:latin typeface="Courier New"/>
                <a:cs typeface="Courier New"/>
              </a:rPr>
              <a:t>given its root  int size(Node *T) {</a:t>
            </a:r>
            <a:endParaRPr sz="800">
              <a:latin typeface="Courier New"/>
              <a:cs typeface="Courier New"/>
            </a:endParaRPr>
          </a:p>
          <a:p>
            <a:pPr marL="240665">
              <a:lnSpc>
                <a:spcPct val="100000"/>
              </a:lnSpc>
              <a:spcBef>
                <a:spcPts val="190"/>
              </a:spcBef>
            </a:pPr>
            <a:r>
              <a:rPr sz="800" spc="-5" dirty="0">
                <a:latin typeface="Courier New"/>
                <a:cs typeface="Courier New"/>
              </a:rPr>
              <a:t>if (T == NULL) return</a:t>
            </a:r>
            <a:r>
              <a:rPr sz="800" spc="5" dirty="0">
                <a:latin typeface="Courier New"/>
                <a:cs typeface="Courier New"/>
              </a:rPr>
              <a:t> </a:t>
            </a:r>
            <a:r>
              <a:rPr sz="800" dirty="0">
                <a:latin typeface="Courier New"/>
                <a:cs typeface="Courier New"/>
              </a:rPr>
              <a:t>0;</a:t>
            </a:r>
            <a:endParaRPr sz="800">
              <a:latin typeface="Courier New"/>
              <a:cs typeface="Courier New"/>
            </a:endParaRPr>
          </a:p>
          <a:p>
            <a:pPr marL="240665">
              <a:lnSpc>
                <a:spcPct val="100000"/>
              </a:lnSpc>
              <a:spcBef>
                <a:spcPts val="190"/>
              </a:spcBef>
            </a:pPr>
            <a:r>
              <a:rPr sz="800" spc="-5" dirty="0">
                <a:latin typeface="Courier New"/>
                <a:cs typeface="Courier New"/>
              </a:rPr>
              <a:t>return size(T-&gt;left) + size(T-&gt;right) +</a:t>
            </a:r>
            <a:r>
              <a:rPr sz="800" spc="10" dirty="0">
                <a:latin typeface="Courier New"/>
                <a:cs typeface="Courier New"/>
              </a:rPr>
              <a:t> </a:t>
            </a:r>
            <a:r>
              <a:rPr sz="800" spc="-5" dirty="0">
                <a:latin typeface="Courier New"/>
                <a:cs typeface="Courier New"/>
              </a:rPr>
              <a:t>1;</a:t>
            </a:r>
            <a:endParaRPr sz="800">
              <a:latin typeface="Courier New"/>
              <a:cs typeface="Courier New"/>
            </a:endParaRPr>
          </a:p>
          <a:p>
            <a:pPr marL="57785">
              <a:lnSpc>
                <a:spcPct val="100000"/>
              </a:lnSpc>
              <a:spcBef>
                <a:spcPts val="195"/>
              </a:spcBef>
            </a:pPr>
            <a:r>
              <a:rPr sz="800" b="1" spc="-5" dirty="0">
                <a:latin typeface="Courier New"/>
                <a:cs typeface="Courier New"/>
              </a:rPr>
              <a:t>}</a:t>
            </a:r>
            <a:endParaRPr sz="800">
              <a:latin typeface="Courier New"/>
              <a:cs typeface="Courier New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B3051CD-7A92-EB4B-AC97-0432381BB7B3}"/>
              </a:ext>
            </a:extLst>
          </p:cNvPr>
          <p:cNvSpPr/>
          <p:nvPr/>
        </p:nvSpPr>
        <p:spPr>
          <a:xfrm>
            <a:off x="12573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3A8DFB8-AA66-4949-A6FF-E9EE941CB340}"/>
              </a:ext>
            </a:extLst>
          </p:cNvPr>
          <p:cNvSpPr/>
          <p:nvPr/>
        </p:nvSpPr>
        <p:spPr>
          <a:xfrm>
            <a:off x="12573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3A97B25-E8D5-EF44-B632-FC1F429DD096}"/>
              </a:ext>
            </a:extLst>
          </p:cNvPr>
          <p:cNvSpPr txBox="1"/>
          <p:nvPr/>
        </p:nvSpPr>
        <p:spPr>
          <a:xfrm>
            <a:off x="25400" y="12573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1091565">
              <a:lnSpc>
                <a:spcPct val="100000"/>
              </a:lnSpc>
              <a:spcBef>
                <a:spcPts val="7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Recursive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Operations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CFE0024-D127-454C-BCC0-532B7C5CB898}"/>
              </a:ext>
            </a:extLst>
          </p:cNvPr>
          <p:cNvSpPr/>
          <p:nvPr/>
        </p:nvSpPr>
        <p:spPr>
          <a:xfrm>
            <a:off x="13208" y="381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73369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6">
            <a:extLst>
              <a:ext uri="{FF2B5EF4-FFF2-40B4-BE49-F238E27FC236}">
                <a16:creationId xmlns:a16="http://schemas.microsoft.com/office/drawing/2014/main" id="{18042055-5F9A-3D4C-B3FF-D8FA98C01DD3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7">
            <a:extLst>
              <a:ext uri="{FF2B5EF4-FFF2-40B4-BE49-F238E27FC236}">
                <a16:creationId xmlns:a16="http://schemas.microsoft.com/office/drawing/2014/main" id="{9B60F066-A0DA-4745-9A5C-C58A3632D955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8">
            <a:extLst>
              <a:ext uri="{FF2B5EF4-FFF2-40B4-BE49-F238E27FC236}">
                <a16:creationId xmlns:a16="http://schemas.microsoft.com/office/drawing/2014/main" id="{AFE99DF5-9A40-3E4A-9598-5B6DFF5592ED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103630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Randomly-Built</a:t>
            </a:r>
            <a:r>
              <a:rPr sz="1800" b="1" spc="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BSTs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49">
            <a:extLst>
              <a:ext uri="{FF2B5EF4-FFF2-40B4-BE49-F238E27FC236}">
                <a16:creationId xmlns:a16="http://schemas.microsoft.com/office/drawing/2014/main" id="{970AFAC8-A8AD-ED42-A2A6-ECC061451067}"/>
              </a:ext>
            </a:extLst>
          </p:cNvPr>
          <p:cNvSpPr txBox="1"/>
          <p:nvPr/>
        </p:nvSpPr>
        <p:spPr>
          <a:xfrm>
            <a:off x="161290" y="732790"/>
            <a:ext cx="4097020" cy="1134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we </a:t>
            </a:r>
            <a:r>
              <a:rPr sz="1400" spc="-10" dirty="0">
                <a:latin typeface="Arial"/>
                <a:cs typeface="Arial"/>
              </a:rPr>
              <a:t>build </a:t>
            </a:r>
            <a:r>
              <a:rPr sz="1400" spc="-5" dirty="0">
                <a:latin typeface="Arial"/>
                <a:cs typeface="Arial"/>
              </a:rPr>
              <a:t>a BST </a:t>
            </a:r>
            <a:r>
              <a:rPr sz="1400" spc="-10" dirty="0">
                <a:latin typeface="Arial"/>
                <a:cs typeface="Arial"/>
              </a:rPr>
              <a:t>on </a:t>
            </a:r>
            <a:r>
              <a:rPr sz="1400" spc="-5" dirty="0">
                <a:latin typeface="Arial"/>
                <a:cs typeface="Arial"/>
              </a:rPr>
              <a:t>n </a:t>
            </a:r>
            <a:r>
              <a:rPr sz="1400" spc="-10" dirty="0">
                <a:latin typeface="Arial"/>
                <a:cs typeface="Arial"/>
              </a:rPr>
              <a:t>elements by inserting them 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random</a:t>
            </a:r>
            <a:r>
              <a:rPr sz="1400" spc="-15" dirty="0">
                <a:latin typeface="Arial"/>
                <a:cs typeface="Arial"/>
              </a:rPr>
              <a:t> order, </a:t>
            </a:r>
            <a:r>
              <a:rPr sz="1400" spc="-10" dirty="0">
                <a:latin typeface="Arial"/>
                <a:cs typeface="Arial"/>
              </a:rPr>
              <a:t>then the tree </a:t>
            </a:r>
            <a:r>
              <a:rPr sz="1400" spc="-15" dirty="0">
                <a:latin typeface="Arial"/>
                <a:cs typeface="Arial"/>
              </a:rPr>
              <a:t>ends </a:t>
            </a:r>
            <a:r>
              <a:rPr sz="1400" spc="-10" dirty="0">
                <a:latin typeface="Arial"/>
                <a:cs typeface="Arial"/>
              </a:rPr>
              <a:t>up balanced  </a:t>
            </a:r>
            <a:r>
              <a:rPr sz="1400" spc="-15" dirty="0">
                <a:latin typeface="Arial"/>
                <a:cs typeface="Arial"/>
              </a:rPr>
              <a:t>(depth </a:t>
            </a:r>
            <a:r>
              <a:rPr sz="1400" spc="-10" dirty="0">
                <a:latin typeface="Arial"/>
                <a:cs typeface="Arial"/>
              </a:rPr>
              <a:t>O(log n)) with high</a:t>
            </a:r>
            <a:r>
              <a:rPr sz="1400" spc="2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probability.</a:t>
            </a:r>
            <a:endParaRPr sz="1400">
              <a:latin typeface="Arial"/>
              <a:cs typeface="Arial"/>
            </a:endParaRPr>
          </a:p>
          <a:p>
            <a:pPr marL="170180" marR="1397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However, </a:t>
            </a:r>
            <a:r>
              <a:rPr sz="1400" spc="-10" dirty="0">
                <a:latin typeface="Arial"/>
                <a:cs typeface="Arial"/>
              </a:rPr>
              <a:t>the user </a:t>
            </a:r>
            <a:r>
              <a:rPr sz="1400" spc="-5" dirty="0">
                <a:latin typeface="Arial"/>
                <a:cs typeface="Arial"/>
              </a:rPr>
              <a:t>may </a:t>
            </a:r>
            <a:r>
              <a:rPr sz="1400" spc="-15" dirty="0">
                <a:latin typeface="Arial"/>
                <a:cs typeface="Arial"/>
              </a:rPr>
              <a:t>not </a:t>
            </a:r>
            <a:r>
              <a:rPr sz="1400" spc="-10" dirty="0">
                <a:latin typeface="Arial"/>
                <a:cs typeface="Arial"/>
              </a:rPr>
              <a:t>be </a:t>
            </a:r>
            <a:r>
              <a:rPr sz="1400" spc="-5" dirty="0">
                <a:latin typeface="Arial"/>
                <a:cs typeface="Arial"/>
              </a:rPr>
              <a:t>so kind </a:t>
            </a:r>
            <a:r>
              <a:rPr sz="1400" spc="-10" dirty="0">
                <a:latin typeface="Arial"/>
                <a:cs typeface="Arial"/>
              </a:rPr>
              <a:t>as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insert  elements in </a:t>
            </a:r>
            <a:r>
              <a:rPr sz="1400" spc="-15" dirty="0">
                <a:latin typeface="Arial"/>
                <a:cs typeface="Arial"/>
              </a:rPr>
              <a:t>random</a:t>
            </a:r>
            <a:r>
              <a:rPr sz="1400" spc="14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order…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50">
            <a:extLst>
              <a:ext uri="{FF2B5EF4-FFF2-40B4-BE49-F238E27FC236}">
                <a16:creationId xmlns:a16="http://schemas.microsoft.com/office/drawing/2014/main" id="{CB2E373B-48F2-D144-B9C7-D322BBF78632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9084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1A2E232A-EB24-224C-9DCE-6016B0630484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A2D4BEE8-F9F7-9E48-8D58-32C9DA8675BA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8EB7F66-9FFF-1040-BEE2-BC832F72ADFA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103630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Randomly-Built</a:t>
            </a:r>
            <a:r>
              <a:rPr sz="1800" b="1" spc="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BSTs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96EDAE98-F0E3-224E-88CC-F76A663FAED8}"/>
              </a:ext>
            </a:extLst>
          </p:cNvPr>
          <p:cNvSpPr txBox="1"/>
          <p:nvPr/>
        </p:nvSpPr>
        <p:spPr>
          <a:xfrm>
            <a:off x="161290" y="733171"/>
            <a:ext cx="4180204" cy="25133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8826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we </a:t>
            </a:r>
            <a:r>
              <a:rPr sz="1400" spc="-10" dirty="0">
                <a:latin typeface="Arial"/>
                <a:cs typeface="Arial"/>
              </a:rPr>
              <a:t>build </a:t>
            </a:r>
            <a:r>
              <a:rPr sz="1400" spc="-5" dirty="0">
                <a:latin typeface="Arial"/>
                <a:cs typeface="Arial"/>
              </a:rPr>
              <a:t>a BST </a:t>
            </a:r>
            <a:r>
              <a:rPr sz="1400" spc="-10" dirty="0">
                <a:latin typeface="Arial"/>
                <a:cs typeface="Arial"/>
              </a:rPr>
              <a:t>on </a:t>
            </a:r>
            <a:r>
              <a:rPr sz="1400" spc="-5" dirty="0">
                <a:latin typeface="Arial"/>
                <a:cs typeface="Arial"/>
              </a:rPr>
              <a:t>n </a:t>
            </a:r>
            <a:r>
              <a:rPr sz="1400" spc="-10" dirty="0">
                <a:latin typeface="Arial"/>
                <a:cs typeface="Arial"/>
              </a:rPr>
              <a:t>elements by inserting them 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random</a:t>
            </a:r>
            <a:r>
              <a:rPr sz="1400" spc="-15" dirty="0">
                <a:latin typeface="Arial"/>
                <a:cs typeface="Arial"/>
              </a:rPr>
              <a:t> order, </a:t>
            </a:r>
            <a:r>
              <a:rPr sz="1400" spc="-10" dirty="0">
                <a:latin typeface="Arial"/>
                <a:cs typeface="Arial"/>
              </a:rPr>
              <a:t>then the tree </a:t>
            </a:r>
            <a:r>
              <a:rPr sz="1400" spc="-15" dirty="0">
                <a:latin typeface="Arial"/>
                <a:cs typeface="Arial"/>
              </a:rPr>
              <a:t>ends </a:t>
            </a:r>
            <a:r>
              <a:rPr sz="1400" spc="-10" dirty="0">
                <a:latin typeface="Arial"/>
                <a:cs typeface="Arial"/>
              </a:rPr>
              <a:t>up balanced  </a:t>
            </a:r>
            <a:r>
              <a:rPr sz="1400" spc="-15" dirty="0">
                <a:latin typeface="Arial"/>
                <a:cs typeface="Arial"/>
              </a:rPr>
              <a:t>(depth </a:t>
            </a:r>
            <a:r>
              <a:rPr sz="1400" spc="-10" dirty="0">
                <a:latin typeface="Arial"/>
                <a:cs typeface="Arial"/>
              </a:rPr>
              <a:t>O(log n)) with high</a:t>
            </a:r>
            <a:r>
              <a:rPr sz="1400" spc="2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probability.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However, </a:t>
            </a:r>
            <a:r>
              <a:rPr sz="1400" spc="-10" dirty="0">
                <a:latin typeface="Arial"/>
                <a:cs typeface="Arial"/>
              </a:rPr>
              <a:t>the user </a:t>
            </a:r>
            <a:r>
              <a:rPr sz="1400" spc="-5" dirty="0">
                <a:latin typeface="Arial"/>
                <a:cs typeface="Arial"/>
              </a:rPr>
              <a:t>may </a:t>
            </a:r>
            <a:r>
              <a:rPr sz="1400" spc="-10" dirty="0">
                <a:latin typeface="Arial"/>
                <a:cs typeface="Arial"/>
              </a:rPr>
              <a:t>not be </a:t>
            </a:r>
            <a:r>
              <a:rPr sz="1400" spc="-5" dirty="0">
                <a:latin typeface="Arial"/>
                <a:cs typeface="Arial"/>
              </a:rPr>
              <a:t>so kind </a:t>
            </a:r>
            <a:r>
              <a:rPr sz="1400" spc="-10" dirty="0">
                <a:latin typeface="Arial"/>
                <a:cs typeface="Arial"/>
              </a:rPr>
              <a:t>as </a:t>
            </a:r>
            <a:r>
              <a:rPr sz="1400" spc="-5" dirty="0">
                <a:latin typeface="Arial"/>
                <a:cs typeface="Arial"/>
              </a:rPr>
              <a:t>to</a:t>
            </a:r>
            <a:r>
              <a:rPr sz="1400" spc="28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insert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elements in </a:t>
            </a:r>
            <a:r>
              <a:rPr sz="1400" spc="-15" dirty="0">
                <a:latin typeface="Arial"/>
                <a:cs typeface="Arial"/>
              </a:rPr>
              <a:t>random</a:t>
            </a:r>
            <a:r>
              <a:rPr sz="1400" spc="14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order…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90100"/>
              </a:lnSpc>
              <a:spcBef>
                <a:spcPts val="334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Remarkably,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</a:t>
            </a:r>
            <a:r>
              <a:rPr sz="1400" spc="-5" dirty="0">
                <a:latin typeface="Arial"/>
                <a:cs typeface="Arial"/>
              </a:rPr>
              <a:t>fix </a:t>
            </a:r>
            <a:r>
              <a:rPr sz="1400" spc="-10" dirty="0">
                <a:latin typeface="Arial"/>
                <a:cs typeface="Arial"/>
              </a:rPr>
              <a:t>this by doing </a:t>
            </a:r>
            <a:r>
              <a:rPr sz="1400" spc="-5" dirty="0">
                <a:latin typeface="Arial"/>
                <a:cs typeface="Arial"/>
              </a:rPr>
              <a:t>some  </a:t>
            </a:r>
            <a:r>
              <a:rPr sz="1400" spc="-10" dirty="0">
                <a:latin typeface="Arial"/>
                <a:cs typeface="Arial"/>
              </a:rPr>
              <a:t>carefully chosen </a:t>
            </a:r>
            <a:r>
              <a:rPr sz="1400" spc="-15" dirty="0">
                <a:latin typeface="Arial"/>
                <a:cs typeface="Arial"/>
              </a:rPr>
              <a:t>random </a:t>
            </a:r>
            <a:r>
              <a:rPr sz="1400" spc="-10" dirty="0">
                <a:latin typeface="Arial"/>
                <a:cs typeface="Arial"/>
              </a:rPr>
              <a:t>rotations after each insert 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delete </a:t>
            </a: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0" dirty="0">
                <a:latin typeface="Arial"/>
                <a:cs typeface="Arial"/>
              </a:rPr>
              <a:t>the tree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20" dirty="0">
                <a:latin typeface="Arial"/>
                <a:cs typeface="Arial"/>
              </a:rPr>
              <a:t>always </a:t>
            </a:r>
            <a:r>
              <a:rPr sz="1400" spc="-5" dirty="0">
                <a:latin typeface="Arial"/>
                <a:cs typeface="Arial"/>
              </a:rPr>
              <a:t>in a </a:t>
            </a:r>
            <a:r>
              <a:rPr sz="1400" spc="-10" dirty="0">
                <a:latin typeface="Arial"/>
                <a:cs typeface="Arial"/>
              </a:rPr>
              <a:t>state that </a:t>
            </a:r>
            <a:r>
              <a:rPr sz="1400" spc="-5" dirty="0">
                <a:latin typeface="Arial"/>
                <a:cs typeface="Arial"/>
              </a:rPr>
              <a:t>is  </a:t>
            </a:r>
            <a:r>
              <a:rPr sz="1400" spc="-10" dirty="0">
                <a:latin typeface="Arial"/>
                <a:cs typeface="Arial"/>
              </a:rPr>
              <a:t>“as </a:t>
            </a:r>
            <a:r>
              <a:rPr sz="1400" spc="-5" dirty="0">
                <a:latin typeface="Arial"/>
                <a:cs typeface="Arial"/>
              </a:rPr>
              <a:t>if it </a:t>
            </a:r>
            <a:r>
              <a:rPr sz="1400" spc="-15" dirty="0">
                <a:latin typeface="Arial"/>
                <a:cs typeface="Arial"/>
              </a:rPr>
              <a:t>was </a:t>
            </a:r>
            <a:r>
              <a:rPr sz="1400" spc="-5" dirty="0">
                <a:latin typeface="Arial"/>
                <a:cs typeface="Arial"/>
              </a:rPr>
              <a:t>just </a:t>
            </a:r>
            <a:r>
              <a:rPr sz="1400" spc="-10" dirty="0">
                <a:latin typeface="Arial"/>
                <a:cs typeface="Arial"/>
              </a:rPr>
              <a:t>randomly built from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scratch”.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15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Let’s </a:t>
            </a:r>
            <a:r>
              <a:rPr sz="1200" spc="5" dirty="0">
                <a:latin typeface="Arial"/>
                <a:cs typeface="Arial"/>
              </a:rPr>
              <a:t>call this </a:t>
            </a:r>
            <a:r>
              <a:rPr sz="1200" dirty="0">
                <a:latin typeface="Arial"/>
                <a:cs typeface="Arial"/>
              </a:rPr>
              <a:t>the </a:t>
            </a:r>
            <a:r>
              <a:rPr sz="1200" spc="-5" dirty="0">
                <a:latin typeface="Arial"/>
                <a:cs typeface="Arial"/>
              </a:rPr>
              <a:t>Randomized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spc="-5" dirty="0">
                <a:latin typeface="Arial"/>
                <a:cs typeface="Arial"/>
              </a:rPr>
              <a:t>(RBST)</a:t>
            </a:r>
            <a:r>
              <a:rPr sz="1200" spc="-1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property.</a:t>
            </a:r>
            <a:endParaRPr sz="1200">
              <a:latin typeface="Arial"/>
              <a:cs typeface="Arial"/>
            </a:endParaRPr>
          </a:p>
          <a:p>
            <a:pPr marL="371475" marR="436880" lvl="1" indent="-142875">
              <a:lnSpc>
                <a:spcPts val="1300"/>
              </a:lnSpc>
              <a:spcBef>
                <a:spcPts val="305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Useful </a:t>
            </a:r>
            <a:r>
              <a:rPr sz="1200" dirty="0">
                <a:latin typeface="Arial"/>
                <a:cs typeface="Arial"/>
              </a:rPr>
              <a:t>characterization: within </a:t>
            </a:r>
            <a:r>
              <a:rPr sz="1200" spc="-5" dirty="0">
                <a:latin typeface="Arial"/>
                <a:cs typeface="Arial"/>
              </a:rPr>
              <a:t>each </a:t>
            </a:r>
            <a:r>
              <a:rPr sz="1200" dirty="0">
                <a:latin typeface="Arial"/>
                <a:cs typeface="Arial"/>
              </a:rPr>
              <a:t>subtree,</a:t>
            </a:r>
            <a:r>
              <a:rPr sz="1200" spc="-10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each  element </a:t>
            </a:r>
            <a:r>
              <a:rPr sz="1200" spc="5" dirty="0">
                <a:latin typeface="Arial"/>
                <a:cs typeface="Arial"/>
              </a:rPr>
              <a:t>is equally likely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-5" dirty="0">
                <a:latin typeface="Arial"/>
                <a:cs typeface="Arial"/>
              </a:rPr>
              <a:t>be </a:t>
            </a:r>
            <a:r>
              <a:rPr sz="1200" dirty="0">
                <a:latin typeface="Arial"/>
                <a:cs typeface="Arial"/>
              </a:rPr>
              <a:t>at the</a:t>
            </a:r>
            <a:r>
              <a:rPr sz="1200" spc="-2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root.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5ED387C4-5B63-1F43-A73F-6A07EB8CFB9D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17324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4CF3F487-4004-BB4A-8CB6-5EC74D097022}"/>
              </a:ext>
            </a:extLst>
          </p:cNvPr>
          <p:cNvSpPr/>
          <p:nvPr/>
        </p:nvSpPr>
        <p:spPr>
          <a:xfrm>
            <a:off x="635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9D0FA459-C566-9648-8C07-19BA1AC8A95A}"/>
              </a:ext>
            </a:extLst>
          </p:cNvPr>
          <p:cNvSpPr/>
          <p:nvPr/>
        </p:nvSpPr>
        <p:spPr>
          <a:xfrm>
            <a:off x="635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9CDB14C0-81B7-4F4D-9FC0-6E8EFD31E5C5}"/>
              </a:ext>
            </a:extLst>
          </p:cNvPr>
          <p:cNvSpPr txBox="1"/>
          <p:nvPr/>
        </p:nvSpPr>
        <p:spPr>
          <a:xfrm>
            <a:off x="13462" y="13666"/>
            <a:ext cx="4546600" cy="5937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2065" rIns="0" bIns="0" rtlCol="0">
            <a:spAutoFit/>
          </a:bodyPr>
          <a:lstStyle/>
          <a:p>
            <a:pPr marL="463550">
              <a:lnSpc>
                <a:spcPct val="100000"/>
              </a:lnSpc>
              <a:spcBef>
                <a:spcPts val="9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Easy to Maintain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RBST</a:t>
            </a:r>
            <a:r>
              <a:rPr sz="1800" b="1" spc="-7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Property,</a:t>
            </a:r>
            <a:endParaRPr sz="1800">
              <a:latin typeface="Arial"/>
              <a:cs typeface="Arial"/>
            </a:endParaRPr>
          </a:p>
          <a:p>
            <a:pPr marL="460375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so Height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Always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O(log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n)</a:t>
            </a:r>
            <a:r>
              <a:rPr sz="1800" b="1" spc="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w.h.p.!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24201324-6D9B-F041-BCA5-9ACA9E350CC8}"/>
              </a:ext>
            </a:extLst>
          </p:cNvPr>
          <p:cNvSpPr txBox="1"/>
          <p:nvPr/>
        </p:nvSpPr>
        <p:spPr>
          <a:xfrm>
            <a:off x="161290" y="612748"/>
            <a:ext cx="4244975" cy="90487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insert an element </a:t>
            </a:r>
            <a:r>
              <a:rPr sz="1400" spc="-5" dirty="0">
                <a:latin typeface="Arial"/>
                <a:cs typeface="Arial"/>
              </a:rPr>
              <a:t>e </a:t>
            </a:r>
            <a:r>
              <a:rPr sz="1400" spc="-10" dirty="0">
                <a:latin typeface="Arial"/>
                <a:cs typeface="Arial"/>
              </a:rPr>
              <a:t>into an (n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1)-element</a:t>
            </a:r>
            <a:r>
              <a:rPr sz="1400" spc="3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tree: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1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probability 1/n, insert </a:t>
            </a:r>
            <a:r>
              <a:rPr sz="1200" spc="-5" dirty="0">
                <a:latin typeface="Arial"/>
                <a:cs typeface="Arial"/>
              </a:rPr>
              <a:t>e </a:t>
            </a:r>
            <a:r>
              <a:rPr sz="1200" dirty="0">
                <a:latin typeface="Arial"/>
                <a:cs typeface="Arial"/>
              </a:rPr>
              <a:t>at</a:t>
            </a:r>
            <a:r>
              <a:rPr sz="1200" spc="-24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 root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Otherwise (with </a:t>
            </a:r>
            <a:r>
              <a:rPr sz="1200" dirty="0">
                <a:latin typeface="Arial"/>
                <a:cs typeface="Arial"/>
              </a:rPr>
              <a:t>probability </a:t>
            </a:r>
            <a:r>
              <a:rPr sz="1200" spc="-5" dirty="0">
                <a:latin typeface="Arial"/>
                <a:cs typeface="Arial"/>
              </a:rPr>
              <a:t>1 </a:t>
            </a:r>
            <a:r>
              <a:rPr sz="1200" dirty="0">
                <a:latin typeface="Arial"/>
                <a:cs typeface="Arial"/>
              </a:rPr>
              <a:t>– 1/n), recursively </a:t>
            </a:r>
            <a:r>
              <a:rPr sz="1200" spc="-5" dirty="0">
                <a:latin typeface="Arial"/>
                <a:cs typeface="Arial"/>
              </a:rPr>
              <a:t>use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same</a:t>
            </a:r>
            <a:endParaRPr sz="1200">
              <a:latin typeface="Arial"/>
              <a:cs typeface="Arial"/>
            </a:endParaRPr>
          </a:p>
          <a:p>
            <a:pPr marL="173355" algn="ctr">
              <a:lnSpc>
                <a:spcPct val="100000"/>
              </a:lnSpc>
              <a:spcBef>
                <a:spcPts val="5"/>
              </a:spcBef>
            </a:pPr>
            <a:r>
              <a:rPr sz="1200" spc="-10" dirty="0">
                <a:latin typeface="Arial"/>
                <a:cs typeface="Arial"/>
              </a:rPr>
              <a:t>method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5" dirty="0">
                <a:latin typeface="Arial"/>
                <a:cs typeface="Arial"/>
              </a:rPr>
              <a:t>insert into </a:t>
            </a:r>
            <a:r>
              <a:rPr sz="1200" dirty="0">
                <a:latin typeface="Arial"/>
                <a:cs typeface="Arial"/>
              </a:rPr>
              <a:t>the </a:t>
            </a:r>
            <a:r>
              <a:rPr sz="1200" spc="5" dirty="0">
                <a:latin typeface="Arial"/>
                <a:cs typeface="Arial"/>
              </a:rPr>
              <a:t>left </a:t>
            </a:r>
            <a:r>
              <a:rPr sz="1200" dirty="0">
                <a:latin typeface="Arial"/>
                <a:cs typeface="Arial"/>
              </a:rPr>
              <a:t>or </a:t>
            </a:r>
            <a:r>
              <a:rPr sz="1200" spc="5" dirty="0">
                <a:latin typeface="Arial"/>
                <a:cs typeface="Arial"/>
              </a:rPr>
              <a:t>right </a:t>
            </a:r>
            <a:r>
              <a:rPr sz="1200" dirty="0">
                <a:latin typeface="Arial"/>
                <a:cs typeface="Arial"/>
              </a:rPr>
              <a:t>subtree of the</a:t>
            </a:r>
            <a:r>
              <a:rPr sz="1200" spc="-2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root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EC60C664-5679-E944-B478-56C586092177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06803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6D932E6F-67B6-FB44-BDB7-CF858108E299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07B838D1-64B2-B944-8A05-FB537A481DB8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E0345B86-D92A-AF49-9172-E1C0EA836FBC}"/>
              </a:ext>
            </a:extLst>
          </p:cNvPr>
          <p:cNvSpPr txBox="1"/>
          <p:nvPr/>
        </p:nvSpPr>
        <p:spPr>
          <a:xfrm>
            <a:off x="13462" y="14097"/>
            <a:ext cx="4546600" cy="5949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2065" rIns="0" bIns="0" rtlCol="0">
            <a:spAutoFit/>
          </a:bodyPr>
          <a:lstStyle/>
          <a:p>
            <a:pPr marL="463550">
              <a:lnSpc>
                <a:spcPct val="100000"/>
              </a:lnSpc>
              <a:spcBef>
                <a:spcPts val="9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Easy to Maintain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RBST</a:t>
            </a:r>
            <a:r>
              <a:rPr sz="1800" b="1" spc="-7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Property,</a:t>
            </a:r>
            <a:endParaRPr sz="1800">
              <a:latin typeface="Arial"/>
              <a:cs typeface="Arial"/>
            </a:endParaRPr>
          </a:p>
          <a:p>
            <a:pPr marL="460375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so Height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Always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O(log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n)</a:t>
            </a:r>
            <a:r>
              <a:rPr sz="1800" b="1" spc="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w.h.p.!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DC3BC3AE-1AD1-6A45-AA06-98D2214506C4}"/>
              </a:ext>
            </a:extLst>
          </p:cNvPr>
          <p:cNvSpPr txBox="1"/>
          <p:nvPr/>
        </p:nvSpPr>
        <p:spPr>
          <a:xfrm>
            <a:off x="161290" y="613128"/>
            <a:ext cx="4244975" cy="90487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insert an element </a:t>
            </a:r>
            <a:r>
              <a:rPr sz="1400" spc="-5" dirty="0">
                <a:latin typeface="Arial"/>
                <a:cs typeface="Arial"/>
              </a:rPr>
              <a:t>e </a:t>
            </a:r>
            <a:r>
              <a:rPr sz="1400" spc="-10" dirty="0">
                <a:latin typeface="Arial"/>
                <a:cs typeface="Arial"/>
              </a:rPr>
              <a:t>into an (n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1)-element</a:t>
            </a:r>
            <a:r>
              <a:rPr sz="1400" spc="3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tree: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15" dirty="0">
                <a:latin typeface="Arial"/>
                <a:cs typeface="Arial"/>
              </a:rPr>
              <a:t>With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probability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1/n,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insert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e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at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 root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(e.g.,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with</a:t>
            </a:r>
            <a:r>
              <a:rPr sz="1200" spc="1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split)</a:t>
            </a:r>
            <a:endParaRPr sz="1200">
              <a:latin typeface="Arial"/>
              <a:cs typeface="Arial"/>
            </a:endParaRPr>
          </a:p>
          <a:p>
            <a:pPr marL="371475" marR="5080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Otherwise (with </a:t>
            </a:r>
            <a:r>
              <a:rPr sz="1200" dirty="0">
                <a:latin typeface="Arial"/>
                <a:cs typeface="Arial"/>
              </a:rPr>
              <a:t>probability </a:t>
            </a:r>
            <a:r>
              <a:rPr sz="1200" spc="-5" dirty="0">
                <a:latin typeface="Arial"/>
                <a:cs typeface="Arial"/>
              </a:rPr>
              <a:t>1 </a:t>
            </a:r>
            <a:r>
              <a:rPr sz="1200" dirty="0">
                <a:latin typeface="Arial"/>
                <a:cs typeface="Arial"/>
              </a:rPr>
              <a:t>– 1/n), recursively </a:t>
            </a:r>
            <a:r>
              <a:rPr sz="1200" spc="-5" dirty="0">
                <a:latin typeface="Arial"/>
                <a:cs typeface="Arial"/>
              </a:rPr>
              <a:t>use </a:t>
            </a:r>
            <a:r>
              <a:rPr sz="1200" spc="-10" dirty="0">
                <a:latin typeface="Arial"/>
                <a:cs typeface="Arial"/>
              </a:rPr>
              <a:t>same  method </a:t>
            </a:r>
            <a:r>
              <a:rPr sz="1200" dirty="0">
                <a:latin typeface="Arial"/>
                <a:cs typeface="Arial"/>
              </a:rPr>
              <a:t>to insert into the </a:t>
            </a:r>
            <a:r>
              <a:rPr sz="1200" spc="5" dirty="0">
                <a:latin typeface="Arial"/>
                <a:cs typeface="Arial"/>
              </a:rPr>
              <a:t>left </a:t>
            </a:r>
            <a:r>
              <a:rPr sz="1200" spc="-5" dirty="0">
                <a:latin typeface="Arial"/>
                <a:cs typeface="Arial"/>
              </a:rPr>
              <a:t>or </a:t>
            </a:r>
            <a:r>
              <a:rPr sz="1200" dirty="0">
                <a:latin typeface="Arial"/>
                <a:cs typeface="Arial"/>
              </a:rPr>
              <a:t>right subtree of the</a:t>
            </a:r>
            <a:r>
              <a:rPr sz="1200" spc="-17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root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64BDFAD-8F11-7E49-8330-30BA595EB9CD}"/>
              </a:ext>
            </a:extLst>
          </p:cNvPr>
          <p:cNvSpPr txBox="1"/>
          <p:nvPr/>
        </p:nvSpPr>
        <p:spPr>
          <a:xfrm>
            <a:off x="161290" y="1535049"/>
            <a:ext cx="2835910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 algn="just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delete an element e, replace </a:t>
            </a:r>
            <a:r>
              <a:rPr sz="1400" spc="-5" dirty="0">
                <a:latin typeface="Arial"/>
                <a:cs typeface="Arial"/>
              </a:rPr>
              <a:t>e  </a:t>
            </a:r>
            <a:r>
              <a:rPr sz="1400" spc="-10" dirty="0">
                <a:latin typeface="Arial"/>
                <a:cs typeface="Arial"/>
              </a:rPr>
              <a:t>with the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b="1" spc="-15" dirty="0">
                <a:latin typeface="Arial"/>
                <a:cs typeface="Arial"/>
              </a:rPr>
              <a:t>randomized </a:t>
            </a:r>
            <a:r>
              <a:rPr sz="1400" b="1" spc="-10" dirty="0">
                <a:latin typeface="Arial"/>
                <a:cs typeface="Arial"/>
              </a:rPr>
              <a:t>join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15" dirty="0">
                <a:latin typeface="Arial"/>
                <a:cs typeface="Arial"/>
              </a:rPr>
              <a:t>e’s  two subtrees </a:t>
            </a:r>
            <a:r>
              <a:rPr sz="1400" spc="-5" dirty="0">
                <a:latin typeface="Arial"/>
                <a:cs typeface="Arial"/>
              </a:rPr>
              <a:t>L </a:t>
            </a:r>
            <a:r>
              <a:rPr sz="1400" spc="-15" dirty="0">
                <a:latin typeface="Arial"/>
                <a:cs typeface="Arial"/>
              </a:rPr>
              <a:t>and</a:t>
            </a:r>
            <a:r>
              <a:rPr sz="1400" spc="17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R: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5247F00C-7862-AD49-A80E-861D0BEA774A}"/>
              </a:ext>
            </a:extLst>
          </p:cNvPr>
          <p:cNvSpPr/>
          <p:nvPr/>
        </p:nvSpPr>
        <p:spPr>
          <a:xfrm>
            <a:off x="2324735" y="2754503"/>
            <a:ext cx="1371600" cy="533400"/>
          </a:xfrm>
          <a:custGeom>
            <a:avLst/>
            <a:gdLst/>
            <a:ahLst/>
            <a:cxnLst/>
            <a:rect l="l" t="t" r="r" b="b"/>
            <a:pathLst>
              <a:path w="1371600" h="533400">
                <a:moveTo>
                  <a:pt x="685800" y="0"/>
                </a:moveTo>
                <a:lnTo>
                  <a:pt x="0" y="533400"/>
                </a:lnTo>
                <a:lnTo>
                  <a:pt x="1371600" y="533400"/>
                </a:lnTo>
                <a:lnTo>
                  <a:pt x="68580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21E6B770-64BD-1243-AE54-F7E6B6BE00E2}"/>
              </a:ext>
            </a:extLst>
          </p:cNvPr>
          <p:cNvSpPr/>
          <p:nvPr/>
        </p:nvSpPr>
        <p:spPr>
          <a:xfrm>
            <a:off x="2324735" y="2754503"/>
            <a:ext cx="1371600" cy="533400"/>
          </a:xfrm>
          <a:custGeom>
            <a:avLst/>
            <a:gdLst/>
            <a:ahLst/>
            <a:cxnLst/>
            <a:rect l="l" t="t" r="r" b="b"/>
            <a:pathLst>
              <a:path w="1371600" h="533400">
                <a:moveTo>
                  <a:pt x="0" y="533400"/>
                </a:moveTo>
                <a:lnTo>
                  <a:pt x="685800" y="0"/>
                </a:lnTo>
                <a:lnTo>
                  <a:pt x="1371600" y="533400"/>
                </a:lnTo>
                <a:lnTo>
                  <a:pt x="0" y="533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3C23FBC3-EEC3-A74C-859D-F2BF6EAC37C9}"/>
              </a:ext>
            </a:extLst>
          </p:cNvPr>
          <p:cNvSpPr txBox="1"/>
          <p:nvPr/>
        </p:nvSpPr>
        <p:spPr>
          <a:xfrm>
            <a:off x="2629788" y="3068269"/>
            <a:ext cx="779145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Join(L,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Left(R))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72DDD970-330F-FF44-B6E0-8B1C7C67698C}"/>
              </a:ext>
            </a:extLst>
          </p:cNvPr>
          <p:cNvSpPr/>
          <p:nvPr/>
        </p:nvSpPr>
        <p:spPr>
          <a:xfrm>
            <a:off x="3277235" y="2525903"/>
            <a:ext cx="533400" cy="190500"/>
          </a:xfrm>
          <a:custGeom>
            <a:avLst/>
            <a:gdLst/>
            <a:ahLst/>
            <a:cxnLst/>
            <a:rect l="l" t="t" r="r" b="b"/>
            <a:pathLst>
              <a:path w="533400" h="190500">
                <a:moveTo>
                  <a:pt x="266700" y="0"/>
                </a:moveTo>
                <a:lnTo>
                  <a:pt x="195791" y="3395"/>
                </a:lnTo>
                <a:lnTo>
                  <a:pt x="132079" y="12982"/>
                </a:lnTo>
                <a:lnTo>
                  <a:pt x="78104" y="27860"/>
                </a:lnTo>
                <a:lnTo>
                  <a:pt x="36406" y="47131"/>
                </a:lnTo>
                <a:lnTo>
                  <a:pt x="0" y="95250"/>
                </a:lnTo>
                <a:lnTo>
                  <a:pt x="9525" y="120561"/>
                </a:lnTo>
                <a:lnTo>
                  <a:pt x="78105" y="162591"/>
                </a:lnTo>
                <a:lnTo>
                  <a:pt x="132080" y="177489"/>
                </a:lnTo>
                <a:lnTo>
                  <a:pt x="195791" y="187095"/>
                </a:lnTo>
                <a:lnTo>
                  <a:pt x="266700" y="190500"/>
                </a:lnTo>
                <a:lnTo>
                  <a:pt x="337608" y="187095"/>
                </a:lnTo>
                <a:lnTo>
                  <a:pt x="401320" y="177489"/>
                </a:lnTo>
                <a:lnTo>
                  <a:pt x="455295" y="162591"/>
                </a:lnTo>
                <a:lnTo>
                  <a:pt x="496993" y="143312"/>
                </a:lnTo>
                <a:lnTo>
                  <a:pt x="533400" y="95250"/>
                </a:lnTo>
                <a:lnTo>
                  <a:pt x="523874" y="69894"/>
                </a:lnTo>
                <a:lnTo>
                  <a:pt x="455295" y="27860"/>
                </a:lnTo>
                <a:lnTo>
                  <a:pt x="401320" y="12982"/>
                </a:lnTo>
                <a:lnTo>
                  <a:pt x="337608" y="3395"/>
                </a:lnTo>
                <a:lnTo>
                  <a:pt x="26670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E107B46-EBC1-A743-9080-E36A0B4F6C04}"/>
              </a:ext>
            </a:extLst>
          </p:cNvPr>
          <p:cNvSpPr/>
          <p:nvPr/>
        </p:nvSpPr>
        <p:spPr>
          <a:xfrm>
            <a:off x="3277235" y="2525903"/>
            <a:ext cx="533400" cy="190500"/>
          </a:xfrm>
          <a:custGeom>
            <a:avLst/>
            <a:gdLst/>
            <a:ahLst/>
            <a:cxnLst/>
            <a:rect l="l" t="t" r="r" b="b"/>
            <a:pathLst>
              <a:path w="533400" h="190500">
                <a:moveTo>
                  <a:pt x="0" y="95250"/>
                </a:moveTo>
                <a:lnTo>
                  <a:pt x="36406" y="47131"/>
                </a:lnTo>
                <a:lnTo>
                  <a:pt x="78104" y="27860"/>
                </a:lnTo>
                <a:lnTo>
                  <a:pt x="132079" y="12982"/>
                </a:lnTo>
                <a:lnTo>
                  <a:pt x="195791" y="3395"/>
                </a:lnTo>
                <a:lnTo>
                  <a:pt x="266700" y="0"/>
                </a:lnTo>
                <a:lnTo>
                  <a:pt x="337608" y="3395"/>
                </a:lnTo>
                <a:lnTo>
                  <a:pt x="401319" y="12982"/>
                </a:lnTo>
                <a:lnTo>
                  <a:pt x="455294" y="27860"/>
                </a:lnTo>
                <a:lnTo>
                  <a:pt x="496993" y="47131"/>
                </a:lnTo>
                <a:lnTo>
                  <a:pt x="533400" y="95250"/>
                </a:lnTo>
                <a:lnTo>
                  <a:pt x="523875" y="120561"/>
                </a:lnTo>
                <a:lnTo>
                  <a:pt x="455295" y="162591"/>
                </a:lnTo>
                <a:lnTo>
                  <a:pt x="401320" y="177489"/>
                </a:lnTo>
                <a:lnTo>
                  <a:pt x="337608" y="187095"/>
                </a:lnTo>
                <a:lnTo>
                  <a:pt x="266700" y="190500"/>
                </a:lnTo>
                <a:lnTo>
                  <a:pt x="195791" y="187095"/>
                </a:lnTo>
                <a:lnTo>
                  <a:pt x="132080" y="177489"/>
                </a:lnTo>
                <a:lnTo>
                  <a:pt x="78105" y="162591"/>
                </a:lnTo>
                <a:lnTo>
                  <a:pt x="36406" y="143312"/>
                </a:lnTo>
                <a:lnTo>
                  <a:pt x="0" y="9525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43D84877-3896-CF4F-AE5C-1B33E5144960}"/>
              </a:ext>
            </a:extLst>
          </p:cNvPr>
          <p:cNvSpPr/>
          <p:nvPr/>
        </p:nvSpPr>
        <p:spPr>
          <a:xfrm>
            <a:off x="3772535" y="2754503"/>
            <a:ext cx="800100" cy="533400"/>
          </a:xfrm>
          <a:custGeom>
            <a:avLst/>
            <a:gdLst/>
            <a:ahLst/>
            <a:cxnLst/>
            <a:rect l="l" t="t" r="r" b="b"/>
            <a:pathLst>
              <a:path w="800100" h="533400">
                <a:moveTo>
                  <a:pt x="400050" y="0"/>
                </a:moveTo>
                <a:lnTo>
                  <a:pt x="0" y="533400"/>
                </a:lnTo>
                <a:lnTo>
                  <a:pt x="800100" y="533400"/>
                </a:lnTo>
                <a:lnTo>
                  <a:pt x="40005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04F19644-A662-564C-81DA-2210D92FBC8E}"/>
              </a:ext>
            </a:extLst>
          </p:cNvPr>
          <p:cNvSpPr/>
          <p:nvPr/>
        </p:nvSpPr>
        <p:spPr>
          <a:xfrm>
            <a:off x="3772535" y="2754503"/>
            <a:ext cx="800100" cy="533400"/>
          </a:xfrm>
          <a:custGeom>
            <a:avLst/>
            <a:gdLst/>
            <a:ahLst/>
            <a:cxnLst/>
            <a:rect l="l" t="t" r="r" b="b"/>
            <a:pathLst>
              <a:path w="800100" h="533400">
                <a:moveTo>
                  <a:pt x="0" y="533400"/>
                </a:moveTo>
                <a:lnTo>
                  <a:pt x="400050" y="0"/>
                </a:lnTo>
                <a:lnTo>
                  <a:pt x="800100" y="533400"/>
                </a:lnTo>
                <a:lnTo>
                  <a:pt x="0" y="533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E45D4496-2D41-A64A-9B5B-5D575806D64A}"/>
              </a:ext>
            </a:extLst>
          </p:cNvPr>
          <p:cNvSpPr txBox="1"/>
          <p:nvPr/>
        </p:nvSpPr>
        <p:spPr>
          <a:xfrm>
            <a:off x="3959732" y="3068269"/>
            <a:ext cx="44450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dirty="0">
                <a:latin typeface="Arial"/>
                <a:cs typeface="Arial"/>
              </a:rPr>
              <a:t>Right(R)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ED342708-E138-634C-B005-EB831DCDF7ED}"/>
              </a:ext>
            </a:extLst>
          </p:cNvPr>
          <p:cNvSpPr/>
          <p:nvPr/>
        </p:nvSpPr>
        <p:spPr>
          <a:xfrm>
            <a:off x="3010535" y="2678303"/>
            <a:ext cx="304800" cy="76200"/>
          </a:xfrm>
          <a:custGeom>
            <a:avLst/>
            <a:gdLst/>
            <a:ahLst/>
            <a:cxnLst/>
            <a:rect l="l" t="t" r="r" b="b"/>
            <a:pathLst>
              <a:path w="304800" h="76200">
                <a:moveTo>
                  <a:pt x="0" y="76200"/>
                </a:moveTo>
                <a:lnTo>
                  <a:pt x="3048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E8961717-EA8A-1542-B21E-4B972972A7D3}"/>
              </a:ext>
            </a:extLst>
          </p:cNvPr>
          <p:cNvSpPr/>
          <p:nvPr/>
        </p:nvSpPr>
        <p:spPr>
          <a:xfrm>
            <a:off x="3772535" y="2678303"/>
            <a:ext cx="381000" cy="76200"/>
          </a:xfrm>
          <a:custGeom>
            <a:avLst/>
            <a:gdLst/>
            <a:ahLst/>
            <a:cxnLst/>
            <a:rect l="l" t="t" r="r" b="b"/>
            <a:pathLst>
              <a:path w="381000" h="76200">
                <a:moveTo>
                  <a:pt x="0" y="0"/>
                </a:moveTo>
                <a:lnTo>
                  <a:pt x="381000" y="76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78E329DD-0314-D74C-868C-0BCF60BEDF8B}"/>
              </a:ext>
            </a:extLst>
          </p:cNvPr>
          <p:cNvSpPr/>
          <p:nvPr/>
        </p:nvSpPr>
        <p:spPr>
          <a:xfrm>
            <a:off x="838835" y="2754503"/>
            <a:ext cx="1371600" cy="533400"/>
          </a:xfrm>
          <a:custGeom>
            <a:avLst/>
            <a:gdLst/>
            <a:ahLst/>
            <a:cxnLst/>
            <a:rect l="l" t="t" r="r" b="b"/>
            <a:pathLst>
              <a:path w="1371600" h="533400">
                <a:moveTo>
                  <a:pt x="685800" y="0"/>
                </a:moveTo>
                <a:lnTo>
                  <a:pt x="0" y="533400"/>
                </a:lnTo>
                <a:lnTo>
                  <a:pt x="1371600" y="533400"/>
                </a:lnTo>
                <a:lnTo>
                  <a:pt x="68580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D1DE2D21-4E22-4E44-A22F-B2ADF787DD79}"/>
              </a:ext>
            </a:extLst>
          </p:cNvPr>
          <p:cNvSpPr/>
          <p:nvPr/>
        </p:nvSpPr>
        <p:spPr>
          <a:xfrm>
            <a:off x="838835" y="2754503"/>
            <a:ext cx="1371600" cy="533400"/>
          </a:xfrm>
          <a:custGeom>
            <a:avLst/>
            <a:gdLst/>
            <a:ahLst/>
            <a:cxnLst/>
            <a:rect l="l" t="t" r="r" b="b"/>
            <a:pathLst>
              <a:path w="1371600" h="533400">
                <a:moveTo>
                  <a:pt x="0" y="533400"/>
                </a:moveTo>
                <a:lnTo>
                  <a:pt x="685800" y="0"/>
                </a:lnTo>
                <a:lnTo>
                  <a:pt x="1371600" y="533400"/>
                </a:lnTo>
                <a:lnTo>
                  <a:pt x="0" y="533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234324A7-60A2-A84E-BD65-315FF3040D05}"/>
              </a:ext>
            </a:extLst>
          </p:cNvPr>
          <p:cNvSpPr txBox="1"/>
          <p:nvPr/>
        </p:nvSpPr>
        <p:spPr>
          <a:xfrm>
            <a:off x="1106805" y="3068269"/>
            <a:ext cx="84963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dirty="0">
                <a:latin typeface="Arial"/>
                <a:cs typeface="Arial"/>
              </a:rPr>
              <a:t>Join(Right(L),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R)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79ED800C-B311-6C4F-92BB-EE93D50A3865}"/>
              </a:ext>
            </a:extLst>
          </p:cNvPr>
          <p:cNvSpPr/>
          <p:nvPr/>
        </p:nvSpPr>
        <p:spPr>
          <a:xfrm>
            <a:off x="648335" y="2525903"/>
            <a:ext cx="533400" cy="190500"/>
          </a:xfrm>
          <a:custGeom>
            <a:avLst/>
            <a:gdLst/>
            <a:ahLst/>
            <a:cxnLst/>
            <a:rect l="l" t="t" r="r" b="b"/>
            <a:pathLst>
              <a:path w="533400" h="190500">
                <a:moveTo>
                  <a:pt x="266700" y="0"/>
                </a:moveTo>
                <a:lnTo>
                  <a:pt x="195791" y="3395"/>
                </a:lnTo>
                <a:lnTo>
                  <a:pt x="132080" y="12982"/>
                </a:lnTo>
                <a:lnTo>
                  <a:pt x="78105" y="27860"/>
                </a:lnTo>
                <a:lnTo>
                  <a:pt x="36406" y="47131"/>
                </a:lnTo>
                <a:lnTo>
                  <a:pt x="0" y="95250"/>
                </a:lnTo>
                <a:lnTo>
                  <a:pt x="9524" y="120561"/>
                </a:lnTo>
                <a:lnTo>
                  <a:pt x="78104" y="162591"/>
                </a:lnTo>
                <a:lnTo>
                  <a:pt x="132079" y="177489"/>
                </a:lnTo>
                <a:lnTo>
                  <a:pt x="195791" y="187095"/>
                </a:lnTo>
                <a:lnTo>
                  <a:pt x="266700" y="190500"/>
                </a:lnTo>
                <a:lnTo>
                  <a:pt x="337608" y="187095"/>
                </a:lnTo>
                <a:lnTo>
                  <a:pt x="401319" y="177489"/>
                </a:lnTo>
                <a:lnTo>
                  <a:pt x="455294" y="162591"/>
                </a:lnTo>
                <a:lnTo>
                  <a:pt x="496993" y="143312"/>
                </a:lnTo>
                <a:lnTo>
                  <a:pt x="533400" y="95250"/>
                </a:lnTo>
                <a:lnTo>
                  <a:pt x="523875" y="69894"/>
                </a:lnTo>
                <a:lnTo>
                  <a:pt x="455295" y="27860"/>
                </a:lnTo>
                <a:lnTo>
                  <a:pt x="401320" y="12982"/>
                </a:lnTo>
                <a:lnTo>
                  <a:pt x="337608" y="3395"/>
                </a:lnTo>
                <a:lnTo>
                  <a:pt x="26670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AA78B9CD-7B27-764C-900F-E4229E47E455}"/>
              </a:ext>
            </a:extLst>
          </p:cNvPr>
          <p:cNvSpPr/>
          <p:nvPr/>
        </p:nvSpPr>
        <p:spPr>
          <a:xfrm>
            <a:off x="648335" y="2525903"/>
            <a:ext cx="533400" cy="190500"/>
          </a:xfrm>
          <a:custGeom>
            <a:avLst/>
            <a:gdLst/>
            <a:ahLst/>
            <a:cxnLst/>
            <a:rect l="l" t="t" r="r" b="b"/>
            <a:pathLst>
              <a:path w="533400" h="190500">
                <a:moveTo>
                  <a:pt x="0" y="95250"/>
                </a:moveTo>
                <a:lnTo>
                  <a:pt x="36406" y="47131"/>
                </a:lnTo>
                <a:lnTo>
                  <a:pt x="78105" y="27860"/>
                </a:lnTo>
                <a:lnTo>
                  <a:pt x="132080" y="12982"/>
                </a:lnTo>
                <a:lnTo>
                  <a:pt x="195791" y="3395"/>
                </a:lnTo>
                <a:lnTo>
                  <a:pt x="266700" y="0"/>
                </a:lnTo>
                <a:lnTo>
                  <a:pt x="337608" y="3395"/>
                </a:lnTo>
                <a:lnTo>
                  <a:pt x="401320" y="12982"/>
                </a:lnTo>
                <a:lnTo>
                  <a:pt x="455295" y="27860"/>
                </a:lnTo>
                <a:lnTo>
                  <a:pt x="496993" y="47131"/>
                </a:lnTo>
                <a:lnTo>
                  <a:pt x="533400" y="95250"/>
                </a:lnTo>
                <a:lnTo>
                  <a:pt x="523875" y="120561"/>
                </a:lnTo>
                <a:lnTo>
                  <a:pt x="455294" y="162591"/>
                </a:lnTo>
                <a:lnTo>
                  <a:pt x="401319" y="177489"/>
                </a:lnTo>
                <a:lnTo>
                  <a:pt x="337608" y="187095"/>
                </a:lnTo>
                <a:lnTo>
                  <a:pt x="266700" y="190500"/>
                </a:lnTo>
                <a:lnTo>
                  <a:pt x="195791" y="187095"/>
                </a:lnTo>
                <a:lnTo>
                  <a:pt x="132079" y="177489"/>
                </a:lnTo>
                <a:lnTo>
                  <a:pt x="78104" y="162591"/>
                </a:lnTo>
                <a:lnTo>
                  <a:pt x="36406" y="143312"/>
                </a:lnTo>
                <a:lnTo>
                  <a:pt x="0" y="9525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052DC29D-BDC2-2A41-B945-0E70F90AB76D}"/>
              </a:ext>
            </a:extLst>
          </p:cNvPr>
          <p:cNvSpPr/>
          <p:nvPr/>
        </p:nvSpPr>
        <p:spPr>
          <a:xfrm>
            <a:off x="635" y="2754503"/>
            <a:ext cx="800100" cy="533400"/>
          </a:xfrm>
          <a:custGeom>
            <a:avLst/>
            <a:gdLst/>
            <a:ahLst/>
            <a:cxnLst/>
            <a:rect l="l" t="t" r="r" b="b"/>
            <a:pathLst>
              <a:path w="800100" h="533400">
                <a:moveTo>
                  <a:pt x="400050" y="0"/>
                </a:moveTo>
                <a:lnTo>
                  <a:pt x="0" y="533400"/>
                </a:lnTo>
                <a:lnTo>
                  <a:pt x="800100" y="533400"/>
                </a:lnTo>
                <a:lnTo>
                  <a:pt x="40005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230F74D1-8207-E84A-84C5-7E49CE8BF8EA}"/>
              </a:ext>
            </a:extLst>
          </p:cNvPr>
          <p:cNvSpPr/>
          <p:nvPr/>
        </p:nvSpPr>
        <p:spPr>
          <a:xfrm>
            <a:off x="635" y="2754503"/>
            <a:ext cx="800100" cy="533400"/>
          </a:xfrm>
          <a:custGeom>
            <a:avLst/>
            <a:gdLst/>
            <a:ahLst/>
            <a:cxnLst/>
            <a:rect l="l" t="t" r="r" b="b"/>
            <a:pathLst>
              <a:path w="800100" h="533400">
                <a:moveTo>
                  <a:pt x="0" y="533400"/>
                </a:moveTo>
                <a:lnTo>
                  <a:pt x="400050" y="0"/>
                </a:lnTo>
                <a:lnTo>
                  <a:pt x="800100" y="533400"/>
                </a:lnTo>
                <a:lnTo>
                  <a:pt x="0" y="533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838560DB-6044-E14A-95B5-54183BF5E80F}"/>
              </a:ext>
            </a:extLst>
          </p:cNvPr>
          <p:cNvSpPr txBox="1"/>
          <p:nvPr/>
        </p:nvSpPr>
        <p:spPr>
          <a:xfrm>
            <a:off x="235076" y="3068269"/>
            <a:ext cx="34671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dirty="0">
                <a:latin typeface="Arial"/>
                <a:cs typeface="Arial"/>
              </a:rPr>
              <a:t>L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spc="5" dirty="0">
                <a:latin typeface="Arial"/>
                <a:cs typeface="Arial"/>
              </a:rPr>
              <a:t>ft(</a:t>
            </a:r>
            <a:r>
              <a:rPr sz="900" dirty="0">
                <a:latin typeface="Arial"/>
                <a:cs typeface="Arial"/>
              </a:rPr>
              <a:t>L)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3001983D-E2CE-6945-86D0-1102D269433F}"/>
              </a:ext>
            </a:extLst>
          </p:cNvPr>
          <p:cNvSpPr/>
          <p:nvPr/>
        </p:nvSpPr>
        <p:spPr>
          <a:xfrm>
            <a:off x="381635" y="2678303"/>
            <a:ext cx="304800" cy="76200"/>
          </a:xfrm>
          <a:custGeom>
            <a:avLst/>
            <a:gdLst/>
            <a:ahLst/>
            <a:cxnLst/>
            <a:rect l="l" t="t" r="r" b="b"/>
            <a:pathLst>
              <a:path w="304800" h="76200">
                <a:moveTo>
                  <a:pt x="0" y="76200"/>
                </a:moveTo>
                <a:lnTo>
                  <a:pt x="3048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007C17E9-A388-024D-A604-1EBA80AAD190}"/>
              </a:ext>
            </a:extLst>
          </p:cNvPr>
          <p:cNvSpPr/>
          <p:nvPr/>
        </p:nvSpPr>
        <p:spPr>
          <a:xfrm>
            <a:off x="1143635" y="2678303"/>
            <a:ext cx="381000" cy="76200"/>
          </a:xfrm>
          <a:custGeom>
            <a:avLst/>
            <a:gdLst/>
            <a:ahLst/>
            <a:cxnLst/>
            <a:rect l="l" t="t" r="r" b="b"/>
            <a:pathLst>
              <a:path w="381000" h="76200">
                <a:moveTo>
                  <a:pt x="0" y="0"/>
                </a:moveTo>
                <a:lnTo>
                  <a:pt x="381000" y="76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401AF07E-EC90-5D4D-94BA-6B936E3E43B4}"/>
              </a:ext>
            </a:extLst>
          </p:cNvPr>
          <p:cNvSpPr txBox="1"/>
          <p:nvPr/>
        </p:nvSpPr>
        <p:spPr>
          <a:xfrm>
            <a:off x="159385" y="2233091"/>
            <a:ext cx="1964689" cy="4660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65150" marR="5080" indent="-565150">
              <a:lnSpc>
                <a:spcPct val="160600"/>
              </a:lnSpc>
              <a:spcBef>
                <a:spcPts val="95"/>
              </a:spcBef>
            </a:pPr>
            <a:r>
              <a:rPr sz="900" spc="15" dirty="0">
                <a:latin typeface="Arial"/>
                <a:cs typeface="Arial"/>
              </a:rPr>
              <a:t>With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proportional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to</a:t>
            </a:r>
            <a:r>
              <a:rPr sz="900" spc="-5" dirty="0">
                <a:latin typeface="Arial"/>
                <a:cs typeface="Arial"/>
              </a:rPr>
              <a:t> size(L):  </a:t>
            </a:r>
            <a:r>
              <a:rPr sz="900" dirty="0">
                <a:latin typeface="Arial"/>
                <a:cs typeface="Arial"/>
              </a:rPr>
              <a:t>Root(L)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CBBDF28C-CAEF-8444-912F-2C403D2B3878}"/>
              </a:ext>
            </a:extLst>
          </p:cNvPr>
          <p:cNvSpPr txBox="1"/>
          <p:nvPr/>
        </p:nvSpPr>
        <p:spPr>
          <a:xfrm>
            <a:off x="2448179" y="2267889"/>
            <a:ext cx="1983105" cy="431800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15"/>
              </a:spcBef>
            </a:pPr>
            <a:r>
              <a:rPr sz="900" spc="15" dirty="0">
                <a:latin typeface="Arial"/>
                <a:cs typeface="Arial"/>
              </a:rPr>
              <a:t>With</a:t>
            </a:r>
            <a:r>
              <a:rPr sz="900" spc="-8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proportional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to</a:t>
            </a:r>
            <a:r>
              <a:rPr sz="900" spc="-5" dirty="0">
                <a:latin typeface="Arial"/>
                <a:cs typeface="Arial"/>
              </a:rPr>
              <a:t> size(R):</a:t>
            </a:r>
            <a:endParaRPr sz="900">
              <a:latin typeface="Arial"/>
              <a:cs typeface="Arial"/>
            </a:endParaRPr>
          </a:p>
          <a:p>
            <a:pPr marL="215900" algn="ctr">
              <a:lnSpc>
                <a:spcPct val="100000"/>
              </a:lnSpc>
              <a:spcBef>
                <a:spcPts val="515"/>
              </a:spcBef>
            </a:pPr>
            <a:r>
              <a:rPr sz="900" dirty="0">
                <a:latin typeface="Arial"/>
                <a:cs typeface="Arial"/>
              </a:rPr>
              <a:t>Root(R)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574F7369-90B2-C549-995F-5D7CC06162E9}"/>
              </a:ext>
            </a:extLst>
          </p:cNvPr>
          <p:cNvSpPr/>
          <p:nvPr/>
        </p:nvSpPr>
        <p:spPr>
          <a:xfrm>
            <a:off x="3693953" y="1523142"/>
            <a:ext cx="181546" cy="1952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BB86BE92-8F67-3241-AA4B-F5530577136A}"/>
              </a:ext>
            </a:extLst>
          </p:cNvPr>
          <p:cNvSpPr txBox="1"/>
          <p:nvPr/>
        </p:nvSpPr>
        <p:spPr>
          <a:xfrm>
            <a:off x="3757930" y="1534160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e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C0C7EC1F-B0B5-5245-8818-252A568F0995}"/>
              </a:ext>
            </a:extLst>
          </p:cNvPr>
          <p:cNvSpPr/>
          <p:nvPr/>
        </p:nvSpPr>
        <p:spPr>
          <a:xfrm>
            <a:off x="3844417" y="1830323"/>
            <a:ext cx="457200" cy="359410"/>
          </a:xfrm>
          <a:custGeom>
            <a:avLst/>
            <a:gdLst/>
            <a:ahLst/>
            <a:cxnLst/>
            <a:rect l="l" t="t" r="r" b="b"/>
            <a:pathLst>
              <a:path w="457200" h="359410">
                <a:moveTo>
                  <a:pt x="228600" y="0"/>
                </a:moveTo>
                <a:lnTo>
                  <a:pt x="0" y="359155"/>
                </a:lnTo>
                <a:lnTo>
                  <a:pt x="457200" y="359155"/>
                </a:lnTo>
                <a:lnTo>
                  <a:pt x="22860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25A47ADC-30DA-C14A-80E8-5D750DFFAC6D}"/>
              </a:ext>
            </a:extLst>
          </p:cNvPr>
          <p:cNvSpPr/>
          <p:nvPr/>
        </p:nvSpPr>
        <p:spPr>
          <a:xfrm>
            <a:off x="3844417" y="1830323"/>
            <a:ext cx="457200" cy="359410"/>
          </a:xfrm>
          <a:custGeom>
            <a:avLst/>
            <a:gdLst/>
            <a:ahLst/>
            <a:cxnLst/>
            <a:rect l="l" t="t" r="r" b="b"/>
            <a:pathLst>
              <a:path w="457200" h="359410">
                <a:moveTo>
                  <a:pt x="0" y="359155"/>
                </a:moveTo>
                <a:lnTo>
                  <a:pt x="228600" y="0"/>
                </a:lnTo>
                <a:lnTo>
                  <a:pt x="457200" y="359155"/>
                </a:lnTo>
                <a:lnTo>
                  <a:pt x="0" y="35915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94DB89B4-1AC5-1A48-A825-8B492F974505}"/>
              </a:ext>
            </a:extLst>
          </p:cNvPr>
          <p:cNvSpPr/>
          <p:nvPr/>
        </p:nvSpPr>
        <p:spPr>
          <a:xfrm>
            <a:off x="3277235" y="1837054"/>
            <a:ext cx="457200" cy="359410"/>
          </a:xfrm>
          <a:custGeom>
            <a:avLst/>
            <a:gdLst/>
            <a:ahLst/>
            <a:cxnLst/>
            <a:rect l="l" t="t" r="r" b="b"/>
            <a:pathLst>
              <a:path w="457200" h="359410">
                <a:moveTo>
                  <a:pt x="228600" y="0"/>
                </a:moveTo>
                <a:lnTo>
                  <a:pt x="0" y="359283"/>
                </a:lnTo>
                <a:lnTo>
                  <a:pt x="457200" y="359283"/>
                </a:lnTo>
                <a:lnTo>
                  <a:pt x="22860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78A87A08-B2DF-4E4F-A2A1-6DD2EA4BDB82}"/>
              </a:ext>
            </a:extLst>
          </p:cNvPr>
          <p:cNvSpPr/>
          <p:nvPr/>
        </p:nvSpPr>
        <p:spPr>
          <a:xfrm>
            <a:off x="3277235" y="1837054"/>
            <a:ext cx="457200" cy="359410"/>
          </a:xfrm>
          <a:custGeom>
            <a:avLst/>
            <a:gdLst/>
            <a:ahLst/>
            <a:cxnLst/>
            <a:rect l="l" t="t" r="r" b="b"/>
            <a:pathLst>
              <a:path w="457200" h="359410">
                <a:moveTo>
                  <a:pt x="0" y="359283"/>
                </a:moveTo>
                <a:lnTo>
                  <a:pt x="228600" y="0"/>
                </a:lnTo>
                <a:lnTo>
                  <a:pt x="457200" y="359283"/>
                </a:lnTo>
                <a:lnTo>
                  <a:pt x="0" y="359283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AAA16076-16A5-9C43-A19B-AC280D200BD9}"/>
              </a:ext>
            </a:extLst>
          </p:cNvPr>
          <p:cNvSpPr txBox="1"/>
          <p:nvPr/>
        </p:nvSpPr>
        <p:spPr>
          <a:xfrm>
            <a:off x="3475989" y="2020062"/>
            <a:ext cx="65532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558165" algn="l"/>
              </a:tabLst>
            </a:pPr>
            <a:r>
              <a:rPr sz="900" spc="5" dirty="0">
                <a:latin typeface="Arial"/>
                <a:cs typeface="Arial"/>
              </a:rPr>
              <a:t>L	</a:t>
            </a:r>
            <a:r>
              <a:rPr sz="1350" spc="7" baseline="3086" dirty="0">
                <a:latin typeface="Arial"/>
                <a:cs typeface="Arial"/>
              </a:rPr>
              <a:t>R</a:t>
            </a:r>
            <a:endParaRPr sz="1350" baseline="3086">
              <a:latin typeface="Arial"/>
              <a:cs typeface="Arial"/>
            </a:endParaRPr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EE2F548D-4999-F148-B78F-28F1EFCF10DF}"/>
              </a:ext>
            </a:extLst>
          </p:cNvPr>
          <p:cNvSpPr/>
          <p:nvPr/>
        </p:nvSpPr>
        <p:spPr>
          <a:xfrm>
            <a:off x="3505835" y="1688083"/>
            <a:ext cx="216535" cy="149225"/>
          </a:xfrm>
          <a:custGeom>
            <a:avLst/>
            <a:gdLst/>
            <a:ahLst/>
            <a:cxnLst/>
            <a:rect l="l" t="t" r="r" b="b"/>
            <a:pathLst>
              <a:path w="216535" h="149225">
                <a:moveTo>
                  <a:pt x="0" y="148971"/>
                </a:moveTo>
                <a:lnTo>
                  <a:pt x="216408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18E1706F-D422-C046-9EB6-423F2852D6B2}"/>
              </a:ext>
            </a:extLst>
          </p:cNvPr>
          <p:cNvSpPr/>
          <p:nvPr/>
        </p:nvSpPr>
        <p:spPr>
          <a:xfrm>
            <a:off x="3847211" y="1688083"/>
            <a:ext cx="226060" cy="142240"/>
          </a:xfrm>
          <a:custGeom>
            <a:avLst/>
            <a:gdLst/>
            <a:ahLst/>
            <a:cxnLst/>
            <a:rect l="l" t="t" r="r" b="b"/>
            <a:pathLst>
              <a:path w="226060" h="142239">
                <a:moveTo>
                  <a:pt x="225806" y="142240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0D5CC2C6-A37A-2743-8524-8E801198671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8412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1">
            <a:extLst>
              <a:ext uri="{FF2B5EF4-FFF2-40B4-BE49-F238E27FC236}">
                <a16:creationId xmlns:a16="http://schemas.microsoft.com/office/drawing/2014/main" id="{BEFA3F64-6C34-2245-AB81-998CA4556F3C}"/>
              </a:ext>
            </a:extLst>
          </p:cNvPr>
          <p:cNvSpPr txBox="1"/>
          <p:nvPr/>
        </p:nvSpPr>
        <p:spPr>
          <a:xfrm>
            <a:off x="275589" y="808990"/>
            <a:ext cx="4051300" cy="25622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4127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use an </a:t>
            </a:r>
            <a:r>
              <a:rPr sz="1400" spc="-15" dirty="0">
                <a:latin typeface="Arial"/>
                <a:cs typeface="Arial"/>
              </a:rPr>
              <a:t>array </a:t>
            </a:r>
            <a:r>
              <a:rPr sz="1400" spc="-10" dirty="0">
                <a:latin typeface="Arial"/>
                <a:cs typeface="Arial"/>
              </a:rPr>
              <a:t>or </a:t>
            </a:r>
            <a:r>
              <a:rPr sz="1400" spc="-5" dirty="0">
                <a:latin typeface="Arial"/>
                <a:cs typeface="Arial"/>
              </a:rPr>
              <a:t>linked list to </a:t>
            </a:r>
            <a:r>
              <a:rPr sz="1400" spc="-15" dirty="0">
                <a:latin typeface="Arial"/>
                <a:cs typeface="Arial"/>
              </a:rPr>
              <a:t>encode 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sequence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n</a:t>
            </a:r>
            <a:r>
              <a:rPr sz="1400" spc="11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elements.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00"/>
              </a:spcBef>
              <a:buChar char="–"/>
              <a:tabLst>
                <a:tab pos="372110" algn="l"/>
              </a:tabLst>
            </a:pPr>
            <a:r>
              <a:rPr sz="1200" spc="30" dirty="0">
                <a:latin typeface="Arial"/>
                <a:cs typeface="Arial"/>
              </a:rPr>
              <a:t>We</a:t>
            </a:r>
            <a:r>
              <a:rPr sz="1200" spc="-2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can insert/delete at the endpoints of the sequence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</a:pP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O(1)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time,</a:t>
            </a:r>
            <a:endParaRPr sz="1200">
              <a:latin typeface="Arial"/>
              <a:cs typeface="Arial"/>
            </a:endParaRPr>
          </a:p>
          <a:p>
            <a:pPr marL="372110" marR="6096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But </a:t>
            </a:r>
            <a:r>
              <a:rPr sz="1200" dirty="0">
                <a:latin typeface="Arial"/>
                <a:cs typeface="Arial"/>
              </a:rPr>
              <a:t>insertions/deletions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the </a:t>
            </a:r>
            <a:r>
              <a:rPr sz="1200" spc="-5" dirty="0">
                <a:latin typeface="Arial"/>
                <a:cs typeface="Arial"/>
              </a:rPr>
              <a:t>middle </a:t>
            </a:r>
            <a:r>
              <a:rPr sz="1200" dirty="0">
                <a:latin typeface="Arial"/>
                <a:cs typeface="Arial"/>
              </a:rPr>
              <a:t>of the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sequence  take O(n) </a:t>
            </a:r>
            <a:r>
              <a:rPr sz="1200" spc="-5" dirty="0">
                <a:latin typeface="Arial"/>
                <a:cs typeface="Arial"/>
              </a:rPr>
              <a:t>worst-case</a:t>
            </a:r>
            <a:r>
              <a:rPr sz="1200" spc="-4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time.</a:t>
            </a:r>
            <a:endParaRPr sz="12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2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Using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balanced </a:t>
            </a:r>
            <a:r>
              <a:rPr sz="1400" spc="-5" dirty="0">
                <a:latin typeface="Arial"/>
                <a:cs typeface="Arial"/>
              </a:rPr>
              <a:t>BST </a:t>
            </a:r>
            <a:r>
              <a:rPr sz="1400" spc="-10" dirty="0">
                <a:latin typeface="Arial"/>
                <a:cs typeface="Arial"/>
              </a:rPr>
              <a:t>augmented with </a:t>
            </a:r>
            <a:r>
              <a:rPr sz="1400" spc="-15" dirty="0">
                <a:latin typeface="Arial"/>
                <a:cs typeface="Arial"/>
              </a:rPr>
              <a:t>subtree  </a:t>
            </a:r>
            <a:r>
              <a:rPr sz="1400" spc="-10" dirty="0">
                <a:latin typeface="Arial"/>
                <a:cs typeface="Arial"/>
              </a:rPr>
              <a:t>sizes,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</a:t>
            </a:r>
            <a:r>
              <a:rPr sz="1400" spc="-15" dirty="0">
                <a:latin typeface="Arial"/>
                <a:cs typeface="Arial"/>
              </a:rPr>
              <a:t>perform </a:t>
            </a:r>
            <a:r>
              <a:rPr sz="1400" spc="-10" dirty="0">
                <a:latin typeface="Arial"/>
                <a:cs typeface="Arial"/>
              </a:rPr>
              <a:t>all the following operations 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O(log n)</a:t>
            </a:r>
            <a:r>
              <a:rPr sz="1400" spc="6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time: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0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Insert / delete </a:t>
            </a:r>
            <a:r>
              <a:rPr sz="1200" spc="-5" dirty="0">
                <a:latin typeface="Arial"/>
                <a:cs typeface="Arial"/>
              </a:rPr>
              <a:t>anywhere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the</a:t>
            </a:r>
            <a:r>
              <a:rPr sz="1200" spc="-10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sequence.</a:t>
            </a:r>
            <a:endParaRPr sz="1200">
              <a:latin typeface="Arial"/>
              <a:cs typeface="Arial"/>
            </a:endParaRPr>
          </a:p>
          <a:p>
            <a:pPr marL="372110" marR="419734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Access </a:t>
            </a:r>
            <a:r>
              <a:rPr sz="1200" dirty="0">
                <a:latin typeface="Arial"/>
                <a:cs typeface="Arial"/>
              </a:rPr>
              <a:t>or </a:t>
            </a:r>
            <a:r>
              <a:rPr sz="1200" spc="-5" dirty="0">
                <a:latin typeface="Arial"/>
                <a:cs typeface="Arial"/>
              </a:rPr>
              <a:t>modify any element by </a:t>
            </a:r>
            <a:r>
              <a:rPr sz="1200" spc="5" dirty="0">
                <a:latin typeface="Arial"/>
                <a:cs typeface="Arial"/>
              </a:rPr>
              <a:t>its </a:t>
            </a:r>
            <a:r>
              <a:rPr sz="1200" dirty="0">
                <a:latin typeface="Arial"/>
                <a:cs typeface="Arial"/>
              </a:rPr>
              <a:t>index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the  </a:t>
            </a:r>
            <a:r>
              <a:rPr sz="1200" spc="-5" dirty="0">
                <a:latin typeface="Arial"/>
                <a:cs typeface="Arial"/>
              </a:rPr>
              <a:t>sequence.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2">
            <a:extLst>
              <a:ext uri="{FF2B5EF4-FFF2-40B4-BE49-F238E27FC236}">
                <a16:creationId xmlns:a16="http://schemas.microsoft.com/office/drawing/2014/main" id="{266CCE17-18ED-9841-BC2D-FFD113AEE00D}"/>
              </a:ext>
            </a:extLst>
          </p:cNvPr>
          <p:cNvSpPr/>
          <p:nvPr/>
        </p:nvSpPr>
        <p:spPr>
          <a:xfrm>
            <a:off x="635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3">
            <a:extLst>
              <a:ext uri="{FF2B5EF4-FFF2-40B4-BE49-F238E27FC236}">
                <a16:creationId xmlns:a16="http://schemas.microsoft.com/office/drawing/2014/main" id="{38A539EC-15AC-7E42-B3D2-F22EFC14961E}"/>
              </a:ext>
            </a:extLst>
          </p:cNvPr>
          <p:cNvSpPr/>
          <p:nvPr/>
        </p:nvSpPr>
        <p:spPr>
          <a:xfrm>
            <a:off x="635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4">
            <a:extLst>
              <a:ext uri="{FF2B5EF4-FFF2-40B4-BE49-F238E27FC236}">
                <a16:creationId xmlns:a16="http://schemas.microsoft.com/office/drawing/2014/main" id="{81151D61-5436-7147-A02E-7BD713C48722}"/>
              </a:ext>
            </a:extLst>
          </p:cNvPr>
          <p:cNvSpPr txBox="1"/>
          <p:nvPr/>
        </p:nvSpPr>
        <p:spPr>
          <a:xfrm>
            <a:off x="13462" y="13666"/>
            <a:ext cx="4546600" cy="6699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1158875">
              <a:lnSpc>
                <a:spcPct val="100000"/>
              </a:lnSpc>
              <a:spcBef>
                <a:spcPts val="1475"/>
              </a:spcBef>
            </a:pP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Dynamic</a:t>
            </a:r>
            <a:r>
              <a:rPr sz="1800" b="1" spc="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Sequences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45">
            <a:extLst>
              <a:ext uri="{FF2B5EF4-FFF2-40B4-BE49-F238E27FC236}">
                <a16:creationId xmlns:a16="http://schemas.microsoft.com/office/drawing/2014/main" id="{91F49FCC-8CFE-9142-87C9-86FAB0444BE5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5613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786AD54E-80E7-B747-98B2-4F15C978E0B5}"/>
              </a:ext>
            </a:extLst>
          </p:cNvPr>
          <p:cNvSpPr txBox="1"/>
          <p:nvPr/>
        </p:nvSpPr>
        <p:spPr>
          <a:xfrm>
            <a:off x="275589" y="2623565"/>
            <a:ext cx="4027170" cy="621665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70180" marR="5080" indent="-170180" algn="just">
              <a:lnSpc>
                <a:spcPts val="1510"/>
              </a:lnSpc>
              <a:spcBef>
                <a:spcPts val="284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Elements </a:t>
            </a:r>
            <a:r>
              <a:rPr sz="1400" spc="-10" dirty="0">
                <a:latin typeface="Arial"/>
                <a:cs typeface="Arial"/>
              </a:rPr>
              <a:t>no longer have </a:t>
            </a:r>
            <a:r>
              <a:rPr sz="1400" spc="-15" dirty="0">
                <a:latin typeface="Arial"/>
                <a:cs typeface="Arial"/>
              </a:rPr>
              <a:t>keys, and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no longer  use </a:t>
            </a:r>
            <a:r>
              <a:rPr sz="1400" i="1" spc="-10" dirty="0">
                <a:latin typeface="Arial"/>
                <a:cs typeface="Arial"/>
              </a:rPr>
              <a:t>find</a:t>
            </a:r>
            <a:r>
              <a:rPr sz="1400" spc="-10" dirty="0">
                <a:latin typeface="Arial"/>
                <a:cs typeface="Arial"/>
              </a:rPr>
              <a:t>. Rather,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rely on the </a:t>
            </a:r>
            <a:r>
              <a:rPr sz="1400" i="1" spc="-10" dirty="0">
                <a:latin typeface="Arial"/>
                <a:cs typeface="Arial"/>
              </a:rPr>
              <a:t>select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access  elements </a:t>
            </a:r>
            <a:r>
              <a:rPr sz="1400" spc="-15" dirty="0">
                <a:latin typeface="Arial"/>
                <a:cs typeface="Arial"/>
              </a:rPr>
              <a:t>based </a:t>
            </a:r>
            <a:r>
              <a:rPr sz="1400" spc="-10" dirty="0">
                <a:latin typeface="Arial"/>
                <a:cs typeface="Arial"/>
              </a:rPr>
              <a:t>their index within the</a:t>
            </a:r>
            <a:r>
              <a:rPr sz="1400" spc="31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sequence.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664D45A-FC7F-6D4C-814C-D6B155EF2646}"/>
              </a:ext>
            </a:extLst>
          </p:cNvPr>
          <p:cNvSpPr/>
          <p:nvPr/>
        </p:nvSpPr>
        <p:spPr>
          <a:xfrm>
            <a:off x="2269998" y="1353311"/>
            <a:ext cx="876300" cy="266700"/>
          </a:xfrm>
          <a:custGeom>
            <a:avLst/>
            <a:gdLst/>
            <a:ahLst/>
            <a:cxnLst/>
            <a:rect l="l" t="t" r="r" b="b"/>
            <a:pathLst>
              <a:path w="876300" h="266700">
                <a:moveTo>
                  <a:pt x="0" y="0"/>
                </a:moveTo>
                <a:lnTo>
                  <a:pt x="876300" y="2667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A01FE670-672F-D94F-9C88-AAEC2F4AE769}"/>
              </a:ext>
            </a:extLst>
          </p:cNvPr>
          <p:cNvSpPr/>
          <p:nvPr/>
        </p:nvSpPr>
        <p:spPr>
          <a:xfrm>
            <a:off x="1469898" y="1353311"/>
            <a:ext cx="838200" cy="266700"/>
          </a:xfrm>
          <a:custGeom>
            <a:avLst/>
            <a:gdLst/>
            <a:ahLst/>
            <a:cxnLst/>
            <a:rect l="l" t="t" r="r" b="b"/>
            <a:pathLst>
              <a:path w="838200" h="266700">
                <a:moveTo>
                  <a:pt x="0" y="266700"/>
                </a:moveTo>
                <a:lnTo>
                  <a:pt x="8382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313CB2F-1B48-4A4B-B9AE-4B85249236ED}"/>
              </a:ext>
            </a:extLst>
          </p:cNvPr>
          <p:cNvSpPr/>
          <p:nvPr/>
        </p:nvSpPr>
        <p:spPr>
          <a:xfrm>
            <a:off x="2117598" y="12390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881"/>
                </a:lnTo>
                <a:lnTo>
                  <a:pt x="23396" y="229277"/>
                </a:lnTo>
                <a:lnTo>
                  <a:pt x="50196" y="260127"/>
                </a:lnTo>
                <a:lnTo>
                  <a:pt x="84892" y="283972"/>
                </a:lnTo>
                <a:lnTo>
                  <a:pt x="125853" y="299349"/>
                </a:lnTo>
                <a:lnTo>
                  <a:pt x="171450" y="304800"/>
                </a:lnTo>
                <a:lnTo>
                  <a:pt x="217002" y="299349"/>
                </a:lnTo>
                <a:lnTo>
                  <a:pt x="257951" y="283972"/>
                </a:lnTo>
                <a:lnTo>
                  <a:pt x="292655" y="260127"/>
                </a:lnTo>
                <a:lnTo>
                  <a:pt x="319475" y="229277"/>
                </a:lnTo>
                <a:lnTo>
                  <a:pt x="336770" y="192881"/>
                </a:lnTo>
                <a:lnTo>
                  <a:pt x="342900" y="152400"/>
                </a:lnTo>
                <a:lnTo>
                  <a:pt x="336770" y="111874"/>
                </a:lnTo>
                <a:lnTo>
                  <a:pt x="319475" y="75466"/>
                </a:lnTo>
                <a:lnTo>
                  <a:pt x="292655" y="44624"/>
                </a:lnTo>
                <a:lnTo>
                  <a:pt x="257951" y="20799"/>
                </a:lnTo>
                <a:lnTo>
                  <a:pt x="217002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BB625AA1-B7F9-0C43-8987-1BB446ADD639}"/>
              </a:ext>
            </a:extLst>
          </p:cNvPr>
          <p:cNvSpPr/>
          <p:nvPr/>
        </p:nvSpPr>
        <p:spPr>
          <a:xfrm>
            <a:off x="2117598" y="1239011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02" y="5441"/>
                </a:lnTo>
                <a:lnTo>
                  <a:pt x="257951" y="20799"/>
                </a:lnTo>
                <a:lnTo>
                  <a:pt x="292655" y="44624"/>
                </a:lnTo>
                <a:lnTo>
                  <a:pt x="319475" y="75466"/>
                </a:lnTo>
                <a:lnTo>
                  <a:pt x="336770" y="111874"/>
                </a:lnTo>
                <a:lnTo>
                  <a:pt x="342900" y="152400"/>
                </a:lnTo>
                <a:lnTo>
                  <a:pt x="336770" y="192881"/>
                </a:lnTo>
                <a:lnTo>
                  <a:pt x="319475" y="229277"/>
                </a:lnTo>
                <a:lnTo>
                  <a:pt x="292655" y="260127"/>
                </a:lnTo>
                <a:lnTo>
                  <a:pt x="257951" y="283972"/>
                </a:lnTo>
                <a:lnTo>
                  <a:pt x="217002" y="299349"/>
                </a:lnTo>
                <a:lnTo>
                  <a:pt x="171450" y="304800"/>
                </a:lnTo>
                <a:lnTo>
                  <a:pt x="125853" y="299349"/>
                </a:lnTo>
                <a:lnTo>
                  <a:pt x="84892" y="283972"/>
                </a:lnTo>
                <a:lnTo>
                  <a:pt x="50196" y="260127"/>
                </a:lnTo>
                <a:lnTo>
                  <a:pt x="23396" y="229277"/>
                </a:lnTo>
                <a:lnTo>
                  <a:pt x="6120" y="192881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E0BB0C56-76CB-E74E-9409-57F0BBC791FB}"/>
              </a:ext>
            </a:extLst>
          </p:cNvPr>
          <p:cNvSpPr txBox="1"/>
          <p:nvPr/>
        </p:nvSpPr>
        <p:spPr>
          <a:xfrm>
            <a:off x="275589" y="788035"/>
            <a:ext cx="3921125" cy="70548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70180" marR="5080" indent="-170180">
              <a:lnSpc>
                <a:spcPts val="1510"/>
              </a:lnSpc>
              <a:spcBef>
                <a:spcPts val="28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The “BST </a:t>
            </a:r>
            <a:r>
              <a:rPr sz="1400" spc="-15" dirty="0">
                <a:latin typeface="Arial"/>
                <a:cs typeface="Arial"/>
              </a:rPr>
              <a:t>property” </a:t>
            </a:r>
            <a:r>
              <a:rPr sz="1400" spc="-10" dirty="0">
                <a:latin typeface="Arial"/>
                <a:cs typeface="Arial"/>
              </a:rPr>
              <a:t>is slightly </a:t>
            </a:r>
            <a:r>
              <a:rPr sz="1400" spc="-15" dirty="0">
                <a:latin typeface="Arial"/>
                <a:cs typeface="Arial"/>
              </a:rPr>
              <a:t>different </a:t>
            </a:r>
            <a:r>
              <a:rPr sz="1400" spc="-20" dirty="0">
                <a:latin typeface="Arial"/>
                <a:cs typeface="Arial"/>
              </a:rPr>
              <a:t>when we  </a:t>
            </a:r>
            <a:r>
              <a:rPr sz="1400" spc="-10" dirty="0">
                <a:latin typeface="Arial"/>
                <a:cs typeface="Arial"/>
              </a:rPr>
              <a:t>use </a:t>
            </a:r>
            <a:r>
              <a:rPr sz="1400" spc="-5" dirty="0">
                <a:latin typeface="Arial"/>
                <a:cs typeface="Arial"/>
              </a:rPr>
              <a:t>a BST </a:t>
            </a:r>
            <a:r>
              <a:rPr sz="1400" spc="-10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encode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sequence</a:t>
            </a:r>
            <a:r>
              <a:rPr sz="1400" spc="2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A[1..n]:</a:t>
            </a:r>
            <a:endParaRPr sz="1400">
              <a:latin typeface="Arial"/>
              <a:cs typeface="Arial"/>
            </a:endParaRPr>
          </a:p>
          <a:p>
            <a:pPr marL="106680" algn="ctr">
              <a:lnSpc>
                <a:spcPct val="100000"/>
              </a:lnSpc>
              <a:spcBef>
                <a:spcPts val="710"/>
              </a:spcBef>
            </a:pPr>
            <a:r>
              <a:rPr sz="1200" dirty="0">
                <a:latin typeface="Arial"/>
                <a:cs typeface="Arial"/>
              </a:rPr>
              <a:t>A[i]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192B7990-2C21-DD40-8857-DCF6A70CA190}"/>
              </a:ext>
            </a:extLst>
          </p:cNvPr>
          <p:cNvSpPr/>
          <p:nvPr/>
        </p:nvSpPr>
        <p:spPr>
          <a:xfrm>
            <a:off x="860298" y="1620011"/>
            <a:ext cx="1219200" cy="952500"/>
          </a:xfrm>
          <a:custGeom>
            <a:avLst/>
            <a:gdLst/>
            <a:ahLst/>
            <a:cxnLst/>
            <a:rect l="l" t="t" r="r" b="b"/>
            <a:pathLst>
              <a:path w="1219200" h="952500">
                <a:moveTo>
                  <a:pt x="609600" y="0"/>
                </a:moveTo>
                <a:lnTo>
                  <a:pt x="0" y="952500"/>
                </a:lnTo>
                <a:lnTo>
                  <a:pt x="1219200" y="952500"/>
                </a:lnTo>
                <a:lnTo>
                  <a:pt x="6096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C6F14D4B-98EB-2F48-83AC-F8F14108643C}"/>
              </a:ext>
            </a:extLst>
          </p:cNvPr>
          <p:cNvSpPr/>
          <p:nvPr/>
        </p:nvSpPr>
        <p:spPr>
          <a:xfrm>
            <a:off x="860298" y="1620011"/>
            <a:ext cx="1219200" cy="952500"/>
          </a:xfrm>
          <a:custGeom>
            <a:avLst/>
            <a:gdLst/>
            <a:ahLst/>
            <a:cxnLst/>
            <a:rect l="l" t="t" r="r" b="b"/>
            <a:pathLst>
              <a:path w="1219200" h="952500">
                <a:moveTo>
                  <a:pt x="0" y="952500"/>
                </a:moveTo>
                <a:lnTo>
                  <a:pt x="609600" y="0"/>
                </a:lnTo>
                <a:lnTo>
                  <a:pt x="1219200" y="952500"/>
                </a:lnTo>
                <a:lnTo>
                  <a:pt x="0" y="952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83C3C2FB-1EA8-D849-B933-7136F6FC4B04}"/>
              </a:ext>
            </a:extLst>
          </p:cNvPr>
          <p:cNvSpPr txBox="1"/>
          <p:nvPr/>
        </p:nvSpPr>
        <p:spPr>
          <a:xfrm>
            <a:off x="1148207" y="2126107"/>
            <a:ext cx="658495" cy="4083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1285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A[1..i-1]</a:t>
            </a:r>
            <a:endParaRPr sz="900">
              <a:latin typeface="Arial"/>
              <a:cs typeface="Arial"/>
            </a:endParaRPr>
          </a:p>
          <a:p>
            <a:pPr marR="5080" indent="-1270" algn="ctr">
              <a:lnSpc>
                <a:spcPct val="100000"/>
              </a:lnSpc>
              <a:spcBef>
                <a:spcPts val="5"/>
              </a:spcBef>
            </a:pPr>
            <a:r>
              <a:rPr sz="800" spc="-15" dirty="0">
                <a:latin typeface="Arial"/>
                <a:cs typeface="Arial"/>
              </a:rPr>
              <a:t>(all </a:t>
            </a:r>
            <a:r>
              <a:rPr sz="800" spc="-20" dirty="0">
                <a:latin typeface="Arial"/>
                <a:cs typeface="Arial"/>
              </a:rPr>
              <a:t>elements  preceding</a:t>
            </a:r>
            <a:r>
              <a:rPr sz="800" spc="40" dirty="0">
                <a:latin typeface="Arial"/>
                <a:cs typeface="Arial"/>
              </a:rPr>
              <a:t> </a:t>
            </a:r>
            <a:r>
              <a:rPr sz="800" spc="-10" dirty="0">
                <a:latin typeface="Arial"/>
                <a:cs typeface="Arial"/>
              </a:rPr>
              <a:t>A[i])</a:t>
            </a:r>
            <a:endParaRPr sz="800">
              <a:latin typeface="Arial"/>
              <a:cs typeface="Arial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596405D4-98B2-C749-B7DB-1F7589B4B3A8}"/>
              </a:ext>
            </a:extLst>
          </p:cNvPr>
          <p:cNvSpPr/>
          <p:nvPr/>
        </p:nvSpPr>
        <p:spPr>
          <a:xfrm>
            <a:off x="2536698" y="1620011"/>
            <a:ext cx="1219200" cy="952500"/>
          </a:xfrm>
          <a:custGeom>
            <a:avLst/>
            <a:gdLst/>
            <a:ahLst/>
            <a:cxnLst/>
            <a:rect l="l" t="t" r="r" b="b"/>
            <a:pathLst>
              <a:path w="1219200" h="952500">
                <a:moveTo>
                  <a:pt x="609600" y="0"/>
                </a:moveTo>
                <a:lnTo>
                  <a:pt x="0" y="952500"/>
                </a:lnTo>
                <a:lnTo>
                  <a:pt x="1219200" y="952500"/>
                </a:lnTo>
                <a:lnTo>
                  <a:pt x="6096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D9FB8392-B499-E24A-B498-42E293486628}"/>
              </a:ext>
            </a:extLst>
          </p:cNvPr>
          <p:cNvSpPr/>
          <p:nvPr/>
        </p:nvSpPr>
        <p:spPr>
          <a:xfrm>
            <a:off x="2536698" y="1620011"/>
            <a:ext cx="1219200" cy="952500"/>
          </a:xfrm>
          <a:custGeom>
            <a:avLst/>
            <a:gdLst/>
            <a:ahLst/>
            <a:cxnLst/>
            <a:rect l="l" t="t" r="r" b="b"/>
            <a:pathLst>
              <a:path w="1219200" h="952500">
                <a:moveTo>
                  <a:pt x="0" y="952500"/>
                </a:moveTo>
                <a:lnTo>
                  <a:pt x="609600" y="0"/>
                </a:lnTo>
                <a:lnTo>
                  <a:pt x="1219200" y="952500"/>
                </a:lnTo>
                <a:lnTo>
                  <a:pt x="0" y="952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96140B38-E783-D041-B3EA-7A51E74CD76B}"/>
              </a:ext>
            </a:extLst>
          </p:cNvPr>
          <p:cNvSpPr txBox="1"/>
          <p:nvPr/>
        </p:nvSpPr>
        <p:spPr>
          <a:xfrm>
            <a:off x="2810001" y="2110867"/>
            <a:ext cx="690880" cy="4387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1920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A[i+1..n]</a:t>
            </a:r>
            <a:endParaRPr sz="900">
              <a:latin typeface="Arial"/>
              <a:cs typeface="Arial"/>
            </a:endParaRPr>
          </a:p>
          <a:p>
            <a:pPr marR="5080" indent="635" algn="ctr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(all </a:t>
            </a:r>
            <a:r>
              <a:rPr sz="900" spc="-5" dirty="0">
                <a:latin typeface="Arial"/>
                <a:cs typeface="Arial"/>
              </a:rPr>
              <a:t>elements  </a:t>
            </a:r>
            <a:r>
              <a:rPr sz="900" spc="5" dirty="0">
                <a:latin typeface="Arial"/>
                <a:cs typeface="Arial"/>
              </a:rPr>
              <a:t>following</a:t>
            </a:r>
            <a:r>
              <a:rPr sz="900" spc="-204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A[i])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9F1E2EE5-6206-6C46-BE5E-C5525DFC755D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4E66FAEB-8D2F-5048-BA26-31FD23A84037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588774D-9591-3143-A0BB-398E10C2A6E9}"/>
              </a:ext>
            </a:extLst>
          </p:cNvPr>
          <p:cNvSpPr txBox="1"/>
          <p:nvPr/>
        </p:nvSpPr>
        <p:spPr>
          <a:xfrm>
            <a:off x="13462" y="14097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1158875">
              <a:lnSpc>
                <a:spcPct val="100000"/>
              </a:lnSpc>
              <a:spcBef>
                <a:spcPts val="1475"/>
              </a:spcBef>
            </a:pP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Dynamic</a:t>
            </a:r>
            <a:r>
              <a:rPr sz="1800" b="1" spc="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Sequences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70329070-B069-864E-8771-4FEFF00BB6DE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32209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9">
            <a:extLst>
              <a:ext uri="{FF2B5EF4-FFF2-40B4-BE49-F238E27FC236}">
                <a16:creationId xmlns:a16="http://schemas.microsoft.com/office/drawing/2014/main" id="{D2D9B9E0-12A2-5246-8996-37EBBCC9FCBB}"/>
              </a:ext>
            </a:extLst>
          </p:cNvPr>
          <p:cNvSpPr/>
          <p:nvPr/>
        </p:nvSpPr>
        <p:spPr>
          <a:xfrm>
            <a:off x="1117731" y="926903"/>
            <a:ext cx="1104900" cy="457200"/>
          </a:xfrm>
          <a:custGeom>
            <a:avLst/>
            <a:gdLst/>
            <a:ahLst/>
            <a:cxnLst/>
            <a:rect l="l" t="t" r="r" b="b"/>
            <a:pathLst>
              <a:path w="1104900" h="457200">
                <a:moveTo>
                  <a:pt x="0" y="457200"/>
                </a:moveTo>
                <a:lnTo>
                  <a:pt x="11049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20">
            <a:extLst>
              <a:ext uri="{FF2B5EF4-FFF2-40B4-BE49-F238E27FC236}">
                <a16:creationId xmlns:a16="http://schemas.microsoft.com/office/drawing/2014/main" id="{B3B79CBC-9885-5145-BCA9-D35A3B315089}"/>
              </a:ext>
            </a:extLst>
          </p:cNvPr>
          <p:cNvSpPr/>
          <p:nvPr/>
        </p:nvSpPr>
        <p:spPr>
          <a:xfrm>
            <a:off x="279531" y="1917504"/>
            <a:ext cx="304800" cy="723900"/>
          </a:xfrm>
          <a:custGeom>
            <a:avLst/>
            <a:gdLst/>
            <a:ahLst/>
            <a:cxnLst/>
            <a:rect l="l" t="t" r="r" b="b"/>
            <a:pathLst>
              <a:path w="304800" h="723900">
                <a:moveTo>
                  <a:pt x="3048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1">
            <a:extLst>
              <a:ext uri="{FF2B5EF4-FFF2-40B4-BE49-F238E27FC236}">
                <a16:creationId xmlns:a16="http://schemas.microsoft.com/office/drawing/2014/main" id="{F526C2FE-60F8-7644-83C7-6BD9F4AB149C}"/>
              </a:ext>
            </a:extLst>
          </p:cNvPr>
          <p:cNvSpPr/>
          <p:nvPr/>
        </p:nvSpPr>
        <p:spPr>
          <a:xfrm>
            <a:off x="546231" y="1346004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600"/>
                </a:moveTo>
                <a:lnTo>
                  <a:pt x="6096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2">
            <a:extLst>
              <a:ext uri="{FF2B5EF4-FFF2-40B4-BE49-F238E27FC236}">
                <a16:creationId xmlns:a16="http://schemas.microsoft.com/office/drawing/2014/main" id="{58B73507-001F-834B-BE5B-0577580CDC10}"/>
              </a:ext>
            </a:extLst>
          </p:cNvPr>
          <p:cNvSpPr/>
          <p:nvPr/>
        </p:nvSpPr>
        <p:spPr>
          <a:xfrm>
            <a:off x="1155831" y="1384104"/>
            <a:ext cx="495300" cy="533400"/>
          </a:xfrm>
          <a:custGeom>
            <a:avLst/>
            <a:gdLst/>
            <a:ahLst/>
            <a:cxnLst/>
            <a:rect l="l" t="t" r="r" b="b"/>
            <a:pathLst>
              <a:path w="495300" h="533400">
                <a:moveTo>
                  <a:pt x="0" y="0"/>
                </a:moveTo>
                <a:lnTo>
                  <a:pt x="495300" y="5334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3">
            <a:extLst>
              <a:ext uri="{FF2B5EF4-FFF2-40B4-BE49-F238E27FC236}">
                <a16:creationId xmlns:a16="http://schemas.microsoft.com/office/drawing/2014/main" id="{B8BFD3DE-D075-EB45-BD40-78117DB1E7D8}"/>
              </a:ext>
            </a:extLst>
          </p:cNvPr>
          <p:cNvSpPr/>
          <p:nvPr/>
        </p:nvSpPr>
        <p:spPr>
          <a:xfrm>
            <a:off x="1232031" y="1879404"/>
            <a:ext cx="457200" cy="723900"/>
          </a:xfrm>
          <a:custGeom>
            <a:avLst/>
            <a:gdLst/>
            <a:ahLst/>
            <a:cxnLst/>
            <a:rect l="l" t="t" r="r" b="b"/>
            <a:pathLst>
              <a:path w="457200" h="723900">
                <a:moveTo>
                  <a:pt x="0" y="723900"/>
                </a:moveTo>
                <a:lnTo>
                  <a:pt x="4572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1E9B56E3-3A1E-4B4F-8DE8-3D92ECB6579B}"/>
              </a:ext>
            </a:extLst>
          </p:cNvPr>
          <p:cNvSpPr/>
          <p:nvPr/>
        </p:nvSpPr>
        <p:spPr>
          <a:xfrm>
            <a:off x="1651131" y="1917504"/>
            <a:ext cx="419100" cy="647700"/>
          </a:xfrm>
          <a:custGeom>
            <a:avLst/>
            <a:gdLst/>
            <a:ahLst/>
            <a:cxnLst/>
            <a:rect l="l" t="t" r="r" b="b"/>
            <a:pathLst>
              <a:path w="419100" h="647700">
                <a:moveTo>
                  <a:pt x="0" y="0"/>
                </a:moveTo>
                <a:lnTo>
                  <a:pt x="419100" y="6477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FC4EB361-3CC4-5F4C-85A3-0F1CDC30FBBF}"/>
              </a:ext>
            </a:extLst>
          </p:cNvPr>
          <p:cNvSpPr/>
          <p:nvPr/>
        </p:nvSpPr>
        <p:spPr>
          <a:xfrm>
            <a:off x="1765431" y="2565204"/>
            <a:ext cx="266700" cy="609600"/>
          </a:xfrm>
          <a:custGeom>
            <a:avLst/>
            <a:gdLst/>
            <a:ahLst/>
            <a:cxnLst/>
            <a:rect l="l" t="t" r="r" b="b"/>
            <a:pathLst>
              <a:path w="266700" h="609600">
                <a:moveTo>
                  <a:pt x="0" y="609600"/>
                </a:moveTo>
                <a:lnTo>
                  <a:pt x="2667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6">
            <a:extLst>
              <a:ext uri="{FF2B5EF4-FFF2-40B4-BE49-F238E27FC236}">
                <a16:creationId xmlns:a16="http://schemas.microsoft.com/office/drawing/2014/main" id="{3E8CA9D5-F397-064C-A5CF-7D85C60587A7}"/>
              </a:ext>
            </a:extLst>
          </p:cNvPr>
          <p:cNvSpPr/>
          <p:nvPr/>
        </p:nvSpPr>
        <p:spPr>
          <a:xfrm>
            <a:off x="2070231" y="2565204"/>
            <a:ext cx="228600" cy="609600"/>
          </a:xfrm>
          <a:custGeom>
            <a:avLst/>
            <a:gdLst/>
            <a:ahLst/>
            <a:cxnLst/>
            <a:rect l="l" t="t" r="r" b="b"/>
            <a:pathLst>
              <a:path w="228600" h="609600">
                <a:moveTo>
                  <a:pt x="0" y="0"/>
                </a:moveTo>
                <a:lnTo>
                  <a:pt x="2286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7">
            <a:extLst>
              <a:ext uri="{FF2B5EF4-FFF2-40B4-BE49-F238E27FC236}">
                <a16:creationId xmlns:a16="http://schemas.microsoft.com/office/drawing/2014/main" id="{FCE0CB7B-C064-F544-B501-C2DB9DA85666}"/>
              </a:ext>
            </a:extLst>
          </p:cNvPr>
          <p:cNvSpPr/>
          <p:nvPr/>
        </p:nvSpPr>
        <p:spPr>
          <a:xfrm>
            <a:off x="2222631" y="926903"/>
            <a:ext cx="990600" cy="457200"/>
          </a:xfrm>
          <a:custGeom>
            <a:avLst/>
            <a:gdLst/>
            <a:ahLst/>
            <a:cxnLst/>
            <a:rect l="l" t="t" r="r" b="b"/>
            <a:pathLst>
              <a:path w="990600" h="457200">
                <a:moveTo>
                  <a:pt x="0" y="0"/>
                </a:moveTo>
                <a:lnTo>
                  <a:pt x="9906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8">
            <a:extLst>
              <a:ext uri="{FF2B5EF4-FFF2-40B4-BE49-F238E27FC236}">
                <a16:creationId xmlns:a16="http://schemas.microsoft.com/office/drawing/2014/main" id="{0694E753-23F1-264E-927E-8B774C1528E5}"/>
              </a:ext>
            </a:extLst>
          </p:cNvPr>
          <p:cNvSpPr/>
          <p:nvPr/>
        </p:nvSpPr>
        <p:spPr>
          <a:xfrm>
            <a:off x="3213231" y="1384104"/>
            <a:ext cx="723900" cy="457200"/>
          </a:xfrm>
          <a:custGeom>
            <a:avLst/>
            <a:gdLst/>
            <a:ahLst/>
            <a:cxnLst/>
            <a:rect l="l" t="t" r="r" b="b"/>
            <a:pathLst>
              <a:path w="723900" h="457200">
                <a:moveTo>
                  <a:pt x="0" y="0"/>
                </a:moveTo>
                <a:lnTo>
                  <a:pt x="723900" y="457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9">
            <a:extLst>
              <a:ext uri="{FF2B5EF4-FFF2-40B4-BE49-F238E27FC236}">
                <a16:creationId xmlns:a16="http://schemas.microsoft.com/office/drawing/2014/main" id="{B53332A8-4DD5-B440-8937-355E80337667}"/>
              </a:ext>
            </a:extLst>
          </p:cNvPr>
          <p:cNvSpPr/>
          <p:nvPr/>
        </p:nvSpPr>
        <p:spPr>
          <a:xfrm>
            <a:off x="3556131" y="1841304"/>
            <a:ext cx="419100" cy="723900"/>
          </a:xfrm>
          <a:custGeom>
            <a:avLst/>
            <a:gdLst/>
            <a:ahLst/>
            <a:cxnLst/>
            <a:rect l="l" t="t" r="r" b="b"/>
            <a:pathLst>
              <a:path w="419100" h="723900">
                <a:moveTo>
                  <a:pt x="419100" y="0"/>
                </a:moveTo>
                <a:lnTo>
                  <a:pt x="0" y="7239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0">
            <a:extLst>
              <a:ext uri="{FF2B5EF4-FFF2-40B4-BE49-F238E27FC236}">
                <a16:creationId xmlns:a16="http://schemas.microsoft.com/office/drawing/2014/main" id="{C8CD9481-D98B-4B4F-AA87-88CCE95294B1}"/>
              </a:ext>
            </a:extLst>
          </p:cNvPr>
          <p:cNvSpPr/>
          <p:nvPr/>
        </p:nvSpPr>
        <p:spPr>
          <a:xfrm>
            <a:off x="3556131" y="2565204"/>
            <a:ext cx="342900" cy="609600"/>
          </a:xfrm>
          <a:custGeom>
            <a:avLst/>
            <a:gdLst/>
            <a:ahLst/>
            <a:cxnLst/>
            <a:rect l="l" t="t" r="r" b="b"/>
            <a:pathLst>
              <a:path w="342900" h="609600">
                <a:moveTo>
                  <a:pt x="0" y="0"/>
                </a:moveTo>
                <a:lnTo>
                  <a:pt x="342900" y="609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31">
            <a:extLst>
              <a:ext uri="{FF2B5EF4-FFF2-40B4-BE49-F238E27FC236}">
                <a16:creationId xmlns:a16="http://schemas.microsoft.com/office/drawing/2014/main" id="{B10D97DF-E1C6-204A-92B8-3030BFEC1BF1}"/>
              </a:ext>
            </a:extLst>
          </p:cNvPr>
          <p:cNvSpPr/>
          <p:nvPr/>
        </p:nvSpPr>
        <p:spPr>
          <a:xfrm>
            <a:off x="2032131" y="7745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2">
            <a:extLst>
              <a:ext uri="{FF2B5EF4-FFF2-40B4-BE49-F238E27FC236}">
                <a16:creationId xmlns:a16="http://schemas.microsoft.com/office/drawing/2014/main" id="{7363F03E-0CCA-AB49-8604-C83803478F4B}"/>
              </a:ext>
            </a:extLst>
          </p:cNvPr>
          <p:cNvSpPr/>
          <p:nvPr/>
        </p:nvSpPr>
        <p:spPr>
          <a:xfrm>
            <a:off x="2032131" y="7745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33">
            <a:extLst>
              <a:ext uri="{FF2B5EF4-FFF2-40B4-BE49-F238E27FC236}">
                <a16:creationId xmlns:a16="http://schemas.microsoft.com/office/drawing/2014/main" id="{3BB597BF-A87E-6F4F-B933-F94D366F1606}"/>
              </a:ext>
            </a:extLst>
          </p:cNvPr>
          <p:cNvSpPr/>
          <p:nvPr/>
        </p:nvSpPr>
        <p:spPr>
          <a:xfrm>
            <a:off x="965331" y="12317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4">
            <a:extLst>
              <a:ext uri="{FF2B5EF4-FFF2-40B4-BE49-F238E27FC236}">
                <a16:creationId xmlns:a16="http://schemas.microsoft.com/office/drawing/2014/main" id="{FAEF722D-22FF-1447-8C6F-28F9198784F5}"/>
              </a:ext>
            </a:extLst>
          </p:cNvPr>
          <p:cNvSpPr/>
          <p:nvPr/>
        </p:nvSpPr>
        <p:spPr>
          <a:xfrm>
            <a:off x="965331" y="12317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5">
            <a:extLst>
              <a:ext uri="{FF2B5EF4-FFF2-40B4-BE49-F238E27FC236}">
                <a16:creationId xmlns:a16="http://schemas.microsoft.com/office/drawing/2014/main" id="{C5A2927E-26F2-FD4E-AA42-CCD6E4403993}"/>
              </a:ext>
            </a:extLst>
          </p:cNvPr>
          <p:cNvSpPr/>
          <p:nvPr/>
        </p:nvSpPr>
        <p:spPr>
          <a:xfrm>
            <a:off x="3060831" y="12317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6">
            <a:extLst>
              <a:ext uri="{FF2B5EF4-FFF2-40B4-BE49-F238E27FC236}">
                <a16:creationId xmlns:a16="http://schemas.microsoft.com/office/drawing/2014/main" id="{D9D02B49-1B5B-B848-9512-E410CD654848}"/>
              </a:ext>
            </a:extLst>
          </p:cNvPr>
          <p:cNvSpPr/>
          <p:nvPr/>
        </p:nvSpPr>
        <p:spPr>
          <a:xfrm>
            <a:off x="3060831" y="1231703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7">
            <a:extLst>
              <a:ext uri="{FF2B5EF4-FFF2-40B4-BE49-F238E27FC236}">
                <a16:creationId xmlns:a16="http://schemas.microsoft.com/office/drawing/2014/main" id="{DD2FD5CC-C584-5442-8AD7-09DF5E4A1113}"/>
              </a:ext>
            </a:extLst>
          </p:cNvPr>
          <p:cNvSpPr/>
          <p:nvPr/>
        </p:nvSpPr>
        <p:spPr>
          <a:xfrm>
            <a:off x="393831" y="17651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8">
            <a:extLst>
              <a:ext uri="{FF2B5EF4-FFF2-40B4-BE49-F238E27FC236}">
                <a16:creationId xmlns:a16="http://schemas.microsoft.com/office/drawing/2014/main" id="{7C3315D4-0A45-7E4C-B5F8-8D593276DD29}"/>
              </a:ext>
            </a:extLst>
          </p:cNvPr>
          <p:cNvSpPr/>
          <p:nvPr/>
        </p:nvSpPr>
        <p:spPr>
          <a:xfrm>
            <a:off x="393831" y="17651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39">
            <a:extLst>
              <a:ext uri="{FF2B5EF4-FFF2-40B4-BE49-F238E27FC236}">
                <a16:creationId xmlns:a16="http://schemas.microsoft.com/office/drawing/2014/main" id="{D9E67D58-0435-854B-9806-4FDF482457F0}"/>
              </a:ext>
            </a:extLst>
          </p:cNvPr>
          <p:cNvSpPr/>
          <p:nvPr/>
        </p:nvSpPr>
        <p:spPr>
          <a:xfrm>
            <a:off x="1498731" y="17651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40">
            <a:extLst>
              <a:ext uri="{FF2B5EF4-FFF2-40B4-BE49-F238E27FC236}">
                <a16:creationId xmlns:a16="http://schemas.microsoft.com/office/drawing/2014/main" id="{BC4E9EB6-E759-7140-946C-C7A470138F77}"/>
              </a:ext>
            </a:extLst>
          </p:cNvPr>
          <p:cNvSpPr/>
          <p:nvPr/>
        </p:nvSpPr>
        <p:spPr>
          <a:xfrm>
            <a:off x="1498731" y="17651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41">
            <a:extLst>
              <a:ext uri="{FF2B5EF4-FFF2-40B4-BE49-F238E27FC236}">
                <a16:creationId xmlns:a16="http://schemas.microsoft.com/office/drawing/2014/main" id="{AF881846-388C-E046-AE95-AE09AE7E6D6E}"/>
              </a:ext>
            </a:extLst>
          </p:cNvPr>
          <p:cNvSpPr/>
          <p:nvPr/>
        </p:nvSpPr>
        <p:spPr>
          <a:xfrm>
            <a:off x="3784731" y="16889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42">
            <a:extLst>
              <a:ext uri="{FF2B5EF4-FFF2-40B4-BE49-F238E27FC236}">
                <a16:creationId xmlns:a16="http://schemas.microsoft.com/office/drawing/2014/main" id="{F000D49A-DFD6-9441-A343-809A1E81EA74}"/>
              </a:ext>
            </a:extLst>
          </p:cNvPr>
          <p:cNvSpPr/>
          <p:nvPr/>
        </p:nvSpPr>
        <p:spPr>
          <a:xfrm>
            <a:off x="3784731" y="16889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3">
            <a:extLst>
              <a:ext uri="{FF2B5EF4-FFF2-40B4-BE49-F238E27FC236}">
                <a16:creationId xmlns:a16="http://schemas.microsoft.com/office/drawing/2014/main" id="{60E2F955-4BF3-4D4B-8DE8-EC6B09694404}"/>
              </a:ext>
            </a:extLst>
          </p:cNvPr>
          <p:cNvSpPr/>
          <p:nvPr/>
        </p:nvSpPr>
        <p:spPr>
          <a:xfrm>
            <a:off x="127131" y="24509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44">
            <a:extLst>
              <a:ext uri="{FF2B5EF4-FFF2-40B4-BE49-F238E27FC236}">
                <a16:creationId xmlns:a16="http://schemas.microsoft.com/office/drawing/2014/main" id="{60222D96-40D2-BA4B-9BB0-8B84CF76CB61}"/>
              </a:ext>
            </a:extLst>
          </p:cNvPr>
          <p:cNvSpPr/>
          <p:nvPr/>
        </p:nvSpPr>
        <p:spPr>
          <a:xfrm>
            <a:off x="127131" y="24509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5">
            <a:extLst>
              <a:ext uri="{FF2B5EF4-FFF2-40B4-BE49-F238E27FC236}">
                <a16:creationId xmlns:a16="http://schemas.microsoft.com/office/drawing/2014/main" id="{CC3075AF-ED66-6C44-BCFA-19E4C85E17AE}"/>
              </a:ext>
            </a:extLst>
          </p:cNvPr>
          <p:cNvSpPr/>
          <p:nvPr/>
        </p:nvSpPr>
        <p:spPr>
          <a:xfrm>
            <a:off x="1117731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46">
            <a:extLst>
              <a:ext uri="{FF2B5EF4-FFF2-40B4-BE49-F238E27FC236}">
                <a16:creationId xmlns:a16="http://schemas.microsoft.com/office/drawing/2014/main" id="{916DE4E7-0A0E-E647-B97C-37C9D64C923F}"/>
              </a:ext>
            </a:extLst>
          </p:cNvPr>
          <p:cNvSpPr/>
          <p:nvPr/>
        </p:nvSpPr>
        <p:spPr>
          <a:xfrm>
            <a:off x="1117731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47">
            <a:extLst>
              <a:ext uri="{FF2B5EF4-FFF2-40B4-BE49-F238E27FC236}">
                <a16:creationId xmlns:a16="http://schemas.microsoft.com/office/drawing/2014/main" id="{77ECE5BB-E337-E14D-B6D6-D6812AC426DF}"/>
              </a:ext>
            </a:extLst>
          </p:cNvPr>
          <p:cNvSpPr/>
          <p:nvPr/>
        </p:nvSpPr>
        <p:spPr>
          <a:xfrm>
            <a:off x="1879731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8">
            <a:extLst>
              <a:ext uri="{FF2B5EF4-FFF2-40B4-BE49-F238E27FC236}">
                <a16:creationId xmlns:a16="http://schemas.microsoft.com/office/drawing/2014/main" id="{72A59427-5103-B141-BA59-A672AED22DBB}"/>
              </a:ext>
            </a:extLst>
          </p:cNvPr>
          <p:cNvSpPr/>
          <p:nvPr/>
        </p:nvSpPr>
        <p:spPr>
          <a:xfrm>
            <a:off x="1879731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49">
            <a:extLst>
              <a:ext uri="{FF2B5EF4-FFF2-40B4-BE49-F238E27FC236}">
                <a16:creationId xmlns:a16="http://schemas.microsoft.com/office/drawing/2014/main" id="{BCBF0D85-F05A-1248-86E0-44C16291D9AF}"/>
              </a:ext>
            </a:extLst>
          </p:cNvPr>
          <p:cNvSpPr/>
          <p:nvPr/>
        </p:nvSpPr>
        <p:spPr>
          <a:xfrm>
            <a:off x="3403731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25"/>
                </a:lnTo>
                <a:lnTo>
                  <a:pt x="23396" y="229333"/>
                </a:lnTo>
                <a:lnTo>
                  <a:pt x="50196" y="260175"/>
                </a:lnTo>
                <a:lnTo>
                  <a:pt x="84892" y="284000"/>
                </a:lnTo>
                <a:lnTo>
                  <a:pt x="125853" y="299358"/>
                </a:lnTo>
                <a:lnTo>
                  <a:pt x="171450" y="304800"/>
                </a:lnTo>
                <a:lnTo>
                  <a:pt x="217046" y="299358"/>
                </a:lnTo>
                <a:lnTo>
                  <a:pt x="258007" y="284000"/>
                </a:lnTo>
                <a:lnTo>
                  <a:pt x="292703" y="260175"/>
                </a:lnTo>
                <a:lnTo>
                  <a:pt x="319503" y="229333"/>
                </a:lnTo>
                <a:lnTo>
                  <a:pt x="336779" y="192925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50">
            <a:extLst>
              <a:ext uri="{FF2B5EF4-FFF2-40B4-BE49-F238E27FC236}">
                <a16:creationId xmlns:a16="http://schemas.microsoft.com/office/drawing/2014/main" id="{B985033B-D955-3749-915D-6DDD4854ECCE}"/>
              </a:ext>
            </a:extLst>
          </p:cNvPr>
          <p:cNvSpPr/>
          <p:nvPr/>
        </p:nvSpPr>
        <p:spPr>
          <a:xfrm>
            <a:off x="3403731" y="24128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25"/>
                </a:lnTo>
                <a:lnTo>
                  <a:pt x="319503" y="229333"/>
                </a:lnTo>
                <a:lnTo>
                  <a:pt x="292703" y="260175"/>
                </a:lnTo>
                <a:lnTo>
                  <a:pt x="258007" y="284000"/>
                </a:lnTo>
                <a:lnTo>
                  <a:pt x="217046" y="299358"/>
                </a:lnTo>
                <a:lnTo>
                  <a:pt x="171450" y="304800"/>
                </a:lnTo>
                <a:lnTo>
                  <a:pt x="125853" y="299358"/>
                </a:lnTo>
                <a:lnTo>
                  <a:pt x="84892" y="284000"/>
                </a:lnTo>
                <a:lnTo>
                  <a:pt x="50196" y="260175"/>
                </a:lnTo>
                <a:lnTo>
                  <a:pt x="23396" y="229333"/>
                </a:lnTo>
                <a:lnTo>
                  <a:pt x="6120" y="192925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51">
            <a:extLst>
              <a:ext uri="{FF2B5EF4-FFF2-40B4-BE49-F238E27FC236}">
                <a16:creationId xmlns:a16="http://schemas.microsoft.com/office/drawing/2014/main" id="{23FB9049-ED55-5D4A-9AE2-43D322905446}"/>
              </a:ext>
            </a:extLst>
          </p:cNvPr>
          <p:cNvSpPr/>
          <p:nvPr/>
        </p:nvSpPr>
        <p:spPr>
          <a:xfrm>
            <a:off x="3708531" y="29843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12"/>
                </a:lnTo>
                <a:lnTo>
                  <a:pt x="23396" y="229316"/>
                </a:lnTo>
                <a:lnTo>
                  <a:pt x="50196" y="260161"/>
                </a:lnTo>
                <a:lnTo>
                  <a:pt x="84892" y="283991"/>
                </a:lnTo>
                <a:lnTo>
                  <a:pt x="125853" y="299355"/>
                </a:lnTo>
                <a:lnTo>
                  <a:pt x="171450" y="304800"/>
                </a:lnTo>
                <a:lnTo>
                  <a:pt x="217046" y="299355"/>
                </a:lnTo>
                <a:lnTo>
                  <a:pt x="258007" y="283991"/>
                </a:lnTo>
                <a:lnTo>
                  <a:pt x="292703" y="260161"/>
                </a:lnTo>
                <a:lnTo>
                  <a:pt x="319503" y="229316"/>
                </a:lnTo>
                <a:lnTo>
                  <a:pt x="336779" y="192912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52">
            <a:extLst>
              <a:ext uri="{FF2B5EF4-FFF2-40B4-BE49-F238E27FC236}">
                <a16:creationId xmlns:a16="http://schemas.microsoft.com/office/drawing/2014/main" id="{57F82B1F-5E9F-0448-B25F-83097F686000}"/>
              </a:ext>
            </a:extLst>
          </p:cNvPr>
          <p:cNvSpPr/>
          <p:nvPr/>
        </p:nvSpPr>
        <p:spPr>
          <a:xfrm>
            <a:off x="3708531" y="29843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12"/>
                </a:lnTo>
                <a:lnTo>
                  <a:pt x="319503" y="229316"/>
                </a:lnTo>
                <a:lnTo>
                  <a:pt x="292703" y="260161"/>
                </a:lnTo>
                <a:lnTo>
                  <a:pt x="258007" y="283991"/>
                </a:lnTo>
                <a:lnTo>
                  <a:pt x="217046" y="299355"/>
                </a:lnTo>
                <a:lnTo>
                  <a:pt x="171450" y="304800"/>
                </a:lnTo>
                <a:lnTo>
                  <a:pt x="125853" y="299355"/>
                </a:lnTo>
                <a:lnTo>
                  <a:pt x="84892" y="283991"/>
                </a:lnTo>
                <a:lnTo>
                  <a:pt x="50196" y="260161"/>
                </a:lnTo>
                <a:lnTo>
                  <a:pt x="23396" y="229316"/>
                </a:lnTo>
                <a:lnTo>
                  <a:pt x="6120" y="192912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53">
            <a:extLst>
              <a:ext uri="{FF2B5EF4-FFF2-40B4-BE49-F238E27FC236}">
                <a16:creationId xmlns:a16="http://schemas.microsoft.com/office/drawing/2014/main" id="{0020CE81-214D-834E-A052-D23ACD68954C}"/>
              </a:ext>
            </a:extLst>
          </p:cNvPr>
          <p:cNvSpPr/>
          <p:nvPr/>
        </p:nvSpPr>
        <p:spPr>
          <a:xfrm>
            <a:off x="1613031" y="30224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12"/>
                </a:lnTo>
                <a:lnTo>
                  <a:pt x="23396" y="229316"/>
                </a:lnTo>
                <a:lnTo>
                  <a:pt x="50196" y="260161"/>
                </a:lnTo>
                <a:lnTo>
                  <a:pt x="84892" y="283991"/>
                </a:lnTo>
                <a:lnTo>
                  <a:pt x="125853" y="299355"/>
                </a:lnTo>
                <a:lnTo>
                  <a:pt x="171450" y="304800"/>
                </a:lnTo>
                <a:lnTo>
                  <a:pt x="217046" y="299355"/>
                </a:lnTo>
                <a:lnTo>
                  <a:pt x="258007" y="283991"/>
                </a:lnTo>
                <a:lnTo>
                  <a:pt x="292703" y="260161"/>
                </a:lnTo>
                <a:lnTo>
                  <a:pt x="319503" y="229316"/>
                </a:lnTo>
                <a:lnTo>
                  <a:pt x="336779" y="192912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54">
            <a:extLst>
              <a:ext uri="{FF2B5EF4-FFF2-40B4-BE49-F238E27FC236}">
                <a16:creationId xmlns:a16="http://schemas.microsoft.com/office/drawing/2014/main" id="{45530B0A-0124-D047-99A2-E00469FA4693}"/>
              </a:ext>
            </a:extLst>
          </p:cNvPr>
          <p:cNvSpPr/>
          <p:nvPr/>
        </p:nvSpPr>
        <p:spPr>
          <a:xfrm>
            <a:off x="1613031" y="30224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12"/>
                </a:lnTo>
                <a:lnTo>
                  <a:pt x="319503" y="229316"/>
                </a:lnTo>
                <a:lnTo>
                  <a:pt x="292703" y="260161"/>
                </a:lnTo>
                <a:lnTo>
                  <a:pt x="258007" y="283991"/>
                </a:lnTo>
                <a:lnTo>
                  <a:pt x="217046" y="299355"/>
                </a:lnTo>
                <a:lnTo>
                  <a:pt x="171450" y="304800"/>
                </a:lnTo>
                <a:lnTo>
                  <a:pt x="125853" y="299355"/>
                </a:lnTo>
                <a:lnTo>
                  <a:pt x="84892" y="283991"/>
                </a:lnTo>
                <a:lnTo>
                  <a:pt x="50196" y="260161"/>
                </a:lnTo>
                <a:lnTo>
                  <a:pt x="23396" y="229316"/>
                </a:lnTo>
                <a:lnTo>
                  <a:pt x="6120" y="192912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55">
            <a:extLst>
              <a:ext uri="{FF2B5EF4-FFF2-40B4-BE49-F238E27FC236}">
                <a16:creationId xmlns:a16="http://schemas.microsoft.com/office/drawing/2014/main" id="{FF467828-B014-CE4D-8A4E-88495A647CD0}"/>
              </a:ext>
            </a:extLst>
          </p:cNvPr>
          <p:cNvSpPr/>
          <p:nvPr/>
        </p:nvSpPr>
        <p:spPr>
          <a:xfrm>
            <a:off x="2146431" y="30224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71450" y="0"/>
                </a:moveTo>
                <a:lnTo>
                  <a:pt x="125853" y="5441"/>
                </a:lnTo>
                <a:lnTo>
                  <a:pt x="84892" y="20799"/>
                </a:lnTo>
                <a:lnTo>
                  <a:pt x="50196" y="44624"/>
                </a:lnTo>
                <a:lnTo>
                  <a:pt x="23396" y="75466"/>
                </a:lnTo>
                <a:lnTo>
                  <a:pt x="6120" y="111874"/>
                </a:lnTo>
                <a:lnTo>
                  <a:pt x="0" y="152400"/>
                </a:lnTo>
                <a:lnTo>
                  <a:pt x="6120" y="192912"/>
                </a:lnTo>
                <a:lnTo>
                  <a:pt x="23396" y="229316"/>
                </a:lnTo>
                <a:lnTo>
                  <a:pt x="50196" y="260161"/>
                </a:lnTo>
                <a:lnTo>
                  <a:pt x="84892" y="283991"/>
                </a:lnTo>
                <a:lnTo>
                  <a:pt x="125853" y="299355"/>
                </a:lnTo>
                <a:lnTo>
                  <a:pt x="171450" y="304800"/>
                </a:lnTo>
                <a:lnTo>
                  <a:pt x="217046" y="299355"/>
                </a:lnTo>
                <a:lnTo>
                  <a:pt x="258007" y="283991"/>
                </a:lnTo>
                <a:lnTo>
                  <a:pt x="292703" y="260161"/>
                </a:lnTo>
                <a:lnTo>
                  <a:pt x="319503" y="229316"/>
                </a:lnTo>
                <a:lnTo>
                  <a:pt x="336779" y="192912"/>
                </a:lnTo>
                <a:lnTo>
                  <a:pt x="342900" y="152400"/>
                </a:lnTo>
                <a:lnTo>
                  <a:pt x="336779" y="111874"/>
                </a:lnTo>
                <a:lnTo>
                  <a:pt x="319503" y="75466"/>
                </a:lnTo>
                <a:lnTo>
                  <a:pt x="292703" y="44624"/>
                </a:lnTo>
                <a:lnTo>
                  <a:pt x="258007" y="20799"/>
                </a:lnTo>
                <a:lnTo>
                  <a:pt x="217046" y="5441"/>
                </a:lnTo>
                <a:lnTo>
                  <a:pt x="1714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56">
            <a:extLst>
              <a:ext uri="{FF2B5EF4-FFF2-40B4-BE49-F238E27FC236}">
                <a16:creationId xmlns:a16="http://schemas.microsoft.com/office/drawing/2014/main" id="{33C2AB2C-587B-EB45-89FE-5663D4BBF3FA}"/>
              </a:ext>
            </a:extLst>
          </p:cNvPr>
          <p:cNvSpPr/>
          <p:nvPr/>
        </p:nvSpPr>
        <p:spPr>
          <a:xfrm>
            <a:off x="2146431" y="3022404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0" y="152400"/>
                </a:moveTo>
                <a:lnTo>
                  <a:pt x="6120" y="111874"/>
                </a:lnTo>
                <a:lnTo>
                  <a:pt x="23396" y="75466"/>
                </a:lnTo>
                <a:lnTo>
                  <a:pt x="50196" y="44624"/>
                </a:lnTo>
                <a:lnTo>
                  <a:pt x="84892" y="20799"/>
                </a:lnTo>
                <a:lnTo>
                  <a:pt x="125853" y="5441"/>
                </a:lnTo>
                <a:lnTo>
                  <a:pt x="171450" y="0"/>
                </a:lnTo>
                <a:lnTo>
                  <a:pt x="217046" y="5441"/>
                </a:lnTo>
                <a:lnTo>
                  <a:pt x="258007" y="20799"/>
                </a:lnTo>
                <a:lnTo>
                  <a:pt x="292703" y="44624"/>
                </a:lnTo>
                <a:lnTo>
                  <a:pt x="319503" y="75466"/>
                </a:lnTo>
                <a:lnTo>
                  <a:pt x="336779" y="111874"/>
                </a:lnTo>
                <a:lnTo>
                  <a:pt x="342900" y="152400"/>
                </a:lnTo>
                <a:lnTo>
                  <a:pt x="336779" y="192912"/>
                </a:lnTo>
                <a:lnTo>
                  <a:pt x="319503" y="229316"/>
                </a:lnTo>
                <a:lnTo>
                  <a:pt x="292703" y="260161"/>
                </a:lnTo>
                <a:lnTo>
                  <a:pt x="258007" y="283991"/>
                </a:lnTo>
                <a:lnTo>
                  <a:pt x="217046" y="299355"/>
                </a:lnTo>
                <a:lnTo>
                  <a:pt x="171450" y="304800"/>
                </a:lnTo>
                <a:lnTo>
                  <a:pt x="125853" y="299355"/>
                </a:lnTo>
                <a:lnTo>
                  <a:pt x="84892" y="283991"/>
                </a:lnTo>
                <a:lnTo>
                  <a:pt x="50196" y="260161"/>
                </a:lnTo>
                <a:lnTo>
                  <a:pt x="23396" y="229316"/>
                </a:lnTo>
                <a:lnTo>
                  <a:pt x="6120" y="192912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0" name="object 57">
            <a:extLst>
              <a:ext uri="{FF2B5EF4-FFF2-40B4-BE49-F238E27FC236}">
                <a16:creationId xmlns:a16="http://schemas.microsoft.com/office/drawing/2014/main" id="{83F83FBC-B325-504C-9212-7DAC31358B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27652"/>
              </p:ext>
            </p:extLst>
          </p:nvPr>
        </p:nvGraphicFramePr>
        <p:xfrm>
          <a:off x="1273" y="1785"/>
          <a:ext cx="4570727" cy="34272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52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0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68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51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4828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8447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684326">
                <a:tc gridSpan="11">
                  <a:txBody>
                    <a:bodyPr/>
                    <a:lstStyle/>
                    <a:p>
                      <a:pPr marL="600710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1800" b="1" spc="-1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Dynamic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Sequences :</a:t>
                      </a:r>
                      <a:r>
                        <a:rPr sz="1800" b="1" spc="1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Example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0002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9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ts val="745"/>
                        </a:lnSpc>
                        <a:spcBef>
                          <a:spcPts val="459"/>
                        </a:spcBef>
                      </a:pPr>
                      <a:r>
                        <a:rPr sz="800" spc="-15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8419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687"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Sequence: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3141592653589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095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ts val="1205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465">
                <a:tc>
                  <a:txBody>
                    <a:bodyPr/>
                    <a:lstStyle/>
                    <a:p>
                      <a:pPr marL="12268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2545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904">
                <a:tc>
                  <a:txBody>
                    <a:bodyPr/>
                    <a:lstStyle/>
                    <a:p>
                      <a:pPr marL="33782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825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825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723">
                <a:tc>
                  <a:txBody>
                    <a:bodyPr/>
                    <a:lstStyle/>
                    <a:p>
                      <a:pPr marR="80645" algn="r">
                        <a:lnSpc>
                          <a:spcPct val="100000"/>
                        </a:lnSpc>
                        <a:spcBef>
                          <a:spcPts val="725"/>
                        </a:spcBef>
                        <a:tabLst>
                          <a:tab pos="1143000" algn="l"/>
                        </a:tabLst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2	</a:t>
                      </a:r>
                      <a:r>
                        <a:rPr sz="1200" baseline="-20833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1200" baseline="-20833">
                        <a:latin typeface="Arial"/>
                        <a:cs typeface="Arial"/>
                      </a:endParaRPr>
                    </a:p>
                  </a:txBody>
                  <a:tcPr marL="0" marR="0" marT="9207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762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844">
                <a:tc>
                  <a:txBody>
                    <a:bodyPr/>
                    <a:lstStyle/>
                    <a:p>
                      <a:pPr marL="507365">
                        <a:lnSpc>
                          <a:spcPct val="100000"/>
                        </a:lnSpc>
                        <a:spcBef>
                          <a:spcPts val="360"/>
                        </a:spcBef>
                        <a:tabLst>
                          <a:tab pos="1612900" algn="l"/>
                        </a:tabLst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1	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5085" algn="r">
                        <a:lnSpc>
                          <a:spcPts val="1205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9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242">
                <a:tc>
                  <a:txBody>
                    <a:bodyPr/>
                    <a:lstStyle/>
                    <a:p>
                      <a:pPr marL="274320">
                        <a:lnSpc>
                          <a:spcPct val="100000"/>
                        </a:lnSpc>
                        <a:spcBef>
                          <a:spcPts val="1025"/>
                        </a:spcBef>
                        <a:tabLst>
                          <a:tab pos="1188720" algn="l"/>
                        </a:tabLst>
                      </a:pPr>
                      <a:r>
                        <a:rPr sz="1200" spc="-7" baseline="-20833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	</a:t>
                      </a:r>
                      <a:r>
                        <a:rPr sz="800" spc="-5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3017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206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4661">
                <a:tc>
                  <a:txBody>
                    <a:bodyPr/>
                    <a:lstStyle/>
                    <a:p>
                      <a:pPr marL="240665">
                        <a:lnSpc>
                          <a:spcPct val="100000"/>
                        </a:lnSpc>
                        <a:spcBef>
                          <a:spcPts val="60"/>
                        </a:spcBef>
                        <a:tabLst>
                          <a:tab pos="1231900" algn="l"/>
                        </a:tabLst>
                      </a:pPr>
                      <a:r>
                        <a:rPr sz="1800" b="1" spc="-7" baseline="-13888" dirty="0">
                          <a:latin typeface="Arial"/>
                          <a:cs typeface="Arial"/>
                        </a:rPr>
                        <a:t>3	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68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R="19494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863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0005" algn="r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800" dirty="0">
                          <a:solidFill>
                            <a:srgbClr val="CC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730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043">
                <a:tc>
                  <a:txBody>
                    <a:bodyPr/>
                    <a:lstStyle/>
                    <a:p>
                      <a:pPr marR="85725" algn="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9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604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8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85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145">
                        <a:lnSpc>
                          <a:spcPts val="625"/>
                        </a:lnSpc>
                        <a:spcBef>
                          <a:spcPts val="285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6195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9494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8F4AC6CA-D1F2-9C4D-A141-511746740D10}"/>
              </a:ext>
            </a:extLst>
          </p:cNvPr>
          <p:cNvSpPr txBox="1"/>
          <p:nvPr/>
        </p:nvSpPr>
        <p:spPr>
          <a:xfrm>
            <a:off x="275589" y="809371"/>
            <a:ext cx="4131945" cy="19881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Note that an inorder traversal prints the contents  of </a:t>
            </a:r>
            <a:r>
              <a:rPr sz="1400" spc="-15" dirty="0">
                <a:latin typeface="Arial"/>
                <a:cs typeface="Arial"/>
              </a:rPr>
              <a:t>our sequence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5" dirty="0">
                <a:latin typeface="Arial"/>
                <a:cs typeface="Arial"/>
              </a:rPr>
              <a:t>order, and </a:t>
            </a:r>
            <a:r>
              <a:rPr sz="1400" i="1" spc="-10" dirty="0">
                <a:latin typeface="Arial"/>
                <a:cs typeface="Arial"/>
              </a:rPr>
              <a:t>succ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i="1" spc="-15" dirty="0">
                <a:latin typeface="Arial"/>
                <a:cs typeface="Arial"/>
              </a:rPr>
              <a:t>pred </a:t>
            </a:r>
            <a:r>
              <a:rPr sz="1400" spc="-10" dirty="0">
                <a:latin typeface="Arial"/>
                <a:cs typeface="Arial"/>
              </a:rPr>
              <a:t>allow  us </a:t>
            </a:r>
            <a:r>
              <a:rPr sz="1400" spc="-5" dirty="0">
                <a:latin typeface="Arial"/>
                <a:cs typeface="Arial"/>
              </a:rPr>
              <a:t>to move </a:t>
            </a:r>
            <a:r>
              <a:rPr sz="1400" spc="-15" dirty="0">
                <a:latin typeface="Arial"/>
                <a:cs typeface="Arial"/>
              </a:rPr>
              <a:t>between </a:t>
            </a:r>
            <a:r>
              <a:rPr sz="1400" spc="-10" dirty="0">
                <a:latin typeface="Arial"/>
                <a:cs typeface="Arial"/>
              </a:rPr>
              <a:t>successive elements </a:t>
            </a:r>
            <a:r>
              <a:rPr sz="1400" spc="-15" dirty="0">
                <a:latin typeface="Arial"/>
                <a:cs typeface="Arial"/>
              </a:rPr>
              <a:t>(as </a:t>
            </a:r>
            <a:r>
              <a:rPr sz="1400" spc="-5" dirty="0">
                <a:latin typeface="Arial"/>
                <a:cs typeface="Arial"/>
              </a:rPr>
              <a:t>in a  linked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list).</a:t>
            </a:r>
            <a:endParaRPr sz="1400">
              <a:latin typeface="Arial"/>
              <a:cs typeface="Arial"/>
            </a:endParaRPr>
          </a:p>
          <a:p>
            <a:pPr marL="170180" marR="10795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5" dirty="0">
                <a:latin typeface="Arial"/>
                <a:cs typeface="Arial"/>
              </a:rPr>
              <a:t>might </a:t>
            </a:r>
            <a:r>
              <a:rPr sz="1400" spc="-20" dirty="0">
                <a:latin typeface="Arial"/>
                <a:cs typeface="Arial"/>
              </a:rPr>
              <a:t>want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think of </a:t>
            </a:r>
            <a:r>
              <a:rPr sz="1400" spc="-5" dirty="0">
                <a:latin typeface="Arial"/>
                <a:cs typeface="Arial"/>
              </a:rPr>
              <a:t>a BST </a:t>
            </a:r>
            <a:r>
              <a:rPr sz="1400" spc="-10" dirty="0">
                <a:latin typeface="Arial"/>
                <a:cs typeface="Arial"/>
              </a:rPr>
              <a:t>as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structure  that fundamentally </a:t>
            </a:r>
            <a:r>
              <a:rPr sz="1400" spc="-15" dirty="0">
                <a:latin typeface="Arial"/>
                <a:cs typeface="Arial"/>
              </a:rPr>
              <a:t>encodes </a:t>
            </a:r>
            <a:r>
              <a:rPr sz="1400" spc="-10" dirty="0">
                <a:latin typeface="Arial"/>
                <a:cs typeface="Arial"/>
              </a:rPr>
              <a:t>an arbitrary </a:t>
            </a:r>
            <a:r>
              <a:rPr sz="1400" spc="-15" dirty="0">
                <a:latin typeface="Arial"/>
                <a:cs typeface="Arial"/>
              </a:rPr>
              <a:t>sequence  from </a:t>
            </a:r>
            <a:r>
              <a:rPr sz="1400" spc="-10" dirty="0">
                <a:latin typeface="Arial"/>
                <a:cs typeface="Arial"/>
              </a:rPr>
              <a:t>left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right. </a:t>
            </a:r>
            <a:r>
              <a:rPr sz="1400" spc="-2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the case of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dictionary, </a:t>
            </a:r>
            <a:r>
              <a:rPr sz="1400" spc="-10" dirty="0">
                <a:latin typeface="Arial"/>
                <a:cs typeface="Arial"/>
              </a:rPr>
              <a:t>this  </a:t>
            </a:r>
            <a:r>
              <a:rPr sz="1400" spc="-15" dirty="0">
                <a:latin typeface="Arial"/>
                <a:cs typeface="Arial"/>
              </a:rPr>
              <a:t>sequence happens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be the sorted </a:t>
            </a:r>
            <a:r>
              <a:rPr sz="1400" spc="-15" dirty="0">
                <a:latin typeface="Arial"/>
                <a:cs typeface="Arial"/>
              </a:rPr>
              <a:t>ordering </a:t>
            </a:r>
            <a:r>
              <a:rPr sz="1400" spc="-10" dirty="0">
                <a:latin typeface="Arial"/>
                <a:cs typeface="Arial"/>
              </a:rPr>
              <a:t>of  the elements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</a:t>
            </a:r>
            <a:r>
              <a:rPr sz="1400" spc="15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storing.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CE41F1D-2942-8C49-91EC-9DC7A2906CE8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ECA59E00-A03E-B843-817B-C40F3B7C83EB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98A75BE-E84B-5F47-A19F-6AAEA615AC52}"/>
              </a:ext>
            </a:extLst>
          </p:cNvPr>
          <p:cNvSpPr txBox="1"/>
          <p:nvPr/>
        </p:nvSpPr>
        <p:spPr>
          <a:xfrm>
            <a:off x="13462" y="14097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1158875">
              <a:lnSpc>
                <a:spcPct val="100000"/>
              </a:lnSpc>
              <a:spcBef>
                <a:spcPts val="1475"/>
              </a:spcBef>
            </a:pP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Dynamic</a:t>
            </a:r>
            <a:r>
              <a:rPr sz="1800" b="1" spc="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Sequences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925C34EF-5F00-0541-8AAA-50883CBCD2CE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64294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466F2868-E9FF-7B4B-B22A-72DD6C7FABFE}"/>
              </a:ext>
            </a:extLst>
          </p:cNvPr>
          <p:cNvSpPr txBox="1"/>
          <p:nvPr/>
        </p:nvSpPr>
        <p:spPr>
          <a:xfrm>
            <a:off x="275589" y="808990"/>
            <a:ext cx="3893820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 algn="just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is a </a:t>
            </a:r>
            <a:r>
              <a:rPr sz="1400" spc="-15" dirty="0">
                <a:latin typeface="Arial"/>
                <a:cs typeface="Arial"/>
              </a:rPr>
              <a:t>natural </a:t>
            </a:r>
            <a:r>
              <a:rPr sz="1400" spc="-10" dirty="0">
                <a:latin typeface="Arial"/>
                <a:cs typeface="Arial"/>
              </a:rPr>
              <a:t>interpretation of </a:t>
            </a:r>
            <a:r>
              <a:rPr sz="1400" spc="-5" dirty="0">
                <a:latin typeface="Arial"/>
                <a:cs typeface="Arial"/>
              </a:rPr>
              <a:t>split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5" dirty="0">
                <a:latin typeface="Arial"/>
                <a:cs typeface="Arial"/>
              </a:rPr>
              <a:t>join  in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context </a:t>
            </a:r>
            <a:r>
              <a:rPr sz="1400" spc="-10" dirty="0">
                <a:latin typeface="Arial"/>
                <a:cs typeface="Arial"/>
              </a:rPr>
              <a:t>of storing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dynamic sequence </a:t>
            </a:r>
            <a:r>
              <a:rPr sz="1400" spc="-5" dirty="0">
                <a:latin typeface="Arial"/>
                <a:cs typeface="Arial"/>
              </a:rPr>
              <a:t>in  a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BST?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E380CB44-8AC6-1E42-B80D-D66E7008B18E}"/>
              </a:ext>
            </a:extLst>
          </p:cNvPr>
          <p:cNvSpPr/>
          <p:nvPr/>
        </p:nvSpPr>
        <p:spPr>
          <a:xfrm>
            <a:off x="635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EC5CF049-0BE5-FC4A-90B2-E81160CD3B31}"/>
              </a:ext>
            </a:extLst>
          </p:cNvPr>
          <p:cNvSpPr/>
          <p:nvPr/>
        </p:nvSpPr>
        <p:spPr>
          <a:xfrm>
            <a:off x="635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59651267-331B-FD40-8A0E-6D3F4914E8B5}"/>
              </a:ext>
            </a:extLst>
          </p:cNvPr>
          <p:cNvSpPr txBox="1"/>
          <p:nvPr/>
        </p:nvSpPr>
        <p:spPr>
          <a:xfrm>
            <a:off x="13462" y="13666"/>
            <a:ext cx="4546600" cy="6699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1158875">
              <a:lnSpc>
                <a:spcPct val="100000"/>
              </a:lnSpc>
              <a:spcBef>
                <a:spcPts val="1475"/>
              </a:spcBef>
            </a:pP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Dynamic</a:t>
            </a:r>
            <a:r>
              <a:rPr sz="1800" b="1" spc="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Sequences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199DE919-07BB-B744-8F38-93F5E9211798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07408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>
            <a:extLst>
              <a:ext uri="{FF2B5EF4-FFF2-40B4-BE49-F238E27FC236}">
                <a16:creationId xmlns:a16="http://schemas.microsoft.com/office/drawing/2014/main" id="{115B7D28-569C-664A-8620-7995E90B402C}"/>
              </a:ext>
            </a:extLst>
          </p:cNvPr>
          <p:cNvSpPr txBox="1"/>
          <p:nvPr/>
        </p:nvSpPr>
        <p:spPr>
          <a:xfrm>
            <a:off x="287527" y="615443"/>
            <a:ext cx="4096385" cy="27533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Although </a:t>
            </a:r>
            <a:r>
              <a:rPr sz="1600" spc="-5" dirty="0">
                <a:latin typeface="Arial"/>
                <a:cs typeface="Arial"/>
              </a:rPr>
              <a:t>(balanced) </a:t>
            </a:r>
            <a:r>
              <a:rPr sz="1600" spc="5" dirty="0">
                <a:latin typeface="Arial"/>
                <a:cs typeface="Arial"/>
              </a:rPr>
              <a:t>BSTs </a:t>
            </a:r>
            <a:r>
              <a:rPr sz="1600" spc="-5" dirty="0">
                <a:latin typeface="Arial"/>
                <a:cs typeface="Arial"/>
              </a:rPr>
              <a:t>are </a:t>
            </a:r>
            <a:r>
              <a:rPr sz="1600" dirty="0">
                <a:latin typeface="Arial"/>
                <a:cs typeface="Arial"/>
              </a:rPr>
              <a:t>slightly  </a:t>
            </a:r>
            <a:r>
              <a:rPr sz="1600" spc="-5" dirty="0">
                <a:latin typeface="Arial"/>
                <a:cs typeface="Arial"/>
              </a:rPr>
              <a:t>slower at </a:t>
            </a:r>
            <a:r>
              <a:rPr sz="1600" dirty="0">
                <a:latin typeface="Arial"/>
                <a:cs typeface="Arial"/>
              </a:rPr>
              <a:t>insert, </a:t>
            </a:r>
            <a:r>
              <a:rPr sz="1600" spc="-5" dirty="0">
                <a:latin typeface="Arial"/>
                <a:cs typeface="Arial"/>
              </a:rPr>
              <a:t>delete, and </a:t>
            </a:r>
            <a:r>
              <a:rPr sz="1600" dirty="0">
                <a:latin typeface="Arial"/>
                <a:cs typeface="Arial"/>
              </a:rPr>
              <a:t>find than a  hash table, they can </a:t>
            </a:r>
            <a:r>
              <a:rPr sz="1600" spc="-5" dirty="0">
                <a:latin typeface="Arial"/>
                <a:cs typeface="Arial"/>
              </a:rPr>
              <a:t>do </a:t>
            </a:r>
            <a:r>
              <a:rPr sz="1600" spc="5" dirty="0">
                <a:latin typeface="Arial"/>
                <a:cs typeface="Arial"/>
              </a:rPr>
              <a:t>many </a:t>
            </a:r>
            <a:r>
              <a:rPr sz="1600" dirty="0">
                <a:latin typeface="Arial"/>
                <a:cs typeface="Arial"/>
              </a:rPr>
              <a:t>things a</a:t>
            </a:r>
            <a:r>
              <a:rPr sz="1600" spc="-26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hash  table </a:t>
            </a:r>
            <a:r>
              <a:rPr sz="1600" spc="-5" dirty="0">
                <a:latin typeface="Arial"/>
                <a:cs typeface="Arial"/>
              </a:rPr>
              <a:t>cannot</a:t>
            </a:r>
            <a:r>
              <a:rPr sz="1600" spc="-5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do:</a:t>
            </a:r>
            <a:endParaRPr sz="16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50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Find </a:t>
            </a:r>
            <a:r>
              <a:rPr sz="1400" dirty="0">
                <a:latin typeface="Arial"/>
                <a:cs typeface="Arial"/>
              </a:rPr>
              <a:t>min </a:t>
            </a:r>
            <a:r>
              <a:rPr sz="1400" spc="-15" dirty="0">
                <a:latin typeface="Arial"/>
                <a:cs typeface="Arial"/>
              </a:rPr>
              <a:t>and</a:t>
            </a:r>
            <a:r>
              <a:rPr sz="1400" spc="6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max</a:t>
            </a:r>
            <a:endParaRPr sz="1400">
              <a:latin typeface="Arial"/>
              <a:cs typeface="Arial"/>
            </a:endParaRPr>
          </a:p>
          <a:p>
            <a:pPr marL="372110" marR="127000" lvl="1" indent="-143510">
              <a:lnSpc>
                <a:spcPct val="100000"/>
              </a:lnSpc>
              <a:spcBef>
                <a:spcPts val="335"/>
              </a:spcBef>
              <a:buChar char="–"/>
              <a:tabLst>
                <a:tab pos="372110" algn="l"/>
              </a:tabLst>
            </a:pPr>
            <a:r>
              <a:rPr sz="1400" spc="-20" dirty="0">
                <a:latin typeface="Arial"/>
                <a:cs typeface="Arial"/>
              </a:rPr>
              <a:t>Inexact </a:t>
            </a:r>
            <a:r>
              <a:rPr sz="1400" spc="-10" dirty="0">
                <a:latin typeface="Arial"/>
                <a:cs typeface="Arial"/>
              </a:rPr>
              <a:t>search (find </a:t>
            </a:r>
            <a:r>
              <a:rPr sz="1400" spc="-15" dirty="0">
                <a:latin typeface="Arial"/>
                <a:cs typeface="Arial"/>
              </a:rPr>
              <a:t>nearby </a:t>
            </a:r>
            <a:r>
              <a:rPr sz="1400" spc="-10" dirty="0">
                <a:latin typeface="Arial"/>
                <a:cs typeface="Arial"/>
              </a:rPr>
              <a:t>elements, instead  of </a:t>
            </a:r>
            <a:r>
              <a:rPr sz="1400" spc="-15" dirty="0">
                <a:latin typeface="Arial"/>
                <a:cs typeface="Arial"/>
              </a:rPr>
              <a:t>reporting </a:t>
            </a:r>
            <a:r>
              <a:rPr sz="1400" spc="-10" dirty="0">
                <a:latin typeface="Arial"/>
                <a:cs typeface="Arial"/>
              </a:rPr>
              <a:t>“element </a:t>
            </a:r>
            <a:r>
              <a:rPr sz="1400" spc="-15" dirty="0">
                <a:latin typeface="Arial"/>
                <a:cs typeface="Arial"/>
              </a:rPr>
              <a:t>not</a:t>
            </a:r>
            <a:r>
              <a:rPr sz="1400" spc="2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found”)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35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Predecessor and</a:t>
            </a:r>
            <a:r>
              <a:rPr sz="1400" spc="11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successor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40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Enumerate contents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sorted</a:t>
            </a:r>
            <a:r>
              <a:rPr sz="1400" spc="17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order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35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Range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queries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35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Selection of </a:t>
            </a:r>
            <a:r>
              <a:rPr sz="1400" dirty="0">
                <a:latin typeface="Arial"/>
                <a:cs typeface="Arial"/>
              </a:rPr>
              <a:t>kth </a:t>
            </a:r>
            <a:r>
              <a:rPr sz="1400" spc="-10" dirty="0">
                <a:latin typeface="Arial"/>
                <a:cs typeface="Arial"/>
              </a:rPr>
              <a:t>largest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element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A64C4CEC-6621-7A4B-ACCE-97B4CAF8D6C1}"/>
              </a:ext>
            </a:extLst>
          </p:cNvPr>
          <p:cNvSpPr/>
          <p:nvPr/>
        </p:nvSpPr>
        <p:spPr>
          <a:xfrm>
            <a:off x="12573" y="0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8C2A9519-8789-2F41-BDEC-616F5EA2C5EA}"/>
              </a:ext>
            </a:extLst>
          </p:cNvPr>
          <p:cNvSpPr/>
          <p:nvPr/>
        </p:nvSpPr>
        <p:spPr>
          <a:xfrm>
            <a:off x="12573" y="0"/>
            <a:ext cx="4572000" cy="457200"/>
          </a:xfrm>
          <a:custGeom>
            <a:avLst/>
            <a:gdLst/>
            <a:ahLst/>
            <a:cxn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ABB95D97-E2E5-0D4F-B85D-C383368AF652}"/>
              </a:ext>
            </a:extLst>
          </p:cNvPr>
          <p:cNvSpPr txBox="1"/>
          <p:nvPr/>
        </p:nvSpPr>
        <p:spPr>
          <a:xfrm>
            <a:off x="25400" y="13666"/>
            <a:ext cx="4546600" cy="4413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73025" rIns="0" bIns="0" rtlCol="0">
            <a:spAutoFit/>
          </a:bodyPr>
          <a:lstStyle/>
          <a:p>
            <a:pPr marL="963294">
              <a:lnSpc>
                <a:spcPct val="100000"/>
              </a:lnSpc>
              <a:spcBef>
                <a:spcPts val="5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Take That, Hash</a:t>
            </a:r>
            <a:r>
              <a:rPr sz="1800" b="1" spc="-6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Tables!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BD92DE10-E91B-A046-9072-85E5D8D77119}"/>
              </a:ext>
            </a:extLst>
          </p:cNvPr>
          <p:cNvSpPr/>
          <p:nvPr/>
        </p:nvSpPr>
        <p:spPr>
          <a:xfrm>
            <a:off x="13208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689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60DB134C-4ACE-D144-8A48-7A1C38C02C42}"/>
              </a:ext>
            </a:extLst>
          </p:cNvPr>
          <p:cNvSpPr txBox="1"/>
          <p:nvPr/>
        </p:nvSpPr>
        <p:spPr>
          <a:xfrm>
            <a:off x="287527" y="807847"/>
            <a:ext cx="4041775" cy="251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spc="30" dirty="0">
                <a:latin typeface="Arial"/>
                <a:cs typeface="Arial"/>
              </a:rPr>
              <a:t>We </a:t>
            </a:r>
            <a:r>
              <a:rPr sz="1200" dirty="0">
                <a:latin typeface="Arial"/>
                <a:cs typeface="Arial"/>
              </a:rPr>
              <a:t>often </a:t>
            </a:r>
            <a:r>
              <a:rPr sz="1200" spc="-5" dirty="0">
                <a:latin typeface="Arial"/>
                <a:cs typeface="Arial"/>
              </a:rPr>
              <a:t>enumerate the </a:t>
            </a:r>
            <a:r>
              <a:rPr sz="1200" dirty="0">
                <a:latin typeface="Arial"/>
                <a:cs typeface="Arial"/>
              </a:rPr>
              <a:t>contents of </a:t>
            </a:r>
            <a:r>
              <a:rPr sz="1200" spc="-5" dirty="0">
                <a:latin typeface="Arial"/>
                <a:cs typeface="Arial"/>
              </a:rPr>
              <a:t>an </a:t>
            </a:r>
            <a:r>
              <a:rPr sz="1200" dirty="0">
                <a:latin typeface="Arial"/>
                <a:cs typeface="Arial"/>
              </a:rPr>
              <a:t>n-element </a:t>
            </a:r>
            <a:r>
              <a:rPr sz="1200" spc="-10" dirty="0">
                <a:latin typeface="Arial"/>
                <a:cs typeface="Arial"/>
              </a:rPr>
              <a:t>BST</a:t>
            </a:r>
            <a:r>
              <a:rPr sz="1200" spc="-17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in  </a:t>
            </a:r>
            <a:r>
              <a:rPr sz="1200" dirty="0">
                <a:latin typeface="Arial"/>
                <a:cs typeface="Arial"/>
              </a:rPr>
              <a:t>O(n) </a:t>
            </a:r>
            <a:r>
              <a:rPr sz="1200" spc="-10" dirty="0">
                <a:latin typeface="Arial"/>
                <a:cs typeface="Arial"/>
              </a:rPr>
              <a:t>time </a:t>
            </a:r>
            <a:r>
              <a:rPr sz="1200" dirty="0">
                <a:latin typeface="Arial"/>
                <a:cs typeface="Arial"/>
              </a:rPr>
              <a:t>using </a:t>
            </a:r>
            <a:r>
              <a:rPr sz="1200" spc="-5" dirty="0">
                <a:latin typeface="Arial"/>
                <a:cs typeface="Arial"/>
              </a:rPr>
              <a:t>an </a:t>
            </a:r>
            <a:r>
              <a:rPr sz="1200" b="1" spc="-5" dirty="0">
                <a:latin typeface="Arial"/>
                <a:cs typeface="Arial"/>
              </a:rPr>
              <a:t>inorder </a:t>
            </a:r>
            <a:r>
              <a:rPr sz="1200" dirty="0">
                <a:latin typeface="Arial"/>
                <a:cs typeface="Arial"/>
              </a:rPr>
              <a:t>tree</a:t>
            </a:r>
            <a:r>
              <a:rPr sz="1200" spc="-4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traversal:</a:t>
            </a:r>
            <a:endParaRPr sz="12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1015"/>
              </a:spcBef>
            </a:pPr>
            <a:r>
              <a:rPr sz="1000" b="1" dirty="0">
                <a:latin typeface="Courier New"/>
                <a:cs typeface="Courier New"/>
              </a:rPr>
              <a:t>Inorder(T)</a:t>
            </a:r>
            <a:r>
              <a:rPr sz="1000" dirty="0">
                <a:latin typeface="Courier New"/>
                <a:cs typeface="Courier New"/>
              </a:rPr>
              <a:t>:</a:t>
            </a:r>
            <a:endParaRPr sz="1000">
              <a:latin typeface="Courier New"/>
              <a:cs typeface="Courier New"/>
            </a:endParaRPr>
          </a:p>
          <a:p>
            <a:pPr marL="17018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if </a:t>
            </a:r>
            <a:r>
              <a:rPr sz="1000" spc="5" dirty="0">
                <a:latin typeface="Courier New"/>
                <a:cs typeface="Courier New"/>
              </a:rPr>
              <a:t>T </a:t>
            </a:r>
            <a:r>
              <a:rPr sz="1000" dirty="0">
                <a:latin typeface="Courier New"/>
                <a:cs typeface="Courier New"/>
              </a:rPr>
              <a:t>== </a:t>
            </a:r>
            <a:r>
              <a:rPr sz="1000" spc="-5" dirty="0">
                <a:latin typeface="Courier New"/>
                <a:cs typeface="Courier New"/>
              </a:rPr>
              <a:t>NULL, then</a:t>
            </a:r>
            <a:r>
              <a:rPr sz="1000" spc="-6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return</a:t>
            </a:r>
            <a:endParaRPr sz="1000">
              <a:latin typeface="Courier New"/>
              <a:cs typeface="Courier New"/>
            </a:endParaRPr>
          </a:p>
          <a:p>
            <a:pPr marL="170180" marR="2567305">
              <a:lnSpc>
                <a:spcPct val="120000"/>
              </a:lnSpc>
            </a:pPr>
            <a:r>
              <a:rPr sz="1000" spc="-5" dirty="0">
                <a:latin typeface="Courier New"/>
                <a:cs typeface="Courier New"/>
              </a:rPr>
              <a:t>Inorder(T-&gt;left)  </a:t>
            </a:r>
            <a:r>
              <a:rPr sz="1000" dirty="0">
                <a:latin typeface="Courier New"/>
                <a:cs typeface="Courier New"/>
              </a:rPr>
              <a:t>print </a:t>
            </a:r>
            <a:r>
              <a:rPr sz="1000" spc="-5" dirty="0">
                <a:latin typeface="Courier New"/>
                <a:cs typeface="Courier New"/>
              </a:rPr>
              <a:t>T-&gt;key  Inorder(T-&gt;right)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0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Other types of </a:t>
            </a:r>
            <a:r>
              <a:rPr sz="1200" spc="-15" dirty="0">
                <a:latin typeface="Arial"/>
                <a:cs typeface="Arial"/>
              </a:rPr>
              <a:t>common</a:t>
            </a:r>
            <a:r>
              <a:rPr sz="1200" dirty="0">
                <a:latin typeface="Arial"/>
                <a:cs typeface="Arial"/>
              </a:rPr>
              <a:t> traversals: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50"/>
              </a:spcBef>
              <a:buChar char="–"/>
              <a:tabLst>
                <a:tab pos="372110" algn="l"/>
              </a:tabLst>
            </a:pPr>
            <a:r>
              <a:rPr sz="1000" spc="-5" dirty="0">
                <a:latin typeface="Arial"/>
                <a:cs typeface="Arial"/>
              </a:rPr>
              <a:t>Preorder: </a:t>
            </a:r>
            <a:r>
              <a:rPr sz="1000" dirty="0">
                <a:latin typeface="Arial"/>
                <a:cs typeface="Arial"/>
              </a:rPr>
              <a:t>root, </a:t>
            </a:r>
            <a:r>
              <a:rPr sz="1000" spc="10" dirty="0">
                <a:latin typeface="Arial"/>
                <a:cs typeface="Arial"/>
              </a:rPr>
              <a:t>left </a:t>
            </a:r>
            <a:r>
              <a:rPr sz="1000" spc="-5" dirty="0">
                <a:latin typeface="Arial"/>
                <a:cs typeface="Arial"/>
              </a:rPr>
              <a:t>subtree, </a:t>
            </a:r>
            <a:r>
              <a:rPr sz="1000" dirty="0">
                <a:latin typeface="Arial"/>
                <a:cs typeface="Arial"/>
              </a:rPr>
              <a:t>right</a:t>
            </a:r>
            <a:r>
              <a:rPr sz="1000" spc="-9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subtree.</a:t>
            </a:r>
            <a:endParaRPr sz="10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40"/>
              </a:spcBef>
              <a:buChar char="–"/>
              <a:tabLst>
                <a:tab pos="372110" algn="l"/>
              </a:tabLst>
            </a:pPr>
            <a:r>
              <a:rPr sz="1000" spc="-5" dirty="0">
                <a:latin typeface="Arial"/>
                <a:cs typeface="Arial"/>
              </a:rPr>
              <a:t>Postorder: </a:t>
            </a:r>
            <a:r>
              <a:rPr sz="1000" spc="10" dirty="0">
                <a:latin typeface="Arial"/>
                <a:cs typeface="Arial"/>
              </a:rPr>
              <a:t>left </a:t>
            </a:r>
            <a:r>
              <a:rPr sz="1000" spc="-5" dirty="0">
                <a:latin typeface="Arial"/>
                <a:cs typeface="Arial"/>
              </a:rPr>
              <a:t>subtree, </a:t>
            </a:r>
            <a:r>
              <a:rPr sz="1000" dirty="0">
                <a:latin typeface="Arial"/>
                <a:cs typeface="Arial"/>
              </a:rPr>
              <a:t>right </a:t>
            </a:r>
            <a:r>
              <a:rPr sz="1000" spc="-5" dirty="0">
                <a:latin typeface="Arial"/>
                <a:cs typeface="Arial"/>
              </a:rPr>
              <a:t>subtree,</a:t>
            </a:r>
            <a:r>
              <a:rPr sz="1000" spc="-6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root.</a:t>
            </a:r>
            <a:endParaRPr sz="10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40"/>
              </a:spcBef>
              <a:buChar char="–"/>
              <a:tabLst>
                <a:tab pos="372110" algn="l"/>
              </a:tabLst>
            </a:pPr>
            <a:r>
              <a:rPr sz="1000" dirty="0">
                <a:latin typeface="Arial"/>
                <a:cs typeface="Arial"/>
              </a:rPr>
              <a:t>Eulerian: root, </a:t>
            </a:r>
            <a:r>
              <a:rPr sz="1000" spc="10" dirty="0">
                <a:latin typeface="Arial"/>
                <a:cs typeface="Arial"/>
              </a:rPr>
              <a:t>left </a:t>
            </a:r>
            <a:r>
              <a:rPr sz="1000" spc="-5" dirty="0">
                <a:latin typeface="Arial"/>
                <a:cs typeface="Arial"/>
              </a:rPr>
              <a:t>subtree, </a:t>
            </a:r>
            <a:r>
              <a:rPr sz="1000" dirty="0">
                <a:latin typeface="Arial"/>
                <a:cs typeface="Arial"/>
              </a:rPr>
              <a:t>root, right </a:t>
            </a:r>
            <a:r>
              <a:rPr sz="1000" spc="-5" dirty="0">
                <a:latin typeface="Arial"/>
                <a:cs typeface="Arial"/>
              </a:rPr>
              <a:t>subtree,</a:t>
            </a:r>
            <a:r>
              <a:rPr sz="1000" spc="-14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root.</a:t>
            </a:r>
            <a:endParaRPr sz="10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  <a:spcBef>
                <a:spcPts val="240"/>
              </a:spcBef>
            </a:pPr>
            <a:r>
              <a:rPr sz="1000" spc="-5" dirty="0">
                <a:latin typeface="Arial"/>
                <a:cs typeface="Arial"/>
              </a:rPr>
              <a:t>(sequence of nodes encountered </a:t>
            </a:r>
            <a:r>
              <a:rPr sz="1000" spc="-10" dirty="0">
                <a:latin typeface="Arial"/>
                <a:cs typeface="Arial"/>
              </a:rPr>
              <a:t>when </a:t>
            </a:r>
            <a:r>
              <a:rPr sz="1000" spc="-15" dirty="0">
                <a:latin typeface="Arial"/>
                <a:cs typeface="Arial"/>
              </a:rPr>
              <a:t>we </a:t>
            </a:r>
            <a:r>
              <a:rPr sz="1000" spc="-5" dirty="0">
                <a:latin typeface="Arial"/>
                <a:cs typeface="Arial"/>
              </a:rPr>
              <a:t>“walk around” </a:t>
            </a:r>
            <a:r>
              <a:rPr sz="1000" dirty="0">
                <a:latin typeface="Arial"/>
                <a:cs typeface="Arial"/>
              </a:rPr>
              <a:t>a</a:t>
            </a:r>
            <a:r>
              <a:rPr sz="1000" spc="13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BST)</a:t>
            </a:r>
            <a:endParaRPr sz="10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BFE069B2-1393-8940-B1B4-8EAD112956A4}"/>
              </a:ext>
            </a:extLst>
          </p:cNvPr>
          <p:cNvSpPr/>
          <p:nvPr/>
        </p:nvSpPr>
        <p:spPr>
          <a:xfrm>
            <a:off x="3297046" y="1522349"/>
            <a:ext cx="345440" cy="230504"/>
          </a:xfrm>
          <a:custGeom>
            <a:avLst/>
            <a:gdLst/>
            <a:ahLst/>
            <a:cxnLst/>
            <a:rect l="l" t="t" r="r" b="b"/>
            <a:pathLst>
              <a:path w="345439" h="230505">
                <a:moveTo>
                  <a:pt x="0" y="230250"/>
                </a:moveTo>
                <a:lnTo>
                  <a:pt x="345313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C1DBF6C-485D-8640-BE60-DD2F8F6EDF05}"/>
              </a:ext>
            </a:extLst>
          </p:cNvPr>
          <p:cNvSpPr/>
          <p:nvPr/>
        </p:nvSpPr>
        <p:spPr>
          <a:xfrm>
            <a:off x="3143123" y="1752599"/>
            <a:ext cx="173355" cy="231140"/>
          </a:xfrm>
          <a:custGeom>
            <a:avLst/>
            <a:gdLst/>
            <a:ahLst/>
            <a:cxnLst/>
            <a:rect l="l" t="t" r="r" b="b"/>
            <a:pathLst>
              <a:path w="173354" h="231139">
                <a:moveTo>
                  <a:pt x="0" y="231012"/>
                </a:moveTo>
                <a:lnTo>
                  <a:pt x="1731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408BB9E-67B8-5C4E-8992-BBC34D74F8D8}"/>
              </a:ext>
            </a:extLst>
          </p:cNvPr>
          <p:cNvSpPr/>
          <p:nvPr/>
        </p:nvSpPr>
        <p:spPr>
          <a:xfrm>
            <a:off x="3297046" y="1752599"/>
            <a:ext cx="172720" cy="231140"/>
          </a:xfrm>
          <a:custGeom>
            <a:avLst/>
            <a:gdLst/>
            <a:ahLst/>
            <a:cxnLst/>
            <a:rect l="l" t="t" r="r" b="b"/>
            <a:pathLst>
              <a:path w="172720" h="231139">
                <a:moveTo>
                  <a:pt x="172338" y="231012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D0780AC0-5F9D-1443-A2A7-3B9EB5D43115}"/>
              </a:ext>
            </a:extLst>
          </p:cNvPr>
          <p:cNvSpPr/>
          <p:nvPr/>
        </p:nvSpPr>
        <p:spPr>
          <a:xfrm>
            <a:off x="3143123" y="1983612"/>
            <a:ext cx="96520" cy="230504"/>
          </a:xfrm>
          <a:custGeom>
            <a:avLst/>
            <a:gdLst/>
            <a:ahLst/>
            <a:cxnLst/>
            <a:rect l="l" t="t" r="r" b="b"/>
            <a:pathLst>
              <a:path w="96520" h="230505">
                <a:moveTo>
                  <a:pt x="0" y="0"/>
                </a:moveTo>
                <a:lnTo>
                  <a:pt x="96012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2E78D322-EA5A-0E46-A3CE-C131CBD387D3}"/>
              </a:ext>
            </a:extLst>
          </p:cNvPr>
          <p:cNvSpPr/>
          <p:nvPr/>
        </p:nvSpPr>
        <p:spPr>
          <a:xfrm>
            <a:off x="3469386" y="1983612"/>
            <a:ext cx="96520" cy="230504"/>
          </a:xfrm>
          <a:custGeom>
            <a:avLst/>
            <a:gdLst/>
            <a:ahLst/>
            <a:cxnLst/>
            <a:rect l="l" t="t" r="r" b="b"/>
            <a:pathLst>
              <a:path w="96520" h="230505">
                <a:moveTo>
                  <a:pt x="0" y="0"/>
                </a:moveTo>
                <a:lnTo>
                  <a:pt x="96012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C561EDFC-419C-244A-831D-0F7C2583CB8C}"/>
              </a:ext>
            </a:extLst>
          </p:cNvPr>
          <p:cNvSpPr/>
          <p:nvPr/>
        </p:nvSpPr>
        <p:spPr>
          <a:xfrm>
            <a:off x="3642359" y="1522349"/>
            <a:ext cx="345440" cy="230504"/>
          </a:xfrm>
          <a:custGeom>
            <a:avLst/>
            <a:gdLst/>
            <a:ahLst/>
            <a:cxnLst/>
            <a:rect l="l" t="t" r="r" b="b"/>
            <a:pathLst>
              <a:path w="345439" h="230505">
                <a:moveTo>
                  <a:pt x="0" y="0"/>
                </a:moveTo>
                <a:lnTo>
                  <a:pt x="345313" y="23025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417D4A31-2680-E94E-A592-0B3980029FE2}"/>
              </a:ext>
            </a:extLst>
          </p:cNvPr>
          <p:cNvSpPr/>
          <p:nvPr/>
        </p:nvSpPr>
        <p:spPr>
          <a:xfrm>
            <a:off x="3987673" y="1772411"/>
            <a:ext cx="192405" cy="211454"/>
          </a:xfrm>
          <a:custGeom>
            <a:avLst/>
            <a:gdLst/>
            <a:ahLst/>
            <a:cxnLst/>
            <a:rect l="l" t="t" r="r" b="b"/>
            <a:pathLst>
              <a:path w="192404" h="211455">
                <a:moveTo>
                  <a:pt x="0" y="0"/>
                </a:moveTo>
                <a:lnTo>
                  <a:pt x="192024" y="211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B43AE234-78D3-5F4A-BF91-8C5D807A5DD7}"/>
              </a:ext>
            </a:extLst>
          </p:cNvPr>
          <p:cNvSpPr/>
          <p:nvPr/>
        </p:nvSpPr>
        <p:spPr>
          <a:xfrm>
            <a:off x="4083684" y="1983612"/>
            <a:ext cx="96520" cy="230504"/>
          </a:xfrm>
          <a:custGeom>
            <a:avLst/>
            <a:gdLst/>
            <a:ahLst/>
            <a:cxnLst/>
            <a:rect l="l" t="t" r="r" b="b"/>
            <a:pathLst>
              <a:path w="96520" h="230505">
                <a:moveTo>
                  <a:pt x="96012" y="0"/>
                </a:moveTo>
                <a:lnTo>
                  <a:pt x="0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780BF054-1FD0-5240-83E7-D7E6BD9AED15}"/>
              </a:ext>
            </a:extLst>
          </p:cNvPr>
          <p:cNvSpPr/>
          <p:nvPr/>
        </p:nvSpPr>
        <p:spPr>
          <a:xfrm>
            <a:off x="4179696" y="1983612"/>
            <a:ext cx="96520" cy="230504"/>
          </a:xfrm>
          <a:custGeom>
            <a:avLst/>
            <a:gdLst/>
            <a:ahLst/>
            <a:cxnLst/>
            <a:rect l="l" t="t" r="r" b="b"/>
            <a:pathLst>
              <a:path w="96520" h="230505">
                <a:moveTo>
                  <a:pt x="0" y="0"/>
                </a:moveTo>
                <a:lnTo>
                  <a:pt x="96138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EE93E77C-27F8-7440-B097-E31FB8BEB711}"/>
              </a:ext>
            </a:extLst>
          </p:cNvPr>
          <p:cNvSpPr/>
          <p:nvPr/>
        </p:nvSpPr>
        <p:spPr>
          <a:xfrm>
            <a:off x="3601878" y="1481867"/>
            <a:ext cx="80962" cy="809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4A4745B6-24CF-CA49-AF0E-07A644C1F164}"/>
              </a:ext>
            </a:extLst>
          </p:cNvPr>
          <p:cNvSpPr/>
          <p:nvPr/>
        </p:nvSpPr>
        <p:spPr>
          <a:xfrm>
            <a:off x="3274853" y="1712118"/>
            <a:ext cx="80962" cy="80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C37B0EAA-94F7-354E-A285-0C7C5286C1E1}"/>
              </a:ext>
            </a:extLst>
          </p:cNvPr>
          <p:cNvSpPr/>
          <p:nvPr/>
        </p:nvSpPr>
        <p:spPr>
          <a:xfrm>
            <a:off x="3949573" y="1714499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252" y="2988"/>
                </a:lnTo>
                <a:lnTo>
                  <a:pt x="11144" y="11144"/>
                </a:lnTo>
                <a:lnTo>
                  <a:pt x="2988" y="23252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6200" y="38100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630B0B26-1ECB-1D49-B11F-C49261B9E4B0}"/>
              </a:ext>
            </a:extLst>
          </p:cNvPr>
          <p:cNvSpPr/>
          <p:nvPr/>
        </p:nvSpPr>
        <p:spPr>
          <a:xfrm>
            <a:off x="3949573" y="1714499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2988" y="23252"/>
                </a:lnTo>
                <a:lnTo>
                  <a:pt x="11144" y="11144"/>
                </a:lnTo>
                <a:lnTo>
                  <a:pt x="23252" y="2988"/>
                </a:lnTo>
                <a:lnTo>
                  <a:pt x="38100" y="0"/>
                </a:lnTo>
                <a:lnTo>
                  <a:pt x="52947" y="2988"/>
                </a:lnTo>
                <a:lnTo>
                  <a:pt x="65055" y="11144"/>
                </a:lnTo>
                <a:lnTo>
                  <a:pt x="73211" y="23252"/>
                </a:lnTo>
                <a:lnTo>
                  <a:pt x="76200" y="38100"/>
                </a:lnTo>
                <a:lnTo>
                  <a:pt x="73211" y="52947"/>
                </a:lnTo>
                <a:lnTo>
                  <a:pt x="65055" y="65055"/>
                </a:lnTo>
                <a:lnTo>
                  <a:pt x="52947" y="73211"/>
                </a:lnTo>
                <a:lnTo>
                  <a:pt x="38100" y="76200"/>
                </a:lnTo>
                <a:lnTo>
                  <a:pt x="23252" y="73211"/>
                </a:lnTo>
                <a:lnTo>
                  <a:pt x="11144" y="65055"/>
                </a:lnTo>
                <a:lnTo>
                  <a:pt x="2988" y="52947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CB2D9AEF-3D3D-7A45-9E00-12EACD4EE2BE}"/>
              </a:ext>
            </a:extLst>
          </p:cNvPr>
          <p:cNvSpPr/>
          <p:nvPr/>
        </p:nvSpPr>
        <p:spPr>
          <a:xfrm>
            <a:off x="3102641" y="1942242"/>
            <a:ext cx="80962" cy="809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50A9FB32-3452-074E-839B-96DC22A0389E}"/>
              </a:ext>
            </a:extLst>
          </p:cNvPr>
          <p:cNvSpPr/>
          <p:nvPr/>
        </p:nvSpPr>
        <p:spPr>
          <a:xfrm>
            <a:off x="4141596" y="1944624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306" y="3006"/>
                </a:lnTo>
                <a:lnTo>
                  <a:pt x="11191" y="11191"/>
                </a:lnTo>
                <a:lnTo>
                  <a:pt x="3006" y="23306"/>
                </a:lnTo>
                <a:lnTo>
                  <a:pt x="0" y="38100"/>
                </a:lnTo>
                <a:lnTo>
                  <a:pt x="3006" y="52947"/>
                </a:lnTo>
                <a:lnTo>
                  <a:pt x="11191" y="65055"/>
                </a:lnTo>
                <a:lnTo>
                  <a:pt x="23306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6200" y="38100"/>
                </a:lnTo>
                <a:lnTo>
                  <a:pt x="73211" y="23306"/>
                </a:lnTo>
                <a:lnTo>
                  <a:pt x="65055" y="11191"/>
                </a:lnTo>
                <a:lnTo>
                  <a:pt x="52947" y="3006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5D352CAA-80B8-584D-91F8-0F530C000D8D}"/>
              </a:ext>
            </a:extLst>
          </p:cNvPr>
          <p:cNvSpPr/>
          <p:nvPr/>
        </p:nvSpPr>
        <p:spPr>
          <a:xfrm>
            <a:off x="4141596" y="1944624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3006" y="23306"/>
                </a:lnTo>
                <a:lnTo>
                  <a:pt x="11191" y="11191"/>
                </a:lnTo>
                <a:lnTo>
                  <a:pt x="23306" y="3006"/>
                </a:lnTo>
                <a:lnTo>
                  <a:pt x="38100" y="0"/>
                </a:lnTo>
                <a:lnTo>
                  <a:pt x="52947" y="3006"/>
                </a:lnTo>
                <a:lnTo>
                  <a:pt x="65055" y="11191"/>
                </a:lnTo>
                <a:lnTo>
                  <a:pt x="73211" y="23306"/>
                </a:lnTo>
                <a:lnTo>
                  <a:pt x="76200" y="38100"/>
                </a:lnTo>
                <a:lnTo>
                  <a:pt x="73211" y="52947"/>
                </a:lnTo>
                <a:lnTo>
                  <a:pt x="65055" y="65055"/>
                </a:lnTo>
                <a:lnTo>
                  <a:pt x="52947" y="73211"/>
                </a:lnTo>
                <a:lnTo>
                  <a:pt x="38100" y="76200"/>
                </a:lnTo>
                <a:lnTo>
                  <a:pt x="23306" y="73211"/>
                </a:lnTo>
                <a:lnTo>
                  <a:pt x="11191" y="65055"/>
                </a:lnTo>
                <a:lnTo>
                  <a:pt x="3006" y="52947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26C5ED8C-9344-0447-92D6-387097C324BC}"/>
              </a:ext>
            </a:extLst>
          </p:cNvPr>
          <p:cNvSpPr/>
          <p:nvPr/>
        </p:nvSpPr>
        <p:spPr>
          <a:xfrm>
            <a:off x="3428904" y="1942242"/>
            <a:ext cx="80962" cy="80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88B8C9B8-DE92-674C-B8EE-B3C7F1BD8D4E}"/>
              </a:ext>
            </a:extLst>
          </p:cNvPr>
          <p:cNvSpPr/>
          <p:nvPr/>
        </p:nvSpPr>
        <p:spPr>
          <a:xfrm>
            <a:off x="3198653" y="2173255"/>
            <a:ext cx="80962" cy="809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A206C872-8BCF-1A48-BB30-6FB7852F9421}"/>
              </a:ext>
            </a:extLst>
          </p:cNvPr>
          <p:cNvSpPr/>
          <p:nvPr/>
        </p:nvSpPr>
        <p:spPr>
          <a:xfrm>
            <a:off x="4045584" y="2175636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306" y="3006"/>
                </a:lnTo>
                <a:lnTo>
                  <a:pt x="11191" y="11191"/>
                </a:lnTo>
                <a:lnTo>
                  <a:pt x="3006" y="23306"/>
                </a:lnTo>
                <a:lnTo>
                  <a:pt x="0" y="38100"/>
                </a:lnTo>
                <a:lnTo>
                  <a:pt x="3006" y="52947"/>
                </a:lnTo>
                <a:lnTo>
                  <a:pt x="11191" y="65055"/>
                </a:lnTo>
                <a:lnTo>
                  <a:pt x="23306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6200" y="38100"/>
                </a:lnTo>
                <a:lnTo>
                  <a:pt x="73211" y="23306"/>
                </a:lnTo>
                <a:lnTo>
                  <a:pt x="65055" y="11191"/>
                </a:lnTo>
                <a:lnTo>
                  <a:pt x="52947" y="3006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7874EC82-1AE7-EE49-8400-1B2CF3AD7009}"/>
              </a:ext>
            </a:extLst>
          </p:cNvPr>
          <p:cNvSpPr/>
          <p:nvPr/>
        </p:nvSpPr>
        <p:spPr>
          <a:xfrm>
            <a:off x="4045584" y="2175636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3006" y="23306"/>
                </a:lnTo>
                <a:lnTo>
                  <a:pt x="11191" y="11191"/>
                </a:lnTo>
                <a:lnTo>
                  <a:pt x="23306" y="3006"/>
                </a:lnTo>
                <a:lnTo>
                  <a:pt x="38100" y="0"/>
                </a:lnTo>
                <a:lnTo>
                  <a:pt x="52947" y="3006"/>
                </a:lnTo>
                <a:lnTo>
                  <a:pt x="65055" y="11191"/>
                </a:lnTo>
                <a:lnTo>
                  <a:pt x="73211" y="23306"/>
                </a:lnTo>
                <a:lnTo>
                  <a:pt x="76200" y="38100"/>
                </a:lnTo>
                <a:lnTo>
                  <a:pt x="73211" y="52947"/>
                </a:lnTo>
                <a:lnTo>
                  <a:pt x="65055" y="65055"/>
                </a:lnTo>
                <a:lnTo>
                  <a:pt x="52947" y="73211"/>
                </a:lnTo>
                <a:lnTo>
                  <a:pt x="38100" y="76200"/>
                </a:lnTo>
                <a:lnTo>
                  <a:pt x="23306" y="73211"/>
                </a:lnTo>
                <a:lnTo>
                  <a:pt x="11191" y="65055"/>
                </a:lnTo>
                <a:lnTo>
                  <a:pt x="3006" y="52947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E56B6381-4581-5F4F-90A0-46FA7EC5D894}"/>
              </a:ext>
            </a:extLst>
          </p:cNvPr>
          <p:cNvSpPr/>
          <p:nvPr/>
        </p:nvSpPr>
        <p:spPr>
          <a:xfrm>
            <a:off x="3524916" y="2173255"/>
            <a:ext cx="80962" cy="809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0D658405-2C85-C343-B111-D9D7F7A21D95}"/>
              </a:ext>
            </a:extLst>
          </p:cNvPr>
          <p:cNvSpPr/>
          <p:nvPr/>
        </p:nvSpPr>
        <p:spPr>
          <a:xfrm>
            <a:off x="4237736" y="2175636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252" y="3006"/>
                </a:lnTo>
                <a:lnTo>
                  <a:pt x="11144" y="11191"/>
                </a:lnTo>
                <a:lnTo>
                  <a:pt x="2988" y="23306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893" y="73211"/>
                </a:lnTo>
                <a:lnTo>
                  <a:pt x="65008" y="65055"/>
                </a:lnTo>
                <a:lnTo>
                  <a:pt x="73193" y="52947"/>
                </a:lnTo>
                <a:lnTo>
                  <a:pt x="76200" y="38100"/>
                </a:lnTo>
                <a:lnTo>
                  <a:pt x="73193" y="23306"/>
                </a:lnTo>
                <a:lnTo>
                  <a:pt x="65008" y="11191"/>
                </a:lnTo>
                <a:lnTo>
                  <a:pt x="52893" y="3006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7435BEF5-FB6E-C947-AB92-0D4D07E11246}"/>
              </a:ext>
            </a:extLst>
          </p:cNvPr>
          <p:cNvSpPr/>
          <p:nvPr/>
        </p:nvSpPr>
        <p:spPr>
          <a:xfrm>
            <a:off x="4237736" y="2175636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2988" y="23306"/>
                </a:lnTo>
                <a:lnTo>
                  <a:pt x="11144" y="11191"/>
                </a:lnTo>
                <a:lnTo>
                  <a:pt x="23252" y="3006"/>
                </a:lnTo>
                <a:lnTo>
                  <a:pt x="38100" y="0"/>
                </a:lnTo>
                <a:lnTo>
                  <a:pt x="52893" y="3006"/>
                </a:lnTo>
                <a:lnTo>
                  <a:pt x="65008" y="11191"/>
                </a:lnTo>
                <a:lnTo>
                  <a:pt x="73193" y="23306"/>
                </a:lnTo>
                <a:lnTo>
                  <a:pt x="76200" y="38100"/>
                </a:lnTo>
                <a:lnTo>
                  <a:pt x="73193" y="52947"/>
                </a:lnTo>
                <a:lnTo>
                  <a:pt x="65008" y="65055"/>
                </a:lnTo>
                <a:lnTo>
                  <a:pt x="52893" y="73211"/>
                </a:lnTo>
                <a:lnTo>
                  <a:pt x="38100" y="76200"/>
                </a:lnTo>
                <a:lnTo>
                  <a:pt x="23252" y="73211"/>
                </a:lnTo>
                <a:lnTo>
                  <a:pt x="11144" y="65055"/>
                </a:lnTo>
                <a:lnTo>
                  <a:pt x="2988" y="52947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AE543366-A520-5048-9131-DAAC2E498D6E}"/>
              </a:ext>
            </a:extLst>
          </p:cNvPr>
          <p:cNvSpPr/>
          <p:nvPr/>
        </p:nvSpPr>
        <p:spPr>
          <a:xfrm>
            <a:off x="2997263" y="1404874"/>
            <a:ext cx="1392555" cy="1042669"/>
          </a:xfrm>
          <a:custGeom>
            <a:avLst/>
            <a:gdLst/>
            <a:ahLst/>
            <a:cxnLst/>
            <a:rect l="l" t="t" r="r" b="b"/>
            <a:pathLst>
              <a:path w="1392554" h="1042670">
                <a:moveTo>
                  <a:pt x="618934" y="0"/>
                </a:moveTo>
                <a:lnTo>
                  <a:pt x="585660" y="20700"/>
                </a:lnTo>
                <a:lnTo>
                  <a:pt x="579310" y="23875"/>
                </a:lnTo>
                <a:lnTo>
                  <a:pt x="571309" y="23875"/>
                </a:lnTo>
                <a:lnTo>
                  <a:pt x="564959" y="27050"/>
                </a:lnTo>
                <a:lnTo>
                  <a:pt x="538388" y="42271"/>
                </a:lnTo>
                <a:lnTo>
                  <a:pt x="513175" y="56705"/>
                </a:lnTo>
                <a:lnTo>
                  <a:pt x="487056" y="69806"/>
                </a:lnTo>
                <a:lnTo>
                  <a:pt x="457771" y="81025"/>
                </a:lnTo>
                <a:lnTo>
                  <a:pt x="441590" y="90939"/>
                </a:lnTo>
                <a:lnTo>
                  <a:pt x="425005" y="98901"/>
                </a:lnTo>
                <a:lnTo>
                  <a:pt x="407943" y="106243"/>
                </a:lnTo>
                <a:lnTo>
                  <a:pt x="390334" y="114300"/>
                </a:lnTo>
                <a:lnTo>
                  <a:pt x="370197" y="135333"/>
                </a:lnTo>
                <a:lnTo>
                  <a:pt x="364870" y="141100"/>
                </a:lnTo>
                <a:lnTo>
                  <a:pt x="368157" y="137529"/>
                </a:lnTo>
                <a:lnTo>
                  <a:pt x="373859" y="130551"/>
                </a:lnTo>
                <a:lnTo>
                  <a:pt x="375777" y="126094"/>
                </a:lnTo>
                <a:lnTo>
                  <a:pt x="367714" y="130088"/>
                </a:lnTo>
                <a:lnTo>
                  <a:pt x="343471" y="148462"/>
                </a:lnTo>
                <a:lnTo>
                  <a:pt x="328169" y="161331"/>
                </a:lnTo>
                <a:lnTo>
                  <a:pt x="313070" y="174736"/>
                </a:lnTo>
                <a:lnTo>
                  <a:pt x="298090" y="188307"/>
                </a:lnTo>
                <a:lnTo>
                  <a:pt x="283146" y="201675"/>
                </a:lnTo>
                <a:lnTo>
                  <a:pt x="247463" y="234886"/>
                </a:lnTo>
                <a:lnTo>
                  <a:pt x="213042" y="269906"/>
                </a:lnTo>
                <a:lnTo>
                  <a:pt x="179955" y="306117"/>
                </a:lnTo>
                <a:lnTo>
                  <a:pt x="148272" y="342900"/>
                </a:lnTo>
                <a:lnTo>
                  <a:pt x="119618" y="389000"/>
                </a:lnTo>
                <a:lnTo>
                  <a:pt x="107535" y="413730"/>
                </a:lnTo>
                <a:lnTo>
                  <a:pt x="95059" y="437387"/>
                </a:lnTo>
                <a:lnTo>
                  <a:pt x="88298" y="447647"/>
                </a:lnTo>
                <a:lnTo>
                  <a:pt x="80692" y="457358"/>
                </a:lnTo>
                <a:lnTo>
                  <a:pt x="73538" y="467213"/>
                </a:lnTo>
                <a:lnTo>
                  <a:pt x="68135" y="477900"/>
                </a:lnTo>
                <a:lnTo>
                  <a:pt x="59993" y="501902"/>
                </a:lnTo>
                <a:lnTo>
                  <a:pt x="52530" y="525319"/>
                </a:lnTo>
                <a:lnTo>
                  <a:pt x="44328" y="548427"/>
                </a:lnTo>
                <a:lnTo>
                  <a:pt x="33972" y="571500"/>
                </a:lnTo>
                <a:lnTo>
                  <a:pt x="30493" y="586886"/>
                </a:lnTo>
                <a:lnTo>
                  <a:pt x="27193" y="602106"/>
                </a:lnTo>
                <a:lnTo>
                  <a:pt x="23917" y="617327"/>
                </a:lnTo>
                <a:lnTo>
                  <a:pt x="20510" y="632713"/>
                </a:lnTo>
                <a:lnTo>
                  <a:pt x="16672" y="648348"/>
                </a:lnTo>
                <a:lnTo>
                  <a:pt x="12192" y="665781"/>
                </a:lnTo>
                <a:lnTo>
                  <a:pt x="8473" y="679952"/>
                </a:lnTo>
                <a:lnTo>
                  <a:pt x="6921" y="685800"/>
                </a:lnTo>
                <a:lnTo>
                  <a:pt x="1901" y="735189"/>
                </a:lnTo>
                <a:lnTo>
                  <a:pt x="0" y="787828"/>
                </a:lnTo>
                <a:lnTo>
                  <a:pt x="4956" y="839872"/>
                </a:lnTo>
                <a:lnTo>
                  <a:pt x="20510" y="887476"/>
                </a:lnTo>
                <a:lnTo>
                  <a:pt x="50460" y="933463"/>
                </a:lnTo>
                <a:lnTo>
                  <a:pt x="60896" y="948563"/>
                </a:lnTo>
                <a:lnTo>
                  <a:pt x="72026" y="965350"/>
                </a:lnTo>
                <a:lnTo>
                  <a:pt x="78978" y="972851"/>
                </a:lnTo>
                <a:lnTo>
                  <a:pt x="90382" y="979924"/>
                </a:lnTo>
                <a:lnTo>
                  <a:pt x="114871" y="995426"/>
                </a:lnTo>
                <a:lnTo>
                  <a:pt x="124344" y="1000190"/>
                </a:lnTo>
                <a:lnTo>
                  <a:pt x="134556" y="1003347"/>
                </a:lnTo>
                <a:lnTo>
                  <a:pt x="145053" y="1005909"/>
                </a:lnTo>
                <a:lnTo>
                  <a:pt x="155384" y="1008888"/>
                </a:lnTo>
                <a:lnTo>
                  <a:pt x="161734" y="1011301"/>
                </a:lnTo>
                <a:lnTo>
                  <a:pt x="175196" y="1015238"/>
                </a:lnTo>
                <a:lnTo>
                  <a:pt x="197260" y="1013906"/>
                </a:lnTo>
                <a:lnTo>
                  <a:pt x="219217" y="1012967"/>
                </a:lnTo>
                <a:lnTo>
                  <a:pt x="241008" y="1011576"/>
                </a:lnTo>
                <a:lnTo>
                  <a:pt x="288163" y="1001252"/>
                </a:lnTo>
                <a:lnTo>
                  <a:pt x="323278" y="981900"/>
                </a:lnTo>
                <a:lnTo>
                  <a:pt x="333375" y="975066"/>
                </a:lnTo>
                <a:lnTo>
                  <a:pt x="356615" y="933192"/>
                </a:lnTo>
                <a:lnTo>
                  <a:pt x="357060" y="927988"/>
                </a:lnTo>
                <a:lnTo>
                  <a:pt x="348815" y="901846"/>
                </a:lnTo>
                <a:lnTo>
                  <a:pt x="342344" y="874966"/>
                </a:lnTo>
                <a:lnTo>
                  <a:pt x="336468" y="847800"/>
                </a:lnTo>
                <a:lnTo>
                  <a:pt x="330009" y="820801"/>
                </a:lnTo>
                <a:lnTo>
                  <a:pt x="317132" y="775188"/>
                </a:lnTo>
                <a:lnTo>
                  <a:pt x="304244" y="730503"/>
                </a:lnTo>
                <a:lnTo>
                  <a:pt x="292522" y="685534"/>
                </a:lnTo>
                <a:lnTo>
                  <a:pt x="283146" y="639063"/>
                </a:lnTo>
                <a:lnTo>
                  <a:pt x="288039" y="614628"/>
                </a:lnTo>
                <a:lnTo>
                  <a:pt x="294100" y="601503"/>
                </a:lnTo>
                <a:lnTo>
                  <a:pt x="306399" y="598808"/>
                </a:lnTo>
                <a:lnTo>
                  <a:pt x="330009" y="605662"/>
                </a:lnTo>
                <a:lnTo>
                  <a:pt x="340125" y="615779"/>
                </a:lnTo>
                <a:lnTo>
                  <a:pt x="350265" y="625919"/>
                </a:lnTo>
                <a:lnTo>
                  <a:pt x="360406" y="636059"/>
                </a:lnTo>
                <a:lnTo>
                  <a:pt x="370522" y="646176"/>
                </a:lnTo>
                <a:lnTo>
                  <a:pt x="375983" y="654492"/>
                </a:lnTo>
                <a:lnTo>
                  <a:pt x="379063" y="664511"/>
                </a:lnTo>
                <a:lnTo>
                  <a:pt x="381238" y="675268"/>
                </a:lnTo>
                <a:lnTo>
                  <a:pt x="383984" y="685800"/>
                </a:lnTo>
                <a:lnTo>
                  <a:pt x="389675" y="702204"/>
                </a:lnTo>
                <a:lnTo>
                  <a:pt x="395414" y="717311"/>
                </a:lnTo>
                <a:lnTo>
                  <a:pt x="402201" y="731966"/>
                </a:lnTo>
                <a:lnTo>
                  <a:pt x="411035" y="747013"/>
                </a:lnTo>
                <a:lnTo>
                  <a:pt x="416349" y="763333"/>
                </a:lnTo>
                <a:lnTo>
                  <a:pt x="422116" y="778319"/>
                </a:lnTo>
                <a:lnTo>
                  <a:pt x="429073" y="792734"/>
                </a:lnTo>
                <a:lnTo>
                  <a:pt x="437959" y="807338"/>
                </a:lnTo>
                <a:lnTo>
                  <a:pt x="454311" y="854441"/>
                </a:lnTo>
                <a:lnTo>
                  <a:pt x="473795" y="894296"/>
                </a:lnTo>
                <a:lnTo>
                  <a:pt x="499151" y="927427"/>
                </a:lnTo>
                <a:lnTo>
                  <a:pt x="533113" y="954358"/>
                </a:lnTo>
                <a:lnTo>
                  <a:pt x="578421" y="975613"/>
                </a:lnTo>
                <a:lnTo>
                  <a:pt x="609812" y="973169"/>
                </a:lnTo>
                <a:lnTo>
                  <a:pt x="654448" y="961755"/>
                </a:lnTo>
                <a:lnTo>
                  <a:pt x="681684" y="915816"/>
                </a:lnTo>
                <a:lnTo>
                  <a:pt x="692721" y="874776"/>
                </a:lnTo>
                <a:lnTo>
                  <a:pt x="684291" y="822606"/>
                </a:lnTo>
                <a:lnTo>
                  <a:pt x="673535" y="775984"/>
                </a:lnTo>
                <a:lnTo>
                  <a:pt x="659884" y="733350"/>
                </a:lnTo>
                <a:lnTo>
                  <a:pt x="642770" y="693144"/>
                </a:lnTo>
                <a:lnTo>
                  <a:pt x="621623" y="653807"/>
                </a:lnTo>
                <a:lnTo>
                  <a:pt x="595876" y="613778"/>
                </a:lnTo>
                <a:lnTo>
                  <a:pt x="564959" y="571500"/>
                </a:lnTo>
                <a:lnTo>
                  <a:pt x="554984" y="547955"/>
                </a:lnTo>
                <a:lnTo>
                  <a:pt x="541639" y="526399"/>
                </a:lnTo>
                <a:lnTo>
                  <a:pt x="526651" y="505581"/>
                </a:lnTo>
                <a:lnTo>
                  <a:pt x="511746" y="484250"/>
                </a:lnTo>
                <a:lnTo>
                  <a:pt x="506317" y="474348"/>
                </a:lnTo>
                <a:lnTo>
                  <a:pt x="501459" y="463994"/>
                </a:lnTo>
                <a:lnTo>
                  <a:pt x="496601" y="453640"/>
                </a:lnTo>
                <a:lnTo>
                  <a:pt x="491172" y="443737"/>
                </a:lnTo>
                <a:lnTo>
                  <a:pt x="492640" y="426962"/>
                </a:lnTo>
                <a:lnTo>
                  <a:pt x="493871" y="410114"/>
                </a:lnTo>
                <a:lnTo>
                  <a:pt x="516350" y="349327"/>
                </a:lnTo>
                <a:lnTo>
                  <a:pt x="586152" y="317716"/>
                </a:lnTo>
                <a:lnTo>
                  <a:pt x="618934" y="309625"/>
                </a:lnTo>
                <a:lnTo>
                  <a:pt x="654946" y="311832"/>
                </a:lnTo>
                <a:lnTo>
                  <a:pt x="696340" y="315372"/>
                </a:lnTo>
                <a:lnTo>
                  <a:pt x="737735" y="322770"/>
                </a:lnTo>
                <a:lnTo>
                  <a:pt x="773747" y="336550"/>
                </a:lnTo>
                <a:lnTo>
                  <a:pt x="825357" y="372602"/>
                </a:lnTo>
                <a:lnTo>
                  <a:pt x="849453" y="391860"/>
                </a:lnTo>
                <a:lnTo>
                  <a:pt x="874585" y="410463"/>
                </a:lnTo>
                <a:lnTo>
                  <a:pt x="901192" y="459295"/>
                </a:lnTo>
                <a:lnTo>
                  <a:pt x="921321" y="511175"/>
                </a:lnTo>
                <a:lnTo>
                  <a:pt x="923734" y="519175"/>
                </a:lnTo>
                <a:lnTo>
                  <a:pt x="930846" y="524763"/>
                </a:lnTo>
                <a:lnTo>
                  <a:pt x="945999" y="563415"/>
                </a:lnTo>
                <a:lnTo>
                  <a:pt x="951484" y="622422"/>
                </a:lnTo>
                <a:lnTo>
                  <a:pt x="948671" y="673870"/>
                </a:lnTo>
                <a:lnTo>
                  <a:pt x="941596" y="725420"/>
                </a:lnTo>
                <a:lnTo>
                  <a:pt x="931925" y="776654"/>
                </a:lnTo>
                <a:lnTo>
                  <a:pt x="921321" y="827151"/>
                </a:lnTo>
                <a:lnTo>
                  <a:pt x="924333" y="871174"/>
                </a:lnTo>
                <a:lnTo>
                  <a:pt x="927417" y="919210"/>
                </a:lnTo>
                <a:lnTo>
                  <a:pt x="934215" y="966650"/>
                </a:lnTo>
                <a:lnTo>
                  <a:pt x="948372" y="1008888"/>
                </a:lnTo>
                <a:lnTo>
                  <a:pt x="978931" y="1032732"/>
                </a:lnTo>
                <a:lnTo>
                  <a:pt x="1002347" y="1042288"/>
                </a:lnTo>
                <a:lnTo>
                  <a:pt x="1033597" y="1040509"/>
                </a:lnTo>
                <a:lnTo>
                  <a:pt x="1052607" y="1039479"/>
                </a:lnTo>
                <a:lnTo>
                  <a:pt x="1083246" y="1015238"/>
                </a:lnTo>
                <a:lnTo>
                  <a:pt x="1110297" y="975613"/>
                </a:lnTo>
                <a:lnTo>
                  <a:pt x="1114996" y="968375"/>
                </a:lnTo>
                <a:lnTo>
                  <a:pt x="1123759" y="954913"/>
                </a:lnTo>
                <a:lnTo>
                  <a:pt x="1132627" y="918448"/>
                </a:lnTo>
                <a:lnTo>
                  <a:pt x="1144603" y="887984"/>
                </a:lnTo>
                <a:lnTo>
                  <a:pt x="1164603" y="864187"/>
                </a:lnTo>
                <a:lnTo>
                  <a:pt x="1197546" y="847725"/>
                </a:lnTo>
                <a:lnTo>
                  <a:pt x="1214348" y="890686"/>
                </a:lnTo>
                <a:lnTo>
                  <a:pt x="1221184" y="937482"/>
                </a:lnTo>
                <a:lnTo>
                  <a:pt x="1231282" y="981277"/>
                </a:lnTo>
                <a:lnTo>
                  <a:pt x="1257871" y="1015238"/>
                </a:lnTo>
                <a:lnTo>
                  <a:pt x="1293862" y="1006084"/>
                </a:lnTo>
                <a:lnTo>
                  <a:pt x="1318148" y="992965"/>
                </a:lnTo>
                <a:lnTo>
                  <a:pt x="1358709" y="941451"/>
                </a:lnTo>
                <a:lnTo>
                  <a:pt x="1372171" y="897810"/>
                </a:lnTo>
                <a:lnTo>
                  <a:pt x="1378747" y="876032"/>
                </a:lnTo>
                <a:lnTo>
                  <a:pt x="1385633" y="854075"/>
                </a:lnTo>
                <a:lnTo>
                  <a:pt x="1388046" y="847725"/>
                </a:lnTo>
                <a:lnTo>
                  <a:pt x="1391983" y="834263"/>
                </a:lnTo>
                <a:lnTo>
                  <a:pt x="1386705" y="803040"/>
                </a:lnTo>
                <a:lnTo>
                  <a:pt x="1379759" y="772985"/>
                </a:lnTo>
                <a:lnTo>
                  <a:pt x="1372195" y="743215"/>
                </a:lnTo>
                <a:lnTo>
                  <a:pt x="1365059" y="712851"/>
                </a:lnTo>
                <a:lnTo>
                  <a:pt x="1362039" y="696075"/>
                </a:lnTo>
                <a:lnTo>
                  <a:pt x="1359566" y="679227"/>
                </a:lnTo>
                <a:lnTo>
                  <a:pt x="1356665" y="662523"/>
                </a:lnTo>
                <a:lnTo>
                  <a:pt x="1352359" y="646176"/>
                </a:lnTo>
                <a:lnTo>
                  <a:pt x="1346021" y="628040"/>
                </a:lnTo>
                <a:lnTo>
                  <a:pt x="1342136" y="619490"/>
                </a:lnTo>
                <a:lnTo>
                  <a:pt x="1334821" y="609010"/>
                </a:lnTo>
                <a:lnTo>
                  <a:pt x="1318196" y="585088"/>
                </a:lnTo>
                <a:lnTo>
                  <a:pt x="1313497" y="578738"/>
                </a:lnTo>
                <a:lnTo>
                  <a:pt x="1304734" y="565150"/>
                </a:lnTo>
                <a:lnTo>
                  <a:pt x="1292405" y="537483"/>
                </a:lnTo>
                <a:lnTo>
                  <a:pt x="1275254" y="512699"/>
                </a:lnTo>
                <a:lnTo>
                  <a:pt x="1256174" y="488961"/>
                </a:lnTo>
                <a:lnTo>
                  <a:pt x="1238059" y="464438"/>
                </a:lnTo>
                <a:lnTo>
                  <a:pt x="1206493" y="417826"/>
                </a:lnTo>
                <a:lnTo>
                  <a:pt x="1173470" y="373147"/>
                </a:lnTo>
                <a:lnTo>
                  <a:pt x="1138691" y="330259"/>
                </a:lnTo>
                <a:lnTo>
                  <a:pt x="1101858" y="289024"/>
                </a:lnTo>
                <a:lnTo>
                  <a:pt x="1062672" y="249300"/>
                </a:lnTo>
                <a:lnTo>
                  <a:pt x="1054350" y="231276"/>
                </a:lnTo>
                <a:lnTo>
                  <a:pt x="1043717" y="218741"/>
                </a:lnTo>
                <a:lnTo>
                  <a:pt x="1030847" y="207992"/>
                </a:lnTo>
                <a:lnTo>
                  <a:pt x="1015809" y="195325"/>
                </a:lnTo>
                <a:lnTo>
                  <a:pt x="983595" y="165103"/>
                </a:lnTo>
                <a:lnTo>
                  <a:pt x="976693" y="156717"/>
                </a:lnTo>
                <a:lnTo>
                  <a:pt x="974268" y="154142"/>
                </a:lnTo>
                <a:lnTo>
                  <a:pt x="955484" y="141350"/>
                </a:lnTo>
                <a:lnTo>
                  <a:pt x="944139" y="125563"/>
                </a:lnTo>
                <a:lnTo>
                  <a:pt x="932640" y="112585"/>
                </a:lnTo>
                <a:lnTo>
                  <a:pt x="919069" y="102274"/>
                </a:lnTo>
                <a:lnTo>
                  <a:pt x="901509" y="94487"/>
                </a:lnTo>
                <a:lnTo>
                  <a:pt x="855001" y="66313"/>
                </a:lnTo>
                <a:lnTo>
                  <a:pt x="812021" y="46171"/>
                </a:lnTo>
                <a:lnTo>
                  <a:pt x="769747" y="31765"/>
                </a:lnTo>
                <a:lnTo>
                  <a:pt x="725355" y="20799"/>
                </a:lnTo>
                <a:lnTo>
                  <a:pt x="676025" y="10976"/>
                </a:lnTo>
                <a:lnTo>
                  <a:pt x="618934" y="0"/>
                </a:lnTo>
                <a:close/>
              </a:path>
            </a:pathLst>
          </a:custGeom>
          <a:ln w="4762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5EA7F399-2D88-9646-A41B-5515F99EEB7E}"/>
              </a:ext>
            </a:extLst>
          </p:cNvPr>
          <p:cNvSpPr/>
          <p:nvPr/>
        </p:nvSpPr>
        <p:spPr>
          <a:xfrm>
            <a:off x="3697351" y="2405888"/>
            <a:ext cx="94615" cy="614680"/>
          </a:xfrm>
          <a:custGeom>
            <a:avLst/>
            <a:gdLst/>
            <a:ahLst/>
            <a:cxnLst/>
            <a:rect l="l" t="t" r="r" b="b"/>
            <a:pathLst>
              <a:path w="94614" h="614679">
                <a:moveTo>
                  <a:pt x="72236" y="37407"/>
                </a:moveTo>
                <a:lnTo>
                  <a:pt x="0" y="613917"/>
                </a:lnTo>
                <a:lnTo>
                  <a:pt x="5969" y="614679"/>
                </a:lnTo>
                <a:lnTo>
                  <a:pt x="78207" y="38151"/>
                </a:lnTo>
                <a:lnTo>
                  <a:pt x="72236" y="37407"/>
                </a:lnTo>
                <a:close/>
              </a:path>
              <a:path w="94614" h="614679">
                <a:moveTo>
                  <a:pt x="90939" y="31114"/>
                </a:moveTo>
                <a:lnTo>
                  <a:pt x="73025" y="31114"/>
                </a:lnTo>
                <a:lnTo>
                  <a:pt x="78994" y="31876"/>
                </a:lnTo>
                <a:lnTo>
                  <a:pt x="78207" y="38151"/>
                </a:lnTo>
                <a:lnTo>
                  <a:pt x="94107" y="40131"/>
                </a:lnTo>
                <a:lnTo>
                  <a:pt x="90939" y="31114"/>
                </a:lnTo>
                <a:close/>
              </a:path>
              <a:path w="94614" h="614679">
                <a:moveTo>
                  <a:pt x="73025" y="31114"/>
                </a:moveTo>
                <a:lnTo>
                  <a:pt x="72236" y="37407"/>
                </a:lnTo>
                <a:lnTo>
                  <a:pt x="78207" y="38151"/>
                </a:lnTo>
                <a:lnTo>
                  <a:pt x="78994" y="31876"/>
                </a:lnTo>
                <a:lnTo>
                  <a:pt x="73025" y="31114"/>
                </a:lnTo>
                <a:close/>
              </a:path>
              <a:path w="94614" h="614679">
                <a:moveTo>
                  <a:pt x="80010" y="0"/>
                </a:moveTo>
                <a:lnTo>
                  <a:pt x="56387" y="35432"/>
                </a:lnTo>
                <a:lnTo>
                  <a:pt x="72236" y="37407"/>
                </a:lnTo>
                <a:lnTo>
                  <a:pt x="73025" y="31114"/>
                </a:lnTo>
                <a:lnTo>
                  <a:pt x="90939" y="31114"/>
                </a:lnTo>
                <a:lnTo>
                  <a:pt x="800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D0E19726-9695-A84C-A784-F26290BF38A9}"/>
              </a:ext>
            </a:extLst>
          </p:cNvPr>
          <p:cNvSpPr/>
          <p:nvPr/>
        </p:nvSpPr>
        <p:spPr>
          <a:xfrm>
            <a:off x="3277996" y="1423924"/>
            <a:ext cx="155066" cy="1174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A90FBFA6-7015-0842-8EB4-C716AAC5CEDB}"/>
              </a:ext>
            </a:extLst>
          </p:cNvPr>
          <p:cNvSpPr/>
          <p:nvPr/>
        </p:nvSpPr>
        <p:spPr>
          <a:xfrm>
            <a:off x="3911473" y="1426336"/>
            <a:ext cx="174371" cy="1752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5F138D02-CBFF-BE41-BE4A-F660492A6EA3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714D01C5-785F-A543-84C1-DCBD931C589A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0F2DDC98-7C57-7342-AE6D-4B5D53AA9B68}"/>
              </a:ext>
            </a:extLst>
          </p:cNvPr>
          <p:cNvSpPr txBox="1"/>
          <p:nvPr/>
        </p:nvSpPr>
        <p:spPr>
          <a:xfrm>
            <a:off x="25400" y="12573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1426845">
              <a:lnSpc>
                <a:spcPct val="100000"/>
              </a:lnSpc>
              <a:spcBef>
                <a:spcPts val="14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Tree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Traversals</a:t>
            </a:r>
            <a:endParaRPr sz="1800">
              <a:latin typeface="Arial"/>
              <a:cs typeface="Arial"/>
            </a:endParaRP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767E6B40-FB5D-3E4C-ABDC-DD640B14C695}"/>
              </a:ext>
            </a:extLst>
          </p:cNvPr>
          <p:cNvSpPr/>
          <p:nvPr/>
        </p:nvSpPr>
        <p:spPr>
          <a:xfrm>
            <a:off x="13208" y="381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2096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6">
            <a:extLst>
              <a:ext uri="{FF2B5EF4-FFF2-40B4-BE49-F238E27FC236}">
                <a16:creationId xmlns:a16="http://schemas.microsoft.com/office/drawing/2014/main" id="{5B66884C-1A0D-F648-96F6-8B1AC4981DEB}"/>
              </a:ext>
            </a:extLst>
          </p:cNvPr>
          <p:cNvSpPr txBox="1"/>
          <p:nvPr/>
        </p:nvSpPr>
        <p:spPr>
          <a:xfrm>
            <a:off x="287527" y="805943"/>
            <a:ext cx="4059554" cy="16414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An </a:t>
            </a:r>
            <a:r>
              <a:rPr sz="1600" spc="-5" dirty="0">
                <a:latin typeface="Arial"/>
                <a:cs typeface="Arial"/>
              </a:rPr>
              <a:t>in-order traversal prints </a:t>
            </a:r>
            <a:r>
              <a:rPr sz="1600" dirty="0">
                <a:latin typeface="Arial"/>
                <a:cs typeface="Arial"/>
              </a:rPr>
              <a:t>the n elements  in a </a:t>
            </a:r>
            <a:r>
              <a:rPr sz="1600" spc="5" dirty="0">
                <a:latin typeface="Arial"/>
                <a:cs typeface="Arial"/>
              </a:rPr>
              <a:t>BST </a:t>
            </a:r>
            <a:r>
              <a:rPr sz="1600" b="1" spc="5" dirty="0">
                <a:latin typeface="Arial"/>
                <a:cs typeface="Arial"/>
              </a:rPr>
              <a:t>in </a:t>
            </a:r>
            <a:r>
              <a:rPr sz="1600" b="1" spc="-5" dirty="0">
                <a:latin typeface="Arial"/>
                <a:cs typeface="Arial"/>
              </a:rPr>
              <a:t>sorted </a:t>
            </a:r>
            <a:r>
              <a:rPr sz="1600" b="1" dirty="0">
                <a:latin typeface="Arial"/>
                <a:cs typeface="Arial"/>
              </a:rPr>
              <a:t>order </a:t>
            </a:r>
            <a:r>
              <a:rPr sz="1600" dirty="0">
                <a:latin typeface="Arial"/>
                <a:cs typeface="Arial"/>
              </a:rPr>
              <a:t>in </a:t>
            </a:r>
            <a:r>
              <a:rPr sz="1600" spc="-5" dirty="0">
                <a:latin typeface="Arial"/>
                <a:cs typeface="Arial"/>
              </a:rPr>
              <a:t>only O(n)</a:t>
            </a:r>
            <a:r>
              <a:rPr sz="1600" spc="-125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time.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90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Therefore,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can use </a:t>
            </a:r>
            <a:r>
              <a:rPr sz="1600" spc="5" dirty="0">
                <a:latin typeface="Arial"/>
                <a:cs typeface="Arial"/>
              </a:rPr>
              <a:t>BSTs to</a:t>
            </a:r>
            <a:r>
              <a:rPr sz="1600" spc="-13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sort:</a:t>
            </a:r>
            <a:endParaRPr sz="16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40"/>
              </a:spcBef>
              <a:buFont typeface="Arial"/>
              <a:buChar char="–"/>
              <a:tabLst>
                <a:tab pos="372110" algn="l"/>
                <a:tab pos="2743835" algn="l"/>
                <a:tab pos="3731260" algn="l"/>
              </a:tabLst>
            </a:pPr>
            <a:r>
              <a:rPr sz="1400" i="1" spc="-10" dirty="0">
                <a:latin typeface="Arial"/>
                <a:cs typeface="Arial"/>
              </a:rPr>
              <a:t>insert</a:t>
            </a:r>
            <a:r>
              <a:rPr sz="1400" i="1" spc="4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n</a:t>
            </a:r>
            <a:r>
              <a:rPr sz="1400" spc="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elements	O(n</a:t>
            </a:r>
            <a:r>
              <a:rPr sz="1400" spc="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log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n).	</a:t>
            </a:r>
            <a:r>
              <a:rPr sz="1400" spc="-5" dirty="0">
                <a:latin typeface="Arial"/>
                <a:cs typeface="Arial"/>
              </a:rPr>
              <a:t>(*)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40"/>
              </a:spcBef>
              <a:buChar char="–"/>
              <a:tabLst>
                <a:tab pos="372110" algn="l"/>
                <a:tab pos="2743835" algn="l"/>
              </a:tabLst>
            </a:pPr>
            <a:r>
              <a:rPr sz="1400" spc="-10" dirty="0">
                <a:latin typeface="Arial"/>
                <a:cs typeface="Arial"/>
              </a:rPr>
              <a:t>then do an</a:t>
            </a:r>
            <a:r>
              <a:rPr sz="1400" spc="9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inorder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traversal.	</a:t>
            </a:r>
            <a:r>
              <a:rPr sz="1400" spc="-15" dirty="0">
                <a:latin typeface="Arial"/>
                <a:cs typeface="Arial"/>
              </a:rPr>
              <a:t>O(n).</a:t>
            </a:r>
            <a:endParaRPr sz="1400">
              <a:latin typeface="Arial"/>
              <a:cs typeface="Arial"/>
            </a:endParaRPr>
          </a:p>
          <a:p>
            <a:pPr marL="1954530">
              <a:lnSpc>
                <a:spcPct val="100000"/>
              </a:lnSpc>
              <a:spcBef>
                <a:spcPts val="1085"/>
              </a:spcBef>
            </a:pPr>
            <a:r>
              <a:rPr sz="1200" spc="-5" dirty="0">
                <a:latin typeface="Arial"/>
                <a:cs typeface="Arial"/>
              </a:rPr>
              <a:t>(*) </a:t>
            </a:r>
            <a:r>
              <a:rPr sz="1200" spc="10" dirty="0">
                <a:latin typeface="Arial"/>
                <a:cs typeface="Arial"/>
              </a:rPr>
              <a:t>if </a:t>
            </a:r>
            <a:r>
              <a:rPr sz="1200" dirty="0">
                <a:latin typeface="Arial"/>
                <a:cs typeface="Arial"/>
              </a:rPr>
              <a:t>tree </a:t>
            </a:r>
            <a:r>
              <a:rPr sz="1200" spc="5" dirty="0">
                <a:latin typeface="Arial"/>
                <a:cs typeface="Arial"/>
              </a:rPr>
              <a:t>is </a:t>
            </a:r>
            <a:r>
              <a:rPr sz="1200" dirty="0">
                <a:latin typeface="Arial"/>
                <a:cs typeface="Arial"/>
              </a:rPr>
              <a:t>kept</a:t>
            </a:r>
            <a:r>
              <a:rPr sz="1200" spc="-1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balanced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37">
            <a:extLst>
              <a:ext uri="{FF2B5EF4-FFF2-40B4-BE49-F238E27FC236}">
                <a16:creationId xmlns:a16="http://schemas.microsoft.com/office/drawing/2014/main" id="{26790A08-617D-FB4A-8A25-BA1400BC772B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8">
            <a:extLst>
              <a:ext uri="{FF2B5EF4-FFF2-40B4-BE49-F238E27FC236}">
                <a16:creationId xmlns:a16="http://schemas.microsoft.com/office/drawing/2014/main" id="{D31B8A7C-2257-774C-BF0F-3A660DE02E8C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9">
            <a:extLst>
              <a:ext uri="{FF2B5EF4-FFF2-40B4-BE49-F238E27FC236}">
                <a16:creationId xmlns:a16="http://schemas.microsoft.com/office/drawing/2014/main" id="{BE4B76A4-52A4-2840-BB69-C8ACC8114F72}"/>
              </a:ext>
            </a:extLst>
          </p:cNvPr>
          <p:cNvSpPr txBox="1"/>
          <p:nvPr/>
        </p:nvSpPr>
        <p:spPr>
          <a:xfrm>
            <a:off x="25400" y="13666"/>
            <a:ext cx="4546600" cy="6699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1256030">
              <a:lnSpc>
                <a:spcPct val="100000"/>
              </a:lnSpc>
              <a:spcBef>
                <a:spcPts val="14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Sorting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with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</a:t>
            </a:r>
            <a:r>
              <a:rPr sz="1800" b="1" spc="-8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BST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40">
            <a:extLst>
              <a:ext uri="{FF2B5EF4-FFF2-40B4-BE49-F238E27FC236}">
                <a16:creationId xmlns:a16="http://schemas.microsoft.com/office/drawing/2014/main" id="{C337776A-3A97-DB43-83F6-C586C5BB4716}"/>
              </a:ext>
            </a:extLst>
          </p:cNvPr>
          <p:cNvSpPr/>
          <p:nvPr/>
        </p:nvSpPr>
        <p:spPr>
          <a:xfrm>
            <a:off x="13208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814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B3D6E39B-F02A-3E43-AAAD-8713C9A69EC1}"/>
              </a:ext>
            </a:extLst>
          </p:cNvPr>
          <p:cNvSpPr/>
          <p:nvPr/>
        </p:nvSpPr>
        <p:spPr>
          <a:xfrm>
            <a:off x="1953259" y="2021712"/>
            <a:ext cx="345440" cy="230504"/>
          </a:xfrm>
          <a:custGeom>
            <a:avLst/>
            <a:gdLst/>
            <a:ahLst/>
            <a:cxnLst/>
            <a:rect l="l" t="t" r="r" b="b"/>
            <a:pathLst>
              <a:path w="345439" h="230505">
                <a:moveTo>
                  <a:pt x="0" y="230124"/>
                </a:moveTo>
                <a:lnTo>
                  <a:pt x="345313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3F4B512D-9B86-D241-8F10-22DD13D4625E}"/>
              </a:ext>
            </a:extLst>
          </p:cNvPr>
          <p:cNvSpPr/>
          <p:nvPr/>
        </p:nvSpPr>
        <p:spPr>
          <a:xfrm>
            <a:off x="1799336" y="2251836"/>
            <a:ext cx="173355" cy="231140"/>
          </a:xfrm>
          <a:custGeom>
            <a:avLst/>
            <a:gdLst/>
            <a:ahLst/>
            <a:cxnLst/>
            <a:rect l="l" t="t" r="r" b="b"/>
            <a:pathLst>
              <a:path w="173354" h="231139">
                <a:moveTo>
                  <a:pt x="0" y="231012"/>
                </a:moveTo>
                <a:lnTo>
                  <a:pt x="17297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10443FC-156D-7D4A-A0E6-4F6681DD0AA6}"/>
              </a:ext>
            </a:extLst>
          </p:cNvPr>
          <p:cNvSpPr/>
          <p:nvPr/>
        </p:nvSpPr>
        <p:spPr>
          <a:xfrm>
            <a:off x="1953259" y="2251836"/>
            <a:ext cx="172720" cy="231140"/>
          </a:xfrm>
          <a:custGeom>
            <a:avLst/>
            <a:gdLst/>
            <a:ahLst/>
            <a:cxnLst/>
            <a:rect l="l" t="t" r="r" b="b"/>
            <a:pathLst>
              <a:path w="172720" h="231139">
                <a:moveTo>
                  <a:pt x="172212" y="231012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1A4FCCD-8945-2C4B-B124-3F059F3CADB5}"/>
              </a:ext>
            </a:extLst>
          </p:cNvPr>
          <p:cNvSpPr/>
          <p:nvPr/>
        </p:nvSpPr>
        <p:spPr>
          <a:xfrm>
            <a:off x="1799336" y="2482850"/>
            <a:ext cx="96520" cy="230504"/>
          </a:xfrm>
          <a:custGeom>
            <a:avLst/>
            <a:gdLst/>
            <a:ahLst/>
            <a:cxnLst/>
            <a:rect l="l" t="t" r="r" b="b"/>
            <a:pathLst>
              <a:path w="96520" h="230504">
                <a:moveTo>
                  <a:pt x="0" y="0"/>
                </a:moveTo>
                <a:lnTo>
                  <a:pt x="96012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D31DE78-F088-0E43-85A6-450983B699DB}"/>
              </a:ext>
            </a:extLst>
          </p:cNvPr>
          <p:cNvSpPr/>
          <p:nvPr/>
        </p:nvSpPr>
        <p:spPr>
          <a:xfrm>
            <a:off x="2125471" y="2482850"/>
            <a:ext cx="96520" cy="230504"/>
          </a:xfrm>
          <a:custGeom>
            <a:avLst/>
            <a:gdLst/>
            <a:ahLst/>
            <a:cxnLst/>
            <a:rect l="l" t="t" r="r" b="b"/>
            <a:pathLst>
              <a:path w="96520" h="230504">
                <a:moveTo>
                  <a:pt x="0" y="0"/>
                </a:moveTo>
                <a:lnTo>
                  <a:pt x="96138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5596592E-DFC6-514A-BC13-D29A5C7710BF}"/>
              </a:ext>
            </a:extLst>
          </p:cNvPr>
          <p:cNvSpPr/>
          <p:nvPr/>
        </p:nvSpPr>
        <p:spPr>
          <a:xfrm>
            <a:off x="2298573" y="2021712"/>
            <a:ext cx="345440" cy="230504"/>
          </a:xfrm>
          <a:custGeom>
            <a:avLst/>
            <a:gdLst/>
            <a:ahLst/>
            <a:cxnLst/>
            <a:rect l="l" t="t" r="r" b="b"/>
            <a:pathLst>
              <a:path w="345439" h="230505">
                <a:moveTo>
                  <a:pt x="0" y="0"/>
                </a:moveTo>
                <a:lnTo>
                  <a:pt x="345313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F0F83268-065F-1A49-B7BA-E3C5B24799AA}"/>
              </a:ext>
            </a:extLst>
          </p:cNvPr>
          <p:cNvSpPr/>
          <p:nvPr/>
        </p:nvSpPr>
        <p:spPr>
          <a:xfrm>
            <a:off x="2643886" y="2271649"/>
            <a:ext cx="192405" cy="211454"/>
          </a:xfrm>
          <a:custGeom>
            <a:avLst/>
            <a:gdLst/>
            <a:ahLst/>
            <a:cxnLst/>
            <a:rect l="l" t="t" r="r" b="b"/>
            <a:pathLst>
              <a:path w="192404" h="211454">
                <a:moveTo>
                  <a:pt x="0" y="0"/>
                </a:moveTo>
                <a:lnTo>
                  <a:pt x="192024" y="2112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85C8039B-3854-7243-8AA8-220BBC92B425}"/>
              </a:ext>
            </a:extLst>
          </p:cNvPr>
          <p:cNvSpPr/>
          <p:nvPr/>
        </p:nvSpPr>
        <p:spPr>
          <a:xfrm>
            <a:off x="2739898" y="2482850"/>
            <a:ext cx="96520" cy="230504"/>
          </a:xfrm>
          <a:custGeom>
            <a:avLst/>
            <a:gdLst/>
            <a:ahLst/>
            <a:cxnLst/>
            <a:rect l="l" t="t" r="r" b="b"/>
            <a:pathLst>
              <a:path w="96520" h="230504">
                <a:moveTo>
                  <a:pt x="96012" y="0"/>
                </a:moveTo>
                <a:lnTo>
                  <a:pt x="0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4A7D9C4C-C9AC-5841-B5B3-6DDD82E64058}"/>
              </a:ext>
            </a:extLst>
          </p:cNvPr>
          <p:cNvSpPr/>
          <p:nvPr/>
        </p:nvSpPr>
        <p:spPr>
          <a:xfrm>
            <a:off x="2835909" y="2482850"/>
            <a:ext cx="96520" cy="230504"/>
          </a:xfrm>
          <a:custGeom>
            <a:avLst/>
            <a:gdLst/>
            <a:ahLst/>
            <a:cxnLst/>
            <a:rect l="l" t="t" r="r" b="b"/>
            <a:pathLst>
              <a:path w="96520" h="230504">
                <a:moveTo>
                  <a:pt x="0" y="0"/>
                </a:moveTo>
                <a:lnTo>
                  <a:pt x="96012" y="23012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42037DB-4B52-D547-AD43-DB9D49CECF53}"/>
              </a:ext>
            </a:extLst>
          </p:cNvPr>
          <p:cNvSpPr txBox="1"/>
          <p:nvPr/>
        </p:nvSpPr>
        <p:spPr>
          <a:xfrm>
            <a:off x="287527" y="3048762"/>
            <a:ext cx="292290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Vice-versa for the</a:t>
            </a:r>
            <a:r>
              <a:rPr sz="1600" spc="-145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maximum…</a:t>
            </a:r>
            <a:endParaRPr sz="1600">
              <a:latin typeface="Arial"/>
              <a:cs typeface="Arial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8BD91DF8-055F-C947-81C4-93D5ADADFCD3}"/>
              </a:ext>
            </a:extLst>
          </p:cNvPr>
          <p:cNvSpPr/>
          <p:nvPr/>
        </p:nvSpPr>
        <p:spPr>
          <a:xfrm>
            <a:off x="2258091" y="1981231"/>
            <a:ext cx="80962" cy="809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99ADAC0F-E168-D44B-86ED-CE519F0534BA}"/>
              </a:ext>
            </a:extLst>
          </p:cNvPr>
          <p:cNvSpPr/>
          <p:nvPr/>
        </p:nvSpPr>
        <p:spPr>
          <a:xfrm>
            <a:off x="1931066" y="2211355"/>
            <a:ext cx="80962" cy="80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AD47E738-77A5-5C4C-8762-7040103BB6B7}"/>
              </a:ext>
            </a:extLst>
          </p:cNvPr>
          <p:cNvSpPr/>
          <p:nvPr/>
        </p:nvSpPr>
        <p:spPr>
          <a:xfrm>
            <a:off x="2605786" y="2213736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252" y="3006"/>
                </a:lnTo>
                <a:lnTo>
                  <a:pt x="11144" y="11191"/>
                </a:lnTo>
                <a:lnTo>
                  <a:pt x="2988" y="23306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893" y="73211"/>
                </a:lnTo>
                <a:lnTo>
                  <a:pt x="65008" y="65055"/>
                </a:lnTo>
                <a:lnTo>
                  <a:pt x="73193" y="52947"/>
                </a:lnTo>
                <a:lnTo>
                  <a:pt x="76200" y="38100"/>
                </a:lnTo>
                <a:lnTo>
                  <a:pt x="73193" y="23306"/>
                </a:lnTo>
                <a:lnTo>
                  <a:pt x="65008" y="11191"/>
                </a:lnTo>
                <a:lnTo>
                  <a:pt x="52893" y="3006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97FED498-970D-DD4F-8200-52A2615A48F7}"/>
              </a:ext>
            </a:extLst>
          </p:cNvPr>
          <p:cNvSpPr/>
          <p:nvPr/>
        </p:nvSpPr>
        <p:spPr>
          <a:xfrm>
            <a:off x="2605786" y="2213736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2988" y="23306"/>
                </a:lnTo>
                <a:lnTo>
                  <a:pt x="11144" y="11191"/>
                </a:lnTo>
                <a:lnTo>
                  <a:pt x="23252" y="3006"/>
                </a:lnTo>
                <a:lnTo>
                  <a:pt x="38100" y="0"/>
                </a:lnTo>
                <a:lnTo>
                  <a:pt x="52893" y="3006"/>
                </a:lnTo>
                <a:lnTo>
                  <a:pt x="65008" y="11191"/>
                </a:lnTo>
                <a:lnTo>
                  <a:pt x="73193" y="23306"/>
                </a:lnTo>
                <a:lnTo>
                  <a:pt x="76200" y="38100"/>
                </a:lnTo>
                <a:lnTo>
                  <a:pt x="73193" y="52947"/>
                </a:lnTo>
                <a:lnTo>
                  <a:pt x="65008" y="65055"/>
                </a:lnTo>
                <a:lnTo>
                  <a:pt x="52893" y="73211"/>
                </a:lnTo>
                <a:lnTo>
                  <a:pt x="38100" y="76200"/>
                </a:lnTo>
                <a:lnTo>
                  <a:pt x="23252" y="73211"/>
                </a:lnTo>
                <a:lnTo>
                  <a:pt x="11144" y="65055"/>
                </a:lnTo>
                <a:lnTo>
                  <a:pt x="2988" y="52947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58663A36-11A0-E440-8ED0-F55397764C58}"/>
              </a:ext>
            </a:extLst>
          </p:cNvPr>
          <p:cNvSpPr/>
          <p:nvPr/>
        </p:nvSpPr>
        <p:spPr>
          <a:xfrm>
            <a:off x="1758854" y="2441606"/>
            <a:ext cx="80962" cy="809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2F959640-D10F-C248-9C06-A475F5475589}"/>
              </a:ext>
            </a:extLst>
          </p:cNvPr>
          <p:cNvSpPr/>
          <p:nvPr/>
        </p:nvSpPr>
        <p:spPr>
          <a:xfrm>
            <a:off x="2797809" y="2443988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306" y="2988"/>
                </a:lnTo>
                <a:lnTo>
                  <a:pt x="11191" y="11144"/>
                </a:lnTo>
                <a:lnTo>
                  <a:pt x="3006" y="23252"/>
                </a:lnTo>
                <a:lnTo>
                  <a:pt x="0" y="38100"/>
                </a:lnTo>
                <a:lnTo>
                  <a:pt x="3006" y="52893"/>
                </a:lnTo>
                <a:lnTo>
                  <a:pt x="11191" y="65008"/>
                </a:lnTo>
                <a:lnTo>
                  <a:pt x="23306" y="73193"/>
                </a:lnTo>
                <a:lnTo>
                  <a:pt x="38100" y="76200"/>
                </a:lnTo>
                <a:lnTo>
                  <a:pt x="52947" y="73193"/>
                </a:lnTo>
                <a:lnTo>
                  <a:pt x="65055" y="65008"/>
                </a:lnTo>
                <a:lnTo>
                  <a:pt x="73211" y="52893"/>
                </a:lnTo>
                <a:lnTo>
                  <a:pt x="76200" y="38100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255FF382-676F-0049-88EF-4E9C41C5B488}"/>
              </a:ext>
            </a:extLst>
          </p:cNvPr>
          <p:cNvSpPr/>
          <p:nvPr/>
        </p:nvSpPr>
        <p:spPr>
          <a:xfrm>
            <a:off x="2797809" y="2443988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3006" y="23252"/>
                </a:lnTo>
                <a:lnTo>
                  <a:pt x="11191" y="11144"/>
                </a:lnTo>
                <a:lnTo>
                  <a:pt x="23306" y="2988"/>
                </a:lnTo>
                <a:lnTo>
                  <a:pt x="38100" y="0"/>
                </a:lnTo>
                <a:lnTo>
                  <a:pt x="52947" y="2988"/>
                </a:lnTo>
                <a:lnTo>
                  <a:pt x="65055" y="11144"/>
                </a:lnTo>
                <a:lnTo>
                  <a:pt x="73211" y="23252"/>
                </a:lnTo>
                <a:lnTo>
                  <a:pt x="76200" y="38100"/>
                </a:lnTo>
                <a:lnTo>
                  <a:pt x="73211" y="52893"/>
                </a:lnTo>
                <a:lnTo>
                  <a:pt x="65055" y="65008"/>
                </a:lnTo>
                <a:lnTo>
                  <a:pt x="52947" y="73193"/>
                </a:lnTo>
                <a:lnTo>
                  <a:pt x="38100" y="76200"/>
                </a:lnTo>
                <a:lnTo>
                  <a:pt x="23306" y="73193"/>
                </a:lnTo>
                <a:lnTo>
                  <a:pt x="11191" y="65008"/>
                </a:lnTo>
                <a:lnTo>
                  <a:pt x="3006" y="52893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78E56F52-3697-B342-83A7-83128D103DB7}"/>
              </a:ext>
            </a:extLst>
          </p:cNvPr>
          <p:cNvSpPr/>
          <p:nvPr/>
        </p:nvSpPr>
        <p:spPr>
          <a:xfrm>
            <a:off x="2084990" y="2441606"/>
            <a:ext cx="80962" cy="80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68E17052-88E6-524E-A6A9-06322D928BC8}"/>
              </a:ext>
            </a:extLst>
          </p:cNvPr>
          <p:cNvSpPr/>
          <p:nvPr/>
        </p:nvSpPr>
        <p:spPr>
          <a:xfrm>
            <a:off x="1854866" y="2672492"/>
            <a:ext cx="80962" cy="80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0FF33230-44C7-A74F-8D49-281B658529FF}"/>
              </a:ext>
            </a:extLst>
          </p:cNvPr>
          <p:cNvSpPr/>
          <p:nvPr/>
        </p:nvSpPr>
        <p:spPr>
          <a:xfrm>
            <a:off x="2701798" y="2674874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252" y="3006"/>
                </a:lnTo>
                <a:lnTo>
                  <a:pt x="11144" y="11191"/>
                </a:lnTo>
                <a:lnTo>
                  <a:pt x="2988" y="23306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6200" y="38100"/>
                </a:lnTo>
                <a:lnTo>
                  <a:pt x="73211" y="23306"/>
                </a:lnTo>
                <a:lnTo>
                  <a:pt x="65055" y="11191"/>
                </a:lnTo>
                <a:lnTo>
                  <a:pt x="52947" y="3006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A5789037-C810-2746-B9F1-A3EC6C013447}"/>
              </a:ext>
            </a:extLst>
          </p:cNvPr>
          <p:cNvSpPr/>
          <p:nvPr/>
        </p:nvSpPr>
        <p:spPr>
          <a:xfrm>
            <a:off x="2701798" y="2674874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2988" y="23306"/>
                </a:lnTo>
                <a:lnTo>
                  <a:pt x="11144" y="11191"/>
                </a:lnTo>
                <a:lnTo>
                  <a:pt x="23252" y="3006"/>
                </a:lnTo>
                <a:lnTo>
                  <a:pt x="38100" y="0"/>
                </a:lnTo>
                <a:lnTo>
                  <a:pt x="52947" y="3006"/>
                </a:lnTo>
                <a:lnTo>
                  <a:pt x="65055" y="11191"/>
                </a:lnTo>
                <a:lnTo>
                  <a:pt x="73211" y="23306"/>
                </a:lnTo>
                <a:lnTo>
                  <a:pt x="76200" y="38100"/>
                </a:lnTo>
                <a:lnTo>
                  <a:pt x="73211" y="52947"/>
                </a:lnTo>
                <a:lnTo>
                  <a:pt x="65055" y="65055"/>
                </a:lnTo>
                <a:lnTo>
                  <a:pt x="52947" y="73211"/>
                </a:lnTo>
                <a:lnTo>
                  <a:pt x="38100" y="76200"/>
                </a:lnTo>
                <a:lnTo>
                  <a:pt x="23252" y="73211"/>
                </a:lnTo>
                <a:lnTo>
                  <a:pt x="11144" y="65055"/>
                </a:lnTo>
                <a:lnTo>
                  <a:pt x="2988" y="52947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6CC2FB92-EF90-1F47-98C3-A6E3744B7830}"/>
              </a:ext>
            </a:extLst>
          </p:cNvPr>
          <p:cNvSpPr/>
          <p:nvPr/>
        </p:nvSpPr>
        <p:spPr>
          <a:xfrm>
            <a:off x="2181129" y="2672492"/>
            <a:ext cx="80962" cy="809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FC82F00F-3A33-EE4F-8987-69265B9AE0DF}"/>
              </a:ext>
            </a:extLst>
          </p:cNvPr>
          <p:cNvSpPr/>
          <p:nvPr/>
        </p:nvSpPr>
        <p:spPr>
          <a:xfrm>
            <a:off x="2893821" y="2674874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306" y="3006"/>
                </a:lnTo>
                <a:lnTo>
                  <a:pt x="11191" y="11191"/>
                </a:lnTo>
                <a:lnTo>
                  <a:pt x="3006" y="23306"/>
                </a:lnTo>
                <a:lnTo>
                  <a:pt x="0" y="38100"/>
                </a:lnTo>
                <a:lnTo>
                  <a:pt x="3006" y="52947"/>
                </a:lnTo>
                <a:lnTo>
                  <a:pt x="11191" y="65055"/>
                </a:lnTo>
                <a:lnTo>
                  <a:pt x="23306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6200" y="38100"/>
                </a:lnTo>
                <a:lnTo>
                  <a:pt x="73211" y="23306"/>
                </a:lnTo>
                <a:lnTo>
                  <a:pt x="65055" y="11191"/>
                </a:lnTo>
                <a:lnTo>
                  <a:pt x="52947" y="3006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7C369B95-6E0A-594C-9165-B30802E69FC8}"/>
              </a:ext>
            </a:extLst>
          </p:cNvPr>
          <p:cNvSpPr/>
          <p:nvPr/>
        </p:nvSpPr>
        <p:spPr>
          <a:xfrm>
            <a:off x="2893821" y="2674874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3006" y="23306"/>
                </a:lnTo>
                <a:lnTo>
                  <a:pt x="11191" y="11191"/>
                </a:lnTo>
                <a:lnTo>
                  <a:pt x="23306" y="3006"/>
                </a:lnTo>
                <a:lnTo>
                  <a:pt x="38100" y="0"/>
                </a:lnTo>
                <a:lnTo>
                  <a:pt x="52947" y="3006"/>
                </a:lnTo>
                <a:lnTo>
                  <a:pt x="65055" y="11191"/>
                </a:lnTo>
                <a:lnTo>
                  <a:pt x="73211" y="23306"/>
                </a:lnTo>
                <a:lnTo>
                  <a:pt x="76200" y="38100"/>
                </a:lnTo>
                <a:lnTo>
                  <a:pt x="73211" y="52947"/>
                </a:lnTo>
                <a:lnTo>
                  <a:pt x="65055" y="65055"/>
                </a:lnTo>
                <a:lnTo>
                  <a:pt x="52947" y="73211"/>
                </a:lnTo>
                <a:lnTo>
                  <a:pt x="38100" y="76200"/>
                </a:lnTo>
                <a:lnTo>
                  <a:pt x="23306" y="73211"/>
                </a:lnTo>
                <a:lnTo>
                  <a:pt x="11191" y="65055"/>
                </a:lnTo>
                <a:lnTo>
                  <a:pt x="3006" y="52947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11FE8E14-5A5D-3743-9B8A-514D0134D41E}"/>
              </a:ext>
            </a:extLst>
          </p:cNvPr>
          <p:cNvSpPr/>
          <p:nvPr/>
        </p:nvSpPr>
        <p:spPr>
          <a:xfrm>
            <a:off x="1528190" y="2269489"/>
            <a:ext cx="194056" cy="1744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244D7097-036C-FD46-A9E5-D58490FBDF26}"/>
              </a:ext>
            </a:extLst>
          </p:cNvPr>
          <p:cNvSpPr txBox="1"/>
          <p:nvPr/>
        </p:nvSpPr>
        <p:spPr>
          <a:xfrm>
            <a:off x="287527" y="804798"/>
            <a:ext cx="4034154" cy="14249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84455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It’s easy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locate the minimum </a:t>
            </a:r>
            <a:r>
              <a:rPr sz="1600" spc="-5" dirty="0">
                <a:latin typeface="Arial"/>
                <a:cs typeface="Arial"/>
              </a:rPr>
              <a:t>and  </a:t>
            </a:r>
            <a:r>
              <a:rPr sz="1600" dirty="0">
                <a:latin typeface="Arial"/>
                <a:cs typeface="Arial"/>
              </a:rPr>
              <a:t>maximum elements in a </a:t>
            </a:r>
            <a:r>
              <a:rPr sz="1600" spc="5" dirty="0">
                <a:latin typeface="Arial"/>
                <a:cs typeface="Arial"/>
              </a:rPr>
              <a:t>BST </a:t>
            </a:r>
            <a:r>
              <a:rPr sz="1600" dirty="0">
                <a:latin typeface="Arial"/>
                <a:cs typeface="Arial"/>
              </a:rPr>
              <a:t>in </a:t>
            </a:r>
            <a:r>
              <a:rPr sz="1600" spc="-5" dirty="0">
                <a:latin typeface="Arial"/>
                <a:cs typeface="Arial"/>
              </a:rPr>
              <a:t>O(h)</a:t>
            </a:r>
            <a:r>
              <a:rPr sz="1600" spc="-210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time.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90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For the </a:t>
            </a:r>
            <a:r>
              <a:rPr sz="1600" spc="5" dirty="0">
                <a:latin typeface="Arial"/>
                <a:cs typeface="Arial"/>
              </a:rPr>
              <a:t>minimum, </a:t>
            </a:r>
            <a:r>
              <a:rPr sz="1600" dirty="0">
                <a:latin typeface="Arial"/>
                <a:cs typeface="Arial"/>
              </a:rPr>
              <a:t>start </a:t>
            </a:r>
            <a:r>
              <a:rPr sz="1600" spc="-5" dirty="0">
                <a:latin typeface="Arial"/>
                <a:cs typeface="Arial"/>
              </a:rPr>
              <a:t>at </a:t>
            </a:r>
            <a:r>
              <a:rPr sz="1600" dirty="0">
                <a:latin typeface="Arial"/>
                <a:cs typeface="Arial"/>
              </a:rPr>
              <a:t>the </a:t>
            </a:r>
            <a:r>
              <a:rPr sz="1600" spc="-5" dirty="0">
                <a:latin typeface="Arial"/>
                <a:cs typeface="Arial"/>
              </a:rPr>
              <a:t>root and</a:t>
            </a:r>
            <a:r>
              <a:rPr sz="1600" spc="-22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walk</a:t>
            </a:r>
            <a:endParaRPr sz="1600">
              <a:latin typeface="Arial"/>
              <a:cs typeface="Arial"/>
            </a:endParaRPr>
          </a:p>
          <a:p>
            <a:pPr marR="1571625" algn="ctr">
              <a:lnSpc>
                <a:spcPct val="100000"/>
              </a:lnSpc>
            </a:pPr>
            <a:r>
              <a:rPr sz="1600" dirty="0">
                <a:latin typeface="Arial"/>
                <a:cs typeface="Arial"/>
              </a:rPr>
              <a:t>left </a:t>
            </a:r>
            <a:r>
              <a:rPr sz="1600" spc="-5" dirty="0">
                <a:latin typeface="Arial"/>
                <a:cs typeface="Arial"/>
              </a:rPr>
              <a:t>as </a:t>
            </a:r>
            <a:r>
              <a:rPr sz="1600" dirty="0">
                <a:latin typeface="Arial"/>
                <a:cs typeface="Arial"/>
              </a:rPr>
              <a:t>long </a:t>
            </a:r>
            <a:r>
              <a:rPr sz="1600" spc="-5" dirty="0">
                <a:latin typeface="Arial"/>
                <a:cs typeface="Arial"/>
              </a:rPr>
              <a:t>as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possible: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marR="1666239" algn="ctr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minimum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2145ED56-FAD8-CE48-B478-DE3A3B83E827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4C32D7C7-BEF4-EF45-88B3-DBB6B810523E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6A4DA819-6844-154A-A7FD-EFB6AC999DAA}"/>
              </a:ext>
            </a:extLst>
          </p:cNvPr>
          <p:cNvSpPr txBox="1"/>
          <p:nvPr/>
        </p:nvSpPr>
        <p:spPr>
          <a:xfrm>
            <a:off x="25400" y="12573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975994">
              <a:lnSpc>
                <a:spcPct val="100000"/>
              </a:lnSpc>
              <a:spcBef>
                <a:spcPts val="14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Minimum and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Maximum</a:t>
            </a:r>
            <a:endParaRPr sz="1800">
              <a:latin typeface="Arial"/>
              <a:cs typeface="Arial"/>
            </a:endParaRPr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92DDDCE4-A930-714C-B63B-E6A731380986}"/>
              </a:ext>
            </a:extLst>
          </p:cNvPr>
          <p:cNvSpPr/>
          <p:nvPr/>
        </p:nvSpPr>
        <p:spPr>
          <a:xfrm>
            <a:off x="13208" y="381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8769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4">
            <a:extLst>
              <a:ext uri="{FF2B5EF4-FFF2-40B4-BE49-F238E27FC236}">
                <a16:creationId xmlns:a16="http://schemas.microsoft.com/office/drawing/2014/main" id="{3CAAFD61-0123-AD4F-A6DC-607DCBBC66DF}"/>
              </a:ext>
            </a:extLst>
          </p:cNvPr>
          <p:cNvSpPr/>
          <p:nvPr/>
        </p:nvSpPr>
        <p:spPr>
          <a:xfrm>
            <a:off x="923798" y="1639825"/>
            <a:ext cx="537845" cy="192405"/>
          </a:xfrm>
          <a:custGeom>
            <a:avLst/>
            <a:gdLst/>
            <a:ahLst/>
            <a:cxnLst/>
            <a:rect l="l" t="t" r="r" b="b"/>
            <a:pathLst>
              <a:path w="537844" h="192404">
                <a:moveTo>
                  <a:pt x="0" y="192151"/>
                </a:moveTo>
                <a:lnTo>
                  <a:pt x="53733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5">
            <a:extLst>
              <a:ext uri="{FF2B5EF4-FFF2-40B4-BE49-F238E27FC236}">
                <a16:creationId xmlns:a16="http://schemas.microsoft.com/office/drawing/2014/main" id="{FEB6897C-B8CA-4245-9695-E3A8BCFC7E09}"/>
              </a:ext>
            </a:extLst>
          </p:cNvPr>
          <p:cNvSpPr txBox="1"/>
          <p:nvPr/>
        </p:nvSpPr>
        <p:spPr>
          <a:xfrm>
            <a:off x="287527" y="808990"/>
            <a:ext cx="4145279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i="1" spc="-15" dirty="0">
                <a:latin typeface="Arial"/>
                <a:cs typeface="Arial"/>
              </a:rPr>
              <a:t>pred</a:t>
            </a:r>
            <a:r>
              <a:rPr sz="1400" spc="-15" dirty="0">
                <a:latin typeface="Arial"/>
                <a:cs typeface="Arial"/>
              </a:rPr>
              <a:t>(e) operation </a:t>
            </a:r>
            <a:r>
              <a:rPr sz="1400" spc="-5" dirty="0">
                <a:latin typeface="Arial"/>
                <a:cs typeface="Arial"/>
              </a:rPr>
              <a:t>takes a </a:t>
            </a:r>
            <a:r>
              <a:rPr sz="1400" spc="-10" dirty="0">
                <a:latin typeface="Arial"/>
                <a:cs typeface="Arial"/>
              </a:rPr>
              <a:t>pointer </a:t>
            </a:r>
            <a:r>
              <a:rPr sz="1400" spc="-5" dirty="0">
                <a:latin typeface="Arial"/>
                <a:cs typeface="Arial"/>
              </a:rPr>
              <a:t>to e </a:t>
            </a:r>
            <a:r>
              <a:rPr sz="1400" spc="-15" dirty="0">
                <a:latin typeface="Arial"/>
                <a:cs typeface="Arial"/>
              </a:rPr>
              <a:t>and  </a:t>
            </a:r>
            <a:r>
              <a:rPr sz="1400" spc="-10" dirty="0">
                <a:latin typeface="Arial"/>
                <a:cs typeface="Arial"/>
              </a:rPr>
              <a:t>locates the element </a:t>
            </a:r>
            <a:r>
              <a:rPr sz="1400" spc="-5" dirty="0">
                <a:latin typeface="Arial"/>
                <a:cs typeface="Arial"/>
              </a:rPr>
              <a:t>immediately </a:t>
            </a:r>
            <a:r>
              <a:rPr sz="1400" spc="-10" dirty="0">
                <a:latin typeface="Arial"/>
                <a:cs typeface="Arial"/>
              </a:rPr>
              <a:t>preceding </a:t>
            </a:r>
            <a:r>
              <a:rPr sz="1400" i="1" spc="-5" dirty="0">
                <a:latin typeface="Arial"/>
                <a:cs typeface="Arial"/>
              </a:rPr>
              <a:t>e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an  inorder</a:t>
            </a:r>
            <a:r>
              <a:rPr sz="1400" spc="5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traversal.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36">
            <a:extLst>
              <a:ext uri="{FF2B5EF4-FFF2-40B4-BE49-F238E27FC236}">
                <a16:creationId xmlns:a16="http://schemas.microsoft.com/office/drawing/2014/main" id="{3F854A58-A541-4149-BE5A-768A024BA592}"/>
              </a:ext>
            </a:extLst>
          </p:cNvPr>
          <p:cNvSpPr txBox="1"/>
          <p:nvPr/>
        </p:nvSpPr>
        <p:spPr>
          <a:xfrm>
            <a:off x="287527" y="2955417"/>
            <a:ext cx="3938904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  <a:tab pos="1702435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0" dirty="0">
                <a:latin typeface="Arial"/>
                <a:cs typeface="Arial"/>
              </a:rPr>
              <a:t>successor </a:t>
            </a:r>
            <a:r>
              <a:rPr sz="1400" spc="-15" dirty="0">
                <a:latin typeface="Arial"/>
                <a:cs typeface="Arial"/>
              </a:rPr>
              <a:t>operation, </a:t>
            </a:r>
            <a:r>
              <a:rPr sz="1400" spc="-10" dirty="0">
                <a:latin typeface="Arial"/>
                <a:cs typeface="Arial"/>
              </a:rPr>
              <a:t>succ(e),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completely  symmetric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to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this.	</a:t>
            </a:r>
            <a:r>
              <a:rPr sz="1400" spc="-10" dirty="0">
                <a:latin typeface="Arial"/>
                <a:cs typeface="Arial"/>
              </a:rPr>
              <a:t>Both </a:t>
            </a:r>
            <a:r>
              <a:rPr sz="1400" spc="-5" dirty="0">
                <a:latin typeface="Arial"/>
                <a:cs typeface="Arial"/>
              </a:rPr>
              <a:t>take </a:t>
            </a:r>
            <a:r>
              <a:rPr sz="1400" spc="-10" dirty="0">
                <a:latin typeface="Arial"/>
                <a:cs typeface="Arial"/>
              </a:rPr>
              <a:t>O(height)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time.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37">
            <a:extLst>
              <a:ext uri="{FF2B5EF4-FFF2-40B4-BE49-F238E27FC236}">
                <a16:creationId xmlns:a16="http://schemas.microsoft.com/office/drawing/2014/main" id="{431DD5D5-A9B3-794B-85CF-6AD9C5463467}"/>
              </a:ext>
            </a:extLst>
          </p:cNvPr>
          <p:cNvSpPr/>
          <p:nvPr/>
        </p:nvSpPr>
        <p:spPr>
          <a:xfrm>
            <a:off x="1343691" y="1521620"/>
            <a:ext cx="235775" cy="235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8">
            <a:extLst>
              <a:ext uri="{FF2B5EF4-FFF2-40B4-BE49-F238E27FC236}">
                <a16:creationId xmlns:a16="http://schemas.microsoft.com/office/drawing/2014/main" id="{82B5749F-DFB8-CE44-AB21-5598C8EAAEB5}"/>
              </a:ext>
            </a:extLst>
          </p:cNvPr>
          <p:cNvSpPr txBox="1"/>
          <p:nvPr/>
        </p:nvSpPr>
        <p:spPr>
          <a:xfrm>
            <a:off x="1420749" y="1534414"/>
            <a:ext cx="977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39">
            <a:extLst>
              <a:ext uri="{FF2B5EF4-FFF2-40B4-BE49-F238E27FC236}">
                <a16:creationId xmlns:a16="http://schemas.microsoft.com/office/drawing/2014/main" id="{B7D1593C-0F53-8247-B664-DE40B1AA0B7A}"/>
              </a:ext>
            </a:extLst>
          </p:cNvPr>
          <p:cNvSpPr/>
          <p:nvPr/>
        </p:nvSpPr>
        <p:spPr>
          <a:xfrm>
            <a:off x="539623" y="1774063"/>
            <a:ext cx="825500" cy="580390"/>
          </a:xfrm>
          <a:custGeom>
            <a:avLst/>
            <a:gdLst/>
            <a:ahLst/>
            <a:cxnLst/>
            <a:rect l="l" t="t" r="r" b="b"/>
            <a:pathLst>
              <a:path w="825500" h="580390">
                <a:moveTo>
                  <a:pt x="412750" y="0"/>
                </a:moveTo>
                <a:lnTo>
                  <a:pt x="0" y="580135"/>
                </a:lnTo>
                <a:lnTo>
                  <a:pt x="825500" y="580135"/>
                </a:lnTo>
                <a:lnTo>
                  <a:pt x="4127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0">
            <a:extLst>
              <a:ext uri="{FF2B5EF4-FFF2-40B4-BE49-F238E27FC236}">
                <a16:creationId xmlns:a16="http://schemas.microsoft.com/office/drawing/2014/main" id="{EF9F52EB-ACCA-A54D-9D8E-387699ADC456}"/>
              </a:ext>
            </a:extLst>
          </p:cNvPr>
          <p:cNvSpPr/>
          <p:nvPr/>
        </p:nvSpPr>
        <p:spPr>
          <a:xfrm>
            <a:off x="539623" y="1774063"/>
            <a:ext cx="825500" cy="580390"/>
          </a:xfrm>
          <a:custGeom>
            <a:avLst/>
            <a:gdLst/>
            <a:ahLst/>
            <a:cxnLst/>
            <a:rect l="l" t="t" r="r" b="b"/>
            <a:pathLst>
              <a:path w="825500" h="580390">
                <a:moveTo>
                  <a:pt x="0" y="580135"/>
                </a:moveTo>
                <a:lnTo>
                  <a:pt x="412750" y="0"/>
                </a:lnTo>
                <a:lnTo>
                  <a:pt x="825500" y="580135"/>
                </a:lnTo>
                <a:lnTo>
                  <a:pt x="0" y="58013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1">
            <a:extLst>
              <a:ext uri="{FF2B5EF4-FFF2-40B4-BE49-F238E27FC236}">
                <a16:creationId xmlns:a16="http://schemas.microsoft.com/office/drawing/2014/main" id="{3F63B5B0-898F-9847-8243-39F0FF72A7B4}"/>
              </a:ext>
            </a:extLst>
          </p:cNvPr>
          <p:cNvSpPr/>
          <p:nvPr/>
        </p:nvSpPr>
        <p:spPr>
          <a:xfrm>
            <a:off x="1305591" y="2309020"/>
            <a:ext cx="80962" cy="80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2">
            <a:extLst>
              <a:ext uri="{FF2B5EF4-FFF2-40B4-BE49-F238E27FC236}">
                <a16:creationId xmlns:a16="http://schemas.microsoft.com/office/drawing/2014/main" id="{1FD43070-A04A-C243-B4DB-20A1CFFA19E8}"/>
              </a:ext>
            </a:extLst>
          </p:cNvPr>
          <p:cNvSpPr/>
          <p:nvPr/>
        </p:nvSpPr>
        <p:spPr>
          <a:xfrm>
            <a:off x="1423034" y="2174622"/>
            <a:ext cx="174498" cy="98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43">
            <a:extLst>
              <a:ext uri="{FF2B5EF4-FFF2-40B4-BE49-F238E27FC236}">
                <a16:creationId xmlns:a16="http://schemas.microsoft.com/office/drawing/2014/main" id="{DCFDFE54-C568-E24C-A0E2-ED6B364F8723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44">
            <a:extLst>
              <a:ext uri="{FF2B5EF4-FFF2-40B4-BE49-F238E27FC236}">
                <a16:creationId xmlns:a16="http://schemas.microsoft.com/office/drawing/2014/main" id="{BB49E394-CA5A-874C-B37E-B1C441F47030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45">
            <a:extLst>
              <a:ext uri="{FF2B5EF4-FFF2-40B4-BE49-F238E27FC236}">
                <a16:creationId xmlns:a16="http://schemas.microsoft.com/office/drawing/2014/main" id="{6799EE7C-EA23-9E43-B4A8-6E176C63A7ED}"/>
              </a:ext>
            </a:extLst>
          </p:cNvPr>
          <p:cNvSpPr txBox="1"/>
          <p:nvPr/>
        </p:nvSpPr>
        <p:spPr>
          <a:xfrm>
            <a:off x="25400" y="13666"/>
            <a:ext cx="4546600" cy="6699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741045">
              <a:lnSpc>
                <a:spcPct val="100000"/>
              </a:lnSpc>
              <a:spcBef>
                <a:spcPts val="14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Predecessor and</a:t>
            </a:r>
            <a:r>
              <a:rPr sz="1800" b="1" spc="-8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Successor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46">
            <a:extLst>
              <a:ext uri="{FF2B5EF4-FFF2-40B4-BE49-F238E27FC236}">
                <a16:creationId xmlns:a16="http://schemas.microsoft.com/office/drawing/2014/main" id="{A5684D67-5E09-7441-B100-6FBBCC40FB41}"/>
              </a:ext>
            </a:extLst>
          </p:cNvPr>
          <p:cNvSpPr txBox="1"/>
          <p:nvPr/>
        </p:nvSpPr>
        <p:spPr>
          <a:xfrm>
            <a:off x="516127" y="2010538"/>
            <a:ext cx="1510665" cy="883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126490">
              <a:lnSpc>
                <a:spcPct val="100000"/>
              </a:lnSpc>
              <a:spcBef>
                <a:spcPts val="110"/>
              </a:spcBef>
            </a:pP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5" dirty="0">
                <a:latin typeface="Arial"/>
                <a:cs typeface="Arial"/>
              </a:rPr>
              <a:t>r</a:t>
            </a:r>
            <a:r>
              <a:rPr sz="900" i="1" dirty="0">
                <a:latin typeface="Arial"/>
                <a:cs typeface="Arial"/>
              </a:rPr>
              <a:t>ed</a:t>
            </a:r>
            <a:r>
              <a:rPr sz="900" spc="5" dirty="0">
                <a:latin typeface="Arial"/>
                <a:cs typeface="Arial"/>
              </a:rPr>
              <a:t>(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750">
              <a:latin typeface="Times New Roman"/>
              <a:cs typeface="Times New Roman"/>
            </a:endParaRPr>
          </a:p>
          <a:p>
            <a:pPr marR="23495">
              <a:lnSpc>
                <a:spcPct val="100000"/>
              </a:lnSpc>
              <a:spcBef>
                <a:spcPts val="5"/>
              </a:spcBef>
            </a:pPr>
            <a:r>
              <a:rPr sz="1000" dirty="0">
                <a:latin typeface="Arial"/>
                <a:cs typeface="Arial"/>
              </a:rPr>
              <a:t>If e </a:t>
            </a:r>
            <a:r>
              <a:rPr sz="1000" spc="-5" dirty="0">
                <a:latin typeface="Arial"/>
                <a:cs typeface="Arial"/>
              </a:rPr>
              <a:t>has </a:t>
            </a:r>
            <a:r>
              <a:rPr sz="1000" dirty="0">
                <a:latin typeface="Arial"/>
                <a:cs typeface="Arial"/>
              </a:rPr>
              <a:t>a </a:t>
            </a:r>
            <a:r>
              <a:rPr sz="1000" spc="10" dirty="0">
                <a:latin typeface="Arial"/>
                <a:cs typeface="Arial"/>
              </a:rPr>
              <a:t>left </a:t>
            </a:r>
            <a:r>
              <a:rPr sz="1000" spc="5" dirty="0">
                <a:latin typeface="Arial"/>
                <a:cs typeface="Arial"/>
              </a:rPr>
              <a:t>child, </a:t>
            </a:r>
            <a:r>
              <a:rPr sz="1000" dirty="0">
                <a:latin typeface="Arial"/>
                <a:cs typeface="Arial"/>
              </a:rPr>
              <a:t>then  </a:t>
            </a:r>
            <a:r>
              <a:rPr sz="1000" i="1" spc="-5" dirty="0">
                <a:latin typeface="Arial"/>
                <a:cs typeface="Arial"/>
              </a:rPr>
              <a:t>pred</a:t>
            </a:r>
            <a:r>
              <a:rPr sz="1000" spc="-5" dirty="0">
                <a:latin typeface="Arial"/>
                <a:cs typeface="Arial"/>
              </a:rPr>
              <a:t>(e) </a:t>
            </a:r>
            <a:r>
              <a:rPr sz="1000" spc="10" dirty="0">
                <a:latin typeface="Arial"/>
                <a:cs typeface="Arial"/>
              </a:rPr>
              <a:t>is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5" dirty="0">
                <a:latin typeface="Arial"/>
                <a:cs typeface="Arial"/>
              </a:rPr>
              <a:t>maximum  </a:t>
            </a:r>
            <a:r>
              <a:rPr sz="1000" dirty="0">
                <a:latin typeface="Arial"/>
                <a:cs typeface="Arial"/>
              </a:rPr>
              <a:t>element </a:t>
            </a:r>
            <a:r>
              <a:rPr sz="1000" spc="10" dirty="0">
                <a:latin typeface="Arial"/>
                <a:cs typeface="Arial"/>
              </a:rPr>
              <a:t>in </a:t>
            </a:r>
            <a:r>
              <a:rPr sz="1000" i="1" spc="-15" dirty="0">
                <a:latin typeface="Arial"/>
                <a:cs typeface="Arial"/>
              </a:rPr>
              <a:t>e’s </a:t>
            </a:r>
            <a:r>
              <a:rPr sz="1000" spc="10" dirty="0">
                <a:latin typeface="Arial"/>
                <a:cs typeface="Arial"/>
              </a:rPr>
              <a:t>left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subtree.</a:t>
            </a:r>
            <a:endParaRPr sz="1000">
              <a:latin typeface="Arial"/>
              <a:cs typeface="Arial"/>
            </a:endParaRPr>
          </a:p>
        </p:txBody>
      </p:sp>
      <p:sp>
        <p:nvSpPr>
          <p:cNvPr id="16" name="object 47">
            <a:extLst>
              <a:ext uri="{FF2B5EF4-FFF2-40B4-BE49-F238E27FC236}">
                <a16:creationId xmlns:a16="http://schemas.microsoft.com/office/drawing/2014/main" id="{40DE059E-C4FA-754D-9CF4-4E9E332504B0}"/>
              </a:ext>
            </a:extLst>
          </p:cNvPr>
          <p:cNvSpPr/>
          <p:nvPr/>
        </p:nvSpPr>
        <p:spPr>
          <a:xfrm>
            <a:off x="2336673" y="1295400"/>
            <a:ext cx="0" cy="1676400"/>
          </a:xfrm>
          <a:custGeom>
            <a:avLst/>
            <a:gdLst/>
            <a:ahLst/>
            <a:cxnLst/>
            <a:rect l="l" t="t" r="r" b="b"/>
            <a:pathLst>
              <a:path h="1676400">
                <a:moveTo>
                  <a:pt x="0" y="0"/>
                </a:moveTo>
                <a:lnTo>
                  <a:pt x="0" y="16764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48">
            <a:extLst>
              <a:ext uri="{FF2B5EF4-FFF2-40B4-BE49-F238E27FC236}">
                <a16:creationId xmlns:a16="http://schemas.microsoft.com/office/drawing/2014/main" id="{022A35F3-8154-5445-8DA0-A59359D1C609}"/>
              </a:ext>
            </a:extLst>
          </p:cNvPr>
          <p:cNvSpPr/>
          <p:nvPr/>
        </p:nvSpPr>
        <p:spPr>
          <a:xfrm>
            <a:off x="3027171" y="1632713"/>
            <a:ext cx="521970" cy="554990"/>
          </a:xfrm>
          <a:custGeom>
            <a:avLst/>
            <a:gdLst/>
            <a:ahLst/>
            <a:cxnLst/>
            <a:rect l="l" t="t" r="r" b="b"/>
            <a:pathLst>
              <a:path w="521970" h="554990">
                <a:moveTo>
                  <a:pt x="0" y="554862"/>
                </a:moveTo>
                <a:lnTo>
                  <a:pt x="521588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49">
            <a:extLst>
              <a:ext uri="{FF2B5EF4-FFF2-40B4-BE49-F238E27FC236}">
                <a16:creationId xmlns:a16="http://schemas.microsoft.com/office/drawing/2014/main" id="{29601F6F-F837-7C4D-B51F-ADEA35D4CCD3}"/>
              </a:ext>
            </a:extLst>
          </p:cNvPr>
          <p:cNvSpPr/>
          <p:nvPr/>
        </p:nvSpPr>
        <p:spPr>
          <a:xfrm>
            <a:off x="3425698" y="1474725"/>
            <a:ext cx="134620" cy="154305"/>
          </a:xfrm>
          <a:custGeom>
            <a:avLst/>
            <a:gdLst/>
            <a:ahLst/>
            <a:cxnLst/>
            <a:rect l="l" t="t" r="r" b="b"/>
            <a:pathLst>
              <a:path w="134620" h="154304">
                <a:moveTo>
                  <a:pt x="0" y="0"/>
                </a:moveTo>
                <a:lnTo>
                  <a:pt x="134112" y="15405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50">
            <a:extLst>
              <a:ext uri="{FF2B5EF4-FFF2-40B4-BE49-F238E27FC236}">
                <a16:creationId xmlns:a16="http://schemas.microsoft.com/office/drawing/2014/main" id="{FD748251-CF1A-AD46-B0D1-826065C4EAFE}"/>
              </a:ext>
            </a:extLst>
          </p:cNvPr>
          <p:cNvSpPr/>
          <p:nvPr/>
        </p:nvSpPr>
        <p:spPr>
          <a:xfrm>
            <a:off x="3444748" y="1320800"/>
            <a:ext cx="154305" cy="154305"/>
          </a:xfrm>
          <a:custGeom>
            <a:avLst/>
            <a:gdLst/>
            <a:ahLst/>
            <a:cxnLst/>
            <a:rect l="l" t="t" r="r" b="b"/>
            <a:pathLst>
              <a:path w="154304" h="154304">
                <a:moveTo>
                  <a:pt x="0" y="153924"/>
                </a:moveTo>
                <a:lnTo>
                  <a:pt x="153924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51">
            <a:extLst>
              <a:ext uri="{FF2B5EF4-FFF2-40B4-BE49-F238E27FC236}">
                <a16:creationId xmlns:a16="http://schemas.microsoft.com/office/drawing/2014/main" id="{9EC41493-06AE-C246-A205-6DAAA15124BD}"/>
              </a:ext>
            </a:extLst>
          </p:cNvPr>
          <p:cNvSpPr/>
          <p:nvPr/>
        </p:nvSpPr>
        <p:spPr>
          <a:xfrm>
            <a:off x="2909728" y="2070132"/>
            <a:ext cx="235775" cy="2356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52">
            <a:extLst>
              <a:ext uri="{FF2B5EF4-FFF2-40B4-BE49-F238E27FC236}">
                <a16:creationId xmlns:a16="http://schemas.microsoft.com/office/drawing/2014/main" id="{4652C893-5F11-0E4B-993A-6712FE5A22BC}"/>
              </a:ext>
            </a:extLst>
          </p:cNvPr>
          <p:cNvSpPr txBox="1"/>
          <p:nvPr/>
        </p:nvSpPr>
        <p:spPr>
          <a:xfrm>
            <a:off x="2560955" y="2028172"/>
            <a:ext cx="1648460" cy="874394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426084">
              <a:lnSpc>
                <a:spcPct val="100000"/>
              </a:lnSpc>
              <a:spcBef>
                <a:spcPts val="530"/>
              </a:spcBef>
            </a:pPr>
            <a:r>
              <a:rPr sz="1200" spc="-5" dirty="0"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  <a:p>
            <a:pPr marR="5080">
              <a:lnSpc>
                <a:spcPts val="1080"/>
              </a:lnSpc>
              <a:spcBef>
                <a:spcPts val="509"/>
              </a:spcBef>
            </a:pPr>
            <a:r>
              <a:rPr sz="1000" dirty="0">
                <a:latin typeface="Arial"/>
                <a:cs typeface="Arial"/>
              </a:rPr>
              <a:t>If e </a:t>
            </a:r>
            <a:r>
              <a:rPr sz="1000" spc="-5" dirty="0">
                <a:latin typeface="Arial"/>
                <a:cs typeface="Arial"/>
              </a:rPr>
              <a:t>has no </a:t>
            </a:r>
            <a:r>
              <a:rPr sz="1000" spc="10" dirty="0">
                <a:latin typeface="Arial"/>
                <a:cs typeface="Arial"/>
              </a:rPr>
              <a:t>left </a:t>
            </a:r>
            <a:r>
              <a:rPr sz="1000" dirty="0">
                <a:latin typeface="Arial"/>
                <a:cs typeface="Arial"/>
              </a:rPr>
              <a:t>child, then  </a:t>
            </a:r>
            <a:r>
              <a:rPr sz="1000" i="1" spc="-5" dirty="0">
                <a:latin typeface="Arial"/>
                <a:cs typeface="Arial"/>
              </a:rPr>
              <a:t>pred</a:t>
            </a:r>
            <a:r>
              <a:rPr sz="1000" spc="-5" dirty="0">
                <a:latin typeface="Arial"/>
                <a:cs typeface="Arial"/>
              </a:rPr>
              <a:t>(e) </a:t>
            </a:r>
            <a:r>
              <a:rPr sz="1000" spc="10" dirty="0">
                <a:latin typeface="Arial"/>
                <a:cs typeface="Arial"/>
              </a:rPr>
              <a:t>is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5" dirty="0">
                <a:latin typeface="Arial"/>
                <a:cs typeface="Arial"/>
              </a:rPr>
              <a:t>first “left  </a:t>
            </a:r>
            <a:r>
              <a:rPr sz="1000" spc="-5" dirty="0">
                <a:latin typeface="Arial"/>
                <a:cs typeface="Arial"/>
              </a:rPr>
              <a:t>parent” </a:t>
            </a:r>
            <a:r>
              <a:rPr sz="1000" spc="-15" dirty="0">
                <a:latin typeface="Arial"/>
                <a:cs typeface="Arial"/>
              </a:rPr>
              <a:t>we </a:t>
            </a:r>
            <a:r>
              <a:rPr sz="1000" spc="-5" dirty="0">
                <a:latin typeface="Arial"/>
                <a:cs typeface="Arial"/>
              </a:rPr>
              <a:t>encounter </a:t>
            </a:r>
            <a:r>
              <a:rPr sz="1000" spc="-10" dirty="0">
                <a:latin typeface="Arial"/>
                <a:cs typeface="Arial"/>
              </a:rPr>
              <a:t>when  </a:t>
            </a:r>
            <a:r>
              <a:rPr sz="1000" dirty="0">
                <a:latin typeface="Arial"/>
                <a:cs typeface="Arial"/>
              </a:rPr>
              <a:t>walking </a:t>
            </a:r>
            <a:r>
              <a:rPr sz="1000" spc="5" dirty="0">
                <a:latin typeface="Arial"/>
                <a:cs typeface="Arial"/>
              </a:rPr>
              <a:t>from </a:t>
            </a:r>
            <a:r>
              <a:rPr sz="1000" dirty="0">
                <a:latin typeface="Arial"/>
                <a:cs typeface="Arial"/>
              </a:rPr>
              <a:t>e </a:t>
            </a:r>
            <a:r>
              <a:rPr sz="1000" spc="-5" dirty="0">
                <a:latin typeface="Arial"/>
                <a:cs typeface="Arial"/>
              </a:rPr>
              <a:t>up </a:t>
            </a:r>
            <a:r>
              <a:rPr sz="1000" spc="5" dirty="0">
                <a:latin typeface="Arial"/>
                <a:cs typeface="Arial"/>
              </a:rPr>
              <a:t>to </a:t>
            </a:r>
            <a:r>
              <a:rPr sz="1000" dirty="0">
                <a:latin typeface="Arial"/>
                <a:cs typeface="Arial"/>
              </a:rPr>
              <a:t>the</a:t>
            </a:r>
            <a:r>
              <a:rPr sz="1000" spc="-18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root.</a:t>
            </a:r>
            <a:endParaRPr sz="1000">
              <a:latin typeface="Arial"/>
              <a:cs typeface="Arial"/>
            </a:endParaRPr>
          </a:p>
        </p:txBody>
      </p:sp>
      <p:sp>
        <p:nvSpPr>
          <p:cNvPr id="22" name="object 53">
            <a:extLst>
              <a:ext uri="{FF2B5EF4-FFF2-40B4-BE49-F238E27FC236}">
                <a16:creationId xmlns:a16="http://schemas.microsoft.com/office/drawing/2014/main" id="{E9E2E2A0-9EA9-3144-91D6-266000B013D2}"/>
              </a:ext>
            </a:extLst>
          </p:cNvPr>
          <p:cNvSpPr/>
          <p:nvPr/>
        </p:nvSpPr>
        <p:spPr>
          <a:xfrm>
            <a:off x="3406648" y="1436625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252" y="3006"/>
                </a:lnTo>
                <a:lnTo>
                  <a:pt x="11144" y="11191"/>
                </a:lnTo>
                <a:lnTo>
                  <a:pt x="2988" y="23306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6200" y="38100"/>
                </a:lnTo>
                <a:lnTo>
                  <a:pt x="73211" y="23306"/>
                </a:lnTo>
                <a:lnTo>
                  <a:pt x="65055" y="11191"/>
                </a:lnTo>
                <a:lnTo>
                  <a:pt x="52947" y="3006"/>
                </a:lnTo>
                <a:lnTo>
                  <a:pt x="38100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54">
            <a:extLst>
              <a:ext uri="{FF2B5EF4-FFF2-40B4-BE49-F238E27FC236}">
                <a16:creationId xmlns:a16="http://schemas.microsoft.com/office/drawing/2014/main" id="{B280BE50-19A0-0E4F-8596-0CE5275C2075}"/>
              </a:ext>
            </a:extLst>
          </p:cNvPr>
          <p:cNvSpPr/>
          <p:nvPr/>
        </p:nvSpPr>
        <p:spPr>
          <a:xfrm>
            <a:off x="3406648" y="1436625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2988" y="23306"/>
                </a:lnTo>
                <a:lnTo>
                  <a:pt x="11144" y="11191"/>
                </a:lnTo>
                <a:lnTo>
                  <a:pt x="23252" y="3006"/>
                </a:lnTo>
                <a:lnTo>
                  <a:pt x="38100" y="0"/>
                </a:lnTo>
                <a:lnTo>
                  <a:pt x="52947" y="3006"/>
                </a:lnTo>
                <a:lnTo>
                  <a:pt x="65055" y="11191"/>
                </a:lnTo>
                <a:lnTo>
                  <a:pt x="73211" y="23306"/>
                </a:lnTo>
                <a:lnTo>
                  <a:pt x="76200" y="38100"/>
                </a:lnTo>
                <a:lnTo>
                  <a:pt x="73211" y="52947"/>
                </a:lnTo>
                <a:lnTo>
                  <a:pt x="65055" y="65055"/>
                </a:lnTo>
                <a:lnTo>
                  <a:pt x="52947" y="73211"/>
                </a:lnTo>
                <a:lnTo>
                  <a:pt x="38100" y="76200"/>
                </a:lnTo>
                <a:lnTo>
                  <a:pt x="23252" y="73211"/>
                </a:lnTo>
                <a:lnTo>
                  <a:pt x="11144" y="65055"/>
                </a:lnTo>
                <a:lnTo>
                  <a:pt x="2988" y="52947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55">
            <a:extLst>
              <a:ext uri="{FF2B5EF4-FFF2-40B4-BE49-F238E27FC236}">
                <a16:creationId xmlns:a16="http://schemas.microsoft.com/office/drawing/2014/main" id="{6BEF3697-694B-6047-934B-473196678C37}"/>
              </a:ext>
            </a:extLst>
          </p:cNvPr>
          <p:cNvSpPr txBox="1"/>
          <p:nvPr/>
        </p:nvSpPr>
        <p:spPr>
          <a:xfrm>
            <a:off x="2819781" y="1538733"/>
            <a:ext cx="38354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5" dirty="0">
                <a:latin typeface="Arial"/>
                <a:cs typeface="Arial"/>
              </a:rPr>
              <a:t>r</a:t>
            </a:r>
            <a:r>
              <a:rPr sz="900" i="1" dirty="0">
                <a:latin typeface="Arial"/>
                <a:cs typeface="Arial"/>
              </a:rPr>
              <a:t>ed</a:t>
            </a:r>
            <a:r>
              <a:rPr sz="900" spc="5" dirty="0">
                <a:latin typeface="Arial"/>
                <a:cs typeface="Arial"/>
              </a:rPr>
              <a:t>(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56">
            <a:extLst>
              <a:ext uri="{FF2B5EF4-FFF2-40B4-BE49-F238E27FC236}">
                <a16:creationId xmlns:a16="http://schemas.microsoft.com/office/drawing/2014/main" id="{1FCA486C-E97C-8641-9F2C-668A193BE198}"/>
              </a:ext>
            </a:extLst>
          </p:cNvPr>
          <p:cNvSpPr/>
          <p:nvPr/>
        </p:nvSpPr>
        <p:spPr>
          <a:xfrm>
            <a:off x="3197891" y="1916844"/>
            <a:ext cx="80962" cy="809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57">
            <a:extLst>
              <a:ext uri="{FF2B5EF4-FFF2-40B4-BE49-F238E27FC236}">
                <a16:creationId xmlns:a16="http://schemas.microsoft.com/office/drawing/2014/main" id="{40767344-2DCC-734B-B2F7-23DFB19A7490}"/>
              </a:ext>
            </a:extLst>
          </p:cNvPr>
          <p:cNvSpPr/>
          <p:nvPr/>
        </p:nvSpPr>
        <p:spPr>
          <a:xfrm>
            <a:off x="3332003" y="1781970"/>
            <a:ext cx="80962" cy="809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58">
            <a:extLst>
              <a:ext uri="{FF2B5EF4-FFF2-40B4-BE49-F238E27FC236}">
                <a16:creationId xmlns:a16="http://schemas.microsoft.com/office/drawing/2014/main" id="{2D740D31-3BD2-F04F-ACC5-71E347DA3AEB}"/>
              </a:ext>
            </a:extLst>
          </p:cNvPr>
          <p:cNvSpPr/>
          <p:nvPr/>
        </p:nvSpPr>
        <p:spPr>
          <a:xfrm>
            <a:off x="3521709" y="1589913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306" y="2988"/>
                </a:lnTo>
                <a:lnTo>
                  <a:pt x="11191" y="11144"/>
                </a:lnTo>
                <a:lnTo>
                  <a:pt x="3006" y="23252"/>
                </a:lnTo>
                <a:lnTo>
                  <a:pt x="0" y="38099"/>
                </a:lnTo>
                <a:lnTo>
                  <a:pt x="3006" y="52893"/>
                </a:lnTo>
                <a:lnTo>
                  <a:pt x="11191" y="65008"/>
                </a:lnTo>
                <a:lnTo>
                  <a:pt x="23306" y="73193"/>
                </a:lnTo>
                <a:lnTo>
                  <a:pt x="38100" y="76199"/>
                </a:lnTo>
                <a:lnTo>
                  <a:pt x="52947" y="73193"/>
                </a:lnTo>
                <a:lnTo>
                  <a:pt x="65055" y="65008"/>
                </a:lnTo>
                <a:lnTo>
                  <a:pt x="73211" y="52893"/>
                </a:lnTo>
                <a:lnTo>
                  <a:pt x="76200" y="38099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59">
            <a:extLst>
              <a:ext uri="{FF2B5EF4-FFF2-40B4-BE49-F238E27FC236}">
                <a16:creationId xmlns:a16="http://schemas.microsoft.com/office/drawing/2014/main" id="{4B52B77D-7511-D94E-8AB8-BC7C4E7CCC16}"/>
              </a:ext>
            </a:extLst>
          </p:cNvPr>
          <p:cNvSpPr/>
          <p:nvPr/>
        </p:nvSpPr>
        <p:spPr>
          <a:xfrm>
            <a:off x="3521709" y="1589913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099"/>
                </a:moveTo>
                <a:lnTo>
                  <a:pt x="3006" y="23252"/>
                </a:lnTo>
                <a:lnTo>
                  <a:pt x="11191" y="11144"/>
                </a:lnTo>
                <a:lnTo>
                  <a:pt x="23306" y="2988"/>
                </a:lnTo>
                <a:lnTo>
                  <a:pt x="38100" y="0"/>
                </a:lnTo>
                <a:lnTo>
                  <a:pt x="52947" y="2988"/>
                </a:lnTo>
                <a:lnTo>
                  <a:pt x="65055" y="11144"/>
                </a:lnTo>
                <a:lnTo>
                  <a:pt x="73211" y="23252"/>
                </a:lnTo>
                <a:lnTo>
                  <a:pt x="76200" y="38099"/>
                </a:lnTo>
                <a:lnTo>
                  <a:pt x="73211" y="52893"/>
                </a:lnTo>
                <a:lnTo>
                  <a:pt x="65055" y="65008"/>
                </a:lnTo>
                <a:lnTo>
                  <a:pt x="52947" y="73193"/>
                </a:lnTo>
                <a:lnTo>
                  <a:pt x="38100" y="76199"/>
                </a:lnTo>
                <a:lnTo>
                  <a:pt x="23306" y="73193"/>
                </a:lnTo>
                <a:lnTo>
                  <a:pt x="11191" y="65008"/>
                </a:lnTo>
                <a:lnTo>
                  <a:pt x="3006" y="52893"/>
                </a:lnTo>
                <a:lnTo>
                  <a:pt x="0" y="3809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625CDF69-E79B-FC47-A9B5-34DCB4042533}"/>
              </a:ext>
            </a:extLst>
          </p:cNvPr>
          <p:cNvSpPr/>
          <p:nvPr/>
        </p:nvSpPr>
        <p:spPr>
          <a:xfrm>
            <a:off x="3559809" y="1282700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306" y="2988"/>
                </a:lnTo>
                <a:lnTo>
                  <a:pt x="11191" y="11144"/>
                </a:lnTo>
                <a:lnTo>
                  <a:pt x="3006" y="23252"/>
                </a:lnTo>
                <a:lnTo>
                  <a:pt x="0" y="38100"/>
                </a:lnTo>
                <a:lnTo>
                  <a:pt x="3006" y="52947"/>
                </a:lnTo>
                <a:lnTo>
                  <a:pt x="11191" y="65055"/>
                </a:lnTo>
                <a:lnTo>
                  <a:pt x="23306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6200" y="38100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1">
            <a:extLst>
              <a:ext uri="{FF2B5EF4-FFF2-40B4-BE49-F238E27FC236}">
                <a16:creationId xmlns:a16="http://schemas.microsoft.com/office/drawing/2014/main" id="{5B9E625F-DF8D-DB41-80CD-3F9546DFD74C}"/>
              </a:ext>
            </a:extLst>
          </p:cNvPr>
          <p:cNvSpPr/>
          <p:nvPr/>
        </p:nvSpPr>
        <p:spPr>
          <a:xfrm>
            <a:off x="3559809" y="1282700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38100"/>
                </a:moveTo>
                <a:lnTo>
                  <a:pt x="3006" y="23252"/>
                </a:lnTo>
                <a:lnTo>
                  <a:pt x="11191" y="11144"/>
                </a:lnTo>
                <a:lnTo>
                  <a:pt x="23306" y="2988"/>
                </a:lnTo>
                <a:lnTo>
                  <a:pt x="38100" y="0"/>
                </a:lnTo>
                <a:lnTo>
                  <a:pt x="52947" y="2988"/>
                </a:lnTo>
                <a:lnTo>
                  <a:pt x="65055" y="11144"/>
                </a:lnTo>
                <a:lnTo>
                  <a:pt x="73211" y="23252"/>
                </a:lnTo>
                <a:lnTo>
                  <a:pt x="76200" y="38100"/>
                </a:lnTo>
                <a:lnTo>
                  <a:pt x="73211" y="52947"/>
                </a:lnTo>
                <a:lnTo>
                  <a:pt x="65055" y="65055"/>
                </a:lnTo>
                <a:lnTo>
                  <a:pt x="52947" y="73211"/>
                </a:lnTo>
                <a:lnTo>
                  <a:pt x="38100" y="76200"/>
                </a:lnTo>
                <a:lnTo>
                  <a:pt x="23306" y="73211"/>
                </a:lnTo>
                <a:lnTo>
                  <a:pt x="11191" y="65055"/>
                </a:lnTo>
                <a:lnTo>
                  <a:pt x="3006" y="52947"/>
                </a:lnTo>
                <a:lnTo>
                  <a:pt x="0" y="38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62">
            <a:extLst>
              <a:ext uri="{FF2B5EF4-FFF2-40B4-BE49-F238E27FC236}">
                <a16:creationId xmlns:a16="http://schemas.microsoft.com/office/drawing/2014/main" id="{F5F43212-F406-2D42-948C-8E877A80805F}"/>
              </a:ext>
            </a:extLst>
          </p:cNvPr>
          <p:cNvSpPr/>
          <p:nvPr/>
        </p:nvSpPr>
        <p:spPr>
          <a:xfrm>
            <a:off x="3194431" y="1490346"/>
            <a:ext cx="192405" cy="83820"/>
          </a:xfrm>
          <a:custGeom>
            <a:avLst/>
            <a:gdLst/>
            <a:ahLst/>
            <a:cxnLst/>
            <a:rect l="l" t="t" r="r" b="b"/>
            <a:pathLst>
              <a:path w="192404" h="83820">
                <a:moveTo>
                  <a:pt x="155864" y="14957"/>
                </a:moveTo>
                <a:lnTo>
                  <a:pt x="0" y="77597"/>
                </a:lnTo>
                <a:lnTo>
                  <a:pt x="2158" y="83312"/>
                </a:lnTo>
                <a:lnTo>
                  <a:pt x="158114" y="20562"/>
                </a:lnTo>
                <a:lnTo>
                  <a:pt x="155864" y="14957"/>
                </a:lnTo>
                <a:close/>
              </a:path>
              <a:path w="192404" h="83820">
                <a:moveTo>
                  <a:pt x="184313" y="12573"/>
                </a:moveTo>
                <a:lnTo>
                  <a:pt x="161797" y="12573"/>
                </a:lnTo>
                <a:lnTo>
                  <a:pt x="164083" y="18161"/>
                </a:lnTo>
                <a:lnTo>
                  <a:pt x="158114" y="20562"/>
                </a:lnTo>
                <a:lnTo>
                  <a:pt x="164083" y="35432"/>
                </a:lnTo>
                <a:lnTo>
                  <a:pt x="184313" y="12573"/>
                </a:lnTo>
                <a:close/>
              </a:path>
              <a:path w="192404" h="83820">
                <a:moveTo>
                  <a:pt x="161797" y="12573"/>
                </a:moveTo>
                <a:lnTo>
                  <a:pt x="155864" y="14957"/>
                </a:lnTo>
                <a:lnTo>
                  <a:pt x="158114" y="20562"/>
                </a:lnTo>
                <a:lnTo>
                  <a:pt x="164083" y="18161"/>
                </a:lnTo>
                <a:lnTo>
                  <a:pt x="161797" y="12573"/>
                </a:lnTo>
                <a:close/>
              </a:path>
              <a:path w="192404" h="83820">
                <a:moveTo>
                  <a:pt x="149859" y="0"/>
                </a:moveTo>
                <a:lnTo>
                  <a:pt x="155864" y="14957"/>
                </a:lnTo>
                <a:lnTo>
                  <a:pt x="161797" y="12573"/>
                </a:lnTo>
                <a:lnTo>
                  <a:pt x="184313" y="12573"/>
                </a:lnTo>
                <a:lnTo>
                  <a:pt x="192404" y="3429"/>
                </a:lnTo>
                <a:lnTo>
                  <a:pt x="1498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63">
            <a:extLst>
              <a:ext uri="{FF2B5EF4-FFF2-40B4-BE49-F238E27FC236}">
                <a16:creationId xmlns:a16="http://schemas.microsoft.com/office/drawing/2014/main" id="{61D2D919-6FB8-224D-A113-CA1939A49EF9}"/>
              </a:ext>
            </a:extLst>
          </p:cNvPr>
          <p:cNvSpPr/>
          <p:nvPr/>
        </p:nvSpPr>
        <p:spPr>
          <a:xfrm>
            <a:off x="13208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08865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52C49604-104B-8845-BEE5-5B3490A693A0}"/>
              </a:ext>
            </a:extLst>
          </p:cNvPr>
          <p:cNvSpPr txBox="1"/>
          <p:nvPr/>
        </p:nvSpPr>
        <p:spPr>
          <a:xfrm>
            <a:off x="287527" y="780415"/>
            <a:ext cx="4145279" cy="205232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70180" marR="223520" indent="-170180" algn="just">
              <a:lnSpc>
                <a:spcPts val="1730"/>
              </a:lnSpc>
              <a:spcBef>
                <a:spcPts val="32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It’s easy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i="1" dirty="0">
                <a:latin typeface="Arial"/>
                <a:cs typeface="Arial"/>
              </a:rPr>
              <a:t>delete </a:t>
            </a:r>
            <a:r>
              <a:rPr sz="1600" spc="-5" dirty="0">
                <a:latin typeface="Arial"/>
                <a:cs typeface="Arial"/>
              </a:rPr>
              <a:t>an </a:t>
            </a:r>
            <a:r>
              <a:rPr sz="1600" dirty="0">
                <a:latin typeface="Arial"/>
                <a:cs typeface="Arial"/>
              </a:rPr>
              <a:t>element </a:t>
            </a:r>
            <a:r>
              <a:rPr sz="1600" spc="-5" dirty="0">
                <a:latin typeface="Arial"/>
                <a:cs typeface="Arial"/>
              </a:rPr>
              <a:t>with zero</a:t>
            </a:r>
            <a:r>
              <a:rPr sz="1600" spc="-20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or  one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children.</a:t>
            </a:r>
            <a:endParaRPr sz="1600">
              <a:latin typeface="Arial"/>
              <a:cs typeface="Arial"/>
            </a:endParaRPr>
          </a:p>
          <a:p>
            <a:pPr marL="170180" marR="229235" indent="-170180" algn="just">
              <a:lnSpc>
                <a:spcPct val="90100"/>
              </a:lnSpc>
              <a:spcBef>
                <a:spcPts val="350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To </a:t>
            </a:r>
            <a:r>
              <a:rPr sz="1600" i="1" dirty="0">
                <a:latin typeface="Arial"/>
                <a:cs typeface="Arial"/>
              </a:rPr>
              <a:t>delete </a:t>
            </a:r>
            <a:r>
              <a:rPr sz="1600" spc="-5" dirty="0">
                <a:latin typeface="Arial"/>
                <a:cs typeface="Arial"/>
              </a:rPr>
              <a:t>an </a:t>
            </a:r>
            <a:r>
              <a:rPr sz="1600" dirty="0">
                <a:latin typeface="Arial"/>
                <a:cs typeface="Arial"/>
              </a:rPr>
              <a:t>element e </a:t>
            </a:r>
            <a:r>
              <a:rPr sz="1600" spc="-5" dirty="0">
                <a:latin typeface="Arial"/>
                <a:cs typeface="Arial"/>
              </a:rPr>
              <a:t>with </a:t>
            </a:r>
            <a:r>
              <a:rPr sz="1600" spc="-10" dirty="0">
                <a:latin typeface="Arial"/>
                <a:cs typeface="Arial"/>
              </a:rPr>
              <a:t>two </a:t>
            </a:r>
            <a:r>
              <a:rPr sz="1600" spc="-5" dirty="0">
                <a:latin typeface="Arial"/>
                <a:cs typeface="Arial"/>
              </a:rPr>
              <a:t>children,  </a:t>
            </a:r>
            <a:r>
              <a:rPr sz="1600" dirty="0">
                <a:latin typeface="Arial"/>
                <a:cs typeface="Arial"/>
              </a:rPr>
              <a:t>first </a:t>
            </a:r>
            <a:r>
              <a:rPr sz="1600" spc="-10" dirty="0">
                <a:latin typeface="Arial"/>
                <a:cs typeface="Arial"/>
              </a:rPr>
              <a:t>swap </a:t>
            </a:r>
            <a:r>
              <a:rPr sz="1600" dirty="0">
                <a:latin typeface="Arial"/>
                <a:cs typeface="Arial"/>
              </a:rPr>
              <a:t>e </a:t>
            </a:r>
            <a:r>
              <a:rPr sz="1600" spc="-5" dirty="0">
                <a:latin typeface="Arial"/>
                <a:cs typeface="Arial"/>
              </a:rPr>
              <a:t>with either </a:t>
            </a:r>
            <a:r>
              <a:rPr sz="1600" i="1" spc="-5" dirty="0">
                <a:latin typeface="Arial"/>
                <a:cs typeface="Arial"/>
              </a:rPr>
              <a:t>pred</a:t>
            </a:r>
            <a:r>
              <a:rPr sz="1600" spc="-5" dirty="0">
                <a:latin typeface="Arial"/>
                <a:cs typeface="Arial"/>
              </a:rPr>
              <a:t>(e) or </a:t>
            </a:r>
            <a:r>
              <a:rPr sz="1600" i="1" dirty="0">
                <a:latin typeface="Arial"/>
                <a:cs typeface="Arial"/>
              </a:rPr>
              <a:t>succ</a:t>
            </a:r>
            <a:r>
              <a:rPr sz="1600" dirty="0">
                <a:latin typeface="Arial"/>
                <a:cs typeface="Arial"/>
              </a:rPr>
              <a:t>(e),  then </a:t>
            </a:r>
            <a:r>
              <a:rPr sz="1600" spc="-5" dirty="0">
                <a:latin typeface="Arial"/>
                <a:cs typeface="Arial"/>
              </a:rPr>
              <a:t>proceed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delete</a:t>
            </a:r>
            <a:r>
              <a:rPr sz="1600" spc="-114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e.</a:t>
            </a:r>
            <a:endParaRPr sz="1600">
              <a:latin typeface="Arial"/>
              <a:cs typeface="Arial"/>
            </a:endParaRPr>
          </a:p>
          <a:p>
            <a:pPr marL="372110" lvl="1" indent="-143510">
              <a:lnSpc>
                <a:spcPts val="1595"/>
              </a:lnSpc>
              <a:spcBef>
                <a:spcPts val="180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Note that </a:t>
            </a:r>
            <a:r>
              <a:rPr sz="1400" spc="-5" dirty="0">
                <a:latin typeface="Arial"/>
                <a:cs typeface="Arial"/>
              </a:rPr>
              <a:t>if e </a:t>
            </a:r>
            <a:r>
              <a:rPr sz="1400" spc="-15" dirty="0">
                <a:latin typeface="Arial"/>
                <a:cs typeface="Arial"/>
              </a:rPr>
              <a:t>has two </a:t>
            </a:r>
            <a:r>
              <a:rPr sz="1400" spc="-10" dirty="0">
                <a:latin typeface="Arial"/>
                <a:cs typeface="Arial"/>
              </a:rPr>
              <a:t>children, then </a:t>
            </a:r>
            <a:r>
              <a:rPr sz="1400" i="1" spc="-15" dirty="0">
                <a:latin typeface="Arial"/>
                <a:cs typeface="Arial"/>
              </a:rPr>
              <a:t>pred</a:t>
            </a:r>
            <a:r>
              <a:rPr sz="1400" spc="-15" dirty="0">
                <a:latin typeface="Arial"/>
                <a:cs typeface="Arial"/>
              </a:rPr>
              <a:t>(e)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and</a:t>
            </a:r>
            <a:endParaRPr sz="1400">
              <a:latin typeface="Arial"/>
              <a:cs typeface="Arial"/>
            </a:endParaRPr>
          </a:p>
          <a:p>
            <a:pPr marL="371475">
              <a:lnSpc>
                <a:spcPts val="1595"/>
              </a:lnSpc>
            </a:pPr>
            <a:r>
              <a:rPr sz="1400" i="1" spc="-10" dirty="0">
                <a:latin typeface="Arial"/>
                <a:cs typeface="Arial"/>
              </a:rPr>
              <a:t>succ</a:t>
            </a:r>
            <a:r>
              <a:rPr sz="1400" spc="-10" dirty="0">
                <a:latin typeface="Arial"/>
                <a:cs typeface="Arial"/>
              </a:rPr>
              <a:t>(e) can both have at </a:t>
            </a:r>
            <a:r>
              <a:rPr sz="1400" spc="-5" dirty="0">
                <a:latin typeface="Arial"/>
                <a:cs typeface="Arial"/>
              </a:rPr>
              <a:t>most </a:t>
            </a:r>
            <a:r>
              <a:rPr sz="1400" spc="-15" dirty="0">
                <a:latin typeface="Arial"/>
                <a:cs typeface="Arial"/>
              </a:rPr>
              <a:t>one</a:t>
            </a:r>
            <a:r>
              <a:rPr sz="1400" spc="2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child.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ts val="1595"/>
              </a:lnSpc>
              <a:spcBef>
                <a:spcPts val="170"/>
              </a:spcBef>
              <a:buChar char="–"/>
              <a:tabLst>
                <a:tab pos="372110" algn="l"/>
              </a:tabLst>
            </a:pPr>
            <a:r>
              <a:rPr sz="1400" spc="-5" dirty="0">
                <a:latin typeface="Arial"/>
                <a:cs typeface="Arial"/>
              </a:rPr>
              <a:t>Also </a:t>
            </a:r>
            <a:r>
              <a:rPr sz="1400" spc="-10" dirty="0">
                <a:latin typeface="Arial"/>
                <a:cs typeface="Arial"/>
              </a:rPr>
              <a:t>note that replacing </a:t>
            </a:r>
            <a:r>
              <a:rPr sz="1400" spc="-5" dirty="0">
                <a:latin typeface="Arial"/>
                <a:cs typeface="Arial"/>
              </a:rPr>
              <a:t>e </a:t>
            </a:r>
            <a:r>
              <a:rPr sz="1400" spc="-10" dirty="0">
                <a:latin typeface="Arial"/>
                <a:cs typeface="Arial"/>
              </a:rPr>
              <a:t>with </a:t>
            </a:r>
            <a:r>
              <a:rPr sz="1400" i="1" spc="-15" dirty="0">
                <a:latin typeface="Arial"/>
                <a:cs typeface="Arial"/>
              </a:rPr>
              <a:t>pred</a:t>
            </a:r>
            <a:r>
              <a:rPr sz="1400" spc="-15" dirty="0">
                <a:latin typeface="Arial"/>
                <a:cs typeface="Arial"/>
              </a:rPr>
              <a:t>(e)</a:t>
            </a:r>
            <a:r>
              <a:rPr sz="1400" spc="3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or</a:t>
            </a:r>
            <a:endParaRPr sz="1400">
              <a:latin typeface="Arial"/>
              <a:cs typeface="Arial"/>
            </a:endParaRPr>
          </a:p>
          <a:p>
            <a:pPr marL="371475">
              <a:lnSpc>
                <a:spcPts val="1595"/>
              </a:lnSpc>
            </a:pPr>
            <a:r>
              <a:rPr sz="1400" i="1" spc="-10" dirty="0">
                <a:latin typeface="Arial"/>
                <a:cs typeface="Arial"/>
              </a:rPr>
              <a:t>succ</a:t>
            </a:r>
            <a:r>
              <a:rPr sz="1400" spc="-10" dirty="0">
                <a:latin typeface="Arial"/>
                <a:cs typeface="Arial"/>
              </a:rPr>
              <a:t>(e) </a:t>
            </a:r>
            <a:r>
              <a:rPr sz="1400" spc="-5" dirty="0">
                <a:latin typeface="Arial"/>
                <a:cs typeface="Arial"/>
              </a:rPr>
              <a:t>is o.k. </a:t>
            </a:r>
            <a:r>
              <a:rPr sz="1400" spc="-10" dirty="0">
                <a:latin typeface="Arial"/>
                <a:cs typeface="Arial"/>
              </a:rPr>
              <a:t>according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BST</a:t>
            </a:r>
            <a:r>
              <a:rPr sz="1400" spc="18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property.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B399E6DA-C491-7340-A389-87F32B8FB7A4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894519E-E569-304F-85CD-131B3E8BC0F6}"/>
              </a:ext>
            </a:extLst>
          </p:cNvPr>
          <p:cNvSpPr/>
          <p:nvPr/>
        </p:nvSpPr>
        <p:spPr>
          <a:xfrm>
            <a:off x="12573" y="0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8C677C3-0D87-024B-B50B-F424476D4DF4}"/>
              </a:ext>
            </a:extLst>
          </p:cNvPr>
          <p:cNvSpPr txBox="1"/>
          <p:nvPr/>
        </p:nvSpPr>
        <p:spPr>
          <a:xfrm>
            <a:off x="25400" y="12573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01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9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Deletion – a Standard but</a:t>
            </a:r>
            <a:r>
              <a:rPr sz="1800" b="1" spc="-9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“Ugly”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Approach…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EEBD20F7-852E-4B4C-A718-151F408A5102}"/>
              </a:ext>
            </a:extLst>
          </p:cNvPr>
          <p:cNvSpPr/>
          <p:nvPr/>
        </p:nvSpPr>
        <p:spPr>
          <a:xfrm>
            <a:off x="13208" y="381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1380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3239</Words>
  <Application>Microsoft Office PowerPoint</Application>
  <PresentationFormat>Custom</PresentationFormat>
  <Paragraphs>605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12</cp:revision>
  <dcterms:created xsi:type="dcterms:W3CDTF">2019-10-20T20:30:40Z</dcterms:created>
  <dcterms:modified xsi:type="dcterms:W3CDTF">2022-11-03T22:21:43Z</dcterms:modified>
</cp:coreProperties>
</file>