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4572000" cy="3429000"/>
  <p:notesSz cx="6858000" cy="9144000"/>
  <p:defaultTextStyle>
    <a:defPPr>
      <a:defRPr lang="en-US"/>
    </a:defPPr>
    <a:lvl1pPr marL="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0623DE-494A-5D6D-8398-28659C6AECB7}" v="24" dt="2022-11-03T22:27:26.310"/>
    <p1510:client id="{75AFB05C-1F06-2F0B-5AEC-7186D73582A2}" v="73" dt="2022-11-03T22:25:59.752"/>
    <p1510:client id="{A0028189-9350-497B-2CC8-FF40A2046F2E}" v="47" dt="2022-11-03T14:53:24.4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4664"/>
  </p:normalViewPr>
  <p:slideViewPr>
    <p:cSldViewPr snapToGrid="0" snapToObjects="1">
      <p:cViewPr varScale="1">
        <p:scale>
          <a:sx n="200" d="100"/>
          <a:sy n="200" d="100"/>
        </p:scale>
        <p:origin x="166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n Xu" userId="S::rx@clemson.edu::e445308d-6d7d-4eac-8b56-a7818af01905" providerId="AD" clId="Web-{A0028189-9350-497B-2CC8-FF40A2046F2E}"/>
    <pc:docChg chg="modSld">
      <pc:chgData name="Ran Xu" userId="S::rx@clemson.edu::e445308d-6d7d-4eac-8b56-a7818af01905" providerId="AD" clId="Web-{A0028189-9350-497B-2CC8-FF40A2046F2E}" dt="2022-11-03T14:53:24.002" v="22" actId="20577"/>
      <pc:docMkLst>
        <pc:docMk/>
      </pc:docMkLst>
      <pc:sldChg chg="modSp">
        <pc:chgData name="Ran Xu" userId="S::rx@clemson.edu::e445308d-6d7d-4eac-8b56-a7818af01905" providerId="AD" clId="Web-{A0028189-9350-497B-2CC8-FF40A2046F2E}" dt="2022-11-03T14:53:24.002" v="22" actId="20577"/>
        <pc:sldMkLst>
          <pc:docMk/>
          <pc:sldMk cId="4275906114" sldId="277"/>
        </pc:sldMkLst>
        <pc:spChg chg="mod">
          <ac:chgData name="Ran Xu" userId="S::rx@clemson.edu::e445308d-6d7d-4eac-8b56-a7818af01905" providerId="AD" clId="Web-{A0028189-9350-497B-2CC8-FF40A2046F2E}" dt="2022-11-03T14:53:24.002" v="22" actId="20577"/>
          <ac:spMkLst>
            <pc:docMk/>
            <pc:sldMk cId="4275906114" sldId="277"/>
            <ac:spMk id="2" creationId="{E078EB85-1CC6-FA46-9F38-0AF5A9F3CAF3}"/>
          </ac:spMkLst>
        </pc:spChg>
      </pc:sldChg>
    </pc:docChg>
  </pc:docChgLst>
  <pc:docChgLst>
    <pc:chgData name="Ran Xu" userId="S::rx@clemson.edu::e445308d-6d7d-4eac-8b56-a7818af01905" providerId="AD" clId="Web-{75AFB05C-1F06-2F0B-5AEC-7186D73582A2}"/>
    <pc:docChg chg="modSld">
      <pc:chgData name="Ran Xu" userId="S::rx@clemson.edu::e445308d-6d7d-4eac-8b56-a7818af01905" providerId="AD" clId="Web-{75AFB05C-1F06-2F0B-5AEC-7186D73582A2}" dt="2022-11-03T22:25:59.752" v="45" actId="20577"/>
      <pc:docMkLst>
        <pc:docMk/>
      </pc:docMkLst>
      <pc:sldChg chg="modSp">
        <pc:chgData name="Ran Xu" userId="S::rx@clemson.edu::e445308d-6d7d-4eac-8b56-a7818af01905" providerId="AD" clId="Web-{75AFB05C-1F06-2F0B-5AEC-7186D73582A2}" dt="2022-11-03T22:25:59.752" v="45" actId="20577"/>
        <pc:sldMkLst>
          <pc:docMk/>
          <pc:sldMk cId="1086562472" sldId="266"/>
        </pc:sldMkLst>
        <pc:spChg chg="mod">
          <ac:chgData name="Ran Xu" userId="S::rx@clemson.edu::e445308d-6d7d-4eac-8b56-a7818af01905" providerId="AD" clId="Web-{75AFB05C-1F06-2F0B-5AEC-7186D73582A2}" dt="2022-11-03T22:25:59.752" v="45" actId="20577"/>
          <ac:spMkLst>
            <pc:docMk/>
            <pc:sldMk cId="1086562472" sldId="266"/>
            <ac:spMk id="13" creationId="{AB9BBB8D-AABE-7D45-A39D-C4F8716F0B72}"/>
          </ac:spMkLst>
        </pc:spChg>
      </pc:sldChg>
    </pc:docChg>
  </pc:docChgLst>
  <pc:docChgLst>
    <pc:chgData name="Ran Xu" userId="S::rx@clemson.edu::e445308d-6d7d-4eac-8b56-a7818af01905" providerId="AD" clId="Web-{2B0623DE-494A-5D6D-8398-28659C6AECB7}"/>
    <pc:docChg chg="modSld">
      <pc:chgData name="Ran Xu" userId="S::rx@clemson.edu::e445308d-6d7d-4eac-8b56-a7818af01905" providerId="AD" clId="Web-{2B0623DE-494A-5D6D-8398-28659C6AECB7}" dt="2022-11-03T22:27:26.310" v="21" actId="20577"/>
      <pc:docMkLst>
        <pc:docMk/>
      </pc:docMkLst>
      <pc:sldChg chg="modSp">
        <pc:chgData name="Ran Xu" userId="S::rx@clemson.edu::e445308d-6d7d-4eac-8b56-a7818af01905" providerId="AD" clId="Web-{2B0623DE-494A-5D6D-8398-28659C6AECB7}" dt="2022-11-03T22:27:26.310" v="21" actId="20577"/>
        <pc:sldMkLst>
          <pc:docMk/>
          <pc:sldMk cId="2684450124" sldId="262"/>
        </pc:sldMkLst>
        <pc:spChg chg="mod">
          <ac:chgData name="Ran Xu" userId="S::rx@clemson.edu::e445308d-6d7d-4eac-8b56-a7818af01905" providerId="AD" clId="Web-{2B0623DE-494A-5D6D-8398-28659C6AECB7}" dt="2022-11-03T22:27:26.310" v="21" actId="20577"/>
          <ac:spMkLst>
            <pc:docMk/>
            <pc:sldMk cId="2684450124" sldId="262"/>
            <ac:spMk id="16" creationId="{4869461A-F259-0D40-ADD0-503DE5A082B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561182"/>
            <a:ext cx="3886200" cy="1193800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1801019"/>
            <a:ext cx="3429000" cy="827881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16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88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182563"/>
            <a:ext cx="985838" cy="29059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82563"/>
            <a:ext cx="2900363" cy="290591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80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004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854870"/>
            <a:ext cx="3943350" cy="1426369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2294732"/>
            <a:ext cx="3943350" cy="750094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378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695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82563"/>
            <a:ext cx="3943350" cy="662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840582"/>
            <a:ext cx="1934170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1252538"/>
            <a:ext cx="1934170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840582"/>
            <a:ext cx="1943696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1252538"/>
            <a:ext cx="1943696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102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65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049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493713"/>
            <a:ext cx="2314575" cy="24368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438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493713"/>
            <a:ext cx="2314575" cy="2436813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250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182563"/>
            <a:ext cx="394335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912812"/>
            <a:ext cx="3943350" cy="2175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2C857-B00D-854C-9988-07E0FCD390B6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3178176"/>
            <a:ext cx="154305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A8C6E-0BA0-444C-A129-661E07E3C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2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2.png"/><Relationship Id="rId7" Type="http://schemas.openxmlformats.org/officeDocument/2006/relationships/image" Target="../media/image5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3.png"/><Relationship Id="rId9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3.png"/><Relationship Id="rId18" Type="http://schemas.openxmlformats.org/officeDocument/2006/relationships/image" Target="../media/image29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26.png"/><Relationship Id="rId17" Type="http://schemas.openxmlformats.org/officeDocument/2006/relationships/image" Target="../media/image28.png"/><Relationship Id="rId2" Type="http://schemas.openxmlformats.org/officeDocument/2006/relationships/image" Target="../media/image21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10.png"/><Relationship Id="rId5" Type="http://schemas.openxmlformats.org/officeDocument/2006/relationships/image" Target="../media/image22.png"/><Relationship Id="rId15" Type="http://schemas.openxmlformats.org/officeDocument/2006/relationships/image" Target="../media/image16.png"/><Relationship Id="rId10" Type="http://schemas.openxmlformats.org/officeDocument/2006/relationships/image" Target="../media/image25.png"/><Relationship Id="rId19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24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png"/><Relationship Id="rId7" Type="http://schemas.openxmlformats.org/officeDocument/2006/relationships/image" Target="../media/image3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4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id="{D75081D2-ACEB-BD4E-BAE9-4D12D3F90A20}"/>
              </a:ext>
            </a:extLst>
          </p:cNvPr>
          <p:cNvSpPr txBox="1"/>
          <p:nvPr/>
        </p:nvSpPr>
        <p:spPr>
          <a:xfrm>
            <a:off x="275589" y="615443"/>
            <a:ext cx="232156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Implement a </a:t>
            </a:r>
            <a:r>
              <a:rPr sz="1600" u="heavy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set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or</a:t>
            </a:r>
            <a:r>
              <a:rPr sz="1600" spc="-130" dirty="0">
                <a:latin typeface="Arial"/>
                <a:cs typeface="Arial"/>
              </a:rPr>
              <a:t> </a:t>
            </a:r>
            <a:r>
              <a:rPr sz="1600" u="heavy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map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4095BF7E-7B57-4F4D-94BF-BAA822EB0747}"/>
              </a:ext>
            </a:extLst>
          </p:cNvPr>
          <p:cNvSpPr/>
          <p:nvPr/>
        </p:nvSpPr>
        <p:spPr>
          <a:xfrm>
            <a:off x="1023746" y="1052196"/>
            <a:ext cx="496570" cy="154940"/>
          </a:xfrm>
          <a:custGeom>
            <a:avLst/>
            <a:gdLst/>
            <a:ahLst/>
            <a:cxnLst/>
            <a:rect l="l" t="t" r="r" b="b"/>
            <a:pathLst>
              <a:path w="496569" h="154939">
                <a:moveTo>
                  <a:pt x="0" y="0"/>
                </a:moveTo>
                <a:lnTo>
                  <a:pt x="496443" y="15481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8683F7BE-9B05-4545-8E4E-1E06C7C3AD31}"/>
              </a:ext>
            </a:extLst>
          </p:cNvPr>
          <p:cNvSpPr/>
          <p:nvPr/>
        </p:nvSpPr>
        <p:spPr>
          <a:xfrm>
            <a:off x="570483" y="1052196"/>
            <a:ext cx="474980" cy="154940"/>
          </a:xfrm>
          <a:custGeom>
            <a:avLst/>
            <a:gdLst/>
            <a:ahLst/>
            <a:cxnLst/>
            <a:rect l="l" t="t" r="r" b="b"/>
            <a:pathLst>
              <a:path w="474980" h="154939">
                <a:moveTo>
                  <a:pt x="0" y="154812"/>
                </a:moveTo>
                <a:lnTo>
                  <a:pt x="47485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CBEC8579-C776-BA42-AE73-98FB280B07A6}"/>
              </a:ext>
            </a:extLst>
          </p:cNvPr>
          <p:cNvSpPr/>
          <p:nvPr/>
        </p:nvSpPr>
        <p:spPr>
          <a:xfrm>
            <a:off x="935005" y="981107"/>
            <a:ext cx="199072" cy="181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002093B5-2BBF-CF43-8E49-6256D64373FA}"/>
              </a:ext>
            </a:extLst>
          </p:cNvPr>
          <p:cNvSpPr txBox="1"/>
          <p:nvPr/>
        </p:nvSpPr>
        <p:spPr>
          <a:xfrm>
            <a:off x="997585" y="966598"/>
            <a:ext cx="889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k</a:t>
            </a:r>
            <a:endParaRPr sz="1200">
              <a:latin typeface="Arial"/>
              <a:cs typeface="Arial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CF54DFB-4ACE-FD44-8C3E-CC06A720B465}"/>
              </a:ext>
            </a:extLst>
          </p:cNvPr>
          <p:cNvSpPr/>
          <p:nvPr/>
        </p:nvSpPr>
        <p:spPr>
          <a:xfrm>
            <a:off x="218312" y="1206500"/>
            <a:ext cx="690880" cy="553085"/>
          </a:xfrm>
          <a:custGeom>
            <a:avLst/>
            <a:gdLst/>
            <a:ahLst/>
            <a:cxnLst/>
            <a:rect l="l" t="t" r="r" b="b"/>
            <a:pathLst>
              <a:path w="690880" h="553084">
                <a:moveTo>
                  <a:pt x="345440" y="0"/>
                </a:moveTo>
                <a:lnTo>
                  <a:pt x="0" y="552577"/>
                </a:lnTo>
                <a:lnTo>
                  <a:pt x="690753" y="552577"/>
                </a:lnTo>
                <a:lnTo>
                  <a:pt x="34544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AB1B3B6C-1A76-E345-8B88-F7BBA81697D3}"/>
              </a:ext>
            </a:extLst>
          </p:cNvPr>
          <p:cNvSpPr/>
          <p:nvPr/>
        </p:nvSpPr>
        <p:spPr>
          <a:xfrm>
            <a:off x="218312" y="1206500"/>
            <a:ext cx="690880" cy="553085"/>
          </a:xfrm>
          <a:custGeom>
            <a:avLst/>
            <a:gdLst/>
            <a:ahLst/>
            <a:cxnLst/>
            <a:rect l="l" t="t" r="r" b="b"/>
            <a:pathLst>
              <a:path w="690880" h="553084">
                <a:moveTo>
                  <a:pt x="0" y="552577"/>
                </a:moveTo>
                <a:lnTo>
                  <a:pt x="345440" y="0"/>
                </a:lnTo>
                <a:lnTo>
                  <a:pt x="690753" y="552577"/>
                </a:lnTo>
                <a:lnTo>
                  <a:pt x="0" y="55257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4713A712-5B3E-5140-9A78-AB98A0831A2B}"/>
              </a:ext>
            </a:extLst>
          </p:cNvPr>
          <p:cNvSpPr txBox="1"/>
          <p:nvPr/>
        </p:nvSpPr>
        <p:spPr>
          <a:xfrm>
            <a:off x="312801" y="1500633"/>
            <a:ext cx="52070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indent="66675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Arial"/>
                <a:cs typeface="Arial"/>
              </a:rPr>
              <a:t>Elements  </a:t>
            </a:r>
            <a:r>
              <a:rPr sz="700" dirty="0">
                <a:latin typeface="Arial"/>
                <a:cs typeface="Arial"/>
              </a:rPr>
              <a:t>with </a:t>
            </a:r>
            <a:r>
              <a:rPr sz="700" spc="-20" dirty="0">
                <a:latin typeface="Arial"/>
                <a:cs typeface="Arial"/>
              </a:rPr>
              <a:t>keys </a:t>
            </a:r>
            <a:r>
              <a:rPr sz="700" spc="-5" dirty="0">
                <a:latin typeface="Arial"/>
                <a:cs typeface="Arial"/>
              </a:rPr>
              <a:t>≤</a:t>
            </a:r>
            <a:r>
              <a:rPr sz="700" spc="-15" dirty="0">
                <a:latin typeface="Arial"/>
                <a:cs typeface="Arial"/>
              </a:rPr>
              <a:t> </a:t>
            </a:r>
            <a:r>
              <a:rPr sz="700" spc="-5" dirty="0">
                <a:latin typeface="Arial"/>
                <a:cs typeface="Arial"/>
              </a:rPr>
              <a:t>k</a:t>
            </a:r>
            <a:endParaRPr sz="700">
              <a:latin typeface="Arial"/>
              <a:cs typeface="Arial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5BE3EBD9-7C00-8E43-A7A0-E1ABBE1B7B55}"/>
              </a:ext>
            </a:extLst>
          </p:cNvPr>
          <p:cNvSpPr/>
          <p:nvPr/>
        </p:nvSpPr>
        <p:spPr>
          <a:xfrm>
            <a:off x="1175765" y="1206500"/>
            <a:ext cx="690880" cy="553085"/>
          </a:xfrm>
          <a:custGeom>
            <a:avLst/>
            <a:gdLst/>
            <a:ahLst/>
            <a:cxnLst/>
            <a:rect l="l" t="t" r="r" b="b"/>
            <a:pathLst>
              <a:path w="690880" h="553084">
                <a:moveTo>
                  <a:pt x="345313" y="0"/>
                </a:moveTo>
                <a:lnTo>
                  <a:pt x="0" y="552577"/>
                </a:lnTo>
                <a:lnTo>
                  <a:pt x="690752" y="552577"/>
                </a:lnTo>
                <a:lnTo>
                  <a:pt x="34531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82B9A48D-9132-2A46-82A9-23CF954D9002}"/>
              </a:ext>
            </a:extLst>
          </p:cNvPr>
          <p:cNvSpPr/>
          <p:nvPr/>
        </p:nvSpPr>
        <p:spPr>
          <a:xfrm>
            <a:off x="1175765" y="1206500"/>
            <a:ext cx="690880" cy="553085"/>
          </a:xfrm>
          <a:custGeom>
            <a:avLst/>
            <a:gdLst/>
            <a:ahLst/>
            <a:cxnLst/>
            <a:rect l="l" t="t" r="r" b="b"/>
            <a:pathLst>
              <a:path w="690880" h="553084">
                <a:moveTo>
                  <a:pt x="0" y="552577"/>
                </a:moveTo>
                <a:lnTo>
                  <a:pt x="345313" y="0"/>
                </a:lnTo>
                <a:lnTo>
                  <a:pt x="690752" y="552577"/>
                </a:lnTo>
                <a:lnTo>
                  <a:pt x="0" y="55257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2C63E8A2-59AC-D146-A4A3-C85D8F7470DE}"/>
              </a:ext>
            </a:extLst>
          </p:cNvPr>
          <p:cNvSpPr txBox="1"/>
          <p:nvPr/>
        </p:nvSpPr>
        <p:spPr>
          <a:xfrm>
            <a:off x="1267333" y="1500633"/>
            <a:ext cx="52324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indent="6985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Arial"/>
                <a:cs typeface="Arial"/>
              </a:rPr>
              <a:t>Elements  </a:t>
            </a:r>
            <a:r>
              <a:rPr sz="700" dirty="0">
                <a:latin typeface="Arial"/>
                <a:cs typeface="Arial"/>
              </a:rPr>
              <a:t>with </a:t>
            </a:r>
            <a:r>
              <a:rPr sz="700" spc="-20" dirty="0">
                <a:latin typeface="Arial"/>
                <a:cs typeface="Arial"/>
              </a:rPr>
              <a:t>keys </a:t>
            </a:r>
            <a:r>
              <a:rPr sz="700" spc="-5" dirty="0">
                <a:latin typeface="Arial"/>
                <a:cs typeface="Arial"/>
              </a:rPr>
              <a:t>&gt;</a:t>
            </a:r>
            <a:r>
              <a:rPr sz="700" spc="-20" dirty="0">
                <a:latin typeface="Arial"/>
                <a:cs typeface="Arial"/>
              </a:rPr>
              <a:t> </a:t>
            </a:r>
            <a:r>
              <a:rPr sz="700" spc="-5" dirty="0">
                <a:latin typeface="Arial"/>
                <a:cs typeface="Arial"/>
              </a:rPr>
              <a:t>k</a:t>
            </a:r>
            <a:endParaRPr sz="700">
              <a:latin typeface="Arial"/>
              <a:cs typeface="Arial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8BB0D41C-02FA-ED4D-8C39-9EB6B32CDE48}"/>
              </a:ext>
            </a:extLst>
          </p:cNvPr>
          <p:cNvSpPr/>
          <p:nvPr/>
        </p:nvSpPr>
        <p:spPr>
          <a:xfrm>
            <a:off x="635" y="0"/>
            <a:ext cx="4572000" cy="457200"/>
          </a:xfrm>
          <a:custGeom>
            <a:avLst/>
            <a:gdLst/>
            <a:ahLst/>
            <a:cxn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19FCFB30-B539-D244-AD24-5899830EE3F8}"/>
              </a:ext>
            </a:extLst>
          </p:cNvPr>
          <p:cNvSpPr/>
          <p:nvPr/>
        </p:nvSpPr>
        <p:spPr>
          <a:xfrm>
            <a:off x="635" y="0"/>
            <a:ext cx="4572000" cy="457200"/>
          </a:xfrm>
          <a:custGeom>
            <a:avLst/>
            <a:gdLst/>
            <a:ahLst/>
            <a:cxn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5BAE7DF7-7DE5-6647-8BBD-12E5C1945224}"/>
              </a:ext>
            </a:extLst>
          </p:cNvPr>
          <p:cNvSpPr txBox="1"/>
          <p:nvPr/>
        </p:nvSpPr>
        <p:spPr>
          <a:xfrm>
            <a:off x="13462" y="13666"/>
            <a:ext cx="4546600" cy="4413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73025" rIns="0" bIns="0" rtlCol="0">
            <a:spAutoFit/>
          </a:bodyPr>
          <a:lstStyle/>
          <a:p>
            <a:pPr marL="506095">
              <a:lnSpc>
                <a:spcPct val="100000"/>
              </a:lnSpc>
              <a:spcBef>
                <a:spcPts val="5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Binary Search Trees – </a:t>
            </a:r>
            <a:r>
              <a:rPr sz="1800" b="1" spc="10" dirty="0">
                <a:solidFill>
                  <a:srgbClr val="004F89"/>
                </a:solidFill>
                <a:latin typeface="Arial"/>
                <a:cs typeface="Arial"/>
              </a:rPr>
              <a:t>Two</a:t>
            </a:r>
            <a:r>
              <a:rPr sz="1800" b="1" spc="-11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Uses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F6A9CF11-77A4-8649-88F7-1A8504DCE5B7}"/>
              </a:ext>
            </a:extLst>
          </p:cNvPr>
          <p:cNvSpPr/>
          <p:nvPr/>
        </p:nvSpPr>
        <p:spPr>
          <a:xfrm>
            <a:off x="2518537" y="817627"/>
            <a:ext cx="464184" cy="202565"/>
          </a:xfrm>
          <a:custGeom>
            <a:avLst/>
            <a:gdLst/>
            <a:ahLst/>
            <a:cxnLst/>
            <a:rect l="l" t="t" r="r" b="b"/>
            <a:pathLst>
              <a:path w="464185" h="202564">
                <a:moveTo>
                  <a:pt x="0" y="202183"/>
                </a:moveTo>
                <a:lnTo>
                  <a:pt x="463803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A0FA7062-1540-814C-B5ED-D3AD599EF889}"/>
              </a:ext>
            </a:extLst>
          </p:cNvPr>
          <p:cNvSpPr/>
          <p:nvPr/>
        </p:nvSpPr>
        <p:spPr>
          <a:xfrm>
            <a:off x="2166746" y="1255523"/>
            <a:ext cx="128270" cy="320040"/>
          </a:xfrm>
          <a:custGeom>
            <a:avLst/>
            <a:gdLst/>
            <a:ahLst/>
            <a:cxnLst/>
            <a:rect l="l" t="t" r="r" b="b"/>
            <a:pathLst>
              <a:path w="128270" h="320040">
                <a:moveTo>
                  <a:pt x="127888" y="0"/>
                </a:moveTo>
                <a:lnTo>
                  <a:pt x="0" y="31991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CFEBC5A2-26FE-0F4A-A8F8-80CE98FEDC96}"/>
              </a:ext>
            </a:extLst>
          </p:cNvPr>
          <p:cNvSpPr/>
          <p:nvPr/>
        </p:nvSpPr>
        <p:spPr>
          <a:xfrm>
            <a:off x="2278633" y="1002920"/>
            <a:ext cx="255904" cy="269875"/>
          </a:xfrm>
          <a:custGeom>
            <a:avLst/>
            <a:gdLst/>
            <a:ahLst/>
            <a:cxnLst/>
            <a:rect l="l" t="t" r="r" b="b"/>
            <a:pathLst>
              <a:path w="255904" h="269875">
                <a:moveTo>
                  <a:pt x="0" y="269367"/>
                </a:moveTo>
                <a:lnTo>
                  <a:pt x="25590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C4E98245-2C1A-2D4F-9DB4-6B09EF587D8E}"/>
              </a:ext>
            </a:extLst>
          </p:cNvPr>
          <p:cNvSpPr/>
          <p:nvPr/>
        </p:nvSpPr>
        <p:spPr>
          <a:xfrm>
            <a:off x="2534538" y="1019810"/>
            <a:ext cx="208279" cy="236220"/>
          </a:xfrm>
          <a:custGeom>
            <a:avLst/>
            <a:gdLst/>
            <a:ahLst/>
            <a:cxnLst/>
            <a:rect l="l" t="t" r="r" b="b"/>
            <a:pathLst>
              <a:path w="208279" h="236220">
                <a:moveTo>
                  <a:pt x="0" y="0"/>
                </a:moveTo>
                <a:lnTo>
                  <a:pt x="207899" y="23571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54FE66E9-C48A-C74F-B4F1-EDB7BA40D75D}"/>
              </a:ext>
            </a:extLst>
          </p:cNvPr>
          <p:cNvSpPr/>
          <p:nvPr/>
        </p:nvSpPr>
        <p:spPr>
          <a:xfrm>
            <a:off x="2566543" y="1238631"/>
            <a:ext cx="192405" cy="320040"/>
          </a:xfrm>
          <a:custGeom>
            <a:avLst/>
            <a:gdLst/>
            <a:ahLst/>
            <a:cxnLst/>
            <a:rect l="l" t="t" r="r" b="b"/>
            <a:pathLst>
              <a:path w="192404" h="320040">
                <a:moveTo>
                  <a:pt x="0" y="319913"/>
                </a:moveTo>
                <a:lnTo>
                  <a:pt x="191896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540A7A59-7839-174B-A792-0D0FFE446842}"/>
              </a:ext>
            </a:extLst>
          </p:cNvPr>
          <p:cNvSpPr/>
          <p:nvPr/>
        </p:nvSpPr>
        <p:spPr>
          <a:xfrm>
            <a:off x="2742438" y="1255523"/>
            <a:ext cx="175895" cy="286385"/>
          </a:xfrm>
          <a:custGeom>
            <a:avLst/>
            <a:gdLst/>
            <a:ahLst/>
            <a:cxnLst/>
            <a:rect l="l" t="t" r="r" b="b"/>
            <a:pathLst>
              <a:path w="175895" h="286384">
                <a:moveTo>
                  <a:pt x="0" y="0"/>
                </a:moveTo>
                <a:lnTo>
                  <a:pt x="175895" y="286258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85C108D1-3817-6F40-A19B-39AA4909F4BE}"/>
              </a:ext>
            </a:extLst>
          </p:cNvPr>
          <p:cNvSpPr/>
          <p:nvPr/>
        </p:nvSpPr>
        <p:spPr>
          <a:xfrm>
            <a:off x="2790444" y="1541780"/>
            <a:ext cx="112395" cy="269875"/>
          </a:xfrm>
          <a:custGeom>
            <a:avLst/>
            <a:gdLst/>
            <a:ahLst/>
            <a:cxnLst/>
            <a:rect l="l" t="t" r="r" b="b"/>
            <a:pathLst>
              <a:path w="112395" h="269875">
                <a:moveTo>
                  <a:pt x="0" y="269366"/>
                </a:moveTo>
                <a:lnTo>
                  <a:pt x="111887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D931F4E4-F2D4-6444-8DFE-C94C4F33C179}"/>
              </a:ext>
            </a:extLst>
          </p:cNvPr>
          <p:cNvSpPr/>
          <p:nvPr/>
        </p:nvSpPr>
        <p:spPr>
          <a:xfrm>
            <a:off x="2918332" y="1541780"/>
            <a:ext cx="96520" cy="269875"/>
          </a:xfrm>
          <a:custGeom>
            <a:avLst/>
            <a:gdLst/>
            <a:ahLst/>
            <a:cxnLst/>
            <a:rect l="l" t="t" r="r" b="b"/>
            <a:pathLst>
              <a:path w="96520" h="269875">
                <a:moveTo>
                  <a:pt x="0" y="0"/>
                </a:moveTo>
                <a:lnTo>
                  <a:pt x="96012" y="269366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3AD1FDD3-9337-4C4F-B860-88E8749FB33B}"/>
              </a:ext>
            </a:extLst>
          </p:cNvPr>
          <p:cNvSpPr/>
          <p:nvPr/>
        </p:nvSpPr>
        <p:spPr>
          <a:xfrm>
            <a:off x="2982340" y="817627"/>
            <a:ext cx="415925" cy="202565"/>
          </a:xfrm>
          <a:custGeom>
            <a:avLst/>
            <a:gdLst/>
            <a:ahLst/>
            <a:cxnLst/>
            <a:rect l="l" t="t" r="r" b="b"/>
            <a:pathLst>
              <a:path w="415925" h="202564">
                <a:moveTo>
                  <a:pt x="0" y="0"/>
                </a:moveTo>
                <a:lnTo>
                  <a:pt x="415798" y="20218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7096710A-40A2-6040-8822-E195849F5047}"/>
              </a:ext>
            </a:extLst>
          </p:cNvPr>
          <p:cNvSpPr/>
          <p:nvPr/>
        </p:nvSpPr>
        <p:spPr>
          <a:xfrm>
            <a:off x="3398138" y="1019810"/>
            <a:ext cx="304165" cy="202565"/>
          </a:xfrm>
          <a:custGeom>
            <a:avLst/>
            <a:gdLst/>
            <a:ahLst/>
            <a:cxnLst/>
            <a:rect l="l" t="t" r="r" b="b"/>
            <a:pathLst>
              <a:path w="304164" h="202564">
                <a:moveTo>
                  <a:pt x="0" y="0"/>
                </a:moveTo>
                <a:lnTo>
                  <a:pt x="303911" y="202057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85E30324-BA52-C04B-815B-7DB4FB312451}"/>
              </a:ext>
            </a:extLst>
          </p:cNvPr>
          <p:cNvSpPr/>
          <p:nvPr/>
        </p:nvSpPr>
        <p:spPr>
          <a:xfrm>
            <a:off x="3542156" y="1221867"/>
            <a:ext cx="175895" cy="320040"/>
          </a:xfrm>
          <a:custGeom>
            <a:avLst/>
            <a:gdLst/>
            <a:ahLst/>
            <a:cxnLst/>
            <a:rect l="l" t="t" r="r" b="b"/>
            <a:pathLst>
              <a:path w="175895" h="320040">
                <a:moveTo>
                  <a:pt x="175894" y="0"/>
                </a:moveTo>
                <a:lnTo>
                  <a:pt x="0" y="31991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2CD8B1F9-F89D-1646-B607-8C4417E27DD1}"/>
              </a:ext>
            </a:extLst>
          </p:cNvPr>
          <p:cNvSpPr/>
          <p:nvPr/>
        </p:nvSpPr>
        <p:spPr>
          <a:xfrm>
            <a:off x="3542156" y="1541780"/>
            <a:ext cx="144145" cy="269875"/>
          </a:xfrm>
          <a:custGeom>
            <a:avLst/>
            <a:gdLst/>
            <a:ahLst/>
            <a:cxnLst/>
            <a:rect l="l" t="t" r="r" b="b"/>
            <a:pathLst>
              <a:path w="144145" h="269875">
                <a:moveTo>
                  <a:pt x="0" y="0"/>
                </a:moveTo>
                <a:lnTo>
                  <a:pt x="143890" y="269366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27A5CB26-4C2F-7A47-AEBF-D84A60773EC1}"/>
              </a:ext>
            </a:extLst>
          </p:cNvPr>
          <p:cNvSpPr/>
          <p:nvPr/>
        </p:nvSpPr>
        <p:spPr>
          <a:xfrm>
            <a:off x="2899949" y="747935"/>
            <a:ext cx="148780" cy="1395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F79F22D0-213D-CE43-AB30-E6FF19F260DA}"/>
              </a:ext>
            </a:extLst>
          </p:cNvPr>
          <p:cNvSpPr txBox="1"/>
          <p:nvPr/>
        </p:nvSpPr>
        <p:spPr>
          <a:xfrm>
            <a:off x="2922143" y="742950"/>
            <a:ext cx="1225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17</a:t>
            </a:r>
            <a:endParaRPr sz="800">
              <a:latin typeface="Arial"/>
              <a:cs typeface="Arial"/>
            </a:endParaRPr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D197E732-1FE0-6A43-8BC8-DF3CDA0A7F8C}"/>
              </a:ext>
            </a:extLst>
          </p:cNvPr>
          <p:cNvSpPr/>
          <p:nvPr/>
        </p:nvSpPr>
        <p:spPr>
          <a:xfrm>
            <a:off x="2452147" y="949992"/>
            <a:ext cx="148780" cy="13950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6AF78FA8-F71D-E148-A7DC-F1DFA0D0F5F8}"/>
              </a:ext>
            </a:extLst>
          </p:cNvPr>
          <p:cNvSpPr txBox="1"/>
          <p:nvPr/>
        </p:nvSpPr>
        <p:spPr>
          <a:xfrm>
            <a:off x="2501519" y="945007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4</a:t>
            </a:r>
            <a:endParaRPr sz="800">
              <a:latin typeface="Arial"/>
              <a:cs typeface="Arial"/>
            </a:endParaRPr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E77063CB-BFAE-0A46-9039-676176135C4E}"/>
              </a:ext>
            </a:extLst>
          </p:cNvPr>
          <p:cNvSpPr/>
          <p:nvPr/>
        </p:nvSpPr>
        <p:spPr>
          <a:xfrm>
            <a:off x="3331876" y="949992"/>
            <a:ext cx="148653" cy="13950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193F50D2-57D6-EA4C-9878-CCB55A15CB45}"/>
              </a:ext>
            </a:extLst>
          </p:cNvPr>
          <p:cNvSpPr txBox="1"/>
          <p:nvPr/>
        </p:nvSpPr>
        <p:spPr>
          <a:xfrm>
            <a:off x="3354069" y="945007"/>
            <a:ext cx="1225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20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99B5818B-1CFD-0A46-BBCB-398597A26FDE}"/>
              </a:ext>
            </a:extLst>
          </p:cNvPr>
          <p:cNvSpPr/>
          <p:nvPr/>
        </p:nvSpPr>
        <p:spPr>
          <a:xfrm>
            <a:off x="2212244" y="1185704"/>
            <a:ext cx="148780" cy="13950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96C57467-B485-EF46-A07E-2DC10710D0E9}"/>
              </a:ext>
            </a:extLst>
          </p:cNvPr>
          <p:cNvSpPr txBox="1"/>
          <p:nvPr/>
        </p:nvSpPr>
        <p:spPr>
          <a:xfrm>
            <a:off x="2261615" y="1180542"/>
            <a:ext cx="69215" cy="146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Arial"/>
                <a:cs typeface="Arial"/>
              </a:rPr>
              <a:t>2</a:t>
            </a:r>
            <a:endParaRPr sz="800">
              <a:latin typeface="Arial"/>
              <a:cs typeface="Arial"/>
            </a:endParaRPr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FDBE76F0-D70D-F74C-A6CC-0FDFDBA91D51}"/>
              </a:ext>
            </a:extLst>
          </p:cNvPr>
          <p:cNvSpPr/>
          <p:nvPr/>
        </p:nvSpPr>
        <p:spPr>
          <a:xfrm>
            <a:off x="2676048" y="1185704"/>
            <a:ext cx="148780" cy="1395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64723F55-0D62-F641-98F8-71906A748748}"/>
              </a:ext>
            </a:extLst>
          </p:cNvPr>
          <p:cNvSpPr/>
          <p:nvPr/>
        </p:nvSpPr>
        <p:spPr>
          <a:xfrm>
            <a:off x="3635660" y="1152049"/>
            <a:ext cx="148780" cy="13950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CCF8194A-51C7-FB45-94D4-E5D2C83E7891}"/>
              </a:ext>
            </a:extLst>
          </p:cNvPr>
          <p:cNvSpPr txBox="1"/>
          <p:nvPr/>
        </p:nvSpPr>
        <p:spPr>
          <a:xfrm>
            <a:off x="3657981" y="1147065"/>
            <a:ext cx="1225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25</a:t>
            </a:r>
            <a:endParaRPr sz="800">
              <a:latin typeface="Arial"/>
              <a:cs typeface="Arial"/>
            </a:endParaRPr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5703E1C5-2904-8F4A-AF82-6FB36E349FFC}"/>
              </a:ext>
            </a:extLst>
          </p:cNvPr>
          <p:cNvSpPr/>
          <p:nvPr/>
        </p:nvSpPr>
        <p:spPr>
          <a:xfrm>
            <a:off x="2100357" y="1488853"/>
            <a:ext cx="148653" cy="13950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0AB26127-799E-4347-97C3-9A34A9EF9DD0}"/>
              </a:ext>
            </a:extLst>
          </p:cNvPr>
          <p:cNvSpPr txBox="1"/>
          <p:nvPr/>
        </p:nvSpPr>
        <p:spPr>
          <a:xfrm>
            <a:off x="2131187" y="1483868"/>
            <a:ext cx="10223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-1</a:t>
            </a:r>
            <a:endParaRPr sz="800">
              <a:latin typeface="Arial"/>
              <a:cs typeface="Arial"/>
            </a:endParaRPr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46204915-E2F3-804F-8B25-8299CDCB8299}"/>
              </a:ext>
            </a:extLst>
          </p:cNvPr>
          <p:cNvSpPr/>
          <p:nvPr/>
        </p:nvSpPr>
        <p:spPr>
          <a:xfrm>
            <a:off x="2516155" y="1471962"/>
            <a:ext cx="148653" cy="13950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1B1DD929-245F-6B45-A231-35AA42B519EF}"/>
              </a:ext>
            </a:extLst>
          </p:cNvPr>
          <p:cNvSpPr/>
          <p:nvPr/>
        </p:nvSpPr>
        <p:spPr>
          <a:xfrm>
            <a:off x="2836068" y="1471962"/>
            <a:ext cx="148653" cy="13950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>
            <a:extLst>
              <a:ext uri="{FF2B5EF4-FFF2-40B4-BE49-F238E27FC236}">
                <a16:creationId xmlns:a16="http://schemas.microsoft.com/office/drawing/2014/main" id="{9295B03B-A165-EB46-B6FA-8224A2F48748}"/>
              </a:ext>
            </a:extLst>
          </p:cNvPr>
          <p:cNvSpPr/>
          <p:nvPr/>
        </p:nvSpPr>
        <p:spPr>
          <a:xfrm>
            <a:off x="2724054" y="1741457"/>
            <a:ext cx="148780" cy="13950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>
            <a:extLst>
              <a:ext uri="{FF2B5EF4-FFF2-40B4-BE49-F238E27FC236}">
                <a16:creationId xmlns:a16="http://schemas.microsoft.com/office/drawing/2014/main" id="{2644041A-7E85-244D-AF70-44D11AD6099F}"/>
              </a:ext>
            </a:extLst>
          </p:cNvPr>
          <p:cNvSpPr/>
          <p:nvPr/>
        </p:nvSpPr>
        <p:spPr>
          <a:xfrm>
            <a:off x="2947955" y="1741457"/>
            <a:ext cx="148780" cy="13950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048C68C4-68D7-9641-B1EF-3A4579EFB577}"/>
              </a:ext>
            </a:extLst>
          </p:cNvPr>
          <p:cNvSpPr/>
          <p:nvPr/>
        </p:nvSpPr>
        <p:spPr>
          <a:xfrm>
            <a:off x="3478149" y="1474343"/>
            <a:ext cx="144145" cy="135255"/>
          </a:xfrm>
          <a:custGeom>
            <a:avLst/>
            <a:gdLst/>
            <a:ahLst/>
            <a:cxnLst/>
            <a:rect l="l" t="t" r="r" b="b"/>
            <a:pathLst>
              <a:path w="144145" h="135254">
                <a:moveTo>
                  <a:pt x="72009" y="0"/>
                </a:moveTo>
                <a:lnTo>
                  <a:pt x="43987" y="5304"/>
                </a:lnTo>
                <a:lnTo>
                  <a:pt x="21097" y="19764"/>
                </a:lnTo>
                <a:lnTo>
                  <a:pt x="5661" y="41201"/>
                </a:lnTo>
                <a:lnTo>
                  <a:pt x="0" y="67437"/>
                </a:lnTo>
                <a:lnTo>
                  <a:pt x="5661" y="93652"/>
                </a:lnTo>
                <a:lnTo>
                  <a:pt x="21097" y="115046"/>
                </a:lnTo>
                <a:lnTo>
                  <a:pt x="43987" y="129462"/>
                </a:lnTo>
                <a:lnTo>
                  <a:pt x="72009" y="134746"/>
                </a:lnTo>
                <a:lnTo>
                  <a:pt x="100010" y="129462"/>
                </a:lnTo>
                <a:lnTo>
                  <a:pt x="122856" y="115046"/>
                </a:lnTo>
                <a:lnTo>
                  <a:pt x="138249" y="93652"/>
                </a:lnTo>
                <a:lnTo>
                  <a:pt x="143890" y="67437"/>
                </a:lnTo>
                <a:lnTo>
                  <a:pt x="138249" y="41201"/>
                </a:lnTo>
                <a:lnTo>
                  <a:pt x="122856" y="19764"/>
                </a:lnTo>
                <a:lnTo>
                  <a:pt x="100010" y="5304"/>
                </a:lnTo>
                <a:lnTo>
                  <a:pt x="72009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1FDD5165-58EB-0642-9F2A-72AB097F2532}"/>
              </a:ext>
            </a:extLst>
          </p:cNvPr>
          <p:cNvSpPr/>
          <p:nvPr/>
        </p:nvSpPr>
        <p:spPr>
          <a:xfrm>
            <a:off x="3478149" y="1474343"/>
            <a:ext cx="144145" cy="135255"/>
          </a:xfrm>
          <a:custGeom>
            <a:avLst/>
            <a:gdLst/>
            <a:ahLst/>
            <a:cxnLst/>
            <a:rect l="l" t="t" r="r" b="b"/>
            <a:pathLst>
              <a:path w="144145" h="135254">
                <a:moveTo>
                  <a:pt x="0" y="67437"/>
                </a:moveTo>
                <a:lnTo>
                  <a:pt x="5661" y="41201"/>
                </a:lnTo>
                <a:lnTo>
                  <a:pt x="21097" y="19764"/>
                </a:lnTo>
                <a:lnTo>
                  <a:pt x="43987" y="5304"/>
                </a:lnTo>
                <a:lnTo>
                  <a:pt x="72009" y="0"/>
                </a:lnTo>
                <a:lnTo>
                  <a:pt x="100010" y="5304"/>
                </a:lnTo>
                <a:lnTo>
                  <a:pt x="122856" y="19764"/>
                </a:lnTo>
                <a:lnTo>
                  <a:pt x="138249" y="41201"/>
                </a:lnTo>
                <a:lnTo>
                  <a:pt x="143890" y="67437"/>
                </a:lnTo>
                <a:lnTo>
                  <a:pt x="138249" y="93652"/>
                </a:lnTo>
                <a:lnTo>
                  <a:pt x="122856" y="115046"/>
                </a:lnTo>
                <a:lnTo>
                  <a:pt x="100010" y="129462"/>
                </a:lnTo>
                <a:lnTo>
                  <a:pt x="72009" y="134746"/>
                </a:lnTo>
                <a:lnTo>
                  <a:pt x="43987" y="129462"/>
                </a:lnTo>
                <a:lnTo>
                  <a:pt x="21097" y="115046"/>
                </a:lnTo>
                <a:lnTo>
                  <a:pt x="5661" y="93652"/>
                </a:lnTo>
                <a:lnTo>
                  <a:pt x="0" y="6743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>
            <a:extLst>
              <a:ext uri="{FF2B5EF4-FFF2-40B4-BE49-F238E27FC236}">
                <a16:creationId xmlns:a16="http://schemas.microsoft.com/office/drawing/2014/main" id="{F630FA4E-021B-154E-90CF-3270D124C8D7}"/>
              </a:ext>
            </a:extLst>
          </p:cNvPr>
          <p:cNvSpPr txBox="1"/>
          <p:nvPr/>
        </p:nvSpPr>
        <p:spPr>
          <a:xfrm>
            <a:off x="2565526" y="1180542"/>
            <a:ext cx="1056005" cy="43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002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Arial"/>
                <a:cs typeface="Arial"/>
              </a:rPr>
              <a:t>8</a:t>
            </a:r>
            <a:endParaRPr sz="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tabLst>
                <a:tab pos="292100" algn="l"/>
                <a:tab pos="932180" algn="l"/>
              </a:tabLst>
            </a:pPr>
            <a:r>
              <a:rPr sz="800" b="1" spc="-5" dirty="0">
                <a:latin typeface="Arial"/>
                <a:cs typeface="Arial"/>
              </a:rPr>
              <a:t>6	</a:t>
            </a:r>
            <a:r>
              <a:rPr sz="800" b="1" spc="-15" dirty="0">
                <a:latin typeface="Arial"/>
                <a:cs typeface="Arial"/>
              </a:rPr>
              <a:t>1</a:t>
            </a:r>
            <a:r>
              <a:rPr sz="800" b="1" spc="-5" dirty="0">
                <a:latin typeface="Arial"/>
                <a:cs typeface="Arial"/>
              </a:rPr>
              <a:t>2</a:t>
            </a:r>
            <a:r>
              <a:rPr sz="800" b="1" dirty="0">
                <a:latin typeface="Arial"/>
                <a:cs typeface="Arial"/>
              </a:rPr>
              <a:t>	</a:t>
            </a:r>
            <a:r>
              <a:rPr sz="800" b="1" spc="-15" dirty="0">
                <a:latin typeface="Arial"/>
                <a:cs typeface="Arial"/>
              </a:rPr>
              <a:t>21</a:t>
            </a:r>
            <a:endParaRPr sz="800">
              <a:latin typeface="Arial"/>
              <a:cs typeface="Arial"/>
            </a:endParaRPr>
          </a:p>
        </p:txBody>
      </p:sp>
      <p:sp>
        <p:nvSpPr>
          <p:cNvPr id="50" name="object 50">
            <a:extLst>
              <a:ext uri="{FF2B5EF4-FFF2-40B4-BE49-F238E27FC236}">
                <a16:creationId xmlns:a16="http://schemas.microsoft.com/office/drawing/2014/main" id="{C0913216-049F-0942-970B-860F17F2BB45}"/>
              </a:ext>
            </a:extLst>
          </p:cNvPr>
          <p:cNvSpPr/>
          <p:nvPr/>
        </p:nvSpPr>
        <p:spPr>
          <a:xfrm>
            <a:off x="3603656" y="1724565"/>
            <a:ext cx="148780" cy="1395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>
            <a:extLst>
              <a:ext uri="{FF2B5EF4-FFF2-40B4-BE49-F238E27FC236}">
                <a16:creationId xmlns:a16="http://schemas.microsoft.com/office/drawing/2014/main" id="{0B1E6C6C-BA7D-7344-AD2C-31544A36BE9E}"/>
              </a:ext>
            </a:extLst>
          </p:cNvPr>
          <p:cNvSpPr txBox="1"/>
          <p:nvPr/>
        </p:nvSpPr>
        <p:spPr>
          <a:xfrm>
            <a:off x="275589" y="1681515"/>
            <a:ext cx="3472815" cy="558165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525"/>
              </a:spcBef>
              <a:tabLst>
                <a:tab pos="876300" algn="l"/>
              </a:tabLst>
            </a:pPr>
            <a:r>
              <a:rPr sz="800" b="1" spc="-65" dirty="0">
                <a:latin typeface="Arial"/>
                <a:cs typeface="Arial"/>
              </a:rPr>
              <a:t>1</a:t>
            </a:r>
            <a:r>
              <a:rPr sz="800" b="1" spc="-5" dirty="0">
                <a:latin typeface="Arial"/>
                <a:cs typeface="Arial"/>
              </a:rPr>
              <a:t>1</a:t>
            </a:r>
            <a:r>
              <a:rPr sz="800" b="1" dirty="0">
                <a:latin typeface="Arial"/>
                <a:cs typeface="Arial"/>
              </a:rPr>
              <a:t>   </a:t>
            </a:r>
            <a:r>
              <a:rPr sz="800" b="1" spc="25" dirty="0">
                <a:latin typeface="Arial"/>
                <a:cs typeface="Arial"/>
              </a:rPr>
              <a:t> </a:t>
            </a:r>
            <a:r>
              <a:rPr sz="800" b="1" spc="-15" dirty="0">
                <a:latin typeface="Arial"/>
                <a:cs typeface="Arial"/>
              </a:rPr>
              <a:t>1</a:t>
            </a:r>
            <a:r>
              <a:rPr sz="800" b="1" spc="-5" dirty="0">
                <a:latin typeface="Arial"/>
                <a:cs typeface="Arial"/>
              </a:rPr>
              <a:t>5</a:t>
            </a:r>
            <a:r>
              <a:rPr sz="800" b="1" dirty="0">
                <a:latin typeface="Arial"/>
                <a:cs typeface="Arial"/>
              </a:rPr>
              <a:t>	</a:t>
            </a:r>
            <a:r>
              <a:rPr sz="1200" b="1" spc="-22" baseline="10416" dirty="0">
                <a:latin typeface="Arial"/>
                <a:cs typeface="Arial"/>
              </a:rPr>
              <a:t>23</a:t>
            </a:r>
            <a:endParaRPr sz="1200" baseline="10416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88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Store </a:t>
            </a:r>
            <a:r>
              <a:rPr sz="1600" spc="-5" dirty="0">
                <a:latin typeface="Arial"/>
                <a:cs typeface="Arial"/>
              </a:rPr>
              <a:t>an arbitrary</a:t>
            </a:r>
            <a:r>
              <a:rPr sz="1600" spc="-35" dirty="0">
                <a:latin typeface="Arial"/>
                <a:cs typeface="Arial"/>
              </a:rPr>
              <a:t> </a:t>
            </a:r>
            <a:r>
              <a:rPr sz="1600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sequence</a:t>
            </a:r>
            <a:endParaRPr sz="1600">
              <a:latin typeface="Arial"/>
              <a:cs typeface="Arial"/>
            </a:endParaRPr>
          </a:p>
        </p:txBody>
      </p:sp>
      <p:sp>
        <p:nvSpPr>
          <p:cNvPr id="52" name="object 52">
            <a:extLst>
              <a:ext uri="{FF2B5EF4-FFF2-40B4-BE49-F238E27FC236}">
                <a16:creationId xmlns:a16="http://schemas.microsoft.com/office/drawing/2014/main" id="{6BF1BDDA-221F-9E48-977F-2939A239CAEF}"/>
              </a:ext>
            </a:extLst>
          </p:cNvPr>
          <p:cNvSpPr txBox="1"/>
          <p:nvPr/>
        </p:nvSpPr>
        <p:spPr>
          <a:xfrm>
            <a:off x="3896613" y="1306830"/>
            <a:ext cx="4076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f</a:t>
            </a:r>
            <a:r>
              <a:rPr sz="900" spc="10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nd</a:t>
            </a:r>
            <a:r>
              <a:rPr sz="900" spc="5" dirty="0">
                <a:latin typeface="Arial"/>
                <a:cs typeface="Arial"/>
              </a:rPr>
              <a:t>(</a:t>
            </a:r>
            <a:r>
              <a:rPr sz="900" dirty="0">
                <a:latin typeface="Arial"/>
                <a:cs typeface="Arial"/>
              </a:rPr>
              <a:t>21)</a:t>
            </a:r>
            <a:endParaRPr sz="900">
              <a:latin typeface="Arial"/>
              <a:cs typeface="Arial"/>
            </a:endParaRPr>
          </a:p>
        </p:txBody>
      </p:sp>
      <p:sp>
        <p:nvSpPr>
          <p:cNvPr id="53" name="object 53">
            <a:extLst>
              <a:ext uri="{FF2B5EF4-FFF2-40B4-BE49-F238E27FC236}">
                <a16:creationId xmlns:a16="http://schemas.microsoft.com/office/drawing/2014/main" id="{5FF0183D-4660-9648-9591-6E04393A5732}"/>
              </a:ext>
            </a:extLst>
          </p:cNvPr>
          <p:cNvSpPr txBox="1"/>
          <p:nvPr/>
        </p:nvSpPr>
        <p:spPr>
          <a:xfrm>
            <a:off x="3896613" y="1581659"/>
            <a:ext cx="51752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s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spc="10" dirty="0">
                <a:latin typeface="Arial"/>
                <a:cs typeface="Arial"/>
              </a:rPr>
              <a:t>l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spc="5" dirty="0">
                <a:latin typeface="Arial"/>
                <a:cs typeface="Arial"/>
              </a:rPr>
              <a:t>ct(</a:t>
            </a:r>
            <a:r>
              <a:rPr sz="900" dirty="0">
                <a:latin typeface="Arial"/>
                <a:cs typeface="Arial"/>
              </a:rPr>
              <a:t>10)</a:t>
            </a:r>
            <a:endParaRPr sz="900">
              <a:latin typeface="Arial"/>
              <a:cs typeface="Arial"/>
            </a:endParaRPr>
          </a:p>
        </p:txBody>
      </p:sp>
      <p:sp>
        <p:nvSpPr>
          <p:cNvPr id="54" name="object 54">
            <a:extLst>
              <a:ext uri="{FF2B5EF4-FFF2-40B4-BE49-F238E27FC236}">
                <a16:creationId xmlns:a16="http://schemas.microsoft.com/office/drawing/2014/main" id="{80A191AE-4BA8-4146-A9D7-91CD5A1672CF}"/>
              </a:ext>
            </a:extLst>
          </p:cNvPr>
          <p:cNvSpPr/>
          <p:nvPr/>
        </p:nvSpPr>
        <p:spPr>
          <a:xfrm>
            <a:off x="3638042" y="1390270"/>
            <a:ext cx="212090" cy="106045"/>
          </a:xfrm>
          <a:custGeom>
            <a:avLst/>
            <a:gdLst/>
            <a:ahLst/>
            <a:cxnLst/>
            <a:rect l="l" t="t" r="r" b="b"/>
            <a:pathLst>
              <a:path w="212089" h="106045">
                <a:moveTo>
                  <a:pt x="30987" y="58674"/>
                </a:moveTo>
                <a:lnTo>
                  <a:pt x="29082" y="59055"/>
                </a:lnTo>
                <a:lnTo>
                  <a:pt x="28105" y="60579"/>
                </a:lnTo>
                <a:lnTo>
                  <a:pt x="0" y="100964"/>
                </a:lnTo>
                <a:lnTo>
                  <a:pt x="49148" y="105537"/>
                </a:lnTo>
                <a:lnTo>
                  <a:pt x="50800" y="105663"/>
                </a:lnTo>
                <a:lnTo>
                  <a:pt x="52323" y="104393"/>
                </a:lnTo>
                <a:lnTo>
                  <a:pt x="52568" y="101218"/>
                </a:lnTo>
                <a:lnTo>
                  <a:pt x="6857" y="101218"/>
                </a:lnTo>
                <a:lnTo>
                  <a:pt x="4190" y="95631"/>
                </a:lnTo>
                <a:lnTo>
                  <a:pt x="14487" y="90832"/>
                </a:lnTo>
                <a:lnTo>
                  <a:pt x="33146" y="63881"/>
                </a:lnTo>
                <a:lnTo>
                  <a:pt x="34162" y="62483"/>
                </a:lnTo>
                <a:lnTo>
                  <a:pt x="33781" y="60579"/>
                </a:lnTo>
                <a:lnTo>
                  <a:pt x="32384" y="59689"/>
                </a:lnTo>
                <a:lnTo>
                  <a:pt x="30987" y="58674"/>
                </a:lnTo>
                <a:close/>
              </a:path>
              <a:path w="212089" h="106045">
                <a:moveTo>
                  <a:pt x="14487" y="90832"/>
                </a:moveTo>
                <a:lnTo>
                  <a:pt x="4190" y="95631"/>
                </a:lnTo>
                <a:lnTo>
                  <a:pt x="6857" y="101218"/>
                </a:lnTo>
                <a:lnTo>
                  <a:pt x="9037" y="100202"/>
                </a:lnTo>
                <a:lnTo>
                  <a:pt x="8000" y="100202"/>
                </a:lnTo>
                <a:lnTo>
                  <a:pt x="5841" y="95376"/>
                </a:lnTo>
                <a:lnTo>
                  <a:pt x="11342" y="95376"/>
                </a:lnTo>
                <a:lnTo>
                  <a:pt x="14487" y="90832"/>
                </a:lnTo>
                <a:close/>
              </a:path>
              <a:path w="212089" h="106045">
                <a:moveTo>
                  <a:pt x="17140" y="96424"/>
                </a:moveTo>
                <a:lnTo>
                  <a:pt x="6857" y="101218"/>
                </a:lnTo>
                <a:lnTo>
                  <a:pt x="52568" y="101218"/>
                </a:lnTo>
                <a:lnTo>
                  <a:pt x="52482" y="100964"/>
                </a:lnTo>
                <a:lnTo>
                  <a:pt x="51434" y="99568"/>
                </a:lnTo>
                <a:lnTo>
                  <a:pt x="49656" y="99441"/>
                </a:lnTo>
                <a:lnTo>
                  <a:pt x="17140" y="96424"/>
                </a:lnTo>
                <a:close/>
              </a:path>
              <a:path w="212089" h="106045">
                <a:moveTo>
                  <a:pt x="5841" y="95376"/>
                </a:moveTo>
                <a:lnTo>
                  <a:pt x="8000" y="100202"/>
                </a:lnTo>
                <a:lnTo>
                  <a:pt x="11010" y="95856"/>
                </a:lnTo>
                <a:lnTo>
                  <a:pt x="5841" y="95376"/>
                </a:lnTo>
                <a:close/>
              </a:path>
              <a:path w="212089" h="106045">
                <a:moveTo>
                  <a:pt x="11010" y="95856"/>
                </a:moveTo>
                <a:lnTo>
                  <a:pt x="8000" y="100202"/>
                </a:lnTo>
                <a:lnTo>
                  <a:pt x="9037" y="100202"/>
                </a:lnTo>
                <a:lnTo>
                  <a:pt x="17140" y="96424"/>
                </a:lnTo>
                <a:lnTo>
                  <a:pt x="11010" y="95856"/>
                </a:lnTo>
                <a:close/>
              </a:path>
              <a:path w="212089" h="106045">
                <a:moveTo>
                  <a:pt x="209422" y="0"/>
                </a:moveTo>
                <a:lnTo>
                  <a:pt x="14487" y="90832"/>
                </a:lnTo>
                <a:lnTo>
                  <a:pt x="11010" y="95856"/>
                </a:lnTo>
                <a:lnTo>
                  <a:pt x="17140" y="96424"/>
                </a:lnTo>
                <a:lnTo>
                  <a:pt x="211962" y="5587"/>
                </a:lnTo>
                <a:lnTo>
                  <a:pt x="209422" y="0"/>
                </a:lnTo>
                <a:close/>
              </a:path>
              <a:path w="212089" h="106045">
                <a:moveTo>
                  <a:pt x="11342" y="95376"/>
                </a:moveTo>
                <a:lnTo>
                  <a:pt x="5841" y="95376"/>
                </a:lnTo>
                <a:lnTo>
                  <a:pt x="11010" y="95856"/>
                </a:lnTo>
                <a:lnTo>
                  <a:pt x="11342" y="953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>
            <a:extLst>
              <a:ext uri="{FF2B5EF4-FFF2-40B4-BE49-F238E27FC236}">
                <a16:creationId xmlns:a16="http://schemas.microsoft.com/office/drawing/2014/main" id="{CA6BE3CD-B3F2-E148-B6BF-E0DF2DB2C04B}"/>
              </a:ext>
            </a:extLst>
          </p:cNvPr>
          <p:cNvSpPr/>
          <p:nvPr/>
        </p:nvSpPr>
        <p:spPr>
          <a:xfrm>
            <a:off x="3678046" y="1595883"/>
            <a:ext cx="172085" cy="74930"/>
          </a:xfrm>
          <a:custGeom>
            <a:avLst/>
            <a:gdLst/>
            <a:ahLst/>
            <a:cxnLst/>
            <a:rect l="l" t="t" r="r" b="b"/>
            <a:pathLst>
              <a:path w="172085" h="74929">
                <a:moveTo>
                  <a:pt x="17287" y="12028"/>
                </a:moveTo>
                <a:lnTo>
                  <a:pt x="11344" y="13071"/>
                </a:lnTo>
                <a:lnTo>
                  <a:pt x="15223" y="17776"/>
                </a:lnTo>
                <a:lnTo>
                  <a:pt x="169672" y="74802"/>
                </a:lnTo>
                <a:lnTo>
                  <a:pt x="171703" y="69087"/>
                </a:lnTo>
                <a:lnTo>
                  <a:pt x="17287" y="12028"/>
                </a:lnTo>
                <a:close/>
              </a:path>
              <a:path w="172085" h="74929">
                <a:moveTo>
                  <a:pt x="50291" y="0"/>
                </a:moveTo>
                <a:lnTo>
                  <a:pt x="48640" y="380"/>
                </a:lnTo>
                <a:lnTo>
                  <a:pt x="0" y="8889"/>
                </a:lnTo>
                <a:lnTo>
                  <a:pt x="31368" y="46989"/>
                </a:lnTo>
                <a:lnTo>
                  <a:pt x="32385" y="48259"/>
                </a:lnTo>
                <a:lnTo>
                  <a:pt x="34416" y="48386"/>
                </a:lnTo>
                <a:lnTo>
                  <a:pt x="36957" y="46354"/>
                </a:lnTo>
                <a:lnTo>
                  <a:pt x="37211" y="44322"/>
                </a:lnTo>
                <a:lnTo>
                  <a:pt x="36067" y="43052"/>
                </a:lnTo>
                <a:lnTo>
                  <a:pt x="15223" y="17776"/>
                </a:lnTo>
                <a:lnTo>
                  <a:pt x="4572" y="13842"/>
                </a:lnTo>
                <a:lnTo>
                  <a:pt x="6730" y="8127"/>
                </a:lnTo>
                <a:lnTo>
                  <a:pt x="39522" y="8127"/>
                </a:lnTo>
                <a:lnTo>
                  <a:pt x="49657" y="6349"/>
                </a:lnTo>
                <a:lnTo>
                  <a:pt x="51308" y="5968"/>
                </a:lnTo>
                <a:lnTo>
                  <a:pt x="52450" y="4444"/>
                </a:lnTo>
                <a:lnTo>
                  <a:pt x="52070" y="2793"/>
                </a:lnTo>
                <a:lnTo>
                  <a:pt x="51815" y="1142"/>
                </a:lnTo>
                <a:lnTo>
                  <a:pt x="50291" y="0"/>
                </a:lnTo>
                <a:close/>
              </a:path>
              <a:path w="172085" h="74929">
                <a:moveTo>
                  <a:pt x="6730" y="8127"/>
                </a:moveTo>
                <a:lnTo>
                  <a:pt x="4572" y="13842"/>
                </a:lnTo>
                <a:lnTo>
                  <a:pt x="15223" y="17776"/>
                </a:lnTo>
                <a:lnTo>
                  <a:pt x="12085" y="13969"/>
                </a:lnTo>
                <a:lnTo>
                  <a:pt x="6223" y="13969"/>
                </a:lnTo>
                <a:lnTo>
                  <a:pt x="8000" y="9016"/>
                </a:lnTo>
                <a:lnTo>
                  <a:pt x="9136" y="9016"/>
                </a:lnTo>
                <a:lnTo>
                  <a:pt x="6730" y="8127"/>
                </a:lnTo>
                <a:close/>
              </a:path>
              <a:path w="172085" h="74929">
                <a:moveTo>
                  <a:pt x="8000" y="9016"/>
                </a:moveTo>
                <a:lnTo>
                  <a:pt x="6223" y="13969"/>
                </a:lnTo>
                <a:lnTo>
                  <a:pt x="11344" y="13071"/>
                </a:lnTo>
                <a:lnTo>
                  <a:pt x="8000" y="9016"/>
                </a:lnTo>
                <a:close/>
              </a:path>
              <a:path w="172085" h="74929">
                <a:moveTo>
                  <a:pt x="11344" y="13071"/>
                </a:moveTo>
                <a:lnTo>
                  <a:pt x="6223" y="13969"/>
                </a:lnTo>
                <a:lnTo>
                  <a:pt x="12085" y="13969"/>
                </a:lnTo>
                <a:lnTo>
                  <a:pt x="11344" y="13071"/>
                </a:lnTo>
                <a:close/>
              </a:path>
              <a:path w="172085" h="74929">
                <a:moveTo>
                  <a:pt x="9136" y="9016"/>
                </a:moveTo>
                <a:lnTo>
                  <a:pt x="8000" y="9016"/>
                </a:lnTo>
                <a:lnTo>
                  <a:pt x="11344" y="13071"/>
                </a:lnTo>
                <a:lnTo>
                  <a:pt x="17287" y="12028"/>
                </a:lnTo>
                <a:lnTo>
                  <a:pt x="9136" y="9016"/>
                </a:lnTo>
                <a:close/>
              </a:path>
              <a:path w="172085" h="74929">
                <a:moveTo>
                  <a:pt x="39522" y="8127"/>
                </a:moveTo>
                <a:lnTo>
                  <a:pt x="6730" y="8127"/>
                </a:lnTo>
                <a:lnTo>
                  <a:pt x="17287" y="12028"/>
                </a:lnTo>
                <a:lnTo>
                  <a:pt x="39522" y="81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>
            <a:extLst>
              <a:ext uri="{FF2B5EF4-FFF2-40B4-BE49-F238E27FC236}">
                <a16:creationId xmlns:a16="http://schemas.microsoft.com/office/drawing/2014/main" id="{CEFCB986-8D77-074E-9CCC-189772077B17}"/>
              </a:ext>
            </a:extLst>
          </p:cNvPr>
          <p:cNvSpPr/>
          <p:nvPr/>
        </p:nvSpPr>
        <p:spPr>
          <a:xfrm>
            <a:off x="1055496" y="2439671"/>
            <a:ext cx="568960" cy="180975"/>
          </a:xfrm>
          <a:custGeom>
            <a:avLst/>
            <a:gdLst/>
            <a:ahLst/>
            <a:cxnLst/>
            <a:rect l="l" t="t" r="r" b="b"/>
            <a:pathLst>
              <a:path w="568960" h="180975">
                <a:moveTo>
                  <a:pt x="0" y="0"/>
                </a:moveTo>
                <a:lnTo>
                  <a:pt x="568832" y="18059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>
            <a:extLst>
              <a:ext uri="{FF2B5EF4-FFF2-40B4-BE49-F238E27FC236}">
                <a16:creationId xmlns:a16="http://schemas.microsoft.com/office/drawing/2014/main" id="{575B738B-A1E9-4947-9977-55CAD12AA214}"/>
              </a:ext>
            </a:extLst>
          </p:cNvPr>
          <p:cNvSpPr/>
          <p:nvPr/>
        </p:nvSpPr>
        <p:spPr>
          <a:xfrm>
            <a:off x="536193" y="2439671"/>
            <a:ext cx="544195" cy="180975"/>
          </a:xfrm>
          <a:custGeom>
            <a:avLst/>
            <a:gdLst/>
            <a:ahLst/>
            <a:cxnLst/>
            <a:rect l="l" t="t" r="r" b="b"/>
            <a:pathLst>
              <a:path w="544194" h="180975">
                <a:moveTo>
                  <a:pt x="0" y="180594"/>
                </a:moveTo>
                <a:lnTo>
                  <a:pt x="544068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>
            <a:extLst>
              <a:ext uri="{FF2B5EF4-FFF2-40B4-BE49-F238E27FC236}">
                <a16:creationId xmlns:a16="http://schemas.microsoft.com/office/drawing/2014/main" id="{C328A9DD-354A-6642-A88F-C6111FC43B95}"/>
              </a:ext>
            </a:extLst>
          </p:cNvPr>
          <p:cNvSpPr/>
          <p:nvPr/>
        </p:nvSpPr>
        <p:spPr>
          <a:xfrm>
            <a:off x="954182" y="2359820"/>
            <a:ext cx="227393" cy="21126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>
            <a:extLst>
              <a:ext uri="{FF2B5EF4-FFF2-40B4-BE49-F238E27FC236}">
                <a16:creationId xmlns:a16="http://schemas.microsoft.com/office/drawing/2014/main" id="{27609C38-7DB1-F344-B420-42294D27BC1C}"/>
              </a:ext>
            </a:extLst>
          </p:cNvPr>
          <p:cNvSpPr txBox="1"/>
          <p:nvPr/>
        </p:nvSpPr>
        <p:spPr>
          <a:xfrm>
            <a:off x="983868" y="2380235"/>
            <a:ext cx="18224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</a:t>
            </a:r>
            <a:r>
              <a:rPr sz="900" spc="5" dirty="0">
                <a:latin typeface="Arial"/>
                <a:cs typeface="Arial"/>
              </a:rPr>
              <a:t>[</a:t>
            </a:r>
            <a:r>
              <a:rPr sz="900" spc="10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]</a:t>
            </a:r>
            <a:endParaRPr sz="900">
              <a:latin typeface="Arial"/>
              <a:cs typeface="Arial"/>
            </a:endParaRPr>
          </a:p>
        </p:txBody>
      </p:sp>
      <p:sp>
        <p:nvSpPr>
          <p:cNvPr id="60" name="object 60">
            <a:extLst>
              <a:ext uri="{FF2B5EF4-FFF2-40B4-BE49-F238E27FC236}">
                <a16:creationId xmlns:a16="http://schemas.microsoft.com/office/drawing/2014/main" id="{646A361C-5545-6440-A55A-185D06A44531}"/>
              </a:ext>
            </a:extLst>
          </p:cNvPr>
          <p:cNvSpPr/>
          <p:nvPr/>
        </p:nvSpPr>
        <p:spPr>
          <a:xfrm>
            <a:off x="140588" y="2620264"/>
            <a:ext cx="791845" cy="645160"/>
          </a:xfrm>
          <a:custGeom>
            <a:avLst/>
            <a:gdLst/>
            <a:ahLst/>
            <a:cxnLst/>
            <a:rect l="l" t="t" r="r" b="b"/>
            <a:pathLst>
              <a:path w="791844" h="645159">
                <a:moveTo>
                  <a:pt x="395604" y="0"/>
                </a:moveTo>
                <a:lnTo>
                  <a:pt x="0" y="645121"/>
                </a:lnTo>
                <a:lnTo>
                  <a:pt x="791337" y="645121"/>
                </a:lnTo>
                <a:lnTo>
                  <a:pt x="39560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>
            <a:extLst>
              <a:ext uri="{FF2B5EF4-FFF2-40B4-BE49-F238E27FC236}">
                <a16:creationId xmlns:a16="http://schemas.microsoft.com/office/drawing/2014/main" id="{BD0714FC-CB40-2C43-A405-D379C7C40C22}"/>
              </a:ext>
            </a:extLst>
          </p:cNvPr>
          <p:cNvSpPr/>
          <p:nvPr/>
        </p:nvSpPr>
        <p:spPr>
          <a:xfrm>
            <a:off x="140588" y="2620264"/>
            <a:ext cx="791845" cy="645160"/>
          </a:xfrm>
          <a:custGeom>
            <a:avLst/>
            <a:gdLst/>
            <a:ahLst/>
            <a:cxnLst/>
            <a:rect l="l" t="t" r="r" b="b"/>
            <a:pathLst>
              <a:path w="791844" h="645159">
                <a:moveTo>
                  <a:pt x="0" y="645121"/>
                </a:moveTo>
                <a:lnTo>
                  <a:pt x="395604" y="0"/>
                </a:lnTo>
                <a:lnTo>
                  <a:pt x="791337" y="645121"/>
                </a:lnTo>
                <a:lnTo>
                  <a:pt x="0" y="645121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>
            <a:extLst>
              <a:ext uri="{FF2B5EF4-FFF2-40B4-BE49-F238E27FC236}">
                <a16:creationId xmlns:a16="http://schemas.microsoft.com/office/drawing/2014/main" id="{3EEFC29E-E035-9B4B-A302-F8279E420E35}"/>
              </a:ext>
            </a:extLst>
          </p:cNvPr>
          <p:cNvSpPr txBox="1"/>
          <p:nvPr/>
        </p:nvSpPr>
        <p:spPr>
          <a:xfrm>
            <a:off x="253618" y="2930779"/>
            <a:ext cx="579120" cy="3448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081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Arial"/>
                <a:cs typeface="Arial"/>
              </a:rPr>
              <a:t>A[1..i-1]</a:t>
            </a:r>
            <a:endParaRPr sz="700">
              <a:latin typeface="Arial"/>
              <a:cs typeface="Arial"/>
            </a:endParaRPr>
          </a:p>
          <a:p>
            <a:pPr marR="5080" indent="-1270" algn="ctr">
              <a:lnSpc>
                <a:spcPct val="100000"/>
              </a:lnSpc>
            </a:pPr>
            <a:r>
              <a:rPr sz="700" dirty="0">
                <a:latin typeface="Arial"/>
                <a:cs typeface="Arial"/>
              </a:rPr>
              <a:t>(all </a:t>
            </a:r>
            <a:r>
              <a:rPr sz="700" spc="-5" dirty="0">
                <a:latin typeface="Arial"/>
                <a:cs typeface="Arial"/>
              </a:rPr>
              <a:t>elements  preceding</a:t>
            </a:r>
            <a:r>
              <a:rPr sz="700" spc="-114" dirty="0">
                <a:latin typeface="Arial"/>
                <a:cs typeface="Arial"/>
              </a:rPr>
              <a:t> </a:t>
            </a:r>
            <a:r>
              <a:rPr sz="700" spc="-5" dirty="0">
                <a:latin typeface="Arial"/>
                <a:cs typeface="Arial"/>
              </a:rPr>
              <a:t>A[i])</a:t>
            </a:r>
            <a:endParaRPr sz="700">
              <a:latin typeface="Arial"/>
              <a:cs typeface="Arial"/>
            </a:endParaRPr>
          </a:p>
        </p:txBody>
      </p:sp>
      <p:sp>
        <p:nvSpPr>
          <p:cNvPr id="63" name="object 63">
            <a:extLst>
              <a:ext uri="{FF2B5EF4-FFF2-40B4-BE49-F238E27FC236}">
                <a16:creationId xmlns:a16="http://schemas.microsoft.com/office/drawing/2014/main" id="{C53CBA4F-BA43-3041-8D14-6E4DBF0ABFDC}"/>
              </a:ext>
            </a:extLst>
          </p:cNvPr>
          <p:cNvSpPr/>
          <p:nvPr/>
        </p:nvSpPr>
        <p:spPr>
          <a:xfrm>
            <a:off x="1228598" y="2620264"/>
            <a:ext cx="791845" cy="645160"/>
          </a:xfrm>
          <a:custGeom>
            <a:avLst/>
            <a:gdLst/>
            <a:ahLst/>
            <a:cxnLst/>
            <a:rect l="l" t="t" r="r" b="b"/>
            <a:pathLst>
              <a:path w="791845" h="645159">
                <a:moveTo>
                  <a:pt x="395731" y="0"/>
                </a:moveTo>
                <a:lnTo>
                  <a:pt x="0" y="645121"/>
                </a:lnTo>
                <a:lnTo>
                  <a:pt x="791337" y="645121"/>
                </a:lnTo>
                <a:lnTo>
                  <a:pt x="39573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>
            <a:extLst>
              <a:ext uri="{FF2B5EF4-FFF2-40B4-BE49-F238E27FC236}">
                <a16:creationId xmlns:a16="http://schemas.microsoft.com/office/drawing/2014/main" id="{7C83E672-1CE7-184E-8998-A7DB1079CE92}"/>
              </a:ext>
            </a:extLst>
          </p:cNvPr>
          <p:cNvSpPr/>
          <p:nvPr/>
        </p:nvSpPr>
        <p:spPr>
          <a:xfrm>
            <a:off x="1228598" y="2620264"/>
            <a:ext cx="791845" cy="645160"/>
          </a:xfrm>
          <a:custGeom>
            <a:avLst/>
            <a:gdLst/>
            <a:ahLst/>
            <a:cxnLst/>
            <a:rect l="l" t="t" r="r" b="b"/>
            <a:pathLst>
              <a:path w="791845" h="645159">
                <a:moveTo>
                  <a:pt x="0" y="645121"/>
                </a:moveTo>
                <a:lnTo>
                  <a:pt x="395731" y="0"/>
                </a:lnTo>
                <a:lnTo>
                  <a:pt x="791337" y="645121"/>
                </a:lnTo>
                <a:lnTo>
                  <a:pt x="0" y="645121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>
            <a:extLst>
              <a:ext uri="{FF2B5EF4-FFF2-40B4-BE49-F238E27FC236}">
                <a16:creationId xmlns:a16="http://schemas.microsoft.com/office/drawing/2014/main" id="{07AA0C0D-EE1E-344B-8E63-1026506847C1}"/>
              </a:ext>
            </a:extLst>
          </p:cNvPr>
          <p:cNvSpPr txBox="1"/>
          <p:nvPr/>
        </p:nvSpPr>
        <p:spPr>
          <a:xfrm>
            <a:off x="1363345" y="2930779"/>
            <a:ext cx="535940" cy="3448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033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Arial"/>
                <a:cs typeface="Arial"/>
              </a:rPr>
              <a:t>A[i+1..n]</a:t>
            </a:r>
            <a:endParaRPr sz="700">
              <a:latin typeface="Arial"/>
              <a:cs typeface="Arial"/>
            </a:endParaRPr>
          </a:p>
          <a:p>
            <a:pPr marR="5080" indent="-635" algn="ctr">
              <a:lnSpc>
                <a:spcPct val="100000"/>
              </a:lnSpc>
            </a:pPr>
            <a:r>
              <a:rPr sz="700" dirty="0">
                <a:latin typeface="Arial"/>
                <a:cs typeface="Arial"/>
              </a:rPr>
              <a:t>(all </a:t>
            </a:r>
            <a:r>
              <a:rPr sz="700" spc="-5" dirty="0">
                <a:latin typeface="Arial"/>
                <a:cs typeface="Arial"/>
              </a:rPr>
              <a:t>elements  following</a:t>
            </a:r>
            <a:r>
              <a:rPr sz="700" spc="-90" dirty="0">
                <a:latin typeface="Arial"/>
                <a:cs typeface="Arial"/>
              </a:rPr>
              <a:t> </a:t>
            </a:r>
            <a:r>
              <a:rPr sz="700" spc="-5" dirty="0">
                <a:latin typeface="Arial"/>
                <a:cs typeface="Arial"/>
              </a:rPr>
              <a:t>A[i])</a:t>
            </a:r>
            <a:endParaRPr sz="700">
              <a:latin typeface="Arial"/>
              <a:cs typeface="Arial"/>
            </a:endParaRPr>
          </a:p>
        </p:txBody>
      </p:sp>
      <p:sp>
        <p:nvSpPr>
          <p:cNvPr id="66" name="object 66">
            <a:extLst>
              <a:ext uri="{FF2B5EF4-FFF2-40B4-BE49-F238E27FC236}">
                <a16:creationId xmlns:a16="http://schemas.microsoft.com/office/drawing/2014/main" id="{829AAF1B-6914-E14F-B8D9-2CD4DDEE5C61}"/>
              </a:ext>
            </a:extLst>
          </p:cNvPr>
          <p:cNvSpPr/>
          <p:nvPr/>
        </p:nvSpPr>
        <p:spPr>
          <a:xfrm>
            <a:off x="2729102" y="2257299"/>
            <a:ext cx="496570" cy="188595"/>
          </a:xfrm>
          <a:custGeom>
            <a:avLst/>
            <a:gdLst/>
            <a:ahLst/>
            <a:cxnLst/>
            <a:rect l="l" t="t" r="r" b="b"/>
            <a:pathLst>
              <a:path w="496570" h="188595">
                <a:moveTo>
                  <a:pt x="0" y="188214"/>
                </a:moveTo>
                <a:lnTo>
                  <a:pt x="496189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>
            <a:extLst>
              <a:ext uri="{FF2B5EF4-FFF2-40B4-BE49-F238E27FC236}">
                <a16:creationId xmlns:a16="http://schemas.microsoft.com/office/drawing/2014/main" id="{F582683A-FE95-C24C-A0ED-A0D5E2E124B1}"/>
              </a:ext>
            </a:extLst>
          </p:cNvPr>
          <p:cNvSpPr/>
          <p:nvPr/>
        </p:nvSpPr>
        <p:spPr>
          <a:xfrm>
            <a:off x="2352675" y="2665096"/>
            <a:ext cx="137160" cy="298450"/>
          </a:xfrm>
          <a:custGeom>
            <a:avLst/>
            <a:gdLst/>
            <a:ahLst/>
            <a:cxnLst/>
            <a:rect l="l" t="t" r="r" b="b"/>
            <a:pathLst>
              <a:path w="137160" h="298450">
                <a:moveTo>
                  <a:pt x="136906" y="0"/>
                </a:moveTo>
                <a:lnTo>
                  <a:pt x="0" y="29806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>
            <a:extLst>
              <a:ext uri="{FF2B5EF4-FFF2-40B4-BE49-F238E27FC236}">
                <a16:creationId xmlns:a16="http://schemas.microsoft.com/office/drawing/2014/main" id="{A82F4CEF-7C56-8943-AF02-7D41DDC53CFA}"/>
              </a:ext>
            </a:extLst>
          </p:cNvPr>
          <p:cNvSpPr/>
          <p:nvPr/>
        </p:nvSpPr>
        <p:spPr>
          <a:xfrm>
            <a:off x="2472436" y="2429764"/>
            <a:ext cx="274320" cy="251460"/>
          </a:xfrm>
          <a:custGeom>
            <a:avLst/>
            <a:gdLst/>
            <a:ahLst/>
            <a:cxnLst/>
            <a:rect l="l" t="t" r="r" b="b"/>
            <a:pathLst>
              <a:path w="274320" h="251459">
                <a:moveTo>
                  <a:pt x="0" y="251078"/>
                </a:moveTo>
                <a:lnTo>
                  <a:pt x="27381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>
            <a:extLst>
              <a:ext uri="{FF2B5EF4-FFF2-40B4-BE49-F238E27FC236}">
                <a16:creationId xmlns:a16="http://schemas.microsoft.com/office/drawing/2014/main" id="{C350EF8D-F37A-E14D-85BF-DD4040F951B0}"/>
              </a:ext>
            </a:extLst>
          </p:cNvPr>
          <p:cNvSpPr/>
          <p:nvPr/>
        </p:nvSpPr>
        <p:spPr>
          <a:xfrm>
            <a:off x="2746248" y="2445513"/>
            <a:ext cx="222885" cy="219710"/>
          </a:xfrm>
          <a:custGeom>
            <a:avLst/>
            <a:gdLst/>
            <a:ahLst/>
            <a:cxnLst/>
            <a:rect l="l" t="t" r="r" b="b"/>
            <a:pathLst>
              <a:path w="222885" h="219709">
                <a:moveTo>
                  <a:pt x="0" y="0"/>
                </a:moveTo>
                <a:lnTo>
                  <a:pt x="222376" y="21958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>
            <a:extLst>
              <a:ext uri="{FF2B5EF4-FFF2-40B4-BE49-F238E27FC236}">
                <a16:creationId xmlns:a16="http://schemas.microsoft.com/office/drawing/2014/main" id="{DEA09CA9-5F66-8B41-B176-1D02EF49BF20}"/>
              </a:ext>
            </a:extLst>
          </p:cNvPr>
          <p:cNvSpPr/>
          <p:nvPr/>
        </p:nvSpPr>
        <p:spPr>
          <a:xfrm>
            <a:off x="2780411" y="2649475"/>
            <a:ext cx="205740" cy="298450"/>
          </a:xfrm>
          <a:custGeom>
            <a:avLst/>
            <a:gdLst/>
            <a:ahLst/>
            <a:cxnLst/>
            <a:rect l="l" t="t" r="r" b="b"/>
            <a:pathLst>
              <a:path w="205739" h="298450">
                <a:moveTo>
                  <a:pt x="0" y="298069"/>
                </a:moveTo>
                <a:lnTo>
                  <a:pt x="205359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>
            <a:extLst>
              <a:ext uri="{FF2B5EF4-FFF2-40B4-BE49-F238E27FC236}">
                <a16:creationId xmlns:a16="http://schemas.microsoft.com/office/drawing/2014/main" id="{66E2972E-5B2D-7743-9AB2-3F4EF24A1FE3}"/>
              </a:ext>
            </a:extLst>
          </p:cNvPr>
          <p:cNvSpPr/>
          <p:nvPr/>
        </p:nvSpPr>
        <p:spPr>
          <a:xfrm>
            <a:off x="2968625" y="2665096"/>
            <a:ext cx="188595" cy="266700"/>
          </a:xfrm>
          <a:custGeom>
            <a:avLst/>
            <a:gdLst/>
            <a:ahLst/>
            <a:cxnLst/>
            <a:rect l="l" t="t" r="r" b="b"/>
            <a:pathLst>
              <a:path w="188595" h="266700">
                <a:moveTo>
                  <a:pt x="0" y="0"/>
                </a:moveTo>
                <a:lnTo>
                  <a:pt x="188213" y="2667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>
            <a:extLst>
              <a:ext uri="{FF2B5EF4-FFF2-40B4-BE49-F238E27FC236}">
                <a16:creationId xmlns:a16="http://schemas.microsoft.com/office/drawing/2014/main" id="{DC417327-A7E0-ED41-868E-2BBDCA64BCC8}"/>
              </a:ext>
            </a:extLst>
          </p:cNvPr>
          <p:cNvSpPr/>
          <p:nvPr/>
        </p:nvSpPr>
        <p:spPr>
          <a:xfrm>
            <a:off x="3020060" y="2931796"/>
            <a:ext cx="120014" cy="251460"/>
          </a:xfrm>
          <a:custGeom>
            <a:avLst/>
            <a:gdLst/>
            <a:ahLst/>
            <a:cxnLst/>
            <a:rect l="l" t="t" r="r" b="b"/>
            <a:pathLst>
              <a:path w="120014" h="251459">
                <a:moveTo>
                  <a:pt x="0" y="251053"/>
                </a:moveTo>
                <a:lnTo>
                  <a:pt x="119761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>
            <a:extLst>
              <a:ext uri="{FF2B5EF4-FFF2-40B4-BE49-F238E27FC236}">
                <a16:creationId xmlns:a16="http://schemas.microsoft.com/office/drawing/2014/main" id="{74F37FBB-61EE-7549-B9E6-722594CCCF35}"/>
              </a:ext>
            </a:extLst>
          </p:cNvPr>
          <p:cNvSpPr/>
          <p:nvPr/>
        </p:nvSpPr>
        <p:spPr>
          <a:xfrm>
            <a:off x="3156838" y="2931796"/>
            <a:ext cx="102870" cy="251460"/>
          </a:xfrm>
          <a:custGeom>
            <a:avLst/>
            <a:gdLst/>
            <a:ahLst/>
            <a:cxnLst/>
            <a:rect l="l" t="t" r="r" b="b"/>
            <a:pathLst>
              <a:path w="102870" h="251459">
                <a:moveTo>
                  <a:pt x="0" y="0"/>
                </a:moveTo>
                <a:lnTo>
                  <a:pt x="102743" y="25105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>
            <a:extLst>
              <a:ext uri="{FF2B5EF4-FFF2-40B4-BE49-F238E27FC236}">
                <a16:creationId xmlns:a16="http://schemas.microsoft.com/office/drawing/2014/main" id="{38CC7D20-7BA2-C64B-A31F-2968B92EF905}"/>
              </a:ext>
            </a:extLst>
          </p:cNvPr>
          <p:cNvSpPr/>
          <p:nvPr/>
        </p:nvSpPr>
        <p:spPr>
          <a:xfrm>
            <a:off x="3225292" y="2257299"/>
            <a:ext cx="445134" cy="188595"/>
          </a:xfrm>
          <a:custGeom>
            <a:avLst/>
            <a:gdLst/>
            <a:ahLst/>
            <a:cxnLst/>
            <a:rect l="l" t="t" r="r" b="b"/>
            <a:pathLst>
              <a:path w="445135" h="188595">
                <a:moveTo>
                  <a:pt x="0" y="0"/>
                </a:moveTo>
                <a:lnTo>
                  <a:pt x="444880" y="18821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>
            <a:extLst>
              <a:ext uri="{FF2B5EF4-FFF2-40B4-BE49-F238E27FC236}">
                <a16:creationId xmlns:a16="http://schemas.microsoft.com/office/drawing/2014/main" id="{CAC9FEB7-2E4E-0446-BA80-8B5955F46EB6}"/>
              </a:ext>
            </a:extLst>
          </p:cNvPr>
          <p:cNvSpPr/>
          <p:nvPr/>
        </p:nvSpPr>
        <p:spPr>
          <a:xfrm>
            <a:off x="3670173" y="2445513"/>
            <a:ext cx="325120" cy="188595"/>
          </a:xfrm>
          <a:custGeom>
            <a:avLst/>
            <a:gdLst/>
            <a:ahLst/>
            <a:cxnLst/>
            <a:rect l="l" t="t" r="r" b="b"/>
            <a:pathLst>
              <a:path w="325120" h="188595">
                <a:moveTo>
                  <a:pt x="0" y="0"/>
                </a:moveTo>
                <a:lnTo>
                  <a:pt x="325120" y="18821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>
            <a:extLst>
              <a:ext uri="{FF2B5EF4-FFF2-40B4-BE49-F238E27FC236}">
                <a16:creationId xmlns:a16="http://schemas.microsoft.com/office/drawing/2014/main" id="{5B9A6798-9AD8-9243-9420-067A79BC71CA}"/>
              </a:ext>
            </a:extLst>
          </p:cNvPr>
          <p:cNvSpPr/>
          <p:nvPr/>
        </p:nvSpPr>
        <p:spPr>
          <a:xfrm>
            <a:off x="3824224" y="2633726"/>
            <a:ext cx="188595" cy="298450"/>
          </a:xfrm>
          <a:custGeom>
            <a:avLst/>
            <a:gdLst/>
            <a:ahLst/>
            <a:cxnLst/>
            <a:rect l="l" t="t" r="r" b="b"/>
            <a:pathLst>
              <a:path w="188595" h="298450">
                <a:moveTo>
                  <a:pt x="188213" y="0"/>
                </a:moveTo>
                <a:lnTo>
                  <a:pt x="0" y="29806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>
            <a:extLst>
              <a:ext uri="{FF2B5EF4-FFF2-40B4-BE49-F238E27FC236}">
                <a16:creationId xmlns:a16="http://schemas.microsoft.com/office/drawing/2014/main" id="{AA441DD2-F92E-2A41-A26F-672F6A1735A7}"/>
              </a:ext>
            </a:extLst>
          </p:cNvPr>
          <p:cNvSpPr/>
          <p:nvPr/>
        </p:nvSpPr>
        <p:spPr>
          <a:xfrm>
            <a:off x="3824224" y="2931796"/>
            <a:ext cx="154305" cy="251460"/>
          </a:xfrm>
          <a:custGeom>
            <a:avLst/>
            <a:gdLst/>
            <a:ahLst/>
            <a:cxnLst/>
            <a:rect l="l" t="t" r="r" b="b"/>
            <a:pathLst>
              <a:path w="154304" h="251459">
                <a:moveTo>
                  <a:pt x="0" y="0"/>
                </a:moveTo>
                <a:lnTo>
                  <a:pt x="153924" y="25105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>
            <a:extLst>
              <a:ext uri="{FF2B5EF4-FFF2-40B4-BE49-F238E27FC236}">
                <a16:creationId xmlns:a16="http://schemas.microsoft.com/office/drawing/2014/main" id="{7208B4ED-106F-6D47-9C9E-DD62EB1DEA09}"/>
              </a:ext>
            </a:extLst>
          </p:cNvPr>
          <p:cNvSpPr/>
          <p:nvPr/>
        </p:nvSpPr>
        <p:spPr>
          <a:xfrm>
            <a:off x="3137439" y="2192052"/>
            <a:ext cx="158686" cy="13036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>
            <a:extLst>
              <a:ext uri="{FF2B5EF4-FFF2-40B4-BE49-F238E27FC236}">
                <a16:creationId xmlns:a16="http://schemas.microsoft.com/office/drawing/2014/main" id="{78A89BC1-6170-254A-A68A-69C30E56CB7D}"/>
              </a:ext>
            </a:extLst>
          </p:cNvPr>
          <p:cNvSpPr txBox="1"/>
          <p:nvPr/>
        </p:nvSpPr>
        <p:spPr>
          <a:xfrm>
            <a:off x="3191890" y="2182750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5</a:t>
            </a:r>
            <a:endParaRPr sz="800">
              <a:latin typeface="Arial"/>
              <a:cs typeface="Arial"/>
            </a:endParaRPr>
          </a:p>
        </p:txBody>
      </p:sp>
      <p:sp>
        <p:nvSpPr>
          <p:cNvPr id="80" name="object 80">
            <a:extLst>
              <a:ext uri="{FF2B5EF4-FFF2-40B4-BE49-F238E27FC236}">
                <a16:creationId xmlns:a16="http://schemas.microsoft.com/office/drawing/2014/main" id="{3DEBAE3F-2DE5-C347-B7F9-6B86960FCF36}"/>
              </a:ext>
            </a:extLst>
          </p:cNvPr>
          <p:cNvSpPr/>
          <p:nvPr/>
        </p:nvSpPr>
        <p:spPr>
          <a:xfrm>
            <a:off x="2658268" y="2380394"/>
            <a:ext cx="158813" cy="13023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>
            <a:extLst>
              <a:ext uri="{FF2B5EF4-FFF2-40B4-BE49-F238E27FC236}">
                <a16:creationId xmlns:a16="http://schemas.microsoft.com/office/drawing/2014/main" id="{1ECAC718-380C-B845-B7AC-73205EF86DD5}"/>
              </a:ext>
            </a:extLst>
          </p:cNvPr>
          <p:cNvSpPr/>
          <p:nvPr/>
        </p:nvSpPr>
        <p:spPr>
          <a:xfrm>
            <a:off x="3599338" y="2380394"/>
            <a:ext cx="158813" cy="13023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>
            <a:extLst>
              <a:ext uri="{FF2B5EF4-FFF2-40B4-BE49-F238E27FC236}">
                <a16:creationId xmlns:a16="http://schemas.microsoft.com/office/drawing/2014/main" id="{469B3653-C1A9-AE4E-8B1E-690BCF1A1608}"/>
              </a:ext>
            </a:extLst>
          </p:cNvPr>
          <p:cNvSpPr txBox="1"/>
          <p:nvPr/>
        </p:nvSpPr>
        <p:spPr>
          <a:xfrm>
            <a:off x="3653917" y="2371090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3</a:t>
            </a:r>
            <a:endParaRPr sz="800">
              <a:latin typeface="Arial"/>
              <a:cs typeface="Arial"/>
            </a:endParaRPr>
          </a:p>
        </p:txBody>
      </p:sp>
      <p:sp>
        <p:nvSpPr>
          <p:cNvPr id="83" name="object 83">
            <a:extLst>
              <a:ext uri="{FF2B5EF4-FFF2-40B4-BE49-F238E27FC236}">
                <a16:creationId xmlns:a16="http://schemas.microsoft.com/office/drawing/2014/main" id="{CA194C33-36FF-5D47-8BEE-ED83E3747123}"/>
              </a:ext>
            </a:extLst>
          </p:cNvPr>
          <p:cNvSpPr/>
          <p:nvPr/>
        </p:nvSpPr>
        <p:spPr>
          <a:xfrm>
            <a:off x="2401601" y="2599976"/>
            <a:ext cx="158813" cy="13023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>
            <a:extLst>
              <a:ext uri="{FF2B5EF4-FFF2-40B4-BE49-F238E27FC236}">
                <a16:creationId xmlns:a16="http://schemas.microsoft.com/office/drawing/2014/main" id="{F8BF6064-6C63-9542-88F7-3A3E31239D20}"/>
              </a:ext>
            </a:extLst>
          </p:cNvPr>
          <p:cNvSpPr txBox="1"/>
          <p:nvPr/>
        </p:nvSpPr>
        <p:spPr>
          <a:xfrm>
            <a:off x="2455799" y="2590927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1</a:t>
            </a:r>
            <a:endParaRPr sz="800">
              <a:latin typeface="Arial"/>
              <a:cs typeface="Arial"/>
            </a:endParaRPr>
          </a:p>
        </p:txBody>
      </p:sp>
      <p:sp>
        <p:nvSpPr>
          <p:cNvPr id="85" name="object 85">
            <a:extLst>
              <a:ext uri="{FF2B5EF4-FFF2-40B4-BE49-F238E27FC236}">
                <a16:creationId xmlns:a16="http://schemas.microsoft.com/office/drawing/2014/main" id="{86594465-EE64-3E4C-B0CB-4A53D1E63070}"/>
              </a:ext>
            </a:extLst>
          </p:cNvPr>
          <p:cNvSpPr/>
          <p:nvPr/>
        </p:nvSpPr>
        <p:spPr>
          <a:xfrm>
            <a:off x="2897917" y="2599976"/>
            <a:ext cx="158686" cy="13023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>
            <a:extLst>
              <a:ext uri="{FF2B5EF4-FFF2-40B4-BE49-F238E27FC236}">
                <a16:creationId xmlns:a16="http://schemas.microsoft.com/office/drawing/2014/main" id="{3B9B063F-55F3-354D-A805-FDB7774F0444}"/>
              </a:ext>
            </a:extLst>
          </p:cNvPr>
          <p:cNvSpPr txBox="1"/>
          <p:nvPr/>
        </p:nvSpPr>
        <p:spPr>
          <a:xfrm>
            <a:off x="2952369" y="2590927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5</a:t>
            </a:r>
            <a:endParaRPr sz="800">
              <a:latin typeface="Arial"/>
              <a:cs typeface="Arial"/>
            </a:endParaRPr>
          </a:p>
        </p:txBody>
      </p:sp>
      <p:sp>
        <p:nvSpPr>
          <p:cNvPr id="87" name="object 87">
            <a:extLst>
              <a:ext uri="{FF2B5EF4-FFF2-40B4-BE49-F238E27FC236}">
                <a16:creationId xmlns:a16="http://schemas.microsoft.com/office/drawing/2014/main" id="{746AB838-519E-C846-A715-5310F9E5DC44}"/>
              </a:ext>
            </a:extLst>
          </p:cNvPr>
          <p:cNvSpPr/>
          <p:nvPr/>
        </p:nvSpPr>
        <p:spPr>
          <a:xfrm>
            <a:off x="3924458" y="2568607"/>
            <a:ext cx="158813" cy="13023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>
            <a:extLst>
              <a:ext uri="{FF2B5EF4-FFF2-40B4-BE49-F238E27FC236}">
                <a16:creationId xmlns:a16="http://schemas.microsoft.com/office/drawing/2014/main" id="{D5FE32FC-6580-5B49-ADBA-47D3071E62CA}"/>
              </a:ext>
            </a:extLst>
          </p:cNvPr>
          <p:cNvSpPr txBox="1"/>
          <p:nvPr/>
        </p:nvSpPr>
        <p:spPr>
          <a:xfrm>
            <a:off x="3979163" y="2559559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9</a:t>
            </a:r>
            <a:endParaRPr sz="800">
              <a:latin typeface="Arial"/>
              <a:cs typeface="Arial"/>
            </a:endParaRPr>
          </a:p>
        </p:txBody>
      </p:sp>
      <p:sp>
        <p:nvSpPr>
          <p:cNvPr id="89" name="object 89">
            <a:extLst>
              <a:ext uri="{FF2B5EF4-FFF2-40B4-BE49-F238E27FC236}">
                <a16:creationId xmlns:a16="http://schemas.microsoft.com/office/drawing/2014/main" id="{57B47EE4-14C8-AF40-8112-823DB116368B}"/>
              </a:ext>
            </a:extLst>
          </p:cNvPr>
          <p:cNvSpPr/>
          <p:nvPr/>
        </p:nvSpPr>
        <p:spPr>
          <a:xfrm>
            <a:off x="2281840" y="2882424"/>
            <a:ext cx="158813" cy="13023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>
            <a:extLst>
              <a:ext uri="{FF2B5EF4-FFF2-40B4-BE49-F238E27FC236}">
                <a16:creationId xmlns:a16="http://schemas.microsoft.com/office/drawing/2014/main" id="{416FBE58-7A46-7647-A741-FE6BCC27A026}"/>
              </a:ext>
            </a:extLst>
          </p:cNvPr>
          <p:cNvSpPr/>
          <p:nvPr/>
        </p:nvSpPr>
        <p:spPr>
          <a:xfrm>
            <a:off x="2726721" y="2866676"/>
            <a:ext cx="158813" cy="13023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>
            <a:extLst>
              <a:ext uri="{FF2B5EF4-FFF2-40B4-BE49-F238E27FC236}">
                <a16:creationId xmlns:a16="http://schemas.microsoft.com/office/drawing/2014/main" id="{E1C88EAD-8BA0-CA41-9808-232BD6D8C6C5}"/>
              </a:ext>
            </a:extLst>
          </p:cNvPr>
          <p:cNvSpPr/>
          <p:nvPr/>
        </p:nvSpPr>
        <p:spPr>
          <a:xfrm>
            <a:off x="3068986" y="2866676"/>
            <a:ext cx="158686" cy="13023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>
            <a:extLst>
              <a:ext uri="{FF2B5EF4-FFF2-40B4-BE49-F238E27FC236}">
                <a16:creationId xmlns:a16="http://schemas.microsoft.com/office/drawing/2014/main" id="{825E2095-18FD-3B42-943E-E8AC48F32BC7}"/>
              </a:ext>
            </a:extLst>
          </p:cNvPr>
          <p:cNvSpPr/>
          <p:nvPr/>
        </p:nvSpPr>
        <p:spPr>
          <a:xfrm>
            <a:off x="3755770" y="2869058"/>
            <a:ext cx="154305" cy="125730"/>
          </a:xfrm>
          <a:custGeom>
            <a:avLst/>
            <a:gdLst/>
            <a:ahLst/>
            <a:cxnLst/>
            <a:rect l="l" t="t" r="r" b="b"/>
            <a:pathLst>
              <a:path w="154304" h="125729">
                <a:moveTo>
                  <a:pt x="76962" y="0"/>
                </a:moveTo>
                <a:lnTo>
                  <a:pt x="46988" y="4927"/>
                </a:lnTo>
                <a:lnTo>
                  <a:pt x="22526" y="18367"/>
                </a:lnTo>
                <a:lnTo>
                  <a:pt x="6042" y="38308"/>
                </a:lnTo>
                <a:lnTo>
                  <a:pt x="0" y="62737"/>
                </a:lnTo>
                <a:lnTo>
                  <a:pt x="6042" y="87167"/>
                </a:lnTo>
                <a:lnTo>
                  <a:pt x="22526" y="107108"/>
                </a:lnTo>
                <a:lnTo>
                  <a:pt x="46988" y="120548"/>
                </a:lnTo>
                <a:lnTo>
                  <a:pt x="76962" y="125475"/>
                </a:lnTo>
                <a:lnTo>
                  <a:pt x="106955" y="120548"/>
                </a:lnTo>
                <a:lnTo>
                  <a:pt x="131460" y="107108"/>
                </a:lnTo>
                <a:lnTo>
                  <a:pt x="147988" y="87167"/>
                </a:lnTo>
                <a:lnTo>
                  <a:pt x="154050" y="62737"/>
                </a:lnTo>
                <a:lnTo>
                  <a:pt x="147988" y="38308"/>
                </a:lnTo>
                <a:lnTo>
                  <a:pt x="131460" y="18367"/>
                </a:lnTo>
                <a:lnTo>
                  <a:pt x="106955" y="4927"/>
                </a:lnTo>
                <a:lnTo>
                  <a:pt x="76962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>
            <a:extLst>
              <a:ext uri="{FF2B5EF4-FFF2-40B4-BE49-F238E27FC236}">
                <a16:creationId xmlns:a16="http://schemas.microsoft.com/office/drawing/2014/main" id="{D1A8C099-A09B-054B-AD9A-216911771E29}"/>
              </a:ext>
            </a:extLst>
          </p:cNvPr>
          <p:cNvSpPr/>
          <p:nvPr/>
        </p:nvSpPr>
        <p:spPr>
          <a:xfrm>
            <a:off x="3755770" y="2869058"/>
            <a:ext cx="154305" cy="125730"/>
          </a:xfrm>
          <a:custGeom>
            <a:avLst/>
            <a:gdLst/>
            <a:ahLst/>
            <a:cxnLst/>
            <a:rect l="l" t="t" r="r" b="b"/>
            <a:pathLst>
              <a:path w="154304" h="125729">
                <a:moveTo>
                  <a:pt x="0" y="62737"/>
                </a:moveTo>
                <a:lnTo>
                  <a:pt x="6042" y="38308"/>
                </a:lnTo>
                <a:lnTo>
                  <a:pt x="22526" y="18367"/>
                </a:lnTo>
                <a:lnTo>
                  <a:pt x="46988" y="4927"/>
                </a:lnTo>
                <a:lnTo>
                  <a:pt x="76962" y="0"/>
                </a:lnTo>
                <a:lnTo>
                  <a:pt x="106955" y="4927"/>
                </a:lnTo>
                <a:lnTo>
                  <a:pt x="131460" y="18367"/>
                </a:lnTo>
                <a:lnTo>
                  <a:pt x="147988" y="38308"/>
                </a:lnTo>
                <a:lnTo>
                  <a:pt x="154050" y="62737"/>
                </a:lnTo>
                <a:lnTo>
                  <a:pt x="147988" y="87167"/>
                </a:lnTo>
                <a:lnTo>
                  <a:pt x="131460" y="107108"/>
                </a:lnTo>
                <a:lnTo>
                  <a:pt x="106955" y="120548"/>
                </a:lnTo>
                <a:lnTo>
                  <a:pt x="76962" y="125475"/>
                </a:lnTo>
                <a:lnTo>
                  <a:pt x="46988" y="120548"/>
                </a:lnTo>
                <a:lnTo>
                  <a:pt x="22526" y="107108"/>
                </a:lnTo>
                <a:lnTo>
                  <a:pt x="6042" y="87167"/>
                </a:lnTo>
                <a:lnTo>
                  <a:pt x="0" y="6273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>
            <a:extLst>
              <a:ext uri="{FF2B5EF4-FFF2-40B4-BE49-F238E27FC236}">
                <a16:creationId xmlns:a16="http://schemas.microsoft.com/office/drawing/2014/main" id="{6E86ED4C-A4B1-B74D-95EA-9282C2CCB9C0}"/>
              </a:ext>
            </a:extLst>
          </p:cNvPr>
          <p:cNvSpPr/>
          <p:nvPr/>
        </p:nvSpPr>
        <p:spPr>
          <a:xfrm>
            <a:off x="3890295" y="3102007"/>
            <a:ext cx="158686" cy="13028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>
            <a:extLst>
              <a:ext uri="{FF2B5EF4-FFF2-40B4-BE49-F238E27FC236}">
                <a16:creationId xmlns:a16="http://schemas.microsoft.com/office/drawing/2014/main" id="{3EF24B94-ECB1-D24E-A72D-E2CD31A98278}"/>
              </a:ext>
            </a:extLst>
          </p:cNvPr>
          <p:cNvSpPr txBox="1"/>
          <p:nvPr/>
        </p:nvSpPr>
        <p:spPr>
          <a:xfrm>
            <a:off x="3945000" y="3092907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8</a:t>
            </a:r>
            <a:endParaRPr sz="800">
              <a:latin typeface="Arial"/>
              <a:cs typeface="Arial"/>
            </a:endParaRPr>
          </a:p>
        </p:txBody>
      </p:sp>
      <p:sp>
        <p:nvSpPr>
          <p:cNvPr id="96" name="object 96">
            <a:extLst>
              <a:ext uri="{FF2B5EF4-FFF2-40B4-BE49-F238E27FC236}">
                <a16:creationId xmlns:a16="http://schemas.microsoft.com/office/drawing/2014/main" id="{BF7440E8-CE28-7B48-81A1-B69F0F72D0F0}"/>
              </a:ext>
            </a:extLst>
          </p:cNvPr>
          <p:cNvSpPr txBox="1"/>
          <p:nvPr/>
        </p:nvSpPr>
        <p:spPr>
          <a:xfrm>
            <a:off x="3282695" y="2133981"/>
            <a:ext cx="9207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spc="5" dirty="0">
                <a:solidFill>
                  <a:srgbClr val="CC0000"/>
                </a:solidFill>
                <a:latin typeface="Arial"/>
                <a:cs typeface="Arial"/>
              </a:rPr>
              <a:t>13</a:t>
            </a:r>
            <a:endParaRPr sz="550">
              <a:latin typeface="Arial"/>
              <a:cs typeface="Arial"/>
            </a:endParaRPr>
          </a:p>
        </p:txBody>
      </p:sp>
      <p:sp>
        <p:nvSpPr>
          <p:cNvPr id="97" name="object 97">
            <a:extLst>
              <a:ext uri="{FF2B5EF4-FFF2-40B4-BE49-F238E27FC236}">
                <a16:creationId xmlns:a16="http://schemas.microsoft.com/office/drawing/2014/main" id="{A2E5BA9C-75F6-B046-AAD8-F1C54E9ED2F3}"/>
              </a:ext>
            </a:extLst>
          </p:cNvPr>
          <p:cNvSpPr txBox="1"/>
          <p:nvPr/>
        </p:nvSpPr>
        <p:spPr>
          <a:xfrm>
            <a:off x="2594229" y="2341246"/>
            <a:ext cx="187325" cy="1346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8</a:t>
            </a:r>
            <a:r>
              <a:rPr sz="550" spc="7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lang="en-US" sz="550" spc="7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200" b="1" spc="-7" baseline="-17361" dirty="0">
                <a:latin typeface="Arial"/>
                <a:cs typeface="Arial"/>
              </a:rPr>
              <a:t>4</a:t>
            </a:r>
            <a:endParaRPr sz="1200" baseline="-17361" dirty="0">
              <a:latin typeface="Arial"/>
              <a:cs typeface="Arial"/>
            </a:endParaRPr>
          </a:p>
        </p:txBody>
      </p:sp>
      <p:sp>
        <p:nvSpPr>
          <p:cNvPr id="98" name="object 98">
            <a:extLst>
              <a:ext uri="{FF2B5EF4-FFF2-40B4-BE49-F238E27FC236}">
                <a16:creationId xmlns:a16="http://schemas.microsoft.com/office/drawing/2014/main" id="{6F9FFFEB-877E-3F49-B28E-569F0010E353}"/>
              </a:ext>
            </a:extLst>
          </p:cNvPr>
          <p:cNvSpPr txBox="1"/>
          <p:nvPr/>
        </p:nvSpPr>
        <p:spPr>
          <a:xfrm>
            <a:off x="2375026" y="2537206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2</a:t>
            </a:r>
            <a:endParaRPr sz="550">
              <a:latin typeface="Arial"/>
              <a:cs typeface="Arial"/>
            </a:endParaRPr>
          </a:p>
        </p:txBody>
      </p:sp>
      <p:sp>
        <p:nvSpPr>
          <p:cNvPr id="99" name="object 99">
            <a:extLst>
              <a:ext uri="{FF2B5EF4-FFF2-40B4-BE49-F238E27FC236}">
                <a16:creationId xmlns:a16="http://schemas.microsoft.com/office/drawing/2014/main" id="{7F857EC6-D786-264F-834D-3AACA90E8F0B}"/>
              </a:ext>
            </a:extLst>
          </p:cNvPr>
          <p:cNvSpPr txBox="1"/>
          <p:nvPr/>
        </p:nvSpPr>
        <p:spPr>
          <a:xfrm>
            <a:off x="2322956" y="2792985"/>
            <a:ext cx="81915" cy="226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64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1</a:t>
            </a:r>
            <a:endParaRPr sz="550">
              <a:latin typeface="Arial"/>
              <a:cs typeface="Arial"/>
            </a:endParaRPr>
          </a:p>
          <a:p>
            <a:pPr marL="12700">
              <a:lnSpc>
                <a:spcPts val="940"/>
              </a:lnSpc>
            </a:pPr>
            <a:r>
              <a:rPr sz="800" b="1" spc="-5" dirty="0">
                <a:latin typeface="Arial"/>
                <a:cs typeface="Arial"/>
              </a:rPr>
              <a:t>3</a:t>
            </a:r>
            <a:endParaRPr sz="800">
              <a:latin typeface="Arial"/>
              <a:cs typeface="Arial"/>
            </a:endParaRPr>
          </a:p>
        </p:txBody>
      </p:sp>
      <p:sp>
        <p:nvSpPr>
          <p:cNvPr id="100" name="object 100">
            <a:extLst>
              <a:ext uri="{FF2B5EF4-FFF2-40B4-BE49-F238E27FC236}">
                <a16:creationId xmlns:a16="http://schemas.microsoft.com/office/drawing/2014/main" id="{3AA937CB-DDA0-9A4E-8715-6DC7F116AD69}"/>
              </a:ext>
            </a:extLst>
          </p:cNvPr>
          <p:cNvSpPr txBox="1"/>
          <p:nvPr/>
        </p:nvSpPr>
        <p:spPr>
          <a:xfrm>
            <a:off x="3050413" y="2517776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5</a:t>
            </a:r>
            <a:endParaRPr sz="550">
              <a:latin typeface="Arial"/>
              <a:cs typeface="Arial"/>
            </a:endParaRPr>
          </a:p>
        </p:txBody>
      </p:sp>
      <p:sp>
        <p:nvSpPr>
          <p:cNvPr id="101" name="object 101">
            <a:extLst>
              <a:ext uri="{FF2B5EF4-FFF2-40B4-BE49-F238E27FC236}">
                <a16:creationId xmlns:a16="http://schemas.microsoft.com/office/drawing/2014/main" id="{9E26CB1F-898F-4140-9ACC-C6EE76E3FF22}"/>
              </a:ext>
            </a:extLst>
          </p:cNvPr>
          <p:cNvSpPr txBox="1"/>
          <p:nvPr/>
        </p:nvSpPr>
        <p:spPr>
          <a:xfrm>
            <a:off x="2739898" y="2753614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1</a:t>
            </a:r>
            <a:endParaRPr sz="550">
              <a:latin typeface="Arial"/>
              <a:cs typeface="Arial"/>
            </a:endParaRPr>
          </a:p>
        </p:txBody>
      </p:sp>
      <p:sp>
        <p:nvSpPr>
          <p:cNvPr id="102" name="object 102">
            <a:extLst>
              <a:ext uri="{FF2B5EF4-FFF2-40B4-BE49-F238E27FC236}">
                <a16:creationId xmlns:a16="http://schemas.microsoft.com/office/drawing/2014/main" id="{A2453D43-FDB5-3743-8D62-98240FF64157}"/>
              </a:ext>
            </a:extLst>
          </p:cNvPr>
          <p:cNvSpPr txBox="1"/>
          <p:nvPr/>
        </p:nvSpPr>
        <p:spPr>
          <a:xfrm>
            <a:off x="3210432" y="2792350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3</a:t>
            </a:r>
            <a:endParaRPr sz="550">
              <a:latin typeface="Arial"/>
              <a:cs typeface="Arial"/>
            </a:endParaRPr>
          </a:p>
        </p:txBody>
      </p:sp>
      <p:sp>
        <p:nvSpPr>
          <p:cNvPr id="103" name="object 103">
            <a:extLst>
              <a:ext uri="{FF2B5EF4-FFF2-40B4-BE49-F238E27FC236}">
                <a16:creationId xmlns:a16="http://schemas.microsoft.com/office/drawing/2014/main" id="{A3D3B9ED-76E5-FE44-9D57-143B75D27B26}"/>
              </a:ext>
            </a:extLst>
          </p:cNvPr>
          <p:cNvSpPr txBox="1"/>
          <p:nvPr/>
        </p:nvSpPr>
        <p:spPr>
          <a:xfrm>
            <a:off x="3307080" y="3010916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1</a:t>
            </a:r>
            <a:endParaRPr sz="550">
              <a:latin typeface="Arial"/>
              <a:cs typeface="Arial"/>
            </a:endParaRPr>
          </a:p>
        </p:txBody>
      </p:sp>
      <p:sp>
        <p:nvSpPr>
          <p:cNvPr id="104" name="object 104">
            <a:extLst>
              <a:ext uri="{FF2B5EF4-FFF2-40B4-BE49-F238E27FC236}">
                <a16:creationId xmlns:a16="http://schemas.microsoft.com/office/drawing/2014/main" id="{DAA808C8-928E-9A4C-B806-EAE87ECB0424}"/>
              </a:ext>
            </a:extLst>
          </p:cNvPr>
          <p:cNvSpPr txBox="1"/>
          <p:nvPr/>
        </p:nvSpPr>
        <p:spPr>
          <a:xfrm>
            <a:off x="3611880" y="2295272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4</a:t>
            </a:r>
            <a:endParaRPr sz="550">
              <a:latin typeface="Arial"/>
              <a:cs typeface="Arial"/>
            </a:endParaRPr>
          </a:p>
        </p:txBody>
      </p:sp>
      <p:sp>
        <p:nvSpPr>
          <p:cNvPr id="105" name="object 105">
            <a:extLst>
              <a:ext uri="{FF2B5EF4-FFF2-40B4-BE49-F238E27FC236}">
                <a16:creationId xmlns:a16="http://schemas.microsoft.com/office/drawing/2014/main" id="{85E88EAF-82A9-D346-96CD-C14A8F84D8CE}"/>
              </a:ext>
            </a:extLst>
          </p:cNvPr>
          <p:cNvSpPr txBox="1"/>
          <p:nvPr/>
        </p:nvSpPr>
        <p:spPr>
          <a:xfrm>
            <a:off x="4064507" y="2483613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3</a:t>
            </a:r>
            <a:endParaRPr sz="550">
              <a:latin typeface="Arial"/>
              <a:cs typeface="Arial"/>
            </a:endParaRPr>
          </a:p>
        </p:txBody>
      </p:sp>
      <p:sp>
        <p:nvSpPr>
          <p:cNvPr id="106" name="object 106">
            <a:extLst>
              <a:ext uri="{FF2B5EF4-FFF2-40B4-BE49-F238E27FC236}">
                <a16:creationId xmlns:a16="http://schemas.microsoft.com/office/drawing/2014/main" id="{9DC1AC2B-9B41-D141-9867-94406179F23E}"/>
              </a:ext>
            </a:extLst>
          </p:cNvPr>
          <p:cNvSpPr txBox="1"/>
          <p:nvPr/>
        </p:nvSpPr>
        <p:spPr>
          <a:xfrm>
            <a:off x="3785362" y="2730055"/>
            <a:ext cx="92075" cy="27368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4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2</a:t>
            </a:r>
            <a:endParaRPr sz="550">
              <a:latin typeface="Arial"/>
              <a:cs typeface="Arial"/>
            </a:endParaRPr>
          </a:p>
          <a:p>
            <a:pPr marL="22860">
              <a:lnSpc>
                <a:spcPct val="100000"/>
              </a:lnSpc>
              <a:spcBef>
                <a:spcPts val="195"/>
              </a:spcBef>
            </a:pPr>
            <a:r>
              <a:rPr sz="800" b="1" spc="-5" dirty="0">
                <a:latin typeface="Arial"/>
                <a:cs typeface="Arial"/>
              </a:rPr>
              <a:t>5</a:t>
            </a:r>
            <a:endParaRPr sz="800">
              <a:latin typeface="Arial"/>
              <a:cs typeface="Arial"/>
            </a:endParaRPr>
          </a:p>
        </p:txBody>
      </p:sp>
      <p:sp>
        <p:nvSpPr>
          <p:cNvPr id="107" name="object 107">
            <a:extLst>
              <a:ext uri="{FF2B5EF4-FFF2-40B4-BE49-F238E27FC236}">
                <a16:creationId xmlns:a16="http://schemas.microsoft.com/office/drawing/2014/main" id="{0186AC13-E005-1147-8E0F-C11202E1FEF8}"/>
              </a:ext>
            </a:extLst>
          </p:cNvPr>
          <p:cNvSpPr txBox="1"/>
          <p:nvPr/>
        </p:nvSpPr>
        <p:spPr>
          <a:xfrm>
            <a:off x="2660014" y="3270911"/>
            <a:ext cx="1882775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1819910" algn="l"/>
              </a:tabLst>
            </a:pPr>
            <a:r>
              <a:rPr sz="700" spc="-15" dirty="0">
                <a:latin typeface="Arial"/>
                <a:cs typeface="Arial"/>
              </a:rPr>
              <a:t>S</a:t>
            </a:r>
            <a:r>
              <a:rPr sz="700" spc="-10" dirty="0">
                <a:latin typeface="Arial"/>
                <a:cs typeface="Arial"/>
              </a:rPr>
              <a:t>equen</a:t>
            </a:r>
            <a:r>
              <a:rPr sz="700" spc="5" dirty="0">
                <a:latin typeface="Arial"/>
                <a:cs typeface="Arial"/>
              </a:rPr>
              <a:t>c</a:t>
            </a:r>
            <a:r>
              <a:rPr sz="700" spc="-10" dirty="0">
                <a:latin typeface="Arial"/>
                <a:cs typeface="Arial"/>
              </a:rPr>
              <a:t>e</a:t>
            </a:r>
            <a:r>
              <a:rPr sz="700" spc="-5" dirty="0">
                <a:latin typeface="Arial"/>
                <a:cs typeface="Arial"/>
              </a:rPr>
              <a:t>:</a:t>
            </a:r>
            <a:r>
              <a:rPr sz="700" spc="15" dirty="0">
                <a:latin typeface="Arial"/>
                <a:cs typeface="Arial"/>
              </a:rPr>
              <a:t> </a:t>
            </a:r>
            <a:r>
              <a:rPr sz="700" spc="-10" dirty="0">
                <a:latin typeface="Arial"/>
                <a:cs typeface="Arial"/>
              </a:rPr>
              <a:t>314159265358</a:t>
            </a:r>
            <a:r>
              <a:rPr sz="700" spc="-5" dirty="0">
                <a:latin typeface="Arial"/>
                <a:cs typeface="Arial"/>
              </a:rPr>
              <a:t>9</a:t>
            </a:r>
            <a:r>
              <a:rPr sz="700" dirty="0">
                <a:latin typeface="Arial"/>
                <a:cs typeface="Arial"/>
              </a:rPr>
              <a:t>	</a:t>
            </a:r>
            <a:endParaRPr sz="1050" baseline="-7936" dirty="0">
              <a:latin typeface="Arial"/>
              <a:cs typeface="Arial"/>
            </a:endParaRPr>
          </a:p>
        </p:txBody>
      </p:sp>
      <p:sp>
        <p:nvSpPr>
          <p:cNvPr id="108" name="object 108">
            <a:extLst>
              <a:ext uri="{FF2B5EF4-FFF2-40B4-BE49-F238E27FC236}">
                <a16:creationId xmlns:a16="http://schemas.microsoft.com/office/drawing/2014/main" id="{F363628F-908A-ED45-9304-14DC47D5F4FD}"/>
              </a:ext>
            </a:extLst>
          </p:cNvPr>
          <p:cNvSpPr/>
          <p:nvPr/>
        </p:nvSpPr>
        <p:spPr>
          <a:xfrm>
            <a:off x="2949225" y="3117756"/>
            <a:ext cx="158686" cy="130225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>
            <a:extLst>
              <a:ext uri="{FF2B5EF4-FFF2-40B4-BE49-F238E27FC236}">
                <a16:creationId xmlns:a16="http://schemas.microsoft.com/office/drawing/2014/main" id="{DF480AE4-81D1-514A-A5EF-5FF9DE4FB045}"/>
              </a:ext>
            </a:extLst>
          </p:cNvPr>
          <p:cNvSpPr/>
          <p:nvPr/>
        </p:nvSpPr>
        <p:spPr>
          <a:xfrm>
            <a:off x="3188747" y="3117756"/>
            <a:ext cx="158686" cy="13022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>
            <a:extLst>
              <a:ext uri="{FF2B5EF4-FFF2-40B4-BE49-F238E27FC236}">
                <a16:creationId xmlns:a16="http://schemas.microsoft.com/office/drawing/2014/main" id="{EE6E16A0-3A03-7248-9894-E46C1FA4476E}"/>
              </a:ext>
            </a:extLst>
          </p:cNvPr>
          <p:cNvSpPr txBox="1"/>
          <p:nvPr/>
        </p:nvSpPr>
        <p:spPr>
          <a:xfrm>
            <a:off x="2781045" y="2817795"/>
            <a:ext cx="530860" cy="437515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marR="124460" algn="ctr">
              <a:lnSpc>
                <a:spcPct val="100000"/>
              </a:lnSpc>
              <a:spcBef>
                <a:spcPts val="405"/>
              </a:spcBef>
              <a:tabLst>
                <a:tab pos="341630" algn="l"/>
              </a:tabLst>
            </a:pPr>
            <a:r>
              <a:rPr sz="800" b="1" spc="-5" dirty="0">
                <a:latin typeface="Arial"/>
                <a:cs typeface="Arial"/>
              </a:rPr>
              <a:t>1	2</a:t>
            </a:r>
            <a:endParaRPr sz="800">
              <a:latin typeface="Arial"/>
              <a:cs typeface="Arial"/>
            </a:endParaRPr>
          </a:p>
          <a:p>
            <a:pPr marL="176530">
              <a:lnSpc>
                <a:spcPct val="100000"/>
              </a:lnSpc>
              <a:spcBef>
                <a:spcPts val="219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1</a:t>
            </a:r>
            <a:endParaRPr sz="550">
              <a:latin typeface="Arial"/>
              <a:cs typeface="Arial"/>
            </a:endParaRPr>
          </a:p>
          <a:p>
            <a:pPr marL="222250">
              <a:lnSpc>
                <a:spcPct val="100000"/>
              </a:lnSpc>
              <a:spcBef>
                <a:spcPts val="135"/>
              </a:spcBef>
              <a:tabLst>
                <a:tab pos="461645" algn="l"/>
              </a:tabLst>
            </a:pPr>
            <a:r>
              <a:rPr sz="800" b="1" spc="-5" dirty="0">
                <a:latin typeface="Arial"/>
                <a:cs typeface="Arial"/>
              </a:rPr>
              <a:t>9	6</a:t>
            </a:r>
            <a:endParaRPr sz="800">
              <a:latin typeface="Arial"/>
              <a:cs typeface="Arial"/>
            </a:endParaRPr>
          </a:p>
        </p:txBody>
      </p:sp>
      <p:sp>
        <p:nvSpPr>
          <p:cNvPr id="111" name="object 111">
            <a:extLst>
              <a:ext uri="{FF2B5EF4-FFF2-40B4-BE49-F238E27FC236}">
                <a16:creationId xmlns:a16="http://schemas.microsoft.com/office/drawing/2014/main" id="{57206176-4644-8244-93B7-7D1264973BD8}"/>
              </a:ext>
            </a:extLst>
          </p:cNvPr>
          <p:cNvSpPr txBox="1"/>
          <p:nvPr/>
        </p:nvSpPr>
        <p:spPr>
          <a:xfrm>
            <a:off x="4026154" y="2762200"/>
            <a:ext cx="534670" cy="34671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s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spc="10" dirty="0">
                <a:latin typeface="Arial"/>
                <a:cs typeface="Arial"/>
              </a:rPr>
              <a:t>l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spc="5" dirty="0">
                <a:latin typeface="Arial"/>
                <a:cs typeface="Arial"/>
              </a:rPr>
              <a:t>ct(</a:t>
            </a:r>
            <a:r>
              <a:rPr sz="900" dirty="0">
                <a:latin typeface="Arial"/>
                <a:cs typeface="Arial"/>
              </a:rPr>
              <a:t>10)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7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1</a:t>
            </a:r>
            <a:endParaRPr sz="550">
              <a:latin typeface="Arial"/>
              <a:cs typeface="Arial"/>
            </a:endParaRPr>
          </a:p>
        </p:txBody>
      </p:sp>
      <p:sp>
        <p:nvSpPr>
          <p:cNvPr id="112" name="object 112">
            <a:extLst>
              <a:ext uri="{FF2B5EF4-FFF2-40B4-BE49-F238E27FC236}">
                <a16:creationId xmlns:a16="http://schemas.microsoft.com/office/drawing/2014/main" id="{259C30C1-771F-7040-97E6-9E4582718342}"/>
              </a:ext>
            </a:extLst>
          </p:cNvPr>
          <p:cNvSpPr/>
          <p:nvPr/>
        </p:nvSpPr>
        <p:spPr>
          <a:xfrm>
            <a:off x="3927729" y="2877948"/>
            <a:ext cx="90170" cy="48895"/>
          </a:xfrm>
          <a:custGeom>
            <a:avLst/>
            <a:gdLst/>
            <a:ahLst/>
            <a:cxnLst/>
            <a:rect l="l" t="t" r="r" b="b"/>
            <a:pathLst>
              <a:path w="90170" h="48895">
                <a:moveTo>
                  <a:pt x="34416" y="0"/>
                </a:moveTo>
                <a:lnTo>
                  <a:pt x="32384" y="254"/>
                </a:lnTo>
                <a:lnTo>
                  <a:pt x="31368" y="1524"/>
                </a:lnTo>
                <a:lnTo>
                  <a:pt x="0" y="39624"/>
                </a:lnTo>
                <a:lnTo>
                  <a:pt x="48640" y="48133"/>
                </a:lnTo>
                <a:lnTo>
                  <a:pt x="50291" y="48514"/>
                </a:lnTo>
                <a:lnTo>
                  <a:pt x="51815" y="47371"/>
                </a:lnTo>
                <a:lnTo>
                  <a:pt x="52069" y="45720"/>
                </a:lnTo>
                <a:lnTo>
                  <a:pt x="52450" y="44069"/>
                </a:lnTo>
                <a:lnTo>
                  <a:pt x="51307" y="42418"/>
                </a:lnTo>
                <a:lnTo>
                  <a:pt x="49656" y="42164"/>
                </a:lnTo>
                <a:lnTo>
                  <a:pt x="39522" y="40386"/>
                </a:lnTo>
                <a:lnTo>
                  <a:pt x="6730" y="40386"/>
                </a:lnTo>
                <a:lnTo>
                  <a:pt x="4571" y="34671"/>
                </a:lnTo>
                <a:lnTo>
                  <a:pt x="15226" y="30734"/>
                </a:lnTo>
                <a:lnTo>
                  <a:pt x="36067" y="5461"/>
                </a:lnTo>
                <a:lnTo>
                  <a:pt x="37083" y="4064"/>
                </a:lnTo>
                <a:lnTo>
                  <a:pt x="36956" y="2159"/>
                </a:lnTo>
                <a:lnTo>
                  <a:pt x="35686" y="1143"/>
                </a:lnTo>
                <a:lnTo>
                  <a:pt x="34416" y="0"/>
                </a:lnTo>
                <a:close/>
              </a:path>
              <a:path w="90170" h="48895">
                <a:moveTo>
                  <a:pt x="15226" y="30734"/>
                </a:moveTo>
                <a:lnTo>
                  <a:pt x="4571" y="34671"/>
                </a:lnTo>
                <a:lnTo>
                  <a:pt x="6730" y="40386"/>
                </a:lnTo>
                <a:lnTo>
                  <a:pt x="9137" y="39497"/>
                </a:lnTo>
                <a:lnTo>
                  <a:pt x="8000" y="39497"/>
                </a:lnTo>
                <a:lnTo>
                  <a:pt x="6222" y="34544"/>
                </a:lnTo>
                <a:lnTo>
                  <a:pt x="12085" y="34544"/>
                </a:lnTo>
                <a:lnTo>
                  <a:pt x="15226" y="30734"/>
                </a:lnTo>
                <a:close/>
              </a:path>
              <a:path w="90170" h="48895">
                <a:moveTo>
                  <a:pt x="17288" y="36485"/>
                </a:moveTo>
                <a:lnTo>
                  <a:pt x="6730" y="40386"/>
                </a:lnTo>
                <a:lnTo>
                  <a:pt x="39522" y="40386"/>
                </a:lnTo>
                <a:lnTo>
                  <a:pt x="17288" y="36485"/>
                </a:lnTo>
                <a:close/>
              </a:path>
              <a:path w="90170" h="48895">
                <a:moveTo>
                  <a:pt x="6222" y="34544"/>
                </a:moveTo>
                <a:lnTo>
                  <a:pt x="8000" y="39497"/>
                </a:lnTo>
                <a:lnTo>
                  <a:pt x="11344" y="35442"/>
                </a:lnTo>
                <a:lnTo>
                  <a:pt x="6222" y="34544"/>
                </a:lnTo>
                <a:close/>
              </a:path>
              <a:path w="90170" h="48895">
                <a:moveTo>
                  <a:pt x="11344" y="35442"/>
                </a:moveTo>
                <a:lnTo>
                  <a:pt x="8000" y="39497"/>
                </a:lnTo>
                <a:lnTo>
                  <a:pt x="9137" y="39497"/>
                </a:lnTo>
                <a:lnTo>
                  <a:pt x="17288" y="36485"/>
                </a:lnTo>
                <a:lnTo>
                  <a:pt x="11344" y="35442"/>
                </a:lnTo>
                <a:close/>
              </a:path>
              <a:path w="90170" h="48895">
                <a:moveTo>
                  <a:pt x="87756" y="3937"/>
                </a:moveTo>
                <a:lnTo>
                  <a:pt x="15226" y="30734"/>
                </a:lnTo>
                <a:lnTo>
                  <a:pt x="11344" y="35442"/>
                </a:lnTo>
                <a:lnTo>
                  <a:pt x="17288" y="36485"/>
                </a:lnTo>
                <a:lnTo>
                  <a:pt x="89915" y="9652"/>
                </a:lnTo>
                <a:lnTo>
                  <a:pt x="87756" y="3937"/>
                </a:lnTo>
                <a:close/>
              </a:path>
              <a:path w="90170" h="48895">
                <a:moveTo>
                  <a:pt x="12085" y="34544"/>
                </a:moveTo>
                <a:lnTo>
                  <a:pt x="6222" y="34544"/>
                </a:lnTo>
                <a:lnTo>
                  <a:pt x="11344" y="35442"/>
                </a:lnTo>
                <a:lnTo>
                  <a:pt x="12085" y="345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>
            <a:extLst>
              <a:ext uri="{FF2B5EF4-FFF2-40B4-BE49-F238E27FC236}">
                <a16:creationId xmlns:a16="http://schemas.microsoft.com/office/drawing/2014/main" id="{6787021F-0954-AD4B-9A00-3F071B0463C0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4533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60CA3A8-79B3-1F4F-AEF3-7F569EE9FB2B}"/>
              </a:ext>
            </a:extLst>
          </p:cNvPr>
          <p:cNvSpPr txBox="1"/>
          <p:nvPr/>
        </p:nvSpPr>
        <p:spPr>
          <a:xfrm>
            <a:off x="275589" y="806322"/>
            <a:ext cx="4091940" cy="1321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331470" indent="-17018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170815" algn="l"/>
              </a:tabLst>
            </a:pPr>
            <a:r>
              <a:rPr sz="1600" b="1" spc="5" dirty="0">
                <a:latin typeface="Arial"/>
                <a:cs typeface="Arial"/>
              </a:rPr>
              <a:t>Idea </a:t>
            </a:r>
            <a:r>
              <a:rPr sz="1600" b="1" spc="-5" dirty="0">
                <a:latin typeface="Arial"/>
                <a:cs typeface="Arial"/>
              </a:rPr>
              <a:t>#3: </a:t>
            </a:r>
            <a:r>
              <a:rPr sz="1600" spc="15" dirty="0">
                <a:latin typeface="Arial"/>
                <a:cs typeface="Arial"/>
              </a:rPr>
              <a:t>When </a:t>
            </a:r>
            <a:r>
              <a:rPr sz="1600" spc="-5" dirty="0">
                <a:latin typeface="Arial"/>
                <a:cs typeface="Arial"/>
              </a:rPr>
              <a:t>an </a:t>
            </a:r>
            <a:r>
              <a:rPr sz="1600" dirty="0">
                <a:latin typeface="Arial"/>
                <a:cs typeface="Arial"/>
              </a:rPr>
              <a:t>element is</a:t>
            </a:r>
            <a:r>
              <a:rPr sz="1600" spc="-24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accessed,  </a:t>
            </a:r>
            <a:r>
              <a:rPr sz="1600" spc="-5" dirty="0">
                <a:latin typeface="Arial"/>
                <a:cs typeface="Arial"/>
              </a:rPr>
              <a:t>“splay” it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the </a:t>
            </a:r>
            <a:r>
              <a:rPr sz="1600" spc="-5" dirty="0">
                <a:latin typeface="Arial"/>
                <a:cs typeface="Arial"/>
              </a:rPr>
              <a:t>root as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follows:</a:t>
            </a:r>
            <a:endParaRPr sz="16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0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Rotate to </a:t>
            </a:r>
            <a:r>
              <a:rPr sz="1200" spc="-5" dirty="0">
                <a:latin typeface="Arial"/>
                <a:cs typeface="Arial"/>
              </a:rPr>
              <a:t>the </a:t>
            </a:r>
            <a:r>
              <a:rPr sz="1200" dirty="0">
                <a:latin typeface="Arial"/>
                <a:cs typeface="Arial"/>
              </a:rPr>
              <a:t>root </a:t>
            </a:r>
            <a:r>
              <a:rPr sz="1200" spc="-5" dirty="0">
                <a:latin typeface="Arial"/>
                <a:cs typeface="Arial"/>
              </a:rPr>
              <a:t>as</a:t>
            </a:r>
            <a:r>
              <a:rPr sz="1200" spc="-6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before.</a:t>
            </a:r>
            <a:endParaRPr sz="1200">
              <a:latin typeface="Arial"/>
              <a:cs typeface="Arial"/>
            </a:endParaRPr>
          </a:p>
          <a:p>
            <a:pPr marL="372110" marR="508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Any time element </a:t>
            </a:r>
            <a:r>
              <a:rPr sz="1200" spc="10" dirty="0">
                <a:latin typeface="Arial"/>
                <a:cs typeface="Arial"/>
              </a:rPr>
              <a:t>is “in-line”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parent and  grandparent, </a:t>
            </a:r>
            <a:r>
              <a:rPr sz="1200" spc="-5" dirty="0">
                <a:latin typeface="Arial"/>
                <a:cs typeface="Arial"/>
              </a:rPr>
              <a:t>do </a:t>
            </a:r>
            <a:r>
              <a:rPr sz="1200" spc="-10" dirty="0">
                <a:latin typeface="Arial"/>
                <a:cs typeface="Arial"/>
              </a:rPr>
              <a:t>next two </a:t>
            </a:r>
            <a:r>
              <a:rPr sz="1200" dirty="0">
                <a:latin typeface="Arial"/>
                <a:cs typeface="Arial"/>
              </a:rPr>
              <a:t>rotations </a:t>
            </a:r>
            <a:r>
              <a:rPr sz="1200" spc="-5" dirty="0">
                <a:latin typeface="Arial"/>
                <a:cs typeface="Arial"/>
              </a:rPr>
              <a:t>out </a:t>
            </a:r>
            <a:r>
              <a:rPr sz="1200" dirty="0">
                <a:latin typeface="Arial"/>
                <a:cs typeface="Arial"/>
              </a:rPr>
              <a:t>of order: </a:t>
            </a:r>
            <a:r>
              <a:rPr sz="1200" spc="5" dirty="0">
                <a:latin typeface="Arial"/>
                <a:cs typeface="Arial"/>
              </a:rPr>
              <a:t>parent-  </a:t>
            </a:r>
            <a:r>
              <a:rPr sz="1200" dirty="0">
                <a:latin typeface="Arial"/>
                <a:cs typeface="Arial"/>
              </a:rPr>
              <a:t>grandparent </a:t>
            </a:r>
            <a:r>
              <a:rPr sz="1200" spc="5" dirty="0">
                <a:latin typeface="Arial"/>
                <a:cs typeface="Arial"/>
              </a:rPr>
              <a:t>link</a:t>
            </a:r>
            <a:r>
              <a:rPr sz="1200" spc="-10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first.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F0EDAD52-B4A9-2B44-A952-9F92E96084C6}"/>
              </a:ext>
            </a:extLst>
          </p:cNvPr>
          <p:cNvSpPr/>
          <p:nvPr/>
        </p:nvSpPr>
        <p:spPr>
          <a:xfrm>
            <a:off x="834349" y="2293799"/>
            <a:ext cx="3006171" cy="8909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2A1BD7EC-00AD-DC4C-BFF0-6F7417839E69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7AB58E77-A209-5344-85BD-41BD5A6A6550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9C4CCAB-F00C-DB4C-8ECB-4FF8316905C4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414655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Rotate to Root :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An</a:t>
            </a:r>
            <a:r>
              <a:rPr sz="1800" b="1" spc="-1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Improvement?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F7789035-E9EE-FE47-8110-85C627029862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5150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>
            <a:extLst>
              <a:ext uri="{FF2B5EF4-FFF2-40B4-BE49-F238E27FC236}">
                <a16:creationId xmlns:a16="http://schemas.microsoft.com/office/drawing/2014/main" id="{F245CEF3-2F6D-974D-A2CB-384F30B96496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10">
            <a:extLst>
              <a:ext uri="{FF2B5EF4-FFF2-40B4-BE49-F238E27FC236}">
                <a16:creationId xmlns:a16="http://schemas.microsoft.com/office/drawing/2014/main" id="{B9B7E8A1-8B5A-5648-BE98-3C3C3DC3AF1D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6BB8E9B0-76A9-DF4E-86F8-B72E9D1994BF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1222375">
              <a:lnSpc>
                <a:spcPct val="100000"/>
              </a:lnSpc>
              <a:spcBef>
                <a:spcPts val="1520"/>
              </a:spcBef>
            </a:pP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Splaying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:</a:t>
            </a:r>
            <a:r>
              <a:rPr sz="1800" b="1" spc="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Example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4D2A2B89-D9D0-9A47-B4D3-BCE8DDB33413}"/>
              </a:ext>
            </a:extLst>
          </p:cNvPr>
          <p:cNvSpPr/>
          <p:nvPr/>
        </p:nvSpPr>
        <p:spPr>
          <a:xfrm>
            <a:off x="826896" y="1427163"/>
            <a:ext cx="1017905" cy="1344295"/>
          </a:xfrm>
          <a:custGeom>
            <a:avLst/>
            <a:gdLst/>
            <a:ahLst/>
            <a:cxnLst/>
            <a:rect l="l" t="t" r="r" b="b"/>
            <a:pathLst>
              <a:path w="1017905" h="1344295">
                <a:moveTo>
                  <a:pt x="0" y="1343914"/>
                </a:moveTo>
                <a:lnTo>
                  <a:pt x="1017651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3D4B900B-6670-F447-8736-B0A7B019D452}"/>
              </a:ext>
            </a:extLst>
          </p:cNvPr>
          <p:cNvSpPr/>
          <p:nvPr/>
        </p:nvSpPr>
        <p:spPr>
          <a:xfrm>
            <a:off x="920654" y="2480533"/>
            <a:ext cx="157924" cy="1388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223B41B7-CEF2-1B47-BB70-4B4695796FE5}"/>
              </a:ext>
            </a:extLst>
          </p:cNvPr>
          <p:cNvSpPr/>
          <p:nvPr/>
        </p:nvSpPr>
        <p:spPr>
          <a:xfrm>
            <a:off x="1074578" y="2269332"/>
            <a:ext cx="157924" cy="1390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5">
            <a:extLst>
              <a:ext uri="{FF2B5EF4-FFF2-40B4-BE49-F238E27FC236}">
                <a16:creationId xmlns:a16="http://schemas.microsoft.com/office/drawing/2014/main" id="{7539425E-DDA5-A941-A5AF-BAF2857441C6}"/>
              </a:ext>
            </a:extLst>
          </p:cNvPr>
          <p:cNvSpPr/>
          <p:nvPr/>
        </p:nvSpPr>
        <p:spPr>
          <a:xfrm>
            <a:off x="1247552" y="2038445"/>
            <a:ext cx="158051" cy="1388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6">
            <a:extLst>
              <a:ext uri="{FF2B5EF4-FFF2-40B4-BE49-F238E27FC236}">
                <a16:creationId xmlns:a16="http://schemas.microsoft.com/office/drawing/2014/main" id="{EDB1BEAF-24C5-6147-ADC5-691645E5230B}"/>
              </a:ext>
            </a:extLst>
          </p:cNvPr>
          <p:cNvSpPr/>
          <p:nvPr/>
        </p:nvSpPr>
        <p:spPr>
          <a:xfrm>
            <a:off x="1419891" y="1827245"/>
            <a:ext cx="157924" cy="1388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7">
            <a:extLst>
              <a:ext uri="{FF2B5EF4-FFF2-40B4-BE49-F238E27FC236}">
                <a16:creationId xmlns:a16="http://schemas.microsoft.com/office/drawing/2014/main" id="{8B0C7ACC-26F6-0646-9436-72D707906CCC}"/>
              </a:ext>
            </a:extLst>
          </p:cNvPr>
          <p:cNvSpPr/>
          <p:nvPr/>
        </p:nvSpPr>
        <p:spPr>
          <a:xfrm>
            <a:off x="1573815" y="1616170"/>
            <a:ext cx="158051" cy="13887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8">
            <a:extLst>
              <a:ext uri="{FF2B5EF4-FFF2-40B4-BE49-F238E27FC236}">
                <a16:creationId xmlns:a16="http://schemas.microsoft.com/office/drawing/2014/main" id="{93ECCA41-5766-C442-953D-36F2E2B7101C}"/>
              </a:ext>
            </a:extLst>
          </p:cNvPr>
          <p:cNvSpPr/>
          <p:nvPr/>
        </p:nvSpPr>
        <p:spPr>
          <a:xfrm>
            <a:off x="1746027" y="1405732"/>
            <a:ext cx="158051" cy="13900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9">
            <a:extLst>
              <a:ext uri="{FF2B5EF4-FFF2-40B4-BE49-F238E27FC236}">
                <a16:creationId xmlns:a16="http://schemas.microsoft.com/office/drawing/2014/main" id="{DFE89DD1-2DAE-004D-A85C-89D6583A1D36}"/>
              </a:ext>
            </a:extLst>
          </p:cNvPr>
          <p:cNvSpPr/>
          <p:nvPr/>
        </p:nvSpPr>
        <p:spPr>
          <a:xfrm>
            <a:off x="748315" y="2691607"/>
            <a:ext cx="158051" cy="13900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0">
            <a:extLst>
              <a:ext uri="{FF2B5EF4-FFF2-40B4-BE49-F238E27FC236}">
                <a16:creationId xmlns:a16="http://schemas.microsoft.com/office/drawing/2014/main" id="{AB9BBB8D-AABE-7D45-A39D-C4F8716F0B72}"/>
              </a:ext>
            </a:extLst>
          </p:cNvPr>
          <p:cNvSpPr txBox="1"/>
          <p:nvPr/>
        </p:nvSpPr>
        <p:spPr>
          <a:xfrm>
            <a:off x="275589" y="781622"/>
            <a:ext cx="4107815" cy="2565446"/>
          </a:xfrm>
          <a:prstGeom prst="rect">
            <a:avLst/>
          </a:prstGeom>
        </p:spPr>
        <p:txBody>
          <a:bodyPr vert="horz" wrap="square" lIns="0" tIns="41275" rIns="0" bIns="0" rtlCol="0" anchor="t">
            <a:spAutoFit/>
          </a:bodyPr>
          <a:lstStyle/>
          <a:p>
            <a:pPr marL="170180" marR="5080" indent="-170180">
              <a:lnSpc>
                <a:spcPts val="1730"/>
              </a:lnSpc>
              <a:spcBef>
                <a:spcPts val="325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Consider </a:t>
            </a:r>
            <a:r>
              <a:rPr sz="1600" dirty="0">
                <a:latin typeface="Arial"/>
                <a:cs typeface="Arial"/>
              </a:rPr>
              <a:t>the path </a:t>
            </a:r>
            <a:r>
              <a:rPr sz="1600" spc="-5" dirty="0">
                <a:latin typeface="Arial"/>
                <a:cs typeface="Arial"/>
              </a:rPr>
              <a:t>example that </a:t>
            </a:r>
            <a:r>
              <a:rPr sz="1600" spc="-15" dirty="0">
                <a:latin typeface="Arial"/>
                <a:cs typeface="Arial"/>
              </a:rPr>
              <a:t>was </a:t>
            </a:r>
            <a:r>
              <a:rPr sz="1600" spc="-5" dirty="0">
                <a:latin typeface="Arial"/>
                <a:cs typeface="Arial"/>
              </a:rPr>
              <a:t>bad </a:t>
            </a:r>
            <a:r>
              <a:rPr sz="1600" dirty="0">
                <a:latin typeface="Arial"/>
                <a:cs typeface="Arial"/>
              </a:rPr>
              <a:t>for</a:t>
            </a:r>
            <a:r>
              <a:rPr lang="en-US" sz="1600" dirty="0">
                <a:latin typeface="Arial"/>
                <a:cs typeface="Arial"/>
              </a:rPr>
              <a:t> </a:t>
            </a:r>
            <a:r>
              <a:rPr sz="1600" dirty="0">
                <a:latin typeface="Arial"/>
                <a:cs typeface="Arial"/>
              </a:rPr>
              <a:t> single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rotations</a:t>
            </a:r>
            <a:r>
              <a:rPr lang="en-US" sz="1600" dirty="0">
                <a:latin typeface="Arial"/>
                <a:cs typeface="Arial"/>
              </a:rPr>
              <a:t>:</a:t>
            </a:r>
            <a:endParaRPr lang="en-US" dirty="0">
              <a:cs typeface="Calibri" panose="020F0502020204030204"/>
            </a:endParaRPr>
          </a:p>
          <a:p>
            <a:pPr marR="5080">
              <a:lnSpc>
                <a:spcPts val="1730"/>
              </a:lnSpc>
              <a:spcBef>
                <a:spcPts val="325"/>
              </a:spcBef>
              <a:tabLst>
                <a:tab pos="170815" algn="l"/>
              </a:tabLst>
            </a:pPr>
            <a:r>
              <a:rPr lang="en-US" sz="1600" dirty="0">
                <a:latin typeface="Arial"/>
                <a:cs typeface="Arial"/>
              </a:rPr>
              <a:t>                           </a:t>
            </a:r>
            <a:r>
              <a:rPr lang="en-US" sz="800" dirty="0">
                <a:latin typeface="Arial"/>
                <a:cs typeface="Arial"/>
              </a:rPr>
              <a:t>7</a:t>
            </a:r>
            <a:endParaRPr lang="en-US" sz="800" dirty="0">
              <a:cs typeface="Calibri"/>
            </a:endParaRPr>
          </a:p>
          <a:p>
            <a:pPr marL="1348105">
              <a:spcBef>
                <a:spcPts val="580"/>
              </a:spcBef>
              <a:tabLst>
                <a:tab pos="170815" algn="l"/>
              </a:tabLst>
            </a:pPr>
            <a:r>
              <a:rPr sz="900" spc="5" dirty="0">
                <a:latin typeface="Arial"/>
                <a:cs typeface="Arial"/>
              </a:rPr>
              <a:t>6</a:t>
            </a:r>
            <a:endParaRPr lang="en-US" sz="900" dirty="0">
              <a:latin typeface="Arial"/>
              <a:cs typeface="Arial"/>
            </a:endParaRPr>
          </a:p>
          <a:p>
            <a:pPr marL="1193800">
              <a:lnSpc>
                <a:spcPct val="100000"/>
              </a:lnSpc>
              <a:spcBef>
                <a:spcPts val="58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  <a:p>
            <a:pPr marL="1021715">
              <a:lnSpc>
                <a:spcPct val="100000"/>
              </a:lnSpc>
              <a:spcBef>
                <a:spcPts val="585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  <a:p>
            <a:pPr marL="848360">
              <a:lnSpc>
                <a:spcPct val="100000"/>
              </a:lnSpc>
              <a:spcBef>
                <a:spcPts val="74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  <a:p>
            <a:pPr marL="694690">
              <a:lnSpc>
                <a:spcPct val="100000"/>
              </a:lnSpc>
              <a:spcBef>
                <a:spcPts val="58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  <a:p>
            <a:pPr marL="522605">
              <a:lnSpc>
                <a:spcPct val="100000"/>
              </a:lnSpc>
              <a:spcBef>
                <a:spcPts val="58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 marL="170180" marR="74295" indent="-170180">
              <a:lnSpc>
                <a:spcPts val="1730"/>
              </a:lnSpc>
              <a:spcBef>
                <a:spcPts val="735"/>
              </a:spcBef>
              <a:buChar char="•"/>
              <a:tabLst>
                <a:tab pos="170815" algn="l"/>
              </a:tabLst>
            </a:pPr>
            <a:r>
              <a:rPr sz="1600" spc="10" dirty="0">
                <a:latin typeface="Arial"/>
                <a:cs typeface="Arial"/>
              </a:rPr>
              <a:t>What </a:t>
            </a:r>
            <a:r>
              <a:rPr sz="1600" spc="-5" dirty="0">
                <a:latin typeface="Arial"/>
                <a:cs typeface="Arial"/>
              </a:rPr>
              <a:t>happens </a:t>
            </a:r>
            <a:r>
              <a:rPr sz="1600" spc="-10" dirty="0">
                <a:latin typeface="Arial"/>
                <a:cs typeface="Arial"/>
              </a:rPr>
              <a:t>when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access element</a:t>
            </a:r>
            <a:r>
              <a:rPr sz="1600" spc="-17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1,  and </a:t>
            </a:r>
            <a:r>
              <a:rPr sz="1600" dirty="0">
                <a:latin typeface="Arial"/>
                <a:cs typeface="Arial"/>
              </a:rPr>
              <a:t>then splay it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the</a:t>
            </a:r>
            <a:r>
              <a:rPr sz="1600" spc="-12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root?</a:t>
            </a:r>
            <a:endParaRPr sz="1600">
              <a:latin typeface="Arial"/>
              <a:cs typeface="Arial"/>
            </a:endParaRPr>
          </a:p>
        </p:txBody>
      </p:sp>
      <p:sp>
        <p:nvSpPr>
          <p:cNvPr id="14" name="object 21">
            <a:extLst>
              <a:ext uri="{FF2B5EF4-FFF2-40B4-BE49-F238E27FC236}">
                <a16:creationId xmlns:a16="http://schemas.microsoft.com/office/drawing/2014/main" id="{7A8CDF19-344C-FF49-AC4C-0F830025A11B}"/>
              </a:ext>
            </a:extLst>
          </p:cNvPr>
          <p:cNvSpPr/>
          <p:nvPr/>
        </p:nvSpPr>
        <p:spPr>
          <a:xfrm>
            <a:off x="1749298" y="2156651"/>
            <a:ext cx="844550" cy="38100"/>
          </a:xfrm>
          <a:custGeom>
            <a:avLst/>
            <a:gdLst/>
            <a:ahLst/>
            <a:cxnLst/>
            <a:rect l="l" t="t" r="r" b="b"/>
            <a:pathLst>
              <a:path w="844550" h="38100">
                <a:moveTo>
                  <a:pt x="806450" y="0"/>
                </a:moveTo>
                <a:lnTo>
                  <a:pt x="806450" y="38099"/>
                </a:lnTo>
                <a:lnTo>
                  <a:pt x="838453" y="22097"/>
                </a:lnTo>
                <a:lnTo>
                  <a:pt x="812800" y="22097"/>
                </a:lnTo>
                <a:lnTo>
                  <a:pt x="812800" y="16001"/>
                </a:lnTo>
                <a:lnTo>
                  <a:pt x="838453" y="16001"/>
                </a:lnTo>
                <a:lnTo>
                  <a:pt x="806450" y="0"/>
                </a:lnTo>
                <a:close/>
              </a:path>
              <a:path w="844550" h="38100">
                <a:moveTo>
                  <a:pt x="806450" y="16001"/>
                </a:moveTo>
                <a:lnTo>
                  <a:pt x="0" y="16001"/>
                </a:lnTo>
                <a:lnTo>
                  <a:pt x="0" y="22097"/>
                </a:lnTo>
                <a:lnTo>
                  <a:pt x="806450" y="22097"/>
                </a:lnTo>
                <a:lnTo>
                  <a:pt x="806450" y="16001"/>
                </a:lnTo>
                <a:close/>
              </a:path>
              <a:path w="844550" h="38100">
                <a:moveTo>
                  <a:pt x="838453" y="16001"/>
                </a:moveTo>
                <a:lnTo>
                  <a:pt x="812800" y="16001"/>
                </a:lnTo>
                <a:lnTo>
                  <a:pt x="812800" y="22097"/>
                </a:lnTo>
                <a:lnTo>
                  <a:pt x="838453" y="22097"/>
                </a:lnTo>
                <a:lnTo>
                  <a:pt x="844550" y="19049"/>
                </a:lnTo>
                <a:lnTo>
                  <a:pt x="838453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2">
            <a:extLst>
              <a:ext uri="{FF2B5EF4-FFF2-40B4-BE49-F238E27FC236}">
                <a16:creationId xmlns:a16="http://schemas.microsoft.com/office/drawing/2014/main" id="{4A20719C-5CE4-934E-83B5-3F8FD1443A07}"/>
              </a:ext>
            </a:extLst>
          </p:cNvPr>
          <p:cNvSpPr txBox="1"/>
          <p:nvPr/>
        </p:nvSpPr>
        <p:spPr>
          <a:xfrm>
            <a:off x="3208146" y="1868488"/>
            <a:ext cx="480695" cy="479425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8255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650"/>
              </a:spcBef>
            </a:pPr>
            <a:r>
              <a:rPr sz="2000" b="1" spc="-5" dirty="0">
                <a:latin typeface="Arial"/>
                <a:cs typeface="Arial"/>
              </a:rPr>
              <a:t>?</a:t>
            </a:r>
            <a:endParaRPr sz="2000">
              <a:latin typeface="Arial"/>
              <a:cs typeface="Arial"/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28D8EAB4-3E08-0841-929D-CD7C2516043F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6562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E22105F3-8BF9-834F-B2F1-7A901157784C}"/>
              </a:ext>
            </a:extLst>
          </p:cNvPr>
          <p:cNvSpPr/>
          <p:nvPr/>
        </p:nvSpPr>
        <p:spPr>
          <a:xfrm>
            <a:off x="3189096" y="1677923"/>
            <a:ext cx="403225" cy="441325"/>
          </a:xfrm>
          <a:custGeom>
            <a:avLst/>
            <a:gdLst/>
            <a:ahLst/>
            <a:cxnLst/>
            <a:rect l="l" t="t" r="r" b="b"/>
            <a:pathLst>
              <a:path w="403225" h="441325">
                <a:moveTo>
                  <a:pt x="0" y="0"/>
                </a:moveTo>
                <a:lnTo>
                  <a:pt x="403225" y="44132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27270EF2-7BA0-F546-A901-7C763073FE99}"/>
              </a:ext>
            </a:extLst>
          </p:cNvPr>
          <p:cNvSpPr/>
          <p:nvPr/>
        </p:nvSpPr>
        <p:spPr>
          <a:xfrm>
            <a:off x="2881883" y="1908048"/>
            <a:ext cx="518795" cy="441325"/>
          </a:xfrm>
          <a:custGeom>
            <a:avLst/>
            <a:gdLst/>
            <a:ahLst/>
            <a:cxnLst/>
            <a:rect l="l" t="t" r="r" b="b"/>
            <a:pathLst>
              <a:path w="518795" h="441325">
                <a:moveTo>
                  <a:pt x="518413" y="0"/>
                </a:moveTo>
                <a:lnTo>
                  <a:pt x="0" y="44132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8756C90-7847-1B4C-B7A2-63284472DAB6}"/>
              </a:ext>
            </a:extLst>
          </p:cNvPr>
          <p:cNvSpPr/>
          <p:nvPr/>
        </p:nvSpPr>
        <p:spPr>
          <a:xfrm>
            <a:off x="3170046" y="2100198"/>
            <a:ext cx="211454" cy="249554"/>
          </a:xfrm>
          <a:custGeom>
            <a:avLst/>
            <a:gdLst/>
            <a:ahLst/>
            <a:cxnLst/>
            <a:rect l="l" t="t" r="r" b="b"/>
            <a:pathLst>
              <a:path w="211454" h="249554">
                <a:moveTo>
                  <a:pt x="0" y="0"/>
                </a:moveTo>
                <a:lnTo>
                  <a:pt x="211200" y="2491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C2D452A7-7F93-A948-A5F7-2736FE74E64B}"/>
              </a:ext>
            </a:extLst>
          </p:cNvPr>
          <p:cNvSpPr/>
          <p:nvPr/>
        </p:nvSpPr>
        <p:spPr>
          <a:xfrm>
            <a:off x="2919983" y="2311273"/>
            <a:ext cx="211454" cy="249554"/>
          </a:xfrm>
          <a:custGeom>
            <a:avLst/>
            <a:gdLst/>
            <a:ahLst/>
            <a:cxnLst/>
            <a:rect l="l" t="t" r="r" b="b"/>
            <a:pathLst>
              <a:path w="211454" h="249554">
                <a:moveTo>
                  <a:pt x="0" y="0"/>
                </a:moveTo>
                <a:lnTo>
                  <a:pt x="211200" y="2493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4359331-B153-F045-BDC1-30AF9D7E836C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2068EF4-D4CE-784E-B9C0-1349F604A7EC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0AD40E7-5893-0448-90D7-93504D510A62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75311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Double Rotations :</a:t>
            </a:r>
            <a:r>
              <a:rPr sz="1800" b="1" spc="-8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Example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FA8B9A31-FF8C-3D43-A08C-EB4325E8891A}"/>
              </a:ext>
            </a:extLst>
          </p:cNvPr>
          <p:cNvSpPr/>
          <p:nvPr/>
        </p:nvSpPr>
        <p:spPr>
          <a:xfrm>
            <a:off x="826896" y="1428623"/>
            <a:ext cx="1017905" cy="1344295"/>
          </a:xfrm>
          <a:custGeom>
            <a:avLst/>
            <a:gdLst/>
            <a:ahLst/>
            <a:cxnLst/>
            <a:rect l="l" t="t" r="r" b="b"/>
            <a:pathLst>
              <a:path w="1017905" h="1344295">
                <a:moveTo>
                  <a:pt x="0" y="1343914"/>
                </a:moveTo>
                <a:lnTo>
                  <a:pt x="1017651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9E6DE516-4758-0D4B-96E8-6155163DBE08}"/>
              </a:ext>
            </a:extLst>
          </p:cNvPr>
          <p:cNvSpPr/>
          <p:nvPr/>
        </p:nvSpPr>
        <p:spPr>
          <a:xfrm>
            <a:off x="920654" y="2481992"/>
            <a:ext cx="157924" cy="1388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AE2B3B14-1855-2444-A07C-C6AC7961C45D}"/>
              </a:ext>
            </a:extLst>
          </p:cNvPr>
          <p:cNvSpPr/>
          <p:nvPr/>
        </p:nvSpPr>
        <p:spPr>
          <a:xfrm>
            <a:off x="1074578" y="2270791"/>
            <a:ext cx="157924" cy="1390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C2BAFE03-0792-AD41-B5F7-D4E065E4FA4F}"/>
              </a:ext>
            </a:extLst>
          </p:cNvPr>
          <p:cNvSpPr/>
          <p:nvPr/>
        </p:nvSpPr>
        <p:spPr>
          <a:xfrm>
            <a:off x="1247552" y="2039905"/>
            <a:ext cx="158051" cy="1388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FED29782-D194-9348-B4A5-F687AF532F1E}"/>
              </a:ext>
            </a:extLst>
          </p:cNvPr>
          <p:cNvSpPr/>
          <p:nvPr/>
        </p:nvSpPr>
        <p:spPr>
          <a:xfrm>
            <a:off x="1419891" y="1828704"/>
            <a:ext cx="157924" cy="13900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6A6F9B73-6CF5-A743-8F08-AE211A1646EA}"/>
              </a:ext>
            </a:extLst>
          </p:cNvPr>
          <p:cNvSpPr/>
          <p:nvPr/>
        </p:nvSpPr>
        <p:spPr>
          <a:xfrm>
            <a:off x="1573815" y="1617630"/>
            <a:ext cx="158051" cy="13887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093E6F1B-5002-1040-AB27-75FD62187306}"/>
              </a:ext>
            </a:extLst>
          </p:cNvPr>
          <p:cNvSpPr/>
          <p:nvPr/>
        </p:nvSpPr>
        <p:spPr>
          <a:xfrm>
            <a:off x="1746027" y="1407191"/>
            <a:ext cx="158051" cy="13900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7B792290-7D57-C048-8E5F-7B8741A82455}"/>
              </a:ext>
            </a:extLst>
          </p:cNvPr>
          <p:cNvSpPr/>
          <p:nvPr/>
        </p:nvSpPr>
        <p:spPr>
          <a:xfrm>
            <a:off x="748315" y="2693066"/>
            <a:ext cx="158051" cy="13900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0094BBF-D6C2-D441-9701-B82894BD5A9A}"/>
              </a:ext>
            </a:extLst>
          </p:cNvPr>
          <p:cNvSpPr/>
          <p:nvPr/>
        </p:nvSpPr>
        <p:spPr>
          <a:xfrm>
            <a:off x="1749298" y="2158110"/>
            <a:ext cx="844550" cy="38100"/>
          </a:xfrm>
          <a:custGeom>
            <a:avLst/>
            <a:gdLst/>
            <a:ahLst/>
            <a:cxnLst/>
            <a:rect l="l" t="t" r="r" b="b"/>
            <a:pathLst>
              <a:path w="844550" h="38100">
                <a:moveTo>
                  <a:pt x="806450" y="0"/>
                </a:moveTo>
                <a:lnTo>
                  <a:pt x="806450" y="38100"/>
                </a:lnTo>
                <a:lnTo>
                  <a:pt x="838454" y="22097"/>
                </a:lnTo>
                <a:lnTo>
                  <a:pt x="812800" y="22097"/>
                </a:lnTo>
                <a:lnTo>
                  <a:pt x="812800" y="16001"/>
                </a:lnTo>
                <a:lnTo>
                  <a:pt x="838453" y="16001"/>
                </a:lnTo>
                <a:lnTo>
                  <a:pt x="806450" y="0"/>
                </a:lnTo>
                <a:close/>
              </a:path>
              <a:path w="844550" h="38100">
                <a:moveTo>
                  <a:pt x="806450" y="16001"/>
                </a:moveTo>
                <a:lnTo>
                  <a:pt x="0" y="16001"/>
                </a:lnTo>
                <a:lnTo>
                  <a:pt x="0" y="22097"/>
                </a:lnTo>
                <a:lnTo>
                  <a:pt x="806450" y="22097"/>
                </a:lnTo>
                <a:lnTo>
                  <a:pt x="806450" y="16001"/>
                </a:lnTo>
                <a:close/>
              </a:path>
              <a:path w="844550" h="38100">
                <a:moveTo>
                  <a:pt x="838453" y="16001"/>
                </a:moveTo>
                <a:lnTo>
                  <a:pt x="812800" y="16001"/>
                </a:lnTo>
                <a:lnTo>
                  <a:pt x="812800" y="22097"/>
                </a:lnTo>
                <a:lnTo>
                  <a:pt x="838454" y="22097"/>
                </a:lnTo>
                <a:lnTo>
                  <a:pt x="844550" y="19050"/>
                </a:lnTo>
                <a:lnTo>
                  <a:pt x="838453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C95DA7B7-E0CE-F84C-BC1B-7F232A3D56F7}"/>
              </a:ext>
            </a:extLst>
          </p:cNvPr>
          <p:cNvSpPr/>
          <p:nvPr/>
        </p:nvSpPr>
        <p:spPr>
          <a:xfrm>
            <a:off x="3109753" y="1617630"/>
            <a:ext cx="157924" cy="1388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424A2681-28F4-DE4A-85CD-C0B53F2309E4}"/>
              </a:ext>
            </a:extLst>
          </p:cNvPr>
          <p:cNvSpPr/>
          <p:nvPr/>
        </p:nvSpPr>
        <p:spPr>
          <a:xfrm>
            <a:off x="3320827" y="1828704"/>
            <a:ext cx="158051" cy="13900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59FA4C23-2F3B-1B4C-A8CC-B96DA68EEFE6}"/>
              </a:ext>
            </a:extLst>
          </p:cNvPr>
          <p:cNvSpPr/>
          <p:nvPr/>
        </p:nvSpPr>
        <p:spPr>
          <a:xfrm>
            <a:off x="3512978" y="2039905"/>
            <a:ext cx="157924" cy="1388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CBF16313-9E4A-2645-A01E-893AF2AAD1A7}"/>
              </a:ext>
            </a:extLst>
          </p:cNvPr>
          <p:cNvSpPr/>
          <p:nvPr/>
        </p:nvSpPr>
        <p:spPr>
          <a:xfrm>
            <a:off x="3090703" y="2039905"/>
            <a:ext cx="157924" cy="1388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8E201F84-6E74-4547-928D-5079C97240E4}"/>
              </a:ext>
            </a:extLst>
          </p:cNvPr>
          <p:cNvSpPr/>
          <p:nvPr/>
        </p:nvSpPr>
        <p:spPr>
          <a:xfrm>
            <a:off x="2841402" y="2250979"/>
            <a:ext cx="158051" cy="13900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D6F77B90-4094-3F46-B657-023AD196084D}"/>
              </a:ext>
            </a:extLst>
          </p:cNvPr>
          <p:cNvSpPr/>
          <p:nvPr/>
        </p:nvSpPr>
        <p:spPr>
          <a:xfrm>
            <a:off x="3282727" y="2270791"/>
            <a:ext cx="158051" cy="13900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9487ADC9-0A49-B64B-9F1F-A730805C9C91}"/>
              </a:ext>
            </a:extLst>
          </p:cNvPr>
          <p:cNvSpPr/>
          <p:nvPr/>
        </p:nvSpPr>
        <p:spPr>
          <a:xfrm>
            <a:off x="3033553" y="2481992"/>
            <a:ext cx="157924" cy="1388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DB2B652D-E6A3-7A40-8A5C-388CA1600CFF}"/>
              </a:ext>
            </a:extLst>
          </p:cNvPr>
          <p:cNvSpPr txBox="1"/>
          <p:nvPr/>
        </p:nvSpPr>
        <p:spPr>
          <a:xfrm>
            <a:off x="275589" y="781939"/>
            <a:ext cx="4107815" cy="2587625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70180" marR="5080" indent="-170180">
              <a:lnSpc>
                <a:spcPts val="1730"/>
              </a:lnSpc>
              <a:spcBef>
                <a:spcPts val="325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Consider </a:t>
            </a:r>
            <a:r>
              <a:rPr sz="1600" dirty="0">
                <a:latin typeface="Arial"/>
                <a:cs typeface="Arial"/>
              </a:rPr>
              <a:t>the path </a:t>
            </a:r>
            <a:r>
              <a:rPr sz="1600" spc="-5" dirty="0">
                <a:latin typeface="Arial"/>
                <a:cs typeface="Arial"/>
              </a:rPr>
              <a:t>example that </a:t>
            </a:r>
            <a:r>
              <a:rPr sz="1600" spc="-15" dirty="0">
                <a:latin typeface="Arial"/>
                <a:cs typeface="Arial"/>
              </a:rPr>
              <a:t>was </a:t>
            </a:r>
            <a:r>
              <a:rPr sz="1600" spc="-5" dirty="0">
                <a:latin typeface="Arial"/>
                <a:cs typeface="Arial"/>
              </a:rPr>
              <a:t>bad </a:t>
            </a:r>
            <a:r>
              <a:rPr sz="1600" dirty="0">
                <a:latin typeface="Arial"/>
                <a:cs typeface="Arial"/>
              </a:rPr>
              <a:t>for  single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rotations:</a:t>
            </a:r>
            <a:endParaRPr sz="1600">
              <a:latin typeface="Arial"/>
              <a:cs typeface="Arial"/>
            </a:endParaRPr>
          </a:p>
          <a:p>
            <a:pPr marR="993775" algn="ctr">
              <a:lnSpc>
                <a:spcPct val="100000"/>
              </a:lnSpc>
              <a:spcBef>
                <a:spcPts val="1115"/>
              </a:spcBef>
            </a:pPr>
            <a:r>
              <a:rPr sz="900" spc="5" dirty="0">
                <a:latin typeface="Arial"/>
                <a:cs typeface="Arial"/>
              </a:rPr>
              <a:t>7</a:t>
            </a:r>
            <a:endParaRPr sz="900">
              <a:latin typeface="Arial"/>
              <a:cs typeface="Arial"/>
            </a:endParaRPr>
          </a:p>
          <a:p>
            <a:pPr marL="190500" algn="ctr">
              <a:lnSpc>
                <a:spcPct val="100000"/>
              </a:lnSpc>
              <a:spcBef>
                <a:spcPts val="575"/>
              </a:spcBef>
              <a:tabLst>
                <a:tab pos="1726564" algn="l"/>
              </a:tabLst>
            </a:pPr>
            <a:r>
              <a:rPr sz="900" spc="5" dirty="0">
                <a:latin typeface="Arial"/>
                <a:cs typeface="Arial"/>
              </a:rPr>
              <a:t>6	1</a:t>
            </a:r>
            <a:endParaRPr sz="900">
              <a:latin typeface="Arial"/>
              <a:cs typeface="Arial"/>
            </a:endParaRPr>
          </a:p>
          <a:p>
            <a:pPr marL="247015" algn="ctr">
              <a:lnSpc>
                <a:spcPct val="100000"/>
              </a:lnSpc>
              <a:spcBef>
                <a:spcPts val="585"/>
              </a:spcBef>
              <a:tabLst>
                <a:tab pos="2149475" algn="l"/>
              </a:tabLst>
            </a:pPr>
            <a:r>
              <a:rPr sz="900" spc="5" dirty="0">
                <a:latin typeface="Arial"/>
                <a:cs typeface="Arial"/>
              </a:rPr>
              <a:t>5	6</a:t>
            </a:r>
            <a:endParaRPr sz="900">
              <a:latin typeface="Arial"/>
              <a:cs typeface="Arial"/>
            </a:endParaRPr>
          </a:p>
          <a:p>
            <a:pPr marL="266700" algn="ctr">
              <a:lnSpc>
                <a:spcPct val="100000"/>
              </a:lnSpc>
              <a:spcBef>
                <a:spcPts val="580"/>
              </a:spcBef>
              <a:tabLst>
                <a:tab pos="2110740" algn="l"/>
                <a:tab pos="2533015" algn="l"/>
              </a:tabLst>
            </a:pPr>
            <a:r>
              <a:rPr sz="900" spc="5" dirty="0">
                <a:latin typeface="Arial"/>
                <a:cs typeface="Arial"/>
              </a:rPr>
              <a:t>4	4	7</a:t>
            </a:r>
            <a:endParaRPr sz="900">
              <a:latin typeface="Arial"/>
              <a:cs typeface="Arial"/>
            </a:endParaRPr>
          </a:p>
          <a:p>
            <a:pPr marL="848994">
              <a:lnSpc>
                <a:spcPct val="100000"/>
              </a:lnSpc>
              <a:spcBef>
                <a:spcPts val="740"/>
              </a:spcBef>
              <a:tabLst>
                <a:tab pos="2616200" algn="l"/>
                <a:tab pos="3058160" algn="l"/>
              </a:tabLst>
            </a:pPr>
            <a:r>
              <a:rPr sz="900" spc="5" dirty="0">
                <a:latin typeface="Arial"/>
                <a:cs typeface="Arial"/>
              </a:rPr>
              <a:t>3	</a:t>
            </a:r>
            <a:r>
              <a:rPr sz="1350" spc="7" baseline="9259" dirty="0">
                <a:latin typeface="Arial"/>
                <a:cs typeface="Arial"/>
              </a:rPr>
              <a:t>2	</a:t>
            </a: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  <a:p>
            <a:pPr marL="694690">
              <a:lnSpc>
                <a:spcPct val="100000"/>
              </a:lnSpc>
              <a:spcBef>
                <a:spcPts val="585"/>
              </a:spcBef>
              <a:tabLst>
                <a:tab pos="2808605" algn="l"/>
              </a:tabLst>
            </a:pPr>
            <a:r>
              <a:rPr sz="900" spc="5" dirty="0">
                <a:latin typeface="Arial"/>
                <a:cs typeface="Arial"/>
              </a:rPr>
              <a:t>2	3</a:t>
            </a:r>
            <a:endParaRPr sz="900">
              <a:latin typeface="Arial"/>
              <a:cs typeface="Arial"/>
            </a:endParaRPr>
          </a:p>
          <a:p>
            <a:pPr marL="522605">
              <a:lnSpc>
                <a:spcPct val="100000"/>
              </a:lnSpc>
              <a:spcBef>
                <a:spcPts val="58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 marL="170180" marR="61594" indent="-170180">
              <a:lnSpc>
                <a:spcPts val="1730"/>
              </a:lnSpc>
              <a:spcBef>
                <a:spcPts val="735"/>
              </a:spcBef>
              <a:buChar char="•"/>
              <a:tabLst>
                <a:tab pos="170815" algn="l"/>
              </a:tabLst>
            </a:pPr>
            <a:r>
              <a:rPr sz="1600" spc="3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essentially </a:t>
            </a:r>
            <a:r>
              <a:rPr sz="1600" spc="-5" dirty="0">
                <a:latin typeface="Arial"/>
                <a:cs typeface="Arial"/>
              </a:rPr>
              <a:t>halve </a:t>
            </a:r>
            <a:r>
              <a:rPr sz="1600" dirty="0">
                <a:latin typeface="Arial"/>
                <a:cs typeface="Arial"/>
              </a:rPr>
              <a:t>the length </a:t>
            </a:r>
            <a:r>
              <a:rPr sz="1600" spc="-5" dirty="0">
                <a:latin typeface="Arial"/>
                <a:cs typeface="Arial"/>
              </a:rPr>
              <a:t>of </a:t>
            </a:r>
            <a:r>
              <a:rPr sz="1600" dirty="0">
                <a:latin typeface="Arial"/>
                <a:cs typeface="Arial"/>
              </a:rPr>
              <a:t>the</a:t>
            </a:r>
            <a:r>
              <a:rPr sz="1600" spc="-2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path,  thereby </a:t>
            </a:r>
            <a:r>
              <a:rPr sz="1600" spc="5" dirty="0">
                <a:latin typeface="Arial"/>
                <a:cs typeface="Arial"/>
              </a:rPr>
              <a:t>making </a:t>
            </a:r>
            <a:r>
              <a:rPr sz="1600" dirty="0">
                <a:latin typeface="Arial"/>
                <a:cs typeface="Arial"/>
              </a:rPr>
              <a:t>the </a:t>
            </a:r>
            <a:r>
              <a:rPr sz="1600" spc="-5" dirty="0">
                <a:latin typeface="Arial"/>
                <a:cs typeface="Arial"/>
              </a:rPr>
              <a:t>tree </a:t>
            </a:r>
            <a:r>
              <a:rPr sz="1600" spc="5" dirty="0">
                <a:latin typeface="Arial"/>
                <a:cs typeface="Arial"/>
              </a:rPr>
              <a:t>more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balanced!</a:t>
            </a:r>
            <a:endParaRPr sz="1600">
              <a:latin typeface="Arial"/>
              <a:cs typeface="Arial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1149C3AC-50EA-214B-976A-251AA9404778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3422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8">
            <a:extLst>
              <a:ext uri="{FF2B5EF4-FFF2-40B4-BE49-F238E27FC236}">
                <a16:creationId xmlns:a16="http://schemas.microsoft.com/office/drawing/2014/main" id="{4AAA9888-AF7E-9F45-AEB7-68C75072FDD5}"/>
              </a:ext>
            </a:extLst>
          </p:cNvPr>
          <p:cNvSpPr txBox="1"/>
          <p:nvPr/>
        </p:nvSpPr>
        <p:spPr>
          <a:xfrm>
            <a:off x="275589" y="765162"/>
            <a:ext cx="4090035" cy="230632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170815" algn="l"/>
              </a:tabLst>
            </a:pPr>
            <a:r>
              <a:rPr sz="1400" b="1" spc="-20" dirty="0">
                <a:latin typeface="Arial"/>
                <a:cs typeface="Arial"/>
              </a:rPr>
              <a:t>Splay(e) </a:t>
            </a:r>
            <a:r>
              <a:rPr sz="1400" spc="-5" dirty="0">
                <a:latin typeface="Arial"/>
                <a:cs typeface="Arial"/>
              </a:rPr>
              <a:t>: </a:t>
            </a:r>
            <a:r>
              <a:rPr sz="1400" spc="-20" dirty="0">
                <a:latin typeface="Arial"/>
                <a:cs typeface="Arial"/>
              </a:rPr>
              <a:t>Move </a:t>
            </a:r>
            <a:r>
              <a:rPr sz="1400" spc="-5" dirty="0">
                <a:latin typeface="Arial"/>
                <a:cs typeface="Arial"/>
              </a:rPr>
              <a:t>e to </a:t>
            </a:r>
            <a:r>
              <a:rPr sz="1400" spc="-15" dirty="0">
                <a:latin typeface="Arial"/>
                <a:cs typeface="Arial"/>
              </a:rPr>
              <a:t>root </a:t>
            </a:r>
            <a:r>
              <a:rPr sz="1400" spc="-10" dirty="0">
                <a:latin typeface="Arial"/>
                <a:cs typeface="Arial"/>
              </a:rPr>
              <a:t>using </a:t>
            </a:r>
            <a:r>
              <a:rPr sz="1400" spc="-15" dirty="0">
                <a:latin typeface="Arial"/>
                <a:cs typeface="Arial"/>
              </a:rPr>
              <a:t>double</a:t>
            </a:r>
            <a:r>
              <a:rPr sz="1400" spc="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rotations.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A splay tree </a:t>
            </a:r>
            <a:r>
              <a:rPr sz="1400" spc="-5" dirty="0">
                <a:latin typeface="Arial"/>
                <a:cs typeface="Arial"/>
              </a:rPr>
              <a:t>is a BST in </a:t>
            </a:r>
            <a:r>
              <a:rPr sz="1400" spc="-15" dirty="0">
                <a:latin typeface="Arial"/>
                <a:cs typeface="Arial"/>
              </a:rPr>
              <a:t>which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splay</a:t>
            </a:r>
            <a:r>
              <a:rPr sz="1400" spc="2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an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  <a:spcBef>
                <a:spcPts val="5"/>
              </a:spcBef>
            </a:pPr>
            <a:r>
              <a:rPr sz="1400" spc="-10" dirty="0">
                <a:latin typeface="Arial"/>
                <a:cs typeface="Arial"/>
              </a:rPr>
              <a:t>element every </a:t>
            </a:r>
            <a:r>
              <a:rPr sz="1400" spc="-5" dirty="0">
                <a:latin typeface="Arial"/>
                <a:cs typeface="Arial"/>
              </a:rPr>
              <a:t>time it is</a:t>
            </a:r>
            <a:r>
              <a:rPr sz="1400" spc="114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accessed: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spc="-5" dirty="0">
                <a:latin typeface="Arial"/>
                <a:cs typeface="Arial"/>
              </a:rPr>
              <a:t>find</a:t>
            </a:r>
            <a:r>
              <a:rPr sz="1200" spc="-5" dirty="0">
                <a:latin typeface="Arial"/>
                <a:cs typeface="Arial"/>
              </a:rPr>
              <a:t>(e) </a:t>
            </a:r>
            <a:r>
              <a:rPr sz="1200" dirty="0">
                <a:latin typeface="Arial"/>
                <a:cs typeface="Arial"/>
              </a:rPr>
              <a:t>: </a:t>
            </a:r>
            <a:r>
              <a:rPr sz="1200" spc="5" dirty="0">
                <a:latin typeface="Arial"/>
                <a:cs typeface="Arial"/>
              </a:rPr>
              <a:t>Find </a:t>
            </a:r>
            <a:r>
              <a:rPr sz="1200" spc="-5" dirty="0">
                <a:latin typeface="Arial"/>
                <a:cs typeface="Arial"/>
              </a:rPr>
              <a:t>as e </a:t>
            </a:r>
            <a:r>
              <a:rPr sz="1200" dirty="0">
                <a:latin typeface="Arial"/>
                <a:cs typeface="Arial"/>
              </a:rPr>
              <a:t>usual, then</a:t>
            </a:r>
            <a:r>
              <a:rPr sz="1200" spc="-95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splay</a:t>
            </a:r>
            <a:r>
              <a:rPr sz="1200" dirty="0">
                <a:latin typeface="Arial"/>
                <a:cs typeface="Arial"/>
              </a:rPr>
              <a:t>(e).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spc="-5" dirty="0">
                <a:latin typeface="Arial"/>
                <a:cs typeface="Arial"/>
              </a:rPr>
              <a:t>insert</a:t>
            </a:r>
            <a:r>
              <a:rPr sz="1200" spc="-5" dirty="0">
                <a:latin typeface="Arial"/>
                <a:cs typeface="Arial"/>
              </a:rPr>
              <a:t>(e) </a:t>
            </a:r>
            <a:r>
              <a:rPr sz="1200" dirty="0">
                <a:latin typeface="Arial"/>
                <a:cs typeface="Arial"/>
              </a:rPr>
              <a:t>: Insert </a:t>
            </a:r>
            <a:r>
              <a:rPr sz="1200" spc="-5" dirty="0">
                <a:latin typeface="Arial"/>
                <a:cs typeface="Arial"/>
              </a:rPr>
              <a:t>as e </a:t>
            </a:r>
            <a:r>
              <a:rPr sz="1200" dirty="0">
                <a:latin typeface="Arial"/>
                <a:cs typeface="Arial"/>
              </a:rPr>
              <a:t>usual, then</a:t>
            </a:r>
            <a:r>
              <a:rPr sz="1200" spc="-65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splay</a:t>
            </a:r>
            <a:r>
              <a:rPr sz="1200" dirty="0">
                <a:latin typeface="Arial"/>
                <a:cs typeface="Arial"/>
              </a:rPr>
              <a:t>(e).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85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dirty="0">
                <a:latin typeface="Arial"/>
                <a:cs typeface="Arial"/>
              </a:rPr>
              <a:t>delete</a:t>
            </a:r>
            <a:r>
              <a:rPr sz="1200" dirty="0">
                <a:latin typeface="Arial"/>
                <a:cs typeface="Arial"/>
              </a:rPr>
              <a:t>(e) : Replace </a:t>
            </a:r>
            <a:r>
              <a:rPr sz="1200" spc="-5" dirty="0">
                <a:latin typeface="Arial"/>
                <a:cs typeface="Arial"/>
              </a:rPr>
              <a:t>e with join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-10" dirty="0">
                <a:latin typeface="Arial"/>
                <a:cs typeface="Arial"/>
              </a:rPr>
              <a:t>two </a:t>
            </a:r>
            <a:r>
              <a:rPr sz="1200" spc="5" dirty="0">
                <a:latin typeface="Arial"/>
                <a:cs typeface="Arial"/>
              </a:rPr>
              <a:t>child</a:t>
            </a:r>
            <a:r>
              <a:rPr sz="1200" spc="-10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subtrees.</a:t>
            </a:r>
            <a:endParaRPr sz="12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3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A splay tree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called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b="1" spc="-15" dirty="0">
                <a:latin typeface="Arial"/>
                <a:cs typeface="Arial"/>
              </a:rPr>
              <a:t>self-adjusting </a:t>
            </a:r>
            <a:r>
              <a:rPr sz="1400" spc="-15" dirty="0">
                <a:latin typeface="Arial"/>
                <a:cs typeface="Arial"/>
              </a:rPr>
              <a:t>tree, </a:t>
            </a:r>
            <a:r>
              <a:rPr sz="1400" spc="-5" dirty="0">
                <a:latin typeface="Arial"/>
                <a:cs typeface="Arial"/>
              </a:rPr>
              <a:t>since  it </a:t>
            </a:r>
            <a:r>
              <a:rPr sz="1400" spc="-10" dirty="0">
                <a:latin typeface="Arial"/>
                <a:cs typeface="Arial"/>
              </a:rPr>
              <a:t>continually </a:t>
            </a:r>
            <a:r>
              <a:rPr sz="1400" spc="-5" dirty="0">
                <a:latin typeface="Arial"/>
                <a:cs typeface="Arial"/>
              </a:rPr>
              <a:t>modifies its </a:t>
            </a:r>
            <a:r>
              <a:rPr sz="1400" spc="-10" dirty="0">
                <a:latin typeface="Arial"/>
                <a:cs typeface="Arial"/>
              </a:rPr>
              <a:t>structure according </a:t>
            </a:r>
            <a:r>
              <a:rPr sz="1400" spc="-5" dirty="0">
                <a:latin typeface="Arial"/>
                <a:cs typeface="Arial"/>
              </a:rPr>
              <a:t>to  simple </a:t>
            </a:r>
            <a:r>
              <a:rPr sz="1400" spc="-10" dirty="0">
                <a:latin typeface="Arial"/>
                <a:cs typeface="Arial"/>
              </a:rPr>
              <a:t>local </a:t>
            </a:r>
            <a:r>
              <a:rPr sz="1400" spc="-15" dirty="0">
                <a:latin typeface="Arial"/>
                <a:cs typeface="Arial"/>
              </a:rPr>
              <a:t>update </a:t>
            </a:r>
            <a:r>
              <a:rPr sz="1400" spc="-10" dirty="0">
                <a:latin typeface="Arial"/>
                <a:cs typeface="Arial"/>
              </a:rPr>
              <a:t>rules </a:t>
            </a:r>
            <a:r>
              <a:rPr sz="1400" i="1" spc="-10" dirty="0">
                <a:latin typeface="Arial"/>
                <a:cs typeface="Arial"/>
              </a:rPr>
              <a:t>that do </a:t>
            </a:r>
            <a:r>
              <a:rPr sz="1400" i="1" spc="-15" dirty="0">
                <a:latin typeface="Arial"/>
                <a:cs typeface="Arial"/>
              </a:rPr>
              <a:t>not depend </a:t>
            </a:r>
            <a:r>
              <a:rPr sz="1400" i="1" spc="-10" dirty="0">
                <a:latin typeface="Arial"/>
                <a:cs typeface="Arial"/>
              </a:rPr>
              <a:t>on  </a:t>
            </a:r>
            <a:r>
              <a:rPr sz="1400" i="1" spc="-15" dirty="0">
                <a:latin typeface="Arial"/>
                <a:cs typeface="Arial"/>
              </a:rPr>
              <a:t>any augmented </a:t>
            </a:r>
            <a:r>
              <a:rPr sz="1400" i="1" spc="-10" dirty="0">
                <a:latin typeface="Arial"/>
                <a:cs typeface="Arial"/>
              </a:rPr>
              <a:t>information stored within the</a:t>
            </a:r>
            <a:r>
              <a:rPr sz="1400" i="1" spc="-15" dirty="0">
                <a:latin typeface="Arial"/>
                <a:cs typeface="Arial"/>
              </a:rPr>
              <a:t> </a:t>
            </a:r>
            <a:r>
              <a:rPr sz="1400" i="1" spc="-10" dirty="0">
                <a:latin typeface="Arial"/>
                <a:cs typeface="Arial"/>
              </a:rPr>
              <a:t>tree</a:t>
            </a:r>
            <a:r>
              <a:rPr sz="1400" spc="-1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29">
            <a:extLst>
              <a:ext uri="{FF2B5EF4-FFF2-40B4-BE49-F238E27FC236}">
                <a16:creationId xmlns:a16="http://schemas.microsoft.com/office/drawing/2014/main" id="{F139A8F6-6C64-954D-807C-4EE0D748E010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0">
            <a:extLst>
              <a:ext uri="{FF2B5EF4-FFF2-40B4-BE49-F238E27FC236}">
                <a16:creationId xmlns:a16="http://schemas.microsoft.com/office/drawing/2014/main" id="{EE0E6394-C7CA-E34E-B1B1-8AF0BAC3643A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1">
            <a:extLst>
              <a:ext uri="{FF2B5EF4-FFF2-40B4-BE49-F238E27FC236}">
                <a16:creationId xmlns:a16="http://schemas.microsoft.com/office/drawing/2014/main" id="{61F70ABF-9C37-844B-81BF-EAE5076BADA0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Splay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Trees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33">
            <a:extLst>
              <a:ext uri="{FF2B5EF4-FFF2-40B4-BE49-F238E27FC236}">
                <a16:creationId xmlns:a16="http://schemas.microsoft.com/office/drawing/2014/main" id="{9452086F-B9B2-C649-8239-84349C34075B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8609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3042ACE-A186-1448-8C0C-CA81E296A433}"/>
              </a:ext>
            </a:extLst>
          </p:cNvPr>
          <p:cNvSpPr txBox="1"/>
          <p:nvPr/>
        </p:nvSpPr>
        <p:spPr>
          <a:xfrm>
            <a:off x="275589" y="781939"/>
            <a:ext cx="4064635" cy="97790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70180" marR="71755" indent="-170180">
              <a:lnSpc>
                <a:spcPts val="1730"/>
              </a:lnSpc>
              <a:spcBef>
                <a:spcPts val="325"/>
              </a:spcBef>
              <a:buFont typeface="Arial"/>
              <a:buChar char="•"/>
              <a:tabLst>
                <a:tab pos="170815" algn="l"/>
              </a:tabLst>
            </a:pPr>
            <a:r>
              <a:rPr sz="1600" b="1" dirty="0">
                <a:latin typeface="Arial"/>
                <a:cs typeface="Arial"/>
              </a:rPr>
              <a:t>Remarkable </a:t>
            </a:r>
            <a:r>
              <a:rPr sz="1600" b="1" spc="-10" dirty="0">
                <a:latin typeface="Arial"/>
                <a:cs typeface="Arial"/>
              </a:rPr>
              <a:t>property: </a:t>
            </a:r>
            <a:r>
              <a:rPr sz="1600" spc="-5" dirty="0">
                <a:latin typeface="Arial"/>
                <a:cs typeface="Arial"/>
              </a:rPr>
              <a:t>all operations on </a:t>
            </a:r>
            <a:r>
              <a:rPr sz="1600" dirty="0">
                <a:latin typeface="Arial"/>
                <a:cs typeface="Arial"/>
              </a:rPr>
              <a:t>a  splay </a:t>
            </a:r>
            <a:r>
              <a:rPr sz="1600" spc="-5" dirty="0">
                <a:latin typeface="Arial"/>
                <a:cs typeface="Arial"/>
              </a:rPr>
              <a:t>tree run </a:t>
            </a:r>
            <a:r>
              <a:rPr sz="1600" dirty="0">
                <a:latin typeface="Arial"/>
                <a:cs typeface="Arial"/>
              </a:rPr>
              <a:t>in O(log </a:t>
            </a:r>
            <a:r>
              <a:rPr sz="1600" spc="-5" dirty="0">
                <a:latin typeface="Arial"/>
                <a:cs typeface="Arial"/>
              </a:rPr>
              <a:t>n) </a:t>
            </a:r>
            <a:r>
              <a:rPr sz="1600" dirty="0">
                <a:latin typeface="Arial"/>
                <a:cs typeface="Arial"/>
              </a:rPr>
              <a:t>amortized</a:t>
            </a:r>
            <a:r>
              <a:rPr sz="1600" spc="-16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time!</a:t>
            </a:r>
            <a:endParaRPr sz="1600">
              <a:latin typeface="Arial"/>
              <a:cs typeface="Arial"/>
            </a:endParaRPr>
          </a:p>
          <a:p>
            <a:pPr marL="170180" marR="5080">
              <a:lnSpc>
                <a:spcPts val="1730"/>
              </a:lnSpc>
              <a:spcBef>
                <a:spcPts val="375"/>
              </a:spcBef>
            </a:pPr>
            <a:r>
              <a:rPr sz="1600" dirty="0">
                <a:latin typeface="Arial"/>
                <a:cs typeface="Arial"/>
              </a:rPr>
              <a:t>(i.e., </a:t>
            </a:r>
            <a:r>
              <a:rPr sz="1600" spc="-5" dirty="0">
                <a:latin typeface="Arial"/>
                <a:cs typeface="Arial"/>
              </a:rPr>
              <a:t>any sequence of </a:t>
            </a:r>
            <a:r>
              <a:rPr sz="1600" dirty="0">
                <a:latin typeface="Arial"/>
                <a:cs typeface="Arial"/>
              </a:rPr>
              <a:t>k </a:t>
            </a:r>
            <a:r>
              <a:rPr sz="1600" spc="-5" dirty="0">
                <a:latin typeface="Arial"/>
                <a:cs typeface="Arial"/>
              </a:rPr>
              <a:t>operations, </a:t>
            </a:r>
            <a:r>
              <a:rPr sz="1600" dirty="0">
                <a:latin typeface="Arial"/>
                <a:cs typeface="Arial"/>
              </a:rPr>
              <a:t>starting  </a:t>
            </a:r>
            <a:r>
              <a:rPr sz="1600" spc="-5" dirty="0">
                <a:latin typeface="Arial"/>
                <a:cs typeface="Arial"/>
              </a:rPr>
              <a:t>with an </a:t>
            </a:r>
            <a:r>
              <a:rPr sz="1600" spc="5" dirty="0">
                <a:latin typeface="Arial"/>
                <a:cs typeface="Arial"/>
              </a:rPr>
              <a:t>empty </a:t>
            </a:r>
            <a:r>
              <a:rPr sz="1600" spc="-5" dirty="0">
                <a:latin typeface="Arial"/>
                <a:cs typeface="Arial"/>
              </a:rPr>
              <a:t>tree, </a:t>
            </a:r>
            <a:r>
              <a:rPr sz="1600" dirty="0">
                <a:latin typeface="Arial"/>
                <a:cs typeface="Arial"/>
              </a:rPr>
              <a:t>takes </a:t>
            </a:r>
            <a:r>
              <a:rPr sz="1600" spc="-5" dirty="0">
                <a:latin typeface="Arial"/>
                <a:cs typeface="Arial"/>
              </a:rPr>
              <a:t>O(k </a:t>
            </a:r>
            <a:r>
              <a:rPr sz="1600" dirty="0">
                <a:latin typeface="Arial"/>
                <a:cs typeface="Arial"/>
              </a:rPr>
              <a:t>log </a:t>
            </a:r>
            <a:r>
              <a:rPr sz="1600" spc="-5" dirty="0">
                <a:latin typeface="Arial"/>
                <a:cs typeface="Arial"/>
              </a:rPr>
              <a:t>n)</a:t>
            </a:r>
            <a:r>
              <a:rPr sz="1600" spc="-165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time).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2E7CC333-89DC-DA4E-85B7-471908D3CF79}"/>
              </a:ext>
            </a:extLst>
          </p:cNvPr>
          <p:cNvSpPr txBox="1"/>
          <p:nvPr/>
        </p:nvSpPr>
        <p:spPr>
          <a:xfrm>
            <a:off x="275589" y="2461716"/>
            <a:ext cx="3851275" cy="92964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70180" marR="5080" indent="-170180">
              <a:lnSpc>
                <a:spcPts val="1730"/>
              </a:lnSpc>
              <a:spcBef>
                <a:spcPts val="325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So a </a:t>
            </a:r>
            <a:r>
              <a:rPr sz="1600" dirty="0">
                <a:latin typeface="Arial"/>
                <a:cs typeface="Arial"/>
              </a:rPr>
              <a:t>splay tree magically stays</a:t>
            </a:r>
            <a:r>
              <a:rPr sz="1600" spc="-2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balanced  </a:t>
            </a:r>
            <a:r>
              <a:rPr sz="1600" spc="-5" dirty="0">
                <a:latin typeface="Arial"/>
                <a:cs typeface="Arial"/>
              </a:rPr>
              <a:t>(in an </a:t>
            </a:r>
            <a:r>
              <a:rPr sz="1600" dirty="0">
                <a:latin typeface="Arial"/>
                <a:cs typeface="Arial"/>
              </a:rPr>
              <a:t>amortized </a:t>
            </a:r>
            <a:r>
              <a:rPr sz="1600" spc="-5" dirty="0">
                <a:latin typeface="Arial"/>
                <a:cs typeface="Arial"/>
              </a:rPr>
              <a:t>sense), even though </a:t>
            </a:r>
            <a:r>
              <a:rPr sz="1600" dirty="0">
                <a:latin typeface="Arial"/>
                <a:cs typeface="Arial"/>
              </a:rPr>
              <a:t>it  maintains </a:t>
            </a:r>
            <a:r>
              <a:rPr sz="1600" spc="-5" dirty="0">
                <a:latin typeface="Arial"/>
                <a:cs typeface="Arial"/>
              </a:rPr>
              <a:t>no </a:t>
            </a:r>
            <a:r>
              <a:rPr sz="1600" dirty="0">
                <a:latin typeface="Arial"/>
                <a:cs typeface="Arial"/>
              </a:rPr>
              <a:t>augmented information </a:t>
            </a:r>
            <a:r>
              <a:rPr sz="1600" spc="5" dirty="0">
                <a:latin typeface="Arial"/>
                <a:cs typeface="Arial"/>
              </a:rPr>
              <a:t>to  </a:t>
            </a:r>
            <a:r>
              <a:rPr sz="1600" spc="-5" dirty="0">
                <a:latin typeface="Arial"/>
                <a:cs typeface="Arial"/>
              </a:rPr>
              <a:t>help </a:t>
            </a:r>
            <a:r>
              <a:rPr sz="1600" dirty="0">
                <a:latin typeface="Arial"/>
                <a:cs typeface="Arial"/>
              </a:rPr>
              <a:t>it </a:t>
            </a:r>
            <a:r>
              <a:rPr sz="1600" spc="-5" dirty="0">
                <a:latin typeface="Arial"/>
                <a:cs typeface="Arial"/>
              </a:rPr>
              <a:t>do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so!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18DF932B-0EC9-E145-8B7F-5E0882DFE4F3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9BED666D-343E-B94F-AC99-63DB781BE798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DA2D8429-FFAB-CB42-83D3-D59693A6023E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83566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Splay 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Trees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:</a:t>
            </a:r>
            <a:r>
              <a:rPr sz="1800" b="1" spc="-6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Performance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918687B0-D71B-DE4B-9A99-5279EE858DBE}"/>
              </a:ext>
            </a:extLst>
          </p:cNvPr>
          <p:cNvSpPr/>
          <p:nvPr/>
        </p:nvSpPr>
        <p:spPr>
          <a:xfrm>
            <a:off x="1925410" y="1791542"/>
            <a:ext cx="759750" cy="6896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FB6F77A-6F6F-064C-B115-847082E6394B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5030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">
            <a:extLst>
              <a:ext uri="{FF2B5EF4-FFF2-40B4-BE49-F238E27FC236}">
                <a16:creationId xmlns:a16="http://schemas.microsoft.com/office/drawing/2014/main" id="{6340F53B-4D4F-7C4B-9C9D-6F4249AE18BE}"/>
              </a:ext>
            </a:extLst>
          </p:cNvPr>
          <p:cNvSpPr txBox="1"/>
          <p:nvPr/>
        </p:nvSpPr>
        <p:spPr>
          <a:xfrm>
            <a:off x="275589" y="809053"/>
            <a:ext cx="4032885" cy="12865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288290" indent="-170180">
              <a:lnSpc>
                <a:spcPct val="100000"/>
              </a:lnSpc>
              <a:spcBef>
                <a:spcPts val="90"/>
              </a:spcBef>
              <a:buFont typeface="Arial"/>
              <a:buChar char="•"/>
              <a:tabLst>
                <a:tab pos="170815" algn="l"/>
              </a:tabLst>
            </a:pPr>
            <a:r>
              <a:rPr sz="1400" i="1" spc="-5" dirty="0">
                <a:latin typeface="Arial"/>
                <a:cs typeface="Arial"/>
              </a:rPr>
              <a:t>split</a:t>
            </a:r>
            <a:r>
              <a:rPr sz="1400" spc="-5" dirty="0">
                <a:latin typeface="Arial"/>
                <a:cs typeface="Arial"/>
              </a:rPr>
              <a:t>(T, </a:t>
            </a:r>
            <a:r>
              <a:rPr sz="1400" spc="5" dirty="0">
                <a:latin typeface="Arial"/>
                <a:cs typeface="Arial"/>
              </a:rPr>
              <a:t>k) </a:t>
            </a:r>
            <a:r>
              <a:rPr sz="1400" spc="-5" dirty="0">
                <a:latin typeface="Arial"/>
                <a:cs typeface="Arial"/>
              </a:rPr>
              <a:t>: </a:t>
            </a:r>
            <a:r>
              <a:rPr sz="1400" spc="-10" dirty="0">
                <a:latin typeface="Arial"/>
                <a:cs typeface="Arial"/>
              </a:rPr>
              <a:t>Find the element </a:t>
            </a:r>
            <a:r>
              <a:rPr sz="1400" spc="-5" dirty="0">
                <a:latin typeface="Arial"/>
                <a:cs typeface="Arial"/>
              </a:rPr>
              <a:t>e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key </a:t>
            </a:r>
            <a:r>
              <a:rPr sz="1400" spc="5" dirty="0">
                <a:latin typeface="Arial"/>
                <a:cs typeface="Arial"/>
              </a:rPr>
              <a:t>k. </a:t>
            </a:r>
            <a:r>
              <a:rPr sz="1400" spc="-10" dirty="0">
                <a:latin typeface="Arial"/>
                <a:cs typeface="Arial"/>
              </a:rPr>
              <a:t>Then  splay </a:t>
            </a:r>
            <a:r>
              <a:rPr sz="1400" spc="-5" dirty="0">
                <a:latin typeface="Arial"/>
                <a:cs typeface="Arial"/>
              </a:rPr>
              <a:t>e </a:t>
            </a:r>
            <a:r>
              <a:rPr sz="1400" spc="-10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root and </a:t>
            </a:r>
            <a:r>
              <a:rPr sz="1400" spc="-10" dirty="0">
                <a:latin typeface="Arial"/>
                <a:cs typeface="Arial"/>
              </a:rPr>
              <a:t>remove </a:t>
            </a:r>
            <a:r>
              <a:rPr sz="1400" spc="-5" dirty="0">
                <a:latin typeface="Arial"/>
                <a:cs typeface="Arial"/>
              </a:rPr>
              <a:t>its </a:t>
            </a:r>
            <a:r>
              <a:rPr sz="1400" spc="-10" dirty="0">
                <a:latin typeface="Arial"/>
                <a:cs typeface="Arial"/>
              </a:rPr>
              <a:t>right</a:t>
            </a:r>
            <a:r>
              <a:rPr sz="1400" spc="25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subtree.</a:t>
            </a:r>
            <a:endParaRPr sz="14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  <a:spcBef>
                <a:spcPts val="260"/>
              </a:spcBef>
            </a:pPr>
            <a:r>
              <a:rPr sz="1000" spc="5" dirty="0">
                <a:latin typeface="Arial"/>
                <a:cs typeface="Arial"/>
              </a:rPr>
              <a:t>(if k </a:t>
            </a:r>
            <a:r>
              <a:rPr sz="1000" spc="-10" dirty="0">
                <a:latin typeface="Arial"/>
                <a:cs typeface="Arial"/>
              </a:rPr>
              <a:t>doesn’t </a:t>
            </a:r>
            <a:r>
              <a:rPr sz="1000" dirty="0">
                <a:latin typeface="Arial"/>
                <a:cs typeface="Arial"/>
              </a:rPr>
              <a:t>exist, </a:t>
            </a:r>
            <a:r>
              <a:rPr sz="1000" spc="-10" dirty="0">
                <a:latin typeface="Arial"/>
                <a:cs typeface="Arial"/>
              </a:rPr>
              <a:t>use </a:t>
            </a:r>
            <a:r>
              <a:rPr sz="1000" spc="-5" dirty="0">
                <a:latin typeface="Arial"/>
                <a:cs typeface="Arial"/>
              </a:rPr>
              <a:t>pred(k)</a:t>
            </a:r>
            <a:r>
              <a:rPr sz="1000" spc="-3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instead)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00">
              <a:latin typeface="Times New Roman"/>
              <a:cs typeface="Times New Roman"/>
            </a:endParaRPr>
          </a:p>
          <a:p>
            <a:pPr marL="170180" marR="5080" indent="-170180">
              <a:lnSpc>
                <a:spcPct val="100000"/>
              </a:lnSpc>
              <a:buFont typeface="Arial"/>
              <a:buChar char="•"/>
              <a:tabLst>
                <a:tab pos="170815" algn="l"/>
              </a:tabLst>
            </a:pPr>
            <a:r>
              <a:rPr sz="1400" i="1" spc="-5" dirty="0">
                <a:latin typeface="Arial"/>
                <a:cs typeface="Arial"/>
              </a:rPr>
              <a:t>join</a:t>
            </a:r>
            <a:r>
              <a:rPr sz="1400" spc="-5" dirty="0">
                <a:latin typeface="Arial"/>
                <a:cs typeface="Arial"/>
              </a:rPr>
              <a:t>(T</a:t>
            </a:r>
            <a:r>
              <a:rPr sz="1350" spc="-7" baseline="-21604" dirty="0">
                <a:latin typeface="Arial"/>
                <a:cs typeface="Arial"/>
              </a:rPr>
              <a:t>1</a:t>
            </a:r>
            <a:r>
              <a:rPr sz="1400" spc="-5" dirty="0">
                <a:latin typeface="Arial"/>
                <a:cs typeface="Arial"/>
              </a:rPr>
              <a:t>, </a:t>
            </a:r>
            <a:r>
              <a:rPr sz="1400" spc="5" dirty="0">
                <a:latin typeface="Arial"/>
                <a:cs typeface="Arial"/>
              </a:rPr>
              <a:t>T</a:t>
            </a:r>
            <a:r>
              <a:rPr sz="1350" spc="7" baseline="-21604" dirty="0">
                <a:latin typeface="Arial"/>
                <a:cs typeface="Arial"/>
              </a:rPr>
              <a:t>2</a:t>
            </a:r>
            <a:r>
              <a:rPr sz="1400" spc="5" dirty="0">
                <a:latin typeface="Arial"/>
                <a:cs typeface="Arial"/>
              </a:rPr>
              <a:t>) </a:t>
            </a:r>
            <a:r>
              <a:rPr sz="1400" spc="-5" dirty="0">
                <a:latin typeface="Arial"/>
                <a:cs typeface="Arial"/>
              </a:rPr>
              <a:t>: </a:t>
            </a:r>
            <a:r>
              <a:rPr sz="1400" spc="-10" dirty="0">
                <a:latin typeface="Arial"/>
                <a:cs typeface="Arial"/>
              </a:rPr>
              <a:t>Splay the maximum element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20" dirty="0">
                <a:latin typeface="Arial"/>
                <a:cs typeface="Arial"/>
              </a:rPr>
              <a:t>T</a:t>
            </a:r>
            <a:r>
              <a:rPr sz="1350" spc="30" baseline="-21604" dirty="0">
                <a:latin typeface="Arial"/>
                <a:cs typeface="Arial"/>
              </a:rPr>
              <a:t>1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0" dirty="0">
                <a:latin typeface="Arial"/>
                <a:cs typeface="Arial"/>
              </a:rPr>
              <a:t>the root. Then attach </a:t>
            </a:r>
            <a:r>
              <a:rPr sz="1400" spc="15" dirty="0">
                <a:latin typeface="Arial"/>
                <a:cs typeface="Arial"/>
              </a:rPr>
              <a:t>T</a:t>
            </a:r>
            <a:r>
              <a:rPr sz="1350" spc="22" baseline="-21604" dirty="0">
                <a:latin typeface="Arial"/>
                <a:cs typeface="Arial"/>
              </a:rPr>
              <a:t>2 </a:t>
            </a:r>
            <a:r>
              <a:rPr sz="1400" spc="-10" dirty="0">
                <a:latin typeface="Arial"/>
                <a:cs typeface="Arial"/>
              </a:rPr>
              <a:t>as </a:t>
            </a:r>
            <a:r>
              <a:rPr sz="1400" spc="-5" dirty="0">
                <a:latin typeface="Arial"/>
                <a:cs typeface="Arial"/>
              </a:rPr>
              <a:t>its </a:t>
            </a:r>
            <a:r>
              <a:rPr sz="1400" spc="-10" dirty="0">
                <a:latin typeface="Arial"/>
                <a:cs typeface="Arial"/>
              </a:rPr>
              <a:t>right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subtree.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11">
            <a:extLst>
              <a:ext uri="{FF2B5EF4-FFF2-40B4-BE49-F238E27FC236}">
                <a16:creationId xmlns:a16="http://schemas.microsoft.com/office/drawing/2014/main" id="{1BE55B1C-5551-5C4F-BBE8-8E860F108F02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2">
            <a:extLst>
              <a:ext uri="{FF2B5EF4-FFF2-40B4-BE49-F238E27FC236}">
                <a16:creationId xmlns:a16="http://schemas.microsoft.com/office/drawing/2014/main" id="{86652C07-CE32-984E-8F3A-863E810260B5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F0A7003C-92E2-3A40-96F9-DC749CA70124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5880" rIns="0" bIns="0" rtlCol="0">
            <a:spAutoFit/>
          </a:bodyPr>
          <a:lstStyle/>
          <a:p>
            <a:pPr marR="55880" algn="ctr">
              <a:lnSpc>
                <a:spcPct val="100000"/>
              </a:lnSpc>
              <a:spcBef>
                <a:spcPts val="44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Split and Join are Particularly Nice</a:t>
            </a:r>
            <a:r>
              <a:rPr sz="1800" b="1" spc="-1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to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Implement on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Splay</a:t>
            </a:r>
            <a:r>
              <a:rPr sz="1800" b="1" spc="-6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Tree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5">
            <a:extLst>
              <a:ext uri="{FF2B5EF4-FFF2-40B4-BE49-F238E27FC236}">
                <a16:creationId xmlns:a16="http://schemas.microsoft.com/office/drawing/2014/main" id="{48782F2B-25C7-FA46-9B11-6D8ECEE5C3C7}"/>
              </a:ext>
            </a:extLst>
          </p:cNvPr>
          <p:cNvSpPr/>
          <p:nvPr/>
        </p:nvSpPr>
        <p:spPr>
          <a:xfrm>
            <a:off x="807846" y="2341563"/>
            <a:ext cx="1037590" cy="902969"/>
          </a:xfrm>
          <a:custGeom>
            <a:avLst/>
            <a:gdLst/>
            <a:ahLst/>
            <a:cxnLst/>
            <a:rect l="l" t="t" r="r" b="b"/>
            <a:pathLst>
              <a:path w="1037589" h="902970">
                <a:moveTo>
                  <a:pt x="518794" y="0"/>
                </a:moveTo>
                <a:lnTo>
                  <a:pt x="0" y="902550"/>
                </a:lnTo>
                <a:lnTo>
                  <a:pt x="1037463" y="902550"/>
                </a:lnTo>
                <a:lnTo>
                  <a:pt x="51879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6">
            <a:extLst>
              <a:ext uri="{FF2B5EF4-FFF2-40B4-BE49-F238E27FC236}">
                <a16:creationId xmlns:a16="http://schemas.microsoft.com/office/drawing/2014/main" id="{3A157968-3EE4-A745-A7F7-CD8835AA2CC3}"/>
              </a:ext>
            </a:extLst>
          </p:cNvPr>
          <p:cNvSpPr/>
          <p:nvPr/>
        </p:nvSpPr>
        <p:spPr>
          <a:xfrm>
            <a:off x="807846" y="2341563"/>
            <a:ext cx="1037590" cy="902969"/>
          </a:xfrm>
          <a:custGeom>
            <a:avLst/>
            <a:gdLst/>
            <a:ahLst/>
            <a:cxnLst/>
            <a:rect l="l" t="t" r="r" b="b"/>
            <a:pathLst>
              <a:path w="1037589" h="902970">
                <a:moveTo>
                  <a:pt x="0" y="902550"/>
                </a:moveTo>
                <a:lnTo>
                  <a:pt x="518794" y="0"/>
                </a:lnTo>
                <a:lnTo>
                  <a:pt x="1037463" y="902550"/>
                </a:lnTo>
                <a:lnTo>
                  <a:pt x="0" y="90255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7">
            <a:extLst>
              <a:ext uri="{FF2B5EF4-FFF2-40B4-BE49-F238E27FC236}">
                <a16:creationId xmlns:a16="http://schemas.microsoft.com/office/drawing/2014/main" id="{048B2B2C-82BB-B84B-BE88-24F86C33C03E}"/>
              </a:ext>
            </a:extLst>
          </p:cNvPr>
          <p:cNvSpPr txBox="1"/>
          <p:nvPr/>
        </p:nvSpPr>
        <p:spPr>
          <a:xfrm>
            <a:off x="1272539" y="2898458"/>
            <a:ext cx="12128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-5" dirty="0">
                <a:latin typeface="Arial"/>
                <a:cs typeface="Arial"/>
              </a:rPr>
              <a:t>T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18">
            <a:extLst>
              <a:ext uri="{FF2B5EF4-FFF2-40B4-BE49-F238E27FC236}">
                <a16:creationId xmlns:a16="http://schemas.microsoft.com/office/drawing/2014/main" id="{5A34A492-E557-7D42-9A9A-00C86F965210}"/>
              </a:ext>
            </a:extLst>
          </p:cNvPr>
          <p:cNvSpPr/>
          <p:nvPr/>
        </p:nvSpPr>
        <p:spPr>
          <a:xfrm>
            <a:off x="2747771" y="2437701"/>
            <a:ext cx="460375" cy="806450"/>
          </a:xfrm>
          <a:custGeom>
            <a:avLst/>
            <a:gdLst/>
            <a:ahLst/>
            <a:cxnLst/>
            <a:rect l="l" t="t" r="r" b="b"/>
            <a:pathLst>
              <a:path w="460375" h="806450">
                <a:moveTo>
                  <a:pt x="230250" y="0"/>
                </a:moveTo>
                <a:lnTo>
                  <a:pt x="0" y="806411"/>
                </a:lnTo>
                <a:lnTo>
                  <a:pt x="460375" y="806411"/>
                </a:lnTo>
                <a:lnTo>
                  <a:pt x="2302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9">
            <a:extLst>
              <a:ext uri="{FF2B5EF4-FFF2-40B4-BE49-F238E27FC236}">
                <a16:creationId xmlns:a16="http://schemas.microsoft.com/office/drawing/2014/main" id="{06407A46-F21D-904F-A6CD-E4647202A14D}"/>
              </a:ext>
            </a:extLst>
          </p:cNvPr>
          <p:cNvSpPr/>
          <p:nvPr/>
        </p:nvSpPr>
        <p:spPr>
          <a:xfrm>
            <a:off x="2747771" y="2437701"/>
            <a:ext cx="460375" cy="806450"/>
          </a:xfrm>
          <a:custGeom>
            <a:avLst/>
            <a:gdLst/>
            <a:ahLst/>
            <a:cxnLst/>
            <a:rect l="l" t="t" r="r" b="b"/>
            <a:pathLst>
              <a:path w="460375" h="806450">
                <a:moveTo>
                  <a:pt x="0" y="806411"/>
                </a:moveTo>
                <a:lnTo>
                  <a:pt x="230250" y="0"/>
                </a:lnTo>
                <a:lnTo>
                  <a:pt x="460375" y="806411"/>
                </a:lnTo>
                <a:lnTo>
                  <a:pt x="0" y="806411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0">
            <a:extLst>
              <a:ext uri="{FF2B5EF4-FFF2-40B4-BE49-F238E27FC236}">
                <a16:creationId xmlns:a16="http://schemas.microsoft.com/office/drawing/2014/main" id="{4C0D40C9-92B7-204A-98A0-E3483F9A78A0}"/>
              </a:ext>
            </a:extLst>
          </p:cNvPr>
          <p:cNvSpPr txBox="1"/>
          <p:nvPr/>
        </p:nvSpPr>
        <p:spPr>
          <a:xfrm>
            <a:off x="2922777" y="2957639"/>
            <a:ext cx="12573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T</a:t>
            </a:r>
            <a:r>
              <a:rPr sz="900" spc="-7" baseline="-18518" dirty="0">
                <a:latin typeface="Arial"/>
                <a:cs typeface="Arial"/>
              </a:rPr>
              <a:t>1</a:t>
            </a:r>
            <a:endParaRPr sz="900" baseline="-18518">
              <a:latin typeface="Arial"/>
              <a:cs typeface="Arial"/>
            </a:endParaRPr>
          </a:p>
        </p:txBody>
      </p:sp>
      <p:sp>
        <p:nvSpPr>
          <p:cNvPr id="13" name="object 21">
            <a:extLst>
              <a:ext uri="{FF2B5EF4-FFF2-40B4-BE49-F238E27FC236}">
                <a16:creationId xmlns:a16="http://schemas.microsoft.com/office/drawing/2014/main" id="{ACF60BBB-412C-BD42-A359-25B5103718F1}"/>
              </a:ext>
            </a:extLst>
          </p:cNvPr>
          <p:cNvSpPr/>
          <p:nvPr/>
        </p:nvSpPr>
        <p:spPr>
          <a:xfrm>
            <a:off x="1921510" y="2527744"/>
            <a:ext cx="634365" cy="51435"/>
          </a:xfrm>
          <a:custGeom>
            <a:avLst/>
            <a:gdLst/>
            <a:ahLst/>
            <a:cxnLst/>
            <a:rect l="l" t="t" r="r" b="b"/>
            <a:pathLst>
              <a:path w="634364" h="51434">
                <a:moveTo>
                  <a:pt x="590169" y="0"/>
                </a:moveTo>
                <a:lnTo>
                  <a:pt x="588263" y="508"/>
                </a:lnTo>
                <a:lnTo>
                  <a:pt x="587501" y="2032"/>
                </a:lnTo>
                <a:lnTo>
                  <a:pt x="586613" y="3429"/>
                </a:lnTo>
                <a:lnTo>
                  <a:pt x="587121" y="5334"/>
                </a:lnTo>
                <a:lnTo>
                  <a:pt x="588517" y="6223"/>
                </a:lnTo>
                <a:lnTo>
                  <a:pt x="616797" y="22719"/>
                </a:lnTo>
                <a:lnTo>
                  <a:pt x="628141" y="22733"/>
                </a:lnTo>
                <a:lnTo>
                  <a:pt x="628141" y="28829"/>
                </a:lnTo>
                <a:lnTo>
                  <a:pt x="616820" y="28829"/>
                </a:lnTo>
                <a:lnTo>
                  <a:pt x="586994" y="46228"/>
                </a:lnTo>
                <a:lnTo>
                  <a:pt x="586613" y="48006"/>
                </a:lnTo>
                <a:lnTo>
                  <a:pt x="587375" y="49530"/>
                </a:lnTo>
                <a:lnTo>
                  <a:pt x="588263" y="50927"/>
                </a:lnTo>
                <a:lnTo>
                  <a:pt x="590169" y="51435"/>
                </a:lnTo>
                <a:lnTo>
                  <a:pt x="591565" y="50673"/>
                </a:lnTo>
                <a:lnTo>
                  <a:pt x="629012" y="28829"/>
                </a:lnTo>
                <a:lnTo>
                  <a:pt x="628141" y="28829"/>
                </a:lnTo>
                <a:lnTo>
                  <a:pt x="629036" y="28815"/>
                </a:lnTo>
                <a:lnTo>
                  <a:pt x="634238" y="25781"/>
                </a:lnTo>
                <a:lnTo>
                  <a:pt x="590169" y="0"/>
                </a:lnTo>
                <a:close/>
              </a:path>
              <a:path w="634364" h="51434">
                <a:moveTo>
                  <a:pt x="622045" y="25781"/>
                </a:moveTo>
                <a:lnTo>
                  <a:pt x="616844" y="28815"/>
                </a:lnTo>
                <a:lnTo>
                  <a:pt x="628141" y="28829"/>
                </a:lnTo>
                <a:lnTo>
                  <a:pt x="628141" y="28448"/>
                </a:lnTo>
                <a:lnTo>
                  <a:pt x="626617" y="28448"/>
                </a:lnTo>
                <a:lnTo>
                  <a:pt x="622045" y="25781"/>
                </a:lnTo>
                <a:close/>
              </a:path>
              <a:path w="634364" h="51434">
                <a:moveTo>
                  <a:pt x="0" y="21971"/>
                </a:moveTo>
                <a:lnTo>
                  <a:pt x="0" y="28067"/>
                </a:lnTo>
                <a:lnTo>
                  <a:pt x="616844" y="28815"/>
                </a:lnTo>
                <a:lnTo>
                  <a:pt x="622045" y="25781"/>
                </a:lnTo>
                <a:lnTo>
                  <a:pt x="616797" y="22719"/>
                </a:lnTo>
                <a:lnTo>
                  <a:pt x="0" y="21971"/>
                </a:lnTo>
                <a:close/>
              </a:path>
              <a:path w="634364" h="51434">
                <a:moveTo>
                  <a:pt x="626617" y="23114"/>
                </a:moveTo>
                <a:lnTo>
                  <a:pt x="622045" y="25781"/>
                </a:lnTo>
                <a:lnTo>
                  <a:pt x="626617" y="28448"/>
                </a:lnTo>
                <a:lnTo>
                  <a:pt x="626617" y="23114"/>
                </a:lnTo>
                <a:close/>
              </a:path>
              <a:path w="634364" h="51434">
                <a:moveTo>
                  <a:pt x="628141" y="23114"/>
                </a:moveTo>
                <a:lnTo>
                  <a:pt x="626617" y="23114"/>
                </a:lnTo>
                <a:lnTo>
                  <a:pt x="626617" y="28448"/>
                </a:lnTo>
                <a:lnTo>
                  <a:pt x="628141" y="28448"/>
                </a:lnTo>
                <a:lnTo>
                  <a:pt x="628141" y="23114"/>
                </a:lnTo>
                <a:close/>
              </a:path>
              <a:path w="634364" h="51434">
                <a:moveTo>
                  <a:pt x="616797" y="22719"/>
                </a:moveTo>
                <a:lnTo>
                  <a:pt x="622045" y="25781"/>
                </a:lnTo>
                <a:lnTo>
                  <a:pt x="626617" y="23114"/>
                </a:lnTo>
                <a:lnTo>
                  <a:pt x="628141" y="23114"/>
                </a:lnTo>
                <a:lnTo>
                  <a:pt x="628141" y="22733"/>
                </a:lnTo>
                <a:lnTo>
                  <a:pt x="616797" y="227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2">
            <a:extLst>
              <a:ext uri="{FF2B5EF4-FFF2-40B4-BE49-F238E27FC236}">
                <a16:creationId xmlns:a16="http://schemas.microsoft.com/office/drawing/2014/main" id="{7FC1C0AE-8FB7-BF48-B903-109BD5E5B9F1}"/>
              </a:ext>
            </a:extLst>
          </p:cNvPr>
          <p:cNvSpPr txBox="1"/>
          <p:nvPr/>
        </p:nvSpPr>
        <p:spPr>
          <a:xfrm>
            <a:off x="1988565" y="2389771"/>
            <a:ext cx="491490" cy="492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6515">
              <a:lnSpc>
                <a:spcPct val="100000"/>
              </a:lnSpc>
              <a:spcBef>
                <a:spcPts val="95"/>
              </a:spcBef>
            </a:pPr>
            <a:r>
              <a:rPr sz="800" i="1" spc="-25" dirty="0">
                <a:latin typeface="Arial"/>
                <a:cs typeface="Arial"/>
              </a:rPr>
              <a:t>split</a:t>
            </a:r>
            <a:r>
              <a:rPr sz="800" spc="-25" dirty="0">
                <a:latin typeface="Arial"/>
                <a:cs typeface="Arial"/>
              </a:rPr>
              <a:t>(T,</a:t>
            </a:r>
            <a:r>
              <a:rPr sz="800" spc="5" dirty="0">
                <a:latin typeface="Arial"/>
                <a:cs typeface="Arial"/>
              </a:rPr>
              <a:t> </a:t>
            </a:r>
            <a:r>
              <a:rPr sz="800" spc="-10" dirty="0">
                <a:latin typeface="Arial"/>
                <a:cs typeface="Arial"/>
              </a:rPr>
              <a:t>k)</a:t>
            </a:r>
            <a:endParaRPr sz="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r>
              <a:rPr sz="800" i="1" spc="-10" dirty="0">
                <a:latin typeface="Arial"/>
                <a:cs typeface="Arial"/>
              </a:rPr>
              <a:t>join</a:t>
            </a:r>
            <a:r>
              <a:rPr sz="800" spc="-10" dirty="0">
                <a:latin typeface="Arial"/>
                <a:cs typeface="Arial"/>
              </a:rPr>
              <a:t>(T</a:t>
            </a:r>
            <a:r>
              <a:rPr sz="750" spc="-15" baseline="-16666" dirty="0">
                <a:latin typeface="Arial"/>
                <a:cs typeface="Arial"/>
              </a:rPr>
              <a:t>1</a:t>
            </a:r>
            <a:r>
              <a:rPr sz="800" spc="-10" dirty="0">
                <a:latin typeface="Arial"/>
                <a:cs typeface="Arial"/>
              </a:rPr>
              <a:t>,</a:t>
            </a:r>
            <a:r>
              <a:rPr sz="800" spc="-45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T</a:t>
            </a:r>
            <a:r>
              <a:rPr sz="750" spc="7" baseline="-16666" dirty="0">
                <a:latin typeface="Arial"/>
                <a:cs typeface="Arial"/>
              </a:rPr>
              <a:t>2</a:t>
            </a:r>
            <a:r>
              <a:rPr sz="800" spc="5" dirty="0">
                <a:latin typeface="Arial"/>
                <a:cs typeface="Arial"/>
              </a:rPr>
              <a:t>)</a:t>
            </a:r>
            <a:endParaRPr sz="800">
              <a:latin typeface="Arial"/>
              <a:cs typeface="Arial"/>
            </a:endParaRPr>
          </a:p>
        </p:txBody>
      </p:sp>
      <p:sp>
        <p:nvSpPr>
          <p:cNvPr id="15" name="object 23">
            <a:extLst>
              <a:ext uri="{FF2B5EF4-FFF2-40B4-BE49-F238E27FC236}">
                <a16:creationId xmlns:a16="http://schemas.microsoft.com/office/drawing/2014/main" id="{4955F4CB-8FE3-A84D-911F-49A47C321278}"/>
              </a:ext>
            </a:extLst>
          </p:cNvPr>
          <p:cNvSpPr/>
          <p:nvPr/>
        </p:nvSpPr>
        <p:spPr>
          <a:xfrm>
            <a:off x="1921510" y="2911285"/>
            <a:ext cx="614680" cy="51435"/>
          </a:xfrm>
          <a:custGeom>
            <a:avLst/>
            <a:gdLst/>
            <a:ahLst/>
            <a:cxnLst/>
            <a:rect l="l" t="t" r="r" b="b"/>
            <a:pathLst>
              <a:path w="614679" h="51434">
                <a:moveTo>
                  <a:pt x="44069" y="0"/>
                </a:moveTo>
                <a:lnTo>
                  <a:pt x="42672" y="889"/>
                </a:lnTo>
                <a:lnTo>
                  <a:pt x="0" y="25654"/>
                </a:lnTo>
                <a:lnTo>
                  <a:pt x="44069" y="51435"/>
                </a:lnTo>
                <a:lnTo>
                  <a:pt x="45847" y="50927"/>
                </a:lnTo>
                <a:lnTo>
                  <a:pt x="46736" y="49530"/>
                </a:lnTo>
                <a:lnTo>
                  <a:pt x="47625" y="48006"/>
                </a:lnTo>
                <a:lnTo>
                  <a:pt x="47116" y="46101"/>
                </a:lnTo>
                <a:lnTo>
                  <a:pt x="45592" y="45339"/>
                </a:lnTo>
                <a:lnTo>
                  <a:pt x="17353" y="28716"/>
                </a:lnTo>
                <a:lnTo>
                  <a:pt x="5969" y="28702"/>
                </a:lnTo>
                <a:lnTo>
                  <a:pt x="6096" y="22606"/>
                </a:lnTo>
                <a:lnTo>
                  <a:pt x="17417" y="22606"/>
                </a:lnTo>
                <a:lnTo>
                  <a:pt x="45720" y="6096"/>
                </a:lnTo>
                <a:lnTo>
                  <a:pt x="47116" y="5334"/>
                </a:lnTo>
                <a:lnTo>
                  <a:pt x="47625" y="3429"/>
                </a:lnTo>
                <a:lnTo>
                  <a:pt x="46736" y="1905"/>
                </a:lnTo>
                <a:lnTo>
                  <a:pt x="45974" y="508"/>
                </a:lnTo>
                <a:lnTo>
                  <a:pt x="44069" y="0"/>
                </a:lnTo>
                <a:close/>
              </a:path>
              <a:path w="614679" h="51434">
                <a:moveTo>
                  <a:pt x="17392" y="22620"/>
                </a:moveTo>
                <a:lnTo>
                  <a:pt x="12171" y="25666"/>
                </a:lnTo>
                <a:lnTo>
                  <a:pt x="17353" y="28716"/>
                </a:lnTo>
                <a:lnTo>
                  <a:pt x="614299" y="29464"/>
                </a:lnTo>
                <a:lnTo>
                  <a:pt x="614426" y="23368"/>
                </a:lnTo>
                <a:lnTo>
                  <a:pt x="17392" y="22620"/>
                </a:lnTo>
                <a:close/>
              </a:path>
              <a:path w="614679" h="51434">
                <a:moveTo>
                  <a:pt x="6096" y="22606"/>
                </a:moveTo>
                <a:lnTo>
                  <a:pt x="5969" y="28702"/>
                </a:lnTo>
                <a:lnTo>
                  <a:pt x="17353" y="28716"/>
                </a:lnTo>
                <a:lnTo>
                  <a:pt x="16681" y="28321"/>
                </a:lnTo>
                <a:lnTo>
                  <a:pt x="7620" y="28321"/>
                </a:lnTo>
                <a:lnTo>
                  <a:pt x="7620" y="22987"/>
                </a:lnTo>
                <a:lnTo>
                  <a:pt x="16764" y="22987"/>
                </a:lnTo>
                <a:lnTo>
                  <a:pt x="17392" y="22620"/>
                </a:lnTo>
                <a:lnTo>
                  <a:pt x="6096" y="22606"/>
                </a:lnTo>
                <a:close/>
              </a:path>
              <a:path w="614679" h="51434">
                <a:moveTo>
                  <a:pt x="7620" y="22987"/>
                </a:moveTo>
                <a:lnTo>
                  <a:pt x="7620" y="28321"/>
                </a:lnTo>
                <a:lnTo>
                  <a:pt x="12171" y="25666"/>
                </a:lnTo>
                <a:lnTo>
                  <a:pt x="7620" y="22987"/>
                </a:lnTo>
                <a:close/>
              </a:path>
              <a:path w="614679" h="51434">
                <a:moveTo>
                  <a:pt x="12171" y="25666"/>
                </a:moveTo>
                <a:lnTo>
                  <a:pt x="7620" y="28321"/>
                </a:lnTo>
                <a:lnTo>
                  <a:pt x="16681" y="28321"/>
                </a:lnTo>
                <a:lnTo>
                  <a:pt x="12171" y="25666"/>
                </a:lnTo>
                <a:close/>
              </a:path>
              <a:path w="614679" h="51434">
                <a:moveTo>
                  <a:pt x="16764" y="22987"/>
                </a:moveTo>
                <a:lnTo>
                  <a:pt x="7620" y="22987"/>
                </a:lnTo>
                <a:lnTo>
                  <a:pt x="12171" y="25666"/>
                </a:lnTo>
                <a:lnTo>
                  <a:pt x="16764" y="22987"/>
                </a:lnTo>
                <a:close/>
              </a:path>
              <a:path w="614679" h="51434">
                <a:moveTo>
                  <a:pt x="17417" y="22606"/>
                </a:moveTo>
                <a:lnTo>
                  <a:pt x="6096" y="22606"/>
                </a:lnTo>
                <a:lnTo>
                  <a:pt x="17392" y="226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4">
            <a:extLst>
              <a:ext uri="{FF2B5EF4-FFF2-40B4-BE49-F238E27FC236}">
                <a16:creationId xmlns:a16="http://schemas.microsoft.com/office/drawing/2014/main" id="{AF12FC86-3CA3-6C47-A082-1F02FC0776E5}"/>
              </a:ext>
            </a:extLst>
          </p:cNvPr>
          <p:cNvSpPr/>
          <p:nvPr/>
        </p:nvSpPr>
        <p:spPr>
          <a:xfrm>
            <a:off x="3458210" y="2437701"/>
            <a:ext cx="460375" cy="806450"/>
          </a:xfrm>
          <a:custGeom>
            <a:avLst/>
            <a:gdLst/>
            <a:ahLst/>
            <a:cxnLst/>
            <a:rect l="l" t="t" r="r" b="b"/>
            <a:pathLst>
              <a:path w="460375" h="806450">
                <a:moveTo>
                  <a:pt x="230124" y="0"/>
                </a:moveTo>
                <a:lnTo>
                  <a:pt x="0" y="806411"/>
                </a:lnTo>
                <a:lnTo>
                  <a:pt x="460375" y="806411"/>
                </a:lnTo>
                <a:lnTo>
                  <a:pt x="23012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5">
            <a:extLst>
              <a:ext uri="{FF2B5EF4-FFF2-40B4-BE49-F238E27FC236}">
                <a16:creationId xmlns:a16="http://schemas.microsoft.com/office/drawing/2014/main" id="{91C7CEDD-A392-CA4D-8B7F-0DB47CE2300A}"/>
              </a:ext>
            </a:extLst>
          </p:cNvPr>
          <p:cNvSpPr/>
          <p:nvPr/>
        </p:nvSpPr>
        <p:spPr>
          <a:xfrm>
            <a:off x="3458210" y="2437701"/>
            <a:ext cx="460375" cy="806450"/>
          </a:xfrm>
          <a:custGeom>
            <a:avLst/>
            <a:gdLst/>
            <a:ahLst/>
            <a:cxnLst/>
            <a:rect l="l" t="t" r="r" b="b"/>
            <a:pathLst>
              <a:path w="460375" h="806450">
                <a:moveTo>
                  <a:pt x="0" y="806411"/>
                </a:moveTo>
                <a:lnTo>
                  <a:pt x="230124" y="0"/>
                </a:lnTo>
                <a:lnTo>
                  <a:pt x="460375" y="806411"/>
                </a:lnTo>
                <a:lnTo>
                  <a:pt x="0" y="806411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6">
            <a:extLst>
              <a:ext uri="{FF2B5EF4-FFF2-40B4-BE49-F238E27FC236}">
                <a16:creationId xmlns:a16="http://schemas.microsoft.com/office/drawing/2014/main" id="{92A5504E-0D92-5D46-A2A8-A3C1A0CCE23C}"/>
              </a:ext>
            </a:extLst>
          </p:cNvPr>
          <p:cNvSpPr txBox="1"/>
          <p:nvPr/>
        </p:nvSpPr>
        <p:spPr>
          <a:xfrm>
            <a:off x="3633596" y="2957639"/>
            <a:ext cx="12573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T</a:t>
            </a:r>
            <a:r>
              <a:rPr sz="900" spc="-7" baseline="-18518" dirty="0">
                <a:latin typeface="Arial"/>
                <a:cs typeface="Arial"/>
              </a:rPr>
              <a:t>2</a:t>
            </a:r>
            <a:endParaRPr sz="900" baseline="-18518">
              <a:latin typeface="Arial"/>
              <a:cs typeface="Arial"/>
            </a:endParaRPr>
          </a:p>
        </p:txBody>
      </p:sp>
      <p:sp>
        <p:nvSpPr>
          <p:cNvPr id="19" name="object 27">
            <a:extLst>
              <a:ext uri="{FF2B5EF4-FFF2-40B4-BE49-F238E27FC236}">
                <a16:creationId xmlns:a16="http://schemas.microsoft.com/office/drawing/2014/main" id="{00A2BAEF-71A4-154F-8347-69C53ECF2489}"/>
              </a:ext>
            </a:extLst>
          </p:cNvPr>
          <p:cNvSpPr txBox="1"/>
          <p:nvPr/>
        </p:nvSpPr>
        <p:spPr>
          <a:xfrm>
            <a:off x="2775204" y="3253905"/>
            <a:ext cx="38354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30" dirty="0">
                <a:latin typeface="Arial"/>
                <a:cs typeface="Arial"/>
              </a:rPr>
              <a:t>keys </a:t>
            </a:r>
            <a:r>
              <a:rPr sz="800" spc="-5" dirty="0">
                <a:latin typeface="Arial"/>
                <a:cs typeface="Arial"/>
              </a:rPr>
              <a:t>≤</a:t>
            </a:r>
            <a:r>
              <a:rPr sz="800" spc="-14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k</a:t>
            </a:r>
            <a:endParaRPr sz="800">
              <a:latin typeface="Arial"/>
              <a:cs typeface="Arial"/>
            </a:endParaRPr>
          </a:p>
        </p:txBody>
      </p:sp>
      <p:sp>
        <p:nvSpPr>
          <p:cNvPr id="20" name="object 28">
            <a:extLst>
              <a:ext uri="{FF2B5EF4-FFF2-40B4-BE49-F238E27FC236}">
                <a16:creationId xmlns:a16="http://schemas.microsoft.com/office/drawing/2014/main" id="{1CB23E18-3D70-A94F-AEA1-98CDD95AA2B5}"/>
              </a:ext>
            </a:extLst>
          </p:cNvPr>
          <p:cNvSpPr txBox="1"/>
          <p:nvPr/>
        </p:nvSpPr>
        <p:spPr>
          <a:xfrm>
            <a:off x="3486912" y="3253905"/>
            <a:ext cx="3892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30" dirty="0">
                <a:latin typeface="Arial"/>
                <a:cs typeface="Arial"/>
              </a:rPr>
              <a:t>keys </a:t>
            </a:r>
            <a:r>
              <a:rPr sz="800" spc="-5" dirty="0">
                <a:latin typeface="Arial"/>
                <a:cs typeface="Arial"/>
              </a:rPr>
              <a:t>&gt;</a:t>
            </a:r>
            <a:r>
              <a:rPr sz="800" spc="-12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k</a:t>
            </a:r>
            <a:endParaRPr sz="800">
              <a:latin typeface="Arial"/>
              <a:cs typeface="Arial"/>
            </a:endParaRPr>
          </a:p>
        </p:txBody>
      </p:sp>
      <p:sp>
        <p:nvSpPr>
          <p:cNvPr id="21" name="object 29">
            <a:extLst>
              <a:ext uri="{FF2B5EF4-FFF2-40B4-BE49-F238E27FC236}">
                <a16:creationId xmlns:a16="http://schemas.microsoft.com/office/drawing/2014/main" id="{5C7FECE4-DC11-1B45-8F8E-D28E703A1DBD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06220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>
            <a:extLst>
              <a:ext uri="{FF2B5EF4-FFF2-40B4-BE49-F238E27FC236}">
                <a16:creationId xmlns:a16="http://schemas.microsoft.com/office/drawing/2014/main" id="{BA2D5954-1E87-8D43-B816-DF2A724110DF}"/>
              </a:ext>
            </a:extLst>
          </p:cNvPr>
          <p:cNvSpPr txBox="1"/>
          <p:nvPr/>
        </p:nvSpPr>
        <p:spPr>
          <a:xfrm>
            <a:off x="275589" y="656590"/>
            <a:ext cx="3996690" cy="1390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B-trees give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nice </a:t>
            </a:r>
            <a:r>
              <a:rPr sz="1400" spc="-20" dirty="0">
                <a:latin typeface="Arial"/>
                <a:cs typeface="Arial"/>
              </a:rPr>
              <a:t>way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build balanced search  trees, </a:t>
            </a:r>
            <a:r>
              <a:rPr sz="1400" spc="-15" dirty="0">
                <a:latin typeface="Arial"/>
                <a:cs typeface="Arial"/>
              </a:rPr>
              <a:t>except </a:t>
            </a:r>
            <a:r>
              <a:rPr sz="1400" spc="-10" dirty="0">
                <a:latin typeface="Arial"/>
                <a:cs typeface="Arial"/>
              </a:rPr>
              <a:t>they </a:t>
            </a:r>
            <a:r>
              <a:rPr sz="1400" spc="-15" dirty="0">
                <a:latin typeface="Arial"/>
                <a:cs typeface="Arial"/>
              </a:rPr>
              <a:t>aren’t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binary</a:t>
            </a:r>
            <a:r>
              <a:rPr sz="1400" spc="28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trees.</a:t>
            </a:r>
            <a:endParaRPr sz="1400">
              <a:latin typeface="Arial"/>
              <a:cs typeface="Arial"/>
            </a:endParaRPr>
          </a:p>
          <a:p>
            <a:pPr marL="170180" marR="17272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Balancing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B-tree is fairly </a:t>
            </a:r>
            <a:r>
              <a:rPr sz="1400" spc="-5" dirty="0">
                <a:latin typeface="Arial"/>
                <a:cs typeface="Arial"/>
              </a:rPr>
              <a:t>simple, </a:t>
            </a:r>
            <a:r>
              <a:rPr sz="1400" spc="-15" dirty="0">
                <a:latin typeface="Arial"/>
                <a:cs typeface="Arial"/>
              </a:rPr>
              <a:t>and doesn’t  </a:t>
            </a:r>
            <a:r>
              <a:rPr sz="1400" spc="-10" dirty="0">
                <a:latin typeface="Arial"/>
                <a:cs typeface="Arial"/>
              </a:rPr>
              <a:t>involve </a:t>
            </a:r>
            <a:r>
              <a:rPr sz="1400" spc="-5" dirty="0">
                <a:latin typeface="Arial"/>
                <a:cs typeface="Arial"/>
              </a:rPr>
              <a:t>so </a:t>
            </a:r>
            <a:r>
              <a:rPr sz="1400" spc="-10" dirty="0">
                <a:latin typeface="Arial"/>
                <a:cs typeface="Arial"/>
              </a:rPr>
              <a:t>many special</a:t>
            </a:r>
            <a:r>
              <a:rPr sz="1400" spc="1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cases.</a:t>
            </a:r>
            <a:endParaRPr sz="1400">
              <a:latin typeface="Arial"/>
              <a:cs typeface="Arial"/>
            </a:endParaRPr>
          </a:p>
          <a:p>
            <a:pPr marL="170180" marR="1193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They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particularly well-suited for data stored  on </a:t>
            </a:r>
            <a:r>
              <a:rPr sz="1400" spc="-5" dirty="0">
                <a:latin typeface="Arial"/>
                <a:cs typeface="Arial"/>
              </a:rPr>
              <a:t>slow </a:t>
            </a:r>
            <a:r>
              <a:rPr sz="1400" spc="-10" dirty="0">
                <a:latin typeface="Arial"/>
                <a:cs typeface="Arial"/>
              </a:rPr>
              <a:t>block-transfer</a:t>
            </a:r>
            <a:r>
              <a:rPr sz="1400" spc="1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media.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10">
            <a:extLst>
              <a:ext uri="{FF2B5EF4-FFF2-40B4-BE49-F238E27FC236}">
                <a16:creationId xmlns:a16="http://schemas.microsoft.com/office/drawing/2014/main" id="{23C24E37-80F0-904B-8D7E-EAE24F188FF6}"/>
              </a:ext>
            </a:extLst>
          </p:cNvPr>
          <p:cNvSpPr/>
          <p:nvPr/>
        </p:nvSpPr>
        <p:spPr>
          <a:xfrm>
            <a:off x="635" y="0"/>
            <a:ext cx="4572000" cy="533400"/>
          </a:xfrm>
          <a:custGeom>
            <a:avLst/>
            <a:gdLst/>
            <a:ahLst/>
            <a:cxnLst/>
            <a:rect l="l" t="t" r="r" b="b"/>
            <a:pathLst>
              <a:path w="4572000" h="533400">
                <a:moveTo>
                  <a:pt x="0" y="533400"/>
                </a:moveTo>
                <a:lnTo>
                  <a:pt x="4572000" y="533400"/>
                </a:lnTo>
                <a:lnTo>
                  <a:pt x="4572000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C3726969-96C3-2446-9DF9-8EE309FC2EE7}"/>
              </a:ext>
            </a:extLst>
          </p:cNvPr>
          <p:cNvSpPr/>
          <p:nvPr/>
        </p:nvSpPr>
        <p:spPr>
          <a:xfrm>
            <a:off x="635" y="0"/>
            <a:ext cx="4572000" cy="533400"/>
          </a:xfrm>
          <a:custGeom>
            <a:avLst/>
            <a:gdLst/>
            <a:ahLst/>
            <a:cxnLst/>
            <a:rect l="l" t="t" r="r" b="b"/>
            <a:pathLst>
              <a:path w="4572000" h="533400">
                <a:moveTo>
                  <a:pt x="0" y="533400"/>
                </a:moveTo>
                <a:lnTo>
                  <a:pt x="4572000" y="533400"/>
                </a:lnTo>
                <a:lnTo>
                  <a:pt x="4572000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49259934-09FD-0848-AECB-837703C56956}"/>
              </a:ext>
            </a:extLst>
          </p:cNvPr>
          <p:cNvSpPr txBox="1"/>
          <p:nvPr/>
        </p:nvSpPr>
        <p:spPr>
          <a:xfrm>
            <a:off x="13462" y="13666"/>
            <a:ext cx="4546600" cy="5175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1112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8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B-Trees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3B5E154E-C638-DC40-9849-9CFE213901CF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80940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2B8C1B9-7459-9141-A32C-D5D68E7B8D30}"/>
              </a:ext>
            </a:extLst>
          </p:cNvPr>
          <p:cNvSpPr txBox="1"/>
          <p:nvPr/>
        </p:nvSpPr>
        <p:spPr>
          <a:xfrm>
            <a:off x="275589" y="847471"/>
            <a:ext cx="4067175" cy="24466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2095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Databases </a:t>
            </a:r>
            <a:r>
              <a:rPr sz="1400" spc="-15" dirty="0">
                <a:latin typeface="Arial"/>
                <a:cs typeface="Arial"/>
              </a:rPr>
              <a:t>are everywhere, </a:t>
            </a:r>
            <a:r>
              <a:rPr sz="1400" spc="-10" dirty="0">
                <a:latin typeface="Arial"/>
                <a:cs typeface="Arial"/>
              </a:rPr>
              <a:t>many quite large (so  </a:t>
            </a:r>
            <a:r>
              <a:rPr sz="1400" spc="-15" dirty="0">
                <a:latin typeface="Arial"/>
                <a:cs typeface="Arial"/>
              </a:rPr>
              <a:t>large </a:t>
            </a:r>
            <a:r>
              <a:rPr sz="1400" spc="-10" dirty="0">
                <a:latin typeface="Arial"/>
                <a:cs typeface="Arial"/>
              </a:rPr>
              <a:t>they can’t even </a:t>
            </a:r>
            <a:r>
              <a:rPr sz="1400" spc="-5" dirty="0">
                <a:latin typeface="Arial"/>
                <a:cs typeface="Arial"/>
              </a:rPr>
              <a:t>fit </a:t>
            </a:r>
            <a:r>
              <a:rPr sz="1400" spc="-10" dirty="0">
                <a:latin typeface="Arial"/>
                <a:cs typeface="Arial"/>
              </a:rPr>
              <a:t>entirely in </a:t>
            </a:r>
            <a:r>
              <a:rPr sz="1400" spc="-5" dirty="0">
                <a:latin typeface="Arial"/>
                <a:cs typeface="Arial"/>
              </a:rPr>
              <a:t>main</a:t>
            </a:r>
            <a:r>
              <a:rPr sz="1400" spc="26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memory).</a:t>
            </a:r>
            <a:endParaRPr sz="1400">
              <a:latin typeface="Arial"/>
              <a:cs typeface="Arial"/>
            </a:endParaRPr>
          </a:p>
          <a:p>
            <a:pPr marL="170180" marR="70485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For </a:t>
            </a:r>
            <a:r>
              <a:rPr sz="1400" spc="-10" dirty="0">
                <a:latin typeface="Arial"/>
                <a:cs typeface="Arial"/>
              </a:rPr>
              <a:t>example, </a:t>
            </a:r>
            <a:r>
              <a:rPr sz="1400" spc="-20" dirty="0">
                <a:latin typeface="Arial"/>
                <a:cs typeface="Arial"/>
              </a:rPr>
              <a:t>when </a:t>
            </a:r>
            <a:r>
              <a:rPr sz="1400" spc="-2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access </a:t>
            </a:r>
            <a:r>
              <a:rPr sz="1400" spc="-15" dirty="0">
                <a:latin typeface="Arial"/>
                <a:cs typeface="Arial"/>
              </a:rPr>
              <a:t>nearly any  website, </a:t>
            </a:r>
            <a:r>
              <a:rPr sz="1400" spc="-10" dirty="0">
                <a:latin typeface="Arial"/>
                <a:cs typeface="Arial"/>
              </a:rPr>
              <a:t>there </a:t>
            </a:r>
            <a:r>
              <a:rPr sz="1400" spc="-5" dirty="0">
                <a:latin typeface="Arial"/>
                <a:cs typeface="Arial"/>
              </a:rPr>
              <a:t>is a </a:t>
            </a:r>
            <a:r>
              <a:rPr sz="1400" spc="-15" dirty="0">
                <a:latin typeface="Arial"/>
                <a:cs typeface="Arial"/>
              </a:rPr>
              <a:t>database </a:t>
            </a:r>
            <a:r>
              <a:rPr sz="1400" spc="-10" dirty="0">
                <a:latin typeface="Arial"/>
                <a:cs typeface="Arial"/>
              </a:rPr>
              <a:t>(e.g., </a:t>
            </a:r>
            <a:r>
              <a:rPr sz="1400" spc="-20" dirty="0">
                <a:latin typeface="Arial"/>
                <a:cs typeface="Arial"/>
              </a:rPr>
              <a:t>MySql) </a:t>
            </a:r>
            <a:r>
              <a:rPr sz="1400" spc="-10" dirty="0">
                <a:latin typeface="Arial"/>
                <a:cs typeface="Arial"/>
              </a:rPr>
              <a:t>on the  “back </a:t>
            </a:r>
            <a:r>
              <a:rPr sz="1400" spc="-15" dirty="0">
                <a:latin typeface="Arial"/>
                <a:cs typeface="Arial"/>
              </a:rPr>
              <a:t>end” </a:t>
            </a:r>
            <a:r>
              <a:rPr sz="1400" spc="-10" dirty="0">
                <a:latin typeface="Arial"/>
                <a:cs typeface="Arial"/>
              </a:rPr>
              <a:t>feeding </a:t>
            </a:r>
            <a:r>
              <a:rPr sz="1400" spc="-5" dirty="0">
                <a:latin typeface="Arial"/>
                <a:cs typeface="Arial"/>
              </a:rPr>
              <a:t>it</a:t>
            </a:r>
            <a:r>
              <a:rPr sz="1400" spc="16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information.</a:t>
            </a:r>
            <a:endParaRPr sz="1400">
              <a:latin typeface="Arial"/>
              <a:cs typeface="Arial"/>
            </a:endParaRPr>
          </a:p>
          <a:p>
            <a:pPr marL="170180" marR="95885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How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information </a:t>
            </a:r>
            <a:r>
              <a:rPr sz="1400" spc="-5" dirty="0">
                <a:latin typeface="Arial"/>
                <a:cs typeface="Arial"/>
              </a:rPr>
              <a:t>in a </a:t>
            </a:r>
            <a:r>
              <a:rPr sz="1400" spc="-15" dirty="0">
                <a:latin typeface="Arial"/>
                <a:cs typeface="Arial"/>
              </a:rPr>
              <a:t>database </a:t>
            </a:r>
            <a:r>
              <a:rPr sz="1400" spc="-10" dirty="0">
                <a:latin typeface="Arial"/>
                <a:cs typeface="Arial"/>
              </a:rPr>
              <a:t>actually stored  </a:t>
            </a:r>
            <a:r>
              <a:rPr sz="1400" spc="-15" dirty="0">
                <a:latin typeface="Arial"/>
                <a:cs typeface="Arial"/>
              </a:rPr>
              <a:t>“under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hood” </a:t>
            </a:r>
            <a:r>
              <a:rPr sz="1400" spc="-5" dirty="0">
                <a:latin typeface="Arial"/>
                <a:cs typeface="Arial"/>
              </a:rPr>
              <a:t>so </a:t>
            </a:r>
            <a:r>
              <a:rPr sz="1400" spc="-10" dirty="0">
                <a:latin typeface="Arial"/>
                <a:cs typeface="Arial"/>
              </a:rPr>
              <a:t>that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can quickly</a:t>
            </a:r>
            <a:r>
              <a:rPr sz="1400" spc="3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support: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0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Insertion of new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records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Deletion of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records</a:t>
            </a:r>
            <a:endParaRPr sz="1200">
              <a:latin typeface="Arial"/>
              <a:cs typeface="Arial"/>
            </a:endParaRPr>
          </a:p>
          <a:p>
            <a:pPr marL="372110" marR="508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Fast queries for records </a:t>
            </a:r>
            <a:r>
              <a:rPr sz="1200" spc="-5" dirty="0">
                <a:latin typeface="Arial"/>
                <a:cs typeface="Arial"/>
              </a:rPr>
              <a:t>or </a:t>
            </a:r>
            <a:r>
              <a:rPr sz="1200" dirty="0">
                <a:latin typeface="Arial"/>
                <a:cs typeface="Arial"/>
              </a:rPr>
              <a:t>ranges of records </a:t>
            </a:r>
            <a:r>
              <a:rPr sz="1200" spc="-5" dirty="0">
                <a:latin typeface="Arial"/>
                <a:cs typeface="Arial"/>
              </a:rPr>
              <a:t>based</a:t>
            </a:r>
            <a:r>
              <a:rPr sz="1200" spc="-20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on  </a:t>
            </a:r>
            <a:r>
              <a:rPr sz="1200" spc="-5" dirty="0">
                <a:latin typeface="Arial"/>
                <a:cs typeface="Arial"/>
              </a:rPr>
              <a:t>an </a:t>
            </a:r>
            <a:r>
              <a:rPr sz="1200" dirty="0">
                <a:latin typeface="Arial"/>
                <a:cs typeface="Arial"/>
              </a:rPr>
              <a:t>appropriate</a:t>
            </a:r>
            <a:r>
              <a:rPr sz="1200" spc="-6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key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EB12F89-22C5-9D46-A8FC-717452AECFB0}"/>
              </a:ext>
            </a:extLst>
          </p:cNvPr>
          <p:cNvSpPr/>
          <p:nvPr/>
        </p:nvSpPr>
        <p:spPr>
          <a:xfrm>
            <a:off x="635" y="1524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17098634-29A8-2949-A5EE-6F28D88DC2D9}"/>
              </a:ext>
            </a:extLst>
          </p:cNvPr>
          <p:cNvSpPr/>
          <p:nvPr/>
        </p:nvSpPr>
        <p:spPr>
          <a:xfrm>
            <a:off x="635" y="1524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CA41298-8636-5649-BDA0-E2281DDF3E92}"/>
              </a:ext>
            </a:extLst>
          </p:cNvPr>
          <p:cNvSpPr txBox="1"/>
          <p:nvPr/>
        </p:nvSpPr>
        <p:spPr>
          <a:xfrm>
            <a:off x="13462" y="14097"/>
            <a:ext cx="4546600" cy="6330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68275" rIns="0" bIns="0" rtlCol="0">
            <a:spAutoFit/>
          </a:bodyPr>
          <a:lstStyle/>
          <a:p>
            <a:pPr marL="664845">
              <a:lnSpc>
                <a:spcPct val="100000"/>
              </a:lnSpc>
              <a:spcBef>
                <a:spcPts val="13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B-Tree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Motivation:</a:t>
            </a:r>
            <a:r>
              <a:rPr sz="1800" b="1" spc="-4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Databases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4933534D-A06C-AF49-8046-78E348C422E6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60715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D6DF7823-7BFD-2C44-AD38-139BB6561312}"/>
              </a:ext>
            </a:extLst>
          </p:cNvPr>
          <p:cNvSpPr txBox="1"/>
          <p:nvPr/>
        </p:nvSpPr>
        <p:spPr>
          <a:xfrm>
            <a:off x="275589" y="749617"/>
            <a:ext cx="3637279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Most </a:t>
            </a:r>
            <a:r>
              <a:rPr sz="1400" spc="-5" dirty="0">
                <a:latin typeface="Arial"/>
                <a:cs typeface="Arial"/>
              </a:rPr>
              <a:t>memories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hierarchical </a:t>
            </a:r>
            <a:r>
              <a:rPr sz="1400" spc="-5" dirty="0">
                <a:latin typeface="Arial"/>
                <a:cs typeface="Arial"/>
              </a:rPr>
              <a:t>in</a:t>
            </a:r>
            <a:r>
              <a:rPr sz="1400" spc="-15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structure: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B5014D1B-B938-3B4A-A224-9DB5D50E0B80}"/>
              </a:ext>
            </a:extLst>
          </p:cNvPr>
          <p:cNvSpPr txBox="1"/>
          <p:nvPr/>
        </p:nvSpPr>
        <p:spPr>
          <a:xfrm>
            <a:off x="275589" y="1923478"/>
            <a:ext cx="4011295" cy="147574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70180" marR="28575" indent="-170180">
              <a:lnSpc>
                <a:spcPts val="1510"/>
              </a:lnSpc>
              <a:spcBef>
                <a:spcPts val="28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Between </a:t>
            </a:r>
            <a:r>
              <a:rPr sz="1400" spc="-5" dirty="0">
                <a:latin typeface="Arial"/>
                <a:cs typeface="Arial"/>
              </a:rPr>
              <a:t>levels, </a:t>
            </a:r>
            <a:r>
              <a:rPr sz="1400" spc="-10" dirty="0">
                <a:latin typeface="Arial"/>
                <a:cs typeface="Arial"/>
              </a:rPr>
              <a:t>data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often </a:t>
            </a:r>
            <a:r>
              <a:rPr sz="1400" spc="-15" dirty="0">
                <a:latin typeface="Arial"/>
                <a:cs typeface="Arial"/>
              </a:rPr>
              <a:t>transferred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large  </a:t>
            </a:r>
            <a:r>
              <a:rPr sz="1400" spc="-5" dirty="0">
                <a:latin typeface="Arial"/>
                <a:cs typeface="Arial"/>
              </a:rPr>
              <a:t>blocks </a:t>
            </a:r>
            <a:r>
              <a:rPr sz="1400" spc="-20" dirty="0">
                <a:latin typeface="Arial"/>
                <a:cs typeface="Arial"/>
              </a:rPr>
              <a:t>(say, </a:t>
            </a:r>
            <a:r>
              <a:rPr sz="1400" spc="-10" dirty="0">
                <a:latin typeface="Arial"/>
                <a:cs typeface="Arial"/>
              </a:rPr>
              <a:t>1K at </a:t>
            </a:r>
            <a:r>
              <a:rPr sz="1400" spc="-5" dirty="0">
                <a:latin typeface="Arial"/>
                <a:cs typeface="Arial"/>
              </a:rPr>
              <a:t>a</a:t>
            </a:r>
            <a:r>
              <a:rPr sz="1400" spc="15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time).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ts val="1595"/>
              </a:lnSpc>
              <a:spcBef>
                <a:spcPts val="15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Often the true performance of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data structure</a:t>
            </a:r>
            <a:r>
              <a:rPr sz="1400" spc="3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is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ts val="1595"/>
              </a:lnSpc>
            </a:pPr>
            <a:r>
              <a:rPr sz="1400" spc="-10" dirty="0">
                <a:latin typeface="Arial"/>
                <a:cs typeface="Arial"/>
              </a:rPr>
              <a:t>determined by the number of </a:t>
            </a:r>
            <a:r>
              <a:rPr sz="1400" spc="-5" dirty="0">
                <a:latin typeface="Arial"/>
                <a:cs typeface="Arial"/>
              </a:rPr>
              <a:t>blocks it</a:t>
            </a:r>
            <a:r>
              <a:rPr sz="1400" spc="2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accesses.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ts val="1510"/>
              </a:lnSpc>
              <a:spcBef>
                <a:spcPts val="359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How many disk accesses </a:t>
            </a:r>
            <a:r>
              <a:rPr sz="1400" spc="-5" dirty="0">
                <a:latin typeface="Arial"/>
                <a:cs typeface="Arial"/>
              </a:rPr>
              <a:t>might </a:t>
            </a:r>
            <a:r>
              <a:rPr sz="1400" spc="-10" dirty="0">
                <a:latin typeface="Arial"/>
                <a:cs typeface="Arial"/>
              </a:rPr>
              <a:t>be performed by 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balanced binary search tree holding </a:t>
            </a:r>
            <a:r>
              <a:rPr sz="1400" spc="-5" dirty="0">
                <a:latin typeface="Arial"/>
                <a:cs typeface="Arial"/>
              </a:rPr>
              <a:t>1 </a:t>
            </a:r>
            <a:r>
              <a:rPr sz="1400" spc="-10" dirty="0">
                <a:latin typeface="Arial"/>
                <a:cs typeface="Arial"/>
              </a:rPr>
              <a:t>billion  </a:t>
            </a:r>
            <a:r>
              <a:rPr sz="1400" spc="-15" dirty="0">
                <a:latin typeface="Arial"/>
                <a:cs typeface="Arial"/>
              </a:rPr>
              <a:t>records?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B8A78EF3-89D0-BD42-912F-6AEA0F2290CA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322566A6-F2DA-3742-9565-918CCE96138C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9C9DB13E-2393-7D4B-B790-803EB1612F6D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939165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Block Memory</a:t>
            </a:r>
            <a:r>
              <a:rPr sz="1800" b="1" spc="-6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Transfers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660C3E17-70C7-8840-B1D2-8FDC0F6D993F}"/>
              </a:ext>
            </a:extLst>
          </p:cNvPr>
          <p:cNvSpPr txBox="1"/>
          <p:nvPr/>
        </p:nvSpPr>
        <p:spPr>
          <a:xfrm>
            <a:off x="1960371" y="1081151"/>
            <a:ext cx="51879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86995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Cache</a:t>
            </a:r>
            <a:endParaRPr sz="900">
              <a:latin typeface="Arial"/>
              <a:cs typeface="Arial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813C6603-D3E4-DB4A-B098-81377A6ABB6A}"/>
              </a:ext>
            </a:extLst>
          </p:cNvPr>
          <p:cNvSpPr txBox="1"/>
          <p:nvPr/>
        </p:nvSpPr>
        <p:spPr>
          <a:xfrm>
            <a:off x="1768348" y="1369314"/>
            <a:ext cx="96075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111125">
              <a:lnSpc>
                <a:spcPct val="100000"/>
              </a:lnSpc>
              <a:spcBef>
                <a:spcPts val="270"/>
              </a:spcBef>
            </a:pPr>
            <a:r>
              <a:rPr sz="900" b="1" spc="10" dirty="0">
                <a:latin typeface="Arial"/>
                <a:cs typeface="Arial"/>
              </a:rPr>
              <a:t>Main</a:t>
            </a:r>
            <a:r>
              <a:rPr sz="900" b="1" spc="-80" dirty="0">
                <a:latin typeface="Arial"/>
                <a:cs typeface="Arial"/>
              </a:rPr>
              <a:t> </a:t>
            </a:r>
            <a:r>
              <a:rPr sz="900" b="1" spc="10" dirty="0">
                <a:latin typeface="Arial"/>
                <a:cs typeface="Arial"/>
              </a:rPr>
              <a:t>Memory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19295668-DDEF-424B-AB79-764CB1446905}"/>
              </a:ext>
            </a:extLst>
          </p:cNvPr>
          <p:cNvSpPr txBox="1"/>
          <p:nvPr/>
        </p:nvSpPr>
        <p:spPr>
          <a:xfrm>
            <a:off x="1153921" y="1656588"/>
            <a:ext cx="2208530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Disk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6">
            <a:extLst>
              <a:ext uri="{FF2B5EF4-FFF2-40B4-BE49-F238E27FC236}">
                <a16:creationId xmlns:a16="http://schemas.microsoft.com/office/drawing/2014/main" id="{C5673BE0-DADA-0B42-AE61-4C631B6BB862}"/>
              </a:ext>
            </a:extLst>
          </p:cNvPr>
          <p:cNvSpPr/>
          <p:nvPr/>
        </p:nvSpPr>
        <p:spPr>
          <a:xfrm>
            <a:off x="3458210" y="1100137"/>
            <a:ext cx="38100" cy="729615"/>
          </a:xfrm>
          <a:custGeom>
            <a:avLst/>
            <a:gdLst/>
            <a:ahLst/>
            <a:cxnLst/>
            <a:rect l="l" t="t" r="r" b="b"/>
            <a:pathLst>
              <a:path w="38100" h="729615">
                <a:moveTo>
                  <a:pt x="16001" y="691388"/>
                </a:moveTo>
                <a:lnTo>
                  <a:pt x="0" y="691388"/>
                </a:lnTo>
                <a:lnTo>
                  <a:pt x="19050" y="729488"/>
                </a:lnTo>
                <a:lnTo>
                  <a:pt x="34925" y="697738"/>
                </a:lnTo>
                <a:lnTo>
                  <a:pt x="16001" y="697738"/>
                </a:lnTo>
                <a:lnTo>
                  <a:pt x="16001" y="691388"/>
                </a:lnTo>
                <a:close/>
              </a:path>
              <a:path w="38100" h="729615">
                <a:moveTo>
                  <a:pt x="22098" y="0"/>
                </a:moveTo>
                <a:lnTo>
                  <a:pt x="16001" y="0"/>
                </a:lnTo>
                <a:lnTo>
                  <a:pt x="16001" y="697738"/>
                </a:lnTo>
                <a:lnTo>
                  <a:pt x="22098" y="697738"/>
                </a:lnTo>
                <a:lnTo>
                  <a:pt x="22098" y="0"/>
                </a:lnTo>
                <a:close/>
              </a:path>
              <a:path w="38100" h="729615">
                <a:moveTo>
                  <a:pt x="38100" y="691388"/>
                </a:moveTo>
                <a:lnTo>
                  <a:pt x="22098" y="691388"/>
                </a:lnTo>
                <a:lnTo>
                  <a:pt x="22098" y="697738"/>
                </a:lnTo>
                <a:lnTo>
                  <a:pt x="34925" y="697738"/>
                </a:lnTo>
                <a:lnTo>
                  <a:pt x="38100" y="6913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7">
            <a:extLst>
              <a:ext uri="{FF2B5EF4-FFF2-40B4-BE49-F238E27FC236}">
                <a16:creationId xmlns:a16="http://schemas.microsoft.com/office/drawing/2014/main" id="{0177E123-A360-D04C-9DF1-60723150156B}"/>
              </a:ext>
            </a:extLst>
          </p:cNvPr>
          <p:cNvSpPr txBox="1"/>
          <p:nvPr/>
        </p:nvSpPr>
        <p:spPr>
          <a:xfrm>
            <a:off x="3531074" y="1212405"/>
            <a:ext cx="292100" cy="537210"/>
          </a:xfrm>
          <a:prstGeom prst="rect">
            <a:avLst/>
          </a:prstGeom>
        </p:spPr>
        <p:txBody>
          <a:bodyPr vert="vert" wrap="square" lIns="0" tIns="3175" rIns="0" bIns="0" rtlCol="0">
            <a:spAutoFit/>
          </a:bodyPr>
          <a:lstStyle/>
          <a:p>
            <a:pPr marL="104139" marR="5080" indent="-92075">
              <a:lnSpc>
                <a:spcPct val="100000"/>
              </a:lnSpc>
              <a:spcBef>
                <a:spcPts val="25"/>
              </a:spcBef>
            </a:pPr>
            <a:r>
              <a:rPr sz="900" spc="-5" dirty="0">
                <a:latin typeface="Arial"/>
                <a:cs typeface="Arial"/>
              </a:rPr>
              <a:t>larger,</a:t>
            </a:r>
            <a:r>
              <a:rPr sz="900" spc="-10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but  </a:t>
            </a:r>
            <a:r>
              <a:rPr sz="900" dirty="0">
                <a:latin typeface="Arial"/>
                <a:cs typeface="Arial"/>
              </a:rPr>
              <a:t>slower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9">
            <a:extLst>
              <a:ext uri="{FF2B5EF4-FFF2-40B4-BE49-F238E27FC236}">
                <a16:creationId xmlns:a16="http://schemas.microsoft.com/office/drawing/2014/main" id="{1386BF73-EEF1-CF4E-81B2-69ACFB98E697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35928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8A713E84-25C5-AB4F-9BFC-3528C6959854}"/>
              </a:ext>
            </a:extLst>
          </p:cNvPr>
          <p:cNvSpPr txBox="1"/>
          <p:nvPr/>
        </p:nvSpPr>
        <p:spPr>
          <a:xfrm>
            <a:off x="275589" y="788035"/>
            <a:ext cx="4026535" cy="85661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70180" marR="180975" indent="-170180">
              <a:lnSpc>
                <a:spcPts val="1510"/>
              </a:lnSpc>
              <a:spcBef>
                <a:spcPts val="28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Each </a:t>
            </a:r>
            <a:r>
              <a:rPr sz="1400" spc="-15" dirty="0">
                <a:latin typeface="Arial"/>
                <a:cs typeface="Arial"/>
              </a:rPr>
              <a:t>node </a:t>
            </a:r>
            <a:r>
              <a:rPr sz="1400" spc="-5" dirty="0">
                <a:latin typeface="Arial"/>
                <a:cs typeface="Arial"/>
              </a:rPr>
              <a:t>in a </a:t>
            </a:r>
            <a:r>
              <a:rPr sz="1400" spc="-10" dirty="0">
                <a:latin typeface="Arial"/>
                <a:cs typeface="Arial"/>
              </a:rPr>
              <a:t>binary tree </a:t>
            </a:r>
            <a:r>
              <a:rPr sz="1400" spc="-15" dirty="0">
                <a:latin typeface="Arial"/>
                <a:cs typeface="Arial"/>
              </a:rPr>
              <a:t>has </a:t>
            </a:r>
            <a:r>
              <a:rPr sz="1400" spc="-5" dirty="0">
                <a:latin typeface="Arial"/>
                <a:cs typeface="Arial"/>
              </a:rPr>
              <a:t>1 key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each  non-leaf </a:t>
            </a:r>
            <a:r>
              <a:rPr sz="1400" spc="-15" dirty="0">
                <a:latin typeface="Arial"/>
                <a:cs typeface="Arial"/>
              </a:rPr>
              <a:t>node has </a:t>
            </a:r>
            <a:r>
              <a:rPr sz="1400" spc="-10" dirty="0">
                <a:latin typeface="Arial"/>
                <a:cs typeface="Arial"/>
              </a:rPr>
              <a:t>1..2</a:t>
            </a:r>
            <a:r>
              <a:rPr sz="1400" spc="2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children.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ts val="1595"/>
              </a:lnSpc>
              <a:spcBef>
                <a:spcPts val="15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B-tree, each </a:t>
            </a:r>
            <a:r>
              <a:rPr sz="1400" spc="-15" dirty="0">
                <a:latin typeface="Arial"/>
                <a:cs typeface="Arial"/>
              </a:rPr>
              <a:t>node </a:t>
            </a:r>
            <a:r>
              <a:rPr sz="1400" spc="-10" dirty="0">
                <a:latin typeface="Arial"/>
                <a:cs typeface="Arial"/>
              </a:rPr>
              <a:t>stores B </a:t>
            </a:r>
            <a:r>
              <a:rPr sz="1400" spc="-5" dirty="0">
                <a:latin typeface="Arial"/>
                <a:cs typeface="Arial"/>
              </a:rPr>
              <a:t>– 1 </a:t>
            </a:r>
            <a:r>
              <a:rPr sz="1400" spc="-10" dirty="0">
                <a:latin typeface="Arial"/>
                <a:cs typeface="Arial"/>
              </a:rPr>
              <a:t>… 2B </a:t>
            </a:r>
            <a:r>
              <a:rPr sz="1400" spc="-5" dirty="0">
                <a:latin typeface="Arial"/>
                <a:cs typeface="Arial"/>
              </a:rPr>
              <a:t>–</a:t>
            </a:r>
            <a:r>
              <a:rPr sz="1400" spc="3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ts val="1595"/>
              </a:lnSpc>
            </a:pPr>
            <a:r>
              <a:rPr sz="1400" spc="-15" dirty="0">
                <a:latin typeface="Arial"/>
                <a:cs typeface="Arial"/>
              </a:rPr>
              <a:t>keys </a:t>
            </a:r>
            <a:r>
              <a:rPr sz="1400" spc="-10" dirty="0">
                <a:latin typeface="Arial"/>
                <a:cs typeface="Arial"/>
              </a:rPr>
              <a:t>and has </a:t>
            </a:r>
            <a:r>
              <a:rPr sz="1400" spc="-5" dirty="0">
                <a:latin typeface="Arial"/>
                <a:cs typeface="Arial"/>
              </a:rPr>
              <a:t>B </a:t>
            </a:r>
            <a:r>
              <a:rPr sz="1400" spc="-10" dirty="0">
                <a:latin typeface="Arial"/>
                <a:cs typeface="Arial"/>
              </a:rPr>
              <a:t>… 2B children (as </a:t>
            </a:r>
            <a:r>
              <a:rPr sz="1400" spc="-5" dirty="0">
                <a:latin typeface="Arial"/>
                <a:cs typeface="Arial"/>
              </a:rPr>
              <a:t>a small</a:t>
            </a:r>
            <a:r>
              <a:rPr sz="1400" spc="24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array):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F0F0ACE1-6E19-AC44-8CAA-1539B033416C}"/>
              </a:ext>
            </a:extLst>
          </p:cNvPr>
          <p:cNvSpPr txBox="1"/>
          <p:nvPr/>
        </p:nvSpPr>
        <p:spPr>
          <a:xfrm>
            <a:off x="275589" y="2346197"/>
            <a:ext cx="4058285" cy="856615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70180" marR="283210" indent="-170180">
              <a:lnSpc>
                <a:spcPts val="1510"/>
              </a:lnSpc>
              <a:spcBef>
                <a:spcPts val="284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root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special, </a:t>
            </a:r>
            <a:r>
              <a:rPr sz="1400" spc="-15" dirty="0">
                <a:latin typeface="Arial"/>
                <a:cs typeface="Arial"/>
              </a:rPr>
              <a:t>and has </a:t>
            </a:r>
            <a:r>
              <a:rPr sz="1400" spc="-10" dirty="0">
                <a:latin typeface="Arial"/>
                <a:cs typeface="Arial"/>
              </a:rPr>
              <a:t>no </a:t>
            </a:r>
            <a:r>
              <a:rPr sz="1400" spc="-15" dirty="0">
                <a:latin typeface="Arial"/>
                <a:cs typeface="Arial"/>
              </a:rPr>
              <a:t>lower </a:t>
            </a:r>
            <a:r>
              <a:rPr sz="1400" spc="-5" dirty="0">
                <a:latin typeface="Arial"/>
                <a:cs typeface="Arial"/>
              </a:rPr>
              <a:t>limits. </a:t>
            </a:r>
            <a:r>
              <a:rPr sz="1400" spc="-20" dirty="0">
                <a:latin typeface="Arial"/>
                <a:cs typeface="Arial"/>
              </a:rPr>
              <a:t>It  </a:t>
            </a:r>
            <a:r>
              <a:rPr sz="1400" spc="-10" dirty="0">
                <a:latin typeface="Arial"/>
                <a:cs typeface="Arial"/>
              </a:rPr>
              <a:t>could store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single</a:t>
            </a:r>
            <a:r>
              <a:rPr sz="1400" spc="13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key.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ts val="151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B typically chosen </a:t>
            </a:r>
            <a:r>
              <a:rPr sz="1400" spc="-5" dirty="0">
                <a:latin typeface="Arial"/>
                <a:cs typeface="Arial"/>
              </a:rPr>
              <a:t>so </a:t>
            </a:r>
            <a:r>
              <a:rPr sz="1400" spc="-10" dirty="0">
                <a:latin typeface="Arial"/>
                <a:cs typeface="Arial"/>
              </a:rPr>
              <a:t>each </a:t>
            </a:r>
            <a:r>
              <a:rPr sz="1400" spc="-15" dirty="0">
                <a:latin typeface="Arial"/>
                <a:cs typeface="Arial"/>
              </a:rPr>
              <a:t>node </a:t>
            </a:r>
            <a:r>
              <a:rPr sz="1400" spc="-5" dirty="0">
                <a:latin typeface="Arial"/>
                <a:cs typeface="Arial"/>
              </a:rPr>
              <a:t>fits just </a:t>
            </a:r>
            <a:r>
              <a:rPr sz="1400" spc="-10" dirty="0">
                <a:latin typeface="Arial"/>
                <a:cs typeface="Arial"/>
              </a:rPr>
              <a:t>right into 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block </a:t>
            </a:r>
            <a:r>
              <a:rPr sz="1400" spc="-15" dirty="0">
                <a:latin typeface="Arial"/>
                <a:cs typeface="Arial"/>
              </a:rPr>
              <a:t>transferred from </a:t>
            </a:r>
            <a:r>
              <a:rPr sz="1400" spc="-10" dirty="0">
                <a:latin typeface="Arial"/>
                <a:cs typeface="Arial"/>
              </a:rPr>
              <a:t>disk (e.g., B </a:t>
            </a:r>
            <a:r>
              <a:rPr sz="1400" spc="-5" dirty="0">
                <a:latin typeface="Arial"/>
                <a:cs typeface="Arial"/>
              </a:rPr>
              <a:t>=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1000).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CF2981AA-98C7-5647-BAC0-88EF70E25CE8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6DC960DF-E42E-9246-8362-AE7E3DCE4024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24FF337-36E3-1744-8BE8-E57B2134B0DE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1067435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The B-Tree :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Structure</a:t>
            </a:r>
            <a:endParaRPr sz="1800">
              <a:latin typeface="Arial"/>
              <a:cs typeface="Arial"/>
            </a:endParaRPr>
          </a:p>
        </p:txBody>
      </p:sp>
      <p:graphicFrame>
        <p:nvGraphicFramePr>
          <p:cNvPr id="7" name="object 7">
            <a:extLst>
              <a:ext uri="{FF2B5EF4-FFF2-40B4-BE49-F238E27FC236}">
                <a16:creationId xmlns:a16="http://schemas.microsoft.com/office/drawing/2014/main" id="{E46F5222-3616-1A44-8B19-4FF1E532FF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840808"/>
              </p:ext>
            </p:extLst>
          </p:nvPr>
        </p:nvGraphicFramePr>
        <p:xfrm>
          <a:off x="1573815" y="1809718"/>
          <a:ext cx="1323973" cy="2111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9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7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1137">
                <a:tc>
                  <a:txBody>
                    <a:bodyPr/>
                    <a:lstStyle/>
                    <a:p>
                      <a:pPr marL="1016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object 8">
            <a:extLst>
              <a:ext uri="{FF2B5EF4-FFF2-40B4-BE49-F238E27FC236}">
                <a16:creationId xmlns:a16="http://schemas.microsoft.com/office/drawing/2014/main" id="{228973BA-F939-664F-A28D-4A5E8BB59533}"/>
              </a:ext>
            </a:extLst>
          </p:cNvPr>
          <p:cNvSpPr/>
          <p:nvPr/>
        </p:nvSpPr>
        <p:spPr>
          <a:xfrm>
            <a:off x="1403223" y="2023236"/>
            <a:ext cx="173355" cy="173355"/>
          </a:xfrm>
          <a:custGeom>
            <a:avLst/>
            <a:gdLst/>
            <a:ahLst/>
            <a:cxnLst/>
            <a:rect l="l" t="t" r="r" b="b"/>
            <a:pathLst>
              <a:path w="173355" h="173355">
                <a:moveTo>
                  <a:pt x="172974" y="0"/>
                </a:moveTo>
                <a:lnTo>
                  <a:pt x="0" y="1729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BD5ECDFB-02D9-3F45-83F0-97564CC8E66A}"/>
              </a:ext>
            </a:extLst>
          </p:cNvPr>
          <p:cNvSpPr/>
          <p:nvPr/>
        </p:nvSpPr>
        <p:spPr>
          <a:xfrm>
            <a:off x="1729486" y="2023236"/>
            <a:ext cx="97155" cy="211454"/>
          </a:xfrm>
          <a:custGeom>
            <a:avLst/>
            <a:gdLst/>
            <a:ahLst/>
            <a:cxnLst/>
            <a:rect l="l" t="t" r="r" b="b"/>
            <a:pathLst>
              <a:path w="97155" h="211455">
                <a:moveTo>
                  <a:pt x="96774" y="0"/>
                </a:moveTo>
                <a:lnTo>
                  <a:pt x="0" y="2110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F0AB4C0D-AC53-A94E-9D52-40191BA5DE14}"/>
              </a:ext>
            </a:extLst>
          </p:cNvPr>
          <p:cNvSpPr/>
          <p:nvPr/>
        </p:nvSpPr>
        <p:spPr>
          <a:xfrm>
            <a:off x="2056383" y="2023236"/>
            <a:ext cx="38100" cy="211454"/>
          </a:xfrm>
          <a:custGeom>
            <a:avLst/>
            <a:gdLst/>
            <a:ahLst/>
            <a:cxnLst/>
            <a:rect l="l" t="t" r="r" b="b"/>
            <a:pathLst>
              <a:path w="38100" h="211455">
                <a:moveTo>
                  <a:pt x="38100" y="0"/>
                </a:moveTo>
                <a:lnTo>
                  <a:pt x="0" y="2110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636FD2EF-E7ED-974B-A815-4AB3B065918E}"/>
              </a:ext>
            </a:extLst>
          </p:cNvPr>
          <p:cNvSpPr/>
          <p:nvPr/>
        </p:nvSpPr>
        <p:spPr>
          <a:xfrm>
            <a:off x="2363596" y="2023236"/>
            <a:ext cx="38100" cy="211454"/>
          </a:xfrm>
          <a:custGeom>
            <a:avLst/>
            <a:gdLst/>
            <a:ahLst/>
            <a:cxnLst/>
            <a:rect l="l" t="t" r="r" b="b"/>
            <a:pathLst>
              <a:path w="38100" h="211455">
                <a:moveTo>
                  <a:pt x="0" y="0"/>
                </a:moveTo>
                <a:lnTo>
                  <a:pt x="38100" y="2110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31734765-8FBF-F742-8D99-6EF6F62C5587}"/>
              </a:ext>
            </a:extLst>
          </p:cNvPr>
          <p:cNvSpPr/>
          <p:nvPr/>
        </p:nvSpPr>
        <p:spPr>
          <a:xfrm>
            <a:off x="2632710" y="2023236"/>
            <a:ext cx="57150" cy="192405"/>
          </a:xfrm>
          <a:custGeom>
            <a:avLst/>
            <a:gdLst/>
            <a:ahLst/>
            <a:cxnLst/>
            <a:rect l="l" t="t" r="r" b="b"/>
            <a:pathLst>
              <a:path w="57150" h="192405">
                <a:moveTo>
                  <a:pt x="0" y="0"/>
                </a:moveTo>
                <a:lnTo>
                  <a:pt x="57150" y="1920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BCA1F18D-DBD6-B145-8600-33A8CBDCE684}"/>
              </a:ext>
            </a:extLst>
          </p:cNvPr>
          <p:cNvSpPr/>
          <p:nvPr/>
        </p:nvSpPr>
        <p:spPr>
          <a:xfrm>
            <a:off x="2881883" y="2023236"/>
            <a:ext cx="154305" cy="192405"/>
          </a:xfrm>
          <a:custGeom>
            <a:avLst/>
            <a:gdLst/>
            <a:ahLst/>
            <a:cxnLst/>
            <a:rect l="l" t="t" r="r" b="b"/>
            <a:pathLst>
              <a:path w="154304" h="192405">
                <a:moveTo>
                  <a:pt x="0" y="0"/>
                </a:moveTo>
                <a:lnTo>
                  <a:pt x="154050" y="1920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CD0AB1D9-70F9-6C4C-B035-79C7CA92F377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4361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8B2528B8-5B68-3A49-8A1D-8BCB099D1F98}"/>
              </a:ext>
            </a:extLst>
          </p:cNvPr>
          <p:cNvSpPr txBox="1"/>
          <p:nvPr/>
        </p:nvSpPr>
        <p:spPr>
          <a:xfrm>
            <a:off x="275589" y="615822"/>
            <a:ext cx="232156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Implement a </a:t>
            </a:r>
            <a:r>
              <a:rPr sz="1600" u="heavy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set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or</a:t>
            </a:r>
            <a:r>
              <a:rPr sz="1600" spc="-130" dirty="0">
                <a:latin typeface="Arial"/>
                <a:cs typeface="Arial"/>
              </a:rPr>
              <a:t> </a:t>
            </a:r>
            <a:r>
              <a:rPr sz="1600" u="heavy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map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F04EC31B-47B0-8D4F-8C44-8D5B9F79F416}"/>
              </a:ext>
            </a:extLst>
          </p:cNvPr>
          <p:cNvSpPr txBox="1"/>
          <p:nvPr/>
        </p:nvSpPr>
        <p:spPr>
          <a:xfrm>
            <a:off x="504189" y="861492"/>
            <a:ext cx="1559560" cy="105029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43510" indent="-143510">
              <a:lnSpc>
                <a:spcPct val="100000"/>
              </a:lnSpc>
              <a:spcBef>
                <a:spcPts val="434"/>
              </a:spcBef>
              <a:buChar char="–"/>
              <a:tabLst>
                <a:tab pos="143510" algn="l"/>
              </a:tabLst>
            </a:pPr>
            <a:r>
              <a:rPr sz="1400" spc="-10" dirty="0">
                <a:latin typeface="Arial"/>
                <a:cs typeface="Arial"/>
              </a:rPr>
              <a:t>insert, delete,</a:t>
            </a:r>
            <a:r>
              <a:rPr sz="1400" spc="5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find</a:t>
            </a:r>
            <a:endParaRPr sz="1400">
              <a:latin typeface="Arial"/>
              <a:cs typeface="Arial"/>
            </a:endParaRPr>
          </a:p>
          <a:p>
            <a:pPr marL="143510" indent="-143510">
              <a:lnSpc>
                <a:spcPct val="100000"/>
              </a:lnSpc>
              <a:spcBef>
                <a:spcPts val="335"/>
              </a:spcBef>
              <a:buChar char="–"/>
              <a:tabLst>
                <a:tab pos="143510" algn="l"/>
              </a:tabLst>
            </a:pPr>
            <a:r>
              <a:rPr sz="1400" spc="-10" dirty="0">
                <a:latin typeface="Arial"/>
                <a:cs typeface="Arial"/>
              </a:rPr>
              <a:t>select,</a:t>
            </a:r>
            <a:r>
              <a:rPr sz="1400" spc="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rank</a:t>
            </a:r>
            <a:endParaRPr sz="1400">
              <a:latin typeface="Arial"/>
              <a:cs typeface="Arial"/>
            </a:endParaRPr>
          </a:p>
          <a:p>
            <a:pPr marL="143510" indent="-143510">
              <a:lnSpc>
                <a:spcPct val="100000"/>
              </a:lnSpc>
              <a:spcBef>
                <a:spcPts val="340"/>
              </a:spcBef>
              <a:buChar char="–"/>
              <a:tabLst>
                <a:tab pos="143510" algn="l"/>
              </a:tabLst>
            </a:pPr>
            <a:r>
              <a:rPr sz="1400" spc="-15" dirty="0">
                <a:latin typeface="Arial"/>
                <a:cs typeface="Arial"/>
              </a:rPr>
              <a:t>pred,</a:t>
            </a:r>
            <a:r>
              <a:rPr sz="1400" spc="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succ</a:t>
            </a:r>
            <a:endParaRPr sz="1400">
              <a:latin typeface="Arial"/>
              <a:cs typeface="Arial"/>
            </a:endParaRPr>
          </a:p>
          <a:p>
            <a:pPr marL="143510" indent="-143510">
              <a:lnSpc>
                <a:spcPct val="100000"/>
              </a:lnSpc>
              <a:spcBef>
                <a:spcPts val="335"/>
              </a:spcBef>
              <a:buChar char="–"/>
              <a:tabLst>
                <a:tab pos="143510" algn="l"/>
              </a:tabLst>
            </a:pPr>
            <a:r>
              <a:rPr sz="1400" spc="-5" dirty="0">
                <a:latin typeface="Arial"/>
                <a:cs typeface="Arial"/>
              </a:rPr>
              <a:t>min,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max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6CF639EF-D96A-3641-9846-6690D112B0CB}"/>
              </a:ext>
            </a:extLst>
          </p:cNvPr>
          <p:cNvSpPr txBox="1"/>
          <p:nvPr/>
        </p:nvSpPr>
        <p:spPr>
          <a:xfrm>
            <a:off x="275589" y="1932813"/>
            <a:ext cx="269303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Store </a:t>
            </a:r>
            <a:r>
              <a:rPr sz="1600" spc="-5" dirty="0">
                <a:latin typeface="Arial"/>
                <a:cs typeface="Arial"/>
              </a:rPr>
              <a:t>an arbitrary</a:t>
            </a:r>
            <a:r>
              <a:rPr sz="1600" spc="-55" dirty="0">
                <a:latin typeface="Arial"/>
                <a:cs typeface="Arial"/>
              </a:rPr>
              <a:t> </a:t>
            </a:r>
            <a:r>
              <a:rPr sz="1600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sequence</a:t>
            </a:r>
            <a:endParaRPr sz="16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F3351FF-61DF-A445-84AB-55A79FF80132}"/>
              </a:ext>
            </a:extLst>
          </p:cNvPr>
          <p:cNvSpPr txBox="1"/>
          <p:nvPr/>
        </p:nvSpPr>
        <p:spPr>
          <a:xfrm>
            <a:off x="504189" y="2222372"/>
            <a:ext cx="1796414" cy="11772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43510" indent="-143510">
              <a:lnSpc>
                <a:spcPct val="100000"/>
              </a:lnSpc>
              <a:spcBef>
                <a:spcPts val="90"/>
              </a:spcBef>
              <a:buChar char="–"/>
              <a:tabLst>
                <a:tab pos="143510" algn="l"/>
              </a:tabLst>
            </a:pPr>
            <a:r>
              <a:rPr sz="1400" spc="-10" dirty="0">
                <a:latin typeface="Arial"/>
                <a:cs typeface="Arial"/>
              </a:rPr>
              <a:t>insert, delete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(based</a:t>
            </a:r>
            <a:endParaRPr sz="1400">
              <a:latin typeface="Arial"/>
              <a:cs typeface="Arial"/>
            </a:endParaRPr>
          </a:p>
          <a:p>
            <a:pPr marL="142875">
              <a:lnSpc>
                <a:spcPct val="100000"/>
              </a:lnSpc>
              <a:spcBef>
                <a:spcPts val="5"/>
              </a:spcBef>
            </a:pPr>
            <a:r>
              <a:rPr sz="1400" spc="-10" dirty="0">
                <a:latin typeface="Arial"/>
                <a:cs typeface="Arial"/>
              </a:rPr>
              <a:t>on </a:t>
            </a:r>
            <a:r>
              <a:rPr sz="1400" spc="-5" dirty="0">
                <a:latin typeface="Arial"/>
                <a:cs typeface="Arial"/>
              </a:rPr>
              <a:t>rank, </a:t>
            </a:r>
            <a:r>
              <a:rPr sz="1400" spc="-10" dirty="0">
                <a:latin typeface="Arial"/>
                <a:cs typeface="Arial"/>
              </a:rPr>
              <a:t>not</a:t>
            </a:r>
            <a:r>
              <a:rPr sz="1400" spc="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value)</a:t>
            </a:r>
            <a:endParaRPr sz="1400">
              <a:latin typeface="Arial"/>
              <a:cs typeface="Arial"/>
            </a:endParaRPr>
          </a:p>
          <a:p>
            <a:pPr marL="143510" marR="224154" indent="-143510">
              <a:lnSpc>
                <a:spcPct val="100000"/>
              </a:lnSpc>
              <a:spcBef>
                <a:spcPts val="335"/>
              </a:spcBef>
              <a:buChar char="–"/>
              <a:tabLst>
                <a:tab pos="143510" algn="l"/>
              </a:tabLst>
            </a:pPr>
            <a:r>
              <a:rPr sz="1400" spc="-10" dirty="0">
                <a:latin typeface="Arial"/>
                <a:cs typeface="Arial"/>
              </a:rPr>
              <a:t>select(i)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access  the </a:t>
            </a:r>
            <a:r>
              <a:rPr sz="1400" spc="-5" dirty="0">
                <a:latin typeface="Arial"/>
                <a:cs typeface="Arial"/>
              </a:rPr>
              <a:t>ith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element</a:t>
            </a:r>
            <a:endParaRPr sz="1400">
              <a:latin typeface="Arial"/>
              <a:cs typeface="Arial"/>
            </a:endParaRPr>
          </a:p>
          <a:p>
            <a:pPr marL="143510" indent="-143510">
              <a:lnSpc>
                <a:spcPct val="100000"/>
              </a:lnSpc>
              <a:spcBef>
                <a:spcPts val="335"/>
              </a:spcBef>
              <a:buChar char="–"/>
              <a:tabLst>
                <a:tab pos="143510" algn="l"/>
              </a:tabLst>
            </a:pPr>
            <a:r>
              <a:rPr sz="1400" spc="-15" dirty="0">
                <a:latin typeface="Arial"/>
                <a:cs typeface="Arial"/>
              </a:rPr>
              <a:t>pred, </a:t>
            </a:r>
            <a:r>
              <a:rPr sz="1400" spc="-10" dirty="0">
                <a:latin typeface="Arial"/>
                <a:cs typeface="Arial"/>
              </a:rPr>
              <a:t>succ, </a:t>
            </a:r>
            <a:r>
              <a:rPr sz="1400" spc="-5" dirty="0">
                <a:latin typeface="Arial"/>
                <a:cs typeface="Arial"/>
              </a:rPr>
              <a:t>min,</a:t>
            </a:r>
            <a:r>
              <a:rPr sz="1400" spc="6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max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C34EC102-28E9-B04B-86A0-08550BC4230A}"/>
              </a:ext>
            </a:extLst>
          </p:cNvPr>
          <p:cNvSpPr/>
          <p:nvPr/>
        </p:nvSpPr>
        <p:spPr>
          <a:xfrm>
            <a:off x="635" y="1524"/>
            <a:ext cx="4572000" cy="457200"/>
          </a:xfrm>
          <a:custGeom>
            <a:avLst/>
            <a:gdLst/>
            <a:ahLst/>
            <a:cxn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065A37BA-C41F-DA48-9B1C-E9FDF19853C0}"/>
              </a:ext>
            </a:extLst>
          </p:cNvPr>
          <p:cNvSpPr/>
          <p:nvPr/>
        </p:nvSpPr>
        <p:spPr>
          <a:xfrm>
            <a:off x="635" y="1524"/>
            <a:ext cx="4572000" cy="457200"/>
          </a:xfrm>
          <a:custGeom>
            <a:avLst/>
            <a:gdLst/>
            <a:ahLst/>
            <a:cxn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A9884EA8-73BD-B947-9255-78CB1D698672}"/>
              </a:ext>
            </a:extLst>
          </p:cNvPr>
          <p:cNvSpPr txBox="1"/>
          <p:nvPr/>
        </p:nvSpPr>
        <p:spPr>
          <a:xfrm>
            <a:off x="13462" y="14097"/>
            <a:ext cx="4546600" cy="4425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73025" rIns="0" bIns="0" rtlCol="0">
            <a:spAutoFit/>
          </a:bodyPr>
          <a:lstStyle/>
          <a:p>
            <a:pPr marL="113030">
              <a:lnSpc>
                <a:spcPct val="100000"/>
              </a:lnSpc>
              <a:spcBef>
                <a:spcPts val="5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Binary Search Trees – Many</a:t>
            </a:r>
            <a:r>
              <a:rPr sz="1800" b="1" spc="-10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Operations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2E93F612-6F82-5040-A557-4296AB936A47}"/>
              </a:ext>
            </a:extLst>
          </p:cNvPr>
          <p:cNvSpPr/>
          <p:nvPr/>
        </p:nvSpPr>
        <p:spPr>
          <a:xfrm>
            <a:off x="2518537" y="819150"/>
            <a:ext cx="464184" cy="202565"/>
          </a:xfrm>
          <a:custGeom>
            <a:avLst/>
            <a:gdLst/>
            <a:ahLst/>
            <a:cxnLst/>
            <a:rect l="l" t="t" r="r" b="b"/>
            <a:pathLst>
              <a:path w="464185" h="202564">
                <a:moveTo>
                  <a:pt x="0" y="202183"/>
                </a:moveTo>
                <a:lnTo>
                  <a:pt x="463803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7A5C587B-7AB3-BB41-9F3B-DF913367C610}"/>
              </a:ext>
            </a:extLst>
          </p:cNvPr>
          <p:cNvSpPr/>
          <p:nvPr/>
        </p:nvSpPr>
        <p:spPr>
          <a:xfrm>
            <a:off x="2166746" y="1257045"/>
            <a:ext cx="128270" cy="320040"/>
          </a:xfrm>
          <a:custGeom>
            <a:avLst/>
            <a:gdLst/>
            <a:ahLst/>
            <a:cxnLst/>
            <a:rect l="l" t="t" r="r" b="b"/>
            <a:pathLst>
              <a:path w="128270" h="320039">
                <a:moveTo>
                  <a:pt x="127888" y="0"/>
                </a:moveTo>
                <a:lnTo>
                  <a:pt x="0" y="31991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E538C2FF-5E82-A249-8DA4-4B2ECED800EE}"/>
              </a:ext>
            </a:extLst>
          </p:cNvPr>
          <p:cNvSpPr/>
          <p:nvPr/>
        </p:nvSpPr>
        <p:spPr>
          <a:xfrm>
            <a:off x="2278633" y="1004442"/>
            <a:ext cx="255904" cy="269875"/>
          </a:xfrm>
          <a:custGeom>
            <a:avLst/>
            <a:gdLst/>
            <a:ahLst/>
            <a:cxnLst/>
            <a:rect l="l" t="t" r="r" b="b"/>
            <a:pathLst>
              <a:path w="255904" h="269875">
                <a:moveTo>
                  <a:pt x="0" y="269366"/>
                </a:moveTo>
                <a:lnTo>
                  <a:pt x="25590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328043E5-47B4-4141-9D9C-6C3B51D7F606}"/>
              </a:ext>
            </a:extLst>
          </p:cNvPr>
          <p:cNvSpPr/>
          <p:nvPr/>
        </p:nvSpPr>
        <p:spPr>
          <a:xfrm>
            <a:off x="2534538" y="1021333"/>
            <a:ext cx="208279" cy="236220"/>
          </a:xfrm>
          <a:custGeom>
            <a:avLst/>
            <a:gdLst/>
            <a:ahLst/>
            <a:cxnLst/>
            <a:rect l="l" t="t" r="r" b="b"/>
            <a:pathLst>
              <a:path w="208279" h="236219">
                <a:moveTo>
                  <a:pt x="0" y="0"/>
                </a:moveTo>
                <a:lnTo>
                  <a:pt x="207899" y="23571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7F0D23B7-B51E-A446-A0A1-A82E8D97499E}"/>
              </a:ext>
            </a:extLst>
          </p:cNvPr>
          <p:cNvSpPr/>
          <p:nvPr/>
        </p:nvSpPr>
        <p:spPr>
          <a:xfrm>
            <a:off x="2566543" y="1240154"/>
            <a:ext cx="192405" cy="320040"/>
          </a:xfrm>
          <a:custGeom>
            <a:avLst/>
            <a:gdLst/>
            <a:ahLst/>
            <a:cxnLst/>
            <a:rect l="l" t="t" r="r" b="b"/>
            <a:pathLst>
              <a:path w="192404" h="320039">
                <a:moveTo>
                  <a:pt x="0" y="319913"/>
                </a:moveTo>
                <a:lnTo>
                  <a:pt x="191896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88C97569-0044-4043-8587-15B9AC2C5CC3}"/>
              </a:ext>
            </a:extLst>
          </p:cNvPr>
          <p:cNvSpPr/>
          <p:nvPr/>
        </p:nvSpPr>
        <p:spPr>
          <a:xfrm>
            <a:off x="2742438" y="1257045"/>
            <a:ext cx="175895" cy="286385"/>
          </a:xfrm>
          <a:custGeom>
            <a:avLst/>
            <a:gdLst/>
            <a:ahLst/>
            <a:cxnLst/>
            <a:rect l="l" t="t" r="r" b="b"/>
            <a:pathLst>
              <a:path w="175895" h="286385">
                <a:moveTo>
                  <a:pt x="0" y="0"/>
                </a:moveTo>
                <a:lnTo>
                  <a:pt x="175895" y="286257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3D51681B-1E9D-5149-9F96-BCA2D40F6C9E}"/>
              </a:ext>
            </a:extLst>
          </p:cNvPr>
          <p:cNvSpPr/>
          <p:nvPr/>
        </p:nvSpPr>
        <p:spPr>
          <a:xfrm>
            <a:off x="2790444" y="1543304"/>
            <a:ext cx="112395" cy="269875"/>
          </a:xfrm>
          <a:custGeom>
            <a:avLst/>
            <a:gdLst/>
            <a:ahLst/>
            <a:cxnLst/>
            <a:rect l="l" t="t" r="r" b="b"/>
            <a:pathLst>
              <a:path w="112395" h="269875">
                <a:moveTo>
                  <a:pt x="0" y="269367"/>
                </a:moveTo>
                <a:lnTo>
                  <a:pt x="111887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D3E39B55-EDCC-CB43-AA43-BF7A3FCF9EDA}"/>
              </a:ext>
            </a:extLst>
          </p:cNvPr>
          <p:cNvSpPr/>
          <p:nvPr/>
        </p:nvSpPr>
        <p:spPr>
          <a:xfrm>
            <a:off x="2918332" y="1543304"/>
            <a:ext cx="96520" cy="269875"/>
          </a:xfrm>
          <a:custGeom>
            <a:avLst/>
            <a:gdLst/>
            <a:ahLst/>
            <a:cxnLst/>
            <a:rect l="l" t="t" r="r" b="b"/>
            <a:pathLst>
              <a:path w="96520" h="269875">
                <a:moveTo>
                  <a:pt x="0" y="0"/>
                </a:moveTo>
                <a:lnTo>
                  <a:pt x="96012" y="269367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00DC56C9-22B9-874B-909D-32EC789C802A}"/>
              </a:ext>
            </a:extLst>
          </p:cNvPr>
          <p:cNvSpPr/>
          <p:nvPr/>
        </p:nvSpPr>
        <p:spPr>
          <a:xfrm>
            <a:off x="2982340" y="819150"/>
            <a:ext cx="415925" cy="202565"/>
          </a:xfrm>
          <a:custGeom>
            <a:avLst/>
            <a:gdLst/>
            <a:ahLst/>
            <a:cxnLst/>
            <a:rect l="l" t="t" r="r" b="b"/>
            <a:pathLst>
              <a:path w="415925" h="202564">
                <a:moveTo>
                  <a:pt x="0" y="0"/>
                </a:moveTo>
                <a:lnTo>
                  <a:pt x="415798" y="20218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E4DF7F5D-40E7-614B-B1F3-ABD144B635B5}"/>
              </a:ext>
            </a:extLst>
          </p:cNvPr>
          <p:cNvSpPr/>
          <p:nvPr/>
        </p:nvSpPr>
        <p:spPr>
          <a:xfrm>
            <a:off x="3398138" y="1021333"/>
            <a:ext cx="304165" cy="202565"/>
          </a:xfrm>
          <a:custGeom>
            <a:avLst/>
            <a:gdLst/>
            <a:ahLst/>
            <a:cxnLst/>
            <a:rect l="l" t="t" r="r" b="b"/>
            <a:pathLst>
              <a:path w="304164" h="202564">
                <a:moveTo>
                  <a:pt x="0" y="0"/>
                </a:moveTo>
                <a:lnTo>
                  <a:pt x="303911" y="202057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8900748C-4104-D84D-8EB1-5EBEF1A352A4}"/>
              </a:ext>
            </a:extLst>
          </p:cNvPr>
          <p:cNvSpPr/>
          <p:nvPr/>
        </p:nvSpPr>
        <p:spPr>
          <a:xfrm>
            <a:off x="3542156" y="1223391"/>
            <a:ext cx="175895" cy="320040"/>
          </a:xfrm>
          <a:custGeom>
            <a:avLst/>
            <a:gdLst/>
            <a:ahLst/>
            <a:cxnLst/>
            <a:rect l="l" t="t" r="r" b="b"/>
            <a:pathLst>
              <a:path w="175895" h="320039">
                <a:moveTo>
                  <a:pt x="175894" y="0"/>
                </a:moveTo>
                <a:lnTo>
                  <a:pt x="0" y="31991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7B73F058-92DA-5343-A01A-966F2984499D}"/>
              </a:ext>
            </a:extLst>
          </p:cNvPr>
          <p:cNvSpPr/>
          <p:nvPr/>
        </p:nvSpPr>
        <p:spPr>
          <a:xfrm>
            <a:off x="3542156" y="1543304"/>
            <a:ext cx="144145" cy="269875"/>
          </a:xfrm>
          <a:custGeom>
            <a:avLst/>
            <a:gdLst/>
            <a:ahLst/>
            <a:cxnLst/>
            <a:rect l="l" t="t" r="r" b="b"/>
            <a:pathLst>
              <a:path w="144145" h="269875">
                <a:moveTo>
                  <a:pt x="0" y="0"/>
                </a:moveTo>
                <a:lnTo>
                  <a:pt x="143890" y="269367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44EFFA02-7F1B-1445-8F74-1E4B63B58DF9}"/>
              </a:ext>
            </a:extLst>
          </p:cNvPr>
          <p:cNvSpPr/>
          <p:nvPr/>
        </p:nvSpPr>
        <p:spPr>
          <a:xfrm>
            <a:off x="2899949" y="749458"/>
            <a:ext cx="148780" cy="1395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7F437936-F28D-1C4C-B067-50D930B85187}"/>
              </a:ext>
            </a:extLst>
          </p:cNvPr>
          <p:cNvSpPr txBox="1"/>
          <p:nvPr/>
        </p:nvSpPr>
        <p:spPr>
          <a:xfrm>
            <a:off x="2922143" y="742899"/>
            <a:ext cx="122555" cy="146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800" b="1" spc="-15" dirty="0">
                <a:latin typeface="Arial"/>
                <a:cs typeface="Arial"/>
              </a:rPr>
              <a:t>17</a:t>
            </a:r>
            <a:endParaRPr sz="800">
              <a:latin typeface="Arial"/>
              <a:cs typeface="Arial"/>
            </a:endParaRPr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6E39CB25-3CAE-2E45-A5D7-43F86B0E162D}"/>
              </a:ext>
            </a:extLst>
          </p:cNvPr>
          <p:cNvSpPr/>
          <p:nvPr/>
        </p:nvSpPr>
        <p:spPr>
          <a:xfrm>
            <a:off x="2452147" y="951515"/>
            <a:ext cx="148780" cy="1395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822C6FDB-9FE6-4A42-A163-6FAFBFF5F111}"/>
              </a:ext>
            </a:extLst>
          </p:cNvPr>
          <p:cNvSpPr txBox="1"/>
          <p:nvPr/>
        </p:nvSpPr>
        <p:spPr>
          <a:xfrm>
            <a:off x="2501519" y="945261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4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2560698D-4A76-254D-8B68-E3CA4860ECC1}"/>
              </a:ext>
            </a:extLst>
          </p:cNvPr>
          <p:cNvSpPr/>
          <p:nvPr/>
        </p:nvSpPr>
        <p:spPr>
          <a:xfrm>
            <a:off x="3331876" y="951515"/>
            <a:ext cx="148653" cy="13950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5181A5E0-EA14-5B45-9572-3416D47D1DEC}"/>
              </a:ext>
            </a:extLst>
          </p:cNvPr>
          <p:cNvSpPr txBox="1"/>
          <p:nvPr/>
        </p:nvSpPr>
        <p:spPr>
          <a:xfrm>
            <a:off x="3354069" y="945261"/>
            <a:ext cx="1225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20</a:t>
            </a:r>
            <a:endParaRPr sz="800">
              <a:latin typeface="Arial"/>
              <a:cs typeface="Arial"/>
            </a:endParaRPr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6865C418-E33F-0949-BECE-3C66A775604A}"/>
              </a:ext>
            </a:extLst>
          </p:cNvPr>
          <p:cNvSpPr/>
          <p:nvPr/>
        </p:nvSpPr>
        <p:spPr>
          <a:xfrm>
            <a:off x="2212244" y="1187227"/>
            <a:ext cx="148780" cy="13950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03BA0F51-6BAD-834C-AB12-D09943ABE88E}"/>
              </a:ext>
            </a:extLst>
          </p:cNvPr>
          <p:cNvSpPr txBox="1"/>
          <p:nvPr/>
        </p:nvSpPr>
        <p:spPr>
          <a:xfrm>
            <a:off x="2261615" y="1180846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2</a:t>
            </a:r>
            <a:endParaRPr sz="800">
              <a:latin typeface="Arial"/>
              <a:cs typeface="Arial"/>
            </a:endParaRPr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A7AE9293-0D80-934A-B7EA-8BCD8501B749}"/>
              </a:ext>
            </a:extLst>
          </p:cNvPr>
          <p:cNvSpPr/>
          <p:nvPr/>
        </p:nvSpPr>
        <p:spPr>
          <a:xfrm>
            <a:off x="2676048" y="1187227"/>
            <a:ext cx="148780" cy="13950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1A6748C0-A217-4B48-8622-0D2EA53CA94F}"/>
              </a:ext>
            </a:extLst>
          </p:cNvPr>
          <p:cNvSpPr txBox="1"/>
          <p:nvPr/>
        </p:nvSpPr>
        <p:spPr>
          <a:xfrm>
            <a:off x="2725546" y="1180846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8</a:t>
            </a:r>
            <a:endParaRPr sz="800">
              <a:latin typeface="Arial"/>
              <a:cs typeface="Arial"/>
            </a:endParaRPr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7AB7FE77-8703-1B4C-A039-D397A738B871}"/>
              </a:ext>
            </a:extLst>
          </p:cNvPr>
          <p:cNvSpPr/>
          <p:nvPr/>
        </p:nvSpPr>
        <p:spPr>
          <a:xfrm>
            <a:off x="3635660" y="1153572"/>
            <a:ext cx="148780" cy="1395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0E1EE00A-4A72-C848-8E33-51999D503029}"/>
              </a:ext>
            </a:extLst>
          </p:cNvPr>
          <p:cNvSpPr txBox="1"/>
          <p:nvPr/>
        </p:nvSpPr>
        <p:spPr>
          <a:xfrm>
            <a:off x="3657981" y="1147317"/>
            <a:ext cx="1225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25</a:t>
            </a:r>
            <a:endParaRPr sz="800">
              <a:latin typeface="Arial"/>
              <a:cs typeface="Arial"/>
            </a:endParaRPr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AF35E614-9C95-6145-A144-F981D3A6D433}"/>
              </a:ext>
            </a:extLst>
          </p:cNvPr>
          <p:cNvSpPr/>
          <p:nvPr/>
        </p:nvSpPr>
        <p:spPr>
          <a:xfrm>
            <a:off x="2100357" y="1490376"/>
            <a:ext cx="148653" cy="13950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BC0302D4-BF17-6F47-85E2-555BDD660142}"/>
              </a:ext>
            </a:extLst>
          </p:cNvPr>
          <p:cNvSpPr txBox="1"/>
          <p:nvPr/>
        </p:nvSpPr>
        <p:spPr>
          <a:xfrm>
            <a:off x="2131187" y="1484122"/>
            <a:ext cx="10223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-1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6EF2C339-905F-B541-B943-90D35517CB82}"/>
              </a:ext>
            </a:extLst>
          </p:cNvPr>
          <p:cNvSpPr/>
          <p:nvPr/>
        </p:nvSpPr>
        <p:spPr>
          <a:xfrm>
            <a:off x="2516155" y="1473612"/>
            <a:ext cx="148653" cy="13938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96F52C4F-F8FC-FF48-AC42-BB4B8B89B004}"/>
              </a:ext>
            </a:extLst>
          </p:cNvPr>
          <p:cNvSpPr txBox="1"/>
          <p:nvPr/>
        </p:nvSpPr>
        <p:spPr>
          <a:xfrm>
            <a:off x="2565526" y="1467358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6</a:t>
            </a:r>
            <a:endParaRPr sz="800">
              <a:latin typeface="Arial"/>
              <a:cs typeface="Arial"/>
            </a:endParaRPr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74E471CA-7C4A-244B-8183-838AAED6B5CD}"/>
              </a:ext>
            </a:extLst>
          </p:cNvPr>
          <p:cNvSpPr/>
          <p:nvPr/>
        </p:nvSpPr>
        <p:spPr>
          <a:xfrm>
            <a:off x="2836068" y="1473612"/>
            <a:ext cx="148653" cy="13938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4BC46794-7323-AD44-9F6E-3B98049B3FCB}"/>
              </a:ext>
            </a:extLst>
          </p:cNvPr>
          <p:cNvSpPr txBox="1"/>
          <p:nvPr/>
        </p:nvSpPr>
        <p:spPr>
          <a:xfrm>
            <a:off x="2858135" y="1467358"/>
            <a:ext cx="1225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12</a:t>
            </a:r>
            <a:endParaRPr sz="800">
              <a:latin typeface="Arial"/>
              <a:cs typeface="Arial"/>
            </a:endParaRPr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06F80047-C65C-CB48-BD3D-CD94C77936BD}"/>
              </a:ext>
            </a:extLst>
          </p:cNvPr>
          <p:cNvSpPr/>
          <p:nvPr/>
        </p:nvSpPr>
        <p:spPr>
          <a:xfrm>
            <a:off x="2724054" y="1742979"/>
            <a:ext cx="148780" cy="13950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CFD83085-1D4B-CC4B-BB06-F99AB7592AEF}"/>
              </a:ext>
            </a:extLst>
          </p:cNvPr>
          <p:cNvSpPr/>
          <p:nvPr/>
        </p:nvSpPr>
        <p:spPr>
          <a:xfrm>
            <a:off x="2947955" y="1742979"/>
            <a:ext cx="148780" cy="13950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4C860812-7BDC-A545-8E5F-A78B280BCF39}"/>
              </a:ext>
            </a:extLst>
          </p:cNvPr>
          <p:cNvSpPr txBox="1"/>
          <p:nvPr/>
        </p:nvSpPr>
        <p:spPr>
          <a:xfrm>
            <a:off x="2749042" y="1736851"/>
            <a:ext cx="343535" cy="1346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35" dirty="0">
                <a:latin typeface="Arial"/>
                <a:cs typeface="Arial"/>
              </a:rPr>
              <a:t>11</a:t>
            </a:r>
            <a:r>
              <a:rPr sz="800" b="1" spc="40" dirty="0">
                <a:latin typeface="Arial"/>
                <a:cs typeface="Arial"/>
              </a:rPr>
              <a:t> </a:t>
            </a:r>
            <a:r>
              <a:rPr lang="en-US" sz="800" b="1" spc="40" dirty="0">
                <a:latin typeface="Arial"/>
                <a:cs typeface="Arial"/>
              </a:rPr>
              <a:t>  </a:t>
            </a:r>
            <a:r>
              <a:rPr sz="800" b="1" spc="-15" dirty="0">
                <a:latin typeface="Arial"/>
                <a:cs typeface="Arial"/>
              </a:rPr>
              <a:t>15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3923ADEC-D459-A545-91F8-79DBB1D23811}"/>
              </a:ext>
            </a:extLst>
          </p:cNvPr>
          <p:cNvSpPr/>
          <p:nvPr/>
        </p:nvSpPr>
        <p:spPr>
          <a:xfrm>
            <a:off x="3478149" y="1475994"/>
            <a:ext cx="144145" cy="134620"/>
          </a:xfrm>
          <a:custGeom>
            <a:avLst/>
            <a:gdLst/>
            <a:ahLst/>
            <a:cxnLst/>
            <a:rect l="l" t="t" r="r" b="b"/>
            <a:pathLst>
              <a:path w="144145" h="134619">
                <a:moveTo>
                  <a:pt x="72009" y="0"/>
                </a:moveTo>
                <a:lnTo>
                  <a:pt x="43987" y="5284"/>
                </a:lnTo>
                <a:lnTo>
                  <a:pt x="21097" y="19700"/>
                </a:lnTo>
                <a:lnTo>
                  <a:pt x="5661" y="41094"/>
                </a:lnTo>
                <a:lnTo>
                  <a:pt x="0" y="67309"/>
                </a:lnTo>
                <a:lnTo>
                  <a:pt x="5661" y="93525"/>
                </a:lnTo>
                <a:lnTo>
                  <a:pt x="21097" y="114919"/>
                </a:lnTo>
                <a:lnTo>
                  <a:pt x="43987" y="129335"/>
                </a:lnTo>
                <a:lnTo>
                  <a:pt x="72009" y="134619"/>
                </a:lnTo>
                <a:lnTo>
                  <a:pt x="100010" y="129335"/>
                </a:lnTo>
                <a:lnTo>
                  <a:pt x="122856" y="114919"/>
                </a:lnTo>
                <a:lnTo>
                  <a:pt x="138249" y="93525"/>
                </a:lnTo>
                <a:lnTo>
                  <a:pt x="143890" y="67309"/>
                </a:lnTo>
                <a:lnTo>
                  <a:pt x="138249" y="41094"/>
                </a:lnTo>
                <a:lnTo>
                  <a:pt x="122856" y="19700"/>
                </a:lnTo>
                <a:lnTo>
                  <a:pt x="100010" y="5284"/>
                </a:lnTo>
                <a:lnTo>
                  <a:pt x="72009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16CBC2D3-F993-284A-90B4-4CD87ABD93EB}"/>
              </a:ext>
            </a:extLst>
          </p:cNvPr>
          <p:cNvSpPr/>
          <p:nvPr/>
        </p:nvSpPr>
        <p:spPr>
          <a:xfrm>
            <a:off x="3478149" y="1475994"/>
            <a:ext cx="144145" cy="134620"/>
          </a:xfrm>
          <a:custGeom>
            <a:avLst/>
            <a:gdLst/>
            <a:ahLst/>
            <a:cxnLst/>
            <a:rect l="l" t="t" r="r" b="b"/>
            <a:pathLst>
              <a:path w="144145" h="134619">
                <a:moveTo>
                  <a:pt x="0" y="67309"/>
                </a:moveTo>
                <a:lnTo>
                  <a:pt x="5661" y="41094"/>
                </a:lnTo>
                <a:lnTo>
                  <a:pt x="21097" y="19700"/>
                </a:lnTo>
                <a:lnTo>
                  <a:pt x="43987" y="5284"/>
                </a:lnTo>
                <a:lnTo>
                  <a:pt x="72009" y="0"/>
                </a:lnTo>
                <a:lnTo>
                  <a:pt x="100010" y="5284"/>
                </a:lnTo>
                <a:lnTo>
                  <a:pt x="122856" y="19700"/>
                </a:lnTo>
                <a:lnTo>
                  <a:pt x="138249" y="41094"/>
                </a:lnTo>
                <a:lnTo>
                  <a:pt x="143890" y="67309"/>
                </a:lnTo>
                <a:lnTo>
                  <a:pt x="138249" y="93525"/>
                </a:lnTo>
                <a:lnTo>
                  <a:pt x="122856" y="114919"/>
                </a:lnTo>
                <a:lnTo>
                  <a:pt x="100010" y="129335"/>
                </a:lnTo>
                <a:lnTo>
                  <a:pt x="72009" y="134619"/>
                </a:lnTo>
                <a:lnTo>
                  <a:pt x="43987" y="129335"/>
                </a:lnTo>
                <a:lnTo>
                  <a:pt x="21097" y="114919"/>
                </a:lnTo>
                <a:lnTo>
                  <a:pt x="5661" y="93525"/>
                </a:lnTo>
                <a:lnTo>
                  <a:pt x="0" y="6730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>
            <a:extLst>
              <a:ext uri="{FF2B5EF4-FFF2-40B4-BE49-F238E27FC236}">
                <a16:creationId xmlns:a16="http://schemas.microsoft.com/office/drawing/2014/main" id="{42DE2F7F-FB8B-4740-9362-D405AFC9311B}"/>
              </a:ext>
            </a:extLst>
          </p:cNvPr>
          <p:cNvSpPr txBox="1"/>
          <p:nvPr/>
        </p:nvSpPr>
        <p:spPr>
          <a:xfrm>
            <a:off x="3497961" y="1467358"/>
            <a:ext cx="123189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21</a:t>
            </a:r>
            <a:endParaRPr sz="800">
              <a:latin typeface="Arial"/>
              <a:cs typeface="Arial"/>
            </a:endParaRPr>
          </a:p>
        </p:txBody>
      </p:sp>
      <p:sp>
        <p:nvSpPr>
          <p:cNvPr id="46" name="object 46">
            <a:extLst>
              <a:ext uri="{FF2B5EF4-FFF2-40B4-BE49-F238E27FC236}">
                <a16:creationId xmlns:a16="http://schemas.microsoft.com/office/drawing/2014/main" id="{564ADB70-BE66-F949-A3E0-6037C04BF53B}"/>
              </a:ext>
            </a:extLst>
          </p:cNvPr>
          <p:cNvSpPr/>
          <p:nvPr/>
        </p:nvSpPr>
        <p:spPr>
          <a:xfrm>
            <a:off x="3603656" y="1726088"/>
            <a:ext cx="148780" cy="13950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0F18F534-D8DA-D443-BAA7-D86A1EE89A02}"/>
              </a:ext>
            </a:extLst>
          </p:cNvPr>
          <p:cNvSpPr txBox="1"/>
          <p:nvPr/>
        </p:nvSpPr>
        <p:spPr>
          <a:xfrm>
            <a:off x="3625976" y="1720087"/>
            <a:ext cx="1225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23</a:t>
            </a:r>
            <a:endParaRPr sz="800">
              <a:latin typeface="Arial"/>
              <a:cs typeface="Arial"/>
            </a:endParaRPr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36A89449-B170-2645-80B7-EBCBA6797F89}"/>
              </a:ext>
            </a:extLst>
          </p:cNvPr>
          <p:cNvSpPr txBox="1"/>
          <p:nvPr/>
        </p:nvSpPr>
        <p:spPr>
          <a:xfrm>
            <a:off x="3896613" y="1307084"/>
            <a:ext cx="4076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f</a:t>
            </a:r>
            <a:r>
              <a:rPr sz="900" spc="10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nd</a:t>
            </a:r>
            <a:r>
              <a:rPr sz="900" spc="5" dirty="0">
                <a:latin typeface="Arial"/>
                <a:cs typeface="Arial"/>
              </a:rPr>
              <a:t>(</a:t>
            </a:r>
            <a:r>
              <a:rPr sz="900" dirty="0">
                <a:latin typeface="Arial"/>
                <a:cs typeface="Arial"/>
              </a:rPr>
              <a:t>21)</a:t>
            </a:r>
            <a:endParaRPr sz="900">
              <a:latin typeface="Arial"/>
              <a:cs typeface="Arial"/>
            </a:endParaRPr>
          </a:p>
        </p:txBody>
      </p:sp>
      <p:sp>
        <p:nvSpPr>
          <p:cNvPr id="49" name="object 49">
            <a:extLst>
              <a:ext uri="{FF2B5EF4-FFF2-40B4-BE49-F238E27FC236}">
                <a16:creationId xmlns:a16="http://schemas.microsoft.com/office/drawing/2014/main" id="{4513169F-7966-E348-8EC7-20660CA2F9B3}"/>
              </a:ext>
            </a:extLst>
          </p:cNvPr>
          <p:cNvSpPr txBox="1"/>
          <p:nvPr/>
        </p:nvSpPr>
        <p:spPr>
          <a:xfrm>
            <a:off x="3896613" y="1581658"/>
            <a:ext cx="51752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s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spc="10" dirty="0">
                <a:latin typeface="Arial"/>
                <a:cs typeface="Arial"/>
              </a:rPr>
              <a:t>l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spc="5" dirty="0">
                <a:latin typeface="Arial"/>
                <a:cs typeface="Arial"/>
              </a:rPr>
              <a:t>ct(</a:t>
            </a:r>
            <a:r>
              <a:rPr sz="900" dirty="0">
                <a:latin typeface="Arial"/>
                <a:cs typeface="Arial"/>
              </a:rPr>
              <a:t>10)</a:t>
            </a:r>
            <a:endParaRPr sz="900">
              <a:latin typeface="Arial"/>
              <a:cs typeface="Arial"/>
            </a:endParaRPr>
          </a:p>
        </p:txBody>
      </p:sp>
      <p:sp>
        <p:nvSpPr>
          <p:cNvPr id="50" name="object 50">
            <a:extLst>
              <a:ext uri="{FF2B5EF4-FFF2-40B4-BE49-F238E27FC236}">
                <a16:creationId xmlns:a16="http://schemas.microsoft.com/office/drawing/2014/main" id="{B348C234-C6BB-4942-A3A9-CCD75B2E8A73}"/>
              </a:ext>
            </a:extLst>
          </p:cNvPr>
          <p:cNvSpPr/>
          <p:nvPr/>
        </p:nvSpPr>
        <p:spPr>
          <a:xfrm>
            <a:off x="3638042" y="1391792"/>
            <a:ext cx="212090" cy="106045"/>
          </a:xfrm>
          <a:custGeom>
            <a:avLst/>
            <a:gdLst/>
            <a:ahLst/>
            <a:cxnLst/>
            <a:rect l="l" t="t" r="r" b="b"/>
            <a:pathLst>
              <a:path w="212089" h="106044">
                <a:moveTo>
                  <a:pt x="30987" y="58674"/>
                </a:moveTo>
                <a:lnTo>
                  <a:pt x="29082" y="59054"/>
                </a:lnTo>
                <a:lnTo>
                  <a:pt x="28105" y="60578"/>
                </a:lnTo>
                <a:lnTo>
                  <a:pt x="0" y="100964"/>
                </a:lnTo>
                <a:lnTo>
                  <a:pt x="49148" y="105536"/>
                </a:lnTo>
                <a:lnTo>
                  <a:pt x="50800" y="105663"/>
                </a:lnTo>
                <a:lnTo>
                  <a:pt x="52323" y="104393"/>
                </a:lnTo>
                <a:lnTo>
                  <a:pt x="52568" y="101218"/>
                </a:lnTo>
                <a:lnTo>
                  <a:pt x="6857" y="101218"/>
                </a:lnTo>
                <a:lnTo>
                  <a:pt x="4190" y="95630"/>
                </a:lnTo>
                <a:lnTo>
                  <a:pt x="14487" y="90832"/>
                </a:lnTo>
                <a:lnTo>
                  <a:pt x="33146" y="63880"/>
                </a:lnTo>
                <a:lnTo>
                  <a:pt x="34162" y="62483"/>
                </a:lnTo>
                <a:lnTo>
                  <a:pt x="33781" y="60578"/>
                </a:lnTo>
                <a:lnTo>
                  <a:pt x="32384" y="59689"/>
                </a:lnTo>
                <a:lnTo>
                  <a:pt x="30987" y="58674"/>
                </a:lnTo>
                <a:close/>
              </a:path>
              <a:path w="212089" h="106044">
                <a:moveTo>
                  <a:pt x="14487" y="90832"/>
                </a:moveTo>
                <a:lnTo>
                  <a:pt x="4190" y="95630"/>
                </a:lnTo>
                <a:lnTo>
                  <a:pt x="6857" y="101218"/>
                </a:lnTo>
                <a:lnTo>
                  <a:pt x="9037" y="100202"/>
                </a:lnTo>
                <a:lnTo>
                  <a:pt x="8000" y="100202"/>
                </a:lnTo>
                <a:lnTo>
                  <a:pt x="5841" y="95376"/>
                </a:lnTo>
                <a:lnTo>
                  <a:pt x="11342" y="95376"/>
                </a:lnTo>
                <a:lnTo>
                  <a:pt x="14487" y="90832"/>
                </a:lnTo>
                <a:close/>
              </a:path>
              <a:path w="212089" h="106044">
                <a:moveTo>
                  <a:pt x="17140" y="96424"/>
                </a:moveTo>
                <a:lnTo>
                  <a:pt x="6857" y="101218"/>
                </a:lnTo>
                <a:lnTo>
                  <a:pt x="52568" y="101218"/>
                </a:lnTo>
                <a:lnTo>
                  <a:pt x="52482" y="100964"/>
                </a:lnTo>
                <a:lnTo>
                  <a:pt x="51434" y="99567"/>
                </a:lnTo>
                <a:lnTo>
                  <a:pt x="49656" y="99440"/>
                </a:lnTo>
                <a:lnTo>
                  <a:pt x="17140" y="96424"/>
                </a:lnTo>
                <a:close/>
              </a:path>
              <a:path w="212089" h="106044">
                <a:moveTo>
                  <a:pt x="5841" y="95376"/>
                </a:moveTo>
                <a:lnTo>
                  <a:pt x="8000" y="100202"/>
                </a:lnTo>
                <a:lnTo>
                  <a:pt x="11010" y="95856"/>
                </a:lnTo>
                <a:lnTo>
                  <a:pt x="5841" y="95376"/>
                </a:lnTo>
                <a:close/>
              </a:path>
              <a:path w="212089" h="106044">
                <a:moveTo>
                  <a:pt x="11010" y="95856"/>
                </a:moveTo>
                <a:lnTo>
                  <a:pt x="8000" y="100202"/>
                </a:lnTo>
                <a:lnTo>
                  <a:pt x="9037" y="100202"/>
                </a:lnTo>
                <a:lnTo>
                  <a:pt x="17140" y="96424"/>
                </a:lnTo>
                <a:lnTo>
                  <a:pt x="11010" y="95856"/>
                </a:lnTo>
                <a:close/>
              </a:path>
              <a:path w="212089" h="106044">
                <a:moveTo>
                  <a:pt x="209422" y="0"/>
                </a:moveTo>
                <a:lnTo>
                  <a:pt x="14487" y="90832"/>
                </a:lnTo>
                <a:lnTo>
                  <a:pt x="11010" y="95856"/>
                </a:lnTo>
                <a:lnTo>
                  <a:pt x="17140" y="96424"/>
                </a:lnTo>
                <a:lnTo>
                  <a:pt x="211962" y="5587"/>
                </a:lnTo>
                <a:lnTo>
                  <a:pt x="209422" y="0"/>
                </a:lnTo>
                <a:close/>
              </a:path>
              <a:path w="212089" h="106044">
                <a:moveTo>
                  <a:pt x="11342" y="95376"/>
                </a:moveTo>
                <a:lnTo>
                  <a:pt x="5841" y="95376"/>
                </a:lnTo>
                <a:lnTo>
                  <a:pt x="11010" y="95856"/>
                </a:lnTo>
                <a:lnTo>
                  <a:pt x="11342" y="953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>
            <a:extLst>
              <a:ext uri="{FF2B5EF4-FFF2-40B4-BE49-F238E27FC236}">
                <a16:creationId xmlns:a16="http://schemas.microsoft.com/office/drawing/2014/main" id="{1B9CF374-02AE-9741-90B9-A6FF288FC9E1}"/>
              </a:ext>
            </a:extLst>
          </p:cNvPr>
          <p:cNvSpPr/>
          <p:nvPr/>
        </p:nvSpPr>
        <p:spPr>
          <a:xfrm>
            <a:off x="3678046" y="1597405"/>
            <a:ext cx="172085" cy="74930"/>
          </a:xfrm>
          <a:custGeom>
            <a:avLst/>
            <a:gdLst/>
            <a:ahLst/>
            <a:cxnLst/>
            <a:rect l="l" t="t" r="r" b="b"/>
            <a:pathLst>
              <a:path w="172085" h="74930">
                <a:moveTo>
                  <a:pt x="17287" y="12028"/>
                </a:moveTo>
                <a:lnTo>
                  <a:pt x="11344" y="13071"/>
                </a:lnTo>
                <a:lnTo>
                  <a:pt x="15223" y="17776"/>
                </a:lnTo>
                <a:lnTo>
                  <a:pt x="169672" y="74802"/>
                </a:lnTo>
                <a:lnTo>
                  <a:pt x="171703" y="69088"/>
                </a:lnTo>
                <a:lnTo>
                  <a:pt x="17287" y="12028"/>
                </a:lnTo>
                <a:close/>
              </a:path>
              <a:path w="172085" h="74930">
                <a:moveTo>
                  <a:pt x="50291" y="0"/>
                </a:moveTo>
                <a:lnTo>
                  <a:pt x="48640" y="380"/>
                </a:lnTo>
                <a:lnTo>
                  <a:pt x="0" y="8890"/>
                </a:lnTo>
                <a:lnTo>
                  <a:pt x="31368" y="46990"/>
                </a:lnTo>
                <a:lnTo>
                  <a:pt x="32385" y="48260"/>
                </a:lnTo>
                <a:lnTo>
                  <a:pt x="34416" y="48387"/>
                </a:lnTo>
                <a:lnTo>
                  <a:pt x="36957" y="46354"/>
                </a:lnTo>
                <a:lnTo>
                  <a:pt x="37211" y="44323"/>
                </a:lnTo>
                <a:lnTo>
                  <a:pt x="36067" y="43052"/>
                </a:lnTo>
                <a:lnTo>
                  <a:pt x="15223" y="17776"/>
                </a:lnTo>
                <a:lnTo>
                  <a:pt x="4572" y="13843"/>
                </a:lnTo>
                <a:lnTo>
                  <a:pt x="6730" y="8127"/>
                </a:lnTo>
                <a:lnTo>
                  <a:pt x="39522" y="8127"/>
                </a:lnTo>
                <a:lnTo>
                  <a:pt x="49657" y="6350"/>
                </a:lnTo>
                <a:lnTo>
                  <a:pt x="51308" y="5969"/>
                </a:lnTo>
                <a:lnTo>
                  <a:pt x="52450" y="4445"/>
                </a:lnTo>
                <a:lnTo>
                  <a:pt x="52070" y="2794"/>
                </a:lnTo>
                <a:lnTo>
                  <a:pt x="51815" y="1143"/>
                </a:lnTo>
                <a:lnTo>
                  <a:pt x="50291" y="0"/>
                </a:lnTo>
                <a:close/>
              </a:path>
              <a:path w="172085" h="74930">
                <a:moveTo>
                  <a:pt x="6730" y="8127"/>
                </a:moveTo>
                <a:lnTo>
                  <a:pt x="4572" y="13843"/>
                </a:lnTo>
                <a:lnTo>
                  <a:pt x="15223" y="17776"/>
                </a:lnTo>
                <a:lnTo>
                  <a:pt x="12085" y="13970"/>
                </a:lnTo>
                <a:lnTo>
                  <a:pt x="6223" y="13970"/>
                </a:lnTo>
                <a:lnTo>
                  <a:pt x="8000" y="9017"/>
                </a:lnTo>
                <a:lnTo>
                  <a:pt x="9136" y="9017"/>
                </a:lnTo>
                <a:lnTo>
                  <a:pt x="6730" y="8127"/>
                </a:lnTo>
                <a:close/>
              </a:path>
              <a:path w="172085" h="74930">
                <a:moveTo>
                  <a:pt x="8000" y="9017"/>
                </a:moveTo>
                <a:lnTo>
                  <a:pt x="6223" y="13970"/>
                </a:lnTo>
                <a:lnTo>
                  <a:pt x="11344" y="13071"/>
                </a:lnTo>
                <a:lnTo>
                  <a:pt x="8000" y="9017"/>
                </a:lnTo>
                <a:close/>
              </a:path>
              <a:path w="172085" h="74930">
                <a:moveTo>
                  <a:pt x="11344" y="13071"/>
                </a:moveTo>
                <a:lnTo>
                  <a:pt x="6223" y="13970"/>
                </a:lnTo>
                <a:lnTo>
                  <a:pt x="12085" y="13970"/>
                </a:lnTo>
                <a:lnTo>
                  <a:pt x="11344" y="13071"/>
                </a:lnTo>
                <a:close/>
              </a:path>
              <a:path w="172085" h="74930">
                <a:moveTo>
                  <a:pt x="9136" y="9017"/>
                </a:moveTo>
                <a:lnTo>
                  <a:pt x="8000" y="9017"/>
                </a:lnTo>
                <a:lnTo>
                  <a:pt x="11344" y="13071"/>
                </a:lnTo>
                <a:lnTo>
                  <a:pt x="17287" y="12028"/>
                </a:lnTo>
                <a:lnTo>
                  <a:pt x="9136" y="9017"/>
                </a:lnTo>
                <a:close/>
              </a:path>
              <a:path w="172085" h="74930">
                <a:moveTo>
                  <a:pt x="39522" y="8127"/>
                </a:moveTo>
                <a:lnTo>
                  <a:pt x="6730" y="8127"/>
                </a:lnTo>
                <a:lnTo>
                  <a:pt x="17287" y="12028"/>
                </a:lnTo>
                <a:lnTo>
                  <a:pt x="39522" y="81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>
            <a:extLst>
              <a:ext uri="{FF2B5EF4-FFF2-40B4-BE49-F238E27FC236}">
                <a16:creationId xmlns:a16="http://schemas.microsoft.com/office/drawing/2014/main" id="{7DCA42B9-EC10-7248-B38E-8CE6FFBA89B3}"/>
              </a:ext>
            </a:extLst>
          </p:cNvPr>
          <p:cNvSpPr/>
          <p:nvPr/>
        </p:nvSpPr>
        <p:spPr>
          <a:xfrm>
            <a:off x="2729102" y="2258822"/>
            <a:ext cx="496570" cy="188595"/>
          </a:xfrm>
          <a:custGeom>
            <a:avLst/>
            <a:gdLst/>
            <a:ahLst/>
            <a:cxnLst/>
            <a:rect l="l" t="t" r="r" b="b"/>
            <a:pathLst>
              <a:path w="496570" h="188595">
                <a:moveTo>
                  <a:pt x="0" y="188213"/>
                </a:moveTo>
                <a:lnTo>
                  <a:pt x="496189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>
            <a:extLst>
              <a:ext uri="{FF2B5EF4-FFF2-40B4-BE49-F238E27FC236}">
                <a16:creationId xmlns:a16="http://schemas.microsoft.com/office/drawing/2014/main" id="{7281A91A-25B3-164E-A9F2-ABFE99484504}"/>
              </a:ext>
            </a:extLst>
          </p:cNvPr>
          <p:cNvSpPr/>
          <p:nvPr/>
        </p:nvSpPr>
        <p:spPr>
          <a:xfrm>
            <a:off x="2352675" y="2666618"/>
            <a:ext cx="137160" cy="298450"/>
          </a:xfrm>
          <a:custGeom>
            <a:avLst/>
            <a:gdLst/>
            <a:ahLst/>
            <a:cxnLst/>
            <a:rect l="l" t="t" r="r" b="b"/>
            <a:pathLst>
              <a:path w="137160" h="298450">
                <a:moveTo>
                  <a:pt x="136906" y="0"/>
                </a:moveTo>
                <a:lnTo>
                  <a:pt x="0" y="29806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>
            <a:extLst>
              <a:ext uri="{FF2B5EF4-FFF2-40B4-BE49-F238E27FC236}">
                <a16:creationId xmlns:a16="http://schemas.microsoft.com/office/drawing/2014/main" id="{E6D1708F-8AAF-134B-8B5B-F394CC2F861A}"/>
              </a:ext>
            </a:extLst>
          </p:cNvPr>
          <p:cNvSpPr/>
          <p:nvPr/>
        </p:nvSpPr>
        <p:spPr>
          <a:xfrm>
            <a:off x="2472436" y="2431287"/>
            <a:ext cx="274320" cy="251460"/>
          </a:xfrm>
          <a:custGeom>
            <a:avLst/>
            <a:gdLst/>
            <a:ahLst/>
            <a:cxnLst/>
            <a:rect l="l" t="t" r="r" b="b"/>
            <a:pathLst>
              <a:path w="274320" h="251460">
                <a:moveTo>
                  <a:pt x="0" y="251078"/>
                </a:moveTo>
                <a:lnTo>
                  <a:pt x="27381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>
            <a:extLst>
              <a:ext uri="{FF2B5EF4-FFF2-40B4-BE49-F238E27FC236}">
                <a16:creationId xmlns:a16="http://schemas.microsoft.com/office/drawing/2014/main" id="{52A977C2-4F4E-8D45-B735-92ED64F86F6D}"/>
              </a:ext>
            </a:extLst>
          </p:cNvPr>
          <p:cNvSpPr/>
          <p:nvPr/>
        </p:nvSpPr>
        <p:spPr>
          <a:xfrm>
            <a:off x="2746248" y="2447036"/>
            <a:ext cx="222885" cy="219710"/>
          </a:xfrm>
          <a:custGeom>
            <a:avLst/>
            <a:gdLst/>
            <a:ahLst/>
            <a:cxnLst/>
            <a:rect l="l" t="t" r="r" b="b"/>
            <a:pathLst>
              <a:path w="222885" h="219710">
                <a:moveTo>
                  <a:pt x="0" y="0"/>
                </a:moveTo>
                <a:lnTo>
                  <a:pt x="222376" y="21958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>
            <a:extLst>
              <a:ext uri="{FF2B5EF4-FFF2-40B4-BE49-F238E27FC236}">
                <a16:creationId xmlns:a16="http://schemas.microsoft.com/office/drawing/2014/main" id="{7F54E75F-B05A-2E44-AC60-7859F7C98EC5}"/>
              </a:ext>
            </a:extLst>
          </p:cNvPr>
          <p:cNvSpPr/>
          <p:nvPr/>
        </p:nvSpPr>
        <p:spPr>
          <a:xfrm>
            <a:off x="2780411" y="2650998"/>
            <a:ext cx="205740" cy="298450"/>
          </a:xfrm>
          <a:custGeom>
            <a:avLst/>
            <a:gdLst/>
            <a:ahLst/>
            <a:cxnLst/>
            <a:rect l="l" t="t" r="r" b="b"/>
            <a:pathLst>
              <a:path w="205739" h="298450">
                <a:moveTo>
                  <a:pt x="0" y="298068"/>
                </a:moveTo>
                <a:lnTo>
                  <a:pt x="205359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>
            <a:extLst>
              <a:ext uri="{FF2B5EF4-FFF2-40B4-BE49-F238E27FC236}">
                <a16:creationId xmlns:a16="http://schemas.microsoft.com/office/drawing/2014/main" id="{DAD9093B-2BD8-2D4C-A447-09DAD661046A}"/>
              </a:ext>
            </a:extLst>
          </p:cNvPr>
          <p:cNvSpPr/>
          <p:nvPr/>
        </p:nvSpPr>
        <p:spPr>
          <a:xfrm>
            <a:off x="2968625" y="2666618"/>
            <a:ext cx="188595" cy="266700"/>
          </a:xfrm>
          <a:custGeom>
            <a:avLst/>
            <a:gdLst/>
            <a:ahLst/>
            <a:cxnLst/>
            <a:rect l="l" t="t" r="r" b="b"/>
            <a:pathLst>
              <a:path w="188595" h="266700">
                <a:moveTo>
                  <a:pt x="0" y="0"/>
                </a:moveTo>
                <a:lnTo>
                  <a:pt x="188213" y="2667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>
            <a:extLst>
              <a:ext uri="{FF2B5EF4-FFF2-40B4-BE49-F238E27FC236}">
                <a16:creationId xmlns:a16="http://schemas.microsoft.com/office/drawing/2014/main" id="{952F9D9D-2C2D-C441-9E2E-B9C36DFF8931}"/>
              </a:ext>
            </a:extLst>
          </p:cNvPr>
          <p:cNvSpPr/>
          <p:nvPr/>
        </p:nvSpPr>
        <p:spPr>
          <a:xfrm>
            <a:off x="3020060" y="2933318"/>
            <a:ext cx="120014" cy="251460"/>
          </a:xfrm>
          <a:custGeom>
            <a:avLst/>
            <a:gdLst/>
            <a:ahLst/>
            <a:cxnLst/>
            <a:rect l="l" t="t" r="r" b="b"/>
            <a:pathLst>
              <a:path w="120014" h="251460">
                <a:moveTo>
                  <a:pt x="0" y="251079"/>
                </a:moveTo>
                <a:lnTo>
                  <a:pt x="119761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>
            <a:extLst>
              <a:ext uri="{FF2B5EF4-FFF2-40B4-BE49-F238E27FC236}">
                <a16:creationId xmlns:a16="http://schemas.microsoft.com/office/drawing/2014/main" id="{4017B6A5-9B95-2D4D-870F-7268800B9464}"/>
              </a:ext>
            </a:extLst>
          </p:cNvPr>
          <p:cNvSpPr/>
          <p:nvPr/>
        </p:nvSpPr>
        <p:spPr>
          <a:xfrm>
            <a:off x="3156838" y="2933318"/>
            <a:ext cx="102870" cy="251460"/>
          </a:xfrm>
          <a:custGeom>
            <a:avLst/>
            <a:gdLst/>
            <a:ahLst/>
            <a:cxnLst/>
            <a:rect l="l" t="t" r="r" b="b"/>
            <a:pathLst>
              <a:path w="102870" h="251460">
                <a:moveTo>
                  <a:pt x="0" y="0"/>
                </a:moveTo>
                <a:lnTo>
                  <a:pt x="102743" y="25107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>
            <a:extLst>
              <a:ext uri="{FF2B5EF4-FFF2-40B4-BE49-F238E27FC236}">
                <a16:creationId xmlns:a16="http://schemas.microsoft.com/office/drawing/2014/main" id="{8C53FF83-97F3-654C-A64D-CF11202784F6}"/>
              </a:ext>
            </a:extLst>
          </p:cNvPr>
          <p:cNvSpPr/>
          <p:nvPr/>
        </p:nvSpPr>
        <p:spPr>
          <a:xfrm>
            <a:off x="3225292" y="2258822"/>
            <a:ext cx="445134" cy="188595"/>
          </a:xfrm>
          <a:custGeom>
            <a:avLst/>
            <a:gdLst/>
            <a:ahLst/>
            <a:cxnLst/>
            <a:rect l="l" t="t" r="r" b="b"/>
            <a:pathLst>
              <a:path w="445135" h="188595">
                <a:moveTo>
                  <a:pt x="0" y="0"/>
                </a:moveTo>
                <a:lnTo>
                  <a:pt x="444880" y="18821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>
            <a:extLst>
              <a:ext uri="{FF2B5EF4-FFF2-40B4-BE49-F238E27FC236}">
                <a16:creationId xmlns:a16="http://schemas.microsoft.com/office/drawing/2014/main" id="{DFFC9D20-C0B7-414D-89B8-08AAA6F1B166}"/>
              </a:ext>
            </a:extLst>
          </p:cNvPr>
          <p:cNvSpPr/>
          <p:nvPr/>
        </p:nvSpPr>
        <p:spPr>
          <a:xfrm>
            <a:off x="3670173" y="2447036"/>
            <a:ext cx="325120" cy="188595"/>
          </a:xfrm>
          <a:custGeom>
            <a:avLst/>
            <a:gdLst/>
            <a:ahLst/>
            <a:cxnLst/>
            <a:rect l="l" t="t" r="r" b="b"/>
            <a:pathLst>
              <a:path w="325120" h="188595">
                <a:moveTo>
                  <a:pt x="0" y="0"/>
                </a:moveTo>
                <a:lnTo>
                  <a:pt x="325120" y="18821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>
            <a:extLst>
              <a:ext uri="{FF2B5EF4-FFF2-40B4-BE49-F238E27FC236}">
                <a16:creationId xmlns:a16="http://schemas.microsoft.com/office/drawing/2014/main" id="{B50422DD-1C58-C142-AEA1-E92FE5C8C2BD}"/>
              </a:ext>
            </a:extLst>
          </p:cNvPr>
          <p:cNvSpPr/>
          <p:nvPr/>
        </p:nvSpPr>
        <p:spPr>
          <a:xfrm>
            <a:off x="3824224" y="2635249"/>
            <a:ext cx="188595" cy="298450"/>
          </a:xfrm>
          <a:custGeom>
            <a:avLst/>
            <a:gdLst/>
            <a:ahLst/>
            <a:cxnLst/>
            <a:rect l="l" t="t" r="r" b="b"/>
            <a:pathLst>
              <a:path w="188595" h="298450">
                <a:moveTo>
                  <a:pt x="188213" y="0"/>
                </a:moveTo>
                <a:lnTo>
                  <a:pt x="0" y="298068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>
            <a:extLst>
              <a:ext uri="{FF2B5EF4-FFF2-40B4-BE49-F238E27FC236}">
                <a16:creationId xmlns:a16="http://schemas.microsoft.com/office/drawing/2014/main" id="{D336031B-43DD-0F4D-B078-D3EB2DCD9F9D}"/>
              </a:ext>
            </a:extLst>
          </p:cNvPr>
          <p:cNvSpPr/>
          <p:nvPr/>
        </p:nvSpPr>
        <p:spPr>
          <a:xfrm>
            <a:off x="3824224" y="2933318"/>
            <a:ext cx="154305" cy="251460"/>
          </a:xfrm>
          <a:custGeom>
            <a:avLst/>
            <a:gdLst/>
            <a:ahLst/>
            <a:cxnLst/>
            <a:rect l="l" t="t" r="r" b="b"/>
            <a:pathLst>
              <a:path w="154304" h="251460">
                <a:moveTo>
                  <a:pt x="0" y="0"/>
                </a:moveTo>
                <a:lnTo>
                  <a:pt x="153924" y="25107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>
            <a:extLst>
              <a:ext uri="{FF2B5EF4-FFF2-40B4-BE49-F238E27FC236}">
                <a16:creationId xmlns:a16="http://schemas.microsoft.com/office/drawing/2014/main" id="{BCCC34D1-B9E5-9C4A-B2C4-21794D4F08BD}"/>
              </a:ext>
            </a:extLst>
          </p:cNvPr>
          <p:cNvSpPr/>
          <p:nvPr/>
        </p:nvSpPr>
        <p:spPr>
          <a:xfrm>
            <a:off x="3137439" y="2193575"/>
            <a:ext cx="158686" cy="13036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>
            <a:extLst>
              <a:ext uri="{FF2B5EF4-FFF2-40B4-BE49-F238E27FC236}">
                <a16:creationId xmlns:a16="http://schemas.microsoft.com/office/drawing/2014/main" id="{ED1C097A-CA19-C646-A52B-BB43BE655A8B}"/>
              </a:ext>
            </a:extLst>
          </p:cNvPr>
          <p:cNvSpPr txBox="1"/>
          <p:nvPr/>
        </p:nvSpPr>
        <p:spPr>
          <a:xfrm>
            <a:off x="3191890" y="2183129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5</a:t>
            </a:r>
            <a:endParaRPr sz="800">
              <a:latin typeface="Arial"/>
              <a:cs typeface="Arial"/>
            </a:endParaRPr>
          </a:p>
        </p:txBody>
      </p:sp>
      <p:sp>
        <p:nvSpPr>
          <p:cNvPr id="66" name="object 66">
            <a:extLst>
              <a:ext uri="{FF2B5EF4-FFF2-40B4-BE49-F238E27FC236}">
                <a16:creationId xmlns:a16="http://schemas.microsoft.com/office/drawing/2014/main" id="{BFE57EFF-B854-0149-84C7-91448E6C9C0F}"/>
              </a:ext>
            </a:extLst>
          </p:cNvPr>
          <p:cNvSpPr/>
          <p:nvPr/>
        </p:nvSpPr>
        <p:spPr>
          <a:xfrm>
            <a:off x="2658268" y="2381916"/>
            <a:ext cx="158813" cy="13023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>
            <a:extLst>
              <a:ext uri="{FF2B5EF4-FFF2-40B4-BE49-F238E27FC236}">
                <a16:creationId xmlns:a16="http://schemas.microsoft.com/office/drawing/2014/main" id="{8E92BADF-7FBA-DB4C-9FA6-17F4F77FF4F2}"/>
              </a:ext>
            </a:extLst>
          </p:cNvPr>
          <p:cNvSpPr/>
          <p:nvPr/>
        </p:nvSpPr>
        <p:spPr>
          <a:xfrm>
            <a:off x="3599338" y="2381916"/>
            <a:ext cx="158813" cy="13023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>
            <a:extLst>
              <a:ext uri="{FF2B5EF4-FFF2-40B4-BE49-F238E27FC236}">
                <a16:creationId xmlns:a16="http://schemas.microsoft.com/office/drawing/2014/main" id="{F4A91775-7CC8-7F44-925B-593A02025695}"/>
              </a:ext>
            </a:extLst>
          </p:cNvPr>
          <p:cNvSpPr txBox="1"/>
          <p:nvPr/>
        </p:nvSpPr>
        <p:spPr>
          <a:xfrm>
            <a:off x="3653917" y="2371470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3</a:t>
            </a:r>
            <a:endParaRPr sz="800">
              <a:latin typeface="Arial"/>
              <a:cs typeface="Arial"/>
            </a:endParaRPr>
          </a:p>
        </p:txBody>
      </p:sp>
      <p:sp>
        <p:nvSpPr>
          <p:cNvPr id="69" name="object 69">
            <a:extLst>
              <a:ext uri="{FF2B5EF4-FFF2-40B4-BE49-F238E27FC236}">
                <a16:creationId xmlns:a16="http://schemas.microsoft.com/office/drawing/2014/main" id="{FAC2C2E5-D26B-8844-88FD-70A5AE8C8C4D}"/>
              </a:ext>
            </a:extLst>
          </p:cNvPr>
          <p:cNvSpPr/>
          <p:nvPr/>
        </p:nvSpPr>
        <p:spPr>
          <a:xfrm>
            <a:off x="2401601" y="2601499"/>
            <a:ext cx="158813" cy="13023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>
            <a:extLst>
              <a:ext uri="{FF2B5EF4-FFF2-40B4-BE49-F238E27FC236}">
                <a16:creationId xmlns:a16="http://schemas.microsoft.com/office/drawing/2014/main" id="{AAFB9846-CE86-2A43-8790-B7DADDC91F65}"/>
              </a:ext>
            </a:extLst>
          </p:cNvPr>
          <p:cNvSpPr txBox="1"/>
          <p:nvPr/>
        </p:nvSpPr>
        <p:spPr>
          <a:xfrm>
            <a:off x="2455799" y="2590876"/>
            <a:ext cx="69215" cy="146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Arial"/>
                <a:cs typeface="Arial"/>
              </a:rPr>
              <a:t>1</a:t>
            </a:r>
            <a:endParaRPr sz="800">
              <a:latin typeface="Arial"/>
              <a:cs typeface="Arial"/>
            </a:endParaRPr>
          </a:p>
        </p:txBody>
      </p:sp>
      <p:sp>
        <p:nvSpPr>
          <p:cNvPr id="71" name="object 71">
            <a:extLst>
              <a:ext uri="{FF2B5EF4-FFF2-40B4-BE49-F238E27FC236}">
                <a16:creationId xmlns:a16="http://schemas.microsoft.com/office/drawing/2014/main" id="{9086A85F-FA57-884B-A79B-BBF33BDD254A}"/>
              </a:ext>
            </a:extLst>
          </p:cNvPr>
          <p:cNvSpPr/>
          <p:nvPr/>
        </p:nvSpPr>
        <p:spPr>
          <a:xfrm>
            <a:off x="2897917" y="2601499"/>
            <a:ext cx="158686" cy="13023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>
            <a:extLst>
              <a:ext uri="{FF2B5EF4-FFF2-40B4-BE49-F238E27FC236}">
                <a16:creationId xmlns:a16="http://schemas.microsoft.com/office/drawing/2014/main" id="{8A0C0F15-3DD3-E046-82AF-8DDB3A0EFBAA}"/>
              </a:ext>
            </a:extLst>
          </p:cNvPr>
          <p:cNvSpPr txBox="1"/>
          <p:nvPr/>
        </p:nvSpPr>
        <p:spPr>
          <a:xfrm>
            <a:off x="2952369" y="2590876"/>
            <a:ext cx="69215" cy="146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Arial"/>
                <a:cs typeface="Arial"/>
              </a:rPr>
              <a:t>5</a:t>
            </a:r>
            <a:endParaRPr sz="800">
              <a:latin typeface="Arial"/>
              <a:cs typeface="Arial"/>
            </a:endParaRPr>
          </a:p>
        </p:txBody>
      </p:sp>
      <p:sp>
        <p:nvSpPr>
          <p:cNvPr id="73" name="object 73">
            <a:extLst>
              <a:ext uri="{FF2B5EF4-FFF2-40B4-BE49-F238E27FC236}">
                <a16:creationId xmlns:a16="http://schemas.microsoft.com/office/drawing/2014/main" id="{EEC2801F-A659-4B4B-9430-4267214F0B15}"/>
              </a:ext>
            </a:extLst>
          </p:cNvPr>
          <p:cNvSpPr/>
          <p:nvPr/>
        </p:nvSpPr>
        <p:spPr>
          <a:xfrm>
            <a:off x="3924458" y="2570130"/>
            <a:ext cx="158813" cy="13023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>
            <a:extLst>
              <a:ext uri="{FF2B5EF4-FFF2-40B4-BE49-F238E27FC236}">
                <a16:creationId xmlns:a16="http://schemas.microsoft.com/office/drawing/2014/main" id="{2DFA408E-A9A5-D540-B26D-347E59ABA5B9}"/>
              </a:ext>
            </a:extLst>
          </p:cNvPr>
          <p:cNvSpPr txBox="1"/>
          <p:nvPr/>
        </p:nvSpPr>
        <p:spPr>
          <a:xfrm>
            <a:off x="3979163" y="2559811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9</a:t>
            </a:r>
            <a:endParaRPr sz="800">
              <a:latin typeface="Arial"/>
              <a:cs typeface="Arial"/>
            </a:endParaRPr>
          </a:p>
        </p:txBody>
      </p:sp>
      <p:sp>
        <p:nvSpPr>
          <p:cNvPr id="75" name="object 75">
            <a:extLst>
              <a:ext uri="{FF2B5EF4-FFF2-40B4-BE49-F238E27FC236}">
                <a16:creationId xmlns:a16="http://schemas.microsoft.com/office/drawing/2014/main" id="{1CEC956B-4307-3A4E-BD62-18F6AFD2C788}"/>
              </a:ext>
            </a:extLst>
          </p:cNvPr>
          <p:cNvSpPr/>
          <p:nvPr/>
        </p:nvSpPr>
        <p:spPr>
          <a:xfrm>
            <a:off x="2281840" y="2883947"/>
            <a:ext cx="158813" cy="13023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>
            <a:extLst>
              <a:ext uri="{FF2B5EF4-FFF2-40B4-BE49-F238E27FC236}">
                <a16:creationId xmlns:a16="http://schemas.microsoft.com/office/drawing/2014/main" id="{089ED763-388F-4F41-92B5-9D7E2D6B0974}"/>
              </a:ext>
            </a:extLst>
          </p:cNvPr>
          <p:cNvSpPr/>
          <p:nvPr/>
        </p:nvSpPr>
        <p:spPr>
          <a:xfrm>
            <a:off x="2726721" y="2868199"/>
            <a:ext cx="158813" cy="13023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>
            <a:extLst>
              <a:ext uri="{FF2B5EF4-FFF2-40B4-BE49-F238E27FC236}">
                <a16:creationId xmlns:a16="http://schemas.microsoft.com/office/drawing/2014/main" id="{35F1ECDC-383B-4348-BA55-A01BE8127BE0}"/>
              </a:ext>
            </a:extLst>
          </p:cNvPr>
          <p:cNvSpPr/>
          <p:nvPr/>
        </p:nvSpPr>
        <p:spPr>
          <a:xfrm>
            <a:off x="3068986" y="2868199"/>
            <a:ext cx="158686" cy="13023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>
            <a:extLst>
              <a:ext uri="{FF2B5EF4-FFF2-40B4-BE49-F238E27FC236}">
                <a16:creationId xmlns:a16="http://schemas.microsoft.com/office/drawing/2014/main" id="{9FEF04E1-02F6-A947-AC7D-7FDA3EDC08F1}"/>
              </a:ext>
            </a:extLst>
          </p:cNvPr>
          <p:cNvSpPr/>
          <p:nvPr/>
        </p:nvSpPr>
        <p:spPr>
          <a:xfrm>
            <a:off x="3755770" y="2870581"/>
            <a:ext cx="154305" cy="125730"/>
          </a:xfrm>
          <a:custGeom>
            <a:avLst/>
            <a:gdLst/>
            <a:ahLst/>
            <a:cxnLst/>
            <a:rect l="l" t="t" r="r" b="b"/>
            <a:pathLst>
              <a:path w="154304" h="125729">
                <a:moveTo>
                  <a:pt x="76962" y="0"/>
                </a:moveTo>
                <a:lnTo>
                  <a:pt x="46988" y="4927"/>
                </a:lnTo>
                <a:lnTo>
                  <a:pt x="22526" y="18367"/>
                </a:lnTo>
                <a:lnTo>
                  <a:pt x="6042" y="38308"/>
                </a:lnTo>
                <a:lnTo>
                  <a:pt x="0" y="62737"/>
                </a:lnTo>
                <a:lnTo>
                  <a:pt x="6042" y="87167"/>
                </a:lnTo>
                <a:lnTo>
                  <a:pt x="22526" y="107108"/>
                </a:lnTo>
                <a:lnTo>
                  <a:pt x="46988" y="120548"/>
                </a:lnTo>
                <a:lnTo>
                  <a:pt x="76962" y="125475"/>
                </a:lnTo>
                <a:lnTo>
                  <a:pt x="106955" y="120548"/>
                </a:lnTo>
                <a:lnTo>
                  <a:pt x="131460" y="107108"/>
                </a:lnTo>
                <a:lnTo>
                  <a:pt x="147988" y="87167"/>
                </a:lnTo>
                <a:lnTo>
                  <a:pt x="154050" y="62737"/>
                </a:lnTo>
                <a:lnTo>
                  <a:pt x="147988" y="38308"/>
                </a:lnTo>
                <a:lnTo>
                  <a:pt x="131460" y="18367"/>
                </a:lnTo>
                <a:lnTo>
                  <a:pt x="106955" y="4927"/>
                </a:lnTo>
                <a:lnTo>
                  <a:pt x="76962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>
            <a:extLst>
              <a:ext uri="{FF2B5EF4-FFF2-40B4-BE49-F238E27FC236}">
                <a16:creationId xmlns:a16="http://schemas.microsoft.com/office/drawing/2014/main" id="{FE9C3DA8-300A-8E4B-8254-FD1AF1514E93}"/>
              </a:ext>
            </a:extLst>
          </p:cNvPr>
          <p:cNvSpPr/>
          <p:nvPr/>
        </p:nvSpPr>
        <p:spPr>
          <a:xfrm>
            <a:off x="3755770" y="2870581"/>
            <a:ext cx="154305" cy="125730"/>
          </a:xfrm>
          <a:custGeom>
            <a:avLst/>
            <a:gdLst/>
            <a:ahLst/>
            <a:cxnLst/>
            <a:rect l="l" t="t" r="r" b="b"/>
            <a:pathLst>
              <a:path w="154304" h="125729">
                <a:moveTo>
                  <a:pt x="0" y="62737"/>
                </a:moveTo>
                <a:lnTo>
                  <a:pt x="6042" y="38308"/>
                </a:lnTo>
                <a:lnTo>
                  <a:pt x="22526" y="18367"/>
                </a:lnTo>
                <a:lnTo>
                  <a:pt x="46988" y="4927"/>
                </a:lnTo>
                <a:lnTo>
                  <a:pt x="76962" y="0"/>
                </a:lnTo>
                <a:lnTo>
                  <a:pt x="106955" y="4927"/>
                </a:lnTo>
                <a:lnTo>
                  <a:pt x="131460" y="18367"/>
                </a:lnTo>
                <a:lnTo>
                  <a:pt x="147988" y="38308"/>
                </a:lnTo>
                <a:lnTo>
                  <a:pt x="154050" y="62737"/>
                </a:lnTo>
                <a:lnTo>
                  <a:pt x="147988" y="87167"/>
                </a:lnTo>
                <a:lnTo>
                  <a:pt x="131460" y="107108"/>
                </a:lnTo>
                <a:lnTo>
                  <a:pt x="106955" y="120548"/>
                </a:lnTo>
                <a:lnTo>
                  <a:pt x="76962" y="125475"/>
                </a:lnTo>
                <a:lnTo>
                  <a:pt x="46988" y="120548"/>
                </a:lnTo>
                <a:lnTo>
                  <a:pt x="22526" y="107108"/>
                </a:lnTo>
                <a:lnTo>
                  <a:pt x="6042" y="87167"/>
                </a:lnTo>
                <a:lnTo>
                  <a:pt x="0" y="6273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>
            <a:extLst>
              <a:ext uri="{FF2B5EF4-FFF2-40B4-BE49-F238E27FC236}">
                <a16:creationId xmlns:a16="http://schemas.microsoft.com/office/drawing/2014/main" id="{987515E2-EB14-B547-A033-3C388BF3B3D3}"/>
              </a:ext>
            </a:extLst>
          </p:cNvPr>
          <p:cNvSpPr/>
          <p:nvPr/>
        </p:nvSpPr>
        <p:spPr>
          <a:xfrm>
            <a:off x="3890295" y="3103530"/>
            <a:ext cx="158686" cy="13023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>
            <a:extLst>
              <a:ext uri="{FF2B5EF4-FFF2-40B4-BE49-F238E27FC236}">
                <a16:creationId xmlns:a16="http://schemas.microsoft.com/office/drawing/2014/main" id="{47D6C6FA-712B-174A-9131-FE8A8100EC18}"/>
              </a:ext>
            </a:extLst>
          </p:cNvPr>
          <p:cNvSpPr txBox="1"/>
          <p:nvPr/>
        </p:nvSpPr>
        <p:spPr>
          <a:xfrm>
            <a:off x="3945000" y="3093211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8</a:t>
            </a:r>
            <a:endParaRPr sz="800">
              <a:latin typeface="Arial"/>
              <a:cs typeface="Arial"/>
            </a:endParaRPr>
          </a:p>
        </p:txBody>
      </p:sp>
      <p:sp>
        <p:nvSpPr>
          <p:cNvPr id="82" name="object 82">
            <a:extLst>
              <a:ext uri="{FF2B5EF4-FFF2-40B4-BE49-F238E27FC236}">
                <a16:creationId xmlns:a16="http://schemas.microsoft.com/office/drawing/2014/main" id="{0CBEF46D-9333-4247-8876-644C431B674E}"/>
              </a:ext>
            </a:extLst>
          </p:cNvPr>
          <p:cNvSpPr txBox="1"/>
          <p:nvPr/>
        </p:nvSpPr>
        <p:spPr>
          <a:xfrm>
            <a:off x="3282695" y="2134361"/>
            <a:ext cx="9207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spc="5" dirty="0">
                <a:solidFill>
                  <a:srgbClr val="CC0000"/>
                </a:solidFill>
                <a:latin typeface="Arial"/>
                <a:cs typeface="Arial"/>
              </a:rPr>
              <a:t>13</a:t>
            </a:r>
            <a:endParaRPr sz="550">
              <a:latin typeface="Arial"/>
              <a:cs typeface="Arial"/>
            </a:endParaRPr>
          </a:p>
        </p:txBody>
      </p:sp>
      <p:sp>
        <p:nvSpPr>
          <p:cNvPr id="83" name="object 83">
            <a:extLst>
              <a:ext uri="{FF2B5EF4-FFF2-40B4-BE49-F238E27FC236}">
                <a16:creationId xmlns:a16="http://schemas.microsoft.com/office/drawing/2014/main" id="{41EB8686-7FB8-294C-807F-1189E4905A94}"/>
              </a:ext>
            </a:extLst>
          </p:cNvPr>
          <p:cNvSpPr txBox="1"/>
          <p:nvPr/>
        </p:nvSpPr>
        <p:spPr>
          <a:xfrm>
            <a:off x="2594229" y="2341244"/>
            <a:ext cx="187325" cy="1346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8</a:t>
            </a:r>
            <a:r>
              <a:rPr sz="550" spc="7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lang="en-US" sz="550" spc="7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200" b="1" spc="-7" baseline="-17361" dirty="0">
                <a:latin typeface="Arial"/>
                <a:cs typeface="Arial"/>
              </a:rPr>
              <a:t>4</a:t>
            </a:r>
            <a:endParaRPr sz="1200" baseline="-17361" dirty="0">
              <a:latin typeface="Arial"/>
              <a:cs typeface="Arial"/>
            </a:endParaRPr>
          </a:p>
        </p:txBody>
      </p:sp>
      <p:sp>
        <p:nvSpPr>
          <p:cNvPr id="84" name="object 84">
            <a:extLst>
              <a:ext uri="{FF2B5EF4-FFF2-40B4-BE49-F238E27FC236}">
                <a16:creationId xmlns:a16="http://schemas.microsoft.com/office/drawing/2014/main" id="{3F7D7103-ACBF-314B-9609-5E9BD141E874}"/>
              </a:ext>
            </a:extLst>
          </p:cNvPr>
          <p:cNvSpPr txBox="1"/>
          <p:nvPr/>
        </p:nvSpPr>
        <p:spPr>
          <a:xfrm>
            <a:off x="2375026" y="2537282"/>
            <a:ext cx="52069" cy="11048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2</a:t>
            </a:r>
            <a:endParaRPr sz="550">
              <a:latin typeface="Arial"/>
              <a:cs typeface="Arial"/>
            </a:endParaRPr>
          </a:p>
        </p:txBody>
      </p:sp>
      <p:sp>
        <p:nvSpPr>
          <p:cNvPr id="85" name="object 85">
            <a:extLst>
              <a:ext uri="{FF2B5EF4-FFF2-40B4-BE49-F238E27FC236}">
                <a16:creationId xmlns:a16="http://schemas.microsoft.com/office/drawing/2014/main" id="{8AB045BA-A67A-AA48-A313-0F276DCAE9A7}"/>
              </a:ext>
            </a:extLst>
          </p:cNvPr>
          <p:cNvSpPr txBox="1"/>
          <p:nvPr/>
        </p:nvSpPr>
        <p:spPr>
          <a:xfrm>
            <a:off x="2322956" y="2793238"/>
            <a:ext cx="81915" cy="226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64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1</a:t>
            </a:r>
            <a:endParaRPr sz="550">
              <a:latin typeface="Arial"/>
              <a:cs typeface="Arial"/>
            </a:endParaRPr>
          </a:p>
          <a:p>
            <a:pPr marL="12700">
              <a:lnSpc>
                <a:spcPts val="940"/>
              </a:lnSpc>
            </a:pPr>
            <a:r>
              <a:rPr sz="800" b="1" spc="-5" dirty="0">
                <a:latin typeface="Arial"/>
                <a:cs typeface="Arial"/>
              </a:rPr>
              <a:t>3</a:t>
            </a:r>
            <a:endParaRPr sz="800">
              <a:latin typeface="Arial"/>
              <a:cs typeface="Arial"/>
            </a:endParaRPr>
          </a:p>
        </p:txBody>
      </p:sp>
      <p:sp>
        <p:nvSpPr>
          <p:cNvPr id="86" name="object 86">
            <a:extLst>
              <a:ext uri="{FF2B5EF4-FFF2-40B4-BE49-F238E27FC236}">
                <a16:creationId xmlns:a16="http://schemas.microsoft.com/office/drawing/2014/main" id="{082A5D05-C4FA-614E-BA69-876BDFFEE83D}"/>
              </a:ext>
            </a:extLst>
          </p:cNvPr>
          <p:cNvSpPr txBox="1"/>
          <p:nvPr/>
        </p:nvSpPr>
        <p:spPr>
          <a:xfrm>
            <a:off x="3050413" y="2518029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5</a:t>
            </a:r>
            <a:endParaRPr sz="550">
              <a:latin typeface="Arial"/>
              <a:cs typeface="Arial"/>
            </a:endParaRPr>
          </a:p>
        </p:txBody>
      </p:sp>
      <p:sp>
        <p:nvSpPr>
          <p:cNvPr id="87" name="object 87">
            <a:extLst>
              <a:ext uri="{FF2B5EF4-FFF2-40B4-BE49-F238E27FC236}">
                <a16:creationId xmlns:a16="http://schemas.microsoft.com/office/drawing/2014/main" id="{8CE6741F-69F1-4044-8359-18E8275456BC}"/>
              </a:ext>
            </a:extLst>
          </p:cNvPr>
          <p:cNvSpPr txBox="1"/>
          <p:nvPr/>
        </p:nvSpPr>
        <p:spPr>
          <a:xfrm>
            <a:off x="2739898" y="2753995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1</a:t>
            </a:r>
            <a:endParaRPr sz="550">
              <a:latin typeface="Arial"/>
              <a:cs typeface="Arial"/>
            </a:endParaRPr>
          </a:p>
        </p:txBody>
      </p:sp>
      <p:sp>
        <p:nvSpPr>
          <p:cNvPr id="88" name="object 88">
            <a:extLst>
              <a:ext uri="{FF2B5EF4-FFF2-40B4-BE49-F238E27FC236}">
                <a16:creationId xmlns:a16="http://schemas.microsoft.com/office/drawing/2014/main" id="{898589DE-B058-174D-97A5-48800D84001E}"/>
              </a:ext>
            </a:extLst>
          </p:cNvPr>
          <p:cNvSpPr txBox="1"/>
          <p:nvPr/>
        </p:nvSpPr>
        <p:spPr>
          <a:xfrm>
            <a:off x="3210432" y="2792730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3</a:t>
            </a:r>
            <a:endParaRPr sz="550">
              <a:latin typeface="Arial"/>
              <a:cs typeface="Arial"/>
            </a:endParaRPr>
          </a:p>
        </p:txBody>
      </p:sp>
      <p:sp>
        <p:nvSpPr>
          <p:cNvPr id="89" name="object 89">
            <a:extLst>
              <a:ext uri="{FF2B5EF4-FFF2-40B4-BE49-F238E27FC236}">
                <a16:creationId xmlns:a16="http://schemas.microsoft.com/office/drawing/2014/main" id="{61C2F3B1-24A2-CC46-926D-82C5A54D1206}"/>
              </a:ext>
            </a:extLst>
          </p:cNvPr>
          <p:cNvSpPr txBox="1"/>
          <p:nvPr/>
        </p:nvSpPr>
        <p:spPr>
          <a:xfrm>
            <a:off x="3307080" y="3011170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1</a:t>
            </a:r>
            <a:endParaRPr sz="550">
              <a:latin typeface="Arial"/>
              <a:cs typeface="Arial"/>
            </a:endParaRPr>
          </a:p>
        </p:txBody>
      </p:sp>
      <p:sp>
        <p:nvSpPr>
          <p:cNvPr id="90" name="object 90">
            <a:extLst>
              <a:ext uri="{FF2B5EF4-FFF2-40B4-BE49-F238E27FC236}">
                <a16:creationId xmlns:a16="http://schemas.microsoft.com/office/drawing/2014/main" id="{53732826-3229-A74D-A0BE-1DAEA62D5787}"/>
              </a:ext>
            </a:extLst>
          </p:cNvPr>
          <p:cNvSpPr txBox="1"/>
          <p:nvPr/>
        </p:nvSpPr>
        <p:spPr>
          <a:xfrm>
            <a:off x="3611880" y="2295525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4</a:t>
            </a:r>
            <a:endParaRPr sz="550">
              <a:latin typeface="Arial"/>
              <a:cs typeface="Arial"/>
            </a:endParaRPr>
          </a:p>
        </p:txBody>
      </p:sp>
      <p:sp>
        <p:nvSpPr>
          <p:cNvPr id="91" name="object 91">
            <a:extLst>
              <a:ext uri="{FF2B5EF4-FFF2-40B4-BE49-F238E27FC236}">
                <a16:creationId xmlns:a16="http://schemas.microsoft.com/office/drawing/2014/main" id="{7BCFA7AE-2A70-3E46-9719-A52F2400913B}"/>
              </a:ext>
            </a:extLst>
          </p:cNvPr>
          <p:cNvSpPr txBox="1"/>
          <p:nvPr/>
        </p:nvSpPr>
        <p:spPr>
          <a:xfrm>
            <a:off x="4064507" y="2483866"/>
            <a:ext cx="52069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3</a:t>
            </a:r>
            <a:endParaRPr sz="550">
              <a:latin typeface="Arial"/>
              <a:cs typeface="Arial"/>
            </a:endParaRPr>
          </a:p>
        </p:txBody>
      </p:sp>
      <p:sp>
        <p:nvSpPr>
          <p:cNvPr id="92" name="object 92">
            <a:extLst>
              <a:ext uri="{FF2B5EF4-FFF2-40B4-BE49-F238E27FC236}">
                <a16:creationId xmlns:a16="http://schemas.microsoft.com/office/drawing/2014/main" id="{5D41AFD4-5A2F-A64A-B580-E7B36307A9AF}"/>
              </a:ext>
            </a:extLst>
          </p:cNvPr>
          <p:cNvSpPr txBox="1"/>
          <p:nvPr/>
        </p:nvSpPr>
        <p:spPr>
          <a:xfrm>
            <a:off x="3785362" y="2730307"/>
            <a:ext cx="92075" cy="27368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4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2</a:t>
            </a:r>
            <a:endParaRPr sz="550">
              <a:latin typeface="Arial"/>
              <a:cs typeface="Arial"/>
            </a:endParaRPr>
          </a:p>
          <a:p>
            <a:pPr marL="22860">
              <a:lnSpc>
                <a:spcPct val="100000"/>
              </a:lnSpc>
              <a:spcBef>
                <a:spcPts val="195"/>
              </a:spcBef>
            </a:pPr>
            <a:r>
              <a:rPr sz="800" b="1" spc="-5" dirty="0">
                <a:latin typeface="Arial"/>
                <a:cs typeface="Arial"/>
              </a:rPr>
              <a:t>5</a:t>
            </a:r>
            <a:endParaRPr sz="800">
              <a:latin typeface="Arial"/>
              <a:cs typeface="Arial"/>
            </a:endParaRPr>
          </a:p>
        </p:txBody>
      </p:sp>
      <p:sp>
        <p:nvSpPr>
          <p:cNvPr id="93" name="object 93">
            <a:extLst>
              <a:ext uri="{FF2B5EF4-FFF2-40B4-BE49-F238E27FC236}">
                <a16:creationId xmlns:a16="http://schemas.microsoft.com/office/drawing/2014/main" id="{03413684-2F66-4144-A3F5-E890651805F2}"/>
              </a:ext>
            </a:extLst>
          </p:cNvPr>
          <p:cNvSpPr txBox="1"/>
          <p:nvPr/>
        </p:nvSpPr>
        <p:spPr>
          <a:xfrm>
            <a:off x="2660014" y="3270885"/>
            <a:ext cx="109537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Arial"/>
                <a:cs typeface="Arial"/>
              </a:rPr>
              <a:t>Sequence:</a:t>
            </a:r>
            <a:r>
              <a:rPr sz="700" dirty="0">
                <a:latin typeface="Arial"/>
                <a:cs typeface="Arial"/>
              </a:rPr>
              <a:t> </a:t>
            </a:r>
            <a:r>
              <a:rPr sz="700" spc="-10" dirty="0">
                <a:latin typeface="Arial"/>
                <a:cs typeface="Arial"/>
              </a:rPr>
              <a:t>3141592653589</a:t>
            </a:r>
            <a:endParaRPr sz="700">
              <a:latin typeface="Arial"/>
              <a:cs typeface="Arial"/>
            </a:endParaRPr>
          </a:p>
        </p:txBody>
      </p:sp>
      <p:sp>
        <p:nvSpPr>
          <p:cNvPr id="94" name="object 94">
            <a:extLst>
              <a:ext uri="{FF2B5EF4-FFF2-40B4-BE49-F238E27FC236}">
                <a16:creationId xmlns:a16="http://schemas.microsoft.com/office/drawing/2014/main" id="{4192CFDB-AC86-E648-A13F-FD3294727F5F}"/>
              </a:ext>
            </a:extLst>
          </p:cNvPr>
          <p:cNvSpPr/>
          <p:nvPr/>
        </p:nvSpPr>
        <p:spPr>
          <a:xfrm>
            <a:off x="2949225" y="3119278"/>
            <a:ext cx="158686" cy="13023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>
            <a:extLst>
              <a:ext uri="{FF2B5EF4-FFF2-40B4-BE49-F238E27FC236}">
                <a16:creationId xmlns:a16="http://schemas.microsoft.com/office/drawing/2014/main" id="{16334345-E2E4-2F46-9E82-79AE4ABCFE8A}"/>
              </a:ext>
            </a:extLst>
          </p:cNvPr>
          <p:cNvSpPr/>
          <p:nvPr/>
        </p:nvSpPr>
        <p:spPr>
          <a:xfrm>
            <a:off x="3188747" y="3119278"/>
            <a:ext cx="158686" cy="130238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>
            <a:extLst>
              <a:ext uri="{FF2B5EF4-FFF2-40B4-BE49-F238E27FC236}">
                <a16:creationId xmlns:a16="http://schemas.microsoft.com/office/drawing/2014/main" id="{B734C094-2999-3843-925C-7D8F54D857E3}"/>
              </a:ext>
            </a:extLst>
          </p:cNvPr>
          <p:cNvSpPr txBox="1"/>
          <p:nvPr/>
        </p:nvSpPr>
        <p:spPr>
          <a:xfrm>
            <a:off x="2781045" y="2818047"/>
            <a:ext cx="530860" cy="437515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marR="124460" algn="ctr">
              <a:lnSpc>
                <a:spcPct val="100000"/>
              </a:lnSpc>
              <a:spcBef>
                <a:spcPts val="405"/>
              </a:spcBef>
              <a:tabLst>
                <a:tab pos="341630" algn="l"/>
              </a:tabLst>
            </a:pPr>
            <a:r>
              <a:rPr sz="800" b="1" spc="-5" dirty="0">
                <a:latin typeface="Arial"/>
                <a:cs typeface="Arial"/>
              </a:rPr>
              <a:t>1	2</a:t>
            </a:r>
            <a:endParaRPr sz="800">
              <a:latin typeface="Arial"/>
              <a:cs typeface="Arial"/>
            </a:endParaRPr>
          </a:p>
          <a:p>
            <a:pPr marL="176530">
              <a:lnSpc>
                <a:spcPct val="100000"/>
              </a:lnSpc>
              <a:spcBef>
                <a:spcPts val="219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1</a:t>
            </a:r>
            <a:endParaRPr sz="550">
              <a:latin typeface="Arial"/>
              <a:cs typeface="Arial"/>
            </a:endParaRPr>
          </a:p>
          <a:p>
            <a:pPr marL="222250">
              <a:lnSpc>
                <a:spcPct val="100000"/>
              </a:lnSpc>
              <a:spcBef>
                <a:spcPts val="135"/>
              </a:spcBef>
              <a:tabLst>
                <a:tab pos="461645" algn="l"/>
              </a:tabLst>
            </a:pPr>
            <a:r>
              <a:rPr sz="800" b="1" spc="-5" dirty="0">
                <a:latin typeface="Arial"/>
                <a:cs typeface="Arial"/>
              </a:rPr>
              <a:t>9	6</a:t>
            </a:r>
            <a:endParaRPr sz="800">
              <a:latin typeface="Arial"/>
              <a:cs typeface="Arial"/>
            </a:endParaRPr>
          </a:p>
        </p:txBody>
      </p:sp>
      <p:sp>
        <p:nvSpPr>
          <p:cNvPr id="97" name="object 97">
            <a:extLst>
              <a:ext uri="{FF2B5EF4-FFF2-40B4-BE49-F238E27FC236}">
                <a16:creationId xmlns:a16="http://schemas.microsoft.com/office/drawing/2014/main" id="{C864C291-2BEF-4240-AFFC-A03FB39B28DD}"/>
              </a:ext>
            </a:extLst>
          </p:cNvPr>
          <p:cNvSpPr txBox="1"/>
          <p:nvPr/>
        </p:nvSpPr>
        <p:spPr>
          <a:xfrm>
            <a:off x="4026154" y="2762504"/>
            <a:ext cx="534670" cy="3460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s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spc="10" dirty="0">
                <a:latin typeface="Arial"/>
                <a:cs typeface="Arial"/>
              </a:rPr>
              <a:t>l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spc="5" dirty="0">
                <a:latin typeface="Arial"/>
                <a:cs typeface="Arial"/>
              </a:rPr>
              <a:t>ct(</a:t>
            </a:r>
            <a:r>
              <a:rPr sz="900" dirty="0">
                <a:latin typeface="Arial"/>
                <a:cs typeface="Arial"/>
              </a:rPr>
              <a:t>10)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70"/>
              </a:spcBef>
            </a:pPr>
            <a:r>
              <a:rPr sz="550" dirty="0">
                <a:solidFill>
                  <a:srgbClr val="CC0000"/>
                </a:solidFill>
                <a:latin typeface="Arial"/>
                <a:cs typeface="Arial"/>
              </a:rPr>
              <a:t>1</a:t>
            </a:r>
            <a:endParaRPr sz="550">
              <a:latin typeface="Arial"/>
              <a:cs typeface="Arial"/>
            </a:endParaRPr>
          </a:p>
        </p:txBody>
      </p:sp>
      <p:sp>
        <p:nvSpPr>
          <p:cNvPr id="98" name="object 98">
            <a:extLst>
              <a:ext uri="{FF2B5EF4-FFF2-40B4-BE49-F238E27FC236}">
                <a16:creationId xmlns:a16="http://schemas.microsoft.com/office/drawing/2014/main" id="{145274B6-069E-1F4F-9075-E99ED141FC26}"/>
              </a:ext>
            </a:extLst>
          </p:cNvPr>
          <p:cNvSpPr/>
          <p:nvPr/>
        </p:nvSpPr>
        <p:spPr>
          <a:xfrm>
            <a:off x="3927729" y="2879470"/>
            <a:ext cx="90170" cy="48895"/>
          </a:xfrm>
          <a:custGeom>
            <a:avLst/>
            <a:gdLst/>
            <a:ahLst/>
            <a:cxnLst/>
            <a:rect l="l" t="t" r="r" b="b"/>
            <a:pathLst>
              <a:path w="90170" h="48895">
                <a:moveTo>
                  <a:pt x="34416" y="0"/>
                </a:moveTo>
                <a:lnTo>
                  <a:pt x="32384" y="254"/>
                </a:lnTo>
                <a:lnTo>
                  <a:pt x="31368" y="1524"/>
                </a:lnTo>
                <a:lnTo>
                  <a:pt x="0" y="39624"/>
                </a:lnTo>
                <a:lnTo>
                  <a:pt x="48640" y="48133"/>
                </a:lnTo>
                <a:lnTo>
                  <a:pt x="50291" y="48514"/>
                </a:lnTo>
                <a:lnTo>
                  <a:pt x="51815" y="47371"/>
                </a:lnTo>
                <a:lnTo>
                  <a:pt x="52069" y="45720"/>
                </a:lnTo>
                <a:lnTo>
                  <a:pt x="52450" y="44069"/>
                </a:lnTo>
                <a:lnTo>
                  <a:pt x="51307" y="42418"/>
                </a:lnTo>
                <a:lnTo>
                  <a:pt x="49656" y="42164"/>
                </a:lnTo>
                <a:lnTo>
                  <a:pt x="39522" y="40386"/>
                </a:lnTo>
                <a:lnTo>
                  <a:pt x="6730" y="40386"/>
                </a:lnTo>
                <a:lnTo>
                  <a:pt x="4571" y="34671"/>
                </a:lnTo>
                <a:lnTo>
                  <a:pt x="15226" y="30734"/>
                </a:lnTo>
                <a:lnTo>
                  <a:pt x="36067" y="5461"/>
                </a:lnTo>
                <a:lnTo>
                  <a:pt x="37083" y="4064"/>
                </a:lnTo>
                <a:lnTo>
                  <a:pt x="36956" y="2159"/>
                </a:lnTo>
                <a:lnTo>
                  <a:pt x="35686" y="1143"/>
                </a:lnTo>
                <a:lnTo>
                  <a:pt x="34416" y="0"/>
                </a:lnTo>
                <a:close/>
              </a:path>
              <a:path w="90170" h="48895">
                <a:moveTo>
                  <a:pt x="15226" y="30734"/>
                </a:moveTo>
                <a:lnTo>
                  <a:pt x="4571" y="34671"/>
                </a:lnTo>
                <a:lnTo>
                  <a:pt x="6730" y="40386"/>
                </a:lnTo>
                <a:lnTo>
                  <a:pt x="9137" y="39497"/>
                </a:lnTo>
                <a:lnTo>
                  <a:pt x="8000" y="39497"/>
                </a:lnTo>
                <a:lnTo>
                  <a:pt x="6222" y="34544"/>
                </a:lnTo>
                <a:lnTo>
                  <a:pt x="12085" y="34544"/>
                </a:lnTo>
                <a:lnTo>
                  <a:pt x="15226" y="30734"/>
                </a:lnTo>
                <a:close/>
              </a:path>
              <a:path w="90170" h="48895">
                <a:moveTo>
                  <a:pt x="17288" y="36485"/>
                </a:moveTo>
                <a:lnTo>
                  <a:pt x="6730" y="40386"/>
                </a:lnTo>
                <a:lnTo>
                  <a:pt x="39522" y="40386"/>
                </a:lnTo>
                <a:lnTo>
                  <a:pt x="17288" y="36485"/>
                </a:lnTo>
                <a:close/>
              </a:path>
              <a:path w="90170" h="48895">
                <a:moveTo>
                  <a:pt x="6222" y="34544"/>
                </a:moveTo>
                <a:lnTo>
                  <a:pt x="8000" y="39497"/>
                </a:lnTo>
                <a:lnTo>
                  <a:pt x="11344" y="35442"/>
                </a:lnTo>
                <a:lnTo>
                  <a:pt x="6222" y="34544"/>
                </a:lnTo>
                <a:close/>
              </a:path>
              <a:path w="90170" h="48895">
                <a:moveTo>
                  <a:pt x="11344" y="35442"/>
                </a:moveTo>
                <a:lnTo>
                  <a:pt x="8000" y="39497"/>
                </a:lnTo>
                <a:lnTo>
                  <a:pt x="9137" y="39497"/>
                </a:lnTo>
                <a:lnTo>
                  <a:pt x="17288" y="36485"/>
                </a:lnTo>
                <a:lnTo>
                  <a:pt x="11344" y="35442"/>
                </a:lnTo>
                <a:close/>
              </a:path>
              <a:path w="90170" h="48895">
                <a:moveTo>
                  <a:pt x="87756" y="3937"/>
                </a:moveTo>
                <a:lnTo>
                  <a:pt x="15226" y="30734"/>
                </a:lnTo>
                <a:lnTo>
                  <a:pt x="11344" y="35442"/>
                </a:lnTo>
                <a:lnTo>
                  <a:pt x="17288" y="36485"/>
                </a:lnTo>
                <a:lnTo>
                  <a:pt x="89915" y="9652"/>
                </a:lnTo>
                <a:lnTo>
                  <a:pt x="87756" y="3937"/>
                </a:lnTo>
                <a:close/>
              </a:path>
              <a:path w="90170" h="48895">
                <a:moveTo>
                  <a:pt x="12085" y="34544"/>
                </a:moveTo>
                <a:lnTo>
                  <a:pt x="6222" y="34544"/>
                </a:lnTo>
                <a:lnTo>
                  <a:pt x="11344" y="35442"/>
                </a:lnTo>
                <a:lnTo>
                  <a:pt x="12085" y="345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>
            <a:extLst>
              <a:ext uri="{FF2B5EF4-FFF2-40B4-BE49-F238E27FC236}">
                <a16:creationId xmlns:a16="http://schemas.microsoft.com/office/drawing/2014/main" id="{87CF9998-242A-1047-A161-F1DAC1E4CAC1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52325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6">
            <a:extLst>
              <a:ext uri="{FF2B5EF4-FFF2-40B4-BE49-F238E27FC236}">
                <a16:creationId xmlns:a16="http://schemas.microsoft.com/office/drawing/2014/main" id="{3CA38BFB-B4AF-0140-B866-8E9E88CE1FA7}"/>
              </a:ext>
            </a:extLst>
          </p:cNvPr>
          <p:cNvSpPr txBox="1"/>
          <p:nvPr/>
        </p:nvSpPr>
        <p:spPr>
          <a:xfrm>
            <a:off x="275589" y="809053"/>
            <a:ext cx="3977640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All </a:t>
            </a:r>
            <a:r>
              <a:rPr sz="1400" spc="-10" dirty="0">
                <a:latin typeface="Arial"/>
                <a:cs typeface="Arial"/>
              </a:rPr>
              <a:t>leaves have 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15" dirty="0">
                <a:latin typeface="Arial"/>
                <a:cs typeface="Arial"/>
              </a:rPr>
              <a:t>depth, </a:t>
            </a:r>
            <a:r>
              <a:rPr sz="1400" spc="-5" dirty="0">
                <a:latin typeface="Arial"/>
                <a:cs typeface="Arial"/>
              </a:rPr>
              <a:t>so </a:t>
            </a:r>
            <a:r>
              <a:rPr sz="1400" spc="-10" dirty="0">
                <a:latin typeface="Arial"/>
                <a:cs typeface="Arial"/>
              </a:rPr>
              <a:t>the total tree  height </a:t>
            </a:r>
            <a:r>
              <a:rPr sz="1400" spc="-5" dirty="0">
                <a:latin typeface="Arial"/>
                <a:cs typeface="Arial"/>
              </a:rPr>
              <a:t>is O(log</a:t>
            </a:r>
            <a:r>
              <a:rPr sz="1350" spc="-7" baseline="-21604" dirty="0">
                <a:latin typeface="Arial"/>
                <a:cs typeface="Arial"/>
              </a:rPr>
              <a:t>B</a:t>
            </a:r>
            <a:r>
              <a:rPr sz="1350" baseline="-21604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n).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17">
            <a:extLst>
              <a:ext uri="{FF2B5EF4-FFF2-40B4-BE49-F238E27FC236}">
                <a16:creationId xmlns:a16="http://schemas.microsoft.com/office/drawing/2014/main" id="{AC6CB434-10C2-BE44-8122-276F9267D0A0}"/>
              </a:ext>
            </a:extLst>
          </p:cNvPr>
          <p:cNvSpPr txBox="1"/>
          <p:nvPr/>
        </p:nvSpPr>
        <p:spPr>
          <a:xfrm>
            <a:off x="275589" y="2559240"/>
            <a:ext cx="3861435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All </a:t>
            </a:r>
            <a:r>
              <a:rPr sz="1400" spc="-15" dirty="0">
                <a:latin typeface="Arial"/>
                <a:cs typeface="Arial"/>
              </a:rPr>
              <a:t>operations </a:t>
            </a:r>
            <a:r>
              <a:rPr sz="1400" spc="-10" dirty="0">
                <a:latin typeface="Arial"/>
                <a:cs typeface="Arial"/>
              </a:rPr>
              <a:t>on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B-tree (e.g., </a:t>
            </a:r>
            <a:r>
              <a:rPr sz="1400" i="1" spc="-10" dirty="0">
                <a:latin typeface="Arial"/>
                <a:cs typeface="Arial"/>
              </a:rPr>
              <a:t>insert, delete,  find, </a:t>
            </a:r>
            <a:r>
              <a:rPr sz="1400" i="1" spc="-15" dirty="0">
                <a:latin typeface="Arial"/>
                <a:cs typeface="Arial"/>
              </a:rPr>
              <a:t>pred</a:t>
            </a:r>
            <a:r>
              <a:rPr sz="1400" spc="-15" dirty="0">
                <a:latin typeface="Arial"/>
                <a:cs typeface="Arial"/>
              </a:rPr>
              <a:t>, </a:t>
            </a:r>
            <a:r>
              <a:rPr sz="1400" i="1" spc="-10" dirty="0">
                <a:latin typeface="Arial"/>
                <a:cs typeface="Arial"/>
              </a:rPr>
              <a:t>succ</a:t>
            </a:r>
            <a:r>
              <a:rPr sz="1400" spc="-10" dirty="0">
                <a:latin typeface="Arial"/>
                <a:cs typeface="Arial"/>
              </a:rPr>
              <a:t>, </a:t>
            </a:r>
            <a:r>
              <a:rPr sz="1400" i="1" spc="-15" dirty="0">
                <a:latin typeface="Arial"/>
                <a:cs typeface="Arial"/>
              </a:rPr>
              <a:t>min</a:t>
            </a:r>
            <a:r>
              <a:rPr sz="1400" spc="-15" dirty="0">
                <a:latin typeface="Arial"/>
                <a:cs typeface="Arial"/>
              </a:rPr>
              <a:t>, </a:t>
            </a:r>
            <a:r>
              <a:rPr sz="1400" i="1" spc="-25" dirty="0">
                <a:latin typeface="Arial"/>
                <a:cs typeface="Arial"/>
              </a:rPr>
              <a:t>max, </a:t>
            </a:r>
            <a:r>
              <a:rPr sz="1400" i="1" spc="-10" dirty="0">
                <a:latin typeface="Arial"/>
                <a:cs typeface="Arial"/>
              </a:rPr>
              <a:t>rank, select</a:t>
            </a:r>
            <a:r>
              <a:rPr sz="1400" spc="-10" dirty="0">
                <a:latin typeface="Arial"/>
                <a:cs typeface="Arial"/>
              </a:rPr>
              <a:t>) can be  easily implemented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O(B </a:t>
            </a:r>
            <a:r>
              <a:rPr sz="1400" dirty="0">
                <a:latin typeface="Arial"/>
                <a:cs typeface="Arial"/>
              </a:rPr>
              <a:t>log</a:t>
            </a:r>
            <a:r>
              <a:rPr sz="1350" baseline="-21604" dirty="0">
                <a:latin typeface="Arial"/>
                <a:cs typeface="Arial"/>
              </a:rPr>
              <a:t>B </a:t>
            </a:r>
            <a:r>
              <a:rPr sz="1400" spc="-10" dirty="0">
                <a:latin typeface="Arial"/>
                <a:cs typeface="Arial"/>
              </a:rPr>
              <a:t>n)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18">
            <a:extLst>
              <a:ext uri="{FF2B5EF4-FFF2-40B4-BE49-F238E27FC236}">
                <a16:creationId xmlns:a16="http://schemas.microsoft.com/office/drawing/2014/main" id="{FDD304E6-33F6-E240-915C-AEC09CAAD8A7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9">
            <a:extLst>
              <a:ext uri="{FF2B5EF4-FFF2-40B4-BE49-F238E27FC236}">
                <a16:creationId xmlns:a16="http://schemas.microsoft.com/office/drawing/2014/main" id="{17F36A38-861F-C945-A207-F6FB09930BCC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0">
            <a:extLst>
              <a:ext uri="{FF2B5EF4-FFF2-40B4-BE49-F238E27FC236}">
                <a16:creationId xmlns:a16="http://schemas.microsoft.com/office/drawing/2014/main" id="{A97D811F-1498-DF49-9187-17D431875442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1067435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The B-Tree :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Structure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21">
            <a:extLst>
              <a:ext uri="{FF2B5EF4-FFF2-40B4-BE49-F238E27FC236}">
                <a16:creationId xmlns:a16="http://schemas.microsoft.com/office/drawing/2014/main" id="{850FBB85-D104-FB47-8959-99AD60B08AA6}"/>
              </a:ext>
            </a:extLst>
          </p:cNvPr>
          <p:cNvSpPr txBox="1"/>
          <p:nvPr/>
        </p:nvSpPr>
        <p:spPr>
          <a:xfrm>
            <a:off x="981710" y="1771650"/>
            <a:ext cx="249554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1120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20</a:t>
            </a:r>
            <a:endParaRPr sz="900">
              <a:latin typeface="Arial"/>
              <a:cs typeface="Arial"/>
            </a:endParaRPr>
          </a:p>
        </p:txBody>
      </p:sp>
      <p:sp>
        <p:nvSpPr>
          <p:cNvPr id="8" name="object 22">
            <a:extLst>
              <a:ext uri="{FF2B5EF4-FFF2-40B4-BE49-F238E27FC236}">
                <a16:creationId xmlns:a16="http://schemas.microsoft.com/office/drawing/2014/main" id="{006E0F2B-A85E-0F4C-AB84-3D7AC95A38E9}"/>
              </a:ext>
            </a:extLst>
          </p:cNvPr>
          <p:cNvSpPr txBox="1"/>
          <p:nvPr/>
        </p:nvSpPr>
        <p:spPr>
          <a:xfrm>
            <a:off x="1230947" y="1771650"/>
            <a:ext cx="26860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1120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30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23">
            <a:extLst>
              <a:ext uri="{FF2B5EF4-FFF2-40B4-BE49-F238E27FC236}">
                <a16:creationId xmlns:a16="http://schemas.microsoft.com/office/drawing/2014/main" id="{7B009C07-460C-5C4F-BFB2-F8BD5E86024D}"/>
              </a:ext>
            </a:extLst>
          </p:cNvPr>
          <p:cNvSpPr txBox="1"/>
          <p:nvPr/>
        </p:nvSpPr>
        <p:spPr>
          <a:xfrm>
            <a:off x="3266058" y="1771650"/>
            <a:ext cx="26860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50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24">
            <a:extLst>
              <a:ext uri="{FF2B5EF4-FFF2-40B4-BE49-F238E27FC236}">
                <a16:creationId xmlns:a16="http://schemas.microsoft.com/office/drawing/2014/main" id="{1396C1E8-EE44-CE41-B8FB-2C2891EFAC29}"/>
              </a:ext>
            </a:extLst>
          </p:cNvPr>
          <p:cNvSpPr txBox="1"/>
          <p:nvPr/>
        </p:nvSpPr>
        <p:spPr>
          <a:xfrm>
            <a:off x="2210435" y="1310513"/>
            <a:ext cx="26860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40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25">
            <a:extLst>
              <a:ext uri="{FF2B5EF4-FFF2-40B4-BE49-F238E27FC236}">
                <a16:creationId xmlns:a16="http://schemas.microsoft.com/office/drawing/2014/main" id="{FCD7A889-74B2-DD4C-ACFE-E8F79380F170}"/>
              </a:ext>
            </a:extLst>
          </p:cNvPr>
          <p:cNvSpPr txBox="1"/>
          <p:nvPr/>
        </p:nvSpPr>
        <p:spPr>
          <a:xfrm>
            <a:off x="3670173" y="2232914"/>
            <a:ext cx="249554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2390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57</a:t>
            </a:r>
            <a:endParaRPr sz="900">
              <a:latin typeface="Arial"/>
              <a:cs typeface="Arial"/>
            </a:endParaRPr>
          </a:p>
        </p:txBody>
      </p:sp>
      <p:sp>
        <p:nvSpPr>
          <p:cNvPr id="12" name="object 26">
            <a:extLst>
              <a:ext uri="{FF2B5EF4-FFF2-40B4-BE49-F238E27FC236}">
                <a16:creationId xmlns:a16="http://schemas.microsoft.com/office/drawing/2014/main" id="{330B1FB1-E41F-2348-ACED-81C292BDDDE9}"/>
              </a:ext>
            </a:extLst>
          </p:cNvPr>
          <p:cNvSpPr txBox="1"/>
          <p:nvPr/>
        </p:nvSpPr>
        <p:spPr>
          <a:xfrm>
            <a:off x="3919346" y="2232914"/>
            <a:ext cx="26860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2390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72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27">
            <a:extLst>
              <a:ext uri="{FF2B5EF4-FFF2-40B4-BE49-F238E27FC236}">
                <a16:creationId xmlns:a16="http://schemas.microsoft.com/office/drawing/2014/main" id="{52A66195-0FC9-5940-8DA6-DCB6E355E3CB}"/>
              </a:ext>
            </a:extLst>
          </p:cNvPr>
          <p:cNvSpPr txBox="1"/>
          <p:nvPr/>
        </p:nvSpPr>
        <p:spPr>
          <a:xfrm>
            <a:off x="1730248" y="2232914"/>
            <a:ext cx="249554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32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28">
            <a:extLst>
              <a:ext uri="{FF2B5EF4-FFF2-40B4-BE49-F238E27FC236}">
                <a16:creationId xmlns:a16="http://schemas.microsoft.com/office/drawing/2014/main" id="{C1EE85B0-6853-4D4E-9C38-7D117381935D}"/>
              </a:ext>
            </a:extLst>
          </p:cNvPr>
          <p:cNvSpPr txBox="1"/>
          <p:nvPr/>
        </p:nvSpPr>
        <p:spPr>
          <a:xfrm>
            <a:off x="1979421" y="2232914"/>
            <a:ext cx="26860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34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29">
            <a:extLst>
              <a:ext uri="{FF2B5EF4-FFF2-40B4-BE49-F238E27FC236}">
                <a16:creationId xmlns:a16="http://schemas.microsoft.com/office/drawing/2014/main" id="{6A78D657-4A90-9547-BA8D-3A423E5BAB4F}"/>
              </a:ext>
            </a:extLst>
          </p:cNvPr>
          <p:cNvSpPr txBox="1"/>
          <p:nvPr/>
        </p:nvSpPr>
        <p:spPr>
          <a:xfrm>
            <a:off x="252221" y="2232914"/>
            <a:ext cx="249554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1120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12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30">
            <a:extLst>
              <a:ext uri="{FF2B5EF4-FFF2-40B4-BE49-F238E27FC236}">
                <a16:creationId xmlns:a16="http://schemas.microsoft.com/office/drawing/2014/main" id="{9384F24B-FBA1-774E-A883-6C8167E156D5}"/>
              </a:ext>
            </a:extLst>
          </p:cNvPr>
          <p:cNvSpPr txBox="1"/>
          <p:nvPr/>
        </p:nvSpPr>
        <p:spPr>
          <a:xfrm>
            <a:off x="501523" y="2232914"/>
            <a:ext cx="26860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1120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17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31">
            <a:extLst>
              <a:ext uri="{FF2B5EF4-FFF2-40B4-BE49-F238E27FC236}">
                <a16:creationId xmlns:a16="http://schemas.microsoft.com/office/drawing/2014/main" id="{198B4FBF-1BDF-1A47-82C1-2FA25A0D7906}"/>
              </a:ext>
            </a:extLst>
          </p:cNvPr>
          <p:cNvSpPr txBox="1"/>
          <p:nvPr/>
        </p:nvSpPr>
        <p:spPr>
          <a:xfrm>
            <a:off x="1115821" y="2232914"/>
            <a:ext cx="26860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1120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25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32">
            <a:extLst>
              <a:ext uri="{FF2B5EF4-FFF2-40B4-BE49-F238E27FC236}">
                <a16:creationId xmlns:a16="http://schemas.microsoft.com/office/drawing/2014/main" id="{67071A67-51BA-8846-810A-BB60B28F5233}"/>
              </a:ext>
            </a:extLst>
          </p:cNvPr>
          <p:cNvSpPr txBox="1"/>
          <p:nvPr/>
        </p:nvSpPr>
        <p:spPr>
          <a:xfrm>
            <a:off x="2728721" y="2232914"/>
            <a:ext cx="249554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41</a:t>
            </a:r>
            <a:endParaRPr sz="900">
              <a:latin typeface="Arial"/>
              <a:cs typeface="Arial"/>
            </a:endParaRPr>
          </a:p>
        </p:txBody>
      </p:sp>
      <p:sp>
        <p:nvSpPr>
          <p:cNvPr id="19" name="object 33">
            <a:extLst>
              <a:ext uri="{FF2B5EF4-FFF2-40B4-BE49-F238E27FC236}">
                <a16:creationId xmlns:a16="http://schemas.microsoft.com/office/drawing/2014/main" id="{2F5A59E4-E198-4946-ADAC-8F694CC70F3E}"/>
              </a:ext>
            </a:extLst>
          </p:cNvPr>
          <p:cNvSpPr txBox="1"/>
          <p:nvPr/>
        </p:nvSpPr>
        <p:spPr>
          <a:xfrm>
            <a:off x="2978023" y="2232914"/>
            <a:ext cx="26860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47</a:t>
            </a:r>
            <a:endParaRPr sz="900">
              <a:latin typeface="Arial"/>
              <a:cs typeface="Arial"/>
            </a:endParaRPr>
          </a:p>
        </p:txBody>
      </p:sp>
      <p:sp>
        <p:nvSpPr>
          <p:cNvPr id="20" name="object 34">
            <a:extLst>
              <a:ext uri="{FF2B5EF4-FFF2-40B4-BE49-F238E27FC236}">
                <a16:creationId xmlns:a16="http://schemas.microsoft.com/office/drawing/2014/main" id="{B1CF0A7B-3BDA-B14E-93BA-CD728B4C3A26}"/>
              </a:ext>
            </a:extLst>
          </p:cNvPr>
          <p:cNvSpPr/>
          <p:nvPr/>
        </p:nvSpPr>
        <p:spPr>
          <a:xfrm>
            <a:off x="1211833" y="1522413"/>
            <a:ext cx="998855" cy="249554"/>
          </a:xfrm>
          <a:custGeom>
            <a:avLst/>
            <a:gdLst/>
            <a:ahLst/>
            <a:cxnLst/>
            <a:rect l="l" t="t" r="r" b="b"/>
            <a:pathLst>
              <a:path w="998854" h="249554">
                <a:moveTo>
                  <a:pt x="998601" y="0"/>
                </a:moveTo>
                <a:lnTo>
                  <a:pt x="0" y="249301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35">
            <a:extLst>
              <a:ext uri="{FF2B5EF4-FFF2-40B4-BE49-F238E27FC236}">
                <a16:creationId xmlns:a16="http://schemas.microsoft.com/office/drawing/2014/main" id="{1DA6F3D3-1BAF-344F-A3DA-808674B01BD8}"/>
              </a:ext>
            </a:extLst>
          </p:cNvPr>
          <p:cNvSpPr/>
          <p:nvPr/>
        </p:nvSpPr>
        <p:spPr>
          <a:xfrm>
            <a:off x="2478786" y="1522413"/>
            <a:ext cx="922655" cy="249554"/>
          </a:xfrm>
          <a:custGeom>
            <a:avLst/>
            <a:gdLst/>
            <a:ahLst/>
            <a:cxnLst/>
            <a:rect l="l" t="t" r="r" b="b"/>
            <a:pathLst>
              <a:path w="922654" h="249554">
                <a:moveTo>
                  <a:pt x="0" y="0"/>
                </a:moveTo>
                <a:lnTo>
                  <a:pt x="922274" y="249301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36">
            <a:extLst>
              <a:ext uri="{FF2B5EF4-FFF2-40B4-BE49-F238E27FC236}">
                <a16:creationId xmlns:a16="http://schemas.microsoft.com/office/drawing/2014/main" id="{F0224DAA-A93D-FE45-B790-AD681BA7331D}"/>
              </a:ext>
            </a:extLst>
          </p:cNvPr>
          <p:cNvSpPr/>
          <p:nvPr/>
        </p:nvSpPr>
        <p:spPr>
          <a:xfrm>
            <a:off x="501523" y="1982788"/>
            <a:ext cx="479425" cy="250190"/>
          </a:xfrm>
          <a:custGeom>
            <a:avLst/>
            <a:gdLst/>
            <a:ahLst/>
            <a:cxnLst/>
            <a:rect l="l" t="t" r="r" b="b"/>
            <a:pathLst>
              <a:path w="479425" h="250190">
                <a:moveTo>
                  <a:pt x="0" y="250063"/>
                </a:moveTo>
                <a:lnTo>
                  <a:pt x="479425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37">
            <a:extLst>
              <a:ext uri="{FF2B5EF4-FFF2-40B4-BE49-F238E27FC236}">
                <a16:creationId xmlns:a16="http://schemas.microsoft.com/office/drawing/2014/main" id="{AFF4E7DB-02E8-BF4F-B3C0-3DD96EB1CCEA}"/>
              </a:ext>
            </a:extLst>
          </p:cNvPr>
          <p:cNvSpPr/>
          <p:nvPr/>
        </p:nvSpPr>
        <p:spPr>
          <a:xfrm>
            <a:off x="1230883" y="1982788"/>
            <a:ext cx="635" cy="250190"/>
          </a:xfrm>
          <a:custGeom>
            <a:avLst/>
            <a:gdLst/>
            <a:ahLst/>
            <a:cxnLst/>
            <a:rect l="l" t="t" r="r" b="b"/>
            <a:pathLst>
              <a:path w="635" h="250190">
                <a:moveTo>
                  <a:pt x="0" y="0"/>
                </a:moveTo>
                <a:lnTo>
                  <a:pt x="126" y="25006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38">
            <a:extLst>
              <a:ext uri="{FF2B5EF4-FFF2-40B4-BE49-F238E27FC236}">
                <a16:creationId xmlns:a16="http://schemas.microsoft.com/office/drawing/2014/main" id="{5E86DFF4-01ED-D844-96E3-5F12A86BB3C5}"/>
              </a:ext>
            </a:extLst>
          </p:cNvPr>
          <p:cNvSpPr/>
          <p:nvPr/>
        </p:nvSpPr>
        <p:spPr>
          <a:xfrm>
            <a:off x="1499996" y="1982788"/>
            <a:ext cx="479425" cy="250190"/>
          </a:xfrm>
          <a:custGeom>
            <a:avLst/>
            <a:gdLst/>
            <a:ahLst/>
            <a:cxnLst/>
            <a:rect l="l" t="t" r="r" b="b"/>
            <a:pathLst>
              <a:path w="479425" h="250190">
                <a:moveTo>
                  <a:pt x="0" y="0"/>
                </a:moveTo>
                <a:lnTo>
                  <a:pt x="479425" y="25006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39">
            <a:extLst>
              <a:ext uri="{FF2B5EF4-FFF2-40B4-BE49-F238E27FC236}">
                <a16:creationId xmlns:a16="http://schemas.microsoft.com/office/drawing/2014/main" id="{27ED72B9-0589-004C-9BD9-DE72FF0D39CF}"/>
              </a:ext>
            </a:extLst>
          </p:cNvPr>
          <p:cNvSpPr/>
          <p:nvPr/>
        </p:nvSpPr>
        <p:spPr>
          <a:xfrm>
            <a:off x="2978023" y="1963738"/>
            <a:ext cx="288290" cy="269240"/>
          </a:xfrm>
          <a:custGeom>
            <a:avLst/>
            <a:gdLst/>
            <a:ahLst/>
            <a:cxnLst/>
            <a:rect l="l" t="t" r="r" b="b"/>
            <a:pathLst>
              <a:path w="288289" h="269240">
                <a:moveTo>
                  <a:pt x="0" y="269113"/>
                </a:moveTo>
                <a:lnTo>
                  <a:pt x="288036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40">
            <a:extLst>
              <a:ext uri="{FF2B5EF4-FFF2-40B4-BE49-F238E27FC236}">
                <a16:creationId xmlns:a16="http://schemas.microsoft.com/office/drawing/2014/main" id="{BEE9F8F3-B8C7-B24E-8BB7-2F030D68ACFF}"/>
              </a:ext>
            </a:extLst>
          </p:cNvPr>
          <p:cNvSpPr/>
          <p:nvPr/>
        </p:nvSpPr>
        <p:spPr>
          <a:xfrm>
            <a:off x="3535171" y="1982788"/>
            <a:ext cx="384175" cy="250190"/>
          </a:xfrm>
          <a:custGeom>
            <a:avLst/>
            <a:gdLst/>
            <a:ahLst/>
            <a:cxnLst/>
            <a:rect l="l" t="t" r="r" b="b"/>
            <a:pathLst>
              <a:path w="384175" h="250190">
                <a:moveTo>
                  <a:pt x="0" y="0"/>
                </a:moveTo>
                <a:lnTo>
                  <a:pt x="384175" y="25006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42">
            <a:extLst>
              <a:ext uri="{FF2B5EF4-FFF2-40B4-BE49-F238E27FC236}">
                <a16:creationId xmlns:a16="http://schemas.microsoft.com/office/drawing/2014/main" id="{EDE05418-37F3-9544-8C22-EA2B6ADAA747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189341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09BCEB8-12DB-C346-8DF9-DA499D911247}"/>
              </a:ext>
            </a:extLst>
          </p:cNvPr>
          <p:cNvSpPr txBox="1"/>
          <p:nvPr/>
        </p:nvSpPr>
        <p:spPr>
          <a:xfrm>
            <a:off x="275589" y="781939"/>
            <a:ext cx="3973829" cy="70993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70180" marR="5080" indent="-170180">
              <a:lnSpc>
                <a:spcPts val="1730"/>
              </a:lnSpc>
              <a:spcBef>
                <a:spcPts val="32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Scan the </a:t>
            </a:r>
            <a:r>
              <a:rPr sz="1600" spc="-5" dirty="0">
                <a:latin typeface="Arial"/>
                <a:cs typeface="Arial"/>
              </a:rPr>
              <a:t>root node </a:t>
            </a:r>
            <a:r>
              <a:rPr sz="1600" dirty="0">
                <a:latin typeface="Arial"/>
                <a:cs typeface="Arial"/>
              </a:rPr>
              <a:t>sequentially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find</a:t>
            </a:r>
            <a:r>
              <a:rPr sz="1600" spc="-20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the  </a:t>
            </a:r>
            <a:r>
              <a:rPr sz="1600" spc="-5" dirty="0">
                <a:latin typeface="Arial"/>
                <a:cs typeface="Arial"/>
              </a:rPr>
              <a:t>appropriate </a:t>
            </a:r>
            <a:r>
              <a:rPr sz="1600" dirty="0">
                <a:latin typeface="Arial"/>
                <a:cs typeface="Arial"/>
              </a:rPr>
              <a:t>child </a:t>
            </a:r>
            <a:r>
              <a:rPr sz="1600" spc="-5" dirty="0">
                <a:latin typeface="Arial"/>
                <a:cs typeface="Arial"/>
              </a:rPr>
              <a:t>pointer, </a:t>
            </a:r>
            <a:r>
              <a:rPr sz="1600" dirty="0">
                <a:latin typeface="Arial"/>
                <a:cs typeface="Arial"/>
              </a:rPr>
              <a:t>then </a:t>
            </a:r>
            <a:r>
              <a:rPr sz="1600" spc="-5" dirty="0">
                <a:latin typeface="Arial"/>
                <a:cs typeface="Arial"/>
              </a:rPr>
              <a:t>recursively  </a:t>
            </a:r>
            <a:r>
              <a:rPr sz="1600" dirty="0">
                <a:latin typeface="Arial"/>
                <a:cs typeface="Arial"/>
              </a:rPr>
              <a:t>search this child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subtree.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F814595-B0FD-6A46-8E14-A6B96518ECD0}"/>
              </a:ext>
            </a:extLst>
          </p:cNvPr>
          <p:cNvSpPr txBox="1"/>
          <p:nvPr/>
        </p:nvSpPr>
        <p:spPr>
          <a:xfrm>
            <a:off x="275589" y="2266801"/>
            <a:ext cx="3837940" cy="110998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320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O(B </a:t>
            </a:r>
            <a:r>
              <a:rPr sz="1600" dirty="0">
                <a:latin typeface="Arial"/>
                <a:cs typeface="Arial"/>
              </a:rPr>
              <a:t>log</a:t>
            </a:r>
            <a:r>
              <a:rPr sz="1575" baseline="-21164" dirty="0">
                <a:latin typeface="Arial"/>
                <a:cs typeface="Arial"/>
              </a:rPr>
              <a:t>B </a:t>
            </a:r>
            <a:r>
              <a:rPr sz="1600" spc="-5" dirty="0">
                <a:latin typeface="Arial"/>
                <a:cs typeface="Arial"/>
              </a:rPr>
              <a:t>n) </a:t>
            </a:r>
            <a:r>
              <a:rPr sz="1600" dirty="0">
                <a:latin typeface="Arial"/>
                <a:cs typeface="Arial"/>
              </a:rPr>
              <a:t>in the </a:t>
            </a:r>
            <a:r>
              <a:rPr sz="1600" spc="-10" dirty="0">
                <a:latin typeface="Arial"/>
                <a:cs typeface="Arial"/>
              </a:rPr>
              <a:t>worst</a:t>
            </a:r>
            <a:r>
              <a:rPr sz="1600" spc="-19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case.</a:t>
            </a:r>
            <a:endParaRPr sz="1600">
              <a:latin typeface="Arial"/>
              <a:cs typeface="Arial"/>
            </a:endParaRPr>
          </a:p>
          <a:p>
            <a:pPr marL="371475" marR="5080" indent="-143510">
              <a:lnSpc>
                <a:spcPts val="1510"/>
              </a:lnSpc>
              <a:spcBef>
                <a:spcPts val="370"/>
              </a:spcBef>
            </a:pP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the structure is stored on </a:t>
            </a:r>
            <a:r>
              <a:rPr sz="1400" spc="-5" dirty="0">
                <a:latin typeface="Arial"/>
                <a:cs typeface="Arial"/>
              </a:rPr>
              <a:t>disk,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dirty="0">
                <a:latin typeface="Arial"/>
                <a:cs typeface="Arial"/>
              </a:rPr>
              <a:t>“log</a:t>
            </a:r>
            <a:r>
              <a:rPr sz="1350" baseline="-21604" dirty="0">
                <a:latin typeface="Arial"/>
                <a:cs typeface="Arial"/>
              </a:rPr>
              <a:t>B </a:t>
            </a:r>
            <a:r>
              <a:rPr sz="1400" spc="-10" dirty="0">
                <a:latin typeface="Arial"/>
                <a:cs typeface="Arial"/>
              </a:rPr>
              <a:t>n”  usually matters </a:t>
            </a:r>
            <a:r>
              <a:rPr sz="1400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 lot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more than the</a:t>
            </a:r>
            <a:r>
              <a:rPr sz="1400" spc="204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“B”.</a:t>
            </a:r>
            <a:endParaRPr sz="1400">
              <a:latin typeface="Arial"/>
              <a:cs typeface="Arial"/>
            </a:endParaRPr>
          </a:p>
          <a:p>
            <a:pPr marL="371475" marR="87630">
              <a:lnSpc>
                <a:spcPts val="1510"/>
              </a:lnSpc>
              <a:spcBef>
                <a:spcPts val="5"/>
              </a:spcBef>
            </a:pPr>
            <a:r>
              <a:rPr sz="1400" spc="-10" dirty="0">
                <a:latin typeface="Arial"/>
                <a:cs typeface="Arial"/>
              </a:rPr>
              <a:t>Example: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B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5" dirty="0">
                <a:latin typeface="Arial"/>
                <a:cs typeface="Arial"/>
              </a:rPr>
              <a:t>1000 and </a:t>
            </a:r>
            <a:r>
              <a:rPr sz="1400" spc="-5" dirty="0">
                <a:latin typeface="Arial"/>
                <a:cs typeface="Arial"/>
              </a:rPr>
              <a:t>n = 1 </a:t>
            </a:r>
            <a:r>
              <a:rPr sz="1400" spc="-10" dirty="0">
                <a:latin typeface="Arial"/>
                <a:cs typeface="Arial"/>
              </a:rPr>
              <a:t>billion, </a:t>
            </a:r>
            <a:r>
              <a:rPr sz="1400" spc="-15" dirty="0">
                <a:latin typeface="Arial"/>
                <a:cs typeface="Arial"/>
              </a:rPr>
              <a:t>how  </a:t>
            </a:r>
            <a:r>
              <a:rPr sz="1400" spc="-10" dirty="0">
                <a:latin typeface="Arial"/>
                <a:cs typeface="Arial"/>
              </a:rPr>
              <a:t>many disk accesses </a:t>
            </a:r>
            <a:r>
              <a:rPr sz="1400" spc="-15" dirty="0">
                <a:latin typeface="Arial"/>
                <a:cs typeface="Arial"/>
              </a:rPr>
              <a:t>are</a:t>
            </a:r>
            <a:r>
              <a:rPr sz="1400" spc="15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needed?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1D045F9F-1575-3E44-B344-F2BDEFEEE9B8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4EA79807-F38D-014E-8E65-3609420D50CC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D4E19EB3-4F4D-C842-A8CF-185265CCDE7C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121666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Finding an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Element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B75B2E7-F2AD-E642-8DAF-31CA381A1E2F}"/>
              </a:ext>
            </a:extLst>
          </p:cNvPr>
          <p:cNvSpPr/>
          <p:nvPr/>
        </p:nvSpPr>
        <p:spPr>
          <a:xfrm>
            <a:off x="1576196" y="1677860"/>
            <a:ext cx="249554" cy="211454"/>
          </a:xfrm>
          <a:custGeom>
            <a:avLst/>
            <a:gdLst/>
            <a:ahLst/>
            <a:cxnLst/>
            <a:rect l="l" t="t" r="r" b="b"/>
            <a:pathLst>
              <a:path w="249555" h="211455">
                <a:moveTo>
                  <a:pt x="0" y="211137"/>
                </a:moveTo>
                <a:lnTo>
                  <a:pt x="249300" y="211137"/>
                </a:lnTo>
                <a:lnTo>
                  <a:pt x="249300" y="0"/>
                </a:lnTo>
                <a:lnTo>
                  <a:pt x="0" y="0"/>
                </a:lnTo>
                <a:lnTo>
                  <a:pt x="0" y="211137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78F36755-4DB9-7C46-A288-FAEE64171213}"/>
              </a:ext>
            </a:extLst>
          </p:cNvPr>
          <p:cNvSpPr/>
          <p:nvPr/>
        </p:nvSpPr>
        <p:spPr>
          <a:xfrm>
            <a:off x="1576196" y="1677860"/>
            <a:ext cx="268605" cy="211454"/>
          </a:xfrm>
          <a:custGeom>
            <a:avLst/>
            <a:gdLst/>
            <a:ahLst/>
            <a:cxnLst/>
            <a:rect l="l" t="t" r="r" b="b"/>
            <a:pathLst>
              <a:path w="268605" h="211455">
                <a:moveTo>
                  <a:pt x="0" y="211137"/>
                </a:moveTo>
                <a:lnTo>
                  <a:pt x="268287" y="211137"/>
                </a:lnTo>
                <a:lnTo>
                  <a:pt x="268287" y="0"/>
                </a:lnTo>
                <a:lnTo>
                  <a:pt x="0" y="0"/>
                </a:lnTo>
                <a:lnTo>
                  <a:pt x="0" y="21113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F8C99724-3D18-C14D-9ADC-A8670CEDBFB9}"/>
              </a:ext>
            </a:extLst>
          </p:cNvPr>
          <p:cNvSpPr/>
          <p:nvPr/>
        </p:nvSpPr>
        <p:spPr>
          <a:xfrm>
            <a:off x="1825498" y="1677860"/>
            <a:ext cx="268605" cy="211454"/>
          </a:xfrm>
          <a:custGeom>
            <a:avLst/>
            <a:gdLst/>
            <a:ahLst/>
            <a:cxnLst/>
            <a:rect l="l" t="t" r="r" b="b"/>
            <a:pathLst>
              <a:path w="268604" h="211455">
                <a:moveTo>
                  <a:pt x="0" y="211137"/>
                </a:moveTo>
                <a:lnTo>
                  <a:pt x="268287" y="211137"/>
                </a:lnTo>
                <a:lnTo>
                  <a:pt x="268287" y="0"/>
                </a:lnTo>
                <a:lnTo>
                  <a:pt x="0" y="0"/>
                </a:lnTo>
                <a:lnTo>
                  <a:pt x="0" y="211137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649229D3-46D1-B44A-B00E-C1C71D1F056F}"/>
              </a:ext>
            </a:extLst>
          </p:cNvPr>
          <p:cNvSpPr/>
          <p:nvPr/>
        </p:nvSpPr>
        <p:spPr>
          <a:xfrm>
            <a:off x="1825498" y="1677860"/>
            <a:ext cx="268605" cy="211454"/>
          </a:xfrm>
          <a:custGeom>
            <a:avLst/>
            <a:gdLst/>
            <a:ahLst/>
            <a:cxnLst/>
            <a:rect l="l" t="t" r="r" b="b"/>
            <a:pathLst>
              <a:path w="268604" h="211455">
                <a:moveTo>
                  <a:pt x="0" y="211137"/>
                </a:moveTo>
                <a:lnTo>
                  <a:pt x="268287" y="211137"/>
                </a:lnTo>
                <a:lnTo>
                  <a:pt x="268287" y="0"/>
                </a:lnTo>
                <a:lnTo>
                  <a:pt x="0" y="0"/>
                </a:lnTo>
                <a:lnTo>
                  <a:pt x="0" y="21113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C087309B-9F69-BB45-A045-52138A53A8F2}"/>
              </a:ext>
            </a:extLst>
          </p:cNvPr>
          <p:cNvSpPr/>
          <p:nvPr/>
        </p:nvSpPr>
        <p:spPr>
          <a:xfrm>
            <a:off x="2094483" y="1677860"/>
            <a:ext cx="268605" cy="211454"/>
          </a:xfrm>
          <a:custGeom>
            <a:avLst/>
            <a:gdLst/>
            <a:ahLst/>
            <a:cxnLst/>
            <a:rect l="l" t="t" r="r" b="b"/>
            <a:pathLst>
              <a:path w="268604" h="211455">
                <a:moveTo>
                  <a:pt x="0" y="211137"/>
                </a:moveTo>
                <a:lnTo>
                  <a:pt x="268287" y="211137"/>
                </a:lnTo>
                <a:lnTo>
                  <a:pt x="268287" y="0"/>
                </a:lnTo>
                <a:lnTo>
                  <a:pt x="0" y="0"/>
                </a:lnTo>
                <a:lnTo>
                  <a:pt x="0" y="211137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239189CA-52DB-8048-A059-043FD69238CE}"/>
              </a:ext>
            </a:extLst>
          </p:cNvPr>
          <p:cNvSpPr/>
          <p:nvPr/>
        </p:nvSpPr>
        <p:spPr>
          <a:xfrm>
            <a:off x="2094483" y="1677860"/>
            <a:ext cx="268605" cy="211454"/>
          </a:xfrm>
          <a:custGeom>
            <a:avLst/>
            <a:gdLst/>
            <a:ahLst/>
            <a:cxnLst/>
            <a:rect l="l" t="t" r="r" b="b"/>
            <a:pathLst>
              <a:path w="268604" h="211455">
                <a:moveTo>
                  <a:pt x="0" y="211137"/>
                </a:moveTo>
                <a:lnTo>
                  <a:pt x="268287" y="211137"/>
                </a:lnTo>
                <a:lnTo>
                  <a:pt x="268287" y="0"/>
                </a:lnTo>
                <a:lnTo>
                  <a:pt x="0" y="0"/>
                </a:lnTo>
                <a:lnTo>
                  <a:pt x="0" y="21113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D4F79E10-B18D-1245-B68F-FCF3FAF1D2E2}"/>
              </a:ext>
            </a:extLst>
          </p:cNvPr>
          <p:cNvSpPr/>
          <p:nvPr/>
        </p:nvSpPr>
        <p:spPr>
          <a:xfrm>
            <a:off x="2363596" y="1677860"/>
            <a:ext cx="268605" cy="211454"/>
          </a:xfrm>
          <a:custGeom>
            <a:avLst/>
            <a:gdLst/>
            <a:ahLst/>
            <a:cxnLst/>
            <a:rect l="l" t="t" r="r" b="b"/>
            <a:pathLst>
              <a:path w="268604" h="211455">
                <a:moveTo>
                  <a:pt x="0" y="211137"/>
                </a:moveTo>
                <a:lnTo>
                  <a:pt x="268287" y="211137"/>
                </a:lnTo>
                <a:lnTo>
                  <a:pt x="268287" y="0"/>
                </a:lnTo>
                <a:lnTo>
                  <a:pt x="0" y="0"/>
                </a:lnTo>
                <a:lnTo>
                  <a:pt x="0" y="211137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D1F0B1F9-3D17-D64A-A85F-531A8EB19073}"/>
              </a:ext>
            </a:extLst>
          </p:cNvPr>
          <p:cNvSpPr/>
          <p:nvPr/>
        </p:nvSpPr>
        <p:spPr>
          <a:xfrm>
            <a:off x="2363596" y="1677860"/>
            <a:ext cx="268605" cy="211454"/>
          </a:xfrm>
          <a:custGeom>
            <a:avLst/>
            <a:gdLst/>
            <a:ahLst/>
            <a:cxnLst/>
            <a:rect l="l" t="t" r="r" b="b"/>
            <a:pathLst>
              <a:path w="268604" h="211455">
                <a:moveTo>
                  <a:pt x="0" y="211137"/>
                </a:moveTo>
                <a:lnTo>
                  <a:pt x="268287" y="211137"/>
                </a:lnTo>
                <a:lnTo>
                  <a:pt x="268287" y="0"/>
                </a:lnTo>
                <a:lnTo>
                  <a:pt x="0" y="0"/>
                </a:lnTo>
                <a:lnTo>
                  <a:pt x="0" y="21113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481CB524-EDD5-A549-BCBA-788003F4EBD6}"/>
              </a:ext>
            </a:extLst>
          </p:cNvPr>
          <p:cNvSpPr txBox="1"/>
          <p:nvPr/>
        </p:nvSpPr>
        <p:spPr>
          <a:xfrm>
            <a:off x="1576196" y="1696973"/>
            <a:ext cx="132461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0"/>
              </a:spcBef>
              <a:tabLst>
                <a:tab pos="351155" algn="l"/>
                <a:tab pos="620395" algn="l"/>
                <a:tab pos="889635" algn="l"/>
                <a:tab pos="1127125" algn="l"/>
              </a:tabLst>
            </a:pPr>
            <a:r>
              <a:rPr sz="900" b="1" spc="5" dirty="0">
                <a:latin typeface="Arial"/>
                <a:cs typeface="Arial"/>
              </a:rPr>
              <a:t>2	3	5	8	</a:t>
            </a:r>
            <a:r>
              <a:rPr sz="900" b="1" dirty="0">
                <a:latin typeface="Arial"/>
                <a:cs typeface="Arial"/>
              </a:rPr>
              <a:t>13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939022E1-4273-2A4D-A0F2-3C30F2AAB1BA}"/>
              </a:ext>
            </a:extLst>
          </p:cNvPr>
          <p:cNvSpPr/>
          <p:nvPr/>
        </p:nvSpPr>
        <p:spPr>
          <a:xfrm>
            <a:off x="1403223" y="1888998"/>
            <a:ext cx="173355" cy="173355"/>
          </a:xfrm>
          <a:custGeom>
            <a:avLst/>
            <a:gdLst/>
            <a:ahLst/>
            <a:cxnLst/>
            <a:rect l="l" t="t" r="r" b="b"/>
            <a:pathLst>
              <a:path w="173355" h="173355">
                <a:moveTo>
                  <a:pt x="172974" y="0"/>
                </a:moveTo>
                <a:lnTo>
                  <a:pt x="0" y="1731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72CAFBFF-A1DC-984F-9D1F-BD165AF4E27F}"/>
              </a:ext>
            </a:extLst>
          </p:cNvPr>
          <p:cNvSpPr/>
          <p:nvPr/>
        </p:nvSpPr>
        <p:spPr>
          <a:xfrm>
            <a:off x="1729486" y="1888998"/>
            <a:ext cx="97155" cy="211454"/>
          </a:xfrm>
          <a:custGeom>
            <a:avLst/>
            <a:gdLst/>
            <a:ahLst/>
            <a:cxnLst/>
            <a:rect l="l" t="t" r="r" b="b"/>
            <a:pathLst>
              <a:path w="97155" h="211455">
                <a:moveTo>
                  <a:pt x="96774" y="0"/>
                </a:moveTo>
                <a:lnTo>
                  <a:pt x="0" y="211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E19A7CAE-E963-7642-A745-9E5F7B8E1635}"/>
              </a:ext>
            </a:extLst>
          </p:cNvPr>
          <p:cNvSpPr/>
          <p:nvPr/>
        </p:nvSpPr>
        <p:spPr>
          <a:xfrm>
            <a:off x="2056383" y="1888998"/>
            <a:ext cx="38100" cy="211454"/>
          </a:xfrm>
          <a:custGeom>
            <a:avLst/>
            <a:gdLst/>
            <a:ahLst/>
            <a:cxnLst/>
            <a:rect l="l" t="t" r="r" b="b"/>
            <a:pathLst>
              <a:path w="38100" h="211455">
                <a:moveTo>
                  <a:pt x="38100" y="0"/>
                </a:moveTo>
                <a:lnTo>
                  <a:pt x="0" y="211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43B838BC-704B-EE48-B1C8-139B9E7B0F02}"/>
              </a:ext>
            </a:extLst>
          </p:cNvPr>
          <p:cNvSpPr/>
          <p:nvPr/>
        </p:nvSpPr>
        <p:spPr>
          <a:xfrm>
            <a:off x="2363596" y="1888998"/>
            <a:ext cx="38100" cy="211454"/>
          </a:xfrm>
          <a:custGeom>
            <a:avLst/>
            <a:gdLst/>
            <a:ahLst/>
            <a:cxnLst/>
            <a:rect l="l" t="t" r="r" b="b"/>
            <a:pathLst>
              <a:path w="38100" h="211455">
                <a:moveTo>
                  <a:pt x="0" y="0"/>
                </a:moveTo>
                <a:lnTo>
                  <a:pt x="38100" y="211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4AC69D4D-9385-9043-BD42-7F3EF178526D}"/>
              </a:ext>
            </a:extLst>
          </p:cNvPr>
          <p:cNvSpPr/>
          <p:nvPr/>
        </p:nvSpPr>
        <p:spPr>
          <a:xfrm>
            <a:off x="2632710" y="1888998"/>
            <a:ext cx="57150" cy="192405"/>
          </a:xfrm>
          <a:custGeom>
            <a:avLst/>
            <a:gdLst/>
            <a:ahLst/>
            <a:cxnLst/>
            <a:rect l="l" t="t" r="r" b="b"/>
            <a:pathLst>
              <a:path w="57150" h="192405">
                <a:moveTo>
                  <a:pt x="0" y="0"/>
                </a:moveTo>
                <a:lnTo>
                  <a:pt x="57150" y="19215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BFC461E8-F563-0245-95AC-1333A76C11ED}"/>
              </a:ext>
            </a:extLst>
          </p:cNvPr>
          <p:cNvSpPr/>
          <p:nvPr/>
        </p:nvSpPr>
        <p:spPr>
          <a:xfrm>
            <a:off x="2881883" y="1888998"/>
            <a:ext cx="154305" cy="192405"/>
          </a:xfrm>
          <a:custGeom>
            <a:avLst/>
            <a:gdLst/>
            <a:ahLst/>
            <a:cxnLst/>
            <a:rect l="l" t="t" r="r" b="b"/>
            <a:pathLst>
              <a:path w="154304" h="192405">
                <a:moveTo>
                  <a:pt x="0" y="0"/>
                </a:moveTo>
                <a:lnTo>
                  <a:pt x="154050" y="19215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E17E58FA-E130-E242-B95A-3AE60FBBFC23}"/>
              </a:ext>
            </a:extLst>
          </p:cNvPr>
          <p:cNvSpPr/>
          <p:nvPr/>
        </p:nvSpPr>
        <p:spPr>
          <a:xfrm>
            <a:off x="1461135" y="1585467"/>
            <a:ext cx="1170940" cy="534035"/>
          </a:xfrm>
          <a:custGeom>
            <a:avLst/>
            <a:gdLst/>
            <a:ahLst/>
            <a:cxnLst/>
            <a:rect l="l" t="t" r="r" b="b"/>
            <a:pathLst>
              <a:path w="1170939" h="534035">
                <a:moveTo>
                  <a:pt x="24383" y="30733"/>
                </a:moveTo>
                <a:lnTo>
                  <a:pt x="0" y="31495"/>
                </a:lnTo>
                <a:lnTo>
                  <a:pt x="126" y="37591"/>
                </a:lnTo>
                <a:lnTo>
                  <a:pt x="24511" y="36829"/>
                </a:lnTo>
                <a:lnTo>
                  <a:pt x="24383" y="30733"/>
                </a:lnTo>
                <a:close/>
              </a:path>
              <a:path w="1170939" h="534035">
                <a:moveTo>
                  <a:pt x="66929" y="29209"/>
                </a:moveTo>
                <a:lnTo>
                  <a:pt x="42672" y="30099"/>
                </a:lnTo>
                <a:lnTo>
                  <a:pt x="42799" y="36194"/>
                </a:lnTo>
                <a:lnTo>
                  <a:pt x="67182" y="35305"/>
                </a:lnTo>
                <a:lnTo>
                  <a:pt x="66929" y="29209"/>
                </a:lnTo>
                <a:close/>
              </a:path>
              <a:path w="1170939" h="534035">
                <a:moveTo>
                  <a:pt x="109600" y="27812"/>
                </a:moveTo>
                <a:lnTo>
                  <a:pt x="85217" y="28701"/>
                </a:lnTo>
                <a:lnTo>
                  <a:pt x="85470" y="34670"/>
                </a:lnTo>
                <a:lnTo>
                  <a:pt x="109855" y="33908"/>
                </a:lnTo>
                <a:lnTo>
                  <a:pt x="109600" y="27812"/>
                </a:lnTo>
                <a:close/>
              </a:path>
              <a:path w="1170939" h="534035">
                <a:moveTo>
                  <a:pt x="152273" y="26415"/>
                </a:moveTo>
                <a:lnTo>
                  <a:pt x="127888" y="27177"/>
                </a:lnTo>
                <a:lnTo>
                  <a:pt x="128143" y="33274"/>
                </a:lnTo>
                <a:lnTo>
                  <a:pt x="152526" y="32511"/>
                </a:lnTo>
                <a:lnTo>
                  <a:pt x="152273" y="26415"/>
                </a:lnTo>
                <a:close/>
              </a:path>
              <a:path w="1170939" h="534035">
                <a:moveTo>
                  <a:pt x="194944" y="25018"/>
                </a:moveTo>
                <a:lnTo>
                  <a:pt x="170561" y="25780"/>
                </a:lnTo>
                <a:lnTo>
                  <a:pt x="170814" y="31876"/>
                </a:lnTo>
                <a:lnTo>
                  <a:pt x="195072" y="31114"/>
                </a:lnTo>
                <a:lnTo>
                  <a:pt x="194944" y="25018"/>
                </a:lnTo>
                <a:close/>
              </a:path>
              <a:path w="1170939" h="534035">
                <a:moveTo>
                  <a:pt x="237617" y="23621"/>
                </a:moveTo>
                <a:lnTo>
                  <a:pt x="213232" y="24383"/>
                </a:lnTo>
                <a:lnTo>
                  <a:pt x="213360" y="30479"/>
                </a:lnTo>
                <a:lnTo>
                  <a:pt x="237744" y="29717"/>
                </a:lnTo>
                <a:lnTo>
                  <a:pt x="237617" y="23621"/>
                </a:lnTo>
                <a:close/>
              </a:path>
              <a:path w="1170939" h="534035">
                <a:moveTo>
                  <a:pt x="280288" y="22225"/>
                </a:moveTo>
                <a:lnTo>
                  <a:pt x="255905" y="22986"/>
                </a:lnTo>
                <a:lnTo>
                  <a:pt x="256031" y="29082"/>
                </a:lnTo>
                <a:lnTo>
                  <a:pt x="280416" y="28320"/>
                </a:lnTo>
                <a:lnTo>
                  <a:pt x="280288" y="22225"/>
                </a:lnTo>
                <a:close/>
              </a:path>
              <a:path w="1170939" h="534035">
                <a:moveTo>
                  <a:pt x="322833" y="20954"/>
                </a:moveTo>
                <a:lnTo>
                  <a:pt x="298576" y="21716"/>
                </a:lnTo>
                <a:lnTo>
                  <a:pt x="298704" y="27812"/>
                </a:lnTo>
                <a:lnTo>
                  <a:pt x="323088" y="27050"/>
                </a:lnTo>
                <a:lnTo>
                  <a:pt x="322833" y="20954"/>
                </a:lnTo>
                <a:close/>
              </a:path>
              <a:path w="1170939" h="534035">
                <a:moveTo>
                  <a:pt x="365506" y="19684"/>
                </a:moveTo>
                <a:lnTo>
                  <a:pt x="341122" y="20446"/>
                </a:lnTo>
                <a:lnTo>
                  <a:pt x="341375" y="26542"/>
                </a:lnTo>
                <a:lnTo>
                  <a:pt x="365760" y="25780"/>
                </a:lnTo>
                <a:lnTo>
                  <a:pt x="365506" y="19684"/>
                </a:lnTo>
                <a:close/>
              </a:path>
              <a:path w="1170939" h="534035">
                <a:moveTo>
                  <a:pt x="408177" y="18541"/>
                </a:moveTo>
                <a:lnTo>
                  <a:pt x="383794" y="19176"/>
                </a:lnTo>
                <a:lnTo>
                  <a:pt x="384048" y="25273"/>
                </a:lnTo>
                <a:lnTo>
                  <a:pt x="408431" y="24637"/>
                </a:lnTo>
                <a:lnTo>
                  <a:pt x="408177" y="18541"/>
                </a:lnTo>
                <a:close/>
              </a:path>
              <a:path w="1170939" h="534035">
                <a:moveTo>
                  <a:pt x="450850" y="17271"/>
                </a:moveTo>
                <a:lnTo>
                  <a:pt x="426465" y="18033"/>
                </a:lnTo>
                <a:lnTo>
                  <a:pt x="426592" y="24129"/>
                </a:lnTo>
                <a:lnTo>
                  <a:pt x="450976" y="23367"/>
                </a:lnTo>
                <a:lnTo>
                  <a:pt x="450850" y="17271"/>
                </a:lnTo>
                <a:close/>
              </a:path>
              <a:path w="1170939" h="534035">
                <a:moveTo>
                  <a:pt x="493522" y="16255"/>
                </a:moveTo>
                <a:lnTo>
                  <a:pt x="469138" y="16890"/>
                </a:lnTo>
                <a:lnTo>
                  <a:pt x="469264" y="22986"/>
                </a:lnTo>
                <a:lnTo>
                  <a:pt x="493649" y="22351"/>
                </a:lnTo>
                <a:lnTo>
                  <a:pt x="493522" y="16255"/>
                </a:lnTo>
                <a:close/>
              </a:path>
              <a:path w="1170939" h="534035">
                <a:moveTo>
                  <a:pt x="536194" y="15239"/>
                </a:moveTo>
                <a:lnTo>
                  <a:pt x="511810" y="15748"/>
                </a:lnTo>
                <a:lnTo>
                  <a:pt x="511937" y="21843"/>
                </a:lnTo>
                <a:lnTo>
                  <a:pt x="536321" y="21335"/>
                </a:lnTo>
                <a:lnTo>
                  <a:pt x="536194" y="15239"/>
                </a:lnTo>
                <a:close/>
              </a:path>
              <a:path w="1170939" h="534035">
                <a:moveTo>
                  <a:pt x="578865" y="14350"/>
                </a:moveTo>
                <a:lnTo>
                  <a:pt x="554482" y="14858"/>
                </a:lnTo>
                <a:lnTo>
                  <a:pt x="554609" y="20954"/>
                </a:lnTo>
                <a:lnTo>
                  <a:pt x="578992" y="20446"/>
                </a:lnTo>
                <a:lnTo>
                  <a:pt x="578865" y="14350"/>
                </a:lnTo>
                <a:close/>
              </a:path>
              <a:path w="1170939" h="534035">
                <a:moveTo>
                  <a:pt x="621538" y="13588"/>
                </a:moveTo>
                <a:lnTo>
                  <a:pt x="597153" y="13969"/>
                </a:lnTo>
                <a:lnTo>
                  <a:pt x="597280" y="20065"/>
                </a:lnTo>
                <a:lnTo>
                  <a:pt x="621664" y="19684"/>
                </a:lnTo>
                <a:lnTo>
                  <a:pt x="621538" y="13588"/>
                </a:lnTo>
                <a:close/>
              </a:path>
              <a:path w="1170939" h="534035">
                <a:moveTo>
                  <a:pt x="664210" y="12953"/>
                </a:moveTo>
                <a:lnTo>
                  <a:pt x="639826" y="13334"/>
                </a:lnTo>
                <a:lnTo>
                  <a:pt x="639952" y="19430"/>
                </a:lnTo>
                <a:lnTo>
                  <a:pt x="664337" y="19050"/>
                </a:lnTo>
                <a:lnTo>
                  <a:pt x="664210" y="12953"/>
                </a:lnTo>
                <a:close/>
              </a:path>
              <a:path w="1170939" h="534035">
                <a:moveTo>
                  <a:pt x="706882" y="12573"/>
                </a:moveTo>
                <a:lnTo>
                  <a:pt x="682498" y="12826"/>
                </a:lnTo>
                <a:lnTo>
                  <a:pt x="682625" y="18923"/>
                </a:lnTo>
                <a:lnTo>
                  <a:pt x="707009" y="18668"/>
                </a:lnTo>
                <a:lnTo>
                  <a:pt x="706882" y="12573"/>
                </a:lnTo>
                <a:close/>
              </a:path>
              <a:path w="1170939" h="534035">
                <a:moveTo>
                  <a:pt x="749553" y="12445"/>
                </a:moveTo>
                <a:lnTo>
                  <a:pt x="725170" y="12445"/>
                </a:lnTo>
                <a:lnTo>
                  <a:pt x="725170" y="18541"/>
                </a:lnTo>
                <a:lnTo>
                  <a:pt x="749680" y="18541"/>
                </a:lnTo>
                <a:lnTo>
                  <a:pt x="749553" y="12445"/>
                </a:lnTo>
                <a:close/>
              </a:path>
              <a:path w="1170939" h="534035">
                <a:moveTo>
                  <a:pt x="792099" y="11683"/>
                </a:moveTo>
                <a:lnTo>
                  <a:pt x="782447" y="12064"/>
                </a:lnTo>
                <a:lnTo>
                  <a:pt x="767841" y="12191"/>
                </a:lnTo>
                <a:lnTo>
                  <a:pt x="767969" y="18287"/>
                </a:lnTo>
                <a:lnTo>
                  <a:pt x="782574" y="18160"/>
                </a:lnTo>
                <a:lnTo>
                  <a:pt x="792352" y="17779"/>
                </a:lnTo>
                <a:lnTo>
                  <a:pt x="792099" y="11683"/>
                </a:lnTo>
                <a:close/>
              </a:path>
              <a:path w="1170939" h="534035">
                <a:moveTo>
                  <a:pt x="834771" y="9905"/>
                </a:moveTo>
                <a:lnTo>
                  <a:pt x="814959" y="10921"/>
                </a:lnTo>
                <a:lnTo>
                  <a:pt x="810387" y="11049"/>
                </a:lnTo>
                <a:lnTo>
                  <a:pt x="810640" y="17144"/>
                </a:lnTo>
                <a:lnTo>
                  <a:pt x="815086" y="17017"/>
                </a:lnTo>
                <a:lnTo>
                  <a:pt x="835025" y="16001"/>
                </a:lnTo>
                <a:lnTo>
                  <a:pt x="834771" y="9905"/>
                </a:lnTo>
                <a:close/>
              </a:path>
              <a:path w="1170939" h="534035">
                <a:moveTo>
                  <a:pt x="877315" y="7238"/>
                </a:moveTo>
                <a:lnTo>
                  <a:pt x="852932" y="8889"/>
                </a:lnTo>
                <a:lnTo>
                  <a:pt x="853313" y="14985"/>
                </a:lnTo>
                <a:lnTo>
                  <a:pt x="877697" y="13334"/>
                </a:lnTo>
                <a:lnTo>
                  <a:pt x="877315" y="7238"/>
                </a:lnTo>
                <a:close/>
              </a:path>
              <a:path w="1170939" h="534035">
                <a:moveTo>
                  <a:pt x="919861" y="4190"/>
                </a:moveTo>
                <a:lnTo>
                  <a:pt x="895476" y="5968"/>
                </a:lnTo>
                <a:lnTo>
                  <a:pt x="895985" y="12064"/>
                </a:lnTo>
                <a:lnTo>
                  <a:pt x="920241" y="10159"/>
                </a:lnTo>
                <a:lnTo>
                  <a:pt x="919861" y="4190"/>
                </a:lnTo>
                <a:close/>
              </a:path>
              <a:path w="1170939" h="534035">
                <a:moveTo>
                  <a:pt x="962405" y="1396"/>
                </a:moveTo>
                <a:lnTo>
                  <a:pt x="954277" y="1777"/>
                </a:lnTo>
                <a:lnTo>
                  <a:pt x="938022" y="2793"/>
                </a:lnTo>
                <a:lnTo>
                  <a:pt x="938529" y="8889"/>
                </a:lnTo>
                <a:lnTo>
                  <a:pt x="954659" y="7874"/>
                </a:lnTo>
                <a:lnTo>
                  <a:pt x="962787" y="7492"/>
                </a:lnTo>
                <a:lnTo>
                  <a:pt x="962405" y="1396"/>
                </a:lnTo>
                <a:close/>
              </a:path>
              <a:path w="1170939" h="534035">
                <a:moveTo>
                  <a:pt x="999744" y="0"/>
                </a:moveTo>
                <a:lnTo>
                  <a:pt x="980821" y="507"/>
                </a:lnTo>
                <a:lnTo>
                  <a:pt x="980948" y="6603"/>
                </a:lnTo>
                <a:lnTo>
                  <a:pt x="999871" y="6095"/>
                </a:lnTo>
                <a:lnTo>
                  <a:pt x="1005207" y="6095"/>
                </a:lnTo>
                <a:lnTo>
                  <a:pt x="1005332" y="126"/>
                </a:lnTo>
                <a:lnTo>
                  <a:pt x="999744" y="0"/>
                </a:lnTo>
                <a:close/>
              </a:path>
              <a:path w="1170939" h="534035">
                <a:moveTo>
                  <a:pt x="1005207" y="6095"/>
                </a:moveTo>
                <a:lnTo>
                  <a:pt x="999871" y="6095"/>
                </a:lnTo>
                <a:lnTo>
                  <a:pt x="1005204" y="6223"/>
                </a:lnTo>
                <a:lnTo>
                  <a:pt x="1005207" y="6095"/>
                </a:lnTo>
                <a:close/>
              </a:path>
              <a:path w="1170939" h="534035">
                <a:moveTo>
                  <a:pt x="1023747" y="634"/>
                </a:moveTo>
                <a:lnTo>
                  <a:pt x="1023365" y="6730"/>
                </a:lnTo>
                <a:lnTo>
                  <a:pt x="1039113" y="7874"/>
                </a:lnTo>
                <a:lnTo>
                  <a:pt x="1047369" y="9143"/>
                </a:lnTo>
                <a:lnTo>
                  <a:pt x="1048258" y="3048"/>
                </a:lnTo>
                <a:lnTo>
                  <a:pt x="1039622" y="1777"/>
                </a:lnTo>
                <a:lnTo>
                  <a:pt x="1023747" y="634"/>
                </a:lnTo>
                <a:close/>
              </a:path>
              <a:path w="1170939" h="534035">
                <a:moveTo>
                  <a:pt x="1087337" y="19938"/>
                </a:moveTo>
                <a:lnTo>
                  <a:pt x="1086485" y="19938"/>
                </a:lnTo>
                <a:lnTo>
                  <a:pt x="1087120" y="20319"/>
                </a:lnTo>
                <a:lnTo>
                  <a:pt x="1087337" y="19938"/>
                </a:lnTo>
                <a:close/>
              </a:path>
              <a:path w="1170939" h="534035">
                <a:moveTo>
                  <a:pt x="1066419" y="6730"/>
                </a:moveTo>
                <a:lnTo>
                  <a:pt x="1064895" y="12700"/>
                </a:lnTo>
                <a:lnTo>
                  <a:pt x="1072388" y="14604"/>
                </a:lnTo>
                <a:lnTo>
                  <a:pt x="1086865" y="20192"/>
                </a:lnTo>
                <a:lnTo>
                  <a:pt x="1086485" y="19938"/>
                </a:lnTo>
                <a:lnTo>
                  <a:pt x="1087337" y="19938"/>
                </a:lnTo>
                <a:lnTo>
                  <a:pt x="1090167" y="14985"/>
                </a:lnTo>
                <a:lnTo>
                  <a:pt x="1089533" y="14604"/>
                </a:lnTo>
                <a:lnTo>
                  <a:pt x="1089405" y="14604"/>
                </a:lnTo>
                <a:lnTo>
                  <a:pt x="1089152" y="14477"/>
                </a:lnTo>
                <a:lnTo>
                  <a:pt x="1073912" y="8635"/>
                </a:lnTo>
                <a:lnTo>
                  <a:pt x="1066419" y="6730"/>
                </a:lnTo>
                <a:close/>
              </a:path>
              <a:path w="1170939" h="534035">
                <a:moveTo>
                  <a:pt x="1119612" y="36575"/>
                </a:moveTo>
                <a:lnTo>
                  <a:pt x="1111377" y="36575"/>
                </a:lnTo>
                <a:lnTo>
                  <a:pt x="1111758" y="36956"/>
                </a:lnTo>
                <a:lnTo>
                  <a:pt x="1116711" y="42290"/>
                </a:lnTo>
                <a:lnTo>
                  <a:pt x="1119251" y="45846"/>
                </a:lnTo>
                <a:lnTo>
                  <a:pt x="1124203" y="42290"/>
                </a:lnTo>
                <a:lnTo>
                  <a:pt x="1121155" y="38226"/>
                </a:lnTo>
                <a:lnTo>
                  <a:pt x="1119612" y="36575"/>
                </a:lnTo>
                <a:close/>
              </a:path>
              <a:path w="1170939" h="534035">
                <a:moveTo>
                  <a:pt x="1111658" y="36877"/>
                </a:moveTo>
                <a:close/>
              </a:path>
              <a:path w="1170939" h="534035">
                <a:moveTo>
                  <a:pt x="1111377" y="36575"/>
                </a:moveTo>
                <a:lnTo>
                  <a:pt x="1111658" y="36877"/>
                </a:lnTo>
                <a:lnTo>
                  <a:pt x="1111377" y="36575"/>
                </a:lnTo>
                <a:close/>
              </a:path>
              <a:path w="1170939" h="534035">
                <a:moveTo>
                  <a:pt x="1106170" y="24764"/>
                </a:moveTo>
                <a:lnTo>
                  <a:pt x="1102360" y="29463"/>
                </a:lnTo>
                <a:lnTo>
                  <a:pt x="1111658" y="36877"/>
                </a:lnTo>
                <a:lnTo>
                  <a:pt x="1111377" y="36575"/>
                </a:lnTo>
                <a:lnTo>
                  <a:pt x="1119612" y="36575"/>
                </a:lnTo>
                <a:lnTo>
                  <a:pt x="1115695" y="32384"/>
                </a:lnTo>
                <a:lnTo>
                  <a:pt x="1115567" y="32130"/>
                </a:lnTo>
                <a:lnTo>
                  <a:pt x="1106170" y="24764"/>
                </a:lnTo>
                <a:close/>
              </a:path>
              <a:path w="1170939" h="534035">
                <a:moveTo>
                  <a:pt x="1132966" y="58927"/>
                </a:moveTo>
                <a:lnTo>
                  <a:pt x="1127378" y="61340"/>
                </a:lnTo>
                <a:lnTo>
                  <a:pt x="1128014" y="62737"/>
                </a:lnTo>
                <a:lnTo>
                  <a:pt x="1130553" y="70865"/>
                </a:lnTo>
                <a:lnTo>
                  <a:pt x="1132586" y="79501"/>
                </a:lnTo>
                <a:lnTo>
                  <a:pt x="1133221" y="84074"/>
                </a:lnTo>
                <a:lnTo>
                  <a:pt x="1139189" y="83311"/>
                </a:lnTo>
                <a:lnTo>
                  <a:pt x="1138554" y="77977"/>
                </a:lnTo>
                <a:lnTo>
                  <a:pt x="1136396" y="68960"/>
                </a:lnTo>
                <a:lnTo>
                  <a:pt x="1133602" y="60451"/>
                </a:lnTo>
                <a:lnTo>
                  <a:pt x="1132966" y="58927"/>
                </a:lnTo>
                <a:close/>
              </a:path>
              <a:path w="1170939" h="534035">
                <a:moveTo>
                  <a:pt x="1141222" y="101726"/>
                </a:moveTo>
                <a:lnTo>
                  <a:pt x="1135126" y="101980"/>
                </a:lnTo>
                <a:lnTo>
                  <a:pt x="1135761" y="118871"/>
                </a:lnTo>
                <a:lnTo>
                  <a:pt x="1135507" y="126110"/>
                </a:lnTo>
                <a:lnTo>
                  <a:pt x="1141602" y="126364"/>
                </a:lnTo>
                <a:lnTo>
                  <a:pt x="1141857" y="118617"/>
                </a:lnTo>
                <a:lnTo>
                  <a:pt x="1141222" y="101726"/>
                </a:lnTo>
                <a:close/>
              </a:path>
              <a:path w="1170939" h="534035">
                <a:moveTo>
                  <a:pt x="1134617" y="144271"/>
                </a:moveTo>
                <a:lnTo>
                  <a:pt x="1132783" y="164337"/>
                </a:lnTo>
                <a:lnTo>
                  <a:pt x="1132332" y="168401"/>
                </a:lnTo>
                <a:lnTo>
                  <a:pt x="1138301" y="169163"/>
                </a:lnTo>
                <a:lnTo>
                  <a:pt x="1138936" y="164337"/>
                </a:lnTo>
                <a:lnTo>
                  <a:pt x="1140714" y="144779"/>
                </a:lnTo>
                <a:lnTo>
                  <a:pt x="1134617" y="144271"/>
                </a:lnTo>
                <a:close/>
              </a:path>
              <a:path w="1170939" h="534035">
                <a:moveTo>
                  <a:pt x="1130046" y="186562"/>
                </a:moveTo>
                <a:lnTo>
                  <a:pt x="1126489" y="210565"/>
                </a:lnTo>
                <a:lnTo>
                  <a:pt x="1132586" y="211454"/>
                </a:lnTo>
                <a:lnTo>
                  <a:pt x="1136141" y="187325"/>
                </a:lnTo>
                <a:lnTo>
                  <a:pt x="1130046" y="186562"/>
                </a:lnTo>
                <a:close/>
              </a:path>
              <a:path w="1170939" h="534035">
                <a:moveTo>
                  <a:pt x="1123696" y="228600"/>
                </a:moveTo>
                <a:lnTo>
                  <a:pt x="1122552" y="235457"/>
                </a:lnTo>
                <a:lnTo>
                  <a:pt x="1119759" y="252729"/>
                </a:lnTo>
                <a:lnTo>
                  <a:pt x="1125727" y="253618"/>
                </a:lnTo>
                <a:lnTo>
                  <a:pt x="1128522" y="236474"/>
                </a:lnTo>
                <a:lnTo>
                  <a:pt x="1129664" y="229615"/>
                </a:lnTo>
                <a:lnTo>
                  <a:pt x="1123696" y="228600"/>
                </a:lnTo>
                <a:close/>
              </a:path>
              <a:path w="1170939" h="534035">
                <a:moveTo>
                  <a:pt x="1116964" y="270763"/>
                </a:moveTo>
                <a:lnTo>
                  <a:pt x="1115187" y="282193"/>
                </a:lnTo>
                <a:lnTo>
                  <a:pt x="1113536" y="295020"/>
                </a:lnTo>
                <a:lnTo>
                  <a:pt x="1119504" y="295782"/>
                </a:lnTo>
                <a:lnTo>
                  <a:pt x="1121155" y="283082"/>
                </a:lnTo>
                <a:lnTo>
                  <a:pt x="1122934" y="271652"/>
                </a:lnTo>
                <a:lnTo>
                  <a:pt x="1116964" y="270763"/>
                </a:lnTo>
                <a:close/>
              </a:path>
              <a:path w="1170939" h="534035">
                <a:moveTo>
                  <a:pt x="1111503" y="313308"/>
                </a:moveTo>
                <a:lnTo>
                  <a:pt x="1110361" y="324865"/>
                </a:lnTo>
                <a:lnTo>
                  <a:pt x="1109979" y="337819"/>
                </a:lnTo>
                <a:lnTo>
                  <a:pt x="1116076" y="337946"/>
                </a:lnTo>
                <a:lnTo>
                  <a:pt x="1116457" y="325374"/>
                </a:lnTo>
                <a:lnTo>
                  <a:pt x="1117600" y="313816"/>
                </a:lnTo>
                <a:lnTo>
                  <a:pt x="1111503" y="313308"/>
                </a:lnTo>
                <a:close/>
              </a:path>
              <a:path w="1170939" h="534035">
                <a:moveTo>
                  <a:pt x="1116329" y="355853"/>
                </a:moveTo>
                <a:lnTo>
                  <a:pt x="1110234" y="356361"/>
                </a:lnTo>
                <a:lnTo>
                  <a:pt x="1110614" y="361060"/>
                </a:lnTo>
                <a:lnTo>
                  <a:pt x="1112520" y="376300"/>
                </a:lnTo>
                <a:lnTo>
                  <a:pt x="1113282" y="380873"/>
                </a:lnTo>
                <a:lnTo>
                  <a:pt x="1119251" y="379856"/>
                </a:lnTo>
                <a:lnTo>
                  <a:pt x="1118615" y="375538"/>
                </a:lnTo>
                <a:lnTo>
                  <a:pt x="1116711" y="360552"/>
                </a:lnTo>
                <a:lnTo>
                  <a:pt x="1116329" y="355853"/>
                </a:lnTo>
                <a:close/>
              </a:path>
              <a:path w="1170939" h="534035">
                <a:moveTo>
                  <a:pt x="1122299" y="397763"/>
                </a:moveTo>
                <a:lnTo>
                  <a:pt x="1116329" y="398906"/>
                </a:lnTo>
                <a:lnTo>
                  <a:pt x="1117346" y="404367"/>
                </a:lnTo>
                <a:lnTo>
                  <a:pt x="1120266" y="417194"/>
                </a:lnTo>
                <a:lnTo>
                  <a:pt x="1121664" y="422909"/>
                </a:lnTo>
                <a:lnTo>
                  <a:pt x="1127633" y="421385"/>
                </a:lnTo>
                <a:lnTo>
                  <a:pt x="1126236" y="415925"/>
                </a:lnTo>
                <a:lnTo>
                  <a:pt x="1123441" y="403225"/>
                </a:lnTo>
                <a:lnTo>
                  <a:pt x="1122299" y="397763"/>
                </a:lnTo>
                <a:close/>
              </a:path>
              <a:path w="1170939" h="534035">
                <a:moveTo>
                  <a:pt x="1132459" y="438911"/>
                </a:moveTo>
                <a:lnTo>
                  <a:pt x="1126616" y="440689"/>
                </a:lnTo>
                <a:lnTo>
                  <a:pt x="1133983" y="462660"/>
                </a:lnTo>
                <a:lnTo>
                  <a:pt x="1134490" y="464057"/>
                </a:lnTo>
                <a:lnTo>
                  <a:pt x="1140205" y="461771"/>
                </a:lnTo>
                <a:lnTo>
                  <a:pt x="1139698" y="460628"/>
                </a:lnTo>
                <a:lnTo>
                  <a:pt x="1132586" y="439419"/>
                </a:lnTo>
                <a:lnTo>
                  <a:pt x="1132459" y="438911"/>
                </a:lnTo>
                <a:close/>
              </a:path>
              <a:path w="1170939" h="534035">
                <a:moveTo>
                  <a:pt x="1150668" y="501311"/>
                </a:moveTo>
                <a:lnTo>
                  <a:pt x="1136396" y="508634"/>
                </a:lnTo>
                <a:lnTo>
                  <a:pt x="1170813" y="533780"/>
                </a:lnTo>
                <a:lnTo>
                  <a:pt x="1170449" y="503300"/>
                </a:lnTo>
                <a:lnTo>
                  <a:pt x="1151763" y="503300"/>
                </a:lnTo>
                <a:lnTo>
                  <a:pt x="1150668" y="501311"/>
                </a:lnTo>
                <a:close/>
              </a:path>
              <a:path w="1170939" h="534035">
                <a:moveTo>
                  <a:pt x="1156098" y="498525"/>
                </a:moveTo>
                <a:lnTo>
                  <a:pt x="1150668" y="501311"/>
                </a:lnTo>
                <a:lnTo>
                  <a:pt x="1151763" y="503300"/>
                </a:lnTo>
                <a:lnTo>
                  <a:pt x="1157097" y="500633"/>
                </a:lnTo>
                <a:lnTo>
                  <a:pt x="1156098" y="498525"/>
                </a:lnTo>
                <a:close/>
              </a:path>
              <a:path w="1170939" h="534035">
                <a:moveTo>
                  <a:pt x="1170304" y="491235"/>
                </a:moveTo>
                <a:lnTo>
                  <a:pt x="1156098" y="498525"/>
                </a:lnTo>
                <a:lnTo>
                  <a:pt x="1157097" y="500633"/>
                </a:lnTo>
                <a:lnTo>
                  <a:pt x="1151763" y="503300"/>
                </a:lnTo>
                <a:lnTo>
                  <a:pt x="1170449" y="503300"/>
                </a:lnTo>
                <a:lnTo>
                  <a:pt x="1170304" y="491235"/>
                </a:lnTo>
                <a:close/>
              </a:path>
              <a:path w="1170939" h="534035">
                <a:moveTo>
                  <a:pt x="1147064" y="478662"/>
                </a:moveTo>
                <a:lnTo>
                  <a:pt x="1141349" y="480949"/>
                </a:lnTo>
                <a:lnTo>
                  <a:pt x="1150365" y="500760"/>
                </a:lnTo>
                <a:lnTo>
                  <a:pt x="1150668" y="501311"/>
                </a:lnTo>
                <a:lnTo>
                  <a:pt x="1156098" y="498525"/>
                </a:lnTo>
                <a:lnTo>
                  <a:pt x="1147572" y="480059"/>
                </a:lnTo>
                <a:lnTo>
                  <a:pt x="1147064" y="478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E6876663-4A77-3D40-8121-CFB9D9550096}"/>
              </a:ext>
            </a:extLst>
          </p:cNvPr>
          <p:cNvSpPr/>
          <p:nvPr/>
        </p:nvSpPr>
        <p:spPr>
          <a:xfrm>
            <a:off x="2593848" y="2061336"/>
            <a:ext cx="211454" cy="269240"/>
          </a:xfrm>
          <a:custGeom>
            <a:avLst/>
            <a:gdLst/>
            <a:ahLst/>
            <a:cxnLst/>
            <a:rect l="l" t="t" r="r" b="b"/>
            <a:pathLst>
              <a:path w="211454" h="269239">
                <a:moveTo>
                  <a:pt x="105537" y="0"/>
                </a:moveTo>
                <a:lnTo>
                  <a:pt x="0" y="268986"/>
                </a:lnTo>
                <a:lnTo>
                  <a:pt x="211074" y="268986"/>
                </a:lnTo>
                <a:lnTo>
                  <a:pt x="10553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FF708691-6572-CB40-884E-8DC73D24E5EE}"/>
              </a:ext>
            </a:extLst>
          </p:cNvPr>
          <p:cNvSpPr/>
          <p:nvPr/>
        </p:nvSpPr>
        <p:spPr>
          <a:xfrm>
            <a:off x="2593848" y="2061336"/>
            <a:ext cx="211454" cy="269240"/>
          </a:xfrm>
          <a:custGeom>
            <a:avLst/>
            <a:gdLst/>
            <a:ahLst/>
            <a:cxnLst/>
            <a:rect l="l" t="t" r="r" b="b"/>
            <a:pathLst>
              <a:path w="211454" h="269239">
                <a:moveTo>
                  <a:pt x="0" y="268986"/>
                </a:moveTo>
                <a:lnTo>
                  <a:pt x="105537" y="0"/>
                </a:lnTo>
                <a:lnTo>
                  <a:pt x="211074" y="268986"/>
                </a:lnTo>
                <a:lnTo>
                  <a:pt x="0" y="26898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9A23A6F5-D3D0-EE47-9691-1E85EA7989EE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22886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7">
            <a:extLst>
              <a:ext uri="{FF2B5EF4-FFF2-40B4-BE49-F238E27FC236}">
                <a16:creationId xmlns:a16="http://schemas.microsoft.com/office/drawing/2014/main" id="{E078EB85-1CC6-FA46-9F38-0AF5A9F3CAF3}"/>
              </a:ext>
            </a:extLst>
          </p:cNvPr>
          <p:cNvSpPr txBox="1"/>
          <p:nvPr/>
        </p:nvSpPr>
        <p:spPr>
          <a:xfrm>
            <a:off x="275589" y="806006"/>
            <a:ext cx="3985895" cy="2332049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70180" marR="5080" indent="-170180"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Insertions </a:t>
            </a:r>
            <a:r>
              <a:rPr lang="en-US" sz="1600" spc="-10" dirty="0">
                <a:latin typeface="Arial"/>
                <a:cs typeface="Arial"/>
              </a:rPr>
              <a:t>always </a:t>
            </a:r>
            <a:r>
              <a:rPr sz="1600" dirty="0">
                <a:latin typeface="Arial"/>
                <a:cs typeface="Arial"/>
              </a:rPr>
              <a:t>take</a:t>
            </a:r>
            <a:r>
              <a:rPr sz="1600" spc="-13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place</a:t>
            </a:r>
            <a:r>
              <a:rPr lang="en-US" sz="1600" dirty="0">
                <a:latin typeface="Arial"/>
                <a:cs typeface="Arial"/>
              </a:rPr>
              <a:t> </a:t>
            </a:r>
            <a:r>
              <a:rPr sz="1600" dirty="0">
                <a:latin typeface="Arial"/>
                <a:cs typeface="Arial"/>
              </a:rPr>
              <a:t> in leaf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nodes.</a:t>
            </a:r>
            <a:endParaRPr sz="1600">
              <a:latin typeface="Arial"/>
              <a:cs typeface="Arial"/>
            </a:endParaRPr>
          </a:p>
          <a:p>
            <a:pPr marL="170180" marR="81280" indent="-170180">
              <a:spcBef>
                <a:spcPts val="390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To </a:t>
            </a:r>
            <a:r>
              <a:rPr sz="1600" spc="-5" dirty="0">
                <a:latin typeface="Arial"/>
                <a:cs typeface="Arial"/>
              </a:rPr>
              <a:t>ensure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delete </a:t>
            </a:r>
            <a:r>
              <a:rPr lang="en-US" sz="1600" spc="5" dirty="0">
                <a:latin typeface="Arial"/>
                <a:cs typeface="Arial"/>
              </a:rPr>
              <a:t>a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lang="en-US" sz="1600" spc="-5" dirty="0">
                <a:latin typeface="Arial"/>
                <a:cs typeface="Arial"/>
              </a:rPr>
              <a:t>node</a:t>
            </a:r>
            <a:r>
              <a:rPr sz="1600" spc="-5" dirty="0">
                <a:latin typeface="Arial"/>
                <a:cs typeface="Arial"/>
              </a:rPr>
              <a:t>,</a:t>
            </a:r>
            <a:r>
              <a:rPr sz="1600" spc="-17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we</a:t>
            </a:r>
            <a:r>
              <a:rPr lang="en-US" sz="1600" spc="-15" dirty="0">
                <a:latin typeface="Arial"/>
                <a:cs typeface="Arial"/>
              </a:rPr>
              <a:t> </a:t>
            </a:r>
            <a:r>
              <a:rPr sz="1600" spc="-15" dirty="0">
                <a:latin typeface="Arial"/>
                <a:cs typeface="Arial"/>
              </a:rPr>
              <a:t> </a:t>
            </a:r>
            <a:r>
              <a:rPr sz="1600" spc="10" dirty="0">
                <a:latin typeface="Arial"/>
                <a:cs typeface="Arial"/>
              </a:rPr>
              <a:t>may </a:t>
            </a:r>
            <a:r>
              <a:rPr sz="1600" spc="-5" dirty="0">
                <a:latin typeface="Arial"/>
                <a:cs typeface="Arial"/>
              </a:rPr>
              <a:t>need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spc="-10" dirty="0">
                <a:latin typeface="Arial"/>
                <a:cs typeface="Arial"/>
              </a:rPr>
              <a:t>swap </a:t>
            </a:r>
            <a:r>
              <a:rPr sz="1600" dirty="0">
                <a:latin typeface="Arial"/>
                <a:cs typeface="Arial"/>
              </a:rPr>
              <a:t>first </a:t>
            </a:r>
            <a:r>
              <a:rPr sz="1600" spc="-5" dirty="0">
                <a:latin typeface="Arial"/>
                <a:cs typeface="Arial"/>
              </a:rPr>
              <a:t>with our</a:t>
            </a:r>
            <a:r>
              <a:rPr lang="en-US" sz="1600" spc="-5" dirty="0">
                <a:latin typeface="Arial"/>
                <a:cs typeface="Arial"/>
              </a:rPr>
              <a:t> </a:t>
            </a:r>
            <a:r>
              <a:rPr sz="1600" spc="-5" dirty="0">
                <a:latin typeface="Arial"/>
                <a:cs typeface="Arial"/>
              </a:rPr>
              <a:t> predecessor or </a:t>
            </a:r>
            <a:r>
              <a:rPr sz="1600" dirty="0">
                <a:latin typeface="Arial"/>
                <a:cs typeface="Arial"/>
              </a:rPr>
              <a:t>successor (just like </a:t>
            </a:r>
            <a:r>
              <a:rPr sz="1600" spc="-5" dirty="0">
                <a:latin typeface="Arial"/>
                <a:cs typeface="Arial"/>
              </a:rPr>
              <a:t>with </a:t>
            </a:r>
            <a:r>
              <a:rPr sz="1600" dirty="0">
                <a:latin typeface="Arial"/>
                <a:cs typeface="Arial"/>
              </a:rPr>
              <a:t>a</a:t>
            </a:r>
            <a:r>
              <a:rPr lang="en-US" sz="1600" dirty="0">
                <a:latin typeface="Arial"/>
                <a:cs typeface="Arial"/>
              </a:rPr>
              <a:t> 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BST </a:t>
            </a:r>
            <a:r>
              <a:rPr sz="1600" spc="-10" dirty="0">
                <a:latin typeface="Arial"/>
                <a:cs typeface="Arial"/>
              </a:rPr>
              <a:t>when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delete a </a:t>
            </a:r>
            <a:r>
              <a:rPr sz="1600" spc="-5" dirty="0">
                <a:latin typeface="Arial"/>
                <a:cs typeface="Arial"/>
              </a:rPr>
              <a:t>node with </a:t>
            </a:r>
            <a:r>
              <a:rPr sz="1600" dirty="0">
                <a:latin typeface="Arial"/>
                <a:cs typeface="Arial"/>
              </a:rPr>
              <a:t>2</a:t>
            </a:r>
            <a:r>
              <a:rPr lang="en-US" sz="1600" dirty="0">
                <a:latin typeface="Arial"/>
                <a:cs typeface="Arial"/>
              </a:rPr>
              <a:t> 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children).</a:t>
            </a:r>
            <a:endParaRPr sz="1600">
              <a:latin typeface="Arial"/>
              <a:cs typeface="Arial"/>
            </a:endParaRPr>
          </a:p>
          <a:p>
            <a:pPr marL="170180" marR="19685" indent="-170180">
              <a:lnSpc>
                <a:spcPct val="100000"/>
              </a:lnSpc>
              <a:spcBef>
                <a:spcPts val="38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The </a:t>
            </a:r>
            <a:r>
              <a:rPr sz="1600" spc="-5" dirty="0">
                <a:latin typeface="Arial"/>
                <a:cs typeface="Arial"/>
              </a:rPr>
              <a:t>concern: </a:t>
            </a:r>
            <a:r>
              <a:rPr sz="1600" dirty="0">
                <a:latin typeface="Arial"/>
                <a:cs typeface="Arial"/>
              </a:rPr>
              <a:t>insertion </a:t>
            </a:r>
            <a:r>
              <a:rPr sz="1600" spc="5" dirty="0">
                <a:latin typeface="Arial"/>
                <a:cs typeface="Arial"/>
              </a:rPr>
              <a:t>might make </a:t>
            </a:r>
            <a:r>
              <a:rPr sz="1600" dirty="0">
                <a:latin typeface="Arial"/>
                <a:cs typeface="Arial"/>
              </a:rPr>
              <a:t>a</a:t>
            </a:r>
            <a:r>
              <a:rPr sz="1600" spc="-23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node  </a:t>
            </a:r>
            <a:r>
              <a:rPr sz="1600" dirty="0">
                <a:latin typeface="Arial"/>
                <a:cs typeface="Arial"/>
              </a:rPr>
              <a:t>too </a:t>
            </a:r>
            <a:r>
              <a:rPr sz="1600" spc="-5" dirty="0">
                <a:latin typeface="Arial"/>
                <a:cs typeface="Arial"/>
              </a:rPr>
              <a:t>large, or </a:t>
            </a:r>
            <a:r>
              <a:rPr sz="1600" dirty="0">
                <a:latin typeface="Arial"/>
                <a:cs typeface="Arial"/>
              </a:rPr>
              <a:t>deletion </a:t>
            </a:r>
            <a:r>
              <a:rPr sz="1600" spc="5" dirty="0">
                <a:latin typeface="Arial"/>
                <a:cs typeface="Arial"/>
              </a:rPr>
              <a:t>might make </a:t>
            </a:r>
            <a:r>
              <a:rPr sz="1600" dirty="0">
                <a:latin typeface="Arial"/>
                <a:cs typeface="Arial"/>
              </a:rPr>
              <a:t>a </a:t>
            </a:r>
            <a:r>
              <a:rPr sz="1600" spc="-5" dirty="0">
                <a:latin typeface="Arial"/>
                <a:cs typeface="Arial"/>
              </a:rPr>
              <a:t>node  </a:t>
            </a:r>
            <a:r>
              <a:rPr sz="1600" dirty="0">
                <a:latin typeface="Arial"/>
                <a:cs typeface="Arial"/>
              </a:rPr>
              <a:t>too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small.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28">
            <a:extLst>
              <a:ext uri="{FF2B5EF4-FFF2-40B4-BE49-F238E27FC236}">
                <a16:creationId xmlns:a16="http://schemas.microsoft.com/office/drawing/2014/main" id="{B799CDA8-7065-3A41-BE15-0212FAF2402A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9">
            <a:extLst>
              <a:ext uri="{FF2B5EF4-FFF2-40B4-BE49-F238E27FC236}">
                <a16:creationId xmlns:a16="http://schemas.microsoft.com/office/drawing/2014/main" id="{80B27E90-71A1-224C-A5C5-AA66736EFF38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0">
            <a:extLst>
              <a:ext uri="{FF2B5EF4-FFF2-40B4-BE49-F238E27FC236}">
                <a16:creationId xmlns:a16="http://schemas.microsoft.com/office/drawing/2014/main" id="{4413AD7B-6F33-3C49-BB98-1A9E1CFA77D8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1350645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Insert and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Delete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32">
            <a:extLst>
              <a:ext uri="{FF2B5EF4-FFF2-40B4-BE49-F238E27FC236}">
                <a16:creationId xmlns:a16="http://schemas.microsoft.com/office/drawing/2014/main" id="{41DD01C3-0ACD-C241-ABF9-D33BF4A8627A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759061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61BC2F5-919D-B544-A646-98F8B949BB7F}"/>
              </a:ext>
            </a:extLst>
          </p:cNvPr>
          <p:cNvSpPr txBox="1"/>
          <p:nvPr/>
        </p:nvSpPr>
        <p:spPr>
          <a:xfrm>
            <a:off x="275589" y="806322"/>
            <a:ext cx="34544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Rotations </a:t>
            </a:r>
            <a:r>
              <a:rPr sz="1600" spc="-5" dirty="0">
                <a:latin typeface="Arial"/>
                <a:cs typeface="Arial"/>
              </a:rPr>
              <a:t>allow us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spc="-5" dirty="0">
                <a:latin typeface="Arial"/>
                <a:cs typeface="Arial"/>
              </a:rPr>
              <a:t>donate or</a:t>
            </a:r>
            <a:r>
              <a:rPr sz="1600" spc="-14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steal  elements from a</a:t>
            </a:r>
            <a:r>
              <a:rPr sz="1600" spc="-10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sibling.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F4650CB3-42BA-B841-828B-676861A87BE8}"/>
              </a:ext>
            </a:extLst>
          </p:cNvPr>
          <p:cNvSpPr txBox="1"/>
          <p:nvPr/>
        </p:nvSpPr>
        <p:spPr>
          <a:xfrm>
            <a:off x="275589" y="2806446"/>
            <a:ext cx="408051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A </a:t>
            </a:r>
            <a:r>
              <a:rPr sz="1600" dirty="0">
                <a:latin typeface="Arial"/>
                <a:cs typeface="Arial"/>
              </a:rPr>
              <a:t>rotation can </a:t>
            </a:r>
            <a:r>
              <a:rPr sz="1600" spc="-5" dirty="0">
                <a:latin typeface="Arial"/>
                <a:cs typeface="Arial"/>
              </a:rPr>
              <a:t>be </a:t>
            </a:r>
            <a:r>
              <a:rPr sz="1600" dirty="0">
                <a:latin typeface="Arial"/>
                <a:cs typeface="Arial"/>
              </a:rPr>
              <a:t>implemented in O(B)</a:t>
            </a:r>
            <a:r>
              <a:rPr sz="1600" spc="-210" dirty="0">
                <a:latin typeface="Arial"/>
                <a:cs typeface="Arial"/>
              </a:rPr>
              <a:t> </a:t>
            </a:r>
            <a:r>
              <a:rPr sz="1600" spc="10" dirty="0">
                <a:latin typeface="Arial"/>
                <a:cs typeface="Arial"/>
              </a:rPr>
              <a:t>time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47915266-E8FC-824F-9D0B-9A685D55B18F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B820FF72-BBF8-9241-BB54-D47DE5D89059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3EAE0DAB-6FC9-9346-8078-CF486A9FC025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79883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Sharing With Your</a:t>
            </a:r>
            <a:r>
              <a:rPr sz="1800" b="1" spc="-5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Siblings</a:t>
            </a:r>
            <a:endParaRPr sz="1800">
              <a:latin typeface="Arial"/>
              <a:cs typeface="Arial"/>
            </a:endParaRPr>
          </a:p>
        </p:txBody>
      </p:sp>
      <p:graphicFrame>
        <p:nvGraphicFramePr>
          <p:cNvPr id="7" name="object 7">
            <a:extLst>
              <a:ext uri="{FF2B5EF4-FFF2-40B4-BE49-F238E27FC236}">
                <a16:creationId xmlns:a16="http://schemas.microsoft.com/office/drawing/2014/main" id="{8077877C-FF6E-8C46-9A9B-DF6623307D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871734"/>
              </p:ext>
            </p:extLst>
          </p:nvPr>
        </p:nvGraphicFramePr>
        <p:xfrm>
          <a:off x="517302" y="1925542"/>
          <a:ext cx="1054734" cy="2111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11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82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130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object 8">
            <a:extLst>
              <a:ext uri="{FF2B5EF4-FFF2-40B4-BE49-F238E27FC236}">
                <a16:creationId xmlns:a16="http://schemas.microsoft.com/office/drawing/2014/main" id="{3BD8AE8C-E4E3-B047-99CD-3C3FD3A497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305787"/>
              </p:ext>
            </p:extLst>
          </p:nvPr>
        </p:nvGraphicFramePr>
        <p:xfrm>
          <a:off x="228377" y="2385917"/>
          <a:ext cx="806449" cy="2111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1137">
                <a:tc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41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55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63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object 9">
            <a:extLst>
              <a:ext uri="{FF2B5EF4-FFF2-40B4-BE49-F238E27FC236}">
                <a16:creationId xmlns:a16="http://schemas.microsoft.com/office/drawing/2014/main" id="{293F5A18-E8A5-934B-A1A8-905D458AB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149962"/>
              </p:ext>
            </p:extLst>
          </p:nvPr>
        </p:nvGraphicFramePr>
        <p:xfrm>
          <a:off x="1304702" y="2385917"/>
          <a:ext cx="806449" cy="2111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1137"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90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4127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101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900" b="1" spc="-15" dirty="0">
                          <a:latin typeface="Arial"/>
                          <a:cs typeface="Arial"/>
                        </a:rPr>
                        <a:t>112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object 10">
            <a:extLst>
              <a:ext uri="{FF2B5EF4-FFF2-40B4-BE49-F238E27FC236}">
                <a16:creationId xmlns:a16="http://schemas.microsoft.com/office/drawing/2014/main" id="{A59CBE79-0187-DD45-9EC2-9E81946C2AB7}"/>
              </a:ext>
            </a:extLst>
          </p:cNvPr>
          <p:cNvSpPr/>
          <p:nvPr/>
        </p:nvSpPr>
        <p:spPr>
          <a:xfrm>
            <a:off x="615823" y="2139060"/>
            <a:ext cx="422275" cy="249554"/>
          </a:xfrm>
          <a:custGeom>
            <a:avLst/>
            <a:gdLst/>
            <a:ahLst/>
            <a:cxnLst/>
            <a:rect l="l" t="t" r="r" b="b"/>
            <a:pathLst>
              <a:path w="422275" h="249554">
                <a:moveTo>
                  <a:pt x="0" y="249300"/>
                </a:moveTo>
                <a:lnTo>
                  <a:pt x="422275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78A25EB8-CE22-E644-AA73-9EC27CC410B3}"/>
              </a:ext>
            </a:extLst>
          </p:cNvPr>
          <p:cNvSpPr/>
          <p:nvPr/>
        </p:nvSpPr>
        <p:spPr>
          <a:xfrm>
            <a:off x="1307083" y="2139060"/>
            <a:ext cx="403225" cy="249554"/>
          </a:xfrm>
          <a:custGeom>
            <a:avLst/>
            <a:gdLst/>
            <a:ahLst/>
            <a:cxnLst/>
            <a:rect l="l" t="t" r="r" b="b"/>
            <a:pathLst>
              <a:path w="403225" h="249554">
                <a:moveTo>
                  <a:pt x="0" y="0"/>
                </a:moveTo>
                <a:lnTo>
                  <a:pt x="403225" y="2493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CF3D086C-BD8F-E543-BD4A-C0F6651D332F}"/>
              </a:ext>
            </a:extLst>
          </p:cNvPr>
          <p:cNvSpPr/>
          <p:nvPr/>
        </p:nvSpPr>
        <p:spPr>
          <a:xfrm>
            <a:off x="519683" y="2139060"/>
            <a:ext cx="269240" cy="96520"/>
          </a:xfrm>
          <a:custGeom>
            <a:avLst/>
            <a:gdLst/>
            <a:ahLst/>
            <a:cxnLst/>
            <a:rect l="l" t="t" r="r" b="b"/>
            <a:pathLst>
              <a:path w="269239" h="96519">
                <a:moveTo>
                  <a:pt x="269113" y="0"/>
                </a:moveTo>
                <a:lnTo>
                  <a:pt x="0" y="9601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1D9F9CF2-8EE0-BF42-A9B0-5465B8359B76}"/>
              </a:ext>
            </a:extLst>
          </p:cNvPr>
          <p:cNvSpPr/>
          <p:nvPr/>
        </p:nvSpPr>
        <p:spPr>
          <a:xfrm>
            <a:off x="250698" y="2139060"/>
            <a:ext cx="269240" cy="76200"/>
          </a:xfrm>
          <a:custGeom>
            <a:avLst/>
            <a:gdLst/>
            <a:ahLst/>
            <a:cxnLst/>
            <a:rect l="l" t="t" r="r" b="b"/>
            <a:pathLst>
              <a:path w="269239" h="76200">
                <a:moveTo>
                  <a:pt x="268986" y="0"/>
                </a:moveTo>
                <a:lnTo>
                  <a:pt x="0" y="76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EDDA62F8-3E5E-9E43-B0B6-E638C26E55B7}"/>
              </a:ext>
            </a:extLst>
          </p:cNvPr>
          <p:cNvSpPr/>
          <p:nvPr/>
        </p:nvSpPr>
        <p:spPr>
          <a:xfrm>
            <a:off x="1575435" y="2139060"/>
            <a:ext cx="250190" cy="76200"/>
          </a:xfrm>
          <a:custGeom>
            <a:avLst/>
            <a:gdLst/>
            <a:ahLst/>
            <a:cxnLst/>
            <a:rect l="l" t="t" r="r" b="b"/>
            <a:pathLst>
              <a:path w="250189" h="76200">
                <a:moveTo>
                  <a:pt x="0" y="0"/>
                </a:moveTo>
                <a:lnTo>
                  <a:pt x="250062" y="76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5" name="object 15">
            <a:extLst>
              <a:ext uri="{FF2B5EF4-FFF2-40B4-BE49-F238E27FC236}">
                <a16:creationId xmlns:a16="http://schemas.microsoft.com/office/drawing/2014/main" id="{F36BA0A2-37CC-2A47-BEF5-F1A8570713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562905"/>
              </p:ext>
            </p:extLst>
          </p:nvPr>
        </p:nvGraphicFramePr>
        <p:xfrm>
          <a:off x="2821590" y="1943830"/>
          <a:ext cx="1054734" cy="2111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1137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63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130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object 16">
            <a:extLst>
              <a:ext uri="{FF2B5EF4-FFF2-40B4-BE49-F238E27FC236}">
                <a16:creationId xmlns:a16="http://schemas.microsoft.com/office/drawing/2014/main" id="{3B1DB991-936C-164D-9C4E-389047538747}"/>
              </a:ext>
            </a:extLst>
          </p:cNvPr>
          <p:cNvSpPr txBox="1"/>
          <p:nvPr/>
        </p:nvSpPr>
        <p:spPr>
          <a:xfrm>
            <a:off x="2612898" y="2407348"/>
            <a:ext cx="269240" cy="211454"/>
          </a:xfrm>
          <a:prstGeom prst="rect">
            <a:avLst/>
          </a:prstGeom>
          <a:solidFill>
            <a:srgbClr val="BADFE2"/>
          </a:solidFill>
          <a:ln w="5461">
            <a:solidFill>
              <a:srgbClr val="00000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260"/>
              </a:spcBef>
            </a:pPr>
            <a:r>
              <a:rPr sz="900" b="1" dirty="0">
                <a:latin typeface="Arial"/>
                <a:cs typeface="Arial"/>
              </a:rPr>
              <a:t>41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C1702CFB-E921-9B46-BF85-E1A4E547387C}"/>
              </a:ext>
            </a:extLst>
          </p:cNvPr>
          <p:cNvSpPr txBox="1"/>
          <p:nvPr/>
        </p:nvSpPr>
        <p:spPr>
          <a:xfrm>
            <a:off x="2881534" y="2407348"/>
            <a:ext cx="269240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72390">
              <a:lnSpc>
                <a:spcPct val="100000"/>
              </a:lnSpc>
              <a:spcBef>
                <a:spcPts val="260"/>
              </a:spcBef>
            </a:pPr>
            <a:r>
              <a:rPr sz="900" b="1" dirty="0">
                <a:latin typeface="Arial"/>
                <a:cs typeface="Arial"/>
              </a:rPr>
              <a:t>55</a:t>
            </a:r>
            <a:endParaRPr sz="900">
              <a:latin typeface="Arial"/>
              <a:cs typeface="Arial"/>
            </a:endParaRPr>
          </a:p>
        </p:txBody>
      </p:sp>
      <p:graphicFrame>
        <p:nvGraphicFramePr>
          <p:cNvPr id="18" name="object 18">
            <a:extLst>
              <a:ext uri="{FF2B5EF4-FFF2-40B4-BE49-F238E27FC236}">
                <a16:creationId xmlns:a16="http://schemas.microsoft.com/office/drawing/2014/main" id="{68E4A988-5CF9-6D47-A04D-EB95D482F7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743933"/>
              </p:ext>
            </p:extLst>
          </p:nvPr>
        </p:nvGraphicFramePr>
        <p:xfrm>
          <a:off x="3340766" y="2404586"/>
          <a:ext cx="1074419" cy="2111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7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6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113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82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90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101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900" b="1" spc="-15" dirty="0">
                          <a:latin typeface="Arial"/>
                          <a:cs typeface="Arial"/>
                        </a:rPr>
                        <a:t>112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object 19">
            <a:extLst>
              <a:ext uri="{FF2B5EF4-FFF2-40B4-BE49-F238E27FC236}">
                <a16:creationId xmlns:a16="http://schemas.microsoft.com/office/drawing/2014/main" id="{EBD3CE28-2F1D-4C4E-9D1E-A51FA4EB9900}"/>
              </a:ext>
            </a:extLst>
          </p:cNvPr>
          <p:cNvSpPr/>
          <p:nvPr/>
        </p:nvSpPr>
        <p:spPr>
          <a:xfrm>
            <a:off x="2881883" y="2157348"/>
            <a:ext cx="460375" cy="250190"/>
          </a:xfrm>
          <a:custGeom>
            <a:avLst/>
            <a:gdLst/>
            <a:ahLst/>
            <a:cxnLst/>
            <a:rect l="l" t="t" r="r" b="b"/>
            <a:pathLst>
              <a:path w="460375" h="250189">
                <a:moveTo>
                  <a:pt x="0" y="250062"/>
                </a:moveTo>
                <a:lnTo>
                  <a:pt x="460375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ACA19EE9-4A85-B54C-92F9-6731E7019A10}"/>
              </a:ext>
            </a:extLst>
          </p:cNvPr>
          <p:cNvSpPr/>
          <p:nvPr/>
        </p:nvSpPr>
        <p:spPr>
          <a:xfrm>
            <a:off x="3611371" y="2157348"/>
            <a:ext cx="269240" cy="250190"/>
          </a:xfrm>
          <a:custGeom>
            <a:avLst/>
            <a:gdLst/>
            <a:ahLst/>
            <a:cxnLst/>
            <a:rect l="l" t="t" r="r" b="b"/>
            <a:pathLst>
              <a:path w="269239" h="250189">
                <a:moveTo>
                  <a:pt x="0" y="0"/>
                </a:moveTo>
                <a:lnTo>
                  <a:pt x="269113" y="25006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06F7C721-25BF-334D-BBB1-9B1F012D5F5A}"/>
              </a:ext>
            </a:extLst>
          </p:cNvPr>
          <p:cNvSpPr/>
          <p:nvPr/>
        </p:nvSpPr>
        <p:spPr>
          <a:xfrm>
            <a:off x="2823971" y="2157348"/>
            <a:ext cx="269240" cy="96520"/>
          </a:xfrm>
          <a:custGeom>
            <a:avLst/>
            <a:gdLst/>
            <a:ahLst/>
            <a:cxnLst/>
            <a:rect l="l" t="t" r="r" b="b"/>
            <a:pathLst>
              <a:path w="269239" h="96519">
                <a:moveTo>
                  <a:pt x="269113" y="0"/>
                </a:moveTo>
                <a:lnTo>
                  <a:pt x="0" y="9601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3E411D55-6FB4-924F-AF51-C989FFD631FA}"/>
              </a:ext>
            </a:extLst>
          </p:cNvPr>
          <p:cNvSpPr/>
          <p:nvPr/>
        </p:nvSpPr>
        <p:spPr>
          <a:xfrm>
            <a:off x="2554858" y="2157348"/>
            <a:ext cx="269240" cy="76200"/>
          </a:xfrm>
          <a:custGeom>
            <a:avLst/>
            <a:gdLst/>
            <a:ahLst/>
            <a:cxnLst/>
            <a:rect l="l" t="t" r="r" b="b"/>
            <a:pathLst>
              <a:path w="269239" h="76200">
                <a:moveTo>
                  <a:pt x="269113" y="0"/>
                </a:moveTo>
                <a:lnTo>
                  <a:pt x="0" y="76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DC91412A-AF70-E348-8D5A-3CAA5460FB85}"/>
              </a:ext>
            </a:extLst>
          </p:cNvPr>
          <p:cNvSpPr/>
          <p:nvPr/>
        </p:nvSpPr>
        <p:spPr>
          <a:xfrm>
            <a:off x="3879723" y="2157348"/>
            <a:ext cx="250190" cy="76200"/>
          </a:xfrm>
          <a:custGeom>
            <a:avLst/>
            <a:gdLst/>
            <a:ahLst/>
            <a:cxnLst/>
            <a:rect l="l" t="t" r="r" b="b"/>
            <a:pathLst>
              <a:path w="250189" h="76200">
                <a:moveTo>
                  <a:pt x="0" y="0"/>
                </a:moveTo>
                <a:lnTo>
                  <a:pt x="249936" y="76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55BE8F58-E5E0-0C43-B09C-65EE3C727F82}"/>
              </a:ext>
            </a:extLst>
          </p:cNvPr>
          <p:cNvSpPr/>
          <p:nvPr/>
        </p:nvSpPr>
        <p:spPr>
          <a:xfrm>
            <a:off x="1825498" y="1927098"/>
            <a:ext cx="768350" cy="38100"/>
          </a:xfrm>
          <a:custGeom>
            <a:avLst/>
            <a:gdLst/>
            <a:ahLst/>
            <a:cxnLst/>
            <a:rect l="l" t="t" r="r" b="b"/>
            <a:pathLst>
              <a:path w="768350" h="38100">
                <a:moveTo>
                  <a:pt x="730250" y="0"/>
                </a:moveTo>
                <a:lnTo>
                  <a:pt x="730250" y="38100"/>
                </a:lnTo>
                <a:lnTo>
                  <a:pt x="762253" y="22098"/>
                </a:lnTo>
                <a:lnTo>
                  <a:pt x="736600" y="22098"/>
                </a:lnTo>
                <a:lnTo>
                  <a:pt x="736600" y="16001"/>
                </a:lnTo>
                <a:lnTo>
                  <a:pt x="762253" y="16001"/>
                </a:lnTo>
                <a:lnTo>
                  <a:pt x="730250" y="0"/>
                </a:lnTo>
                <a:close/>
              </a:path>
              <a:path w="768350" h="38100">
                <a:moveTo>
                  <a:pt x="730250" y="16001"/>
                </a:moveTo>
                <a:lnTo>
                  <a:pt x="0" y="16001"/>
                </a:lnTo>
                <a:lnTo>
                  <a:pt x="0" y="22098"/>
                </a:lnTo>
                <a:lnTo>
                  <a:pt x="730250" y="22098"/>
                </a:lnTo>
                <a:lnTo>
                  <a:pt x="730250" y="16001"/>
                </a:lnTo>
                <a:close/>
              </a:path>
              <a:path w="768350" h="38100">
                <a:moveTo>
                  <a:pt x="762253" y="16001"/>
                </a:moveTo>
                <a:lnTo>
                  <a:pt x="736600" y="16001"/>
                </a:lnTo>
                <a:lnTo>
                  <a:pt x="736600" y="22098"/>
                </a:lnTo>
                <a:lnTo>
                  <a:pt x="762253" y="22098"/>
                </a:lnTo>
                <a:lnTo>
                  <a:pt x="768350" y="19050"/>
                </a:lnTo>
                <a:lnTo>
                  <a:pt x="762253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442218F1-9678-CC4B-8092-782D8E39EF36}"/>
              </a:ext>
            </a:extLst>
          </p:cNvPr>
          <p:cNvSpPr/>
          <p:nvPr/>
        </p:nvSpPr>
        <p:spPr>
          <a:xfrm>
            <a:off x="1825498" y="1716023"/>
            <a:ext cx="768350" cy="38100"/>
          </a:xfrm>
          <a:custGeom>
            <a:avLst/>
            <a:gdLst/>
            <a:ahLst/>
            <a:cxnLst/>
            <a:rect l="l" t="t" r="r" b="b"/>
            <a:pathLst>
              <a:path w="76835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1"/>
                </a:lnTo>
                <a:lnTo>
                  <a:pt x="38100" y="16001"/>
                </a:lnTo>
                <a:lnTo>
                  <a:pt x="38100" y="0"/>
                </a:lnTo>
                <a:close/>
              </a:path>
              <a:path w="768350" h="38100">
                <a:moveTo>
                  <a:pt x="38100" y="16001"/>
                </a:moveTo>
                <a:lnTo>
                  <a:pt x="31750" y="16001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1"/>
                </a:lnTo>
                <a:close/>
              </a:path>
              <a:path w="768350" h="38100">
                <a:moveTo>
                  <a:pt x="768350" y="16001"/>
                </a:moveTo>
                <a:lnTo>
                  <a:pt x="38100" y="16001"/>
                </a:lnTo>
                <a:lnTo>
                  <a:pt x="38100" y="22098"/>
                </a:lnTo>
                <a:lnTo>
                  <a:pt x="768350" y="22098"/>
                </a:lnTo>
                <a:lnTo>
                  <a:pt x="768350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5D29CA81-8B78-0F41-BB52-14059774A05A}"/>
              </a:ext>
            </a:extLst>
          </p:cNvPr>
          <p:cNvSpPr txBox="1"/>
          <p:nvPr/>
        </p:nvSpPr>
        <p:spPr>
          <a:xfrm>
            <a:off x="1872361" y="1547875"/>
            <a:ext cx="701675" cy="58801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735"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Left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rotation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Right</a:t>
            </a:r>
            <a:r>
              <a:rPr sz="900" spc="-7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rotation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1F79A662-5F5B-1741-840E-FBCE75DE677D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84960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9">
            <a:extLst>
              <a:ext uri="{FF2B5EF4-FFF2-40B4-BE49-F238E27FC236}">
                <a16:creationId xmlns:a16="http://schemas.microsoft.com/office/drawing/2014/main" id="{4D333B42-B377-3C44-8491-892692FA9E54}"/>
              </a:ext>
            </a:extLst>
          </p:cNvPr>
          <p:cNvSpPr txBox="1"/>
          <p:nvPr/>
        </p:nvSpPr>
        <p:spPr>
          <a:xfrm>
            <a:off x="275589" y="809054"/>
            <a:ext cx="4042410" cy="794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Insertion of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new </a:t>
            </a:r>
            <a:r>
              <a:rPr sz="1200" spc="-5" dirty="0">
                <a:latin typeface="Arial"/>
                <a:cs typeface="Arial"/>
              </a:rPr>
              <a:t>element </a:t>
            </a:r>
            <a:r>
              <a:rPr sz="1200" dirty="0">
                <a:latin typeface="Arial"/>
                <a:cs typeface="Arial"/>
              </a:rPr>
              <a:t>into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leaf </a:t>
            </a:r>
            <a:r>
              <a:rPr sz="1200" spc="-5" dirty="0">
                <a:latin typeface="Arial"/>
                <a:cs typeface="Arial"/>
              </a:rPr>
              <a:t>node might </a:t>
            </a:r>
            <a:r>
              <a:rPr sz="1200" dirty="0">
                <a:latin typeface="Arial"/>
                <a:cs typeface="Arial"/>
              </a:rPr>
              <a:t>give</a:t>
            </a:r>
            <a:r>
              <a:rPr sz="1200" spc="-13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the  leaf </a:t>
            </a:r>
            <a:r>
              <a:rPr sz="1200" spc="-5" dirty="0">
                <a:latin typeface="Arial"/>
                <a:cs typeface="Arial"/>
              </a:rPr>
              <a:t>node </a:t>
            </a:r>
            <a:r>
              <a:rPr sz="1200" dirty="0">
                <a:latin typeface="Arial"/>
                <a:cs typeface="Arial"/>
              </a:rPr>
              <a:t>too </a:t>
            </a:r>
            <a:r>
              <a:rPr sz="1200" spc="-15" dirty="0">
                <a:latin typeface="Arial"/>
                <a:cs typeface="Arial"/>
              </a:rPr>
              <a:t>many </a:t>
            </a:r>
            <a:r>
              <a:rPr sz="1200" dirty="0">
                <a:latin typeface="Arial"/>
                <a:cs typeface="Arial"/>
              </a:rPr>
              <a:t>keys (2B of</a:t>
            </a:r>
            <a:r>
              <a:rPr sz="1200" spc="-5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them).</a:t>
            </a:r>
            <a:endParaRPr sz="1200">
              <a:latin typeface="Arial"/>
              <a:cs typeface="Arial"/>
            </a:endParaRPr>
          </a:p>
          <a:p>
            <a:pPr marL="170180" marR="31750" indent="-170180">
              <a:lnSpc>
                <a:spcPct val="100000"/>
              </a:lnSpc>
              <a:spcBef>
                <a:spcPts val="285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If so, </a:t>
            </a:r>
            <a:r>
              <a:rPr sz="1200" spc="-20" dirty="0">
                <a:latin typeface="Arial"/>
                <a:cs typeface="Arial"/>
              </a:rPr>
              <a:t>we </a:t>
            </a:r>
            <a:r>
              <a:rPr sz="1200" spc="-5" dirty="0">
                <a:latin typeface="Arial"/>
                <a:cs typeface="Arial"/>
              </a:rPr>
              <a:t>can </a:t>
            </a:r>
            <a:r>
              <a:rPr sz="1200" spc="5" dirty="0">
                <a:latin typeface="Arial"/>
                <a:cs typeface="Arial"/>
              </a:rPr>
              <a:t>split </a:t>
            </a:r>
            <a:r>
              <a:rPr sz="1200" dirty="0">
                <a:latin typeface="Arial"/>
                <a:cs typeface="Arial"/>
              </a:rPr>
              <a:t>the leaf </a:t>
            </a:r>
            <a:r>
              <a:rPr sz="1200" spc="-5" dirty="0">
                <a:latin typeface="Arial"/>
                <a:cs typeface="Arial"/>
              </a:rPr>
              <a:t>and donate </a:t>
            </a:r>
            <a:r>
              <a:rPr sz="1200" spc="5" dirty="0">
                <a:latin typeface="Arial"/>
                <a:cs typeface="Arial"/>
              </a:rPr>
              <a:t>its </a:t>
            </a:r>
            <a:r>
              <a:rPr sz="1200" spc="-5" dirty="0">
                <a:latin typeface="Arial"/>
                <a:cs typeface="Arial"/>
              </a:rPr>
              <a:t>median element  </a:t>
            </a:r>
            <a:r>
              <a:rPr sz="1200" dirty="0">
                <a:latin typeface="Arial"/>
                <a:cs typeface="Arial"/>
              </a:rPr>
              <a:t>to the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parent: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0">
            <a:extLst>
              <a:ext uri="{FF2B5EF4-FFF2-40B4-BE49-F238E27FC236}">
                <a16:creationId xmlns:a16="http://schemas.microsoft.com/office/drawing/2014/main" id="{AF691794-6DF7-CE46-8578-42507336960E}"/>
              </a:ext>
            </a:extLst>
          </p:cNvPr>
          <p:cNvSpPr txBox="1"/>
          <p:nvPr/>
        </p:nvSpPr>
        <p:spPr>
          <a:xfrm>
            <a:off x="275589" y="2711640"/>
            <a:ext cx="3994150" cy="610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200" spc="5" dirty="0">
                <a:latin typeface="Arial"/>
                <a:cs typeface="Arial"/>
              </a:rPr>
              <a:t>This </a:t>
            </a:r>
            <a:r>
              <a:rPr sz="1200" spc="-5" dirty="0">
                <a:latin typeface="Arial"/>
                <a:cs typeface="Arial"/>
              </a:rPr>
              <a:t>might </a:t>
            </a:r>
            <a:r>
              <a:rPr sz="1200" dirty="0">
                <a:latin typeface="Arial"/>
                <a:cs typeface="Arial"/>
              </a:rPr>
              <a:t>give the parent too </a:t>
            </a:r>
            <a:r>
              <a:rPr sz="1200" spc="-15" dirty="0">
                <a:latin typeface="Arial"/>
                <a:cs typeface="Arial"/>
              </a:rPr>
              <a:t>many </a:t>
            </a:r>
            <a:r>
              <a:rPr sz="1200" spc="-5" dirty="0">
                <a:latin typeface="Arial"/>
                <a:cs typeface="Arial"/>
              </a:rPr>
              <a:t>elements, </a:t>
            </a:r>
            <a:r>
              <a:rPr sz="1200" dirty="0">
                <a:latin typeface="Arial"/>
                <a:cs typeface="Arial"/>
              </a:rPr>
              <a:t>causing </a:t>
            </a:r>
            <a:r>
              <a:rPr sz="1200" spc="10" dirty="0">
                <a:latin typeface="Arial"/>
                <a:cs typeface="Arial"/>
              </a:rPr>
              <a:t>it 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5" dirty="0">
                <a:latin typeface="Arial"/>
                <a:cs typeface="Arial"/>
              </a:rPr>
              <a:t>split, </a:t>
            </a:r>
            <a:r>
              <a:rPr sz="1200" spc="-5" dirty="0">
                <a:latin typeface="Arial"/>
                <a:cs typeface="Arial"/>
              </a:rPr>
              <a:t>and then </a:t>
            </a:r>
            <a:r>
              <a:rPr sz="1200" dirty="0">
                <a:latin typeface="Arial"/>
                <a:cs typeface="Arial"/>
              </a:rPr>
              <a:t>the grandparent,</a:t>
            </a:r>
            <a:r>
              <a:rPr sz="1200" spc="-1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etc.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285"/>
              </a:spcBef>
              <a:buChar char="•"/>
              <a:tabLst>
                <a:tab pos="170815" algn="l"/>
              </a:tabLst>
            </a:pPr>
            <a:r>
              <a:rPr sz="1200" spc="30" dirty="0">
                <a:latin typeface="Arial"/>
                <a:cs typeface="Arial"/>
              </a:rPr>
              <a:t>We</a:t>
            </a:r>
            <a:r>
              <a:rPr sz="1200" spc="-7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could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have </a:t>
            </a:r>
            <a:r>
              <a:rPr sz="1200" spc="5" dirty="0">
                <a:latin typeface="Arial"/>
                <a:cs typeface="Arial"/>
              </a:rPr>
              <a:t>also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donated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to</a:t>
            </a:r>
            <a:r>
              <a:rPr sz="1200" spc="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sibling,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spc="10" dirty="0">
                <a:latin typeface="Arial"/>
                <a:cs typeface="Arial"/>
              </a:rPr>
              <a:t>if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possible…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31">
            <a:extLst>
              <a:ext uri="{FF2B5EF4-FFF2-40B4-BE49-F238E27FC236}">
                <a16:creationId xmlns:a16="http://schemas.microsoft.com/office/drawing/2014/main" id="{A8EDE9A6-7D85-5848-BEBC-8CAE89ABE107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2">
            <a:extLst>
              <a:ext uri="{FF2B5EF4-FFF2-40B4-BE49-F238E27FC236}">
                <a16:creationId xmlns:a16="http://schemas.microsoft.com/office/drawing/2014/main" id="{6A2A5440-7DBA-1440-8A8A-B20BBB4B9F58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33">
            <a:extLst>
              <a:ext uri="{FF2B5EF4-FFF2-40B4-BE49-F238E27FC236}">
                <a16:creationId xmlns:a16="http://schemas.microsoft.com/office/drawing/2014/main" id="{1EA9190B-E7A8-8844-9DEF-08F9F183277E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60706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Splitting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 Node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after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Insertion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34">
            <a:extLst>
              <a:ext uri="{FF2B5EF4-FFF2-40B4-BE49-F238E27FC236}">
                <a16:creationId xmlns:a16="http://schemas.microsoft.com/office/drawing/2014/main" id="{1A21D7DB-5614-4346-BF9E-5EEA9A44E348}"/>
              </a:ext>
            </a:extLst>
          </p:cNvPr>
          <p:cNvSpPr txBox="1"/>
          <p:nvPr/>
        </p:nvSpPr>
        <p:spPr>
          <a:xfrm>
            <a:off x="46990" y="1893888"/>
            <a:ext cx="31623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B =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3:</a:t>
            </a:r>
            <a:endParaRPr sz="900">
              <a:latin typeface="Arial"/>
              <a:cs typeface="Arial"/>
            </a:endParaRPr>
          </a:p>
        </p:txBody>
      </p:sp>
      <p:sp>
        <p:nvSpPr>
          <p:cNvPr id="8" name="object 35">
            <a:extLst>
              <a:ext uri="{FF2B5EF4-FFF2-40B4-BE49-F238E27FC236}">
                <a16:creationId xmlns:a16="http://schemas.microsoft.com/office/drawing/2014/main" id="{B0D362E5-9DAD-A64E-B1F1-FE59C6DFCA28}"/>
              </a:ext>
            </a:extLst>
          </p:cNvPr>
          <p:cNvSpPr/>
          <p:nvPr/>
        </p:nvSpPr>
        <p:spPr>
          <a:xfrm>
            <a:off x="577723" y="1887538"/>
            <a:ext cx="384175" cy="77470"/>
          </a:xfrm>
          <a:custGeom>
            <a:avLst/>
            <a:gdLst/>
            <a:ahLst/>
            <a:cxnLst/>
            <a:rect l="l" t="t" r="r" b="b"/>
            <a:pathLst>
              <a:path w="384175" h="77470">
                <a:moveTo>
                  <a:pt x="384175" y="0"/>
                </a:moveTo>
                <a:lnTo>
                  <a:pt x="0" y="7708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6">
            <a:extLst>
              <a:ext uri="{FF2B5EF4-FFF2-40B4-BE49-F238E27FC236}">
                <a16:creationId xmlns:a16="http://schemas.microsoft.com/office/drawing/2014/main" id="{63EF4375-08B0-CE45-9386-B8DE1BDCE92D}"/>
              </a:ext>
            </a:extLst>
          </p:cNvPr>
          <p:cNvSpPr/>
          <p:nvPr/>
        </p:nvSpPr>
        <p:spPr>
          <a:xfrm>
            <a:off x="1499996" y="1887538"/>
            <a:ext cx="364490" cy="38100"/>
          </a:xfrm>
          <a:custGeom>
            <a:avLst/>
            <a:gdLst/>
            <a:ahLst/>
            <a:cxnLst/>
            <a:rect l="l" t="t" r="r" b="b"/>
            <a:pathLst>
              <a:path w="364489" h="38100">
                <a:moveTo>
                  <a:pt x="0" y="0"/>
                </a:moveTo>
                <a:lnTo>
                  <a:pt x="364363" y="381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37">
            <a:extLst>
              <a:ext uri="{FF2B5EF4-FFF2-40B4-BE49-F238E27FC236}">
                <a16:creationId xmlns:a16="http://schemas.microsoft.com/office/drawing/2014/main" id="{AD80D638-34CE-AB40-99DB-4EA3A0717F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473440"/>
              </p:ext>
            </p:extLst>
          </p:nvPr>
        </p:nvGraphicFramePr>
        <p:xfrm>
          <a:off x="441102" y="1674019"/>
          <a:ext cx="1594482" cy="6715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2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9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86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113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61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237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137"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19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42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47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56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" name="object 38">
            <a:extLst>
              <a:ext uri="{FF2B5EF4-FFF2-40B4-BE49-F238E27FC236}">
                <a16:creationId xmlns:a16="http://schemas.microsoft.com/office/drawing/2014/main" id="{A50A6B9A-4313-FE42-8042-9EBA749B56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53392"/>
              </p:ext>
            </p:extLst>
          </p:nvPr>
        </p:nvGraphicFramePr>
        <p:xfrm>
          <a:off x="2707290" y="2134394"/>
          <a:ext cx="786764" cy="2111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113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19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object 39">
            <a:extLst>
              <a:ext uri="{FF2B5EF4-FFF2-40B4-BE49-F238E27FC236}">
                <a16:creationId xmlns:a16="http://schemas.microsoft.com/office/drawing/2014/main" id="{923BC9E9-0F52-824F-99D2-D19A75E7AC65}"/>
              </a:ext>
            </a:extLst>
          </p:cNvPr>
          <p:cNvSpPr txBox="1"/>
          <p:nvPr/>
        </p:nvSpPr>
        <p:spPr>
          <a:xfrm>
            <a:off x="3766185" y="2136775"/>
            <a:ext cx="268605" cy="211454"/>
          </a:xfrm>
          <a:prstGeom prst="rect">
            <a:avLst/>
          </a:prstGeom>
          <a:solidFill>
            <a:srgbClr val="BADFE2"/>
          </a:solidFill>
          <a:ln w="4825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2390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47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40">
            <a:extLst>
              <a:ext uri="{FF2B5EF4-FFF2-40B4-BE49-F238E27FC236}">
                <a16:creationId xmlns:a16="http://schemas.microsoft.com/office/drawing/2014/main" id="{4166169E-3210-D04C-83A7-5BA7C93937FD}"/>
              </a:ext>
            </a:extLst>
          </p:cNvPr>
          <p:cNvSpPr txBox="1"/>
          <p:nvPr/>
        </p:nvSpPr>
        <p:spPr>
          <a:xfrm>
            <a:off x="4034440" y="2136775"/>
            <a:ext cx="26860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72390">
              <a:lnSpc>
                <a:spcPct val="100000"/>
              </a:lnSpc>
              <a:spcBef>
                <a:spcPts val="270"/>
              </a:spcBef>
            </a:pPr>
            <a:r>
              <a:rPr sz="900" b="1" dirty="0">
                <a:latin typeface="Arial"/>
                <a:cs typeface="Arial"/>
              </a:rPr>
              <a:t>56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41">
            <a:extLst>
              <a:ext uri="{FF2B5EF4-FFF2-40B4-BE49-F238E27FC236}">
                <a16:creationId xmlns:a16="http://schemas.microsoft.com/office/drawing/2014/main" id="{B52F76C1-E7F6-6A4B-BF88-B801A6D8C584}"/>
              </a:ext>
            </a:extLst>
          </p:cNvPr>
          <p:cNvSpPr/>
          <p:nvPr/>
        </p:nvSpPr>
        <p:spPr>
          <a:xfrm>
            <a:off x="2843783" y="1887538"/>
            <a:ext cx="384175" cy="77470"/>
          </a:xfrm>
          <a:custGeom>
            <a:avLst/>
            <a:gdLst/>
            <a:ahLst/>
            <a:cxnLst/>
            <a:rect l="l" t="t" r="r" b="b"/>
            <a:pathLst>
              <a:path w="384175" h="77470">
                <a:moveTo>
                  <a:pt x="384175" y="0"/>
                </a:moveTo>
                <a:lnTo>
                  <a:pt x="0" y="7708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42">
            <a:extLst>
              <a:ext uri="{FF2B5EF4-FFF2-40B4-BE49-F238E27FC236}">
                <a16:creationId xmlns:a16="http://schemas.microsoft.com/office/drawing/2014/main" id="{A3A9A855-F5BE-064C-816F-BC2B5F5EAB05}"/>
              </a:ext>
            </a:extLst>
          </p:cNvPr>
          <p:cNvSpPr/>
          <p:nvPr/>
        </p:nvSpPr>
        <p:spPr>
          <a:xfrm>
            <a:off x="4034408" y="1887538"/>
            <a:ext cx="364490" cy="38100"/>
          </a:xfrm>
          <a:custGeom>
            <a:avLst/>
            <a:gdLst/>
            <a:ahLst/>
            <a:cxnLst/>
            <a:rect l="l" t="t" r="r" b="b"/>
            <a:pathLst>
              <a:path w="364489" h="38100">
                <a:moveTo>
                  <a:pt x="0" y="0"/>
                </a:moveTo>
                <a:lnTo>
                  <a:pt x="364363" y="381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43">
            <a:extLst>
              <a:ext uri="{FF2B5EF4-FFF2-40B4-BE49-F238E27FC236}">
                <a16:creationId xmlns:a16="http://schemas.microsoft.com/office/drawing/2014/main" id="{771A1345-5A5F-DB45-93DD-3872719E1B19}"/>
              </a:ext>
            </a:extLst>
          </p:cNvPr>
          <p:cNvSpPr/>
          <p:nvPr/>
        </p:nvSpPr>
        <p:spPr>
          <a:xfrm>
            <a:off x="3093846" y="1887538"/>
            <a:ext cx="403225" cy="250190"/>
          </a:xfrm>
          <a:custGeom>
            <a:avLst/>
            <a:gdLst/>
            <a:ahLst/>
            <a:cxnLst/>
            <a:rect l="l" t="t" r="r" b="b"/>
            <a:pathLst>
              <a:path w="403225" h="250190">
                <a:moveTo>
                  <a:pt x="403225" y="0"/>
                </a:moveTo>
                <a:lnTo>
                  <a:pt x="0" y="25006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44">
            <a:extLst>
              <a:ext uri="{FF2B5EF4-FFF2-40B4-BE49-F238E27FC236}">
                <a16:creationId xmlns:a16="http://schemas.microsoft.com/office/drawing/2014/main" id="{CFBC56DE-D7CF-C74B-83CD-AF3F21FE1311}"/>
              </a:ext>
            </a:extLst>
          </p:cNvPr>
          <p:cNvSpPr/>
          <p:nvPr/>
        </p:nvSpPr>
        <p:spPr>
          <a:xfrm>
            <a:off x="443483" y="2425001"/>
            <a:ext cx="1555750" cy="77470"/>
          </a:xfrm>
          <a:custGeom>
            <a:avLst/>
            <a:gdLst/>
            <a:ahLst/>
            <a:cxnLst/>
            <a:rect l="l" t="t" r="r" b="b"/>
            <a:pathLst>
              <a:path w="1555750" h="77470">
                <a:moveTo>
                  <a:pt x="1555750" y="0"/>
                </a:moveTo>
                <a:lnTo>
                  <a:pt x="1545564" y="14960"/>
                </a:lnTo>
                <a:lnTo>
                  <a:pt x="1517792" y="27193"/>
                </a:lnTo>
                <a:lnTo>
                  <a:pt x="1476615" y="35450"/>
                </a:lnTo>
                <a:lnTo>
                  <a:pt x="1426209" y="38480"/>
                </a:lnTo>
                <a:lnTo>
                  <a:pt x="907542" y="38480"/>
                </a:lnTo>
                <a:lnTo>
                  <a:pt x="857117" y="41511"/>
                </a:lnTo>
                <a:lnTo>
                  <a:pt x="815895" y="49768"/>
                </a:lnTo>
                <a:lnTo>
                  <a:pt x="788080" y="62001"/>
                </a:lnTo>
                <a:lnTo>
                  <a:pt x="777875" y="76961"/>
                </a:lnTo>
                <a:lnTo>
                  <a:pt x="767689" y="62001"/>
                </a:lnTo>
                <a:lnTo>
                  <a:pt x="739917" y="49768"/>
                </a:lnTo>
                <a:lnTo>
                  <a:pt x="698740" y="41511"/>
                </a:lnTo>
                <a:lnTo>
                  <a:pt x="648334" y="38480"/>
                </a:lnTo>
                <a:lnTo>
                  <a:pt x="129667" y="38480"/>
                </a:lnTo>
                <a:lnTo>
                  <a:pt x="79242" y="35450"/>
                </a:lnTo>
                <a:lnTo>
                  <a:pt x="38020" y="27193"/>
                </a:lnTo>
                <a:lnTo>
                  <a:pt x="10205" y="14960"/>
                </a:ln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8" name="object 45">
            <a:extLst>
              <a:ext uri="{FF2B5EF4-FFF2-40B4-BE49-F238E27FC236}">
                <a16:creationId xmlns:a16="http://schemas.microsoft.com/office/drawing/2014/main" id="{7F67B395-B0C6-B34C-9111-6FED74389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173952"/>
              </p:ext>
            </p:extLst>
          </p:nvPr>
        </p:nvGraphicFramePr>
        <p:xfrm>
          <a:off x="3225577" y="1674019"/>
          <a:ext cx="805180" cy="2111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113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42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61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object 46">
            <a:extLst>
              <a:ext uri="{FF2B5EF4-FFF2-40B4-BE49-F238E27FC236}">
                <a16:creationId xmlns:a16="http://schemas.microsoft.com/office/drawing/2014/main" id="{F7E4930E-752C-AB47-90AF-38B6C152B155}"/>
              </a:ext>
            </a:extLst>
          </p:cNvPr>
          <p:cNvSpPr/>
          <p:nvPr/>
        </p:nvSpPr>
        <p:spPr>
          <a:xfrm>
            <a:off x="3765423" y="1887538"/>
            <a:ext cx="269240" cy="249554"/>
          </a:xfrm>
          <a:custGeom>
            <a:avLst/>
            <a:gdLst/>
            <a:ahLst/>
            <a:cxnLst/>
            <a:rect l="l" t="t" r="r" b="b"/>
            <a:pathLst>
              <a:path w="269239" h="249554">
                <a:moveTo>
                  <a:pt x="0" y="0"/>
                </a:moveTo>
                <a:lnTo>
                  <a:pt x="268986" y="249301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47">
            <a:extLst>
              <a:ext uri="{FF2B5EF4-FFF2-40B4-BE49-F238E27FC236}">
                <a16:creationId xmlns:a16="http://schemas.microsoft.com/office/drawing/2014/main" id="{7732C6F2-08F1-7448-924B-740621C95565}"/>
              </a:ext>
            </a:extLst>
          </p:cNvPr>
          <p:cNvSpPr/>
          <p:nvPr/>
        </p:nvSpPr>
        <p:spPr>
          <a:xfrm>
            <a:off x="2075433" y="1849438"/>
            <a:ext cx="595630" cy="38100"/>
          </a:xfrm>
          <a:custGeom>
            <a:avLst/>
            <a:gdLst/>
            <a:ahLst/>
            <a:cxnLst/>
            <a:rect l="l" t="t" r="r" b="b"/>
            <a:pathLst>
              <a:path w="595629" h="38100">
                <a:moveTo>
                  <a:pt x="557276" y="0"/>
                </a:moveTo>
                <a:lnTo>
                  <a:pt x="557276" y="38100"/>
                </a:lnTo>
                <a:lnTo>
                  <a:pt x="589280" y="22098"/>
                </a:lnTo>
                <a:lnTo>
                  <a:pt x="563626" y="22098"/>
                </a:lnTo>
                <a:lnTo>
                  <a:pt x="563626" y="16002"/>
                </a:lnTo>
                <a:lnTo>
                  <a:pt x="589279" y="16002"/>
                </a:lnTo>
                <a:lnTo>
                  <a:pt x="557276" y="0"/>
                </a:lnTo>
                <a:close/>
              </a:path>
              <a:path w="595629" h="38100">
                <a:moveTo>
                  <a:pt x="557276" y="16002"/>
                </a:moveTo>
                <a:lnTo>
                  <a:pt x="0" y="16002"/>
                </a:lnTo>
                <a:lnTo>
                  <a:pt x="0" y="22098"/>
                </a:lnTo>
                <a:lnTo>
                  <a:pt x="557276" y="22098"/>
                </a:lnTo>
                <a:lnTo>
                  <a:pt x="557276" y="16002"/>
                </a:lnTo>
                <a:close/>
              </a:path>
              <a:path w="595629" h="38100">
                <a:moveTo>
                  <a:pt x="589279" y="16002"/>
                </a:moveTo>
                <a:lnTo>
                  <a:pt x="563626" y="16002"/>
                </a:lnTo>
                <a:lnTo>
                  <a:pt x="563626" y="22098"/>
                </a:lnTo>
                <a:lnTo>
                  <a:pt x="589280" y="22098"/>
                </a:lnTo>
                <a:lnTo>
                  <a:pt x="595376" y="19050"/>
                </a:lnTo>
                <a:lnTo>
                  <a:pt x="589279" y="16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48">
            <a:extLst>
              <a:ext uri="{FF2B5EF4-FFF2-40B4-BE49-F238E27FC236}">
                <a16:creationId xmlns:a16="http://schemas.microsoft.com/office/drawing/2014/main" id="{D28431FF-FF1F-7041-9EA2-CF013492D61D}"/>
              </a:ext>
            </a:extLst>
          </p:cNvPr>
          <p:cNvSpPr txBox="1"/>
          <p:nvPr/>
        </p:nvSpPr>
        <p:spPr>
          <a:xfrm>
            <a:off x="2083688" y="1912811"/>
            <a:ext cx="61976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Split a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49">
            <a:extLst>
              <a:ext uri="{FF2B5EF4-FFF2-40B4-BE49-F238E27FC236}">
                <a16:creationId xmlns:a16="http://schemas.microsoft.com/office/drawing/2014/main" id="{40DBA0DC-F344-2648-8BB2-83CE99FE064E}"/>
              </a:ext>
            </a:extLst>
          </p:cNvPr>
          <p:cNvSpPr/>
          <p:nvPr/>
        </p:nvSpPr>
        <p:spPr>
          <a:xfrm>
            <a:off x="2728721" y="2444051"/>
            <a:ext cx="768350" cy="77470"/>
          </a:xfrm>
          <a:custGeom>
            <a:avLst/>
            <a:gdLst/>
            <a:ahLst/>
            <a:cxnLst/>
            <a:rect l="l" t="t" r="r" b="b"/>
            <a:pathLst>
              <a:path w="768350" h="77470">
                <a:moveTo>
                  <a:pt x="768350" y="0"/>
                </a:moveTo>
                <a:lnTo>
                  <a:pt x="763331" y="14960"/>
                </a:lnTo>
                <a:lnTo>
                  <a:pt x="749633" y="27193"/>
                </a:lnTo>
                <a:lnTo>
                  <a:pt x="729291" y="35450"/>
                </a:lnTo>
                <a:lnTo>
                  <a:pt x="704341" y="38480"/>
                </a:lnTo>
                <a:lnTo>
                  <a:pt x="448183" y="38480"/>
                </a:lnTo>
                <a:lnTo>
                  <a:pt x="423287" y="41511"/>
                </a:lnTo>
                <a:lnTo>
                  <a:pt x="402939" y="49768"/>
                </a:lnTo>
                <a:lnTo>
                  <a:pt x="389211" y="62001"/>
                </a:lnTo>
                <a:lnTo>
                  <a:pt x="384175" y="76961"/>
                </a:lnTo>
                <a:lnTo>
                  <a:pt x="379156" y="62001"/>
                </a:lnTo>
                <a:lnTo>
                  <a:pt x="365458" y="49768"/>
                </a:lnTo>
                <a:lnTo>
                  <a:pt x="345116" y="41511"/>
                </a:lnTo>
                <a:lnTo>
                  <a:pt x="320166" y="38480"/>
                </a:lnTo>
                <a:lnTo>
                  <a:pt x="64008" y="38480"/>
                </a:lnTo>
                <a:lnTo>
                  <a:pt x="39112" y="35450"/>
                </a:lnTo>
                <a:lnTo>
                  <a:pt x="18764" y="27193"/>
                </a:lnTo>
                <a:lnTo>
                  <a:pt x="5036" y="14960"/>
                </a:ln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50">
            <a:extLst>
              <a:ext uri="{FF2B5EF4-FFF2-40B4-BE49-F238E27FC236}">
                <a16:creationId xmlns:a16="http://schemas.microsoft.com/office/drawing/2014/main" id="{E9DDB0CB-FD92-EF44-94B8-DA392F32CD99}"/>
              </a:ext>
            </a:extLst>
          </p:cNvPr>
          <p:cNvSpPr txBox="1"/>
          <p:nvPr/>
        </p:nvSpPr>
        <p:spPr>
          <a:xfrm>
            <a:off x="2930017" y="2508313"/>
            <a:ext cx="35433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B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keys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51">
            <a:extLst>
              <a:ext uri="{FF2B5EF4-FFF2-40B4-BE49-F238E27FC236}">
                <a16:creationId xmlns:a16="http://schemas.microsoft.com/office/drawing/2014/main" id="{69E1203F-1151-2346-8F52-3996F474485F}"/>
              </a:ext>
            </a:extLst>
          </p:cNvPr>
          <p:cNvSpPr txBox="1"/>
          <p:nvPr/>
        </p:nvSpPr>
        <p:spPr>
          <a:xfrm>
            <a:off x="1028445" y="2489213"/>
            <a:ext cx="329311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  <a:tabLst>
                <a:tab pos="2746375" algn="l"/>
              </a:tabLst>
            </a:pPr>
            <a:r>
              <a:rPr sz="900" spc="5" dirty="0">
                <a:latin typeface="Arial"/>
                <a:cs typeface="Arial"/>
              </a:rPr>
              <a:t>2B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keys	</a:t>
            </a:r>
            <a:r>
              <a:rPr sz="900" spc="5" dirty="0">
                <a:latin typeface="Arial"/>
                <a:cs typeface="Arial"/>
              </a:rPr>
              <a:t>B – 1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keys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52">
            <a:extLst>
              <a:ext uri="{FF2B5EF4-FFF2-40B4-BE49-F238E27FC236}">
                <a16:creationId xmlns:a16="http://schemas.microsoft.com/office/drawing/2014/main" id="{9D68BB65-3A19-6B44-8FFF-BF0ACC1A3FB9}"/>
              </a:ext>
            </a:extLst>
          </p:cNvPr>
          <p:cNvSpPr/>
          <p:nvPr/>
        </p:nvSpPr>
        <p:spPr>
          <a:xfrm>
            <a:off x="3765423" y="2444051"/>
            <a:ext cx="538480" cy="58419"/>
          </a:xfrm>
          <a:custGeom>
            <a:avLst/>
            <a:gdLst/>
            <a:ahLst/>
            <a:cxnLst/>
            <a:rect l="l" t="t" r="r" b="b"/>
            <a:pathLst>
              <a:path w="538479" h="58420">
                <a:moveTo>
                  <a:pt x="538099" y="0"/>
                </a:moveTo>
                <a:lnTo>
                  <a:pt x="534576" y="11275"/>
                </a:lnTo>
                <a:lnTo>
                  <a:pt x="524970" y="20478"/>
                </a:lnTo>
                <a:lnTo>
                  <a:pt x="510720" y="26681"/>
                </a:lnTo>
                <a:lnTo>
                  <a:pt x="493267" y="28955"/>
                </a:lnTo>
                <a:lnTo>
                  <a:pt x="313944" y="28955"/>
                </a:lnTo>
                <a:lnTo>
                  <a:pt x="296491" y="31230"/>
                </a:lnTo>
                <a:lnTo>
                  <a:pt x="282241" y="37433"/>
                </a:lnTo>
                <a:lnTo>
                  <a:pt x="272635" y="46636"/>
                </a:lnTo>
                <a:lnTo>
                  <a:pt x="269113" y="57911"/>
                </a:lnTo>
                <a:lnTo>
                  <a:pt x="265570" y="46636"/>
                </a:lnTo>
                <a:lnTo>
                  <a:pt x="255920" y="37433"/>
                </a:lnTo>
                <a:lnTo>
                  <a:pt x="241627" y="31230"/>
                </a:lnTo>
                <a:lnTo>
                  <a:pt x="224154" y="28955"/>
                </a:lnTo>
                <a:lnTo>
                  <a:pt x="44831" y="28955"/>
                </a:lnTo>
                <a:lnTo>
                  <a:pt x="27378" y="26681"/>
                </a:lnTo>
                <a:lnTo>
                  <a:pt x="13128" y="20478"/>
                </a:lnTo>
                <a:lnTo>
                  <a:pt x="3522" y="11275"/>
                </a:ln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54">
            <a:extLst>
              <a:ext uri="{FF2B5EF4-FFF2-40B4-BE49-F238E27FC236}">
                <a16:creationId xmlns:a16="http://schemas.microsoft.com/office/drawing/2014/main" id="{76AE6AD5-D794-C948-8577-D691A58EF791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21718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4410A4A-8DFE-6243-B5F9-D6C9691C9926}"/>
              </a:ext>
            </a:extLst>
          </p:cNvPr>
          <p:cNvSpPr txBox="1"/>
          <p:nvPr/>
        </p:nvSpPr>
        <p:spPr>
          <a:xfrm>
            <a:off x="275589" y="809371"/>
            <a:ext cx="3934460" cy="1013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166370" indent="-170180">
              <a:lnSpc>
                <a:spcPct val="10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Deletion of </a:t>
            </a:r>
            <a:r>
              <a:rPr sz="1200" spc="-5" dirty="0">
                <a:latin typeface="Arial"/>
                <a:cs typeface="Arial"/>
              </a:rPr>
              <a:t>an element might </a:t>
            </a:r>
            <a:r>
              <a:rPr sz="1200" dirty="0">
                <a:latin typeface="Arial"/>
                <a:cs typeface="Arial"/>
              </a:rPr>
              <a:t>give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leaf </a:t>
            </a:r>
            <a:r>
              <a:rPr sz="1200" spc="-5" dirty="0">
                <a:latin typeface="Arial"/>
                <a:cs typeface="Arial"/>
              </a:rPr>
              <a:t>node </a:t>
            </a:r>
            <a:r>
              <a:rPr sz="1200" dirty="0">
                <a:latin typeface="Arial"/>
                <a:cs typeface="Arial"/>
              </a:rPr>
              <a:t>too few  </a:t>
            </a:r>
            <a:r>
              <a:rPr sz="1200" spc="-5" dirty="0">
                <a:latin typeface="Arial"/>
                <a:cs typeface="Arial"/>
              </a:rPr>
              <a:t>keys </a:t>
            </a:r>
            <a:r>
              <a:rPr sz="1200" dirty="0">
                <a:latin typeface="Arial"/>
                <a:cs typeface="Arial"/>
              </a:rPr>
              <a:t>(B – </a:t>
            </a:r>
            <a:r>
              <a:rPr sz="1200" spc="-5" dirty="0">
                <a:latin typeface="Arial"/>
                <a:cs typeface="Arial"/>
              </a:rPr>
              <a:t>2 </a:t>
            </a:r>
            <a:r>
              <a:rPr sz="1200" dirty="0">
                <a:latin typeface="Arial"/>
                <a:cs typeface="Arial"/>
              </a:rPr>
              <a:t>of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them).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285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Try to </a:t>
            </a:r>
            <a:r>
              <a:rPr sz="1200" spc="5" dirty="0">
                <a:latin typeface="Arial"/>
                <a:cs typeface="Arial"/>
              </a:rPr>
              <a:t>fix this </a:t>
            </a:r>
            <a:r>
              <a:rPr sz="1200" spc="-5" dirty="0">
                <a:latin typeface="Arial"/>
                <a:cs typeface="Arial"/>
              </a:rPr>
              <a:t>by </a:t>
            </a:r>
            <a:r>
              <a:rPr sz="1200" dirty="0">
                <a:latin typeface="Arial"/>
                <a:cs typeface="Arial"/>
              </a:rPr>
              <a:t>stealing from </a:t>
            </a:r>
            <a:r>
              <a:rPr sz="1200" spc="-5" dirty="0">
                <a:latin typeface="Arial"/>
                <a:cs typeface="Arial"/>
              </a:rPr>
              <a:t>a</a:t>
            </a:r>
            <a:r>
              <a:rPr sz="1200" spc="-21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sibling.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29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If </a:t>
            </a:r>
            <a:r>
              <a:rPr sz="1200" spc="5" dirty="0">
                <a:latin typeface="Arial"/>
                <a:cs typeface="Arial"/>
              </a:rPr>
              <a:t>this fails, </a:t>
            </a:r>
            <a:r>
              <a:rPr sz="1200" dirty="0">
                <a:latin typeface="Arial"/>
                <a:cs typeface="Arial"/>
              </a:rPr>
              <a:t>then </a:t>
            </a:r>
            <a:r>
              <a:rPr sz="1200" spc="-15" dirty="0">
                <a:latin typeface="Arial"/>
                <a:cs typeface="Arial"/>
              </a:rPr>
              <a:t>we </a:t>
            </a:r>
            <a:r>
              <a:rPr sz="1200" dirty="0">
                <a:latin typeface="Arial"/>
                <a:cs typeface="Arial"/>
              </a:rPr>
              <a:t>steal 1 </a:t>
            </a:r>
            <a:r>
              <a:rPr sz="1200" spc="-5" dirty="0">
                <a:latin typeface="Arial"/>
                <a:cs typeface="Arial"/>
              </a:rPr>
              <a:t>element </a:t>
            </a:r>
            <a:r>
              <a:rPr sz="1200" dirty="0">
                <a:latin typeface="Arial"/>
                <a:cs typeface="Arial"/>
              </a:rPr>
              <a:t>from our parent</a:t>
            </a:r>
            <a:r>
              <a:rPr sz="1200" spc="-15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and</a:t>
            </a:r>
            <a:endParaRPr sz="12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join with </a:t>
            </a:r>
            <a:r>
              <a:rPr sz="1200" dirty="0">
                <a:latin typeface="Arial"/>
                <a:cs typeface="Arial"/>
              </a:rPr>
              <a:t>an </a:t>
            </a:r>
            <a:r>
              <a:rPr sz="1200" spc="-5" dirty="0">
                <a:latin typeface="Arial"/>
                <a:cs typeface="Arial"/>
              </a:rPr>
              <a:t>adjacent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sibling.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94F5200A-2CCE-4044-A530-58E679E39413}"/>
              </a:ext>
            </a:extLst>
          </p:cNvPr>
          <p:cNvSpPr txBox="1"/>
          <p:nvPr/>
        </p:nvSpPr>
        <p:spPr>
          <a:xfrm>
            <a:off x="275589" y="2931413"/>
            <a:ext cx="402462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200" spc="5" dirty="0">
                <a:latin typeface="Arial"/>
                <a:cs typeface="Arial"/>
              </a:rPr>
              <a:t>This </a:t>
            </a:r>
            <a:r>
              <a:rPr sz="1200" spc="-5" dirty="0">
                <a:latin typeface="Arial"/>
                <a:cs typeface="Arial"/>
              </a:rPr>
              <a:t>might </a:t>
            </a:r>
            <a:r>
              <a:rPr sz="1200" dirty="0">
                <a:latin typeface="Arial"/>
                <a:cs typeface="Arial"/>
              </a:rPr>
              <a:t>give the parent too </a:t>
            </a:r>
            <a:r>
              <a:rPr sz="1200" spc="-5" dirty="0">
                <a:latin typeface="Arial"/>
                <a:cs typeface="Arial"/>
              </a:rPr>
              <a:t>few elements, </a:t>
            </a:r>
            <a:r>
              <a:rPr sz="1200" dirty="0">
                <a:latin typeface="Arial"/>
                <a:cs typeface="Arial"/>
              </a:rPr>
              <a:t>causing </a:t>
            </a:r>
            <a:r>
              <a:rPr sz="1200" spc="10" dirty="0">
                <a:latin typeface="Arial"/>
                <a:cs typeface="Arial"/>
              </a:rPr>
              <a:t>it</a:t>
            </a:r>
            <a:r>
              <a:rPr sz="1200" spc="-1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to  </a:t>
            </a:r>
            <a:r>
              <a:rPr sz="1200" spc="-5" dirty="0">
                <a:latin typeface="Arial"/>
                <a:cs typeface="Arial"/>
              </a:rPr>
              <a:t>join with a </a:t>
            </a:r>
            <a:r>
              <a:rPr sz="1200" spc="5" dirty="0">
                <a:latin typeface="Arial"/>
                <a:cs typeface="Arial"/>
              </a:rPr>
              <a:t>sibling, </a:t>
            </a:r>
            <a:r>
              <a:rPr sz="1200" spc="-5" dirty="0">
                <a:latin typeface="Arial"/>
                <a:cs typeface="Arial"/>
              </a:rPr>
              <a:t>and so on </a:t>
            </a:r>
            <a:r>
              <a:rPr sz="1200" dirty="0">
                <a:latin typeface="Arial"/>
                <a:cs typeface="Arial"/>
              </a:rPr>
              <a:t>up the</a:t>
            </a:r>
            <a:r>
              <a:rPr sz="1200" spc="-10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tree.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CB031E31-0746-A64B-B9BA-E734B31972D8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A3738B5-30BD-634A-AFAC-74448A6A22F6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F6BD8C4-3404-DD4B-A0AA-724A36063482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441959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Joining </a:t>
            </a:r>
            <a:r>
              <a:rPr sz="1800" b="1" spc="10" dirty="0">
                <a:solidFill>
                  <a:srgbClr val="004F89"/>
                </a:solidFill>
                <a:latin typeface="Arial"/>
                <a:cs typeface="Arial"/>
              </a:rPr>
              <a:t>Two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Nodes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After</a:t>
            </a:r>
            <a:r>
              <a:rPr sz="1800" b="1" spc="-114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Deletion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B79460B2-FEAA-5A42-87D8-0F124C59211F}"/>
              </a:ext>
            </a:extLst>
          </p:cNvPr>
          <p:cNvSpPr/>
          <p:nvPr/>
        </p:nvSpPr>
        <p:spPr>
          <a:xfrm>
            <a:off x="519811" y="2119248"/>
            <a:ext cx="384175" cy="77470"/>
          </a:xfrm>
          <a:custGeom>
            <a:avLst/>
            <a:gdLst/>
            <a:ahLst/>
            <a:cxnLst/>
            <a:rect l="l" t="t" r="r" b="b"/>
            <a:pathLst>
              <a:path w="384175" h="77469">
                <a:moveTo>
                  <a:pt x="384175" y="0"/>
                </a:moveTo>
                <a:lnTo>
                  <a:pt x="0" y="7696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C1138773-1608-E54E-9423-CC3477ED7894}"/>
              </a:ext>
            </a:extLst>
          </p:cNvPr>
          <p:cNvSpPr/>
          <p:nvPr/>
        </p:nvSpPr>
        <p:spPr>
          <a:xfrm>
            <a:off x="1442085" y="2119248"/>
            <a:ext cx="364490" cy="38100"/>
          </a:xfrm>
          <a:custGeom>
            <a:avLst/>
            <a:gdLst/>
            <a:ahLst/>
            <a:cxnLst/>
            <a:rect l="l" t="t" r="r" b="b"/>
            <a:pathLst>
              <a:path w="364489" h="38100">
                <a:moveTo>
                  <a:pt x="0" y="0"/>
                </a:moveTo>
                <a:lnTo>
                  <a:pt x="364363" y="381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" name="object 9">
            <a:extLst>
              <a:ext uri="{FF2B5EF4-FFF2-40B4-BE49-F238E27FC236}">
                <a16:creationId xmlns:a16="http://schemas.microsoft.com/office/drawing/2014/main" id="{6EA06453-B904-8A43-A4C3-86E21ABBB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511378"/>
              </p:ext>
            </p:extLst>
          </p:nvPr>
        </p:nvGraphicFramePr>
        <p:xfrm>
          <a:off x="383190" y="1905730"/>
          <a:ext cx="1594482" cy="6715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2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9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86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113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61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237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137">
                <a:tc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19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42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47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56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object 10">
            <a:extLst>
              <a:ext uri="{FF2B5EF4-FFF2-40B4-BE49-F238E27FC236}">
                <a16:creationId xmlns:a16="http://schemas.microsoft.com/office/drawing/2014/main" id="{9C592081-5D2A-0648-AD03-92390533C7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881023"/>
              </p:ext>
            </p:extLst>
          </p:nvPr>
        </p:nvGraphicFramePr>
        <p:xfrm>
          <a:off x="2649378" y="2366105"/>
          <a:ext cx="786764" cy="2111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113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19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object 11">
            <a:extLst>
              <a:ext uri="{FF2B5EF4-FFF2-40B4-BE49-F238E27FC236}">
                <a16:creationId xmlns:a16="http://schemas.microsoft.com/office/drawing/2014/main" id="{289F8CA2-8F98-C244-B1E3-972AF69CD92C}"/>
              </a:ext>
            </a:extLst>
          </p:cNvPr>
          <p:cNvSpPr txBox="1"/>
          <p:nvPr/>
        </p:nvSpPr>
        <p:spPr>
          <a:xfrm>
            <a:off x="3708273" y="2369248"/>
            <a:ext cx="268605" cy="211454"/>
          </a:xfrm>
          <a:prstGeom prst="rect">
            <a:avLst/>
          </a:prstGeom>
          <a:solidFill>
            <a:srgbClr val="FF0000"/>
          </a:solidFill>
          <a:ln w="4825">
            <a:solidFill>
              <a:srgbClr val="00000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72390">
              <a:lnSpc>
                <a:spcPct val="100000"/>
              </a:lnSpc>
              <a:spcBef>
                <a:spcPts val="260"/>
              </a:spcBef>
            </a:pPr>
            <a:r>
              <a:rPr sz="900" b="1" dirty="0">
                <a:latin typeface="Arial"/>
                <a:cs typeface="Arial"/>
              </a:rPr>
              <a:t>47</a:t>
            </a:r>
            <a:endParaRPr sz="900">
              <a:latin typeface="Arial"/>
              <a:cs typeface="Arial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1BA11B5B-0EA9-7343-BCF0-D8A73F4173F7}"/>
              </a:ext>
            </a:extLst>
          </p:cNvPr>
          <p:cNvSpPr txBox="1"/>
          <p:nvPr/>
        </p:nvSpPr>
        <p:spPr>
          <a:xfrm>
            <a:off x="3976528" y="2369248"/>
            <a:ext cx="268605" cy="211454"/>
          </a:xfrm>
          <a:prstGeom prst="rect">
            <a:avLst/>
          </a:prstGeom>
          <a:solidFill>
            <a:srgbClr val="FF0000"/>
          </a:solidFill>
          <a:ln w="4762">
            <a:solidFill>
              <a:srgbClr val="00000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72390">
              <a:lnSpc>
                <a:spcPct val="100000"/>
              </a:lnSpc>
              <a:spcBef>
                <a:spcPts val="260"/>
              </a:spcBef>
            </a:pPr>
            <a:r>
              <a:rPr sz="900" b="1" dirty="0">
                <a:latin typeface="Arial"/>
                <a:cs typeface="Arial"/>
              </a:rPr>
              <a:t>56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E4B99182-5918-7B41-A99C-F3C9A4C4AE50}"/>
              </a:ext>
            </a:extLst>
          </p:cNvPr>
          <p:cNvSpPr/>
          <p:nvPr/>
        </p:nvSpPr>
        <p:spPr>
          <a:xfrm>
            <a:off x="2785871" y="2119248"/>
            <a:ext cx="384175" cy="77470"/>
          </a:xfrm>
          <a:custGeom>
            <a:avLst/>
            <a:gdLst/>
            <a:ahLst/>
            <a:cxnLst/>
            <a:rect l="l" t="t" r="r" b="b"/>
            <a:pathLst>
              <a:path w="384175" h="77469">
                <a:moveTo>
                  <a:pt x="384175" y="0"/>
                </a:moveTo>
                <a:lnTo>
                  <a:pt x="0" y="7696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E18A831A-F2F2-C747-9C52-42F016F1CB72}"/>
              </a:ext>
            </a:extLst>
          </p:cNvPr>
          <p:cNvSpPr/>
          <p:nvPr/>
        </p:nvSpPr>
        <p:spPr>
          <a:xfrm>
            <a:off x="3976496" y="2119248"/>
            <a:ext cx="364490" cy="38100"/>
          </a:xfrm>
          <a:custGeom>
            <a:avLst/>
            <a:gdLst/>
            <a:ahLst/>
            <a:cxnLst/>
            <a:rect l="l" t="t" r="r" b="b"/>
            <a:pathLst>
              <a:path w="364489" h="38100">
                <a:moveTo>
                  <a:pt x="0" y="0"/>
                </a:moveTo>
                <a:lnTo>
                  <a:pt x="364363" y="381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C8873239-B723-7841-A4A7-D8468F1DDDAC}"/>
              </a:ext>
            </a:extLst>
          </p:cNvPr>
          <p:cNvSpPr/>
          <p:nvPr/>
        </p:nvSpPr>
        <p:spPr>
          <a:xfrm>
            <a:off x="3035935" y="2119248"/>
            <a:ext cx="403225" cy="250190"/>
          </a:xfrm>
          <a:custGeom>
            <a:avLst/>
            <a:gdLst/>
            <a:ahLst/>
            <a:cxnLst/>
            <a:rect l="l" t="t" r="r" b="b"/>
            <a:pathLst>
              <a:path w="403225" h="250189">
                <a:moveTo>
                  <a:pt x="403225" y="0"/>
                </a:moveTo>
                <a:lnTo>
                  <a:pt x="0" y="25006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95C16B00-9D50-F844-ACC8-0031D8B36B8E}"/>
              </a:ext>
            </a:extLst>
          </p:cNvPr>
          <p:cNvSpPr/>
          <p:nvPr/>
        </p:nvSpPr>
        <p:spPr>
          <a:xfrm>
            <a:off x="385571" y="2656586"/>
            <a:ext cx="1555750" cy="77470"/>
          </a:xfrm>
          <a:custGeom>
            <a:avLst/>
            <a:gdLst/>
            <a:ahLst/>
            <a:cxnLst/>
            <a:rect l="l" t="t" r="r" b="b"/>
            <a:pathLst>
              <a:path w="1555750" h="77470">
                <a:moveTo>
                  <a:pt x="1555750" y="0"/>
                </a:moveTo>
                <a:lnTo>
                  <a:pt x="1545562" y="15013"/>
                </a:lnTo>
                <a:lnTo>
                  <a:pt x="1517777" y="27241"/>
                </a:lnTo>
                <a:lnTo>
                  <a:pt x="1476561" y="35468"/>
                </a:lnTo>
                <a:lnTo>
                  <a:pt x="1426083" y="38480"/>
                </a:lnTo>
                <a:lnTo>
                  <a:pt x="907542" y="38480"/>
                </a:lnTo>
                <a:lnTo>
                  <a:pt x="857063" y="41513"/>
                </a:lnTo>
                <a:lnTo>
                  <a:pt x="815847" y="49783"/>
                </a:lnTo>
                <a:lnTo>
                  <a:pt x="788062" y="62055"/>
                </a:lnTo>
                <a:lnTo>
                  <a:pt x="777875" y="77088"/>
                </a:lnTo>
                <a:lnTo>
                  <a:pt x="767687" y="62055"/>
                </a:lnTo>
                <a:lnTo>
                  <a:pt x="739901" y="49783"/>
                </a:lnTo>
                <a:lnTo>
                  <a:pt x="698686" y="41513"/>
                </a:lnTo>
                <a:lnTo>
                  <a:pt x="648207" y="38480"/>
                </a:lnTo>
                <a:lnTo>
                  <a:pt x="129667" y="38480"/>
                </a:lnTo>
                <a:lnTo>
                  <a:pt x="79188" y="35468"/>
                </a:lnTo>
                <a:lnTo>
                  <a:pt x="37972" y="27241"/>
                </a:lnTo>
                <a:lnTo>
                  <a:pt x="10187" y="15013"/>
                </a:ln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7" name="object 17">
            <a:extLst>
              <a:ext uri="{FF2B5EF4-FFF2-40B4-BE49-F238E27FC236}">
                <a16:creationId xmlns:a16="http://schemas.microsoft.com/office/drawing/2014/main" id="{583F89FB-0CEB-FD4A-A6B4-EAF75C75A6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321605"/>
              </p:ext>
            </p:extLst>
          </p:nvPr>
        </p:nvGraphicFramePr>
        <p:xfrm>
          <a:off x="3167665" y="1905730"/>
          <a:ext cx="805180" cy="2111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113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42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61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object 18">
            <a:extLst>
              <a:ext uri="{FF2B5EF4-FFF2-40B4-BE49-F238E27FC236}">
                <a16:creationId xmlns:a16="http://schemas.microsoft.com/office/drawing/2014/main" id="{06A85517-E678-2D45-A578-41C31E8805F1}"/>
              </a:ext>
            </a:extLst>
          </p:cNvPr>
          <p:cNvSpPr/>
          <p:nvPr/>
        </p:nvSpPr>
        <p:spPr>
          <a:xfrm>
            <a:off x="3707511" y="2119248"/>
            <a:ext cx="269240" cy="249554"/>
          </a:xfrm>
          <a:custGeom>
            <a:avLst/>
            <a:gdLst/>
            <a:ahLst/>
            <a:cxnLst/>
            <a:rect l="l" t="t" r="r" b="b"/>
            <a:pathLst>
              <a:path w="269239" h="249554">
                <a:moveTo>
                  <a:pt x="0" y="0"/>
                </a:moveTo>
                <a:lnTo>
                  <a:pt x="268986" y="2491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E2CC9E9E-32DA-674E-9F94-1ADF0427D6F7}"/>
              </a:ext>
            </a:extLst>
          </p:cNvPr>
          <p:cNvSpPr/>
          <p:nvPr/>
        </p:nvSpPr>
        <p:spPr>
          <a:xfrm>
            <a:off x="2670810" y="2676398"/>
            <a:ext cx="768350" cy="76200"/>
          </a:xfrm>
          <a:custGeom>
            <a:avLst/>
            <a:gdLst/>
            <a:ahLst/>
            <a:cxnLst/>
            <a:rect l="l" t="t" r="r" b="b"/>
            <a:pathLst>
              <a:path w="768350" h="76200">
                <a:moveTo>
                  <a:pt x="768350" y="0"/>
                </a:moveTo>
                <a:lnTo>
                  <a:pt x="763313" y="14847"/>
                </a:lnTo>
                <a:lnTo>
                  <a:pt x="749585" y="26955"/>
                </a:lnTo>
                <a:lnTo>
                  <a:pt x="729237" y="35111"/>
                </a:lnTo>
                <a:lnTo>
                  <a:pt x="704341" y="38100"/>
                </a:lnTo>
                <a:lnTo>
                  <a:pt x="448183" y="38100"/>
                </a:lnTo>
                <a:lnTo>
                  <a:pt x="423287" y="41106"/>
                </a:lnTo>
                <a:lnTo>
                  <a:pt x="402939" y="49291"/>
                </a:lnTo>
                <a:lnTo>
                  <a:pt x="389211" y="61406"/>
                </a:lnTo>
                <a:lnTo>
                  <a:pt x="384175" y="76200"/>
                </a:lnTo>
                <a:lnTo>
                  <a:pt x="379138" y="61406"/>
                </a:lnTo>
                <a:lnTo>
                  <a:pt x="365410" y="49291"/>
                </a:lnTo>
                <a:lnTo>
                  <a:pt x="345062" y="41106"/>
                </a:lnTo>
                <a:lnTo>
                  <a:pt x="320166" y="38100"/>
                </a:lnTo>
                <a:lnTo>
                  <a:pt x="64008" y="38100"/>
                </a:lnTo>
                <a:lnTo>
                  <a:pt x="39112" y="35111"/>
                </a:lnTo>
                <a:lnTo>
                  <a:pt x="18764" y="26955"/>
                </a:lnTo>
                <a:lnTo>
                  <a:pt x="5036" y="14847"/>
                </a:ln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DD921D70-F4E1-9E4A-898F-33F2B3D90938}"/>
              </a:ext>
            </a:extLst>
          </p:cNvPr>
          <p:cNvSpPr txBox="1"/>
          <p:nvPr/>
        </p:nvSpPr>
        <p:spPr>
          <a:xfrm>
            <a:off x="2872105" y="2738755"/>
            <a:ext cx="54610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B – 1</a:t>
            </a:r>
            <a:r>
              <a:rPr sz="900" spc="-10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keys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936F4833-7C32-B144-AB41-D496C44C9605}"/>
              </a:ext>
            </a:extLst>
          </p:cNvPr>
          <p:cNvSpPr txBox="1"/>
          <p:nvPr/>
        </p:nvSpPr>
        <p:spPr>
          <a:xfrm>
            <a:off x="970533" y="2719832"/>
            <a:ext cx="329311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746375" algn="l"/>
              </a:tabLst>
            </a:pPr>
            <a:r>
              <a:rPr sz="900" dirty="0">
                <a:latin typeface="Arial"/>
                <a:cs typeface="Arial"/>
              </a:rPr>
              <a:t>2B </a:t>
            </a:r>
            <a:r>
              <a:rPr sz="900" spc="5" dirty="0">
                <a:latin typeface="Arial"/>
                <a:cs typeface="Arial"/>
              </a:rPr>
              <a:t>–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2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keys	</a:t>
            </a:r>
            <a:r>
              <a:rPr sz="900" spc="5" dirty="0">
                <a:latin typeface="Arial"/>
                <a:cs typeface="Arial"/>
              </a:rPr>
              <a:t>B – 2</a:t>
            </a:r>
            <a:r>
              <a:rPr sz="900" spc="-10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keys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EFC376C2-A5CF-0845-A8C9-6B12C067780E}"/>
              </a:ext>
            </a:extLst>
          </p:cNvPr>
          <p:cNvSpPr/>
          <p:nvPr/>
        </p:nvSpPr>
        <p:spPr>
          <a:xfrm>
            <a:off x="3707511" y="2675636"/>
            <a:ext cx="538480" cy="58419"/>
          </a:xfrm>
          <a:custGeom>
            <a:avLst/>
            <a:gdLst/>
            <a:ahLst/>
            <a:cxnLst/>
            <a:rect l="l" t="t" r="r" b="b"/>
            <a:pathLst>
              <a:path w="538479" h="58420">
                <a:moveTo>
                  <a:pt x="538099" y="0"/>
                </a:moveTo>
                <a:lnTo>
                  <a:pt x="534576" y="11275"/>
                </a:lnTo>
                <a:lnTo>
                  <a:pt x="524970" y="20478"/>
                </a:lnTo>
                <a:lnTo>
                  <a:pt x="510720" y="26681"/>
                </a:lnTo>
                <a:lnTo>
                  <a:pt x="493268" y="28955"/>
                </a:lnTo>
                <a:lnTo>
                  <a:pt x="313816" y="28955"/>
                </a:lnTo>
                <a:lnTo>
                  <a:pt x="296364" y="31247"/>
                </a:lnTo>
                <a:lnTo>
                  <a:pt x="282114" y="37480"/>
                </a:lnTo>
                <a:lnTo>
                  <a:pt x="272508" y="46690"/>
                </a:lnTo>
                <a:lnTo>
                  <a:pt x="268986" y="57912"/>
                </a:lnTo>
                <a:lnTo>
                  <a:pt x="265463" y="46690"/>
                </a:lnTo>
                <a:lnTo>
                  <a:pt x="255857" y="37480"/>
                </a:lnTo>
                <a:lnTo>
                  <a:pt x="241607" y="31247"/>
                </a:lnTo>
                <a:lnTo>
                  <a:pt x="224154" y="28955"/>
                </a:lnTo>
                <a:lnTo>
                  <a:pt x="44831" y="28955"/>
                </a:lnTo>
                <a:lnTo>
                  <a:pt x="27378" y="26681"/>
                </a:lnTo>
                <a:lnTo>
                  <a:pt x="13128" y="20478"/>
                </a:lnTo>
                <a:lnTo>
                  <a:pt x="3522" y="11275"/>
                </a:ln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347DDFF5-F69A-CC43-8EBE-19A61130F5B6}"/>
              </a:ext>
            </a:extLst>
          </p:cNvPr>
          <p:cNvSpPr/>
          <p:nvPr/>
        </p:nvSpPr>
        <p:spPr>
          <a:xfrm>
            <a:off x="2017521" y="2138298"/>
            <a:ext cx="595630" cy="38100"/>
          </a:xfrm>
          <a:custGeom>
            <a:avLst/>
            <a:gdLst/>
            <a:ahLst/>
            <a:cxnLst/>
            <a:rect l="l" t="t" r="r" b="b"/>
            <a:pathLst>
              <a:path w="595629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1"/>
                </a:lnTo>
                <a:lnTo>
                  <a:pt x="38100" y="16001"/>
                </a:lnTo>
                <a:lnTo>
                  <a:pt x="38100" y="0"/>
                </a:lnTo>
                <a:close/>
              </a:path>
              <a:path w="595629" h="38100">
                <a:moveTo>
                  <a:pt x="38100" y="16001"/>
                </a:moveTo>
                <a:lnTo>
                  <a:pt x="31750" y="16001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1"/>
                </a:lnTo>
                <a:close/>
              </a:path>
              <a:path w="595629" h="38100">
                <a:moveTo>
                  <a:pt x="595376" y="16001"/>
                </a:moveTo>
                <a:lnTo>
                  <a:pt x="38100" y="16001"/>
                </a:lnTo>
                <a:lnTo>
                  <a:pt x="38100" y="22098"/>
                </a:lnTo>
                <a:lnTo>
                  <a:pt x="595376" y="22098"/>
                </a:lnTo>
                <a:lnTo>
                  <a:pt x="595376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D9A99144-B0B1-4740-B398-65581427C96B}"/>
              </a:ext>
            </a:extLst>
          </p:cNvPr>
          <p:cNvSpPr txBox="1"/>
          <p:nvPr/>
        </p:nvSpPr>
        <p:spPr>
          <a:xfrm>
            <a:off x="2007488" y="1951100"/>
            <a:ext cx="64389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Join</a:t>
            </a:r>
            <a:r>
              <a:rPr sz="900" spc="-9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siblings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A4BB0DD8-D9FB-2348-A017-5F3D670F28B7}"/>
              </a:ext>
            </a:extLst>
          </p:cNvPr>
          <p:cNvSpPr txBox="1"/>
          <p:nvPr/>
        </p:nvSpPr>
        <p:spPr>
          <a:xfrm>
            <a:off x="46990" y="1894078"/>
            <a:ext cx="31623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B =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4:</a:t>
            </a:r>
            <a:endParaRPr sz="900">
              <a:latin typeface="Arial"/>
              <a:cs typeface="Arial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A87B7CC9-8F06-674F-98BA-41C8CB8F4E42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359794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8">
            <a:extLst>
              <a:ext uri="{FF2B5EF4-FFF2-40B4-BE49-F238E27FC236}">
                <a16:creationId xmlns:a16="http://schemas.microsoft.com/office/drawing/2014/main" id="{B7F95933-C6B4-1E45-9B26-95F992FE0005}"/>
              </a:ext>
            </a:extLst>
          </p:cNvPr>
          <p:cNvSpPr txBox="1"/>
          <p:nvPr/>
        </p:nvSpPr>
        <p:spPr>
          <a:xfrm>
            <a:off x="275589" y="765211"/>
            <a:ext cx="4052570" cy="242951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170815" algn="l"/>
              </a:tabLst>
            </a:pPr>
            <a:r>
              <a:rPr sz="1400" i="1" spc="-10" dirty="0">
                <a:latin typeface="Arial"/>
                <a:cs typeface="Arial"/>
              </a:rPr>
              <a:t>Insert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i="1" spc="-10" dirty="0">
                <a:latin typeface="Arial"/>
                <a:cs typeface="Arial"/>
              </a:rPr>
              <a:t>delete </a:t>
            </a:r>
            <a:r>
              <a:rPr sz="1400" spc="-10" dirty="0">
                <a:latin typeface="Arial"/>
                <a:cs typeface="Arial"/>
              </a:rPr>
              <a:t>both </a:t>
            </a:r>
            <a:r>
              <a:rPr sz="1400" spc="-5" dirty="0">
                <a:latin typeface="Arial"/>
                <a:cs typeface="Arial"/>
              </a:rPr>
              <a:t>take </a:t>
            </a:r>
            <a:r>
              <a:rPr sz="1400" spc="-15" dirty="0">
                <a:latin typeface="Arial"/>
                <a:cs typeface="Arial"/>
              </a:rPr>
              <a:t>O(B </a:t>
            </a:r>
            <a:r>
              <a:rPr sz="1400" dirty="0">
                <a:latin typeface="Arial"/>
                <a:cs typeface="Arial"/>
              </a:rPr>
              <a:t>log</a:t>
            </a:r>
            <a:r>
              <a:rPr sz="1350" baseline="-21604" dirty="0">
                <a:latin typeface="Arial"/>
                <a:cs typeface="Arial"/>
              </a:rPr>
              <a:t>B </a:t>
            </a:r>
            <a:r>
              <a:rPr sz="1400" spc="-10" dirty="0">
                <a:latin typeface="Arial"/>
                <a:cs typeface="Arial"/>
              </a:rPr>
              <a:t>n) total</a:t>
            </a:r>
            <a:r>
              <a:rPr sz="1400" spc="20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time.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Note that </a:t>
            </a:r>
            <a:r>
              <a:rPr sz="1200" spc="-20" dirty="0">
                <a:latin typeface="Arial"/>
                <a:cs typeface="Arial"/>
              </a:rPr>
              <a:t>we </a:t>
            </a:r>
            <a:r>
              <a:rPr sz="1200" spc="-5" dirty="0">
                <a:latin typeface="Arial"/>
                <a:cs typeface="Arial"/>
              </a:rPr>
              <a:t>can </a:t>
            </a:r>
            <a:r>
              <a:rPr sz="1200" spc="5" dirty="0">
                <a:latin typeface="Arial"/>
                <a:cs typeface="Arial"/>
              </a:rPr>
              <a:t>easily </a:t>
            </a:r>
            <a:r>
              <a:rPr sz="1200" dirty="0">
                <a:latin typeface="Arial"/>
                <a:cs typeface="Arial"/>
              </a:rPr>
              <a:t>preserve </a:t>
            </a:r>
            <a:r>
              <a:rPr sz="1200" spc="-5" dirty="0">
                <a:latin typeface="Arial"/>
                <a:cs typeface="Arial"/>
              </a:rPr>
              <a:t>simple</a:t>
            </a:r>
            <a:r>
              <a:rPr sz="1200" spc="-10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augmented</a:t>
            </a:r>
            <a:endParaRPr sz="12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latin typeface="Arial"/>
                <a:cs typeface="Arial"/>
              </a:rPr>
              <a:t>data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spc="10" dirty="0">
                <a:latin typeface="Arial"/>
                <a:cs typeface="Arial"/>
              </a:rPr>
              <a:t>like</a:t>
            </a:r>
            <a:r>
              <a:rPr sz="1200" spc="-5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subtree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heights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/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sizes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during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the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process.</a:t>
            </a:r>
            <a:endParaRPr sz="1200">
              <a:latin typeface="Arial"/>
              <a:cs typeface="Arial"/>
            </a:endParaRPr>
          </a:p>
          <a:p>
            <a:pPr marL="170180" marR="652780" indent="-170180">
              <a:lnSpc>
                <a:spcPct val="100000"/>
              </a:lnSpc>
              <a:spcBef>
                <a:spcPts val="330"/>
              </a:spcBef>
              <a:buFont typeface="Arial"/>
              <a:buChar char="•"/>
              <a:tabLst>
                <a:tab pos="170815" algn="l"/>
              </a:tabLst>
            </a:pPr>
            <a:r>
              <a:rPr sz="1400" i="1" spc="-10" dirty="0">
                <a:latin typeface="Arial"/>
                <a:cs typeface="Arial"/>
              </a:rPr>
              <a:t>Insert </a:t>
            </a:r>
            <a:r>
              <a:rPr sz="1400" spc="-5" dirty="0">
                <a:latin typeface="Arial"/>
                <a:cs typeface="Arial"/>
              </a:rPr>
              <a:t>might </a:t>
            </a:r>
            <a:r>
              <a:rPr sz="1400" spc="-10" dirty="0">
                <a:latin typeface="Arial"/>
                <a:cs typeface="Arial"/>
              </a:rPr>
              <a:t>result </a:t>
            </a:r>
            <a:r>
              <a:rPr sz="1400" spc="-5" dirty="0">
                <a:latin typeface="Arial"/>
                <a:cs typeface="Arial"/>
              </a:rPr>
              <a:t>in a </a:t>
            </a:r>
            <a:r>
              <a:rPr sz="1400" spc="-10" dirty="0">
                <a:latin typeface="Arial"/>
                <a:cs typeface="Arial"/>
              </a:rPr>
              <a:t>chain of </a:t>
            </a:r>
            <a:r>
              <a:rPr sz="1400" spc="-5" dirty="0">
                <a:latin typeface="Arial"/>
                <a:cs typeface="Arial"/>
              </a:rPr>
              <a:t>splits </a:t>
            </a:r>
            <a:r>
              <a:rPr sz="1400" spc="-10" dirty="0">
                <a:latin typeface="Arial"/>
                <a:cs typeface="Arial"/>
              </a:rPr>
              <a:t>that  </a:t>
            </a:r>
            <a:r>
              <a:rPr sz="1400" spc="-15" dirty="0">
                <a:latin typeface="Arial"/>
                <a:cs typeface="Arial"/>
              </a:rPr>
              <a:t>propagates </a:t>
            </a:r>
            <a:r>
              <a:rPr sz="1400" spc="-10" dirty="0">
                <a:latin typeface="Arial"/>
                <a:cs typeface="Arial"/>
              </a:rPr>
              <a:t>up the</a:t>
            </a:r>
            <a:r>
              <a:rPr sz="1400" spc="-2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tree.</a:t>
            </a:r>
            <a:endParaRPr sz="1400">
              <a:latin typeface="Arial"/>
              <a:cs typeface="Arial"/>
            </a:endParaRPr>
          </a:p>
          <a:p>
            <a:pPr marL="372110" marR="10287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If the root </a:t>
            </a:r>
            <a:r>
              <a:rPr sz="1200" spc="5" dirty="0">
                <a:latin typeface="Arial"/>
                <a:cs typeface="Arial"/>
              </a:rPr>
              <a:t>is split, this is </a:t>
            </a:r>
            <a:r>
              <a:rPr sz="1200" dirty="0">
                <a:latin typeface="Arial"/>
                <a:cs typeface="Arial"/>
              </a:rPr>
              <a:t>the only </a:t>
            </a:r>
            <a:r>
              <a:rPr sz="1200" spc="-5" dirty="0">
                <a:latin typeface="Arial"/>
                <a:cs typeface="Arial"/>
              </a:rPr>
              <a:t>case where a</a:t>
            </a:r>
            <a:r>
              <a:rPr sz="1200" spc="-22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B-tree  </a:t>
            </a:r>
            <a:r>
              <a:rPr sz="1200" spc="-5" dirty="0">
                <a:latin typeface="Arial"/>
                <a:cs typeface="Arial"/>
              </a:rPr>
              <a:t>can </a:t>
            </a:r>
            <a:r>
              <a:rPr sz="1200" dirty="0">
                <a:latin typeface="Arial"/>
                <a:cs typeface="Arial"/>
              </a:rPr>
              <a:t>increase </a:t>
            </a:r>
            <a:r>
              <a:rPr sz="1200" spc="5" dirty="0">
                <a:latin typeface="Arial"/>
                <a:cs typeface="Arial"/>
              </a:rPr>
              <a:t>in</a:t>
            </a:r>
            <a:r>
              <a:rPr sz="1200" spc="-6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height.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0"/>
              </a:spcBef>
              <a:buFont typeface="Arial"/>
              <a:buChar char="•"/>
              <a:tabLst>
                <a:tab pos="170815" algn="l"/>
              </a:tabLst>
            </a:pPr>
            <a:r>
              <a:rPr sz="1400" i="1" spc="-10" dirty="0">
                <a:latin typeface="Arial"/>
                <a:cs typeface="Arial"/>
              </a:rPr>
              <a:t>Delete </a:t>
            </a:r>
            <a:r>
              <a:rPr sz="1400" spc="-5" dirty="0">
                <a:latin typeface="Arial"/>
                <a:cs typeface="Arial"/>
              </a:rPr>
              <a:t>might </a:t>
            </a:r>
            <a:r>
              <a:rPr sz="1400" spc="-10" dirty="0">
                <a:latin typeface="Arial"/>
                <a:cs typeface="Arial"/>
              </a:rPr>
              <a:t>result </a:t>
            </a:r>
            <a:r>
              <a:rPr sz="1400" spc="-5" dirty="0">
                <a:latin typeface="Arial"/>
                <a:cs typeface="Arial"/>
              </a:rPr>
              <a:t>in a </a:t>
            </a:r>
            <a:r>
              <a:rPr sz="1400" spc="-10" dirty="0">
                <a:latin typeface="Arial"/>
                <a:cs typeface="Arial"/>
              </a:rPr>
              <a:t>chain of </a:t>
            </a:r>
            <a:r>
              <a:rPr sz="1400" spc="-5" dirty="0">
                <a:latin typeface="Arial"/>
                <a:cs typeface="Arial"/>
              </a:rPr>
              <a:t>joins</a:t>
            </a:r>
            <a:r>
              <a:rPr sz="1400" spc="204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that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15" dirty="0">
                <a:latin typeface="Arial"/>
                <a:cs typeface="Arial"/>
              </a:rPr>
              <a:t>propagates </a:t>
            </a:r>
            <a:r>
              <a:rPr sz="1400" spc="-10" dirty="0">
                <a:latin typeface="Arial"/>
                <a:cs typeface="Arial"/>
              </a:rPr>
              <a:t>up the</a:t>
            </a:r>
            <a:r>
              <a:rPr sz="1400" spc="-2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tree.</a:t>
            </a:r>
            <a:endParaRPr sz="1400">
              <a:latin typeface="Arial"/>
              <a:cs typeface="Arial"/>
            </a:endParaRPr>
          </a:p>
          <a:p>
            <a:pPr marL="372110" marR="71755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If the root </a:t>
            </a:r>
            <a:r>
              <a:rPr sz="1200" spc="5" dirty="0">
                <a:latin typeface="Arial"/>
                <a:cs typeface="Arial"/>
              </a:rPr>
              <a:t>is </a:t>
            </a:r>
            <a:r>
              <a:rPr sz="1200" spc="-10" dirty="0">
                <a:latin typeface="Arial"/>
                <a:cs typeface="Arial"/>
              </a:rPr>
              <a:t>consumed </a:t>
            </a:r>
            <a:r>
              <a:rPr sz="1200" spc="-5" dirty="0">
                <a:latin typeface="Arial"/>
                <a:cs typeface="Arial"/>
              </a:rPr>
              <a:t>by </a:t>
            </a:r>
            <a:r>
              <a:rPr sz="1200" dirty="0">
                <a:latin typeface="Arial"/>
                <a:cs typeface="Arial"/>
              </a:rPr>
              <a:t>joining </a:t>
            </a:r>
            <a:r>
              <a:rPr sz="1200" spc="5" dirty="0">
                <a:latin typeface="Arial"/>
                <a:cs typeface="Arial"/>
              </a:rPr>
              <a:t>its </a:t>
            </a:r>
            <a:r>
              <a:rPr sz="1200" spc="-10" dirty="0">
                <a:latin typeface="Arial"/>
                <a:cs typeface="Arial"/>
              </a:rPr>
              <a:t>two </a:t>
            </a:r>
            <a:r>
              <a:rPr sz="1200" dirty="0">
                <a:latin typeface="Arial"/>
                <a:cs typeface="Arial"/>
              </a:rPr>
              <a:t>children,</a:t>
            </a:r>
            <a:r>
              <a:rPr sz="1200" spc="-10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this  is </a:t>
            </a:r>
            <a:r>
              <a:rPr sz="1200" dirty="0">
                <a:latin typeface="Arial"/>
                <a:cs typeface="Arial"/>
              </a:rPr>
              <a:t>only </a:t>
            </a:r>
            <a:r>
              <a:rPr sz="1200" spc="-5" dirty="0">
                <a:latin typeface="Arial"/>
                <a:cs typeface="Arial"/>
              </a:rPr>
              <a:t>case </a:t>
            </a:r>
            <a:r>
              <a:rPr sz="1200" spc="-10" dirty="0">
                <a:latin typeface="Arial"/>
                <a:cs typeface="Arial"/>
              </a:rPr>
              <a:t>where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B-tree </a:t>
            </a:r>
            <a:r>
              <a:rPr sz="1200" spc="-5" dirty="0">
                <a:latin typeface="Arial"/>
                <a:cs typeface="Arial"/>
              </a:rPr>
              <a:t>can </a:t>
            </a:r>
            <a:r>
              <a:rPr sz="1200" dirty="0">
                <a:latin typeface="Arial"/>
                <a:cs typeface="Arial"/>
              </a:rPr>
              <a:t>decrease </a:t>
            </a:r>
            <a:r>
              <a:rPr sz="1200" spc="5" dirty="0">
                <a:latin typeface="Arial"/>
                <a:cs typeface="Arial"/>
              </a:rPr>
              <a:t>in</a:t>
            </a:r>
            <a:r>
              <a:rPr sz="1200" spc="-9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height.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29">
            <a:extLst>
              <a:ext uri="{FF2B5EF4-FFF2-40B4-BE49-F238E27FC236}">
                <a16:creationId xmlns:a16="http://schemas.microsoft.com/office/drawing/2014/main" id="{AB66F65C-546E-6F4F-9F3F-D258CB37A753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0">
            <a:extLst>
              <a:ext uri="{FF2B5EF4-FFF2-40B4-BE49-F238E27FC236}">
                <a16:creationId xmlns:a16="http://schemas.microsoft.com/office/drawing/2014/main" id="{11A93A03-E12F-0F4A-AFB8-7B67EA2E6357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1">
            <a:extLst>
              <a:ext uri="{FF2B5EF4-FFF2-40B4-BE49-F238E27FC236}">
                <a16:creationId xmlns:a16="http://schemas.microsoft.com/office/drawing/2014/main" id="{6227F041-2A19-5D49-8C1B-FA33547C59BF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734695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Insert and Delete :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Summary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33">
            <a:extLst>
              <a:ext uri="{FF2B5EF4-FFF2-40B4-BE49-F238E27FC236}">
                <a16:creationId xmlns:a16="http://schemas.microsoft.com/office/drawing/2014/main" id="{EDD2BFDC-5899-414B-8DC9-9C2F106F7E84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9344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518E7AFD-E901-3A40-9576-509F8F24AB9F}"/>
              </a:ext>
            </a:extLst>
          </p:cNvPr>
          <p:cNvSpPr/>
          <p:nvPr/>
        </p:nvSpPr>
        <p:spPr>
          <a:xfrm>
            <a:off x="2325496" y="2542286"/>
            <a:ext cx="298450" cy="230504"/>
          </a:xfrm>
          <a:custGeom>
            <a:avLst/>
            <a:gdLst/>
            <a:ahLst/>
            <a:cxnLst/>
            <a:rect l="l" t="t" r="r" b="b"/>
            <a:pathLst>
              <a:path w="298450" h="230504">
                <a:moveTo>
                  <a:pt x="0" y="0"/>
                </a:moveTo>
                <a:lnTo>
                  <a:pt x="298450" y="23025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2493C9BE-231B-E144-94CA-BE0C5A2A5DA4}"/>
              </a:ext>
            </a:extLst>
          </p:cNvPr>
          <p:cNvSpPr/>
          <p:nvPr/>
        </p:nvSpPr>
        <p:spPr>
          <a:xfrm>
            <a:off x="3995546" y="2541524"/>
            <a:ext cx="298450" cy="230504"/>
          </a:xfrm>
          <a:custGeom>
            <a:avLst/>
            <a:gdLst/>
            <a:ahLst/>
            <a:cxnLst/>
            <a:rect l="l" t="t" r="r" b="b"/>
            <a:pathLst>
              <a:path w="298450" h="230504">
                <a:moveTo>
                  <a:pt x="0" y="0"/>
                </a:moveTo>
                <a:lnTo>
                  <a:pt x="298450" y="2301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EFEE9CB7-3C99-294E-A2E8-0996E305D3B6}"/>
              </a:ext>
            </a:extLst>
          </p:cNvPr>
          <p:cNvSpPr/>
          <p:nvPr/>
        </p:nvSpPr>
        <p:spPr>
          <a:xfrm>
            <a:off x="2613660" y="1792223"/>
            <a:ext cx="172720" cy="173355"/>
          </a:xfrm>
          <a:custGeom>
            <a:avLst/>
            <a:gdLst/>
            <a:ahLst/>
            <a:cxnLst/>
            <a:rect l="l" t="t" r="r" b="b"/>
            <a:pathLst>
              <a:path w="172720" h="173355">
                <a:moveTo>
                  <a:pt x="0" y="172974"/>
                </a:moveTo>
                <a:lnTo>
                  <a:pt x="17221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64D00BC-C1A7-3B42-8611-135855EB0A23}"/>
              </a:ext>
            </a:extLst>
          </p:cNvPr>
          <p:cNvSpPr/>
          <p:nvPr/>
        </p:nvSpPr>
        <p:spPr>
          <a:xfrm>
            <a:off x="2785871" y="1792223"/>
            <a:ext cx="115570" cy="173355"/>
          </a:xfrm>
          <a:custGeom>
            <a:avLst/>
            <a:gdLst/>
            <a:ahLst/>
            <a:cxnLst/>
            <a:rect l="l" t="t" r="r" b="b"/>
            <a:pathLst>
              <a:path w="115570" h="173355">
                <a:moveTo>
                  <a:pt x="0" y="0"/>
                </a:moveTo>
                <a:lnTo>
                  <a:pt x="115062" y="1729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B453D1A-1EE4-A047-B2A5-05AC212221EB}"/>
              </a:ext>
            </a:extLst>
          </p:cNvPr>
          <p:cNvSpPr/>
          <p:nvPr/>
        </p:nvSpPr>
        <p:spPr>
          <a:xfrm>
            <a:off x="3208908" y="1773173"/>
            <a:ext cx="134620" cy="192405"/>
          </a:xfrm>
          <a:custGeom>
            <a:avLst/>
            <a:gdLst/>
            <a:ahLst/>
            <a:cxnLst/>
            <a:rect l="l" t="t" r="r" b="b"/>
            <a:pathLst>
              <a:path w="134620" h="192405">
                <a:moveTo>
                  <a:pt x="0" y="192024"/>
                </a:moveTo>
                <a:lnTo>
                  <a:pt x="134238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C3FDB696-74F2-094E-9C7B-1F4548B7B024}"/>
              </a:ext>
            </a:extLst>
          </p:cNvPr>
          <p:cNvSpPr/>
          <p:nvPr/>
        </p:nvSpPr>
        <p:spPr>
          <a:xfrm>
            <a:off x="3343148" y="1754123"/>
            <a:ext cx="153670" cy="211454"/>
          </a:xfrm>
          <a:custGeom>
            <a:avLst/>
            <a:gdLst/>
            <a:ahLst/>
            <a:cxnLst/>
            <a:rect l="l" t="t" r="r" b="b"/>
            <a:pathLst>
              <a:path w="153670" h="211455">
                <a:moveTo>
                  <a:pt x="153162" y="211074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08D0DD3C-C783-3146-A92E-CB7F8BCA9928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590D7258-D233-9A4A-A8C9-9CCC03A1B339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8225A9E2-B891-F44B-B0E0-5D527029EBC6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41783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Equivalence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with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Red-Black</a:t>
            </a:r>
            <a:r>
              <a:rPr sz="1800" b="1" spc="-12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Trees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61D5D02A-18D3-FA48-84C1-38DF61026A8E}"/>
              </a:ext>
            </a:extLst>
          </p:cNvPr>
          <p:cNvSpPr/>
          <p:nvPr/>
        </p:nvSpPr>
        <p:spPr>
          <a:xfrm>
            <a:off x="2785871" y="1542923"/>
            <a:ext cx="288290" cy="250190"/>
          </a:xfrm>
          <a:custGeom>
            <a:avLst/>
            <a:gdLst/>
            <a:ahLst/>
            <a:cxnLst/>
            <a:rect l="l" t="t" r="r" b="b"/>
            <a:pathLst>
              <a:path w="288289" h="250189">
                <a:moveTo>
                  <a:pt x="288163" y="0"/>
                </a:moveTo>
                <a:lnTo>
                  <a:pt x="0" y="25006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9A9BE16C-7A93-AC42-B995-45BF4FC127A4}"/>
              </a:ext>
            </a:extLst>
          </p:cNvPr>
          <p:cNvSpPr/>
          <p:nvPr/>
        </p:nvSpPr>
        <p:spPr>
          <a:xfrm>
            <a:off x="3074035" y="1542923"/>
            <a:ext cx="269240" cy="230504"/>
          </a:xfrm>
          <a:custGeom>
            <a:avLst/>
            <a:gdLst/>
            <a:ahLst/>
            <a:cxnLst/>
            <a:rect l="l" t="t" r="r" b="b"/>
            <a:pathLst>
              <a:path w="269239" h="230505">
                <a:moveTo>
                  <a:pt x="0" y="0"/>
                </a:moveTo>
                <a:lnTo>
                  <a:pt x="269113" y="23025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23EEFD87-8C39-DB46-89FD-C88726947EC7}"/>
              </a:ext>
            </a:extLst>
          </p:cNvPr>
          <p:cNvSpPr/>
          <p:nvPr/>
        </p:nvSpPr>
        <p:spPr>
          <a:xfrm>
            <a:off x="2706528" y="1713642"/>
            <a:ext cx="177863" cy="1579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D0AB4B31-ABA5-AA49-A7CD-408265A49D4B}"/>
              </a:ext>
            </a:extLst>
          </p:cNvPr>
          <p:cNvSpPr/>
          <p:nvPr/>
        </p:nvSpPr>
        <p:spPr>
          <a:xfrm>
            <a:off x="2994691" y="1463579"/>
            <a:ext cx="177736" cy="1579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BD485741-C213-C449-9C78-C71C3027570F}"/>
              </a:ext>
            </a:extLst>
          </p:cNvPr>
          <p:cNvSpPr/>
          <p:nvPr/>
        </p:nvSpPr>
        <p:spPr>
          <a:xfrm>
            <a:off x="3263677" y="1694592"/>
            <a:ext cx="177863" cy="1579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9D9D77C8-E881-2240-B4E3-22B07A3C2913}"/>
              </a:ext>
            </a:extLst>
          </p:cNvPr>
          <p:cNvSpPr txBox="1"/>
          <p:nvPr/>
        </p:nvSpPr>
        <p:spPr>
          <a:xfrm>
            <a:off x="275589" y="806322"/>
            <a:ext cx="4080510" cy="104584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Interesting </a:t>
            </a:r>
            <a:r>
              <a:rPr sz="1600" spc="-5" dirty="0">
                <a:latin typeface="Arial"/>
                <a:cs typeface="Arial"/>
              </a:rPr>
              <a:t>bit of </a:t>
            </a:r>
            <a:r>
              <a:rPr sz="1600" dirty="0">
                <a:latin typeface="Arial"/>
                <a:cs typeface="Arial"/>
              </a:rPr>
              <a:t>trivia – a </a:t>
            </a:r>
            <a:r>
              <a:rPr sz="1600" spc="-5" dirty="0">
                <a:latin typeface="Arial"/>
                <a:cs typeface="Arial"/>
              </a:rPr>
              <a:t>“2-3-4” tree</a:t>
            </a:r>
            <a:r>
              <a:rPr sz="1600" spc="-13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(B=2)  is essentially </a:t>
            </a:r>
            <a:r>
              <a:rPr sz="1600" spc="-5" dirty="0">
                <a:latin typeface="Arial"/>
                <a:cs typeface="Arial"/>
              </a:rPr>
              <a:t>equivalent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a red-black</a:t>
            </a:r>
            <a:r>
              <a:rPr sz="1600" spc="-13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tree!</a:t>
            </a:r>
            <a:endParaRPr sz="1600">
              <a:latin typeface="Arial"/>
              <a:cs typeface="Arial"/>
            </a:endParaRPr>
          </a:p>
          <a:p>
            <a:pPr marR="1228090" algn="r">
              <a:lnSpc>
                <a:spcPct val="100000"/>
              </a:lnSpc>
              <a:spcBef>
                <a:spcPts val="1285"/>
              </a:spcBef>
            </a:pPr>
            <a:r>
              <a:rPr sz="900" b="1" spc="5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  <a:p>
            <a:pPr marL="1524000" algn="ctr">
              <a:lnSpc>
                <a:spcPct val="100000"/>
              </a:lnSpc>
              <a:spcBef>
                <a:spcPts val="735"/>
              </a:spcBef>
              <a:tabLst>
                <a:tab pos="2080895" algn="l"/>
              </a:tabLst>
            </a:pPr>
            <a:r>
              <a:rPr sz="1350" b="1" spc="7" baseline="-9259" dirty="0">
                <a:latin typeface="Arial"/>
                <a:cs typeface="Arial"/>
              </a:rPr>
              <a:t>1	</a:t>
            </a:r>
            <a:r>
              <a:rPr sz="900" b="1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89177F48-791C-5C43-80A1-43EC2A1BDBAF}"/>
              </a:ext>
            </a:extLst>
          </p:cNvPr>
          <p:cNvSpPr/>
          <p:nvPr/>
        </p:nvSpPr>
        <p:spPr>
          <a:xfrm>
            <a:off x="2497836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124968" y="0"/>
                </a:moveTo>
                <a:lnTo>
                  <a:pt x="0" y="249301"/>
                </a:lnTo>
                <a:lnTo>
                  <a:pt x="249936" y="249301"/>
                </a:lnTo>
                <a:lnTo>
                  <a:pt x="124968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F8E5E6AF-F92F-A34B-8E6D-7B26B6238B6C}"/>
              </a:ext>
            </a:extLst>
          </p:cNvPr>
          <p:cNvSpPr/>
          <p:nvPr/>
        </p:nvSpPr>
        <p:spPr>
          <a:xfrm>
            <a:off x="2497836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0" y="249301"/>
                </a:moveTo>
                <a:lnTo>
                  <a:pt x="124968" y="0"/>
                </a:lnTo>
                <a:lnTo>
                  <a:pt x="249936" y="249301"/>
                </a:lnTo>
                <a:lnTo>
                  <a:pt x="0" y="249301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D9FB35D0-4C38-0F44-9037-FE3FFAA13D55}"/>
              </a:ext>
            </a:extLst>
          </p:cNvPr>
          <p:cNvSpPr/>
          <p:nvPr/>
        </p:nvSpPr>
        <p:spPr>
          <a:xfrm>
            <a:off x="2785871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125095" y="0"/>
                </a:moveTo>
                <a:lnTo>
                  <a:pt x="0" y="249301"/>
                </a:lnTo>
                <a:lnTo>
                  <a:pt x="250062" y="249301"/>
                </a:lnTo>
                <a:lnTo>
                  <a:pt x="12509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A1FF2AEA-9457-A94A-995A-701D79B6D9EE}"/>
              </a:ext>
            </a:extLst>
          </p:cNvPr>
          <p:cNvSpPr/>
          <p:nvPr/>
        </p:nvSpPr>
        <p:spPr>
          <a:xfrm>
            <a:off x="2785871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0" y="249301"/>
                </a:moveTo>
                <a:lnTo>
                  <a:pt x="125095" y="0"/>
                </a:lnTo>
                <a:lnTo>
                  <a:pt x="250062" y="249301"/>
                </a:lnTo>
                <a:lnTo>
                  <a:pt x="0" y="249301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506B9952-4A56-264F-8924-B27FE9E53F8B}"/>
              </a:ext>
            </a:extLst>
          </p:cNvPr>
          <p:cNvSpPr/>
          <p:nvPr/>
        </p:nvSpPr>
        <p:spPr>
          <a:xfrm>
            <a:off x="3093085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124967" y="0"/>
                </a:moveTo>
                <a:lnTo>
                  <a:pt x="0" y="249301"/>
                </a:lnTo>
                <a:lnTo>
                  <a:pt x="250062" y="249301"/>
                </a:lnTo>
                <a:lnTo>
                  <a:pt x="12496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AD63FA06-7C96-F440-99B8-72C05C304CA5}"/>
              </a:ext>
            </a:extLst>
          </p:cNvPr>
          <p:cNvSpPr/>
          <p:nvPr/>
        </p:nvSpPr>
        <p:spPr>
          <a:xfrm>
            <a:off x="3093085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0" y="249301"/>
                </a:moveTo>
                <a:lnTo>
                  <a:pt x="124967" y="0"/>
                </a:lnTo>
                <a:lnTo>
                  <a:pt x="250062" y="249301"/>
                </a:lnTo>
                <a:lnTo>
                  <a:pt x="0" y="249301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F9AE7E23-813D-6447-8511-48647820079C}"/>
              </a:ext>
            </a:extLst>
          </p:cNvPr>
          <p:cNvSpPr/>
          <p:nvPr/>
        </p:nvSpPr>
        <p:spPr>
          <a:xfrm>
            <a:off x="3381248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124967" y="0"/>
                </a:moveTo>
                <a:lnTo>
                  <a:pt x="0" y="249301"/>
                </a:lnTo>
                <a:lnTo>
                  <a:pt x="249936" y="249301"/>
                </a:lnTo>
                <a:lnTo>
                  <a:pt x="12496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CBCB7692-0A15-FB41-AB5B-FA4DBDD82357}"/>
              </a:ext>
            </a:extLst>
          </p:cNvPr>
          <p:cNvSpPr/>
          <p:nvPr/>
        </p:nvSpPr>
        <p:spPr>
          <a:xfrm>
            <a:off x="3381248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0" y="249301"/>
                </a:moveTo>
                <a:lnTo>
                  <a:pt x="124967" y="0"/>
                </a:lnTo>
                <a:lnTo>
                  <a:pt x="249936" y="249301"/>
                </a:lnTo>
                <a:lnTo>
                  <a:pt x="0" y="249301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670DCD81-9067-F743-B878-68C8CA0D1171}"/>
              </a:ext>
            </a:extLst>
          </p:cNvPr>
          <p:cNvSpPr txBox="1"/>
          <p:nvPr/>
        </p:nvSpPr>
        <p:spPr>
          <a:xfrm>
            <a:off x="884936" y="1562036"/>
            <a:ext cx="249554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17780" algn="ctr">
              <a:lnSpc>
                <a:spcPct val="100000"/>
              </a:lnSpc>
              <a:spcBef>
                <a:spcPts val="260"/>
              </a:spcBef>
            </a:pPr>
            <a:r>
              <a:rPr sz="900" b="1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12713F23-B3C5-9B4E-862A-54084B7F9A3E}"/>
              </a:ext>
            </a:extLst>
          </p:cNvPr>
          <p:cNvSpPr txBox="1"/>
          <p:nvPr/>
        </p:nvSpPr>
        <p:spPr>
          <a:xfrm>
            <a:off x="1134490" y="1562036"/>
            <a:ext cx="268605" cy="211454"/>
          </a:xfrm>
          <a:prstGeom prst="rect">
            <a:avLst/>
          </a:prstGeom>
          <a:solidFill>
            <a:srgbClr val="BADFE2"/>
          </a:solidFill>
          <a:ln w="5587">
            <a:solidFill>
              <a:srgbClr val="00000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60"/>
              </a:spcBef>
            </a:pPr>
            <a:r>
              <a:rPr sz="900" b="1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8B9F1CBF-C29D-0B42-9510-AB7D6D441EF4}"/>
              </a:ext>
            </a:extLst>
          </p:cNvPr>
          <p:cNvSpPr txBox="1"/>
          <p:nvPr/>
        </p:nvSpPr>
        <p:spPr>
          <a:xfrm>
            <a:off x="1402810" y="1562036"/>
            <a:ext cx="269240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60"/>
              </a:spcBef>
            </a:pPr>
            <a:r>
              <a:rPr sz="900" b="1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38C753E8-63C7-BD48-B8A4-C3BA4CE94825}"/>
              </a:ext>
            </a:extLst>
          </p:cNvPr>
          <p:cNvSpPr/>
          <p:nvPr/>
        </p:nvSpPr>
        <p:spPr>
          <a:xfrm>
            <a:off x="847598" y="1754123"/>
            <a:ext cx="37465" cy="211454"/>
          </a:xfrm>
          <a:custGeom>
            <a:avLst/>
            <a:gdLst/>
            <a:ahLst/>
            <a:cxnLst/>
            <a:rect l="l" t="t" r="r" b="b"/>
            <a:pathLst>
              <a:path w="37464" h="211455">
                <a:moveTo>
                  <a:pt x="0" y="211074"/>
                </a:moveTo>
                <a:lnTo>
                  <a:pt x="37337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5AAFFB61-0CC8-6744-A419-42FC00EB804D}"/>
              </a:ext>
            </a:extLst>
          </p:cNvPr>
          <p:cNvSpPr/>
          <p:nvPr/>
        </p:nvSpPr>
        <p:spPr>
          <a:xfrm>
            <a:off x="1134871" y="1773173"/>
            <a:ext cx="0" cy="192405"/>
          </a:xfrm>
          <a:custGeom>
            <a:avLst/>
            <a:gdLst/>
            <a:ahLst/>
            <a:cxnLst/>
            <a:rect l="l" t="t" r="r" b="b"/>
            <a:pathLst>
              <a:path h="192405">
                <a:moveTo>
                  <a:pt x="0" y="0"/>
                </a:moveTo>
                <a:lnTo>
                  <a:pt x="0" y="1920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B437A4A2-C118-AD43-B134-7A11AD317453}"/>
              </a:ext>
            </a:extLst>
          </p:cNvPr>
          <p:cNvSpPr/>
          <p:nvPr/>
        </p:nvSpPr>
        <p:spPr>
          <a:xfrm>
            <a:off x="1403223" y="1773173"/>
            <a:ext cx="40005" cy="192405"/>
          </a:xfrm>
          <a:custGeom>
            <a:avLst/>
            <a:gdLst/>
            <a:ahLst/>
            <a:cxnLst/>
            <a:rect l="l" t="t" r="r" b="b"/>
            <a:pathLst>
              <a:path w="40005" h="192405">
                <a:moveTo>
                  <a:pt x="39624" y="192024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37A18C0C-745E-7948-8D56-0284B9866843}"/>
              </a:ext>
            </a:extLst>
          </p:cNvPr>
          <p:cNvSpPr/>
          <p:nvPr/>
        </p:nvSpPr>
        <p:spPr>
          <a:xfrm>
            <a:off x="1672208" y="1773173"/>
            <a:ext cx="58419" cy="192405"/>
          </a:xfrm>
          <a:custGeom>
            <a:avLst/>
            <a:gdLst/>
            <a:ahLst/>
            <a:cxnLst/>
            <a:rect l="l" t="t" r="r" b="b"/>
            <a:pathLst>
              <a:path w="58419" h="192405">
                <a:moveTo>
                  <a:pt x="58038" y="192024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98112993-284F-6B43-A4C0-2FEF96BDCF39}"/>
              </a:ext>
            </a:extLst>
          </p:cNvPr>
          <p:cNvSpPr/>
          <p:nvPr/>
        </p:nvSpPr>
        <p:spPr>
          <a:xfrm>
            <a:off x="731646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125094" y="0"/>
                </a:moveTo>
                <a:lnTo>
                  <a:pt x="0" y="249301"/>
                </a:lnTo>
                <a:lnTo>
                  <a:pt x="250062" y="249301"/>
                </a:lnTo>
                <a:lnTo>
                  <a:pt x="12509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54A8283E-79D2-BD43-A08C-852612D4F234}"/>
              </a:ext>
            </a:extLst>
          </p:cNvPr>
          <p:cNvSpPr/>
          <p:nvPr/>
        </p:nvSpPr>
        <p:spPr>
          <a:xfrm>
            <a:off x="731646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0" y="249301"/>
                </a:moveTo>
                <a:lnTo>
                  <a:pt x="125094" y="0"/>
                </a:lnTo>
                <a:lnTo>
                  <a:pt x="250062" y="249301"/>
                </a:lnTo>
                <a:lnTo>
                  <a:pt x="0" y="249301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FBA3C7F1-6A5F-3846-8AE7-E723FDADACCA}"/>
              </a:ext>
            </a:extLst>
          </p:cNvPr>
          <p:cNvSpPr/>
          <p:nvPr/>
        </p:nvSpPr>
        <p:spPr>
          <a:xfrm>
            <a:off x="1019810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124968" y="0"/>
                </a:moveTo>
                <a:lnTo>
                  <a:pt x="0" y="249301"/>
                </a:lnTo>
                <a:lnTo>
                  <a:pt x="250062" y="249301"/>
                </a:lnTo>
                <a:lnTo>
                  <a:pt x="124968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98238CAB-5042-734B-8F56-9ABBBB5276A6}"/>
              </a:ext>
            </a:extLst>
          </p:cNvPr>
          <p:cNvSpPr/>
          <p:nvPr/>
        </p:nvSpPr>
        <p:spPr>
          <a:xfrm>
            <a:off x="1019810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0" y="249301"/>
                </a:moveTo>
                <a:lnTo>
                  <a:pt x="124968" y="0"/>
                </a:lnTo>
                <a:lnTo>
                  <a:pt x="250062" y="249301"/>
                </a:lnTo>
                <a:lnTo>
                  <a:pt x="0" y="249301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77D94316-0868-764B-B3DF-1DFD967C8D52}"/>
              </a:ext>
            </a:extLst>
          </p:cNvPr>
          <p:cNvSpPr/>
          <p:nvPr/>
        </p:nvSpPr>
        <p:spPr>
          <a:xfrm>
            <a:off x="1327023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124968" y="0"/>
                </a:moveTo>
                <a:lnTo>
                  <a:pt x="0" y="249301"/>
                </a:lnTo>
                <a:lnTo>
                  <a:pt x="249936" y="249301"/>
                </a:lnTo>
                <a:lnTo>
                  <a:pt x="124968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CDD09F39-E0A3-844C-BF93-7D555564DFD3}"/>
              </a:ext>
            </a:extLst>
          </p:cNvPr>
          <p:cNvSpPr/>
          <p:nvPr/>
        </p:nvSpPr>
        <p:spPr>
          <a:xfrm>
            <a:off x="1327023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0" y="249301"/>
                </a:moveTo>
                <a:lnTo>
                  <a:pt x="124968" y="0"/>
                </a:lnTo>
                <a:lnTo>
                  <a:pt x="249936" y="249301"/>
                </a:lnTo>
                <a:lnTo>
                  <a:pt x="0" y="249301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B8A50EDC-36C0-6B4E-950F-D8F352BE1DAF}"/>
              </a:ext>
            </a:extLst>
          </p:cNvPr>
          <p:cNvSpPr/>
          <p:nvPr/>
        </p:nvSpPr>
        <p:spPr>
          <a:xfrm>
            <a:off x="1615058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125094" y="0"/>
                </a:moveTo>
                <a:lnTo>
                  <a:pt x="0" y="249301"/>
                </a:lnTo>
                <a:lnTo>
                  <a:pt x="250062" y="249301"/>
                </a:lnTo>
                <a:lnTo>
                  <a:pt x="12509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DF22F622-1C7D-F04C-BF1A-30551B398A14}"/>
              </a:ext>
            </a:extLst>
          </p:cNvPr>
          <p:cNvSpPr/>
          <p:nvPr/>
        </p:nvSpPr>
        <p:spPr>
          <a:xfrm>
            <a:off x="1615058" y="1945385"/>
            <a:ext cx="250190" cy="249554"/>
          </a:xfrm>
          <a:custGeom>
            <a:avLst/>
            <a:gdLst/>
            <a:ahLst/>
            <a:cxnLst/>
            <a:rect l="l" t="t" r="r" b="b"/>
            <a:pathLst>
              <a:path w="250189" h="249555">
                <a:moveTo>
                  <a:pt x="0" y="249301"/>
                </a:moveTo>
                <a:lnTo>
                  <a:pt x="125094" y="0"/>
                </a:lnTo>
                <a:lnTo>
                  <a:pt x="250062" y="249301"/>
                </a:lnTo>
                <a:lnTo>
                  <a:pt x="0" y="249301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27A4C3DE-4F12-394E-8135-4354B734266E}"/>
              </a:ext>
            </a:extLst>
          </p:cNvPr>
          <p:cNvSpPr txBox="1"/>
          <p:nvPr/>
        </p:nvSpPr>
        <p:spPr>
          <a:xfrm>
            <a:off x="816610" y="2045969"/>
            <a:ext cx="274701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87655" algn="l"/>
                <a:tab pos="594995" algn="l"/>
                <a:tab pos="883285" algn="l"/>
                <a:tab pos="1765935" algn="l"/>
                <a:tab pos="2054860" algn="l"/>
                <a:tab pos="2361565" algn="l"/>
                <a:tab pos="2649855" algn="l"/>
              </a:tabLst>
            </a:pPr>
            <a:r>
              <a:rPr sz="900" b="1" spc="5" dirty="0">
                <a:latin typeface="Arial"/>
                <a:cs typeface="Arial"/>
              </a:rPr>
              <a:t>A	B	C	D	A	B	C	D</a:t>
            </a:r>
            <a:endParaRPr sz="900">
              <a:latin typeface="Arial"/>
              <a:cs typeface="Arial"/>
            </a:endParaRPr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4335FFED-ECCF-0D48-9851-D26B8FC1E4E9}"/>
              </a:ext>
            </a:extLst>
          </p:cNvPr>
          <p:cNvSpPr/>
          <p:nvPr/>
        </p:nvSpPr>
        <p:spPr>
          <a:xfrm>
            <a:off x="1941321" y="1619123"/>
            <a:ext cx="518795" cy="38100"/>
          </a:xfrm>
          <a:custGeom>
            <a:avLst/>
            <a:gdLst/>
            <a:ahLst/>
            <a:cxnLst/>
            <a:rect l="l" t="t" r="r" b="b"/>
            <a:pathLst>
              <a:path w="518795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1"/>
                </a:lnTo>
                <a:lnTo>
                  <a:pt x="38100" y="16001"/>
                </a:lnTo>
                <a:lnTo>
                  <a:pt x="38100" y="0"/>
                </a:lnTo>
                <a:close/>
              </a:path>
              <a:path w="518795" h="38100">
                <a:moveTo>
                  <a:pt x="480187" y="0"/>
                </a:moveTo>
                <a:lnTo>
                  <a:pt x="480187" y="38100"/>
                </a:lnTo>
                <a:lnTo>
                  <a:pt x="512190" y="22098"/>
                </a:lnTo>
                <a:lnTo>
                  <a:pt x="486537" y="22098"/>
                </a:lnTo>
                <a:lnTo>
                  <a:pt x="486537" y="16001"/>
                </a:lnTo>
                <a:lnTo>
                  <a:pt x="512190" y="16001"/>
                </a:lnTo>
                <a:lnTo>
                  <a:pt x="480187" y="0"/>
                </a:lnTo>
                <a:close/>
              </a:path>
              <a:path w="518795" h="38100">
                <a:moveTo>
                  <a:pt x="38100" y="16001"/>
                </a:moveTo>
                <a:lnTo>
                  <a:pt x="31750" y="16001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1"/>
                </a:lnTo>
                <a:close/>
              </a:path>
              <a:path w="518795" h="38100">
                <a:moveTo>
                  <a:pt x="480187" y="16001"/>
                </a:moveTo>
                <a:lnTo>
                  <a:pt x="38100" y="16001"/>
                </a:lnTo>
                <a:lnTo>
                  <a:pt x="38100" y="22098"/>
                </a:lnTo>
                <a:lnTo>
                  <a:pt x="480187" y="22098"/>
                </a:lnTo>
                <a:lnTo>
                  <a:pt x="480187" y="16001"/>
                </a:lnTo>
                <a:close/>
              </a:path>
              <a:path w="518795" h="38100">
                <a:moveTo>
                  <a:pt x="512190" y="16001"/>
                </a:moveTo>
                <a:lnTo>
                  <a:pt x="486537" y="16001"/>
                </a:lnTo>
                <a:lnTo>
                  <a:pt x="486537" y="22098"/>
                </a:lnTo>
                <a:lnTo>
                  <a:pt x="512190" y="22098"/>
                </a:lnTo>
                <a:lnTo>
                  <a:pt x="518287" y="19050"/>
                </a:lnTo>
                <a:lnTo>
                  <a:pt x="512190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C1663E3D-10D6-0542-8CA8-7EC39902BF0E}"/>
              </a:ext>
            </a:extLst>
          </p:cNvPr>
          <p:cNvSpPr/>
          <p:nvPr/>
        </p:nvSpPr>
        <p:spPr>
          <a:xfrm>
            <a:off x="2460498" y="2772537"/>
            <a:ext cx="149225" cy="192405"/>
          </a:xfrm>
          <a:custGeom>
            <a:avLst/>
            <a:gdLst/>
            <a:ahLst/>
            <a:cxnLst/>
            <a:rect l="l" t="t" r="r" b="b"/>
            <a:pathLst>
              <a:path w="149225" h="192404">
                <a:moveTo>
                  <a:pt x="0" y="192024"/>
                </a:moveTo>
                <a:lnTo>
                  <a:pt x="149225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96A701C6-78AE-7044-908E-67C49499FCDC}"/>
              </a:ext>
            </a:extLst>
          </p:cNvPr>
          <p:cNvSpPr/>
          <p:nvPr/>
        </p:nvSpPr>
        <p:spPr>
          <a:xfrm>
            <a:off x="2594610" y="2753487"/>
            <a:ext cx="170180" cy="211454"/>
          </a:xfrm>
          <a:custGeom>
            <a:avLst/>
            <a:gdLst/>
            <a:ahLst/>
            <a:cxnLst/>
            <a:rect l="l" t="t" r="r" b="b"/>
            <a:pathLst>
              <a:path w="170179" h="211454">
                <a:moveTo>
                  <a:pt x="169925" y="211074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1A433A02-C427-2C4E-860A-8537D576BE5B}"/>
              </a:ext>
            </a:extLst>
          </p:cNvPr>
          <p:cNvSpPr/>
          <p:nvPr/>
        </p:nvSpPr>
        <p:spPr>
          <a:xfrm>
            <a:off x="2037333" y="2542286"/>
            <a:ext cx="320040" cy="250190"/>
          </a:xfrm>
          <a:custGeom>
            <a:avLst/>
            <a:gdLst/>
            <a:ahLst/>
            <a:cxnLst/>
            <a:rect l="l" t="t" r="r" b="b"/>
            <a:pathLst>
              <a:path w="320039" h="250189">
                <a:moveTo>
                  <a:pt x="319913" y="0"/>
                </a:moveTo>
                <a:lnTo>
                  <a:pt x="0" y="25006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>
            <a:extLst>
              <a:ext uri="{FF2B5EF4-FFF2-40B4-BE49-F238E27FC236}">
                <a16:creationId xmlns:a16="http://schemas.microsoft.com/office/drawing/2014/main" id="{FAAD996E-6128-484C-9170-2EA1F2CE475E}"/>
              </a:ext>
            </a:extLst>
          </p:cNvPr>
          <p:cNvSpPr/>
          <p:nvPr/>
        </p:nvSpPr>
        <p:spPr>
          <a:xfrm>
            <a:off x="2246153" y="2462942"/>
            <a:ext cx="196913" cy="1579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>
            <a:extLst>
              <a:ext uri="{FF2B5EF4-FFF2-40B4-BE49-F238E27FC236}">
                <a16:creationId xmlns:a16="http://schemas.microsoft.com/office/drawing/2014/main" id="{D0674F75-7269-BA48-B579-797DAF14F09F}"/>
              </a:ext>
            </a:extLst>
          </p:cNvPr>
          <p:cNvSpPr txBox="1"/>
          <p:nvPr/>
        </p:nvSpPr>
        <p:spPr>
          <a:xfrm>
            <a:off x="2314956" y="245554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b="1" spc="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DA9BE51F-E4D8-0C41-A3DE-FE01F0F80DA5}"/>
              </a:ext>
            </a:extLst>
          </p:cNvPr>
          <p:cNvSpPr/>
          <p:nvPr/>
        </p:nvSpPr>
        <p:spPr>
          <a:xfrm>
            <a:off x="2515266" y="2693955"/>
            <a:ext cx="196786" cy="1579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AA334BEE-6103-6D45-BEC3-4F1E1EDDF5F9}"/>
              </a:ext>
            </a:extLst>
          </p:cNvPr>
          <p:cNvSpPr txBox="1"/>
          <p:nvPr/>
        </p:nvSpPr>
        <p:spPr>
          <a:xfrm>
            <a:off x="2584069" y="268655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b="1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49" name="object 49">
            <a:extLst>
              <a:ext uri="{FF2B5EF4-FFF2-40B4-BE49-F238E27FC236}">
                <a16:creationId xmlns:a16="http://schemas.microsoft.com/office/drawing/2014/main" id="{8D2550A3-C321-0C40-BCC0-1DC32759CBA4}"/>
              </a:ext>
            </a:extLst>
          </p:cNvPr>
          <p:cNvSpPr/>
          <p:nvPr/>
        </p:nvSpPr>
        <p:spPr>
          <a:xfrm>
            <a:off x="1902460" y="2752598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138937" y="0"/>
                </a:moveTo>
                <a:lnTo>
                  <a:pt x="0" y="249300"/>
                </a:lnTo>
                <a:lnTo>
                  <a:pt x="277875" y="249300"/>
                </a:lnTo>
                <a:lnTo>
                  <a:pt x="13893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>
            <a:extLst>
              <a:ext uri="{FF2B5EF4-FFF2-40B4-BE49-F238E27FC236}">
                <a16:creationId xmlns:a16="http://schemas.microsoft.com/office/drawing/2014/main" id="{CA08B2D9-88EF-DC41-9687-FF0098BECE05}"/>
              </a:ext>
            </a:extLst>
          </p:cNvPr>
          <p:cNvSpPr/>
          <p:nvPr/>
        </p:nvSpPr>
        <p:spPr>
          <a:xfrm>
            <a:off x="1902460" y="2752598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0" y="249300"/>
                </a:moveTo>
                <a:lnTo>
                  <a:pt x="138937" y="0"/>
                </a:lnTo>
                <a:lnTo>
                  <a:pt x="277875" y="249300"/>
                </a:lnTo>
                <a:lnTo>
                  <a:pt x="0" y="249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>
            <a:extLst>
              <a:ext uri="{FF2B5EF4-FFF2-40B4-BE49-F238E27FC236}">
                <a16:creationId xmlns:a16="http://schemas.microsoft.com/office/drawing/2014/main" id="{352AFC4B-F4F6-4146-B570-D792BCD86DE1}"/>
              </a:ext>
            </a:extLst>
          </p:cNvPr>
          <p:cNvSpPr txBox="1"/>
          <p:nvPr/>
        </p:nvSpPr>
        <p:spPr>
          <a:xfrm>
            <a:off x="2001012" y="2853308"/>
            <a:ext cx="9652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b="1" spc="5" dirty="0">
                <a:latin typeface="Arial"/>
                <a:cs typeface="Arial"/>
              </a:rPr>
              <a:t>A</a:t>
            </a:r>
            <a:endParaRPr sz="900">
              <a:latin typeface="Arial"/>
              <a:cs typeface="Arial"/>
            </a:endParaRPr>
          </a:p>
        </p:txBody>
      </p:sp>
      <p:sp>
        <p:nvSpPr>
          <p:cNvPr id="52" name="object 52">
            <a:extLst>
              <a:ext uri="{FF2B5EF4-FFF2-40B4-BE49-F238E27FC236}">
                <a16:creationId xmlns:a16="http://schemas.microsoft.com/office/drawing/2014/main" id="{DC446FCD-48B5-8743-A670-7850586CE40A}"/>
              </a:ext>
            </a:extLst>
          </p:cNvPr>
          <p:cNvSpPr/>
          <p:nvPr/>
        </p:nvSpPr>
        <p:spPr>
          <a:xfrm>
            <a:off x="2306446" y="2944749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138937" y="0"/>
                </a:moveTo>
                <a:lnTo>
                  <a:pt x="0" y="249174"/>
                </a:lnTo>
                <a:lnTo>
                  <a:pt x="277875" y="249174"/>
                </a:lnTo>
                <a:lnTo>
                  <a:pt x="13893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>
            <a:extLst>
              <a:ext uri="{FF2B5EF4-FFF2-40B4-BE49-F238E27FC236}">
                <a16:creationId xmlns:a16="http://schemas.microsoft.com/office/drawing/2014/main" id="{F80E8AC3-E860-E64E-8833-EA56441FC87E}"/>
              </a:ext>
            </a:extLst>
          </p:cNvPr>
          <p:cNvSpPr/>
          <p:nvPr/>
        </p:nvSpPr>
        <p:spPr>
          <a:xfrm>
            <a:off x="2306446" y="2944749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0" y="249174"/>
                </a:moveTo>
                <a:lnTo>
                  <a:pt x="138937" y="0"/>
                </a:lnTo>
                <a:lnTo>
                  <a:pt x="277875" y="249174"/>
                </a:lnTo>
                <a:lnTo>
                  <a:pt x="0" y="24917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>
            <a:extLst>
              <a:ext uri="{FF2B5EF4-FFF2-40B4-BE49-F238E27FC236}">
                <a16:creationId xmlns:a16="http://schemas.microsoft.com/office/drawing/2014/main" id="{B4509C09-FA61-E745-B8AB-E9F9EF30F513}"/>
              </a:ext>
            </a:extLst>
          </p:cNvPr>
          <p:cNvSpPr/>
          <p:nvPr/>
        </p:nvSpPr>
        <p:spPr>
          <a:xfrm>
            <a:off x="2632710" y="2944749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138937" y="0"/>
                </a:moveTo>
                <a:lnTo>
                  <a:pt x="0" y="249174"/>
                </a:lnTo>
                <a:lnTo>
                  <a:pt x="277749" y="249174"/>
                </a:lnTo>
                <a:lnTo>
                  <a:pt x="13893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>
            <a:extLst>
              <a:ext uri="{FF2B5EF4-FFF2-40B4-BE49-F238E27FC236}">
                <a16:creationId xmlns:a16="http://schemas.microsoft.com/office/drawing/2014/main" id="{B83B907B-EB0B-014A-A914-58CFA536BD6E}"/>
              </a:ext>
            </a:extLst>
          </p:cNvPr>
          <p:cNvSpPr/>
          <p:nvPr/>
        </p:nvSpPr>
        <p:spPr>
          <a:xfrm>
            <a:off x="2632710" y="2944749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0" y="249174"/>
                </a:moveTo>
                <a:lnTo>
                  <a:pt x="138937" y="0"/>
                </a:lnTo>
                <a:lnTo>
                  <a:pt x="277749" y="249174"/>
                </a:lnTo>
                <a:lnTo>
                  <a:pt x="0" y="24917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>
            <a:extLst>
              <a:ext uri="{FF2B5EF4-FFF2-40B4-BE49-F238E27FC236}">
                <a16:creationId xmlns:a16="http://schemas.microsoft.com/office/drawing/2014/main" id="{A452D626-881A-534C-9D67-95EBCDBB8E4F}"/>
              </a:ext>
            </a:extLst>
          </p:cNvPr>
          <p:cNvSpPr txBox="1"/>
          <p:nvPr/>
        </p:nvSpPr>
        <p:spPr>
          <a:xfrm>
            <a:off x="2405252" y="3045713"/>
            <a:ext cx="422909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325755" algn="l"/>
              </a:tabLst>
            </a:pPr>
            <a:r>
              <a:rPr sz="900" b="1" spc="5" dirty="0">
                <a:latin typeface="Arial"/>
                <a:cs typeface="Arial"/>
              </a:rPr>
              <a:t>B	C</a:t>
            </a:r>
            <a:endParaRPr sz="900">
              <a:latin typeface="Arial"/>
              <a:cs typeface="Arial"/>
            </a:endParaRPr>
          </a:p>
        </p:txBody>
      </p:sp>
      <p:sp>
        <p:nvSpPr>
          <p:cNvPr id="57" name="object 57">
            <a:extLst>
              <a:ext uri="{FF2B5EF4-FFF2-40B4-BE49-F238E27FC236}">
                <a16:creationId xmlns:a16="http://schemas.microsoft.com/office/drawing/2014/main" id="{35B68960-7C67-ED4D-9343-407889EB3E93}"/>
              </a:ext>
            </a:extLst>
          </p:cNvPr>
          <p:cNvSpPr txBox="1"/>
          <p:nvPr/>
        </p:nvSpPr>
        <p:spPr>
          <a:xfrm>
            <a:off x="367283" y="2541460"/>
            <a:ext cx="249554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116205">
              <a:lnSpc>
                <a:spcPct val="100000"/>
              </a:lnSpc>
              <a:spcBef>
                <a:spcPts val="260"/>
              </a:spcBef>
            </a:pPr>
            <a:r>
              <a:rPr sz="900" b="1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58" name="object 58">
            <a:extLst>
              <a:ext uri="{FF2B5EF4-FFF2-40B4-BE49-F238E27FC236}">
                <a16:creationId xmlns:a16="http://schemas.microsoft.com/office/drawing/2014/main" id="{FCE08981-594F-B64B-8889-38FE29A8A245}"/>
              </a:ext>
            </a:extLst>
          </p:cNvPr>
          <p:cNvSpPr txBox="1"/>
          <p:nvPr/>
        </p:nvSpPr>
        <p:spPr>
          <a:xfrm>
            <a:off x="616585" y="2541460"/>
            <a:ext cx="297815" cy="211454"/>
          </a:xfrm>
          <a:prstGeom prst="rect">
            <a:avLst/>
          </a:prstGeom>
          <a:solidFill>
            <a:srgbClr val="BADFE2"/>
          </a:solidFill>
          <a:ln w="4762">
            <a:solidFill>
              <a:srgbClr val="00000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60"/>
              </a:spcBef>
            </a:pPr>
            <a:r>
              <a:rPr sz="900" b="1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59" name="object 59">
            <a:extLst>
              <a:ext uri="{FF2B5EF4-FFF2-40B4-BE49-F238E27FC236}">
                <a16:creationId xmlns:a16="http://schemas.microsoft.com/office/drawing/2014/main" id="{7BA6A250-0084-8946-8E71-5EBD80E34732}"/>
              </a:ext>
            </a:extLst>
          </p:cNvPr>
          <p:cNvSpPr/>
          <p:nvPr/>
        </p:nvSpPr>
        <p:spPr>
          <a:xfrm>
            <a:off x="330073" y="2733548"/>
            <a:ext cx="41275" cy="211454"/>
          </a:xfrm>
          <a:custGeom>
            <a:avLst/>
            <a:gdLst/>
            <a:ahLst/>
            <a:cxnLst/>
            <a:rect l="l" t="t" r="r" b="b"/>
            <a:pathLst>
              <a:path w="41275" h="211454">
                <a:moveTo>
                  <a:pt x="0" y="211200"/>
                </a:moveTo>
                <a:lnTo>
                  <a:pt x="41275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>
            <a:extLst>
              <a:ext uri="{FF2B5EF4-FFF2-40B4-BE49-F238E27FC236}">
                <a16:creationId xmlns:a16="http://schemas.microsoft.com/office/drawing/2014/main" id="{0466494F-188F-7742-9C7C-87C92658A6B8}"/>
              </a:ext>
            </a:extLst>
          </p:cNvPr>
          <p:cNvSpPr/>
          <p:nvPr/>
        </p:nvSpPr>
        <p:spPr>
          <a:xfrm>
            <a:off x="617346" y="2752598"/>
            <a:ext cx="18415" cy="212090"/>
          </a:xfrm>
          <a:custGeom>
            <a:avLst/>
            <a:gdLst/>
            <a:ahLst/>
            <a:cxnLst/>
            <a:rect l="l" t="t" r="r" b="b"/>
            <a:pathLst>
              <a:path w="18414" h="212089">
                <a:moveTo>
                  <a:pt x="0" y="0"/>
                </a:moveTo>
                <a:lnTo>
                  <a:pt x="18287" y="21196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>
            <a:extLst>
              <a:ext uri="{FF2B5EF4-FFF2-40B4-BE49-F238E27FC236}">
                <a16:creationId xmlns:a16="http://schemas.microsoft.com/office/drawing/2014/main" id="{D7DF3AF1-3FEE-7544-B6C7-5A32D81EC513}"/>
              </a:ext>
            </a:extLst>
          </p:cNvPr>
          <p:cNvSpPr/>
          <p:nvPr/>
        </p:nvSpPr>
        <p:spPr>
          <a:xfrm>
            <a:off x="885698" y="2752598"/>
            <a:ext cx="57150" cy="192405"/>
          </a:xfrm>
          <a:custGeom>
            <a:avLst/>
            <a:gdLst/>
            <a:ahLst/>
            <a:cxnLst/>
            <a:rect l="l" t="t" r="r" b="b"/>
            <a:pathLst>
              <a:path w="57150" h="192404">
                <a:moveTo>
                  <a:pt x="57150" y="192150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>
            <a:extLst>
              <a:ext uri="{FF2B5EF4-FFF2-40B4-BE49-F238E27FC236}">
                <a16:creationId xmlns:a16="http://schemas.microsoft.com/office/drawing/2014/main" id="{313721B5-F0E3-AE4A-8BB3-3B26932D3A7A}"/>
              </a:ext>
            </a:extLst>
          </p:cNvPr>
          <p:cNvSpPr/>
          <p:nvPr/>
        </p:nvSpPr>
        <p:spPr>
          <a:xfrm>
            <a:off x="193548" y="2925699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30" h="249554">
                <a:moveTo>
                  <a:pt x="138937" y="0"/>
                </a:moveTo>
                <a:lnTo>
                  <a:pt x="0" y="249174"/>
                </a:lnTo>
                <a:lnTo>
                  <a:pt x="277749" y="249174"/>
                </a:lnTo>
                <a:lnTo>
                  <a:pt x="13893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>
            <a:extLst>
              <a:ext uri="{FF2B5EF4-FFF2-40B4-BE49-F238E27FC236}">
                <a16:creationId xmlns:a16="http://schemas.microsoft.com/office/drawing/2014/main" id="{70CD5155-37B1-A940-82F0-66411012F8D2}"/>
              </a:ext>
            </a:extLst>
          </p:cNvPr>
          <p:cNvSpPr/>
          <p:nvPr/>
        </p:nvSpPr>
        <p:spPr>
          <a:xfrm>
            <a:off x="193548" y="2925699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30" h="249554">
                <a:moveTo>
                  <a:pt x="0" y="249174"/>
                </a:moveTo>
                <a:lnTo>
                  <a:pt x="138937" y="0"/>
                </a:lnTo>
                <a:lnTo>
                  <a:pt x="277749" y="249174"/>
                </a:lnTo>
                <a:lnTo>
                  <a:pt x="0" y="24917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>
            <a:extLst>
              <a:ext uri="{FF2B5EF4-FFF2-40B4-BE49-F238E27FC236}">
                <a16:creationId xmlns:a16="http://schemas.microsoft.com/office/drawing/2014/main" id="{9C4E7C1F-1A05-824E-915B-9BAA49250FD0}"/>
              </a:ext>
            </a:extLst>
          </p:cNvPr>
          <p:cNvSpPr/>
          <p:nvPr/>
        </p:nvSpPr>
        <p:spPr>
          <a:xfrm>
            <a:off x="502285" y="2924937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30" h="249554">
                <a:moveTo>
                  <a:pt x="138937" y="0"/>
                </a:moveTo>
                <a:lnTo>
                  <a:pt x="0" y="249174"/>
                </a:lnTo>
                <a:lnTo>
                  <a:pt x="277749" y="249174"/>
                </a:lnTo>
                <a:lnTo>
                  <a:pt x="13893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>
            <a:extLst>
              <a:ext uri="{FF2B5EF4-FFF2-40B4-BE49-F238E27FC236}">
                <a16:creationId xmlns:a16="http://schemas.microsoft.com/office/drawing/2014/main" id="{05ED5EB5-2396-104A-8F3F-1341679287A9}"/>
              </a:ext>
            </a:extLst>
          </p:cNvPr>
          <p:cNvSpPr/>
          <p:nvPr/>
        </p:nvSpPr>
        <p:spPr>
          <a:xfrm>
            <a:off x="502285" y="2924937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30" h="249554">
                <a:moveTo>
                  <a:pt x="0" y="249174"/>
                </a:moveTo>
                <a:lnTo>
                  <a:pt x="138937" y="0"/>
                </a:lnTo>
                <a:lnTo>
                  <a:pt x="277749" y="249174"/>
                </a:lnTo>
                <a:lnTo>
                  <a:pt x="0" y="24917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>
            <a:extLst>
              <a:ext uri="{FF2B5EF4-FFF2-40B4-BE49-F238E27FC236}">
                <a16:creationId xmlns:a16="http://schemas.microsoft.com/office/drawing/2014/main" id="{0133F7D1-EBD9-D54D-9C8B-0EBFBFB2736C}"/>
              </a:ext>
            </a:extLst>
          </p:cNvPr>
          <p:cNvSpPr/>
          <p:nvPr/>
        </p:nvSpPr>
        <p:spPr>
          <a:xfrm>
            <a:off x="809498" y="2924937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30" h="249554">
                <a:moveTo>
                  <a:pt x="138937" y="0"/>
                </a:moveTo>
                <a:lnTo>
                  <a:pt x="0" y="249174"/>
                </a:lnTo>
                <a:lnTo>
                  <a:pt x="277749" y="249174"/>
                </a:lnTo>
                <a:lnTo>
                  <a:pt x="13893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>
            <a:extLst>
              <a:ext uri="{FF2B5EF4-FFF2-40B4-BE49-F238E27FC236}">
                <a16:creationId xmlns:a16="http://schemas.microsoft.com/office/drawing/2014/main" id="{9D201ED5-991E-A143-B6C7-9B1DA6D36876}"/>
              </a:ext>
            </a:extLst>
          </p:cNvPr>
          <p:cNvSpPr/>
          <p:nvPr/>
        </p:nvSpPr>
        <p:spPr>
          <a:xfrm>
            <a:off x="809498" y="2924937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30" h="249554">
                <a:moveTo>
                  <a:pt x="0" y="249174"/>
                </a:moveTo>
                <a:lnTo>
                  <a:pt x="138937" y="0"/>
                </a:lnTo>
                <a:lnTo>
                  <a:pt x="277749" y="249174"/>
                </a:lnTo>
                <a:lnTo>
                  <a:pt x="0" y="24917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>
            <a:extLst>
              <a:ext uri="{FF2B5EF4-FFF2-40B4-BE49-F238E27FC236}">
                <a16:creationId xmlns:a16="http://schemas.microsoft.com/office/drawing/2014/main" id="{2A197F9B-8F9F-154B-BE18-DF5180E029D4}"/>
              </a:ext>
            </a:extLst>
          </p:cNvPr>
          <p:cNvSpPr txBox="1"/>
          <p:nvPr/>
        </p:nvSpPr>
        <p:spPr>
          <a:xfrm>
            <a:off x="291464" y="3026105"/>
            <a:ext cx="713105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  <a:tabLst>
                <a:tab pos="308610" algn="l"/>
                <a:tab pos="615315" algn="l"/>
              </a:tabLst>
            </a:pPr>
            <a:r>
              <a:rPr sz="900" b="1" spc="5" dirty="0">
                <a:latin typeface="Arial"/>
                <a:cs typeface="Arial"/>
              </a:rPr>
              <a:t>A	</a:t>
            </a:r>
            <a:r>
              <a:rPr sz="900" b="1" spc="10" dirty="0">
                <a:latin typeface="Arial"/>
                <a:cs typeface="Arial"/>
              </a:rPr>
              <a:t>B	C</a:t>
            </a:r>
            <a:endParaRPr sz="900">
              <a:latin typeface="Arial"/>
              <a:cs typeface="Arial"/>
            </a:endParaRPr>
          </a:p>
        </p:txBody>
      </p:sp>
      <p:sp>
        <p:nvSpPr>
          <p:cNvPr id="69" name="object 69">
            <a:extLst>
              <a:ext uri="{FF2B5EF4-FFF2-40B4-BE49-F238E27FC236}">
                <a16:creationId xmlns:a16="http://schemas.microsoft.com/office/drawing/2014/main" id="{8569A032-A21E-814C-88E6-1CD978F6E9BE}"/>
              </a:ext>
            </a:extLst>
          </p:cNvPr>
          <p:cNvSpPr/>
          <p:nvPr/>
        </p:nvSpPr>
        <p:spPr>
          <a:xfrm>
            <a:off x="1192783" y="2618612"/>
            <a:ext cx="575945" cy="38735"/>
          </a:xfrm>
          <a:custGeom>
            <a:avLst/>
            <a:gdLst/>
            <a:ahLst/>
            <a:cxnLst/>
            <a:rect l="l" t="t" r="r" b="b"/>
            <a:pathLst>
              <a:path w="575944" h="38735">
                <a:moveTo>
                  <a:pt x="537463" y="22725"/>
                </a:moveTo>
                <a:lnTo>
                  <a:pt x="537463" y="38735"/>
                </a:lnTo>
                <a:lnTo>
                  <a:pt x="569468" y="22732"/>
                </a:lnTo>
                <a:lnTo>
                  <a:pt x="537463" y="22725"/>
                </a:lnTo>
                <a:close/>
              </a:path>
              <a:path w="575944" h="38735">
                <a:moveTo>
                  <a:pt x="38226" y="0"/>
                </a:moveTo>
                <a:lnTo>
                  <a:pt x="0" y="18923"/>
                </a:lnTo>
                <a:lnTo>
                  <a:pt x="38100" y="38100"/>
                </a:lnTo>
                <a:lnTo>
                  <a:pt x="38153" y="22105"/>
                </a:lnTo>
                <a:lnTo>
                  <a:pt x="31750" y="22098"/>
                </a:lnTo>
                <a:lnTo>
                  <a:pt x="31876" y="16001"/>
                </a:lnTo>
                <a:lnTo>
                  <a:pt x="38173" y="16001"/>
                </a:lnTo>
                <a:lnTo>
                  <a:pt x="38226" y="0"/>
                </a:lnTo>
                <a:close/>
              </a:path>
              <a:path w="575944" h="38735">
                <a:moveTo>
                  <a:pt x="537463" y="16629"/>
                </a:moveTo>
                <a:lnTo>
                  <a:pt x="537463" y="22725"/>
                </a:lnTo>
                <a:lnTo>
                  <a:pt x="543813" y="22732"/>
                </a:lnTo>
                <a:lnTo>
                  <a:pt x="543813" y="16637"/>
                </a:lnTo>
                <a:lnTo>
                  <a:pt x="537463" y="16629"/>
                </a:lnTo>
                <a:close/>
              </a:path>
              <a:path w="575944" h="38735">
                <a:moveTo>
                  <a:pt x="537463" y="635"/>
                </a:moveTo>
                <a:lnTo>
                  <a:pt x="537463" y="16629"/>
                </a:lnTo>
                <a:lnTo>
                  <a:pt x="543813" y="16637"/>
                </a:lnTo>
                <a:lnTo>
                  <a:pt x="543813" y="22732"/>
                </a:lnTo>
                <a:lnTo>
                  <a:pt x="569483" y="22725"/>
                </a:lnTo>
                <a:lnTo>
                  <a:pt x="575563" y="19685"/>
                </a:lnTo>
                <a:lnTo>
                  <a:pt x="537463" y="635"/>
                </a:lnTo>
                <a:close/>
              </a:path>
              <a:path w="575944" h="38735">
                <a:moveTo>
                  <a:pt x="38173" y="16009"/>
                </a:moveTo>
                <a:lnTo>
                  <a:pt x="38153" y="22105"/>
                </a:lnTo>
                <a:lnTo>
                  <a:pt x="537463" y="22725"/>
                </a:lnTo>
                <a:lnTo>
                  <a:pt x="537463" y="16629"/>
                </a:lnTo>
                <a:lnTo>
                  <a:pt x="38173" y="16009"/>
                </a:lnTo>
                <a:close/>
              </a:path>
              <a:path w="575944" h="38735">
                <a:moveTo>
                  <a:pt x="31876" y="16001"/>
                </a:moveTo>
                <a:lnTo>
                  <a:pt x="31750" y="22098"/>
                </a:lnTo>
                <a:lnTo>
                  <a:pt x="38153" y="22105"/>
                </a:lnTo>
                <a:lnTo>
                  <a:pt x="38173" y="16009"/>
                </a:lnTo>
                <a:lnTo>
                  <a:pt x="31876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>
            <a:extLst>
              <a:ext uri="{FF2B5EF4-FFF2-40B4-BE49-F238E27FC236}">
                <a16:creationId xmlns:a16="http://schemas.microsoft.com/office/drawing/2014/main" id="{60EF99BC-9825-5341-B8E1-459078BC9E3A}"/>
              </a:ext>
            </a:extLst>
          </p:cNvPr>
          <p:cNvSpPr/>
          <p:nvPr/>
        </p:nvSpPr>
        <p:spPr>
          <a:xfrm>
            <a:off x="3554221" y="2772537"/>
            <a:ext cx="149225" cy="192405"/>
          </a:xfrm>
          <a:custGeom>
            <a:avLst/>
            <a:gdLst/>
            <a:ahLst/>
            <a:cxnLst/>
            <a:rect l="l" t="t" r="r" b="b"/>
            <a:pathLst>
              <a:path w="149225" h="192404">
                <a:moveTo>
                  <a:pt x="0" y="192024"/>
                </a:moveTo>
                <a:lnTo>
                  <a:pt x="149225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>
            <a:extLst>
              <a:ext uri="{FF2B5EF4-FFF2-40B4-BE49-F238E27FC236}">
                <a16:creationId xmlns:a16="http://schemas.microsoft.com/office/drawing/2014/main" id="{57041BAE-AD94-9A48-9A47-4D59BB825AEA}"/>
              </a:ext>
            </a:extLst>
          </p:cNvPr>
          <p:cNvSpPr/>
          <p:nvPr/>
        </p:nvSpPr>
        <p:spPr>
          <a:xfrm>
            <a:off x="3688333" y="2753487"/>
            <a:ext cx="170180" cy="211454"/>
          </a:xfrm>
          <a:custGeom>
            <a:avLst/>
            <a:gdLst/>
            <a:ahLst/>
            <a:cxnLst/>
            <a:rect l="l" t="t" r="r" b="b"/>
            <a:pathLst>
              <a:path w="170179" h="211454">
                <a:moveTo>
                  <a:pt x="169925" y="211074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>
            <a:extLst>
              <a:ext uri="{FF2B5EF4-FFF2-40B4-BE49-F238E27FC236}">
                <a16:creationId xmlns:a16="http://schemas.microsoft.com/office/drawing/2014/main" id="{D016EB7D-2933-0A47-98B3-C2896D3143C8}"/>
              </a:ext>
            </a:extLst>
          </p:cNvPr>
          <p:cNvSpPr/>
          <p:nvPr/>
        </p:nvSpPr>
        <p:spPr>
          <a:xfrm>
            <a:off x="3688333" y="2542286"/>
            <a:ext cx="320040" cy="250190"/>
          </a:xfrm>
          <a:custGeom>
            <a:avLst/>
            <a:gdLst/>
            <a:ahLst/>
            <a:cxnLst/>
            <a:rect l="l" t="t" r="r" b="b"/>
            <a:pathLst>
              <a:path w="320039" h="250189">
                <a:moveTo>
                  <a:pt x="319913" y="0"/>
                </a:moveTo>
                <a:lnTo>
                  <a:pt x="0" y="25006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>
            <a:extLst>
              <a:ext uri="{FF2B5EF4-FFF2-40B4-BE49-F238E27FC236}">
                <a16:creationId xmlns:a16="http://schemas.microsoft.com/office/drawing/2014/main" id="{989B0207-365B-944D-932D-1195DEAC5F45}"/>
              </a:ext>
            </a:extLst>
          </p:cNvPr>
          <p:cNvSpPr/>
          <p:nvPr/>
        </p:nvSpPr>
        <p:spPr>
          <a:xfrm>
            <a:off x="3897153" y="2462942"/>
            <a:ext cx="196913" cy="1579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>
            <a:extLst>
              <a:ext uri="{FF2B5EF4-FFF2-40B4-BE49-F238E27FC236}">
                <a16:creationId xmlns:a16="http://schemas.microsoft.com/office/drawing/2014/main" id="{C27AA610-ED2C-154D-9142-F81D9A459A90}"/>
              </a:ext>
            </a:extLst>
          </p:cNvPr>
          <p:cNvSpPr txBox="1"/>
          <p:nvPr/>
        </p:nvSpPr>
        <p:spPr>
          <a:xfrm>
            <a:off x="3966718" y="245554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b="1" spc="5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75" name="object 75">
            <a:extLst>
              <a:ext uri="{FF2B5EF4-FFF2-40B4-BE49-F238E27FC236}">
                <a16:creationId xmlns:a16="http://schemas.microsoft.com/office/drawing/2014/main" id="{2D63BE9F-76B7-764B-B686-AB4205438286}"/>
              </a:ext>
            </a:extLst>
          </p:cNvPr>
          <p:cNvSpPr/>
          <p:nvPr/>
        </p:nvSpPr>
        <p:spPr>
          <a:xfrm>
            <a:off x="3608990" y="2693066"/>
            <a:ext cx="196913" cy="1580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>
            <a:extLst>
              <a:ext uri="{FF2B5EF4-FFF2-40B4-BE49-F238E27FC236}">
                <a16:creationId xmlns:a16="http://schemas.microsoft.com/office/drawing/2014/main" id="{331D746C-DBE2-0441-9883-159F22F3ACC0}"/>
              </a:ext>
            </a:extLst>
          </p:cNvPr>
          <p:cNvSpPr txBox="1"/>
          <p:nvPr/>
        </p:nvSpPr>
        <p:spPr>
          <a:xfrm>
            <a:off x="3678300" y="2686050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b="1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77" name="object 77">
            <a:extLst>
              <a:ext uri="{FF2B5EF4-FFF2-40B4-BE49-F238E27FC236}">
                <a16:creationId xmlns:a16="http://schemas.microsoft.com/office/drawing/2014/main" id="{9DD54881-5527-F54A-846F-4FAA0D7D7339}"/>
              </a:ext>
            </a:extLst>
          </p:cNvPr>
          <p:cNvSpPr/>
          <p:nvPr/>
        </p:nvSpPr>
        <p:spPr>
          <a:xfrm>
            <a:off x="4148708" y="2752598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138937" y="0"/>
                </a:moveTo>
                <a:lnTo>
                  <a:pt x="0" y="249300"/>
                </a:lnTo>
                <a:lnTo>
                  <a:pt x="277875" y="249300"/>
                </a:lnTo>
                <a:lnTo>
                  <a:pt x="13893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>
            <a:extLst>
              <a:ext uri="{FF2B5EF4-FFF2-40B4-BE49-F238E27FC236}">
                <a16:creationId xmlns:a16="http://schemas.microsoft.com/office/drawing/2014/main" id="{0FE5DFB4-7082-7143-B854-92E63A0778BB}"/>
              </a:ext>
            </a:extLst>
          </p:cNvPr>
          <p:cNvSpPr/>
          <p:nvPr/>
        </p:nvSpPr>
        <p:spPr>
          <a:xfrm>
            <a:off x="4148708" y="2752598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0" y="249300"/>
                </a:moveTo>
                <a:lnTo>
                  <a:pt x="138937" y="0"/>
                </a:lnTo>
                <a:lnTo>
                  <a:pt x="277875" y="249300"/>
                </a:lnTo>
                <a:lnTo>
                  <a:pt x="0" y="249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>
            <a:extLst>
              <a:ext uri="{FF2B5EF4-FFF2-40B4-BE49-F238E27FC236}">
                <a16:creationId xmlns:a16="http://schemas.microsoft.com/office/drawing/2014/main" id="{C37EFDF8-0726-7D48-8AEE-A8536CA4A63E}"/>
              </a:ext>
            </a:extLst>
          </p:cNvPr>
          <p:cNvSpPr txBox="1"/>
          <p:nvPr/>
        </p:nvSpPr>
        <p:spPr>
          <a:xfrm>
            <a:off x="4248023" y="2853308"/>
            <a:ext cx="9652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b="1" spc="5" dirty="0">
                <a:latin typeface="Arial"/>
                <a:cs typeface="Arial"/>
              </a:rPr>
              <a:t>C</a:t>
            </a:r>
            <a:endParaRPr sz="900">
              <a:latin typeface="Arial"/>
              <a:cs typeface="Arial"/>
            </a:endParaRPr>
          </a:p>
        </p:txBody>
      </p:sp>
      <p:sp>
        <p:nvSpPr>
          <p:cNvPr id="80" name="object 80">
            <a:extLst>
              <a:ext uri="{FF2B5EF4-FFF2-40B4-BE49-F238E27FC236}">
                <a16:creationId xmlns:a16="http://schemas.microsoft.com/office/drawing/2014/main" id="{00AA8C3C-9F1A-CC4E-A657-ADFBAF578B72}"/>
              </a:ext>
            </a:extLst>
          </p:cNvPr>
          <p:cNvSpPr/>
          <p:nvPr/>
        </p:nvSpPr>
        <p:spPr>
          <a:xfrm>
            <a:off x="3400298" y="2944749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138937" y="0"/>
                </a:moveTo>
                <a:lnTo>
                  <a:pt x="0" y="249174"/>
                </a:lnTo>
                <a:lnTo>
                  <a:pt x="277749" y="249174"/>
                </a:lnTo>
                <a:lnTo>
                  <a:pt x="13893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>
            <a:extLst>
              <a:ext uri="{FF2B5EF4-FFF2-40B4-BE49-F238E27FC236}">
                <a16:creationId xmlns:a16="http://schemas.microsoft.com/office/drawing/2014/main" id="{4B4EAE68-208E-0740-8E76-FFF6B2DB5398}"/>
              </a:ext>
            </a:extLst>
          </p:cNvPr>
          <p:cNvSpPr/>
          <p:nvPr/>
        </p:nvSpPr>
        <p:spPr>
          <a:xfrm>
            <a:off x="3400298" y="2944749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0" y="249174"/>
                </a:moveTo>
                <a:lnTo>
                  <a:pt x="138937" y="0"/>
                </a:lnTo>
                <a:lnTo>
                  <a:pt x="277749" y="249174"/>
                </a:lnTo>
                <a:lnTo>
                  <a:pt x="0" y="24917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>
            <a:extLst>
              <a:ext uri="{FF2B5EF4-FFF2-40B4-BE49-F238E27FC236}">
                <a16:creationId xmlns:a16="http://schemas.microsoft.com/office/drawing/2014/main" id="{402B0487-774E-8147-8840-B2C56F4AD7B0}"/>
              </a:ext>
            </a:extLst>
          </p:cNvPr>
          <p:cNvSpPr/>
          <p:nvPr/>
        </p:nvSpPr>
        <p:spPr>
          <a:xfrm>
            <a:off x="3726561" y="2944749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138811" y="0"/>
                </a:moveTo>
                <a:lnTo>
                  <a:pt x="0" y="249174"/>
                </a:lnTo>
                <a:lnTo>
                  <a:pt x="277749" y="249174"/>
                </a:lnTo>
                <a:lnTo>
                  <a:pt x="13881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>
            <a:extLst>
              <a:ext uri="{FF2B5EF4-FFF2-40B4-BE49-F238E27FC236}">
                <a16:creationId xmlns:a16="http://schemas.microsoft.com/office/drawing/2014/main" id="{A0A9799C-A68D-634C-9CA2-B3D9C5CC0FBC}"/>
              </a:ext>
            </a:extLst>
          </p:cNvPr>
          <p:cNvSpPr/>
          <p:nvPr/>
        </p:nvSpPr>
        <p:spPr>
          <a:xfrm>
            <a:off x="3726561" y="2944749"/>
            <a:ext cx="278130" cy="249554"/>
          </a:xfrm>
          <a:custGeom>
            <a:avLst/>
            <a:gdLst/>
            <a:ahLst/>
            <a:cxnLst/>
            <a:rect l="l" t="t" r="r" b="b"/>
            <a:pathLst>
              <a:path w="278129" h="249554">
                <a:moveTo>
                  <a:pt x="0" y="249174"/>
                </a:moveTo>
                <a:lnTo>
                  <a:pt x="138811" y="0"/>
                </a:lnTo>
                <a:lnTo>
                  <a:pt x="277749" y="249174"/>
                </a:lnTo>
                <a:lnTo>
                  <a:pt x="0" y="24917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>
            <a:extLst>
              <a:ext uri="{FF2B5EF4-FFF2-40B4-BE49-F238E27FC236}">
                <a16:creationId xmlns:a16="http://schemas.microsoft.com/office/drawing/2014/main" id="{AC2A3AB4-DD2D-2F4F-805D-CE0EE462F243}"/>
              </a:ext>
            </a:extLst>
          </p:cNvPr>
          <p:cNvSpPr txBox="1"/>
          <p:nvPr/>
        </p:nvSpPr>
        <p:spPr>
          <a:xfrm>
            <a:off x="3499485" y="3045713"/>
            <a:ext cx="422909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325755" algn="l"/>
              </a:tabLst>
            </a:pPr>
            <a:r>
              <a:rPr sz="900" b="1" spc="5" dirty="0">
                <a:latin typeface="Arial"/>
                <a:cs typeface="Arial"/>
              </a:rPr>
              <a:t>A	B</a:t>
            </a:r>
            <a:endParaRPr sz="900">
              <a:latin typeface="Arial"/>
              <a:cs typeface="Arial"/>
            </a:endParaRPr>
          </a:p>
        </p:txBody>
      </p:sp>
      <p:sp>
        <p:nvSpPr>
          <p:cNvPr id="85" name="object 85">
            <a:extLst>
              <a:ext uri="{FF2B5EF4-FFF2-40B4-BE49-F238E27FC236}">
                <a16:creationId xmlns:a16="http://schemas.microsoft.com/office/drawing/2014/main" id="{7E191925-7ED2-3A44-9B9E-8077F5D657D3}"/>
              </a:ext>
            </a:extLst>
          </p:cNvPr>
          <p:cNvSpPr txBox="1"/>
          <p:nvPr/>
        </p:nvSpPr>
        <p:spPr>
          <a:xfrm>
            <a:off x="3121532" y="2661919"/>
            <a:ext cx="11493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or</a:t>
            </a:r>
            <a:endParaRPr sz="900">
              <a:latin typeface="Arial"/>
              <a:cs typeface="Arial"/>
            </a:endParaRPr>
          </a:p>
        </p:txBody>
      </p:sp>
      <p:sp>
        <p:nvSpPr>
          <p:cNvPr id="87" name="object 87">
            <a:extLst>
              <a:ext uri="{FF2B5EF4-FFF2-40B4-BE49-F238E27FC236}">
                <a16:creationId xmlns:a16="http://schemas.microsoft.com/office/drawing/2014/main" id="{33090940-AD18-2C4C-A0A2-655D17A154B3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17406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89">
            <a:extLst>
              <a:ext uri="{FF2B5EF4-FFF2-40B4-BE49-F238E27FC236}">
                <a16:creationId xmlns:a16="http://schemas.microsoft.com/office/drawing/2014/main" id="{5564E3F4-418C-4241-83DF-A11C32835192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90">
            <a:extLst>
              <a:ext uri="{FF2B5EF4-FFF2-40B4-BE49-F238E27FC236}">
                <a16:creationId xmlns:a16="http://schemas.microsoft.com/office/drawing/2014/main" id="{6AB5977E-E74A-794C-8943-E9479B254301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91">
            <a:extLst>
              <a:ext uri="{FF2B5EF4-FFF2-40B4-BE49-F238E27FC236}">
                <a16:creationId xmlns:a16="http://schemas.microsoft.com/office/drawing/2014/main" id="{45A78F18-D025-7E46-80AE-59663340E02E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50927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Skip Lists –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Picture 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Says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it</a:t>
            </a:r>
            <a:r>
              <a:rPr sz="1800" b="1" spc="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All!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92">
            <a:extLst>
              <a:ext uri="{FF2B5EF4-FFF2-40B4-BE49-F238E27FC236}">
                <a16:creationId xmlns:a16="http://schemas.microsoft.com/office/drawing/2014/main" id="{D0811AEE-682E-C648-9F30-D4C50ECD6E01}"/>
              </a:ext>
            </a:extLst>
          </p:cNvPr>
          <p:cNvSpPr/>
          <p:nvPr/>
        </p:nvSpPr>
        <p:spPr>
          <a:xfrm>
            <a:off x="261746" y="1382320"/>
            <a:ext cx="3402838" cy="9875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3">
            <a:extLst>
              <a:ext uri="{FF2B5EF4-FFF2-40B4-BE49-F238E27FC236}">
                <a16:creationId xmlns:a16="http://schemas.microsoft.com/office/drawing/2014/main" id="{686EB5E5-E009-454C-8CCB-1FF655509AD2}"/>
              </a:ext>
            </a:extLst>
          </p:cNvPr>
          <p:cNvSpPr/>
          <p:nvPr/>
        </p:nvSpPr>
        <p:spPr>
          <a:xfrm>
            <a:off x="3758692" y="1409701"/>
            <a:ext cx="114300" cy="988060"/>
          </a:xfrm>
          <a:custGeom>
            <a:avLst/>
            <a:gdLst/>
            <a:ahLst/>
            <a:cxnLst/>
            <a:rect l="l" t="t" r="r" b="b"/>
            <a:pathLst>
              <a:path w="114300" h="988059">
                <a:moveTo>
                  <a:pt x="0" y="0"/>
                </a:moveTo>
                <a:lnTo>
                  <a:pt x="22270" y="756"/>
                </a:lnTo>
                <a:lnTo>
                  <a:pt x="40433" y="2809"/>
                </a:lnTo>
                <a:lnTo>
                  <a:pt x="52667" y="5840"/>
                </a:lnTo>
                <a:lnTo>
                  <a:pt x="57150" y="9525"/>
                </a:lnTo>
                <a:lnTo>
                  <a:pt x="57150" y="484251"/>
                </a:lnTo>
                <a:lnTo>
                  <a:pt x="61650" y="487935"/>
                </a:lnTo>
                <a:lnTo>
                  <a:pt x="73913" y="490966"/>
                </a:lnTo>
                <a:lnTo>
                  <a:pt x="92082" y="493019"/>
                </a:lnTo>
                <a:lnTo>
                  <a:pt x="114300" y="493776"/>
                </a:lnTo>
                <a:lnTo>
                  <a:pt x="92082" y="494514"/>
                </a:lnTo>
                <a:lnTo>
                  <a:pt x="73913" y="496538"/>
                </a:lnTo>
                <a:lnTo>
                  <a:pt x="61650" y="499562"/>
                </a:lnTo>
                <a:lnTo>
                  <a:pt x="57150" y="503301"/>
                </a:lnTo>
                <a:lnTo>
                  <a:pt x="57150" y="978027"/>
                </a:lnTo>
                <a:lnTo>
                  <a:pt x="52667" y="981711"/>
                </a:lnTo>
                <a:lnTo>
                  <a:pt x="40433" y="984742"/>
                </a:lnTo>
                <a:lnTo>
                  <a:pt x="22270" y="986795"/>
                </a:lnTo>
                <a:lnTo>
                  <a:pt x="0" y="987552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94">
            <a:extLst>
              <a:ext uri="{FF2B5EF4-FFF2-40B4-BE49-F238E27FC236}">
                <a16:creationId xmlns:a16="http://schemas.microsoft.com/office/drawing/2014/main" id="{8FD31644-EDC1-8C49-9B1A-6EB9AF80A20A}"/>
              </a:ext>
            </a:extLst>
          </p:cNvPr>
          <p:cNvSpPr txBox="1"/>
          <p:nvPr/>
        </p:nvSpPr>
        <p:spPr>
          <a:xfrm>
            <a:off x="3927348" y="1678636"/>
            <a:ext cx="470534" cy="4394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R="5080" indent="-1270" algn="ctr">
              <a:lnSpc>
                <a:spcPct val="100000"/>
              </a:lnSpc>
              <a:spcBef>
                <a:spcPts val="115"/>
              </a:spcBef>
            </a:pPr>
            <a:r>
              <a:rPr sz="900" spc="10" dirty="0">
                <a:latin typeface="Arial"/>
                <a:cs typeface="Arial"/>
              </a:rPr>
              <a:t>O(log </a:t>
            </a:r>
            <a:r>
              <a:rPr sz="900" dirty="0">
                <a:latin typeface="Arial"/>
                <a:cs typeface="Arial"/>
              </a:rPr>
              <a:t>n)  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spc="-20" dirty="0">
                <a:latin typeface="Arial"/>
                <a:cs typeface="Arial"/>
              </a:rPr>
              <a:t>x</a:t>
            </a:r>
            <a:r>
              <a:rPr sz="900" dirty="0">
                <a:latin typeface="Arial"/>
                <a:cs typeface="Arial"/>
              </a:rPr>
              <a:t>p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spc="5" dirty="0">
                <a:latin typeface="Arial"/>
                <a:cs typeface="Arial"/>
              </a:rPr>
              <a:t>ct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d  </a:t>
            </a:r>
            <a:r>
              <a:rPr sz="900" spc="-5" dirty="0">
                <a:latin typeface="Arial"/>
                <a:cs typeface="Arial"/>
              </a:rPr>
              <a:t>height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5">
            <a:extLst>
              <a:ext uri="{FF2B5EF4-FFF2-40B4-BE49-F238E27FC236}">
                <a16:creationId xmlns:a16="http://schemas.microsoft.com/office/drawing/2014/main" id="{41DCF3E2-C73C-AE43-9B38-269E91B10E7B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25353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8018DE6-719F-0C46-8409-06BCFA90EF47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146175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Skip Lists: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Summary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C9C4835-7967-CA4E-A5CC-84DB206AFF31}"/>
              </a:ext>
            </a:extLst>
          </p:cNvPr>
          <p:cNvSpPr txBox="1"/>
          <p:nvPr/>
        </p:nvSpPr>
        <p:spPr>
          <a:xfrm>
            <a:off x="13462" y="618871"/>
            <a:ext cx="4546600" cy="27940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35280" marR="137160" indent="-170815">
              <a:lnSpc>
                <a:spcPct val="100000"/>
              </a:lnSpc>
              <a:spcBef>
                <a:spcPts val="90"/>
              </a:spcBef>
              <a:buChar char="•"/>
              <a:tabLst>
                <a:tab pos="335915" algn="l"/>
              </a:tabLst>
            </a:pPr>
            <a:r>
              <a:rPr sz="1400" spc="-10" dirty="0">
                <a:latin typeface="Arial"/>
                <a:cs typeface="Arial"/>
              </a:rPr>
              <a:t>Each level contains </a:t>
            </a:r>
            <a:r>
              <a:rPr sz="1400" spc="-15" dirty="0">
                <a:latin typeface="Arial"/>
                <a:cs typeface="Arial"/>
              </a:rPr>
              <a:t>roughly </a:t>
            </a:r>
            <a:r>
              <a:rPr sz="1400" spc="-10" dirty="0">
                <a:latin typeface="Arial"/>
                <a:cs typeface="Arial"/>
              </a:rPr>
              <a:t>half the elements of the  level below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it.</a:t>
            </a:r>
            <a:endParaRPr sz="1400" dirty="0">
              <a:latin typeface="Arial"/>
              <a:cs typeface="Arial"/>
            </a:endParaRPr>
          </a:p>
          <a:p>
            <a:pPr marL="335280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335915" algn="l"/>
              </a:tabLst>
            </a:pPr>
            <a:r>
              <a:rPr sz="1400" spc="-35" dirty="0">
                <a:latin typeface="Arial"/>
                <a:cs typeface="Arial"/>
              </a:rPr>
              <a:t>Total </a:t>
            </a:r>
            <a:r>
              <a:rPr sz="1400" spc="-10" dirty="0">
                <a:latin typeface="Arial"/>
                <a:cs typeface="Arial"/>
              </a:rPr>
              <a:t>space: </a:t>
            </a:r>
            <a:r>
              <a:rPr sz="1400" spc="-15" dirty="0">
                <a:latin typeface="Arial"/>
                <a:cs typeface="Arial"/>
              </a:rPr>
              <a:t>roughly </a:t>
            </a: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N/2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N/4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5" dirty="0">
                <a:latin typeface="Arial"/>
                <a:cs typeface="Arial"/>
              </a:rPr>
              <a:t>2N </a:t>
            </a:r>
            <a:r>
              <a:rPr sz="1400" spc="-5" dirty="0">
                <a:latin typeface="Arial"/>
                <a:cs typeface="Arial"/>
              </a:rPr>
              <a:t>=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O(N).</a:t>
            </a:r>
            <a:endParaRPr sz="1400" dirty="0">
              <a:latin typeface="Arial"/>
              <a:cs typeface="Arial"/>
            </a:endParaRPr>
          </a:p>
          <a:p>
            <a:pPr marL="335280" indent="-170815">
              <a:lnSpc>
                <a:spcPct val="100000"/>
              </a:lnSpc>
              <a:spcBef>
                <a:spcPts val="340"/>
              </a:spcBef>
              <a:buChar char="•"/>
              <a:tabLst>
                <a:tab pos="335915" algn="l"/>
              </a:tabLst>
            </a:pPr>
            <a:r>
              <a:rPr sz="1400" spc="-15" dirty="0">
                <a:latin typeface="Arial"/>
                <a:cs typeface="Arial"/>
              </a:rPr>
              <a:t>Expected </a:t>
            </a:r>
            <a:r>
              <a:rPr sz="1400" spc="-10" dirty="0">
                <a:latin typeface="Arial"/>
                <a:cs typeface="Arial"/>
              </a:rPr>
              <a:t>height: O(log</a:t>
            </a:r>
            <a:r>
              <a:rPr sz="1400" spc="16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N)</a:t>
            </a:r>
            <a:endParaRPr sz="1400" dirty="0">
              <a:latin typeface="Arial"/>
              <a:cs typeface="Arial"/>
            </a:endParaRPr>
          </a:p>
          <a:p>
            <a:pPr marL="335280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335915" algn="l"/>
              </a:tabLst>
            </a:pPr>
            <a:r>
              <a:rPr sz="1400" spc="-10" dirty="0">
                <a:latin typeface="Arial"/>
                <a:cs typeface="Arial"/>
              </a:rPr>
              <a:t>O(log </a:t>
            </a:r>
            <a:r>
              <a:rPr sz="1400" spc="-5" dirty="0">
                <a:latin typeface="Arial"/>
                <a:cs typeface="Arial"/>
              </a:rPr>
              <a:t>N) </a:t>
            </a:r>
            <a:r>
              <a:rPr sz="1400" spc="-15" dirty="0">
                <a:latin typeface="Arial"/>
                <a:cs typeface="Arial"/>
              </a:rPr>
              <a:t>expected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for </a:t>
            </a:r>
            <a:r>
              <a:rPr sz="1400" i="1" spc="-10" dirty="0">
                <a:latin typeface="Arial"/>
                <a:cs typeface="Arial"/>
              </a:rPr>
              <a:t>insert</a:t>
            </a:r>
            <a:r>
              <a:rPr sz="1400" spc="-10" dirty="0">
                <a:latin typeface="Arial"/>
                <a:cs typeface="Arial"/>
              </a:rPr>
              <a:t>, </a:t>
            </a:r>
            <a:r>
              <a:rPr sz="1400" i="1" spc="-15" dirty="0">
                <a:latin typeface="Arial"/>
                <a:cs typeface="Arial"/>
              </a:rPr>
              <a:t>remove</a:t>
            </a:r>
            <a:r>
              <a:rPr sz="1400" spc="-15" dirty="0">
                <a:latin typeface="Arial"/>
                <a:cs typeface="Arial"/>
              </a:rPr>
              <a:t>, and</a:t>
            </a:r>
            <a:r>
              <a:rPr sz="1400" spc="45" dirty="0">
                <a:latin typeface="Arial"/>
                <a:cs typeface="Arial"/>
              </a:rPr>
              <a:t> </a:t>
            </a:r>
            <a:r>
              <a:rPr sz="1400" i="1" spc="-10" dirty="0">
                <a:latin typeface="Arial"/>
                <a:cs typeface="Arial"/>
              </a:rPr>
              <a:t>find</a:t>
            </a:r>
            <a:r>
              <a:rPr sz="1400" spc="-10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marL="335280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335915" algn="l"/>
              </a:tabLst>
            </a:pPr>
            <a:r>
              <a:rPr sz="1400" spc="-15" dirty="0">
                <a:latin typeface="Arial"/>
                <a:cs typeface="Arial"/>
              </a:rPr>
              <a:t>Insert </a:t>
            </a:r>
            <a:r>
              <a:rPr sz="1400" spc="-10" dirty="0">
                <a:latin typeface="Arial"/>
                <a:cs typeface="Arial"/>
              </a:rPr>
              <a:t>uses </a:t>
            </a:r>
            <a:r>
              <a:rPr sz="1400" spc="-15" dirty="0">
                <a:latin typeface="Arial"/>
                <a:cs typeface="Arial"/>
              </a:rPr>
              <a:t>randomization </a:t>
            </a:r>
            <a:r>
              <a:rPr sz="1400" spc="-5" dirty="0">
                <a:latin typeface="Arial"/>
                <a:cs typeface="Arial"/>
              </a:rPr>
              <a:t>in a </a:t>
            </a:r>
            <a:r>
              <a:rPr sz="1400" spc="-10" dirty="0">
                <a:latin typeface="Arial"/>
                <a:cs typeface="Arial"/>
              </a:rPr>
              <a:t>clever</a:t>
            </a:r>
            <a:r>
              <a:rPr sz="1400" spc="-65" dirty="0">
                <a:latin typeface="Arial"/>
                <a:cs typeface="Arial"/>
              </a:rPr>
              <a:t> </a:t>
            </a:r>
            <a:r>
              <a:rPr sz="1400" spc="-30" dirty="0">
                <a:latin typeface="Arial"/>
                <a:cs typeface="Arial"/>
              </a:rPr>
              <a:t>way:</a:t>
            </a:r>
            <a:endParaRPr sz="1400" dirty="0">
              <a:latin typeface="Arial"/>
              <a:cs typeface="Arial"/>
            </a:endParaRPr>
          </a:p>
          <a:p>
            <a:pPr marL="536575" lvl="1" indent="-142875">
              <a:lnSpc>
                <a:spcPct val="100000"/>
              </a:lnSpc>
              <a:spcBef>
                <a:spcPts val="300"/>
              </a:spcBef>
              <a:buChar char="–"/>
              <a:tabLst>
                <a:tab pos="537210" algn="l"/>
              </a:tabLst>
            </a:pPr>
            <a:r>
              <a:rPr sz="1200" dirty="0">
                <a:latin typeface="Arial"/>
                <a:cs typeface="Arial"/>
              </a:rPr>
              <a:t>Insert into level </a:t>
            </a:r>
            <a:r>
              <a:rPr sz="1200" spc="-5" dirty="0">
                <a:latin typeface="Arial"/>
                <a:cs typeface="Arial"/>
              </a:rPr>
              <a:t>0 </a:t>
            </a:r>
            <a:r>
              <a:rPr sz="1200" dirty="0">
                <a:latin typeface="Arial"/>
                <a:cs typeface="Arial"/>
              </a:rPr>
              <a:t>first, </a:t>
            </a:r>
            <a:r>
              <a:rPr sz="1200" spc="-5" dirty="0">
                <a:latin typeface="Arial"/>
                <a:cs typeface="Arial"/>
              </a:rPr>
              <a:t>and </a:t>
            </a:r>
            <a:r>
              <a:rPr sz="1200" dirty="0">
                <a:latin typeface="Arial"/>
                <a:cs typeface="Arial"/>
              </a:rPr>
              <a:t>then </a:t>
            </a:r>
            <a:r>
              <a:rPr sz="1200" spc="5" dirty="0">
                <a:latin typeface="Arial"/>
                <a:cs typeface="Arial"/>
              </a:rPr>
              <a:t>flip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spc="5" dirty="0">
                <a:latin typeface="Arial"/>
                <a:cs typeface="Arial"/>
              </a:rPr>
              <a:t>fair </a:t>
            </a:r>
            <a:r>
              <a:rPr sz="1200" dirty="0">
                <a:latin typeface="Arial"/>
                <a:cs typeface="Arial"/>
              </a:rPr>
              <a:t>coin</a:t>
            </a:r>
            <a:r>
              <a:rPr sz="1200" spc="-220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repeatedly.</a:t>
            </a:r>
            <a:endParaRPr sz="1200" dirty="0">
              <a:latin typeface="Arial"/>
              <a:cs typeface="Arial"/>
            </a:endParaRPr>
          </a:p>
          <a:p>
            <a:pPr marL="536575" lvl="1" indent="-142875">
              <a:lnSpc>
                <a:spcPct val="100000"/>
              </a:lnSpc>
              <a:spcBef>
                <a:spcPts val="285"/>
              </a:spcBef>
              <a:buChar char="–"/>
              <a:tabLst>
                <a:tab pos="537210" algn="l"/>
              </a:tabLst>
            </a:pPr>
            <a:r>
              <a:rPr sz="1200" spc="-5" dirty="0">
                <a:latin typeface="Arial"/>
                <a:cs typeface="Arial"/>
              </a:rPr>
              <a:t>Keep </a:t>
            </a:r>
            <a:r>
              <a:rPr sz="1200" dirty="0">
                <a:latin typeface="Arial"/>
                <a:cs typeface="Arial"/>
              </a:rPr>
              <a:t>inserting into higher </a:t>
            </a:r>
            <a:r>
              <a:rPr sz="1200" spc="5" dirty="0">
                <a:latin typeface="Arial"/>
                <a:cs typeface="Arial"/>
              </a:rPr>
              <a:t>levels </a:t>
            </a:r>
            <a:r>
              <a:rPr sz="1200" spc="-5" dirty="0">
                <a:latin typeface="Arial"/>
                <a:cs typeface="Arial"/>
              </a:rPr>
              <a:t>as </a:t>
            </a:r>
            <a:r>
              <a:rPr sz="1200" dirty="0">
                <a:latin typeface="Arial"/>
                <a:cs typeface="Arial"/>
              </a:rPr>
              <a:t>long </a:t>
            </a:r>
            <a:r>
              <a:rPr sz="1200" spc="-5" dirty="0">
                <a:latin typeface="Arial"/>
                <a:cs typeface="Arial"/>
              </a:rPr>
              <a:t>as </a:t>
            </a:r>
            <a:r>
              <a:rPr sz="1200" spc="-20" dirty="0">
                <a:latin typeface="Arial"/>
                <a:cs typeface="Arial"/>
              </a:rPr>
              <a:t>we </a:t>
            </a:r>
            <a:r>
              <a:rPr sz="1200" spc="5" dirty="0">
                <a:latin typeface="Arial"/>
                <a:cs typeface="Arial"/>
              </a:rPr>
              <a:t>flip</a:t>
            </a:r>
            <a:r>
              <a:rPr sz="1200" spc="-16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heads.</a:t>
            </a:r>
            <a:endParaRPr sz="1200" dirty="0">
              <a:latin typeface="Arial"/>
              <a:cs typeface="Arial"/>
            </a:endParaRPr>
          </a:p>
          <a:p>
            <a:pPr marL="335280" indent="-170815">
              <a:lnSpc>
                <a:spcPct val="100000"/>
              </a:lnSpc>
              <a:spcBef>
                <a:spcPts val="330"/>
              </a:spcBef>
              <a:buChar char="•"/>
              <a:tabLst>
                <a:tab pos="335915" algn="l"/>
              </a:tabLst>
            </a:pPr>
            <a:r>
              <a:rPr sz="1400" spc="-10" dirty="0">
                <a:latin typeface="Arial"/>
                <a:cs typeface="Arial"/>
              </a:rPr>
              <a:t>Find </a:t>
            </a:r>
            <a:r>
              <a:rPr sz="1400" spc="-15" dirty="0">
                <a:latin typeface="Arial"/>
                <a:cs typeface="Arial"/>
              </a:rPr>
              <a:t>analyzed </a:t>
            </a:r>
            <a:r>
              <a:rPr sz="1400" spc="-5" dirty="0">
                <a:latin typeface="Arial"/>
                <a:cs typeface="Arial"/>
              </a:rPr>
              <a:t>most </a:t>
            </a:r>
            <a:r>
              <a:rPr sz="1400" spc="-10" dirty="0">
                <a:latin typeface="Arial"/>
                <a:cs typeface="Arial"/>
              </a:rPr>
              <a:t>easily </a:t>
            </a:r>
            <a:r>
              <a:rPr sz="1400" spc="-5" dirty="0">
                <a:latin typeface="Arial"/>
                <a:cs typeface="Arial"/>
              </a:rPr>
              <a:t>in</a:t>
            </a:r>
            <a:r>
              <a:rPr sz="1400" spc="-1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reverse:</a:t>
            </a:r>
            <a:endParaRPr sz="1400" dirty="0">
              <a:latin typeface="Arial"/>
              <a:cs typeface="Arial"/>
            </a:endParaRPr>
          </a:p>
          <a:p>
            <a:pPr marL="536575" lvl="1" indent="-142875">
              <a:lnSpc>
                <a:spcPct val="100000"/>
              </a:lnSpc>
              <a:spcBef>
                <a:spcPts val="300"/>
              </a:spcBef>
              <a:buChar char="–"/>
              <a:tabLst>
                <a:tab pos="537210" algn="l"/>
              </a:tabLst>
            </a:pPr>
            <a:r>
              <a:rPr sz="1200" dirty="0">
                <a:latin typeface="Arial"/>
                <a:cs typeface="Arial"/>
              </a:rPr>
              <a:t>Roughly half </a:t>
            </a:r>
            <a:r>
              <a:rPr sz="1200" spc="-5" dirty="0">
                <a:latin typeface="Arial"/>
                <a:cs typeface="Arial"/>
              </a:rPr>
              <a:t>our </a:t>
            </a:r>
            <a:r>
              <a:rPr sz="1200" dirty="0">
                <a:latin typeface="Arial"/>
                <a:cs typeface="Arial"/>
              </a:rPr>
              <a:t>steps go </a:t>
            </a:r>
            <a:r>
              <a:rPr sz="1200" spc="-5" dirty="0">
                <a:latin typeface="Arial"/>
                <a:cs typeface="Arial"/>
              </a:rPr>
              <a:t>up, </a:t>
            </a:r>
            <a:r>
              <a:rPr sz="1200" dirty="0">
                <a:latin typeface="Arial"/>
                <a:cs typeface="Arial"/>
              </a:rPr>
              <a:t>the others </a:t>
            </a:r>
            <a:r>
              <a:rPr sz="1200" spc="-5" dirty="0">
                <a:latin typeface="Arial"/>
                <a:cs typeface="Arial"/>
              </a:rPr>
              <a:t>go</a:t>
            </a:r>
            <a:r>
              <a:rPr sz="1200" spc="-1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left.</a:t>
            </a:r>
          </a:p>
          <a:p>
            <a:pPr marL="536575" marR="22860" lvl="1" indent="-142875">
              <a:lnSpc>
                <a:spcPct val="100000"/>
              </a:lnSpc>
              <a:spcBef>
                <a:spcPts val="285"/>
              </a:spcBef>
              <a:buChar char="–"/>
              <a:tabLst>
                <a:tab pos="537210" algn="l"/>
                <a:tab pos="4417695" algn="l"/>
              </a:tabLst>
            </a:pPr>
            <a:r>
              <a:rPr sz="1200" spc="-5" dirty="0">
                <a:latin typeface="Arial"/>
                <a:cs typeface="Arial"/>
              </a:rPr>
              <a:t>But </a:t>
            </a:r>
            <a:r>
              <a:rPr sz="1200" spc="-20" dirty="0">
                <a:latin typeface="Arial"/>
                <a:cs typeface="Arial"/>
              </a:rPr>
              <a:t>we </a:t>
            </a:r>
            <a:r>
              <a:rPr sz="1200" spc="-5" dirty="0">
                <a:latin typeface="Arial"/>
                <a:cs typeface="Arial"/>
              </a:rPr>
              <a:t>can </a:t>
            </a:r>
            <a:r>
              <a:rPr sz="1200" dirty="0">
                <a:latin typeface="Arial"/>
                <a:cs typeface="Arial"/>
              </a:rPr>
              <a:t>step up only </a:t>
            </a:r>
            <a:r>
              <a:rPr sz="1200" spc="-5" dirty="0">
                <a:latin typeface="Arial"/>
                <a:cs typeface="Arial"/>
              </a:rPr>
              <a:t>as </a:t>
            </a:r>
            <a:r>
              <a:rPr sz="1200" spc="-15" dirty="0">
                <a:latin typeface="Arial"/>
                <a:cs typeface="Arial"/>
              </a:rPr>
              <a:t>many </a:t>
            </a:r>
            <a:r>
              <a:rPr sz="1200" spc="-5" dirty="0">
                <a:latin typeface="Arial"/>
                <a:cs typeface="Arial"/>
              </a:rPr>
              <a:t>times </a:t>
            </a:r>
            <a:r>
              <a:rPr sz="1200" dirty="0">
                <a:latin typeface="Arial"/>
                <a:cs typeface="Arial"/>
              </a:rPr>
              <a:t>as </a:t>
            </a:r>
            <a:r>
              <a:rPr sz="1200" spc="-5" dirty="0">
                <a:latin typeface="Arial"/>
                <a:cs typeface="Arial"/>
              </a:rPr>
              <a:t>the </a:t>
            </a:r>
            <a:r>
              <a:rPr sz="1200" spc="-15" dirty="0">
                <a:latin typeface="Arial"/>
                <a:cs typeface="Arial"/>
              </a:rPr>
              <a:t>max </a:t>
            </a:r>
            <a:r>
              <a:rPr sz="1200" dirty="0">
                <a:latin typeface="Arial"/>
                <a:cs typeface="Arial"/>
              </a:rPr>
              <a:t>height  </a:t>
            </a:r>
            <a:r>
              <a:rPr sz="1200" spc="-5" dirty="0">
                <a:latin typeface="Arial"/>
                <a:cs typeface="Arial"/>
              </a:rPr>
              <a:t>o</a:t>
            </a:r>
            <a:r>
              <a:rPr sz="1200" dirty="0">
                <a:latin typeface="Arial"/>
                <a:cs typeface="Arial"/>
              </a:rPr>
              <a:t>f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</a:t>
            </a:r>
            <a:r>
              <a:rPr sz="1200" spc="5" dirty="0">
                <a:latin typeface="Arial"/>
                <a:cs typeface="Arial"/>
              </a:rPr>
              <a:t>h</a:t>
            </a:r>
            <a:r>
              <a:rPr sz="1200" spc="-5" dirty="0">
                <a:latin typeface="Arial"/>
                <a:cs typeface="Arial"/>
              </a:rPr>
              <a:t>e</a:t>
            </a:r>
            <a:r>
              <a:rPr sz="120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sk</a:t>
            </a:r>
            <a:r>
              <a:rPr sz="1200" spc="20" dirty="0">
                <a:latin typeface="Arial"/>
                <a:cs typeface="Arial"/>
              </a:rPr>
              <a:t>i</a:t>
            </a:r>
            <a:r>
              <a:rPr sz="1200" spc="-5" dirty="0">
                <a:latin typeface="Arial"/>
                <a:cs typeface="Arial"/>
              </a:rPr>
              <a:t>p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15" dirty="0">
                <a:latin typeface="Arial"/>
                <a:cs typeface="Arial"/>
              </a:rPr>
              <a:t>li</a:t>
            </a:r>
            <a:r>
              <a:rPr sz="1200" dirty="0">
                <a:latin typeface="Arial"/>
                <a:cs typeface="Arial"/>
              </a:rPr>
              <a:t>st,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spc="-35" dirty="0">
                <a:latin typeface="Arial"/>
                <a:cs typeface="Arial"/>
              </a:rPr>
              <a:t>w</a:t>
            </a:r>
            <a:r>
              <a:rPr sz="1200" spc="-5" dirty="0">
                <a:latin typeface="Arial"/>
                <a:cs typeface="Arial"/>
              </a:rPr>
              <a:t>h</a:t>
            </a:r>
            <a:r>
              <a:rPr sz="1200" spc="15" dirty="0">
                <a:latin typeface="Arial"/>
                <a:cs typeface="Arial"/>
              </a:rPr>
              <a:t>i</a:t>
            </a:r>
            <a:r>
              <a:rPr sz="1200" spc="-5" dirty="0">
                <a:latin typeface="Arial"/>
                <a:cs typeface="Arial"/>
              </a:rPr>
              <a:t>ch</a:t>
            </a:r>
            <a:r>
              <a:rPr sz="1200" dirty="0">
                <a:latin typeface="Arial"/>
                <a:cs typeface="Arial"/>
              </a:rPr>
              <a:t> </a:t>
            </a:r>
            <a:r>
              <a:rPr sz="1200" spc="15" dirty="0">
                <a:latin typeface="Arial"/>
                <a:cs typeface="Arial"/>
              </a:rPr>
              <a:t>i</a:t>
            </a:r>
            <a:r>
              <a:rPr sz="1200" dirty="0">
                <a:latin typeface="Arial"/>
                <a:cs typeface="Arial"/>
              </a:rPr>
              <a:t>s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O</a:t>
            </a:r>
            <a:r>
              <a:rPr sz="1200" spc="5" dirty="0">
                <a:latin typeface="Arial"/>
                <a:cs typeface="Arial"/>
              </a:rPr>
              <a:t>(</a:t>
            </a:r>
            <a:r>
              <a:rPr sz="1200" spc="15" dirty="0">
                <a:latin typeface="Arial"/>
                <a:cs typeface="Arial"/>
              </a:rPr>
              <a:t>l</a:t>
            </a:r>
            <a:r>
              <a:rPr sz="1200" spc="-5" dirty="0">
                <a:latin typeface="Arial"/>
                <a:cs typeface="Arial"/>
              </a:rPr>
              <a:t>og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n</a:t>
            </a:r>
            <a:r>
              <a:rPr sz="1200" dirty="0">
                <a:latin typeface="Arial"/>
                <a:cs typeface="Arial"/>
              </a:rPr>
              <a:t>)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spc="15" dirty="0">
                <a:latin typeface="Arial"/>
                <a:cs typeface="Arial"/>
              </a:rPr>
              <a:t>i</a:t>
            </a:r>
            <a:r>
              <a:rPr sz="1200" spc="-5" dirty="0">
                <a:latin typeface="Arial"/>
                <a:cs typeface="Arial"/>
              </a:rPr>
              <a:t>n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e</a:t>
            </a:r>
            <a:r>
              <a:rPr sz="1200" spc="-25" dirty="0">
                <a:latin typeface="Arial"/>
                <a:cs typeface="Arial"/>
              </a:rPr>
              <a:t>x</a:t>
            </a:r>
            <a:r>
              <a:rPr sz="1200" spc="-5" dirty="0">
                <a:latin typeface="Arial"/>
                <a:cs typeface="Arial"/>
              </a:rPr>
              <a:t>pe</a:t>
            </a:r>
            <a:r>
              <a:rPr sz="1200" dirty="0">
                <a:latin typeface="Arial"/>
                <a:cs typeface="Arial"/>
              </a:rPr>
              <a:t>ct</a:t>
            </a:r>
            <a:r>
              <a:rPr sz="1200" spc="5" dirty="0">
                <a:latin typeface="Arial"/>
                <a:cs typeface="Arial"/>
              </a:rPr>
              <a:t>a</a:t>
            </a:r>
            <a:r>
              <a:rPr sz="1200" dirty="0">
                <a:latin typeface="Arial"/>
                <a:cs typeface="Arial"/>
              </a:rPr>
              <a:t>t</a:t>
            </a:r>
            <a:r>
              <a:rPr sz="1200" spc="20" dirty="0">
                <a:latin typeface="Arial"/>
                <a:cs typeface="Arial"/>
              </a:rPr>
              <a:t>i</a:t>
            </a:r>
            <a:r>
              <a:rPr sz="1200" spc="-5" dirty="0">
                <a:latin typeface="Arial"/>
                <a:cs typeface="Arial"/>
              </a:rPr>
              <a:t>on</a:t>
            </a:r>
            <a:r>
              <a:rPr sz="1200" dirty="0">
                <a:latin typeface="Arial"/>
                <a:cs typeface="Arial"/>
              </a:rPr>
              <a:t>.	</a:t>
            </a:r>
            <a:endParaRPr sz="1050" baseline="-11904" dirty="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4042668B-C34E-2B46-A77F-6E237E51A534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70395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0">
            <a:extLst>
              <a:ext uri="{FF2B5EF4-FFF2-40B4-BE49-F238E27FC236}">
                <a16:creationId xmlns:a16="http://schemas.microsoft.com/office/drawing/2014/main" id="{55C5E4CE-91D6-AB4C-8EFF-78CC48D30ADE}"/>
              </a:ext>
            </a:extLst>
          </p:cNvPr>
          <p:cNvSpPr txBox="1"/>
          <p:nvPr/>
        </p:nvSpPr>
        <p:spPr>
          <a:xfrm>
            <a:off x="275589" y="765211"/>
            <a:ext cx="3829050" cy="181991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AVL</a:t>
            </a:r>
            <a:r>
              <a:rPr sz="1400" spc="-15" dirty="0">
                <a:latin typeface="Arial"/>
                <a:cs typeface="Arial"/>
              </a:rPr>
              <a:t> trees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-10" dirty="0">
                <a:latin typeface="Arial"/>
                <a:cs typeface="Arial"/>
              </a:rPr>
              <a:t>Augment </a:t>
            </a:r>
            <a:r>
              <a:rPr sz="1200" spc="-5" dirty="0">
                <a:latin typeface="Arial"/>
                <a:cs typeface="Arial"/>
              </a:rPr>
              <a:t>nodes with </a:t>
            </a:r>
            <a:r>
              <a:rPr sz="1200" dirty="0">
                <a:latin typeface="Arial"/>
                <a:cs typeface="Arial"/>
              </a:rPr>
              <a:t>subtree heights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Height balanced property → height </a:t>
            </a:r>
            <a:r>
              <a:rPr sz="1200" spc="10" dirty="0">
                <a:latin typeface="Arial"/>
                <a:cs typeface="Arial"/>
              </a:rPr>
              <a:t>is </a:t>
            </a:r>
            <a:r>
              <a:rPr sz="1200" spc="5" dirty="0">
                <a:latin typeface="Arial"/>
                <a:cs typeface="Arial"/>
              </a:rPr>
              <a:t>O(log</a:t>
            </a:r>
            <a:r>
              <a:rPr sz="1200" spc="-23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n)</a:t>
            </a:r>
            <a:endParaRPr sz="1200">
              <a:latin typeface="Arial"/>
              <a:cs typeface="Arial"/>
            </a:endParaRPr>
          </a:p>
          <a:p>
            <a:pPr marL="372110" marR="5080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Maintain height balance after insert </a:t>
            </a:r>
            <a:r>
              <a:rPr sz="1200" spc="-5" dirty="0">
                <a:latin typeface="Arial"/>
                <a:cs typeface="Arial"/>
              </a:rPr>
              <a:t>or </a:t>
            </a:r>
            <a:r>
              <a:rPr sz="1200" dirty="0">
                <a:latin typeface="Arial"/>
                <a:cs typeface="Arial"/>
              </a:rPr>
              <a:t>delete </a:t>
            </a:r>
            <a:r>
              <a:rPr sz="1200" spc="-5" dirty="0">
                <a:latin typeface="Arial"/>
                <a:cs typeface="Arial"/>
              </a:rPr>
              <a:t>with</a:t>
            </a:r>
            <a:r>
              <a:rPr sz="1200" spc="-19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a  </a:t>
            </a:r>
            <a:r>
              <a:rPr sz="1200" dirty="0">
                <a:latin typeface="Arial"/>
                <a:cs typeface="Arial"/>
              </a:rPr>
              <a:t>few carefully-chosen</a:t>
            </a:r>
            <a:r>
              <a:rPr sz="1200" spc="-8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rotations.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Red-black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trees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-10" dirty="0">
                <a:latin typeface="Arial"/>
                <a:cs typeface="Arial"/>
              </a:rPr>
              <a:t>Augment </a:t>
            </a:r>
            <a:r>
              <a:rPr sz="1200" spc="-5" dirty="0">
                <a:latin typeface="Arial"/>
                <a:cs typeface="Arial"/>
              </a:rPr>
              <a:t>nodes with a </a:t>
            </a:r>
            <a:r>
              <a:rPr sz="1200" dirty="0">
                <a:latin typeface="Arial"/>
                <a:cs typeface="Arial"/>
              </a:rPr>
              <a:t>color: red </a:t>
            </a:r>
            <a:r>
              <a:rPr sz="1200" spc="-5" dirty="0">
                <a:latin typeface="Arial"/>
                <a:cs typeface="Arial"/>
              </a:rPr>
              <a:t>or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black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“Red black” property→ height </a:t>
            </a:r>
            <a:r>
              <a:rPr sz="1200" spc="10" dirty="0">
                <a:latin typeface="Arial"/>
                <a:cs typeface="Arial"/>
              </a:rPr>
              <a:t>is </a:t>
            </a:r>
            <a:r>
              <a:rPr sz="1200" spc="5" dirty="0">
                <a:latin typeface="Arial"/>
                <a:cs typeface="Arial"/>
              </a:rPr>
              <a:t>O(log</a:t>
            </a:r>
            <a:r>
              <a:rPr sz="1200" spc="-19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n)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101">
            <a:extLst>
              <a:ext uri="{FF2B5EF4-FFF2-40B4-BE49-F238E27FC236}">
                <a16:creationId xmlns:a16="http://schemas.microsoft.com/office/drawing/2014/main" id="{D268F964-0A54-224D-925C-67A9F4086A9E}"/>
              </a:ext>
            </a:extLst>
          </p:cNvPr>
          <p:cNvSpPr txBox="1"/>
          <p:nvPr/>
        </p:nvSpPr>
        <p:spPr>
          <a:xfrm>
            <a:off x="504189" y="2595816"/>
            <a:ext cx="20085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2875" marR="5080" indent="-14351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– Maintain red-black property  after insert </a:t>
            </a:r>
            <a:r>
              <a:rPr sz="1200" spc="-5" dirty="0">
                <a:latin typeface="Arial"/>
                <a:cs typeface="Arial"/>
              </a:rPr>
              <a:t>or</a:t>
            </a:r>
            <a:r>
              <a:rPr sz="1200" spc="-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delete</a:t>
            </a:r>
            <a:endParaRPr sz="1200">
              <a:latin typeface="Arial"/>
              <a:cs typeface="Arial"/>
            </a:endParaRPr>
          </a:p>
          <a:p>
            <a:pPr marL="142875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rotations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and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102">
            <a:extLst>
              <a:ext uri="{FF2B5EF4-FFF2-40B4-BE49-F238E27FC236}">
                <a16:creationId xmlns:a16="http://schemas.microsoft.com/office/drawing/2014/main" id="{81734B78-3296-9D4F-A6B5-898E5E977356}"/>
              </a:ext>
            </a:extLst>
          </p:cNvPr>
          <p:cNvSpPr txBox="1"/>
          <p:nvPr/>
        </p:nvSpPr>
        <p:spPr>
          <a:xfrm>
            <a:off x="647699" y="3144482"/>
            <a:ext cx="8197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re-colorings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103">
            <a:extLst>
              <a:ext uri="{FF2B5EF4-FFF2-40B4-BE49-F238E27FC236}">
                <a16:creationId xmlns:a16="http://schemas.microsoft.com/office/drawing/2014/main" id="{E00A7139-3312-6C42-905D-1806C48A590A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04">
            <a:extLst>
              <a:ext uri="{FF2B5EF4-FFF2-40B4-BE49-F238E27FC236}">
                <a16:creationId xmlns:a16="http://schemas.microsoft.com/office/drawing/2014/main" id="{90F08246-535D-4D4D-91CA-F8CE18C29E0C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05">
            <a:extLst>
              <a:ext uri="{FF2B5EF4-FFF2-40B4-BE49-F238E27FC236}">
                <a16:creationId xmlns:a16="http://schemas.microsoft.com/office/drawing/2014/main" id="{8684D651-7267-3242-9AE5-02873DDC7302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5880" rIns="0" bIns="0" rtlCol="0">
            <a:spAutoFit/>
          </a:bodyPr>
          <a:lstStyle/>
          <a:p>
            <a:pPr marR="51435" algn="ctr">
              <a:lnSpc>
                <a:spcPct val="100000"/>
              </a:lnSpc>
              <a:spcBef>
                <a:spcPts val="44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Recall: “Worst-Case”</a:t>
            </a:r>
            <a:r>
              <a:rPr sz="1800" b="1" spc="-10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Balancing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Mechanisms (Height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Always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O(log</a:t>
            </a:r>
            <a:r>
              <a:rPr sz="1800" b="1" spc="-9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n))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107">
            <a:extLst>
              <a:ext uri="{FF2B5EF4-FFF2-40B4-BE49-F238E27FC236}">
                <a16:creationId xmlns:a16="http://schemas.microsoft.com/office/drawing/2014/main" id="{2461278C-CA68-3944-A73B-E73C667E15C8}"/>
              </a:ext>
            </a:extLst>
          </p:cNvPr>
          <p:cNvSpPr/>
          <p:nvPr/>
        </p:nvSpPr>
        <p:spPr>
          <a:xfrm>
            <a:off x="2395855" y="2995231"/>
            <a:ext cx="163830" cy="152400"/>
          </a:xfrm>
          <a:custGeom>
            <a:avLst/>
            <a:gdLst/>
            <a:ahLst/>
            <a:cxnLst/>
            <a:rect l="l" t="t" r="r" b="b"/>
            <a:pathLst>
              <a:path w="163829" h="152400">
                <a:moveTo>
                  <a:pt x="0" y="152019"/>
                </a:moveTo>
                <a:lnTo>
                  <a:pt x="163829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8">
            <a:extLst>
              <a:ext uri="{FF2B5EF4-FFF2-40B4-BE49-F238E27FC236}">
                <a16:creationId xmlns:a16="http://schemas.microsoft.com/office/drawing/2014/main" id="{B2168A9D-611E-7648-9274-5EA6A5DA22C9}"/>
              </a:ext>
            </a:extLst>
          </p:cNvPr>
          <p:cNvSpPr/>
          <p:nvPr/>
        </p:nvSpPr>
        <p:spPr>
          <a:xfrm>
            <a:off x="2541524" y="2995231"/>
            <a:ext cx="146050" cy="152400"/>
          </a:xfrm>
          <a:custGeom>
            <a:avLst/>
            <a:gdLst/>
            <a:ahLst/>
            <a:cxnLst/>
            <a:rect l="l" t="t" r="r" b="b"/>
            <a:pathLst>
              <a:path w="146050" h="152400">
                <a:moveTo>
                  <a:pt x="0" y="0"/>
                </a:moveTo>
                <a:lnTo>
                  <a:pt x="145669" y="15201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09">
            <a:extLst>
              <a:ext uri="{FF2B5EF4-FFF2-40B4-BE49-F238E27FC236}">
                <a16:creationId xmlns:a16="http://schemas.microsoft.com/office/drawing/2014/main" id="{2A0B18B4-9608-6441-89E8-1D9D9463D096}"/>
              </a:ext>
            </a:extLst>
          </p:cNvPr>
          <p:cNvSpPr/>
          <p:nvPr/>
        </p:nvSpPr>
        <p:spPr>
          <a:xfrm>
            <a:off x="2541524" y="2748343"/>
            <a:ext cx="236854" cy="227965"/>
          </a:xfrm>
          <a:custGeom>
            <a:avLst/>
            <a:gdLst/>
            <a:ahLst/>
            <a:cxnLst/>
            <a:rect l="l" t="t" r="r" b="b"/>
            <a:pathLst>
              <a:path w="236854" h="227965">
                <a:moveTo>
                  <a:pt x="0" y="227964"/>
                </a:moveTo>
                <a:lnTo>
                  <a:pt x="236727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10">
            <a:extLst>
              <a:ext uri="{FF2B5EF4-FFF2-40B4-BE49-F238E27FC236}">
                <a16:creationId xmlns:a16="http://schemas.microsoft.com/office/drawing/2014/main" id="{77FB066B-6ABC-8142-8D90-397AB877C984}"/>
              </a:ext>
            </a:extLst>
          </p:cNvPr>
          <p:cNvSpPr/>
          <p:nvPr/>
        </p:nvSpPr>
        <p:spPr>
          <a:xfrm>
            <a:off x="2778251" y="2748343"/>
            <a:ext cx="200660" cy="190500"/>
          </a:xfrm>
          <a:custGeom>
            <a:avLst/>
            <a:gdLst/>
            <a:ahLst/>
            <a:cxnLst/>
            <a:rect l="l" t="t" r="r" b="b"/>
            <a:pathLst>
              <a:path w="200660" h="190500">
                <a:moveTo>
                  <a:pt x="0" y="0"/>
                </a:moveTo>
                <a:lnTo>
                  <a:pt x="200152" y="189991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11">
            <a:extLst>
              <a:ext uri="{FF2B5EF4-FFF2-40B4-BE49-F238E27FC236}">
                <a16:creationId xmlns:a16="http://schemas.microsoft.com/office/drawing/2014/main" id="{5F3A9E62-6720-7D4A-9AA6-1E740695DCA7}"/>
              </a:ext>
            </a:extLst>
          </p:cNvPr>
          <p:cNvSpPr/>
          <p:nvPr/>
        </p:nvSpPr>
        <p:spPr>
          <a:xfrm>
            <a:off x="2687193" y="2691448"/>
            <a:ext cx="163830" cy="152400"/>
          </a:xfrm>
          <a:custGeom>
            <a:avLst/>
            <a:gdLst/>
            <a:ahLst/>
            <a:cxnLst/>
            <a:rect l="l" t="t" r="r" b="b"/>
            <a:pathLst>
              <a:path w="163829" h="152400">
                <a:moveTo>
                  <a:pt x="81914" y="0"/>
                </a:moveTo>
                <a:lnTo>
                  <a:pt x="50041" y="5955"/>
                </a:lnTo>
                <a:lnTo>
                  <a:pt x="24002" y="22209"/>
                </a:lnTo>
                <a:lnTo>
                  <a:pt x="6441" y="46345"/>
                </a:lnTo>
                <a:lnTo>
                  <a:pt x="0" y="75945"/>
                </a:lnTo>
                <a:lnTo>
                  <a:pt x="6441" y="105493"/>
                </a:lnTo>
                <a:lnTo>
                  <a:pt x="24002" y="129635"/>
                </a:lnTo>
                <a:lnTo>
                  <a:pt x="50041" y="145919"/>
                </a:lnTo>
                <a:lnTo>
                  <a:pt x="81914" y="151891"/>
                </a:lnTo>
                <a:lnTo>
                  <a:pt x="113788" y="145919"/>
                </a:lnTo>
                <a:lnTo>
                  <a:pt x="139826" y="129635"/>
                </a:lnTo>
                <a:lnTo>
                  <a:pt x="157388" y="105493"/>
                </a:lnTo>
                <a:lnTo>
                  <a:pt x="163829" y="75945"/>
                </a:lnTo>
                <a:lnTo>
                  <a:pt x="157388" y="46345"/>
                </a:lnTo>
                <a:lnTo>
                  <a:pt x="139826" y="22209"/>
                </a:lnTo>
                <a:lnTo>
                  <a:pt x="113788" y="5955"/>
                </a:lnTo>
                <a:lnTo>
                  <a:pt x="8191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12">
            <a:extLst>
              <a:ext uri="{FF2B5EF4-FFF2-40B4-BE49-F238E27FC236}">
                <a16:creationId xmlns:a16="http://schemas.microsoft.com/office/drawing/2014/main" id="{7E6F91D6-8886-3A4B-A73A-766D554F81D3}"/>
              </a:ext>
            </a:extLst>
          </p:cNvPr>
          <p:cNvSpPr/>
          <p:nvPr/>
        </p:nvSpPr>
        <p:spPr>
          <a:xfrm>
            <a:off x="2687193" y="2691448"/>
            <a:ext cx="163830" cy="152400"/>
          </a:xfrm>
          <a:custGeom>
            <a:avLst/>
            <a:gdLst/>
            <a:ahLst/>
            <a:cxnLst/>
            <a:rect l="l" t="t" r="r" b="b"/>
            <a:pathLst>
              <a:path w="163829" h="152400">
                <a:moveTo>
                  <a:pt x="0" y="75945"/>
                </a:moveTo>
                <a:lnTo>
                  <a:pt x="6441" y="46345"/>
                </a:lnTo>
                <a:lnTo>
                  <a:pt x="24002" y="22209"/>
                </a:lnTo>
                <a:lnTo>
                  <a:pt x="50041" y="5955"/>
                </a:lnTo>
                <a:lnTo>
                  <a:pt x="81914" y="0"/>
                </a:lnTo>
                <a:lnTo>
                  <a:pt x="113788" y="5955"/>
                </a:lnTo>
                <a:lnTo>
                  <a:pt x="139826" y="22209"/>
                </a:lnTo>
                <a:lnTo>
                  <a:pt x="157388" y="46345"/>
                </a:lnTo>
                <a:lnTo>
                  <a:pt x="163829" y="75945"/>
                </a:lnTo>
                <a:lnTo>
                  <a:pt x="157388" y="105493"/>
                </a:lnTo>
                <a:lnTo>
                  <a:pt x="139826" y="129635"/>
                </a:lnTo>
                <a:lnTo>
                  <a:pt x="113788" y="145919"/>
                </a:lnTo>
                <a:lnTo>
                  <a:pt x="81914" y="151891"/>
                </a:lnTo>
                <a:lnTo>
                  <a:pt x="50041" y="145919"/>
                </a:lnTo>
                <a:lnTo>
                  <a:pt x="24002" y="129635"/>
                </a:lnTo>
                <a:lnTo>
                  <a:pt x="6441" y="105493"/>
                </a:lnTo>
                <a:lnTo>
                  <a:pt x="0" y="75945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13">
            <a:extLst>
              <a:ext uri="{FF2B5EF4-FFF2-40B4-BE49-F238E27FC236}">
                <a16:creationId xmlns:a16="http://schemas.microsoft.com/office/drawing/2014/main" id="{9304BB5C-E681-1A4E-AB55-3500A8E44E88}"/>
              </a:ext>
            </a:extLst>
          </p:cNvPr>
          <p:cNvSpPr/>
          <p:nvPr/>
        </p:nvSpPr>
        <p:spPr>
          <a:xfrm>
            <a:off x="2468752" y="2919286"/>
            <a:ext cx="163830" cy="152400"/>
          </a:xfrm>
          <a:custGeom>
            <a:avLst/>
            <a:gdLst/>
            <a:ahLst/>
            <a:cxnLst/>
            <a:rect l="l" t="t" r="r" b="b"/>
            <a:pathLst>
              <a:path w="163829" h="152400">
                <a:moveTo>
                  <a:pt x="81915" y="0"/>
                </a:moveTo>
                <a:lnTo>
                  <a:pt x="49988" y="5972"/>
                </a:lnTo>
                <a:lnTo>
                  <a:pt x="23955" y="22256"/>
                </a:lnTo>
                <a:lnTo>
                  <a:pt x="6423" y="46398"/>
                </a:lnTo>
                <a:lnTo>
                  <a:pt x="0" y="75946"/>
                </a:lnTo>
                <a:lnTo>
                  <a:pt x="6423" y="105546"/>
                </a:lnTo>
                <a:lnTo>
                  <a:pt x="23955" y="129682"/>
                </a:lnTo>
                <a:lnTo>
                  <a:pt x="49988" y="145936"/>
                </a:lnTo>
                <a:lnTo>
                  <a:pt x="81915" y="151892"/>
                </a:lnTo>
                <a:lnTo>
                  <a:pt x="113788" y="145936"/>
                </a:lnTo>
                <a:lnTo>
                  <a:pt x="139827" y="129682"/>
                </a:lnTo>
                <a:lnTo>
                  <a:pt x="157388" y="105546"/>
                </a:lnTo>
                <a:lnTo>
                  <a:pt x="163830" y="75946"/>
                </a:lnTo>
                <a:lnTo>
                  <a:pt x="157388" y="46398"/>
                </a:lnTo>
                <a:lnTo>
                  <a:pt x="139827" y="22256"/>
                </a:lnTo>
                <a:lnTo>
                  <a:pt x="113788" y="5972"/>
                </a:lnTo>
                <a:lnTo>
                  <a:pt x="8191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14">
            <a:extLst>
              <a:ext uri="{FF2B5EF4-FFF2-40B4-BE49-F238E27FC236}">
                <a16:creationId xmlns:a16="http://schemas.microsoft.com/office/drawing/2014/main" id="{8F515B5C-B84C-5F4C-8C10-C760E308A497}"/>
              </a:ext>
            </a:extLst>
          </p:cNvPr>
          <p:cNvSpPr/>
          <p:nvPr/>
        </p:nvSpPr>
        <p:spPr>
          <a:xfrm>
            <a:off x="2468752" y="2919286"/>
            <a:ext cx="163830" cy="152400"/>
          </a:xfrm>
          <a:custGeom>
            <a:avLst/>
            <a:gdLst/>
            <a:ahLst/>
            <a:cxnLst/>
            <a:rect l="l" t="t" r="r" b="b"/>
            <a:pathLst>
              <a:path w="163829" h="152400">
                <a:moveTo>
                  <a:pt x="0" y="75946"/>
                </a:moveTo>
                <a:lnTo>
                  <a:pt x="6423" y="46398"/>
                </a:lnTo>
                <a:lnTo>
                  <a:pt x="23955" y="22256"/>
                </a:lnTo>
                <a:lnTo>
                  <a:pt x="49988" y="5972"/>
                </a:lnTo>
                <a:lnTo>
                  <a:pt x="81915" y="0"/>
                </a:lnTo>
                <a:lnTo>
                  <a:pt x="113788" y="5972"/>
                </a:lnTo>
                <a:lnTo>
                  <a:pt x="139827" y="22256"/>
                </a:lnTo>
                <a:lnTo>
                  <a:pt x="157388" y="46398"/>
                </a:lnTo>
                <a:lnTo>
                  <a:pt x="163830" y="75946"/>
                </a:lnTo>
                <a:lnTo>
                  <a:pt x="157388" y="105546"/>
                </a:lnTo>
                <a:lnTo>
                  <a:pt x="139827" y="129682"/>
                </a:lnTo>
                <a:lnTo>
                  <a:pt x="113788" y="145936"/>
                </a:lnTo>
                <a:lnTo>
                  <a:pt x="81915" y="151892"/>
                </a:lnTo>
                <a:lnTo>
                  <a:pt x="49988" y="145936"/>
                </a:lnTo>
                <a:lnTo>
                  <a:pt x="23955" y="129682"/>
                </a:lnTo>
                <a:lnTo>
                  <a:pt x="6423" y="105546"/>
                </a:lnTo>
                <a:lnTo>
                  <a:pt x="0" y="7594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15">
            <a:extLst>
              <a:ext uri="{FF2B5EF4-FFF2-40B4-BE49-F238E27FC236}">
                <a16:creationId xmlns:a16="http://schemas.microsoft.com/office/drawing/2014/main" id="{EF96280B-BA35-1141-9FFC-F0DBD4C6490B}"/>
              </a:ext>
            </a:extLst>
          </p:cNvPr>
          <p:cNvSpPr txBox="1"/>
          <p:nvPr/>
        </p:nvSpPr>
        <p:spPr>
          <a:xfrm>
            <a:off x="2531110" y="2921063"/>
            <a:ext cx="6350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5" dirty="0">
                <a:latin typeface="Arial"/>
                <a:cs typeface="Arial"/>
              </a:rPr>
              <a:t>x</a:t>
            </a:r>
            <a:endParaRPr sz="800">
              <a:latin typeface="Arial"/>
              <a:cs typeface="Arial"/>
            </a:endParaRPr>
          </a:p>
        </p:txBody>
      </p:sp>
      <p:sp>
        <p:nvSpPr>
          <p:cNvPr id="18" name="object 116">
            <a:extLst>
              <a:ext uri="{FF2B5EF4-FFF2-40B4-BE49-F238E27FC236}">
                <a16:creationId xmlns:a16="http://schemas.microsoft.com/office/drawing/2014/main" id="{66716122-B6C4-A54E-821A-36D9F7D02790}"/>
              </a:ext>
            </a:extLst>
          </p:cNvPr>
          <p:cNvSpPr/>
          <p:nvPr/>
        </p:nvSpPr>
        <p:spPr>
          <a:xfrm>
            <a:off x="2286635" y="3128201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118363" y="0"/>
                </a:moveTo>
                <a:lnTo>
                  <a:pt x="0" y="246887"/>
                </a:lnTo>
                <a:lnTo>
                  <a:pt x="236727" y="246887"/>
                </a:lnTo>
                <a:lnTo>
                  <a:pt x="11836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17">
            <a:extLst>
              <a:ext uri="{FF2B5EF4-FFF2-40B4-BE49-F238E27FC236}">
                <a16:creationId xmlns:a16="http://schemas.microsoft.com/office/drawing/2014/main" id="{E26F7BA0-BB58-1343-A907-873406C0E9A4}"/>
              </a:ext>
            </a:extLst>
          </p:cNvPr>
          <p:cNvSpPr/>
          <p:nvPr/>
        </p:nvSpPr>
        <p:spPr>
          <a:xfrm>
            <a:off x="2286635" y="3128201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0" y="246887"/>
                </a:moveTo>
                <a:lnTo>
                  <a:pt x="118363" y="0"/>
                </a:lnTo>
                <a:lnTo>
                  <a:pt x="236727" y="246887"/>
                </a:lnTo>
                <a:lnTo>
                  <a:pt x="0" y="2468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18">
            <a:extLst>
              <a:ext uri="{FF2B5EF4-FFF2-40B4-BE49-F238E27FC236}">
                <a16:creationId xmlns:a16="http://schemas.microsoft.com/office/drawing/2014/main" id="{87D18223-EB0B-AA46-957A-6D049CD727D9}"/>
              </a:ext>
            </a:extLst>
          </p:cNvPr>
          <p:cNvSpPr txBox="1"/>
          <p:nvPr/>
        </p:nvSpPr>
        <p:spPr>
          <a:xfrm>
            <a:off x="2375026" y="3246894"/>
            <a:ext cx="8001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21" name="object 119">
            <a:extLst>
              <a:ext uri="{FF2B5EF4-FFF2-40B4-BE49-F238E27FC236}">
                <a16:creationId xmlns:a16="http://schemas.microsoft.com/office/drawing/2014/main" id="{C6D2E803-ACBE-7644-A475-0C2C772181A9}"/>
              </a:ext>
            </a:extLst>
          </p:cNvPr>
          <p:cNvSpPr/>
          <p:nvPr/>
        </p:nvSpPr>
        <p:spPr>
          <a:xfrm>
            <a:off x="2577973" y="3128201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118237" y="0"/>
                </a:moveTo>
                <a:lnTo>
                  <a:pt x="0" y="246887"/>
                </a:lnTo>
                <a:lnTo>
                  <a:pt x="236600" y="246887"/>
                </a:lnTo>
                <a:lnTo>
                  <a:pt x="11823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20">
            <a:extLst>
              <a:ext uri="{FF2B5EF4-FFF2-40B4-BE49-F238E27FC236}">
                <a16:creationId xmlns:a16="http://schemas.microsoft.com/office/drawing/2014/main" id="{53A0892E-B362-FB48-85B4-29FF90E1335A}"/>
              </a:ext>
            </a:extLst>
          </p:cNvPr>
          <p:cNvSpPr/>
          <p:nvPr/>
        </p:nvSpPr>
        <p:spPr>
          <a:xfrm>
            <a:off x="2577973" y="3128201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0" y="246887"/>
                </a:moveTo>
                <a:lnTo>
                  <a:pt x="118237" y="0"/>
                </a:lnTo>
                <a:lnTo>
                  <a:pt x="236600" y="246887"/>
                </a:lnTo>
                <a:lnTo>
                  <a:pt x="0" y="2468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21">
            <a:extLst>
              <a:ext uri="{FF2B5EF4-FFF2-40B4-BE49-F238E27FC236}">
                <a16:creationId xmlns:a16="http://schemas.microsoft.com/office/drawing/2014/main" id="{E49E71C1-7F34-3B4D-86FB-1B353583AEAE}"/>
              </a:ext>
            </a:extLst>
          </p:cNvPr>
          <p:cNvSpPr txBox="1"/>
          <p:nvPr/>
        </p:nvSpPr>
        <p:spPr>
          <a:xfrm>
            <a:off x="2666364" y="3239275"/>
            <a:ext cx="8001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24" name="object 122">
            <a:extLst>
              <a:ext uri="{FF2B5EF4-FFF2-40B4-BE49-F238E27FC236}">
                <a16:creationId xmlns:a16="http://schemas.microsoft.com/office/drawing/2014/main" id="{7A81F5F1-4C26-8F40-9099-E9D26F5507B5}"/>
              </a:ext>
            </a:extLst>
          </p:cNvPr>
          <p:cNvSpPr/>
          <p:nvPr/>
        </p:nvSpPr>
        <p:spPr>
          <a:xfrm>
            <a:off x="2869183" y="2919286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118363" y="0"/>
                </a:moveTo>
                <a:lnTo>
                  <a:pt x="0" y="246900"/>
                </a:lnTo>
                <a:lnTo>
                  <a:pt x="236727" y="246900"/>
                </a:lnTo>
                <a:lnTo>
                  <a:pt x="11836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123">
            <a:extLst>
              <a:ext uri="{FF2B5EF4-FFF2-40B4-BE49-F238E27FC236}">
                <a16:creationId xmlns:a16="http://schemas.microsoft.com/office/drawing/2014/main" id="{5BCF94A3-47F9-D540-91AD-A108EF3901AA}"/>
              </a:ext>
            </a:extLst>
          </p:cNvPr>
          <p:cNvSpPr/>
          <p:nvPr/>
        </p:nvSpPr>
        <p:spPr>
          <a:xfrm>
            <a:off x="2869183" y="2919286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0" y="246900"/>
                </a:moveTo>
                <a:lnTo>
                  <a:pt x="118363" y="0"/>
                </a:lnTo>
                <a:lnTo>
                  <a:pt x="236727" y="246900"/>
                </a:lnTo>
                <a:lnTo>
                  <a:pt x="0" y="246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124">
            <a:extLst>
              <a:ext uri="{FF2B5EF4-FFF2-40B4-BE49-F238E27FC236}">
                <a16:creationId xmlns:a16="http://schemas.microsoft.com/office/drawing/2014/main" id="{69FDD8FA-1BBC-3748-BD71-A5F1B162DFF9}"/>
              </a:ext>
            </a:extLst>
          </p:cNvPr>
          <p:cNvSpPr txBox="1"/>
          <p:nvPr/>
        </p:nvSpPr>
        <p:spPr>
          <a:xfrm>
            <a:off x="2954781" y="3030156"/>
            <a:ext cx="8572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Arial"/>
                <a:cs typeface="Arial"/>
              </a:rPr>
              <a:t>C</a:t>
            </a:r>
            <a:endParaRPr sz="800">
              <a:latin typeface="Arial"/>
              <a:cs typeface="Arial"/>
            </a:endParaRPr>
          </a:p>
        </p:txBody>
      </p:sp>
      <p:sp>
        <p:nvSpPr>
          <p:cNvPr id="27" name="object 125">
            <a:extLst>
              <a:ext uri="{FF2B5EF4-FFF2-40B4-BE49-F238E27FC236}">
                <a16:creationId xmlns:a16="http://schemas.microsoft.com/office/drawing/2014/main" id="{FC43A9E6-07D8-634C-B716-104FBD805A4B}"/>
              </a:ext>
            </a:extLst>
          </p:cNvPr>
          <p:cNvSpPr/>
          <p:nvPr/>
        </p:nvSpPr>
        <p:spPr>
          <a:xfrm>
            <a:off x="3105912" y="2805239"/>
            <a:ext cx="364490" cy="38100"/>
          </a:xfrm>
          <a:custGeom>
            <a:avLst/>
            <a:gdLst/>
            <a:ahLst/>
            <a:cxnLst/>
            <a:rect l="l" t="t" r="r" b="b"/>
            <a:pathLst>
              <a:path w="364489" h="38100">
                <a:moveTo>
                  <a:pt x="326009" y="0"/>
                </a:moveTo>
                <a:lnTo>
                  <a:pt x="326009" y="38100"/>
                </a:lnTo>
                <a:lnTo>
                  <a:pt x="358013" y="22098"/>
                </a:lnTo>
                <a:lnTo>
                  <a:pt x="332359" y="22098"/>
                </a:lnTo>
                <a:lnTo>
                  <a:pt x="332359" y="16002"/>
                </a:lnTo>
                <a:lnTo>
                  <a:pt x="358013" y="16002"/>
                </a:lnTo>
                <a:lnTo>
                  <a:pt x="326009" y="0"/>
                </a:lnTo>
                <a:close/>
              </a:path>
              <a:path w="364489" h="38100">
                <a:moveTo>
                  <a:pt x="326009" y="16002"/>
                </a:moveTo>
                <a:lnTo>
                  <a:pt x="0" y="16002"/>
                </a:lnTo>
                <a:lnTo>
                  <a:pt x="0" y="22098"/>
                </a:lnTo>
                <a:lnTo>
                  <a:pt x="326009" y="22098"/>
                </a:lnTo>
                <a:lnTo>
                  <a:pt x="326009" y="16002"/>
                </a:lnTo>
                <a:close/>
              </a:path>
              <a:path w="364489" h="38100">
                <a:moveTo>
                  <a:pt x="358013" y="16002"/>
                </a:moveTo>
                <a:lnTo>
                  <a:pt x="332359" y="16002"/>
                </a:lnTo>
                <a:lnTo>
                  <a:pt x="332359" y="22098"/>
                </a:lnTo>
                <a:lnTo>
                  <a:pt x="358013" y="22098"/>
                </a:lnTo>
                <a:lnTo>
                  <a:pt x="364109" y="19050"/>
                </a:lnTo>
                <a:lnTo>
                  <a:pt x="358013" y="16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126">
            <a:extLst>
              <a:ext uri="{FF2B5EF4-FFF2-40B4-BE49-F238E27FC236}">
                <a16:creationId xmlns:a16="http://schemas.microsoft.com/office/drawing/2014/main" id="{62ABA814-BEEF-2E43-81F3-E8CB408E6444}"/>
              </a:ext>
            </a:extLst>
          </p:cNvPr>
          <p:cNvSpPr/>
          <p:nvPr/>
        </p:nvSpPr>
        <p:spPr>
          <a:xfrm>
            <a:off x="3105912" y="2919286"/>
            <a:ext cx="364490" cy="38100"/>
          </a:xfrm>
          <a:custGeom>
            <a:avLst/>
            <a:gdLst/>
            <a:ahLst/>
            <a:cxnLst/>
            <a:rect l="l" t="t" r="r" b="b"/>
            <a:pathLst>
              <a:path w="364489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2"/>
                </a:lnTo>
                <a:lnTo>
                  <a:pt x="38100" y="16002"/>
                </a:lnTo>
                <a:lnTo>
                  <a:pt x="38100" y="0"/>
                </a:lnTo>
                <a:close/>
              </a:path>
              <a:path w="364489" h="38100">
                <a:moveTo>
                  <a:pt x="38100" y="16002"/>
                </a:moveTo>
                <a:lnTo>
                  <a:pt x="31750" y="16002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2"/>
                </a:lnTo>
                <a:close/>
              </a:path>
              <a:path w="364489" h="38100">
                <a:moveTo>
                  <a:pt x="364109" y="16002"/>
                </a:moveTo>
                <a:lnTo>
                  <a:pt x="38100" y="16002"/>
                </a:lnTo>
                <a:lnTo>
                  <a:pt x="38100" y="22098"/>
                </a:lnTo>
                <a:lnTo>
                  <a:pt x="364109" y="22098"/>
                </a:lnTo>
                <a:lnTo>
                  <a:pt x="364109" y="16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27">
            <a:extLst>
              <a:ext uri="{FF2B5EF4-FFF2-40B4-BE49-F238E27FC236}">
                <a16:creationId xmlns:a16="http://schemas.microsoft.com/office/drawing/2014/main" id="{38CF81E1-07CC-EF4E-A24C-6368C3E69CB5}"/>
              </a:ext>
            </a:extLst>
          </p:cNvPr>
          <p:cNvSpPr/>
          <p:nvPr/>
        </p:nvSpPr>
        <p:spPr>
          <a:xfrm>
            <a:off x="3615689" y="2767393"/>
            <a:ext cx="182245" cy="189865"/>
          </a:xfrm>
          <a:custGeom>
            <a:avLst/>
            <a:gdLst/>
            <a:ahLst/>
            <a:cxnLst/>
            <a:rect l="l" t="t" r="r" b="b"/>
            <a:pathLst>
              <a:path w="182245" h="189865">
                <a:moveTo>
                  <a:pt x="0" y="189864"/>
                </a:moveTo>
                <a:lnTo>
                  <a:pt x="181991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28">
            <a:extLst>
              <a:ext uri="{FF2B5EF4-FFF2-40B4-BE49-F238E27FC236}">
                <a16:creationId xmlns:a16="http://schemas.microsoft.com/office/drawing/2014/main" id="{56037498-3B04-5947-993A-0052FE74F081}"/>
              </a:ext>
            </a:extLst>
          </p:cNvPr>
          <p:cNvSpPr/>
          <p:nvPr/>
        </p:nvSpPr>
        <p:spPr>
          <a:xfrm>
            <a:off x="3888739" y="2976309"/>
            <a:ext cx="163830" cy="171450"/>
          </a:xfrm>
          <a:custGeom>
            <a:avLst/>
            <a:gdLst/>
            <a:ahLst/>
            <a:cxnLst/>
            <a:rect l="l" t="t" r="r" b="b"/>
            <a:pathLst>
              <a:path w="163829" h="171450">
                <a:moveTo>
                  <a:pt x="163830" y="0"/>
                </a:moveTo>
                <a:lnTo>
                  <a:pt x="0" y="17094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129">
            <a:extLst>
              <a:ext uri="{FF2B5EF4-FFF2-40B4-BE49-F238E27FC236}">
                <a16:creationId xmlns:a16="http://schemas.microsoft.com/office/drawing/2014/main" id="{C03CCA62-9979-294C-8CA5-9F8D4A9B1813}"/>
              </a:ext>
            </a:extLst>
          </p:cNvPr>
          <p:cNvSpPr/>
          <p:nvPr/>
        </p:nvSpPr>
        <p:spPr>
          <a:xfrm>
            <a:off x="3815969" y="2748343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236600" y="246887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130">
            <a:extLst>
              <a:ext uri="{FF2B5EF4-FFF2-40B4-BE49-F238E27FC236}">
                <a16:creationId xmlns:a16="http://schemas.microsoft.com/office/drawing/2014/main" id="{5B0980DA-7FE2-E14B-85F4-6DB2293A977F}"/>
              </a:ext>
            </a:extLst>
          </p:cNvPr>
          <p:cNvSpPr/>
          <p:nvPr/>
        </p:nvSpPr>
        <p:spPr>
          <a:xfrm>
            <a:off x="4016248" y="2957259"/>
            <a:ext cx="163830" cy="190500"/>
          </a:xfrm>
          <a:custGeom>
            <a:avLst/>
            <a:gdLst/>
            <a:ahLst/>
            <a:cxnLst/>
            <a:rect l="l" t="t" r="r" b="b"/>
            <a:pathLst>
              <a:path w="163829" h="190500">
                <a:moveTo>
                  <a:pt x="0" y="0"/>
                </a:moveTo>
                <a:lnTo>
                  <a:pt x="163829" y="18999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131">
            <a:extLst>
              <a:ext uri="{FF2B5EF4-FFF2-40B4-BE49-F238E27FC236}">
                <a16:creationId xmlns:a16="http://schemas.microsoft.com/office/drawing/2014/main" id="{9382E972-6BCE-FE42-9F1A-69350CC1249E}"/>
              </a:ext>
            </a:extLst>
          </p:cNvPr>
          <p:cNvSpPr/>
          <p:nvPr/>
        </p:nvSpPr>
        <p:spPr>
          <a:xfrm>
            <a:off x="3961638" y="2919286"/>
            <a:ext cx="163830" cy="152400"/>
          </a:xfrm>
          <a:custGeom>
            <a:avLst/>
            <a:gdLst/>
            <a:ahLst/>
            <a:cxnLst/>
            <a:rect l="l" t="t" r="r" b="b"/>
            <a:pathLst>
              <a:path w="163829" h="152400">
                <a:moveTo>
                  <a:pt x="81914" y="0"/>
                </a:moveTo>
                <a:lnTo>
                  <a:pt x="49988" y="5972"/>
                </a:lnTo>
                <a:lnTo>
                  <a:pt x="23955" y="22256"/>
                </a:lnTo>
                <a:lnTo>
                  <a:pt x="6423" y="46398"/>
                </a:lnTo>
                <a:lnTo>
                  <a:pt x="0" y="75946"/>
                </a:lnTo>
                <a:lnTo>
                  <a:pt x="6423" y="105546"/>
                </a:lnTo>
                <a:lnTo>
                  <a:pt x="23955" y="129682"/>
                </a:lnTo>
                <a:lnTo>
                  <a:pt x="49988" y="145936"/>
                </a:lnTo>
                <a:lnTo>
                  <a:pt x="81914" y="151892"/>
                </a:lnTo>
                <a:lnTo>
                  <a:pt x="113788" y="145936"/>
                </a:lnTo>
                <a:lnTo>
                  <a:pt x="139827" y="129682"/>
                </a:lnTo>
                <a:lnTo>
                  <a:pt x="157388" y="105546"/>
                </a:lnTo>
                <a:lnTo>
                  <a:pt x="163830" y="75946"/>
                </a:lnTo>
                <a:lnTo>
                  <a:pt x="157388" y="46398"/>
                </a:lnTo>
                <a:lnTo>
                  <a:pt x="139826" y="22256"/>
                </a:lnTo>
                <a:lnTo>
                  <a:pt x="113788" y="5972"/>
                </a:lnTo>
                <a:lnTo>
                  <a:pt x="8191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132">
            <a:extLst>
              <a:ext uri="{FF2B5EF4-FFF2-40B4-BE49-F238E27FC236}">
                <a16:creationId xmlns:a16="http://schemas.microsoft.com/office/drawing/2014/main" id="{9908D2C7-6CA0-F247-994E-6C00BD31378E}"/>
              </a:ext>
            </a:extLst>
          </p:cNvPr>
          <p:cNvSpPr/>
          <p:nvPr/>
        </p:nvSpPr>
        <p:spPr>
          <a:xfrm>
            <a:off x="3961638" y="2919286"/>
            <a:ext cx="163830" cy="152400"/>
          </a:xfrm>
          <a:custGeom>
            <a:avLst/>
            <a:gdLst/>
            <a:ahLst/>
            <a:cxnLst/>
            <a:rect l="l" t="t" r="r" b="b"/>
            <a:pathLst>
              <a:path w="163829" h="152400">
                <a:moveTo>
                  <a:pt x="0" y="75946"/>
                </a:moveTo>
                <a:lnTo>
                  <a:pt x="6423" y="46398"/>
                </a:lnTo>
                <a:lnTo>
                  <a:pt x="23955" y="22256"/>
                </a:lnTo>
                <a:lnTo>
                  <a:pt x="49988" y="5972"/>
                </a:lnTo>
                <a:lnTo>
                  <a:pt x="81914" y="0"/>
                </a:lnTo>
                <a:lnTo>
                  <a:pt x="113788" y="5972"/>
                </a:lnTo>
                <a:lnTo>
                  <a:pt x="139826" y="22256"/>
                </a:lnTo>
                <a:lnTo>
                  <a:pt x="157388" y="46398"/>
                </a:lnTo>
                <a:lnTo>
                  <a:pt x="163830" y="75946"/>
                </a:lnTo>
                <a:lnTo>
                  <a:pt x="157388" y="105546"/>
                </a:lnTo>
                <a:lnTo>
                  <a:pt x="139827" y="129682"/>
                </a:lnTo>
                <a:lnTo>
                  <a:pt x="113788" y="145936"/>
                </a:lnTo>
                <a:lnTo>
                  <a:pt x="81914" y="151892"/>
                </a:lnTo>
                <a:lnTo>
                  <a:pt x="49988" y="145936"/>
                </a:lnTo>
                <a:lnTo>
                  <a:pt x="23955" y="129682"/>
                </a:lnTo>
                <a:lnTo>
                  <a:pt x="6423" y="105546"/>
                </a:lnTo>
                <a:lnTo>
                  <a:pt x="0" y="7594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133">
            <a:extLst>
              <a:ext uri="{FF2B5EF4-FFF2-40B4-BE49-F238E27FC236}">
                <a16:creationId xmlns:a16="http://schemas.microsoft.com/office/drawing/2014/main" id="{AE7D9710-555C-E44D-8415-01795E62A14F}"/>
              </a:ext>
            </a:extLst>
          </p:cNvPr>
          <p:cNvSpPr txBox="1"/>
          <p:nvPr/>
        </p:nvSpPr>
        <p:spPr>
          <a:xfrm>
            <a:off x="4024630" y="2921063"/>
            <a:ext cx="6350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5" dirty="0">
                <a:latin typeface="Arial"/>
                <a:cs typeface="Arial"/>
              </a:rPr>
              <a:t>y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134">
            <a:extLst>
              <a:ext uri="{FF2B5EF4-FFF2-40B4-BE49-F238E27FC236}">
                <a16:creationId xmlns:a16="http://schemas.microsoft.com/office/drawing/2014/main" id="{C27F2024-C738-0242-A2B6-7DCB93491E36}"/>
              </a:ext>
            </a:extLst>
          </p:cNvPr>
          <p:cNvSpPr/>
          <p:nvPr/>
        </p:nvSpPr>
        <p:spPr>
          <a:xfrm>
            <a:off x="3724910" y="2691448"/>
            <a:ext cx="163830" cy="152400"/>
          </a:xfrm>
          <a:custGeom>
            <a:avLst/>
            <a:gdLst/>
            <a:ahLst/>
            <a:cxnLst/>
            <a:rect l="l" t="t" r="r" b="b"/>
            <a:pathLst>
              <a:path w="163829" h="152400">
                <a:moveTo>
                  <a:pt x="81914" y="0"/>
                </a:moveTo>
                <a:lnTo>
                  <a:pt x="50041" y="5955"/>
                </a:lnTo>
                <a:lnTo>
                  <a:pt x="24002" y="22209"/>
                </a:lnTo>
                <a:lnTo>
                  <a:pt x="6441" y="46345"/>
                </a:lnTo>
                <a:lnTo>
                  <a:pt x="0" y="75945"/>
                </a:lnTo>
                <a:lnTo>
                  <a:pt x="6441" y="105493"/>
                </a:lnTo>
                <a:lnTo>
                  <a:pt x="24002" y="129635"/>
                </a:lnTo>
                <a:lnTo>
                  <a:pt x="50041" y="145919"/>
                </a:lnTo>
                <a:lnTo>
                  <a:pt x="81914" y="151891"/>
                </a:lnTo>
                <a:lnTo>
                  <a:pt x="113788" y="145919"/>
                </a:lnTo>
                <a:lnTo>
                  <a:pt x="139826" y="129635"/>
                </a:lnTo>
                <a:lnTo>
                  <a:pt x="157388" y="105493"/>
                </a:lnTo>
                <a:lnTo>
                  <a:pt x="163829" y="75945"/>
                </a:lnTo>
                <a:lnTo>
                  <a:pt x="157388" y="46345"/>
                </a:lnTo>
                <a:lnTo>
                  <a:pt x="139826" y="22209"/>
                </a:lnTo>
                <a:lnTo>
                  <a:pt x="113788" y="5955"/>
                </a:lnTo>
                <a:lnTo>
                  <a:pt x="8191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135">
            <a:extLst>
              <a:ext uri="{FF2B5EF4-FFF2-40B4-BE49-F238E27FC236}">
                <a16:creationId xmlns:a16="http://schemas.microsoft.com/office/drawing/2014/main" id="{40C99CEE-81AE-CF45-9A56-907AF5423A6F}"/>
              </a:ext>
            </a:extLst>
          </p:cNvPr>
          <p:cNvSpPr/>
          <p:nvPr/>
        </p:nvSpPr>
        <p:spPr>
          <a:xfrm>
            <a:off x="3724910" y="2691448"/>
            <a:ext cx="163830" cy="152400"/>
          </a:xfrm>
          <a:custGeom>
            <a:avLst/>
            <a:gdLst/>
            <a:ahLst/>
            <a:cxnLst/>
            <a:rect l="l" t="t" r="r" b="b"/>
            <a:pathLst>
              <a:path w="163829" h="152400">
                <a:moveTo>
                  <a:pt x="0" y="75945"/>
                </a:moveTo>
                <a:lnTo>
                  <a:pt x="6441" y="46345"/>
                </a:lnTo>
                <a:lnTo>
                  <a:pt x="24002" y="22209"/>
                </a:lnTo>
                <a:lnTo>
                  <a:pt x="50041" y="5955"/>
                </a:lnTo>
                <a:lnTo>
                  <a:pt x="81914" y="0"/>
                </a:lnTo>
                <a:lnTo>
                  <a:pt x="113788" y="5955"/>
                </a:lnTo>
                <a:lnTo>
                  <a:pt x="139826" y="22209"/>
                </a:lnTo>
                <a:lnTo>
                  <a:pt x="157388" y="46345"/>
                </a:lnTo>
                <a:lnTo>
                  <a:pt x="163829" y="75945"/>
                </a:lnTo>
                <a:lnTo>
                  <a:pt x="157388" y="105493"/>
                </a:lnTo>
                <a:lnTo>
                  <a:pt x="139826" y="129635"/>
                </a:lnTo>
                <a:lnTo>
                  <a:pt x="113788" y="145919"/>
                </a:lnTo>
                <a:lnTo>
                  <a:pt x="81914" y="151891"/>
                </a:lnTo>
                <a:lnTo>
                  <a:pt x="50041" y="145919"/>
                </a:lnTo>
                <a:lnTo>
                  <a:pt x="24002" y="129635"/>
                </a:lnTo>
                <a:lnTo>
                  <a:pt x="6441" y="105493"/>
                </a:lnTo>
                <a:lnTo>
                  <a:pt x="0" y="75945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136">
            <a:extLst>
              <a:ext uri="{FF2B5EF4-FFF2-40B4-BE49-F238E27FC236}">
                <a16:creationId xmlns:a16="http://schemas.microsoft.com/office/drawing/2014/main" id="{83B54BBA-399B-8446-80E2-5263A364F66D}"/>
              </a:ext>
            </a:extLst>
          </p:cNvPr>
          <p:cNvSpPr txBox="1"/>
          <p:nvPr/>
        </p:nvSpPr>
        <p:spPr>
          <a:xfrm>
            <a:off x="2749676" y="2693099"/>
            <a:ext cx="110109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1037590" algn="l"/>
              </a:tabLst>
            </a:pPr>
            <a:r>
              <a:rPr sz="800" spc="-5" dirty="0">
                <a:latin typeface="Arial"/>
                <a:cs typeface="Arial"/>
              </a:rPr>
              <a:t>y	x</a:t>
            </a:r>
            <a:endParaRPr sz="800">
              <a:latin typeface="Arial"/>
              <a:cs typeface="Arial"/>
            </a:endParaRPr>
          </a:p>
        </p:txBody>
      </p:sp>
      <p:sp>
        <p:nvSpPr>
          <p:cNvPr id="39" name="object 137">
            <a:extLst>
              <a:ext uri="{FF2B5EF4-FFF2-40B4-BE49-F238E27FC236}">
                <a16:creationId xmlns:a16="http://schemas.microsoft.com/office/drawing/2014/main" id="{0D1149F8-A41A-6545-BBF4-F0AA2A6E4E55}"/>
              </a:ext>
            </a:extLst>
          </p:cNvPr>
          <p:cNvSpPr/>
          <p:nvPr/>
        </p:nvSpPr>
        <p:spPr>
          <a:xfrm>
            <a:off x="3488181" y="2938336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118363" y="0"/>
                </a:moveTo>
                <a:lnTo>
                  <a:pt x="0" y="246837"/>
                </a:lnTo>
                <a:lnTo>
                  <a:pt x="236727" y="246837"/>
                </a:lnTo>
                <a:lnTo>
                  <a:pt x="11836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138">
            <a:extLst>
              <a:ext uri="{FF2B5EF4-FFF2-40B4-BE49-F238E27FC236}">
                <a16:creationId xmlns:a16="http://schemas.microsoft.com/office/drawing/2014/main" id="{5088FB78-3D17-EA4F-A515-DBAEEEDD0055}"/>
              </a:ext>
            </a:extLst>
          </p:cNvPr>
          <p:cNvSpPr/>
          <p:nvPr/>
        </p:nvSpPr>
        <p:spPr>
          <a:xfrm>
            <a:off x="3488181" y="2938336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0" y="246837"/>
                </a:moveTo>
                <a:lnTo>
                  <a:pt x="118363" y="0"/>
                </a:lnTo>
                <a:lnTo>
                  <a:pt x="236727" y="246837"/>
                </a:lnTo>
                <a:lnTo>
                  <a:pt x="0" y="24683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139">
            <a:extLst>
              <a:ext uri="{FF2B5EF4-FFF2-40B4-BE49-F238E27FC236}">
                <a16:creationId xmlns:a16="http://schemas.microsoft.com/office/drawing/2014/main" id="{04C593E1-C996-FD4F-A1FF-CCBEB3EB52B6}"/>
              </a:ext>
            </a:extLst>
          </p:cNvPr>
          <p:cNvSpPr txBox="1"/>
          <p:nvPr/>
        </p:nvSpPr>
        <p:spPr>
          <a:xfrm>
            <a:off x="3577208" y="3049384"/>
            <a:ext cx="8001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42" name="object 140">
            <a:extLst>
              <a:ext uri="{FF2B5EF4-FFF2-40B4-BE49-F238E27FC236}">
                <a16:creationId xmlns:a16="http://schemas.microsoft.com/office/drawing/2014/main" id="{DC288B63-B9B0-5540-8411-BE3B604C89D0}"/>
              </a:ext>
            </a:extLst>
          </p:cNvPr>
          <p:cNvSpPr/>
          <p:nvPr/>
        </p:nvSpPr>
        <p:spPr>
          <a:xfrm>
            <a:off x="3779519" y="3128201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118363" y="0"/>
                </a:moveTo>
                <a:lnTo>
                  <a:pt x="0" y="246887"/>
                </a:lnTo>
                <a:lnTo>
                  <a:pt x="236727" y="246887"/>
                </a:lnTo>
                <a:lnTo>
                  <a:pt x="11836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141">
            <a:extLst>
              <a:ext uri="{FF2B5EF4-FFF2-40B4-BE49-F238E27FC236}">
                <a16:creationId xmlns:a16="http://schemas.microsoft.com/office/drawing/2014/main" id="{509F5296-209D-1F40-9BA1-5A61DA573764}"/>
              </a:ext>
            </a:extLst>
          </p:cNvPr>
          <p:cNvSpPr/>
          <p:nvPr/>
        </p:nvSpPr>
        <p:spPr>
          <a:xfrm>
            <a:off x="3779519" y="3128201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0" y="246887"/>
                </a:moveTo>
                <a:lnTo>
                  <a:pt x="118363" y="0"/>
                </a:lnTo>
                <a:lnTo>
                  <a:pt x="236727" y="246887"/>
                </a:lnTo>
                <a:lnTo>
                  <a:pt x="0" y="2468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142">
            <a:extLst>
              <a:ext uri="{FF2B5EF4-FFF2-40B4-BE49-F238E27FC236}">
                <a16:creationId xmlns:a16="http://schemas.microsoft.com/office/drawing/2014/main" id="{97F695BA-EFB0-B343-BE13-6BF4BDF3C5E1}"/>
              </a:ext>
            </a:extLst>
          </p:cNvPr>
          <p:cNvSpPr/>
          <p:nvPr/>
        </p:nvSpPr>
        <p:spPr>
          <a:xfrm>
            <a:off x="4070857" y="3128201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118237" y="0"/>
                </a:moveTo>
                <a:lnTo>
                  <a:pt x="0" y="246887"/>
                </a:lnTo>
                <a:lnTo>
                  <a:pt x="236600" y="246887"/>
                </a:lnTo>
                <a:lnTo>
                  <a:pt x="11823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143">
            <a:extLst>
              <a:ext uri="{FF2B5EF4-FFF2-40B4-BE49-F238E27FC236}">
                <a16:creationId xmlns:a16="http://schemas.microsoft.com/office/drawing/2014/main" id="{8DD978C3-FB39-6B4E-8AC3-AE65A43EB1E6}"/>
              </a:ext>
            </a:extLst>
          </p:cNvPr>
          <p:cNvSpPr/>
          <p:nvPr/>
        </p:nvSpPr>
        <p:spPr>
          <a:xfrm>
            <a:off x="4070857" y="3128201"/>
            <a:ext cx="236854" cy="247015"/>
          </a:xfrm>
          <a:custGeom>
            <a:avLst/>
            <a:gdLst/>
            <a:ahLst/>
            <a:cxnLst/>
            <a:rect l="l" t="t" r="r" b="b"/>
            <a:pathLst>
              <a:path w="236854" h="247015">
                <a:moveTo>
                  <a:pt x="0" y="246887"/>
                </a:moveTo>
                <a:lnTo>
                  <a:pt x="118237" y="0"/>
                </a:lnTo>
                <a:lnTo>
                  <a:pt x="236600" y="246887"/>
                </a:lnTo>
                <a:lnTo>
                  <a:pt x="0" y="2468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144">
            <a:extLst>
              <a:ext uri="{FF2B5EF4-FFF2-40B4-BE49-F238E27FC236}">
                <a16:creationId xmlns:a16="http://schemas.microsoft.com/office/drawing/2014/main" id="{D2F6B53A-65CD-7C4A-AA36-4321AE49EF99}"/>
              </a:ext>
            </a:extLst>
          </p:cNvPr>
          <p:cNvSpPr txBox="1"/>
          <p:nvPr/>
        </p:nvSpPr>
        <p:spPr>
          <a:xfrm>
            <a:off x="3868546" y="3239275"/>
            <a:ext cx="3740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87655" algn="l"/>
              </a:tabLst>
            </a:pPr>
            <a:r>
              <a:rPr sz="800" spc="-10" dirty="0">
                <a:latin typeface="Arial"/>
                <a:cs typeface="Arial"/>
              </a:rPr>
              <a:t>B	C</a:t>
            </a:r>
            <a:endParaRPr sz="800">
              <a:latin typeface="Arial"/>
              <a:cs typeface="Arial"/>
            </a:endParaRPr>
          </a:p>
        </p:txBody>
      </p:sp>
      <p:sp>
        <p:nvSpPr>
          <p:cNvPr id="47" name="object 145">
            <a:extLst>
              <a:ext uri="{FF2B5EF4-FFF2-40B4-BE49-F238E27FC236}">
                <a16:creationId xmlns:a16="http://schemas.microsoft.com/office/drawing/2014/main" id="{58BEC610-DCA2-4541-A44E-F5E7D8CBE540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3499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FC5F2CD-2E53-2942-9C2C-CF461CEFEACB}"/>
              </a:ext>
            </a:extLst>
          </p:cNvPr>
          <p:cNvSpPr txBox="1"/>
          <p:nvPr/>
        </p:nvSpPr>
        <p:spPr>
          <a:xfrm>
            <a:off x="275589" y="809371"/>
            <a:ext cx="4091940" cy="19100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10033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Inserting </a:t>
            </a:r>
            <a:r>
              <a:rPr sz="1400" spc="-10" dirty="0">
                <a:latin typeface="Arial"/>
                <a:cs typeface="Arial"/>
              </a:rPr>
              <a:t>N elements into </a:t>
            </a:r>
            <a:r>
              <a:rPr sz="1400" spc="-5" dirty="0">
                <a:latin typeface="Arial"/>
                <a:cs typeface="Arial"/>
              </a:rPr>
              <a:t>a BST in </a:t>
            </a:r>
            <a:r>
              <a:rPr sz="1400" spc="-15" dirty="0">
                <a:latin typeface="Arial"/>
                <a:cs typeface="Arial"/>
              </a:rPr>
              <a:t>random order  </a:t>
            </a:r>
            <a:r>
              <a:rPr sz="1400" spc="-5" dirty="0">
                <a:latin typeface="Arial"/>
                <a:cs typeface="Arial"/>
              </a:rPr>
              <a:t>makes it </a:t>
            </a:r>
            <a:r>
              <a:rPr sz="1400" spc="-10" dirty="0">
                <a:latin typeface="Arial"/>
                <a:cs typeface="Arial"/>
              </a:rPr>
              <a:t>balanced with high</a:t>
            </a:r>
            <a:r>
              <a:rPr sz="1400" spc="15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probability.</a:t>
            </a:r>
            <a:endParaRPr sz="1400">
              <a:latin typeface="Arial"/>
              <a:cs typeface="Arial"/>
            </a:endParaRPr>
          </a:p>
          <a:p>
            <a:pPr marL="170180" marR="302895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Keep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tree </a:t>
            </a:r>
            <a:r>
              <a:rPr sz="1400" spc="-10" dirty="0">
                <a:latin typeface="Arial"/>
                <a:cs typeface="Arial"/>
              </a:rPr>
              <a:t>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“random” state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as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had  </a:t>
            </a:r>
            <a:r>
              <a:rPr sz="1400" spc="-5" dirty="0">
                <a:latin typeface="Arial"/>
                <a:cs typeface="Arial"/>
              </a:rPr>
              <a:t>just </a:t>
            </a:r>
            <a:r>
              <a:rPr sz="1400" spc="-10" dirty="0">
                <a:latin typeface="Arial"/>
                <a:cs typeface="Arial"/>
              </a:rPr>
              <a:t>inserted </a:t>
            </a:r>
            <a:r>
              <a:rPr sz="1400" spc="-5" dirty="0">
                <a:latin typeface="Arial"/>
                <a:cs typeface="Arial"/>
              </a:rPr>
              <a:t>its </a:t>
            </a:r>
            <a:r>
              <a:rPr sz="1400" spc="-10" dirty="0">
                <a:latin typeface="Arial"/>
                <a:cs typeface="Arial"/>
              </a:rPr>
              <a:t>elements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5" dirty="0">
                <a:latin typeface="Arial"/>
                <a:cs typeface="Arial"/>
              </a:rPr>
              <a:t>random</a:t>
            </a:r>
            <a:r>
              <a:rPr sz="1400" spc="21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order:</a:t>
            </a:r>
            <a:endParaRPr sz="1400">
              <a:latin typeface="Arial"/>
              <a:cs typeface="Arial"/>
            </a:endParaRPr>
          </a:p>
          <a:p>
            <a:pPr marL="372110" marR="5080" lvl="1" indent="-143510">
              <a:lnSpc>
                <a:spcPct val="100000"/>
              </a:lnSpc>
              <a:spcBef>
                <a:spcPts val="30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Insert (say, the </a:t>
            </a:r>
            <a:r>
              <a:rPr sz="1200" spc="-5" dirty="0">
                <a:latin typeface="Arial"/>
                <a:cs typeface="Arial"/>
              </a:rPr>
              <a:t>nth element </a:t>
            </a:r>
            <a:r>
              <a:rPr sz="1200" dirty="0">
                <a:latin typeface="Arial"/>
                <a:cs typeface="Arial"/>
              </a:rPr>
              <a:t>into </a:t>
            </a:r>
            <a:r>
              <a:rPr sz="1200" spc="-5" dirty="0">
                <a:latin typeface="Arial"/>
                <a:cs typeface="Arial"/>
              </a:rPr>
              <a:t>an </a:t>
            </a:r>
            <a:r>
              <a:rPr sz="1200" spc="10" dirty="0">
                <a:latin typeface="Arial"/>
                <a:cs typeface="Arial"/>
              </a:rPr>
              <a:t>n-1 </a:t>
            </a:r>
            <a:r>
              <a:rPr sz="1200" spc="-5" dirty="0">
                <a:latin typeface="Arial"/>
                <a:cs typeface="Arial"/>
              </a:rPr>
              <a:t>element </a:t>
            </a:r>
            <a:r>
              <a:rPr sz="1200" dirty="0">
                <a:latin typeface="Arial"/>
                <a:cs typeface="Arial"/>
              </a:rPr>
              <a:t>tree): 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probability 1/n, insert at root, </a:t>
            </a:r>
            <a:r>
              <a:rPr sz="1200" spc="-5" dirty="0">
                <a:latin typeface="Arial"/>
                <a:cs typeface="Arial"/>
              </a:rPr>
              <a:t>otherwise </a:t>
            </a:r>
            <a:r>
              <a:rPr sz="1200" dirty="0">
                <a:latin typeface="Arial"/>
                <a:cs typeface="Arial"/>
              </a:rPr>
              <a:t>recursively  insert into </a:t>
            </a:r>
            <a:r>
              <a:rPr sz="1200" spc="5" dirty="0">
                <a:latin typeface="Arial"/>
                <a:cs typeface="Arial"/>
              </a:rPr>
              <a:t>left </a:t>
            </a:r>
            <a:r>
              <a:rPr sz="1200" spc="-5" dirty="0">
                <a:latin typeface="Arial"/>
                <a:cs typeface="Arial"/>
              </a:rPr>
              <a:t>or </a:t>
            </a:r>
            <a:r>
              <a:rPr sz="1200" dirty="0">
                <a:latin typeface="Arial"/>
                <a:cs typeface="Arial"/>
              </a:rPr>
              <a:t>right</a:t>
            </a:r>
            <a:r>
              <a:rPr sz="1200" spc="-1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subtree.</a:t>
            </a:r>
            <a:endParaRPr sz="1200">
              <a:latin typeface="Arial"/>
              <a:cs typeface="Arial"/>
            </a:endParaRPr>
          </a:p>
          <a:p>
            <a:pPr marL="372110" marR="31750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Delete: replace </a:t>
            </a:r>
            <a:r>
              <a:rPr sz="1200" spc="-5" dirty="0">
                <a:latin typeface="Arial"/>
                <a:cs typeface="Arial"/>
              </a:rPr>
              <a:t>element with randomized join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5" dirty="0">
                <a:latin typeface="Arial"/>
                <a:cs typeface="Arial"/>
              </a:rPr>
              <a:t>its </a:t>
            </a:r>
            <a:r>
              <a:rPr sz="1200" spc="-10" dirty="0">
                <a:latin typeface="Arial"/>
                <a:cs typeface="Arial"/>
              </a:rPr>
              <a:t>two  </a:t>
            </a:r>
            <a:r>
              <a:rPr sz="1200" dirty="0">
                <a:latin typeface="Arial"/>
                <a:cs typeface="Arial"/>
              </a:rPr>
              <a:t>subtrees. I.e., </a:t>
            </a:r>
            <a:r>
              <a:rPr sz="1200" spc="-5" dirty="0">
                <a:latin typeface="Arial"/>
                <a:cs typeface="Arial"/>
              </a:rPr>
              <a:t>randomly </a:t>
            </a:r>
            <a:r>
              <a:rPr sz="1200" dirty="0">
                <a:latin typeface="Arial"/>
                <a:cs typeface="Arial"/>
              </a:rPr>
              <a:t>choose</a:t>
            </a:r>
            <a:r>
              <a:rPr sz="1200" spc="-9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between: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9B03C34-019B-CD4B-BFF9-3BA6B73CAE44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82AD23D9-974D-B145-8CC5-283FCBC67CD0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F325B02-0A88-0748-A51D-4F81471D7B8B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588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44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Recall: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Randomly-Balanced</a:t>
            </a:r>
            <a:r>
              <a:rPr sz="1800" b="1" spc="-3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40" dirty="0">
                <a:solidFill>
                  <a:srgbClr val="004F89"/>
                </a:solidFill>
                <a:latin typeface="Arial"/>
                <a:cs typeface="Arial"/>
              </a:rPr>
              <a:t>BSTs</a:t>
            </a:r>
            <a:endParaRPr sz="18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(Last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Week’s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Lab)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4B08CF6D-7CE3-C24D-8DC8-D1DB2B5E6658}"/>
              </a:ext>
            </a:extLst>
          </p:cNvPr>
          <p:cNvSpPr/>
          <p:nvPr/>
        </p:nvSpPr>
        <p:spPr>
          <a:xfrm>
            <a:off x="162560" y="2749486"/>
            <a:ext cx="4157662" cy="6619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C77A4FCB-DADC-5245-A0C6-95CB4AFAB686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2128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>
            <a:extLst>
              <a:ext uri="{FF2B5EF4-FFF2-40B4-BE49-F238E27FC236}">
                <a16:creationId xmlns:a16="http://schemas.microsoft.com/office/drawing/2014/main" id="{623D3BD7-FF1B-0147-96FC-8603D4141CF2}"/>
              </a:ext>
            </a:extLst>
          </p:cNvPr>
          <p:cNvSpPr txBox="1"/>
          <p:nvPr/>
        </p:nvSpPr>
        <p:spPr>
          <a:xfrm>
            <a:off x="275589" y="727111"/>
            <a:ext cx="4084320" cy="262445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Splay </a:t>
            </a:r>
            <a:r>
              <a:rPr sz="1400" spc="-15" dirty="0">
                <a:latin typeface="Arial"/>
                <a:cs typeface="Arial"/>
              </a:rPr>
              <a:t>trees </a:t>
            </a:r>
            <a:r>
              <a:rPr sz="1400" spc="-10" dirty="0">
                <a:latin typeface="Arial"/>
                <a:cs typeface="Arial"/>
              </a:rPr>
              <a:t>(a </a:t>
            </a:r>
            <a:r>
              <a:rPr sz="1400" spc="-25" dirty="0">
                <a:latin typeface="Arial"/>
                <a:cs typeface="Arial"/>
              </a:rPr>
              <a:t>type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BST </a:t>
            </a:r>
            <a:r>
              <a:rPr sz="1400" spc="-10" dirty="0">
                <a:latin typeface="Arial"/>
                <a:cs typeface="Arial"/>
              </a:rPr>
              <a:t>balancing</a:t>
            </a:r>
            <a:r>
              <a:rPr sz="1400" spc="3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mechanism)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Strict balance </a:t>
            </a:r>
            <a:r>
              <a:rPr sz="1200" spc="-15" dirty="0">
                <a:latin typeface="Arial"/>
                <a:cs typeface="Arial"/>
              </a:rPr>
              <a:t>may </a:t>
            </a:r>
            <a:r>
              <a:rPr sz="1200" spc="-5" dirty="0">
                <a:latin typeface="Arial"/>
                <a:cs typeface="Arial"/>
              </a:rPr>
              <a:t>not always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hold.</a:t>
            </a:r>
            <a:endParaRPr sz="1200">
              <a:latin typeface="Arial"/>
              <a:cs typeface="Arial"/>
            </a:endParaRPr>
          </a:p>
          <a:p>
            <a:pPr marL="372110" marR="75565" lvl="1" indent="-143510" algn="just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Any </a:t>
            </a:r>
            <a:r>
              <a:rPr sz="1200" dirty="0">
                <a:latin typeface="Arial"/>
                <a:cs typeface="Arial"/>
              </a:rPr>
              <a:t>sequence of k splay tree operations, starting </a:t>
            </a:r>
            <a:r>
              <a:rPr sz="1200" spc="-5" dirty="0">
                <a:latin typeface="Arial"/>
                <a:cs typeface="Arial"/>
              </a:rPr>
              <a:t>with  an </a:t>
            </a:r>
            <a:r>
              <a:rPr sz="1200" spc="-10" dirty="0">
                <a:latin typeface="Arial"/>
                <a:cs typeface="Arial"/>
              </a:rPr>
              <a:t>empty </a:t>
            </a:r>
            <a:r>
              <a:rPr sz="1200" dirty="0">
                <a:latin typeface="Arial"/>
                <a:cs typeface="Arial"/>
              </a:rPr>
              <a:t>tree, takes O(k </a:t>
            </a:r>
            <a:r>
              <a:rPr sz="1200" spc="5" dirty="0">
                <a:latin typeface="Arial"/>
                <a:cs typeface="Arial"/>
              </a:rPr>
              <a:t>log </a:t>
            </a:r>
            <a:r>
              <a:rPr sz="1200" spc="-5" dirty="0">
                <a:latin typeface="Arial"/>
                <a:cs typeface="Arial"/>
              </a:rPr>
              <a:t>n) time; </a:t>
            </a:r>
            <a:r>
              <a:rPr sz="1200" spc="-20" dirty="0">
                <a:latin typeface="Arial"/>
                <a:cs typeface="Arial"/>
              </a:rPr>
              <a:t>we </a:t>
            </a:r>
            <a:r>
              <a:rPr sz="1200" dirty="0">
                <a:latin typeface="Arial"/>
                <a:cs typeface="Arial"/>
              </a:rPr>
              <a:t>therefore </a:t>
            </a:r>
            <a:r>
              <a:rPr sz="1200" spc="-5" dirty="0">
                <a:latin typeface="Arial"/>
                <a:cs typeface="Arial"/>
              </a:rPr>
              <a:t>say  each </a:t>
            </a:r>
            <a:r>
              <a:rPr sz="1200" dirty="0">
                <a:latin typeface="Arial"/>
                <a:cs typeface="Arial"/>
              </a:rPr>
              <a:t>operation takes O(log </a:t>
            </a:r>
            <a:r>
              <a:rPr sz="1200" spc="-5" dirty="0">
                <a:latin typeface="Arial"/>
                <a:cs typeface="Arial"/>
              </a:rPr>
              <a:t>n) </a:t>
            </a:r>
            <a:r>
              <a:rPr sz="1200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amortized</a:t>
            </a:r>
            <a:r>
              <a:rPr sz="1200" spc="-9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time.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B-trees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Similar to </a:t>
            </a:r>
            <a:r>
              <a:rPr sz="1200" spc="-5" dirty="0">
                <a:latin typeface="Arial"/>
                <a:cs typeface="Arial"/>
              </a:rPr>
              <a:t>BSTs, </a:t>
            </a:r>
            <a:r>
              <a:rPr sz="1200" dirty="0">
                <a:latin typeface="Arial"/>
                <a:cs typeface="Arial"/>
              </a:rPr>
              <a:t>only </a:t>
            </a:r>
            <a:r>
              <a:rPr sz="1200" spc="-5" dirty="0">
                <a:latin typeface="Arial"/>
                <a:cs typeface="Arial"/>
              </a:rPr>
              <a:t>not </a:t>
            </a:r>
            <a:r>
              <a:rPr sz="1200" dirty="0">
                <a:latin typeface="Arial"/>
                <a:cs typeface="Arial"/>
              </a:rPr>
              <a:t>binary. </a:t>
            </a:r>
            <a:r>
              <a:rPr sz="1200" spc="-5" dirty="0">
                <a:latin typeface="Arial"/>
                <a:cs typeface="Arial"/>
              </a:rPr>
              <a:t>Used </a:t>
            </a:r>
            <a:r>
              <a:rPr sz="1200" dirty="0">
                <a:latin typeface="Arial"/>
                <a:cs typeface="Arial"/>
              </a:rPr>
              <a:t>often </a:t>
            </a:r>
            <a:r>
              <a:rPr sz="1200" spc="5" dirty="0">
                <a:latin typeface="Arial"/>
                <a:cs typeface="Arial"/>
              </a:rPr>
              <a:t>in</a:t>
            </a:r>
            <a:r>
              <a:rPr sz="1200" spc="-13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large</a:t>
            </a:r>
            <a:endParaRPr sz="12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latin typeface="Arial"/>
                <a:cs typeface="Arial"/>
              </a:rPr>
              <a:t>databases </a:t>
            </a:r>
            <a:r>
              <a:rPr sz="1200" spc="-5" dirty="0">
                <a:latin typeface="Arial"/>
                <a:cs typeface="Arial"/>
              </a:rPr>
              <a:t>where </a:t>
            </a:r>
            <a:r>
              <a:rPr sz="1200" spc="5" dirty="0">
                <a:latin typeface="Arial"/>
                <a:cs typeface="Arial"/>
              </a:rPr>
              <a:t>entire </a:t>
            </a:r>
            <a:r>
              <a:rPr sz="1200" dirty="0">
                <a:latin typeface="Arial"/>
                <a:cs typeface="Arial"/>
              </a:rPr>
              <a:t>tree too </a:t>
            </a:r>
            <a:r>
              <a:rPr sz="1200" spc="5" dirty="0">
                <a:latin typeface="Arial"/>
                <a:cs typeface="Arial"/>
              </a:rPr>
              <a:t>large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5" dirty="0">
                <a:latin typeface="Arial"/>
                <a:cs typeface="Arial"/>
              </a:rPr>
              <a:t>fit </a:t>
            </a:r>
            <a:r>
              <a:rPr sz="1200" spc="10" dirty="0">
                <a:latin typeface="Arial"/>
                <a:cs typeface="Arial"/>
              </a:rPr>
              <a:t>in</a:t>
            </a:r>
            <a:r>
              <a:rPr sz="1200" spc="-204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memory.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25"/>
              </a:spcBef>
              <a:buChar char="•"/>
              <a:tabLst>
                <a:tab pos="170815" algn="l"/>
              </a:tabLst>
            </a:pPr>
            <a:r>
              <a:rPr sz="1400" dirty="0">
                <a:latin typeface="Arial"/>
                <a:cs typeface="Arial"/>
              </a:rPr>
              <a:t>Skip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lists</a:t>
            </a:r>
            <a:endParaRPr sz="1400">
              <a:latin typeface="Arial"/>
              <a:cs typeface="Arial"/>
            </a:endParaRPr>
          </a:p>
          <a:p>
            <a:pPr marL="372110" marR="106045" lvl="1" indent="-143510">
              <a:lnSpc>
                <a:spcPct val="100000"/>
              </a:lnSpc>
              <a:spcBef>
                <a:spcPts val="300"/>
              </a:spcBef>
              <a:buChar char="–"/>
              <a:tabLst>
                <a:tab pos="372110" algn="l"/>
              </a:tabLst>
            </a:pPr>
            <a:r>
              <a:rPr sz="1200" spc="-15" dirty="0">
                <a:latin typeface="Arial"/>
                <a:cs typeface="Arial"/>
              </a:rPr>
              <a:t>Same </a:t>
            </a:r>
            <a:r>
              <a:rPr sz="1200" dirty="0">
                <a:latin typeface="Arial"/>
                <a:cs typeface="Arial"/>
              </a:rPr>
              <a:t>functionality / </a:t>
            </a:r>
            <a:r>
              <a:rPr sz="1200" spc="-5" dirty="0">
                <a:latin typeface="Arial"/>
                <a:cs typeface="Arial"/>
              </a:rPr>
              <a:t>performance </a:t>
            </a:r>
            <a:r>
              <a:rPr sz="1200" dirty="0">
                <a:latin typeface="Arial"/>
                <a:cs typeface="Arial"/>
              </a:rPr>
              <a:t>as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balanced </a:t>
            </a:r>
            <a:r>
              <a:rPr sz="1200" spc="-5" dirty="0">
                <a:latin typeface="Arial"/>
                <a:cs typeface="Arial"/>
              </a:rPr>
              <a:t>BST,  but based </a:t>
            </a:r>
            <a:r>
              <a:rPr sz="1200" dirty="0">
                <a:latin typeface="Arial"/>
                <a:cs typeface="Arial"/>
              </a:rPr>
              <a:t>on </a:t>
            </a:r>
            <a:r>
              <a:rPr sz="1200" spc="5" dirty="0">
                <a:latin typeface="Arial"/>
                <a:cs typeface="Arial"/>
              </a:rPr>
              <a:t>linked</a:t>
            </a:r>
            <a:r>
              <a:rPr sz="1200" spc="-8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lists.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Introduced as “simpler alternative” to balanced</a:t>
            </a:r>
            <a:r>
              <a:rPr sz="1200" spc="-19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BST.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10">
            <a:extLst>
              <a:ext uri="{FF2B5EF4-FFF2-40B4-BE49-F238E27FC236}">
                <a16:creationId xmlns:a16="http://schemas.microsoft.com/office/drawing/2014/main" id="{D4AA101D-A8D5-2041-8A3C-12DB48134D7C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4E16BAE3-E47B-9545-A33D-27181576DBCD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2312529A-AADC-E44B-A3B1-2089C837DE15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58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40"/>
              </a:spcBef>
            </a:pPr>
            <a:r>
              <a:rPr sz="1800" b="1" spc="-40" dirty="0">
                <a:solidFill>
                  <a:srgbClr val="004F89"/>
                </a:solidFill>
                <a:latin typeface="Arial"/>
                <a:cs typeface="Arial"/>
              </a:rPr>
              <a:t>Today: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Three More 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Ways</a:t>
            </a:r>
            <a:r>
              <a:rPr sz="1800" b="1" spc="1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to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Achieve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Performance of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Balanced</a:t>
            </a:r>
            <a:r>
              <a:rPr sz="1800" b="1" spc="-7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BST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C1748890-1C97-464F-88FC-152C86F5EDE2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9740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C461BEB-0CB9-124B-90EF-134C8D4D5D5B}"/>
              </a:ext>
            </a:extLst>
          </p:cNvPr>
          <p:cNvSpPr txBox="1"/>
          <p:nvPr/>
        </p:nvSpPr>
        <p:spPr>
          <a:xfrm>
            <a:off x="275589" y="809371"/>
            <a:ext cx="3969385" cy="18173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13589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every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an element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accessed, </a:t>
            </a:r>
            <a:r>
              <a:rPr sz="1400" spc="-20" dirty="0">
                <a:latin typeface="Arial"/>
                <a:cs typeface="Arial"/>
              </a:rPr>
              <a:t>we  </a:t>
            </a:r>
            <a:r>
              <a:rPr sz="1400" spc="-10" dirty="0">
                <a:latin typeface="Arial"/>
                <a:cs typeface="Arial"/>
              </a:rPr>
              <a:t>rotate </a:t>
            </a:r>
            <a:r>
              <a:rPr sz="1400" spc="-5" dirty="0">
                <a:latin typeface="Arial"/>
                <a:cs typeface="Arial"/>
              </a:rPr>
              <a:t>it </a:t>
            </a:r>
            <a:r>
              <a:rPr sz="1400" u="sng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one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step</a:t>
            </a:r>
            <a:r>
              <a:rPr sz="1400" spc="-10" dirty="0">
                <a:latin typeface="Arial"/>
                <a:cs typeface="Arial"/>
              </a:rPr>
              <a:t> closer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</a:t>
            </a:r>
            <a:r>
              <a:rPr sz="1400" spc="2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root.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In </a:t>
            </a:r>
            <a:r>
              <a:rPr sz="1400" spc="-15" dirty="0">
                <a:latin typeface="Arial"/>
                <a:cs typeface="Arial"/>
              </a:rPr>
              <a:t>general, </a:t>
            </a:r>
            <a:r>
              <a:rPr sz="1400" spc="-10" dirty="0">
                <a:latin typeface="Arial"/>
                <a:cs typeface="Arial"/>
              </a:rPr>
              <a:t>this seems </a:t>
            </a:r>
            <a:r>
              <a:rPr sz="1400" dirty="0">
                <a:latin typeface="Arial"/>
                <a:cs typeface="Arial"/>
              </a:rPr>
              <a:t>like </a:t>
            </a:r>
            <a:r>
              <a:rPr sz="1400" spc="-5" dirty="0">
                <a:latin typeface="Arial"/>
                <a:cs typeface="Arial"/>
              </a:rPr>
              <a:t>it </a:t>
            </a:r>
            <a:r>
              <a:rPr sz="1400" spc="-10" dirty="0">
                <a:latin typeface="Arial"/>
                <a:cs typeface="Arial"/>
              </a:rPr>
              <a:t>should </a:t>
            </a:r>
            <a:r>
              <a:rPr sz="1400" spc="-5" dirty="0">
                <a:latin typeface="Arial"/>
                <a:cs typeface="Arial"/>
              </a:rPr>
              <a:t>move  </a:t>
            </a:r>
            <a:r>
              <a:rPr sz="1400" spc="-10" dirty="0">
                <a:latin typeface="Arial"/>
                <a:cs typeface="Arial"/>
              </a:rPr>
              <a:t>frequently-accessed elements closer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 root,  </a:t>
            </a:r>
            <a:r>
              <a:rPr sz="1400" spc="-5" dirty="0">
                <a:latin typeface="Arial"/>
                <a:cs typeface="Arial"/>
              </a:rPr>
              <a:t>making </a:t>
            </a:r>
            <a:r>
              <a:rPr sz="1400" spc="-15" dirty="0">
                <a:latin typeface="Arial"/>
                <a:cs typeface="Arial"/>
              </a:rPr>
              <a:t>subsequent </a:t>
            </a:r>
            <a:r>
              <a:rPr sz="1400" spc="-10" dirty="0">
                <a:latin typeface="Arial"/>
                <a:cs typeface="Arial"/>
              </a:rPr>
              <a:t>accesses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these elements  faster.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This may </a:t>
            </a:r>
            <a:r>
              <a:rPr sz="1400" spc="-15" dirty="0">
                <a:latin typeface="Arial"/>
                <a:cs typeface="Arial"/>
              </a:rPr>
              <a:t>not </a:t>
            </a:r>
            <a:r>
              <a:rPr sz="1400" spc="-10" dirty="0">
                <a:latin typeface="Arial"/>
                <a:cs typeface="Arial"/>
              </a:rPr>
              <a:t>necessarily help with</a:t>
            </a:r>
            <a:r>
              <a:rPr sz="1400" spc="204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balancing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15" dirty="0">
                <a:latin typeface="Arial"/>
                <a:cs typeface="Arial"/>
              </a:rPr>
              <a:t>though…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3955A925-2046-3145-BFFC-7B9501C29EA6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A4A885D9-57DA-274D-885E-F1536F02CD9C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6BB54070-3910-6241-A171-86F79D17EFB8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34417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Rotating Elements 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Toward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the</a:t>
            </a:r>
            <a:r>
              <a:rPr sz="1800" b="1" spc="-12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Root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58840C02-529F-574E-A949-668BBFE2D78B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901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43EE450D-2ED6-7242-A566-AAC29A12F02A}"/>
              </a:ext>
            </a:extLst>
          </p:cNvPr>
          <p:cNvSpPr txBox="1"/>
          <p:nvPr/>
        </p:nvSpPr>
        <p:spPr>
          <a:xfrm>
            <a:off x="275589" y="809053"/>
            <a:ext cx="383857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every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an element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accessed, </a:t>
            </a:r>
            <a:r>
              <a:rPr sz="1400" spc="-20" dirty="0">
                <a:latin typeface="Arial"/>
                <a:cs typeface="Arial"/>
              </a:rPr>
              <a:t>we  </a:t>
            </a:r>
            <a:r>
              <a:rPr sz="1400" spc="-10" dirty="0">
                <a:latin typeface="Arial"/>
                <a:cs typeface="Arial"/>
              </a:rPr>
              <a:t>rotate </a:t>
            </a:r>
            <a:r>
              <a:rPr sz="1400" spc="-5" dirty="0">
                <a:latin typeface="Arial"/>
                <a:cs typeface="Arial"/>
              </a:rPr>
              <a:t>it </a:t>
            </a:r>
            <a:r>
              <a:rPr sz="1400" u="sng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one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step</a:t>
            </a:r>
            <a:r>
              <a:rPr sz="1400" spc="-10" dirty="0">
                <a:latin typeface="Arial"/>
                <a:cs typeface="Arial"/>
              </a:rPr>
              <a:t> closer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</a:t>
            </a:r>
            <a:r>
              <a:rPr sz="1400" spc="2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root.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5107CD42-2FD1-634A-9066-6F20182B67E8}"/>
              </a:ext>
            </a:extLst>
          </p:cNvPr>
          <p:cNvSpPr txBox="1"/>
          <p:nvPr/>
        </p:nvSpPr>
        <p:spPr>
          <a:xfrm>
            <a:off x="275589" y="3071330"/>
            <a:ext cx="3681729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Bad </a:t>
            </a:r>
            <a:r>
              <a:rPr sz="1400" spc="-15" dirty="0">
                <a:latin typeface="Arial"/>
                <a:cs typeface="Arial"/>
              </a:rPr>
              <a:t>example: </a:t>
            </a:r>
            <a:r>
              <a:rPr sz="1400" spc="-10" dirty="0">
                <a:latin typeface="Arial"/>
                <a:cs typeface="Arial"/>
              </a:rPr>
              <a:t>access 1, 2, 1, 2, 1, 2, 1, 2,</a:t>
            </a:r>
            <a:r>
              <a:rPr sz="1400" spc="3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…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B6016D95-62E4-9043-9BA1-2A4845AE8DE9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EF80E3CE-34F2-3D4F-A870-72E497BDA4A8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F9C53E1A-E5CF-6D48-A328-E3E8ED993E25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34417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Rotating Elements 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Toward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the</a:t>
            </a:r>
            <a:r>
              <a:rPr sz="1800" b="1" spc="-11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Root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A3AC68BE-9406-034C-9371-853A3966C7CF}"/>
              </a:ext>
            </a:extLst>
          </p:cNvPr>
          <p:cNvSpPr/>
          <p:nvPr/>
        </p:nvSpPr>
        <p:spPr>
          <a:xfrm>
            <a:off x="1635252" y="1528381"/>
            <a:ext cx="936625" cy="1196975"/>
          </a:xfrm>
          <a:custGeom>
            <a:avLst/>
            <a:gdLst/>
            <a:ahLst/>
            <a:cxnLst/>
            <a:rect l="l" t="t" r="r" b="b"/>
            <a:pathLst>
              <a:path w="936625" h="1196975">
                <a:moveTo>
                  <a:pt x="0" y="1196975"/>
                </a:moveTo>
                <a:lnTo>
                  <a:pt x="93637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257B959E-78B5-E647-A03B-491D63B95290}"/>
              </a:ext>
            </a:extLst>
          </p:cNvPr>
          <p:cNvSpPr/>
          <p:nvPr/>
        </p:nvSpPr>
        <p:spPr>
          <a:xfrm>
            <a:off x="1721262" y="2466308"/>
            <a:ext cx="145732" cy="1242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6">
            <a:extLst>
              <a:ext uri="{FF2B5EF4-FFF2-40B4-BE49-F238E27FC236}">
                <a16:creationId xmlns:a16="http://schemas.microsoft.com/office/drawing/2014/main" id="{16632E1D-D27C-4644-9F42-795A3D80EEBF}"/>
              </a:ext>
            </a:extLst>
          </p:cNvPr>
          <p:cNvSpPr/>
          <p:nvPr/>
        </p:nvSpPr>
        <p:spPr>
          <a:xfrm>
            <a:off x="1862994" y="2278348"/>
            <a:ext cx="145732" cy="1241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7">
            <a:extLst>
              <a:ext uri="{FF2B5EF4-FFF2-40B4-BE49-F238E27FC236}">
                <a16:creationId xmlns:a16="http://schemas.microsoft.com/office/drawing/2014/main" id="{1CE29354-ABF6-9F46-A00B-D8CBD435F0CB}"/>
              </a:ext>
            </a:extLst>
          </p:cNvPr>
          <p:cNvSpPr/>
          <p:nvPr/>
        </p:nvSpPr>
        <p:spPr>
          <a:xfrm>
            <a:off x="2022125" y="2072608"/>
            <a:ext cx="145732" cy="12414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8">
            <a:extLst>
              <a:ext uri="{FF2B5EF4-FFF2-40B4-BE49-F238E27FC236}">
                <a16:creationId xmlns:a16="http://schemas.microsoft.com/office/drawing/2014/main" id="{0FF021D1-2799-5E46-B34C-F392876C7AFB}"/>
              </a:ext>
            </a:extLst>
          </p:cNvPr>
          <p:cNvSpPr/>
          <p:nvPr/>
        </p:nvSpPr>
        <p:spPr>
          <a:xfrm>
            <a:off x="2180621" y="1884521"/>
            <a:ext cx="145732" cy="12426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9">
            <a:extLst>
              <a:ext uri="{FF2B5EF4-FFF2-40B4-BE49-F238E27FC236}">
                <a16:creationId xmlns:a16="http://schemas.microsoft.com/office/drawing/2014/main" id="{1334DC28-E3B4-0342-B569-CE60E9F7F6A3}"/>
              </a:ext>
            </a:extLst>
          </p:cNvPr>
          <p:cNvSpPr/>
          <p:nvPr/>
        </p:nvSpPr>
        <p:spPr>
          <a:xfrm>
            <a:off x="2322353" y="1696434"/>
            <a:ext cx="145732" cy="12426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0">
            <a:extLst>
              <a:ext uri="{FF2B5EF4-FFF2-40B4-BE49-F238E27FC236}">
                <a16:creationId xmlns:a16="http://schemas.microsoft.com/office/drawing/2014/main" id="{6A63E562-D198-DC4C-A5DC-F71EA1506700}"/>
              </a:ext>
            </a:extLst>
          </p:cNvPr>
          <p:cNvSpPr/>
          <p:nvPr/>
        </p:nvSpPr>
        <p:spPr>
          <a:xfrm>
            <a:off x="2480849" y="1509109"/>
            <a:ext cx="145732" cy="12426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1">
            <a:extLst>
              <a:ext uri="{FF2B5EF4-FFF2-40B4-BE49-F238E27FC236}">
                <a16:creationId xmlns:a16="http://schemas.microsoft.com/office/drawing/2014/main" id="{790D59C9-4D19-EB48-88AD-7161A9013FFD}"/>
              </a:ext>
            </a:extLst>
          </p:cNvPr>
          <p:cNvSpPr/>
          <p:nvPr/>
        </p:nvSpPr>
        <p:spPr>
          <a:xfrm>
            <a:off x="1562766" y="2654395"/>
            <a:ext cx="145732" cy="12426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2">
            <a:extLst>
              <a:ext uri="{FF2B5EF4-FFF2-40B4-BE49-F238E27FC236}">
                <a16:creationId xmlns:a16="http://schemas.microsoft.com/office/drawing/2014/main" id="{4869461A-F259-0D40-ADD0-503DE5A082BB}"/>
              </a:ext>
            </a:extLst>
          </p:cNvPr>
          <p:cNvSpPr txBox="1"/>
          <p:nvPr/>
        </p:nvSpPr>
        <p:spPr>
          <a:xfrm>
            <a:off x="1586875" y="1503998"/>
            <a:ext cx="980440" cy="1277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95"/>
              </a:spcBef>
            </a:pPr>
            <a:r>
              <a:rPr lang="en-US" sz="700" spc="-5" dirty="0">
                <a:latin typeface="Arial"/>
                <a:cs typeface="Arial"/>
              </a:rPr>
              <a:t>7</a:t>
            </a:r>
            <a:endParaRPr lang="en-US" sz="700">
              <a:latin typeface="Arial"/>
              <a:cs typeface="Arial"/>
            </a:endParaRPr>
          </a:p>
          <a:p>
            <a:pPr marR="163195" algn="r">
              <a:lnSpc>
                <a:spcPct val="100000"/>
              </a:lnSpc>
              <a:spcBef>
                <a:spcPts val="635"/>
              </a:spcBef>
            </a:pPr>
            <a:r>
              <a:rPr lang="en-US" sz="700" spc="-5" dirty="0">
                <a:latin typeface="Arial"/>
                <a:cs typeface="Arial"/>
              </a:rPr>
              <a:t>6</a:t>
            </a:r>
            <a:endParaRPr sz="700">
              <a:latin typeface="Arial"/>
              <a:cs typeface="Arial"/>
            </a:endParaRPr>
          </a:p>
          <a:p>
            <a:pPr marL="617855">
              <a:lnSpc>
                <a:spcPct val="100000"/>
              </a:lnSpc>
              <a:spcBef>
                <a:spcPts val="640"/>
              </a:spcBef>
            </a:pPr>
            <a:r>
              <a:rPr sz="700" spc="-5" dirty="0">
                <a:latin typeface="Arial"/>
                <a:cs typeface="Arial"/>
              </a:rPr>
              <a:t>5</a:t>
            </a:r>
            <a:endParaRPr sz="700">
              <a:latin typeface="Arial"/>
              <a:cs typeface="Arial"/>
            </a:endParaRPr>
          </a:p>
          <a:p>
            <a:pPr marR="3810" algn="ctr">
              <a:lnSpc>
                <a:spcPct val="100000"/>
              </a:lnSpc>
              <a:spcBef>
                <a:spcPts val="645"/>
              </a:spcBef>
            </a:pPr>
            <a:r>
              <a:rPr sz="700" spc="-5" dirty="0">
                <a:latin typeface="Arial"/>
                <a:cs typeface="Arial"/>
              </a:rPr>
              <a:t>4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650">
              <a:latin typeface="Times New Roman"/>
              <a:cs typeface="Times New Roman"/>
            </a:endParaRPr>
          </a:p>
          <a:p>
            <a:pPr marL="299720">
              <a:lnSpc>
                <a:spcPct val="100000"/>
              </a:lnSpc>
            </a:pPr>
            <a:r>
              <a:rPr sz="700" spc="-5" dirty="0">
                <a:latin typeface="Arial"/>
                <a:cs typeface="Arial"/>
              </a:rPr>
              <a:t>3</a:t>
            </a:r>
            <a:endParaRPr sz="700">
              <a:latin typeface="Arial"/>
              <a:cs typeface="Arial"/>
            </a:endParaRPr>
          </a:p>
          <a:p>
            <a:pPr marL="158115">
              <a:lnSpc>
                <a:spcPct val="100000"/>
              </a:lnSpc>
              <a:spcBef>
                <a:spcPts val="645"/>
              </a:spcBef>
            </a:pPr>
            <a:r>
              <a:rPr sz="700" spc="-5" dirty="0">
                <a:latin typeface="Arial"/>
                <a:cs typeface="Arial"/>
              </a:rPr>
              <a:t>2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40"/>
              </a:spcBef>
            </a:pPr>
            <a:r>
              <a:rPr sz="700" spc="-5" dirty="0">
                <a:latin typeface="Arial"/>
                <a:cs typeface="Arial"/>
              </a:rPr>
              <a:t>1</a:t>
            </a:r>
            <a:endParaRPr sz="700">
              <a:latin typeface="Arial"/>
              <a:cs typeface="Arial"/>
            </a:endParaRPr>
          </a:p>
        </p:txBody>
      </p:sp>
      <p:sp>
        <p:nvSpPr>
          <p:cNvPr id="17" name="object 23">
            <a:extLst>
              <a:ext uri="{FF2B5EF4-FFF2-40B4-BE49-F238E27FC236}">
                <a16:creationId xmlns:a16="http://schemas.microsoft.com/office/drawing/2014/main" id="{5B27EEF5-300E-2A49-AFD3-2BD73C0024BA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4450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8B61276-FB1C-E84A-B284-E69850864F7F}"/>
              </a:ext>
            </a:extLst>
          </p:cNvPr>
          <p:cNvSpPr txBox="1"/>
          <p:nvPr/>
        </p:nvSpPr>
        <p:spPr>
          <a:xfrm>
            <a:off x="275589" y="809371"/>
            <a:ext cx="3690620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New idea: </a:t>
            </a:r>
            <a:r>
              <a:rPr sz="1400" spc="-20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every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an element </a:t>
            </a:r>
            <a:r>
              <a:rPr sz="1400" spc="-5" dirty="0">
                <a:latin typeface="Arial"/>
                <a:cs typeface="Arial"/>
              </a:rPr>
              <a:t>is  </a:t>
            </a:r>
            <a:r>
              <a:rPr sz="1400" spc="-10" dirty="0">
                <a:latin typeface="Arial"/>
                <a:cs typeface="Arial"/>
              </a:rPr>
              <a:t>accessed,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rotate </a:t>
            </a:r>
            <a:r>
              <a:rPr sz="1400" spc="-5" dirty="0">
                <a:latin typeface="Arial"/>
                <a:cs typeface="Arial"/>
              </a:rPr>
              <a:t>it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all the </a:t>
            </a:r>
            <a:r>
              <a:rPr sz="1400" u="sng" spc="-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way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</a:t>
            </a:r>
            <a:r>
              <a:rPr sz="1400" spc="3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root.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CA449FA-1898-944F-A875-66105BB28191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B307EE9B-F397-5B4B-A09F-36501A8A90B2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F04B3E7-2740-7144-8C34-0E28D34C6672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5880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44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Rotating Elements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All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The</a:t>
            </a:r>
            <a:r>
              <a:rPr sz="1800" b="1" spc="-1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Way</a:t>
            </a:r>
            <a:endParaRPr sz="180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to the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Root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C7F2B69F-97BC-CB4C-9EB2-0333C520B9BD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80424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1A6ED56C-CC1B-2E4A-BC9B-AEA7B3F72137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A4EF4CF7-6610-DE4A-B56D-15F95620B21C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BA68E2FC-2D53-3846-A9FC-56A6F76BBFED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5880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44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Rotating Elements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All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The</a:t>
            </a:r>
            <a:r>
              <a:rPr sz="1800" b="1" spc="-1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Way</a:t>
            </a:r>
            <a:endParaRPr sz="180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to the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Root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607BBAB-89BB-4544-B4AB-4FC146DEAFA6}"/>
              </a:ext>
            </a:extLst>
          </p:cNvPr>
          <p:cNvSpPr/>
          <p:nvPr/>
        </p:nvSpPr>
        <p:spPr>
          <a:xfrm>
            <a:off x="1640586" y="1800162"/>
            <a:ext cx="936625" cy="1196975"/>
          </a:xfrm>
          <a:custGeom>
            <a:avLst/>
            <a:gdLst/>
            <a:ahLst/>
            <a:cxnLst/>
            <a:rect l="l" t="t" r="r" b="b"/>
            <a:pathLst>
              <a:path w="936625" h="1196975">
                <a:moveTo>
                  <a:pt x="0" y="1196975"/>
                </a:moveTo>
                <a:lnTo>
                  <a:pt x="936371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9C6E1020-C7EE-4045-9B3D-3B775A05CE2B}"/>
              </a:ext>
            </a:extLst>
          </p:cNvPr>
          <p:cNvSpPr/>
          <p:nvPr/>
        </p:nvSpPr>
        <p:spPr>
          <a:xfrm>
            <a:off x="1726596" y="2738088"/>
            <a:ext cx="145732" cy="1242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C35397B3-8CC7-7E4D-8201-1D1778D19BA4}"/>
              </a:ext>
            </a:extLst>
          </p:cNvPr>
          <p:cNvSpPr/>
          <p:nvPr/>
        </p:nvSpPr>
        <p:spPr>
          <a:xfrm>
            <a:off x="1868201" y="2550128"/>
            <a:ext cx="145732" cy="1241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C8D6BB7E-530D-9849-8C62-CE4E63428285}"/>
              </a:ext>
            </a:extLst>
          </p:cNvPr>
          <p:cNvSpPr/>
          <p:nvPr/>
        </p:nvSpPr>
        <p:spPr>
          <a:xfrm>
            <a:off x="2027459" y="2344388"/>
            <a:ext cx="145732" cy="12414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37F2E90B-D6D2-1C40-ACC7-7B0017E34736}"/>
              </a:ext>
            </a:extLst>
          </p:cNvPr>
          <p:cNvSpPr/>
          <p:nvPr/>
        </p:nvSpPr>
        <p:spPr>
          <a:xfrm>
            <a:off x="2185955" y="2156301"/>
            <a:ext cx="145732" cy="12426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6">
            <a:extLst>
              <a:ext uri="{FF2B5EF4-FFF2-40B4-BE49-F238E27FC236}">
                <a16:creationId xmlns:a16="http://schemas.microsoft.com/office/drawing/2014/main" id="{57C9DFC5-A471-214F-BC65-DEBC75CD2FD7}"/>
              </a:ext>
            </a:extLst>
          </p:cNvPr>
          <p:cNvSpPr/>
          <p:nvPr/>
        </p:nvSpPr>
        <p:spPr>
          <a:xfrm>
            <a:off x="2327687" y="1968214"/>
            <a:ext cx="145732" cy="12426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7">
            <a:extLst>
              <a:ext uri="{FF2B5EF4-FFF2-40B4-BE49-F238E27FC236}">
                <a16:creationId xmlns:a16="http://schemas.microsoft.com/office/drawing/2014/main" id="{732E507F-33D8-D14C-AEBF-C117AB085665}"/>
              </a:ext>
            </a:extLst>
          </p:cNvPr>
          <p:cNvSpPr/>
          <p:nvPr/>
        </p:nvSpPr>
        <p:spPr>
          <a:xfrm>
            <a:off x="2486183" y="1780889"/>
            <a:ext cx="145732" cy="1241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8">
            <a:extLst>
              <a:ext uri="{FF2B5EF4-FFF2-40B4-BE49-F238E27FC236}">
                <a16:creationId xmlns:a16="http://schemas.microsoft.com/office/drawing/2014/main" id="{949D87D2-7C8E-694B-83D3-E7766A4FEE19}"/>
              </a:ext>
            </a:extLst>
          </p:cNvPr>
          <p:cNvSpPr/>
          <p:nvPr/>
        </p:nvSpPr>
        <p:spPr>
          <a:xfrm>
            <a:off x="1568100" y="2926175"/>
            <a:ext cx="145732" cy="12426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9">
            <a:extLst>
              <a:ext uri="{FF2B5EF4-FFF2-40B4-BE49-F238E27FC236}">
                <a16:creationId xmlns:a16="http://schemas.microsoft.com/office/drawing/2014/main" id="{4B3579E7-9AD6-184B-9648-456E62FC294B}"/>
              </a:ext>
            </a:extLst>
          </p:cNvPr>
          <p:cNvSpPr txBox="1"/>
          <p:nvPr/>
        </p:nvSpPr>
        <p:spPr>
          <a:xfrm>
            <a:off x="275589" y="809053"/>
            <a:ext cx="4266565" cy="26282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8102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New idea: </a:t>
            </a:r>
            <a:r>
              <a:rPr sz="1400" spc="-20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every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an element </a:t>
            </a:r>
            <a:r>
              <a:rPr sz="1400" spc="-5" dirty="0">
                <a:latin typeface="Arial"/>
                <a:cs typeface="Arial"/>
              </a:rPr>
              <a:t>is  </a:t>
            </a:r>
            <a:r>
              <a:rPr sz="1400" spc="-10" dirty="0">
                <a:latin typeface="Arial"/>
                <a:cs typeface="Arial"/>
              </a:rPr>
              <a:t>accessed,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rotate </a:t>
            </a:r>
            <a:r>
              <a:rPr sz="1400" spc="-5" dirty="0">
                <a:latin typeface="Arial"/>
                <a:cs typeface="Arial"/>
              </a:rPr>
              <a:t>it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all the </a:t>
            </a:r>
            <a:r>
              <a:rPr sz="1400" u="sng" spc="-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way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</a:t>
            </a:r>
            <a:r>
              <a:rPr sz="1400" spc="3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root.</a:t>
            </a:r>
            <a:endParaRPr sz="1400" dirty="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This still may </a:t>
            </a:r>
            <a:r>
              <a:rPr sz="1400" spc="-10" dirty="0">
                <a:latin typeface="Arial"/>
                <a:cs typeface="Arial"/>
              </a:rPr>
              <a:t>not help </a:t>
            </a:r>
            <a:r>
              <a:rPr sz="1400" spc="-15" dirty="0">
                <a:latin typeface="Arial"/>
                <a:cs typeface="Arial"/>
              </a:rPr>
              <a:t>with</a:t>
            </a:r>
            <a:r>
              <a:rPr sz="1400" spc="1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balancing….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Arial"/>
              <a:buChar char="•"/>
            </a:pPr>
            <a:endParaRPr sz="1900" dirty="0">
              <a:latin typeface="Times New Roman"/>
              <a:cs typeface="Times New Roman"/>
            </a:endParaRPr>
          </a:p>
          <a:p>
            <a:pPr marL="307975" algn="ctr">
              <a:lnSpc>
                <a:spcPct val="100000"/>
              </a:lnSpc>
              <a:spcBef>
                <a:spcPts val="5"/>
              </a:spcBef>
            </a:pPr>
            <a:r>
              <a:rPr sz="700" spc="-5" dirty="0">
                <a:latin typeface="Arial"/>
                <a:cs typeface="Arial"/>
              </a:rPr>
              <a:t>7</a:t>
            </a:r>
            <a:endParaRPr sz="700" dirty="0">
              <a:latin typeface="Arial"/>
              <a:cs typeface="Arial"/>
            </a:endParaRPr>
          </a:p>
          <a:p>
            <a:pPr marR="635" algn="ctr">
              <a:lnSpc>
                <a:spcPct val="100000"/>
              </a:lnSpc>
              <a:spcBef>
                <a:spcPts val="635"/>
              </a:spcBef>
            </a:pPr>
            <a:r>
              <a:rPr sz="700" spc="-5" dirty="0">
                <a:latin typeface="Arial"/>
                <a:cs typeface="Arial"/>
              </a:rPr>
              <a:t>6</a:t>
            </a:r>
            <a:endParaRPr sz="700" dirty="0">
              <a:latin typeface="Arial"/>
              <a:cs typeface="Arial"/>
            </a:endParaRPr>
          </a:p>
          <a:p>
            <a:pPr marR="284480" algn="ctr">
              <a:lnSpc>
                <a:spcPct val="100000"/>
              </a:lnSpc>
              <a:spcBef>
                <a:spcPts val="640"/>
              </a:spcBef>
            </a:pPr>
            <a:r>
              <a:rPr sz="700" spc="-5" dirty="0">
                <a:latin typeface="Arial"/>
                <a:cs typeface="Arial"/>
              </a:rPr>
              <a:t>5</a:t>
            </a:r>
            <a:endParaRPr sz="700" dirty="0">
              <a:latin typeface="Arial"/>
              <a:cs typeface="Arial"/>
            </a:endParaRPr>
          </a:p>
          <a:p>
            <a:pPr marR="601345" algn="ctr">
              <a:lnSpc>
                <a:spcPct val="100000"/>
              </a:lnSpc>
              <a:spcBef>
                <a:spcPts val="645"/>
              </a:spcBef>
            </a:pPr>
            <a:r>
              <a:rPr sz="700" spc="-5" dirty="0">
                <a:latin typeface="Arial"/>
                <a:cs typeface="Arial"/>
              </a:rPr>
              <a:t>4</a:t>
            </a:r>
            <a:endParaRPr sz="7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R="920115" algn="ctr">
              <a:lnSpc>
                <a:spcPct val="100000"/>
              </a:lnSpc>
            </a:pPr>
            <a:r>
              <a:rPr sz="700" spc="-5" dirty="0">
                <a:latin typeface="Arial"/>
                <a:cs typeface="Arial"/>
              </a:rPr>
              <a:t>3</a:t>
            </a:r>
            <a:endParaRPr sz="700" dirty="0">
              <a:latin typeface="Arial"/>
              <a:cs typeface="Arial"/>
            </a:endParaRPr>
          </a:p>
          <a:p>
            <a:pPr marR="1203325" algn="ctr">
              <a:lnSpc>
                <a:spcPct val="100000"/>
              </a:lnSpc>
              <a:spcBef>
                <a:spcPts val="640"/>
              </a:spcBef>
            </a:pPr>
            <a:r>
              <a:rPr sz="700" spc="-5" dirty="0">
                <a:latin typeface="Arial"/>
                <a:cs typeface="Arial"/>
              </a:rPr>
              <a:t>2</a:t>
            </a:r>
            <a:endParaRPr sz="700" dirty="0">
              <a:latin typeface="Arial"/>
              <a:cs typeface="Arial"/>
            </a:endParaRPr>
          </a:p>
          <a:p>
            <a:pPr marL="1343660">
              <a:lnSpc>
                <a:spcPct val="100000"/>
              </a:lnSpc>
              <a:spcBef>
                <a:spcPts val="640"/>
              </a:spcBef>
            </a:pPr>
            <a:r>
              <a:rPr sz="700" spc="-5" dirty="0">
                <a:latin typeface="Arial"/>
                <a:cs typeface="Arial"/>
              </a:rPr>
              <a:t>1</a:t>
            </a:r>
            <a:endParaRPr sz="7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 dirty="0">
              <a:latin typeface="Times New Roman"/>
              <a:cs typeface="Times New Roman"/>
            </a:endParaRPr>
          </a:p>
          <a:p>
            <a:pPr marL="170180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Example, </a:t>
            </a:r>
            <a:r>
              <a:rPr sz="1400" spc="-20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access 1, 2, 3, 4, 5, 6, 7, …?</a:t>
            </a:r>
            <a:r>
              <a:rPr sz="1400" spc="330" dirty="0">
                <a:latin typeface="Arial"/>
                <a:cs typeface="Arial"/>
              </a:rPr>
              <a:t> </a:t>
            </a:r>
            <a:endParaRPr sz="700" dirty="0">
              <a:latin typeface="Arial"/>
              <a:cs typeface="Arial"/>
            </a:endParaRPr>
          </a:p>
        </p:txBody>
      </p:sp>
      <p:sp>
        <p:nvSpPr>
          <p:cNvPr id="14" name="object 20">
            <a:extLst>
              <a:ext uri="{FF2B5EF4-FFF2-40B4-BE49-F238E27FC236}">
                <a16:creationId xmlns:a16="http://schemas.microsoft.com/office/drawing/2014/main" id="{1CB65A72-33B4-CC4B-9B81-7E209026511D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9831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2221</Words>
  <Application>Microsoft Office PowerPoint</Application>
  <PresentationFormat>Custom</PresentationFormat>
  <Paragraphs>398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28</cp:revision>
  <dcterms:created xsi:type="dcterms:W3CDTF">2019-10-28T02:42:01Z</dcterms:created>
  <dcterms:modified xsi:type="dcterms:W3CDTF">2022-11-03T22:27:34Z</dcterms:modified>
</cp:coreProperties>
</file>