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0" r:id="rId1"/>
    <p:sldMasterId id="2147483671" r:id="rId2"/>
  </p:sldMasterIdLst>
  <p:notesMasterIdLst>
    <p:notesMasterId r:id="rId16"/>
  </p:notesMasterIdLst>
  <p:sldIdLst>
    <p:sldId id="256" r:id="rId3"/>
    <p:sldId id="269" r:id="rId4"/>
    <p:sldId id="284" r:id="rId5"/>
    <p:sldId id="318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</p:sldIdLst>
  <p:sldSz cx="9144000" cy="5143500" type="screen16x9"/>
  <p:notesSz cx="6858000" cy="9144000"/>
  <p:embeddedFontLst>
    <p:embeddedFont>
      <p:font typeface="Lato" panose="020F0502020204030203" pitchFamily="34" charset="77"/>
      <p:regular r:id="rId17"/>
      <p:bold r:id="rId18"/>
      <p:italic r:id="rId19"/>
      <p:boldItalic r:id="rId20"/>
    </p:embeddedFont>
    <p:embeddedFont>
      <p:font typeface="Raleway" panose="020B0503030101060003" pitchFamily="34" charset="77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87B0DC8-3689-4018-92B2-34E3E49C37C3}">
  <a:tblStyle styleId="{787B0DC8-3689-4018-92B2-34E3E49C37C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64"/>
  </p:normalViewPr>
  <p:slideViewPr>
    <p:cSldViewPr snapToGrid="0">
      <p:cViewPr varScale="1">
        <p:scale>
          <a:sx n="125" d="100"/>
          <a:sy n="125" d="100"/>
        </p:scale>
        <p:origin x="94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42221688c8_0_2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42221688c8_0_2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424d91db2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424d91db2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0106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424d91db26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424d91db26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81842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424d91db26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424d91db26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2798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42221688c8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42221688c8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4220917fec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4220917fec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4220917fec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4220917fec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765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4220917fec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4220917fec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42221688c8_0_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42221688c8_0_2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42221688c8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42221688c8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42221688c8_0_2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42221688c8_0_2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42221688c8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42221688c8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" name="Google Shape;88;p1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89" name="Google Shape;89;p1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1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" name="Google Shape;91;p14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1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96" name="Google Shape;96;p1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1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" name="Google Shape;102;p1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03" name="Google Shape;103;p1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727650" y="137985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" name="Google Shape;110;p1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11" name="Google Shape;111;p1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" name="Google Shape;113;p1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119;p18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0" name="Google Shape;120;p1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2" name="Google Shape;122;p1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6" name="Google Shape;126;p1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7" name="Google Shape;127;p1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1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19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2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134" name="Google Shape;134;p2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" name="Google Shape;136;p20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0" name="Google Shape;140;p21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41" name="Google Shape;141;p2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3" name="Google Shape;143;p21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5" name="Google Shape;145;p21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46" name="Google Shape;146;p2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49" name="Google Shape;149;p2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23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152" name="Google Shape;152;p2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" name="Google Shape;154;p23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5" name="Google Shape;155;p23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Tree_rotation_animation_250x250.gi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n.wikipedia.org/wiki/Binary_search_tre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n.wikipedia.org/wiki/Binary_search_tre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gate.net/figure/Balanced-and-unbalanced-binary-search-trees_fig3_242407570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bs.wikipedia.org/wiki/Datoteka:AVLtreef.sv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Tree_rotation.pn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Trees – An Overview</a:t>
            </a:r>
            <a:endParaRPr dirty="0"/>
          </a:p>
        </p:txBody>
      </p:sp>
      <p:sp>
        <p:nvSpPr>
          <p:cNvPr id="164" name="Google Shape;164;p25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Chapter 4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5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Tree Rotation</a:t>
            </a:r>
            <a:endParaRPr/>
          </a:p>
        </p:txBody>
      </p:sp>
      <p:sp>
        <p:nvSpPr>
          <p:cNvPr id="385" name="Google Shape;385;p59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3842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Maintain tree properties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Left Rotation: </a:t>
            </a:r>
            <a:r>
              <a:rPr lang="en" b="1" u="sng"/>
              <a:t>up </a:t>
            </a:r>
            <a:r>
              <a:rPr lang="en"/>
              <a:t>swaps with </a:t>
            </a:r>
            <a:r>
              <a:rPr lang="en" b="1" u="sng"/>
              <a:t>left</a:t>
            </a:r>
            <a:endParaRPr b="1" u="sng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Right Rotation: </a:t>
            </a:r>
            <a:r>
              <a:rPr lang="en" b="1" u="sng"/>
              <a:t>up </a:t>
            </a:r>
            <a:r>
              <a:rPr lang="en"/>
              <a:t>swaps with </a:t>
            </a:r>
            <a:r>
              <a:rPr lang="en" b="1" u="sng"/>
              <a:t>right</a:t>
            </a:r>
            <a:endParaRPr b="1" u="sng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Right/Left Hand Rule</a:t>
            </a:r>
            <a:endParaRPr/>
          </a:p>
        </p:txBody>
      </p:sp>
      <p:pic>
        <p:nvPicPr>
          <p:cNvPr id="386" name="Google Shape;386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7225" y="909625"/>
            <a:ext cx="3430350" cy="3430350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59"/>
          <p:cNvSpPr txBox="1"/>
          <p:nvPr/>
        </p:nvSpPr>
        <p:spPr>
          <a:xfrm>
            <a:off x="3814775" y="4281500"/>
            <a:ext cx="43542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https://commons.wikimedia.org/wiki/File:Tree_rotation_animation_250x250.gif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Binary Search Trees</a:t>
            </a:r>
            <a:endParaRPr/>
          </a:p>
        </p:txBody>
      </p:sp>
      <p:sp>
        <p:nvSpPr>
          <p:cNvPr id="147" name="Google Shape;147;p2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Binary Tree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Optimized for search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Sorted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Operations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findMin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findMax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Contains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Insert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Remove</a:t>
            </a:r>
            <a:endParaRPr/>
          </a:p>
        </p:txBody>
      </p:sp>
      <p:pic>
        <p:nvPicPr>
          <p:cNvPr id="148" name="Google Shape;14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8827" y="484825"/>
            <a:ext cx="4351875" cy="3627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4"/>
          <p:cNvSpPr txBox="1"/>
          <p:nvPr/>
        </p:nvSpPr>
        <p:spPr>
          <a:xfrm>
            <a:off x="5435263" y="4128475"/>
            <a:ext cx="2499000" cy="2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https://en.wikipedia.org/wiki/Binary_search_tree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  <p:extLst>
      <p:ext uri="{BB962C8B-B14F-4D97-AF65-F5344CB8AC3E}">
        <p14:creationId xmlns:p14="http://schemas.microsoft.com/office/powerpoint/2010/main" val="3466168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Binary Search Trees</a:t>
            </a:r>
            <a:endParaRPr/>
          </a:p>
        </p:txBody>
      </p:sp>
      <p:sp>
        <p:nvSpPr>
          <p:cNvPr id="155" name="Google Shape;155;p25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Sorted Binary Tree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Operations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findMin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findMax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Contains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Insert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Remove</a:t>
            </a:r>
            <a:endParaRPr/>
          </a:p>
        </p:txBody>
      </p:sp>
      <p:pic>
        <p:nvPicPr>
          <p:cNvPr id="156" name="Google Shape;15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8827" y="484825"/>
            <a:ext cx="4351875" cy="3627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5"/>
          <p:cNvSpPr txBox="1"/>
          <p:nvPr/>
        </p:nvSpPr>
        <p:spPr>
          <a:xfrm>
            <a:off x="5435263" y="4128475"/>
            <a:ext cx="2499000" cy="2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https://en.wikipedia.org/wiki/Binary_search_tree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  <p:extLst>
      <p:ext uri="{BB962C8B-B14F-4D97-AF65-F5344CB8AC3E}">
        <p14:creationId xmlns:p14="http://schemas.microsoft.com/office/powerpoint/2010/main" val="3272606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Binary Search Trees</a:t>
            </a:r>
            <a:endParaRPr/>
          </a:p>
        </p:txBody>
      </p:sp>
      <p:sp>
        <p:nvSpPr>
          <p:cNvPr id="163" name="Google Shape;163;p26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3842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</a:pPr>
            <a:r>
              <a:rPr lang="en"/>
              <a:t>PROBLEM!</a:t>
            </a:r>
            <a:endParaRPr/>
          </a:p>
          <a:p>
            <a: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Can become unbalanced after large numbers of insertions/deletions</a:t>
            </a:r>
            <a:endParaRPr/>
          </a:p>
          <a:p>
            <a: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SOLUTION!</a:t>
            </a:r>
            <a:endParaRPr/>
          </a:p>
          <a:p>
            <a: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Don’t let it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64" name="Google Shape;164;p26"/>
          <p:cNvSpPr txBox="1"/>
          <p:nvPr/>
        </p:nvSpPr>
        <p:spPr>
          <a:xfrm>
            <a:off x="5435263" y="4128475"/>
            <a:ext cx="2499000" cy="2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3"/>
              </a:rPr>
              <a:t>https://www.researchgate.net/figure/Balanced-and-unbalanced-binary-search-trees_fig3_242407570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pic>
        <p:nvPicPr>
          <p:cNvPr id="165" name="Google Shape;16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4550" y="612587"/>
            <a:ext cx="3842700" cy="3363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9608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8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Recall: Linked Lists</a:t>
            </a:r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EF95A04-C600-7C45-BDF7-450465AB8D7A}"/>
              </a:ext>
            </a:extLst>
          </p:cNvPr>
          <p:cNvGrpSpPr/>
          <p:nvPr/>
        </p:nvGrpSpPr>
        <p:grpSpPr>
          <a:xfrm>
            <a:off x="298764" y="1720094"/>
            <a:ext cx="8609845" cy="1378010"/>
            <a:chOff x="314438" y="2074123"/>
            <a:chExt cx="9676759" cy="2063691"/>
          </a:xfrm>
        </p:grpSpPr>
        <p:sp>
          <p:nvSpPr>
            <p:cNvPr id="4" name="object 23">
              <a:extLst>
                <a:ext uri="{FF2B5EF4-FFF2-40B4-BE49-F238E27FC236}">
                  <a16:creationId xmlns:a16="http://schemas.microsoft.com/office/drawing/2014/main" id="{584959C2-70EC-A34A-A50D-BEDDE61299BC}"/>
                </a:ext>
              </a:extLst>
            </p:cNvPr>
            <p:cNvSpPr txBox="1"/>
            <p:nvPr/>
          </p:nvSpPr>
          <p:spPr>
            <a:xfrm>
              <a:off x="530775" y="2074123"/>
              <a:ext cx="732549" cy="43595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800" spc="20" dirty="0">
                  <a:latin typeface="Cambria"/>
                  <a:cs typeface="Cambria"/>
                </a:rPr>
                <a:t>Head</a:t>
              </a:r>
              <a:endParaRPr sz="1800" dirty="0">
                <a:latin typeface="Cambria"/>
                <a:cs typeface="Cambria"/>
              </a:endParaRPr>
            </a:p>
          </p:txBody>
        </p:sp>
        <p:sp>
          <p:nvSpPr>
            <p:cNvPr id="5" name="object 24">
              <a:extLst>
                <a:ext uri="{FF2B5EF4-FFF2-40B4-BE49-F238E27FC236}">
                  <a16:creationId xmlns:a16="http://schemas.microsoft.com/office/drawing/2014/main" id="{9E0B2732-1471-CC4F-84A0-573C6D45C44D}"/>
                </a:ext>
              </a:extLst>
            </p:cNvPr>
            <p:cNvSpPr txBox="1"/>
            <p:nvPr/>
          </p:nvSpPr>
          <p:spPr>
            <a:xfrm>
              <a:off x="9173379" y="3701859"/>
              <a:ext cx="817818" cy="43595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800" i="1" spc="15" dirty="0">
                  <a:latin typeface="Cambria"/>
                  <a:cs typeface="Cambria"/>
                </a:rPr>
                <a:t>nu</a:t>
              </a:r>
              <a:r>
                <a:rPr sz="1800" i="1" spc="95" dirty="0">
                  <a:latin typeface="Cambria"/>
                  <a:cs typeface="Cambria"/>
                </a:rPr>
                <a:t>l</a:t>
              </a:r>
              <a:r>
                <a:rPr sz="1800" i="1" spc="-10" dirty="0">
                  <a:latin typeface="Cambria"/>
                  <a:cs typeface="Cambria"/>
                </a:rPr>
                <a:t>lptr</a:t>
              </a:r>
              <a:endParaRPr sz="1800" dirty="0">
                <a:latin typeface="Cambria"/>
                <a:cs typeface="Cambria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7358431-AFDA-3F4F-A859-94D054B98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438" y="3003358"/>
              <a:ext cx="9429750" cy="698500"/>
            </a:xfrm>
            <a:prstGeom prst="rect">
              <a:avLst/>
            </a:prstGeom>
          </p:spPr>
        </p:pic>
        <p:sp>
          <p:nvSpPr>
            <p:cNvPr id="7" name="object 21">
              <a:extLst>
                <a:ext uri="{FF2B5EF4-FFF2-40B4-BE49-F238E27FC236}">
                  <a16:creationId xmlns:a16="http://schemas.microsoft.com/office/drawing/2014/main" id="{108E4C93-D5DC-3341-81EE-5B84F1CB2B4F}"/>
                </a:ext>
              </a:extLst>
            </p:cNvPr>
            <p:cNvSpPr/>
            <p:nvPr/>
          </p:nvSpPr>
          <p:spPr>
            <a:xfrm rot="5400000">
              <a:off x="641667" y="2681153"/>
              <a:ext cx="393065" cy="0"/>
            </a:xfrm>
            <a:custGeom>
              <a:avLst/>
              <a:gdLst/>
              <a:ahLst/>
              <a:cxnLst/>
              <a:rect l="l" t="t" r="r" b="b"/>
              <a:pathLst>
                <a:path w="393064">
                  <a:moveTo>
                    <a:pt x="0" y="0"/>
                  </a:moveTo>
                  <a:lnTo>
                    <a:pt x="392940" y="0"/>
                  </a:lnTo>
                </a:path>
              </a:pathLst>
            </a:custGeom>
            <a:ln w="11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22">
              <a:extLst>
                <a:ext uri="{FF2B5EF4-FFF2-40B4-BE49-F238E27FC236}">
                  <a16:creationId xmlns:a16="http://schemas.microsoft.com/office/drawing/2014/main" id="{F349D0DB-0D3F-C845-AFAC-326865765FF4}"/>
                </a:ext>
              </a:extLst>
            </p:cNvPr>
            <p:cNvSpPr/>
            <p:nvPr/>
          </p:nvSpPr>
          <p:spPr>
            <a:xfrm rot="5400000">
              <a:off x="768358" y="2888676"/>
              <a:ext cx="139682" cy="11770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40102E6-6FDD-174B-B345-3E41D6A5990A}"/>
              </a:ext>
            </a:extLst>
          </p:cNvPr>
          <p:cNvSpPr txBox="1"/>
          <p:nvPr/>
        </p:nvSpPr>
        <p:spPr>
          <a:xfrm>
            <a:off x="764776" y="3485584"/>
            <a:ext cx="24220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template &lt;class </a:t>
            </a:r>
            <a:r>
              <a:rPr lang="en-US" dirty="0" err="1">
                <a:latin typeface="Courier" pitchFamily="2" charset="0"/>
              </a:rPr>
              <a:t>obj</a:t>
            </a:r>
            <a:r>
              <a:rPr lang="en-US" dirty="0">
                <a:latin typeface="Courier" pitchFamily="2" charset="0"/>
              </a:rPr>
              <a:t>&gt;</a:t>
            </a:r>
          </a:p>
          <a:p>
            <a:r>
              <a:rPr lang="en-US" dirty="0">
                <a:latin typeface="Courier" pitchFamily="2" charset="0"/>
              </a:rPr>
              <a:t>struct node</a:t>
            </a:r>
          </a:p>
          <a:p>
            <a:r>
              <a:rPr lang="en-US" dirty="0">
                <a:latin typeface="Courier" pitchFamily="2" charset="0"/>
              </a:rPr>
              <a:t>{</a:t>
            </a:r>
          </a:p>
          <a:p>
            <a:r>
              <a:rPr lang="en-US" dirty="0">
                <a:latin typeface="Courier" pitchFamily="2" charset="0"/>
              </a:rPr>
              <a:t>    </a:t>
            </a:r>
            <a:r>
              <a:rPr lang="en-US" dirty="0" err="1">
                <a:latin typeface="Courier" pitchFamily="2" charset="0"/>
              </a:rPr>
              <a:t>obj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 err="1">
                <a:latin typeface="Courier" pitchFamily="2" charset="0"/>
              </a:rPr>
              <a:t>val</a:t>
            </a:r>
            <a:r>
              <a:rPr lang="en-US" dirty="0">
                <a:latin typeface="Courier" pitchFamily="2" charset="0"/>
              </a:rPr>
              <a:t>;</a:t>
            </a:r>
          </a:p>
          <a:p>
            <a:r>
              <a:rPr lang="en-US" dirty="0">
                <a:latin typeface="Courier" pitchFamily="2" charset="0"/>
              </a:rPr>
              <a:t>    node * next;</a:t>
            </a:r>
          </a:p>
          <a:p>
            <a:r>
              <a:rPr lang="en-US" dirty="0">
                <a:latin typeface="Courier" pitchFamily="2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Nodes With Multiple Pointers</a:t>
            </a:r>
            <a:endParaRPr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5262F1-7DD7-284F-BCC5-F0F568D29A82}"/>
              </a:ext>
            </a:extLst>
          </p:cNvPr>
          <p:cNvSpPr/>
          <p:nvPr/>
        </p:nvSpPr>
        <p:spPr>
          <a:xfrm>
            <a:off x="2831053" y="2834267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EA7DE2-D02D-5D45-9745-6B3C1722A89C}"/>
              </a:ext>
            </a:extLst>
          </p:cNvPr>
          <p:cNvSpPr/>
          <p:nvPr/>
        </p:nvSpPr>
        <p:spPr>
          <a:xfrm>
            <a:off x="3663973" y="2834267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7EFB05-97D6-BC42-AB40-FDCFC9FA31D2}"/>
              </a:ext>
            </a:extLst>
          </p:cNvPr>
          <p:cNvSpPr/>
          <p:nvPr/>
        </p:nvSpPr>
        <p:spPr>
          <a:xfrm>
            <a:off x="3663972" y="3114925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9C7103-FED4-E94B-9E6D-69ADA4E0B494}"/>
              </a:ext>
            </a:extLst>
          </p:cNvPr>
          <p:cNvSpPr/>
          <p:nvPr/>
        </p:nvSpPr>
        <p:spPr>
          <a:xfrm>
            <a:off x="4504435" y="2282004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5CA843-899F-3048-844B-3AABF679C310}"/>
              </a:ext>
            </a:extLst>
          </p:cNvPr>
          <p:cNvSpPr/>
          <p:nvPr/>
        </p:nvSpPr>
        <p:spPr>
          <a:xfrm>
            <a:off x="5337355" y="2282004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6600F2A-DC3C-3B48-BEFF-77800D21BA7B}"/>
              </a:ext>
            </a:extLst>
          </p:cNvPr>
          <p:cNvSpPr/>
          <p:nvPr/>
        </p:nvSpPr>
        <p:spPr>
          <a:xfrm>
            <a:off x="5337354" y="2562662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17D6ECE-A6EC-A84C-95C1-E2D6632C89A7}"/>
              </a:ext>
            </a:extLst>
          </p:cNvPr>
          <p:cNvSpPr/>
          <p:nvPr/>
        </p:nvSpPr>
        <p:spPr>
          <a:xfrm>
            <a:off x="6441877" y="1889540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F892BC9-572D-0740-B757-2D366BA29C32}"/>
              </a:ext>
            </a:extLst>
          </p:cNvPr>
          <p:cNvSpPr/>
          <p:nvPr/>
        </p:nvSpPr>
        <p:spPr>
          <a:xfrm>
            <a:off x="7274797" y="1889540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77B3DA6-D0C7-7246-A046-7EEAFF04B5CD}"/>
              </a:ext>
            </a:extLst>
          </p:cNvPr>
          <p:cNvSpPr/>
          <p:nvPr/>
        </p:nvSpPr>
        <p:spPr>
          <a:xfrm>
            <a:off x="7274796" y="2170198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7DBD09D-B2B2-A644-95AB-982685E92FE2}"/>
              </a:ext>
            </a:extLst>
          </p:cNvPr>
          <p:cNvSpPr/>
          <p:nvPr/>
        </p:nvSpPr>
        <p:spPr>
          <a:xfrm>
            <a:off x="6441877" y="2515287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8E23A7-D5F7-F249-BC59-7E034EAB87F4}"/>
              </a:ext>
            </a:extLst>
          </p:cNvPr>
          <p:cNvSpPr/>
          <p:nvPr/>
        </p:nvSpPr>
        <p:spPr>
          <a:xfrm>
            <a:off x="7274797" y="2515287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3BE1834-190A-D844-9839-DF1138763650}"/>
              </a:ext>
            </a:extLst>
          </p:cNvPr>
          <p:cNvSpPr/>
          <p:nvPr/>
        </p:nvSpPr>
        <p:spPr>
          <a:xfrm>
            <a:off x="7274796" y="2795945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6AB6806-5654-EE46-89D3-41C68B412D5A}"/>
              </a:ext>
            </a:extLst>
          </p:cNvPr>
          <p:cNvSpPr/>
          <p:nvPr/>
        </p:nvSpPr>
        <p:spPr>
          <a:xfrm>
            <a:off x="4504435" y="3386530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49BB4BA-1B38-4B4A-87B7-2135AEF84B9F}"/>
              </a:ext>
            </a:extLst>
          </p:cNvPr>
          <p:cNvSpPr/>
          <p:nvPr/>
        </p:nvSpPr>
        <p:spPr>
          <a:xfrm>
            <a:off x="5337355" y="3386530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39399BD-5F0E-A048-AFBF-B5AC56B3FAB5}"/>
              </a:ext>
            </a:extLst>
          </p:cNvPr>
          <p:cNvSpPr/>
          <p:nvPr/>
        </p:nvSpPr>
        <p:spPr>
          <a:xfrm>
            <a:off x="5337354" y="3667188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2C0FFD9-7BEA-834A-BA6F-F6A7AF0AF18D}"/>
              </a:ext>
            </a:extLst>
          </p:cNvPr>
          <p:cNvSpPr/>
          <p:nvPr/>
        </p:nvSpPr>
        <p:spPr>
          <a:xfrm>
            <a:off x="6441877" y="3114925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E7CD17-1264-BF4C-B459-D4B9C913CC23}"/>
              </a:ext>
            </a:extLst>
          </p:cNvPr>
          <p:cNvSpPr/>
          <p:nvPr/>
        </p:nvSpPr>
        <p:spPr>
          <a:xfrm>
            <a:off x="7274797" y="3114925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F4B8972-B3DD-134E-A125-2D63963F4EE6}"/>
              </a:ext>
            </a:extLst>
          </p:cNvPr>
          <p:cNvSpPr/>
          <p:nvPr/>
        </p:nvSpPr>
        <p:spPr>
          <a:xfrm>
            <a:off x="7274796" y="3395583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A7AA37C-D69A-FA4D-8441-4219A6AD17E7}"/>
              </a:ext>
            </a:extLst>
          </p:cNvPr>
          <p:cNvSpPr/>
          <p:nvPr/>
        </p:nvSpPr>
        <p:spPr>
          <a:xfrm>
            <a:off x="6441877" y="3719089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66340A7-A406-2645-AF8D-0DE0132768B6}"/>
              </a:ext>
            </a:extLst>
          </p:cNvPr>
          <p:cNvSpPr/>
          <p:nvPr/>
        </p:nvSpPr>
        <p:spPr>
          <a:xfrm>
            <a:off x="7274797" y="3719089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D66E75C-383C-B94F-A8D3-67D589832B84}"/>
              </a:ext>
            </a:extLst>
          </p:cNvPr>
          <p:cNvSpPr/>
          <p:nvPr/>
        </p:nvSpPr>
        <p:spPr>
          <a:xfrm>
            <a:off x="7274796" y="3999747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10898CF-20F4-9444-8193-B934F49E1743}"/>
              </a:ext>
            </a:extLst>
          </p:cNvPr>
          <p:cNvCxnSpPr>
            <a:endCxn id="15" idx="1"/>
          </p:cNvCxnSpPr>
          <p:nvPr/>
        </p:nvCxnSpPr>
        <p:spPr>
          <a:xfrm flipV="1">
            <a:off x="3817881" y="2558136"/>
            <a:ext cx="686554" cy="411934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08AE85D-E29C-2C42-8BCC-A4199B747E64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3817881" y="3246201"/>
            <a:ext cx="686554" cy="416461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0CEE7A2-7FAE-2C44-83A6-E0517B52FF73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5491262" y="2165672"/>
            <a:ext cx="950615" cy="288504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B88E139-D3CC-5E43-AA34-85227E0DA224}"/>
              </a:ext>
            </a:extLst>
          </p:cNvPr>
          <p:cNvCxnSpPr>
            <a:cxnSpLocks/>
            <a:endCxn id="21" idx="1"/>
          </p:cNvCxnSpPr>
          <p:nvPr/>
        </p:nvCxnSpPr>
        <p:spPr>
          <a:xfrm>
            <a:off x="5491261" y="2714760"/>
            <a:ext cx="950616" cy="76659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25FB65C-A4A8-BF4F-A8A8-99A7A354F81B}"/>
              </a:ext>
            </a:extLst>
          </p:cNvPr>
          <p:cNvCxnSpPr>
            <a:cxnSpLocks/>
            <a:endCxn id="27" idx="1"/>
          </p:cNvCxnSpPr>
          <p:nvPr/>
        </p:nvCxnSpPr>
        <p:spPr>
          <a:xfrm flipV="1">
            <a:off x="5473156" y="3391057"/>
            <a:ext cx="968721" cy="148098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57BC614-11C8-8A4B-B644-62563CB733AF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5491261" y="3819813"/>
            <a:ext cx="950616" cy="175408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47EC9B2-784A-8C40-BE79-FA7070EA6877}"/>
              </a:ext>
            </a:extLst>
          </p:cNvPr>
          <p:cNvGrpSpPr/>
          <p:nvPr/>
        </p:nvGrpSpPr>
        <p:grpSpPr>
          <a:xfrm>
            <a:off x="7421160" y="2017344"/>
            <a:ext cx="628462" cy="187560"/>
            <a:chOff x="5450186" y="1890062"/>
            <a:chExt cx="628462" cy="18756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57AA566B-15BF-4345-BF6E-5CC62BD155FD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AC425F2-F811-D643-A7BD-FBDD6DA95B15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697D69F-A798-5049-8D07-DA71018A30AD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6E3E2E7-E636-694E-A756-637E13C1E6F9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900FA15-3C36-A947-B36C-282A76FCF964}"/>
              </a:ext>
            </a:extLst>
          </p:cNvPr>
          <p:cNvGrpSpPr/>
          <p:nvPr/>
        </p:nvGrpSpPr>
        <p:grpSpPr>
          <a:xfrm>
            <a:off x="7421160" y="2294456"/>
            <a:ext cx="628462" cy="187560"/>
            <a:chOff x="5450186" y="1890062"/>
            <a:chExt cx="628462" cy="187560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1DAD3700-DCA7-2F4C-A7A4-689DE7008D8A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069B07B-72F9-254F-A48A-75193CE74B44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02AE8DB-DE64-0E4A-9A45-55B81282CE31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827A2C7-A28C-B143-A9A6-95770C721CE1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28ABEDC-2582-7B42-942F-5A5D419B25DF}"/>
              </a:ext>
            </a:extLst>
          </p:cNvPr>
          <p:cNvGrpSpPr/>
          <p:nvPr/>
        </p:nvGrpSpPr>
        <p:grpSpPr>
          <a:xfrm>
            <a:off x="7421160" y="2659087"/>
            <a:ext cx="628462" cy="187560"/>
            <a:chOff x="5450186" y="1890062"/>
            <a:chExt cx="628462" cy="187560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512C405E-41A6-3946-8B12-17A8D20DD0A8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7AA573A-A29C-7E43-9462-2272401A27D7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35B10782-A736-1749-9DC6-1AF6D95E32D9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B1A7F472-8C78-D740-8330-1B15DE45E509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D71D20CD-ED53-DD46-8845-3708BEC1FBDA}"/>
              </a:ext>
            </a:extLst>
          </p:cNvPr>
          <p:cNvGrpSpPr/>
          <p:nvPr/>
        </p:nvGrpSpPr>
        <p:grpSpPr>
          <a:xfrm>
            <a:off x="7421160" y="2922839"/>
            <a:ext cx="628462" cy="187560"/>
            <a:chOff x="5450186" y="1890062"/>
            <a:chExt cx="628462" cy="187560"/>
          </a:xfrm>
        </p:grpSpPr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806C30B-9F8C-BF44-A6C0-5935B92124FB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AE29C20D-671C-F647-A6CD-8423503B12CC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98794181-D642-594A-B636-3DF5CF51EA43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2FDBC75-C682-C641-9201-72B8C5BA7C8A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70BA175-4DE7-AF43-91C9-43F47F1CDC9B}"/>
              </a:ext>
            </a:extLst>
          </p:cNvPr>
          <p:cNvGrpSpPr/>
          <p:nvPr/>
        </p:nvGrpSpPr>
        <p:grpSpPr>
          <a:xfrm>
            <a:off x="7421160" y="3264689"/>
            <a:ext cx="628462" cy="187560"/>
            <a:chOff x="5450186" y="1890062"/>
            <a:chExt cx="628462" cy="187560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FC4CE056-7BCB-3445-8017-03C5AA6E8281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A8C574FE-E6D7-C943-99E6-226CB66C8818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AB7F760-4CE3-2C41-91D2-C941C5E58774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CCF573E0-6924-E442-8B28-EC1C7AD75652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C2922D56-1002-EF4A-8FE7-B7A6FCDB33D2}"/>
              </a:ext>
            </a:extLst>
          </p:cNvPr>
          <p:cNvGrpSpPr/>
          <p:nvPr/>
        </p:nvGrpSpPr>
        <p:grpSpPr>
          <a:xfrm>
            <a:off x="7421160" y="3519020"/>
            <a:ext cx="628462" cy="187560"/>
            <a:chOff x="5450186" y="1890062"/>
            <a:chExt cx="628462" cy="187560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7B16035A-AF36-6D49-A072-EC93C2D8A33C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680AA55A-6CA2-BF48-BADA-3874F92CE61F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F0ABFAC3-DFE8-434B-845C-CD05504D4A0B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0F0057B8-CED5-6C40-A98E-D3C5818B6BB4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C43B67DF-6521-1F4F-8528-2DF3C24886D9}"/>
              </a:ext>
            </a:extLst>
          </p:cNvPr>
          <p:cNvGrpSpPr/>
          <p:nvPr/>
        </p:nvGrpSpPr>
        <p:grpSpPr>
          <a:xfrm>
            <a:off x="7421160" y="3871498"/>
            <a:ext cx="628462" cy="187560"/>
            <a:chOff x="5450186" y="1890062"/>
            <a:chExt cx="628462" cy="187560"/>
          </a:xfrm>
        </p:grpSpPr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A5B0DF5-3908-4E4C-921E-79F9B33C1FCC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9EEED2DA-AB17-524F-8B18-F972A82C92FD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71ED56C4-703A-DE46-AC00-2E9370916BD3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5E9EDF61-99C0-B341-AFEC-23411F5A300C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3F936296-94DF-B345-82C1-8E51A6A5EF4D}"/>
              </a:ext>
            </a:extLst>
          </p:cNvPr>
          <p:cNvGrpSpPr/>
          <p:nvPr/>
        </p:nvGrpSpPr>
        <p:grpSpPr>
          <a:xfrm>
            <a:off x="7421160" y="4162552"/>
            <a:ext cx="628462" cy="187560"/>
            <a:chOff x="5450186" y="1890062"/>
            <a:chExt cx="628462" cy="187560"/>
          </a:xfrm>
        </p:grpSpPr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FB48D20C-A1DC-B749-B6A4-ED5FCD2C28D6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20DA9875-9EAE-7844-BB30-F8FF7CE40125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D93711A4-CE3B-AA47-B82E-867338C54088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F10C529-6A4B-AF40-8C34-4E31B4E9A6F9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object 24">
            <a:extLst>
              <a:ext uri="{FF2B5EF4-FFF2-40B4-BE49-F238E27FC236}">
                <a16:creationId xmlns:a16="http://schemas.microsoft.com/office/drawing/2014/main" id="{BB90D963-5715-C84A-A908-17EE0990B0B4}"/>
              </a:ext>
            </a:extLst>
          </p:cNvPr>
          <p:cNvSpPr txBox="1"/>
          <p:nvPr/>
        </p:nvSpPr>
        <p:spPr>
          <a:xfrm>
            <a:off x="8324244" y="3010882"/>
            <a:ext cx="727649" cy="291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i="1" spc="15" dirty="0">
                <a:latin typeface="Cambria"/>
                <a:cs typeface="Cambria"/>
              </a:rPr>
              <a:t>nu</a:t>
            </a:r>
            <a:r>
              <a:rPr sz="1800" i="1" spc="95" dirty="0">
                <a:latin typeface="Cambria"/>
                <a:cs typeface="Cambria"/>
              </a:rPr>
              <a:t>l</a:t>
            </a:r>
            <a:r>
              <a:rPr sz="1800" i="1" spc="-10" dirty="0">
                <a:latin typeface="Cambria"/>
                <a:cs typeface="Cambria"/>
              </a:rPr>
              <a:t>lptr</a:t>
            </a:r>
            <a:endParaRPr sz="1800" dirty="0">
              <a:latin typeface="Cambria"/>
              <a:cs typeface="Cambria"/>
            </a:endParaRPr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F3C89777-CFCE-FA4F-8FB8-C5C04D8E7FC8}"/>
              </a:ext>
            </a:extLst>
          </p:cNvPr>
          <p:cNvCxnSpPr>
            <a:cxnSpLocks/>
          </p:cNvCxnSpPr>
          <p:nvPr/>
        </p:nvCxnSpPr>
        <p:spPr>
          <a:xfrm>
            <a:off x="3058144" y="2427316"/>
            <a:ext cx="0" cy="406951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bject 23">
            <a:extLst>
              <a:ext uri="{FF2B5EF4-FFF2-40B4-BE49-F238E27FC236}">
                <a16:creationId xmlns:a16="http://schemas.microsoft.com/office/drawing/2014/main" id="{79AC424E-7D4C-914A-80D1-17D36FAAC765}"/>
              </a:ext>
            </a:extLst>
          </p:cNvPr>
          <p:cNvSpPr txBox="1"/>
          <p:nvPr/>
        </p:nvSpPr>
        <p:spPr>
          <a:xfrm>
            <a:off x="2705597" y="1921004"/>
            <a:ext cx="893557" cy="5809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lang="en-US" sz="1800" spc="20" dirty="0">
                <a:latin typeface="Cambria"/>
                <a:cs typeface="Cambria"/>
              </a:rPr>
              <a:t>“Head”</a:t>
            </a:r>
          </a:p>
          <a:p>
            <a:pPr marL="12700">
              <a:spcBef>
                <a:spcPts val="110"/>
              </a:spcBef>
            </a:pPr>
            <a:r>
              <a:rPr lang="en-US" sz="1800" spc="20" dirty="0">
                <a:latin typeface="Cambria"/>
                <a:cs typeface="Cambria"/>
              </a:rPr>
              <a:t>(Root)</a:t>
            </a:r>
            <a:endParaRPr sz="1800" dirty="0">
              <a:latin typeface="Cambria"/>
              <a:cs typeface="Cambria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657A60C5-369C-1048-9D29-43E1711B7596}"/>
              </a:ext>
            </a:extLst>
          </p:cNvPr>
          <p:cNvSpPr txBox="1"/>
          <p:nvPr/>
        </p:nvSpPr>
        <p:spPr>
          <a:xfrm>
            <a:off x="477665" y="3385930"/>
            <a:ext cx="242204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template &lt;class </a:t>
            </a:r>
            <a:r>
              <a:rPr lang="en-US" dirty="0" err="1">
                <a:latin typeface="Courier" pitchFamily="2" charset="0"/>
              </a:rPr>
              <a:t>obj</a:t>
            </a:r>
            <a:r>
              <a:rPr lang="en-US" dirty="0">
                <a:latin typeface="Courier" pitchFamily="2" charset="0"/>
              </a:rPr>
              <a:t>&gt;</a:t>
            </a:r>
          </a:p>
          <a:p>
            <a:r>
              <a:rPr lang="en-US" dirty="0">
                <a:latin typeface="Courier" pitchFamily="2" charset="0"/>
              </a:rPr>
              <a:t>struct node</a:t>
            </a:r>
          </a:p>
          <a:p>
            <a:r>
              <a:rPr lang="en-US" dirty="0">
                <a:latin typeface="Courier" pitchFamily="2" charset="0"/>
              </a:rPr>
              <a:t>{</a:t>
            </a:r>
          </a:p>
          <a:p>
            <a:r>
              <a:rPr lang="en-US" dirty="0">
                <a:latin typeface="Courier" pitchFamily="2" charset="0"/>
              </a:rPr>
              <a:t>    </a:t>
            </a:r>
            <a:r>
              <a:rPr lang="en-US" dirty="0" err="1">
                <a:latin typeface="Courier" pitchFamily="2" charset="0"/>
              </a:rPr>
              <a:t>obj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 err="1">
                <a:latin typeface="Courier" pitchFamily="2" charset="0"/>
              </a:rPr>
              <a:t>val</a:t>
            </a:r>
            <a:r>
              <a:rPr lang="en-US" dirty="0">
                <a:latin typeface="Courier" pitchFamily="2" charset="0"/>
              </a:rPr>
              <a:t>;</a:t>
            </a:r>
          </a:p>
          <a:p>
            <a:r>
              <a:rPr lang="en-US" dirty="0">
                <a:latin typeface="Courier" pitchFamily="2" charset="0"/>
              </a:rPr>
              <a:t>    node * left;</a:t>
            </a:r>
          </a:p>
          <a:p>
            <a:r>
              <a:rPr lang="en-US" dirty="0">
                <a:latin typeface="Courier" pitchFamily="2" charset="0"/>
              </a:rPr>
              <a:t>    node * right;</a:t>
            </a:r>
          </a:p>
          <a:p>
            <a:r>
              <a:rPr lang="en-US" dirty="0">
                <a:latin typeface="Courier" pitchFamily="2" charset="0"/>
              </a:rPr>
              <a:t>};</a:t>
            </a:r>
          </a:p>
        </p:txBody>
      </p:sp>
      <p:sp>
        <p:nvSpPr>
          <p:cNvPr id="107" name="Google Shape;351;p54">
            <a:extLst>
              <a:ext uri="{FF2B5EF4-FFF2-40B4-BE49-F238E27FC236}">
                <a16:creationId xmlns:a16="http://schemas.microsoft.com/office/drawing/2014/main" id="{8EE12AEB-CFE5-A04B-BEC9-FF19067486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1729" y="1942472"/>
            <a:ext cx="2146846" cy="11316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46050" lvl="0" indent="0" algn="l" rtl="0"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US" dirty="0"/>
              <a:t>Unlike a linked list, it is possible to branch off on a different path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Trees</a:t>
            </a:r>
            <a:endParaRPr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5262F1-7DD7-284F-BCC5-F0F568D29A82}"/>
              </a:ext>
            </a:extLst>
          </p:cNvPr>
          <p:cNvSpPr/>
          <p:nvPr/>
        </p:nvSpPr>
        <p:spPr>
          <a:xfrm>
            <a:off x="2831053" y="2834267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EA7DE2-D02D-5D45-9745-6B3C1722A89C}"/>
              </a:ext>
            </a:extLst>
          </p:cNvPr>
          <p:cNvSpPr/>
          <p:nvPr/>
        </p:nvSpPr>
        <p:spPr>
          <a:xfrm>
            <a:off x="3663973" y="2834267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7EFB05-97D6-BC42-AB40-FDCFC9FA31D2}"/>
              </a:ext>
            </a:extLst>
          </p:cNvPr>
          <p:cNvSpPr/>
          <p:nvPr/>
        </p:nvSpPr>
        <p:spPr>
          <a:xfrm>
            <a:off x="3663972" y="3114925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9C7103-FED4-E94B-9E6D-69ADA4E0B494}"/>
              </a:ext>
            </a:extLst>
          </p:cNvPr>
          <p:cNvSpPr/>
          <p:nvPr/>
        </p:nvSpPr>
        <p:spPr>
          <a:xfrm>
            <a:off x="4504435" y="2282004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5CA843-899F-3048-844B-3AABF679C310}"/>
              </a:ext>
            </a:extLst>
          </p:cNvPr>
          <p:cNvSpPr/>
          <p:nvPr/>
        </p:nvSpPr>
        <p:spPr>
          <a:xfrm>
            <a:off x="5337355" y="2282004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6600F2A-DC3C-3B48-BEFF-77800D21BA7B}"/>
              </a:ext>
            </a:extLst>
          </p:cNvPr>
          <p:cNvSpPr/>
          <p:nvPr/>
        </p:nvSpPr>
        <p:spPr>
          <a:xfrm>
            <a:off x="5337354" y="2562662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17D6ECE-A6EC-A84C-95C1-E2D6632C89A7}"/>
              </a:ext>
            </a:extLst>
          </p:cNvPr>
          <p:cNvSpPr/>
          <p:nvPr/>
        </p:nvSpPr>
        <p:spPr>
          <a:xfrm>
            <a:off x="6441877" y="1889540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F892BC9-572D-0740-B757-2D366BA29C32}"/>
              </a:ext>
            </a:extLst>
          </p:cNvPr>
          <p:cNvSpPr/>
          <p:nvPr/>
        </p:nvSpPr>
        <p:spPr>
          <a:xfrm>
            <a:off x="7274797" y="1889540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77B3DA6-D0C7-7246-A046-7EEAFF04B5CD}"/>
              </a:ext>
            </a:extLst>
          </p:cNvPr>
          <p:cNvSpPr/>
          <p:nvPr/>
        </p:nvSpPr>
        <p:spPr>
          <a:xfrm>
            <a:off x="7274796" y="2170198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7DBD09D-B2B2-A644-95AB-982685E92FE2}"/>
              </a:ext>
            </a:extLst>
          </p:cNvPr>
          <p:cNvSpPr/>
          <p:nvPr/>
        </p:nvSpPr>
        <p:spPr>
          <a:xfrm>
            <a:off x="6441877" y="2515287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8E23A7-D5F7-F249-BC59-7E034EAB87F4}"/>
              </a:ext>
            </a:extLst>
          </p:cNvPr>
          <p:cNvSpPr/>
          <p:nvPr/>
        </p:nvSpPr>
        <p:spPr>
          <a:xfrm>
            <a:off x="7274797" y="2515287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3BE1834-190A-D844-9839-DF1138763650}"/>
              </a:ext>
            </a:extLst>
          </p:cNvPr>
          <p:cNvSpPr/>
          <p:nvPr/>
        </p:nvSpPr>
        <p:spPr>
          <a:xfrm>
            <a:off x="7274796" y="2795945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6AB6806-5654-EE46-89D3-41C68B412D5A}"/>
              </a:ext>
            </a:extLst>
          </p:cNvPr>
          <p:cNvSpPr/>
          <p:nvPr/>
        </p:nvSpPr>
        <p:spPr>
          <a:xfrm>
            <a:off x="4504435" y="3386530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49BB4BA-1B38-4B4A-87B7-2135AEF84B9F}"/>
              </a:ext>
            </a:extLst>
          </p:cNvPr>
          <p:cNvSpPr/>
          <p:nvPr/>
        </p:nvSpPr>
        <p:spPr>
          <a:xfrm>
            <a:off x="5337355" y="3386530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39399BD-5F0E-A048-AFBF-B5AC56B3FAB5}"/>
              </a:ext>
            </a:extLst>
          </p:cNvPr>
          <p:cNvSpPr/>
          <p:nvPr/>
        </p:nvSpPr>
        <p:spPr>
          <a:xfrm>
            <a:off x="5337354" y="3667188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2C0FFD9-7BEA-834A-BA6F-F6A7AF0AF18D}"/>
              </a:ext>
            </a:extLst>
          </p:cNvPr>
          <p:cNvSpPr/>
          <p:nvPr/>
        </p:nvSpPr>
        <p:spPr>
          <a:xfrm>
            <a:off x="6441877" y="3114925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E7CD17-1264-BF4C-B459-D4B9C913CC23}"/>
              </a:ext>
            </a:extLst>
          </p:cNvPr>
          <p:cNvSpPr/>
          <p:nvPr/>
        </p:nvSpPr>
        <p:spPr>
          <a:xfrm>
            <a:off x="7274797" y="3114925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F4B8972-B3DD-134E-A125-2D63963F4EE6}"/>
              </a:ext>
            </a:extLst>
          </p:cNvPr>
          <p:cNvSpPr/>
          <p:nvPr/>
        </p:nvSpPr>
        <p:spPr>
          <a:xfrm>
            <a:off x="7274796" y="3395583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A7AA37C-D69A-FA4D-8441-4219A6AD17E7}"/>
              </a:ext>
            </a:extLst>
          </p:cNvPr>
          <p:cNvSpPr/>
          <p:nvPr/>
        </p:nvSpPr>
        <p:spPr>
          <a:xfrm>
            <a:off x="6441877" y="3719089"/>
            <a:ext cx="1104523" cy="55226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66340A7-A406-2645-AF8D-0DE0132768B6}"/>
              </a:ext>
            </a:extLst>
          </p:cNvPr>
          <p:cNvSpPr/>
          <p:nvPr/>
        </p:nvSpPr>
        <p:spPr>
          <a:xfrm>
            <a:off x="7274797" y="3719089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D66E75C-383C-B94F-A8D3-67D589832B84}"/>
              </a:ext>
            </a:extLst>
          </p:cNvPr>
          <p:cNvSpPr/>
          <p:nvPr/>
        </p:nvSpPr>
        <p:spPr>
          <a:xfrm>
            <a:off x="7274796" y="3999747"/>
            <a:ext cx="271604" cy="27160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10898CF-20F4-9444-8193-B934F49E1743}"/>
              </a:ext>
            </a:extLst>
          </p:cNvPr>
          <p:cNvCxnSpPr>
            <a:endCxn id="15" idx="1"/>
          </p:cNvCxnSpPr>
          <p:nvPr/>
        </p:nvCxnSpPr>
        <p:spPr>
          <a:xfrm flipV="1">
            <a:off x="3817881" y="2558136"/>
            <a:ext cx="686554" cy="411934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08AE85D-E29C-2C42-8BCC-A4199B747E64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3817881" y="3246201"/>
            <a:ext cx="686554" cy="416461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0CEE7A2-7FAE-2C44-83A6-E0517B52FF73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5491262" y="2165672"/>
            <a:ext cx="950615" cy="288504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B88E139-D3CC-5E43-AA34-85227E0DA224}"/>
              </a:ext>
            </a:extLst>
          </p:cNvPr>
          <p:cNvCxnSpPr>
            <a:cxnSpLocks/>
            <a:endCxn id="21" idx="1"/>
          </p:cNvCxnSpPr>
          <p:nvPr/>
        </p:nvCxnSpPr>
        <p:spPr>
          <a:xfrm>
            <a:off x="5491261" y="2714760"/>
            <a:ext cx="950616" cy="76659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25FB65C-A4A8-BF4F-A8A8-99A7A354F81B}"/>
              </a:ext>
            </a:extLst>
          </p:cNvPr>
          <p:cNvCxnSpPr>
            <a:cxnSpLocks/>
            <a:endCxn id="27" idx="1"/>
          </p:cNvCxnSpPr>
          <p:nvPr/>
        </p:nvCxnSpPr>
        <p:spPr>
          <a:xfrm flipV="1">
            <a:off x="5473156" y="3391057"/>
            <a:ext cx="968721" cy="148098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57BC614-11C8-8A4B-B644-62563CB733AF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5491261" y="3819813"/>
            <a:ext cx="950616" cy="175408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47EC9B2-784A-8C40-BE79-FA7070EA6877}"/>
              </a:ext>
            </a:extLst>
          </p:cNvPr>
          <p:cNvGrpSpPr/>
          <p:nvPr/>
        </p:nvGrpSpPr>
        <p:grpSpPr>
          <a:xfrm>
            <a:off x="7421160" y="2017344"/>
            <a:ext cx="628462" cy="187560"/>
            <a:chOff x="5450186" y="1890062"/>
            <a:chExt cx="628462" cy="18756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57AA566B-15BF-4345-BF6E-5CC62BD155FD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AC425F2-F811-D643-A7BD-FBDD6DA95B15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697D69F-A798-5049-8D07-DA71018A30AD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6E3E2E7-E636-694E-A756-637E13C1E6F9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900FA15-3C36-A947-B36C-282A76FCF964}"/>
              </a:ext>
            </a:extLst>
          </p:cNvPr>
          <p:cNvGrpSpPr/>
          <p:nvPr/>
        </p:nvGrpSpPr>
        <p:grpSpPr>
          <a:xfrm>
            <a:off x="7421160" y="2294456"/>
            <a:ext cx="628462" cy="187560"/>
            <a:chOff x="5450186" y="1890062"/>
            <a:chExt cx="628462" cy="187560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1DAD3700-DCA7-2F4C-A7A4-689DE7008D8A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069B07B-72F9-254F-A48A-75193CE74B44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02AE8DB-DE64-0E4A-9A45-55B81282CE31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827A2C7-A28C-B143-A9A6-95770C721CE1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28ABEDC-2582-7B42-942F-5A5D419B25DF}"/>
              </a:ext>
            </a:extLst>
          </p:cNvPr>
          <p:cNvGrpSpPr/>
          <p:nvPr/>
        </p:nvGrpSpPr>
        <p:grpSpPr>
          <a:xfrm>
            <a:off x="7421160" y="2659087"/>
            <a:ext cx="628462" cy="187560"/>
            <a:chOff x="5450186" y="1890062"/>
            <a:chExt cx="628462" cy="187560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512C405E-41A6-3946-8B12-17A8D20DD0A8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7AA573A-A29C-7E43-9462-2272401A27D7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35B10782-A736-1749-9DC6-1AF6D95E32D9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B1A7F472-8C78-D740-8330-1B15DE45E509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D71D20CD-ED53-DD46-8845-3708BEC1FBDA}"/>
              </a:ext>
            </a:extLst>
          </p:cNvPr>
          <p:cNvGrpSpPr/>
          <p:nvPr/>
        </p:nvGrpSpPr>
        <p:grpSpPr>
          <a:xfrm>
            <a:off x="7421160" y="2922839"/>
            <a:ext cx="628462" cy="187560"/>
            <a:chOff x="5450186" y="1890062"/>
            <a:chExt cx="628462" cy="187560"/>
          </a:xfrm>
        </p:grpSpPr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806C30B-9F8C-BF44-A6C0-5935B92124FB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AE29C20D-671C-F647-A6CD-8423503B12CC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98794181-D642-594A-B636-3DF5CF51EA43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2FDBC75-C682-C641-9201-72B8C5BA7C8A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70BA175-4DE7-AF43-91C9-43F47F1CDC9B}"/>
              </a:ext>
            </a:extLst>
          </p:cNvPr>
          <p:cNvGrpSpPr/>
          <p:nvPr/>
        </p:nvGrpSpPr>
        <p:grpSpPr>
          <a:xfrm>
            <a:off x="7421160" y="3264689"/>
            <a:ext cx="628462" cy="187560"/>
            <a:chOff x="5450186" y="1890062"/>
            <a:chExt cx="628462" cy="187560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FC4CE056-7BCB-3445-8017-03C5AA6E8281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A8C574FE-E6D7-C943-99E6-226CB66C8818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AB7F760-4CE3-2C41-91D2-C941C5E58774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CCF573E0-6924-E442-8B28-EC1C7AD75652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C2922D56-1002-EF4A-8FE7-B7A6FCDB33D2}"/>
              </a:ext>
            </a:extLst>
          </p:cNvPr>
          <p:cNvGrpSpPr/>
          <p:nvPr/>
        </p:nvGrpSpPr>
        <p:grpSpPr>
          <a:xfrm>
            <a:off x="7421160" y="3519020"/>
            <a:ext cx="628462" cy="187560"/>
            <a:chOff x="5450186" y="1890062"/>
            <a:chExt cx="628462" cy="187560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7B16035A-AF36-6D49-A072-EC93C2D8A33C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680AA55A-6CA2-BF48-BADA-3874F92CE61F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F0ABFAC3-DFE8-434B-845C-CD05504D4A0B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0F0057B8-CED5-6C40-A98E-D3C5818B6BB4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C43B67DF-6521-1F4F-8528-2DF3C24886D9}"/>
              </a:ext>
            </a:extLst>
          </p:cNvPr>
          <p:cNvGrpSpPr/>
          <p:nvPr/>
        </p:nvGrpSpPr>
        <p:grpSpPr>
          <a:xfrm>
            <a:off x="7421160" y="3871498"/>
            <a:ext cx="628462" cy="187560"/>
            <a:chOff x="5450186" y="1890062"/>
            <a:chExt cx="628462" cy="187560"/>
          </a:xfrm>
        </p:grpSpPr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A5B0DF5-3908-4E4C-921E-79F9B33C1FCC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9EEED2DA-AB17-524F-8B18-F972A82C92FD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71ED56C4-703A-DE46-AC00-2E9370916BD3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5E9EDF61-99C0-B341-AFEC-23411F5A300C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3F936296-94DF-B345-82C1-8E51A6A5EF4D}"/>
              </a:ext>
            </a:extLst>
          </p:cNvPr>
          <p:cNvGrpSpPr/>
          <p:nvPr/>
        </p:nvGrpSpPr>
        <p:grpSpPr>
          <a:xfrm>
            <a:off x="7421160" y="4162552"/>
            <a:ext cx="628462" cy="187560"/>
            <a:chOff x="5450186" y="1890062"/>
            <a:chExt cx="628462" cy="187560"/>
          </a:xfrm>
        </p:grpSpPr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FB48D20C-A1DC-B749-B6A4-ED5FCD2C28D6}"/>
                </a:ext>
              </a:extLst>
            </p:cNvPr>
            <p:cNvCxnSpPr/>
            <p:nvPr/>
          </p:nvCxnSpPr>
          <p:spPr>
            <a:xfrm>
              <a:off x="5450186" y="1890062"/>
              <a:ext cx="552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20DA9875-9EAE-7844-BB30-F8FF7CE40125}"/>
                </a:ext>
              </a:extLst>
            </p:cNvPr>
            <p:cNvCxnSpPr>
              <a:cxnSpLocks/>
            </p:cNvCxnSpPr>
            <p:nvPr/>
          </p:nvCxnSpPr>
          <p:spPr>
            <a:xfrm>
              <a:off x="6002448" y="1890062"/>
              <a:ext cx="0" cy="143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D93711A4-CE3B-AA47-B82E-867338C54088}"/>
                </a:ext>
              </a:extLst>
            </p:cNvPr>
            <p:cNvCxnSpPr>
              <a:cxnSpLocks/>
            </p:cNvCxnSpPr>
            <p:nvPr/>
          </p:nvCxnSpPr>
          <p:spPr>
            <a:xfrm>
              <a:off x="5926248" y="203386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F10C529-6A4B-AF40-8C34-4E31B4E9A6F9}"/>
                </a:ext>
              </a:extLst>
            </p:cNvPr>
            <p:cNvCxnSpPr>
              <a:cxnSpLocks/>
            </p:cNvCxnSpPr>
            <p:nvPr/>
          </p:nvCxnSpPr>
          <p:spPr>
            <a:xfrm>
              <a:off x="5962460" y="2077622"/>
              <a:ext cx="76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object 24">
            <a:extLst>
              <a:ext uri="{FF2B5EF4-FFF2-40B4-BE49-F238E27FC236}">
                <a16:creationId xmlns:a16="http://schemas.microsoft.com/office/drawing/2014/main" id="{BB90D963-5715-C84A-A908-17EE0990B0B4}"/>
              </a:ext>
            </a:extLst>
          </p:cNvPr>
          <p:cNvSpPr txBox="1"/>
          <p:nvPr/>
        </p:nvSpPr>
        <p:spPr>
          <a:xfrm>
            <a:off x="8324244" y="3010882"/>
            <a:ext cx="727649" cy="291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i="1" spc="15" dirty="0">
                <a:latin typeface="Cambria"/>
                <a:cs typeface="Cambria"/>
              </a:rPr>
              <a:t>nu</a:t>
            </a:r>
            <a:r>
              <a:rPr sz="1800" i="1" spc="95" dirty="0">
                <a:latin typeface="Cambria"/>
                <a:cs typeface="Cambria"/>
              </a:rPr>
              <a:t>l</a:t>
            </a:r>
            <a:r>
              <a:rPr sz="1800" i="1" spc="-10" dirty="0">
                <a:latin typeface="Cambria"/>
                <a:cs typeface="Cambria"/>
              </a:rPr>
              <a:t>lptr</a:t>
            </a:r>
            <a:endParaRPr sz="1800" dirty="0">
              <a:latin typeface="Cambria"/>
              <a:cs typeface="Cambria"/>
            </a:endParaRPr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F3C89777-CFCE-FA4F-8FB8-C5C04D8E7FC8}"/>
              </a:ext>
            </a:extLst>
          </p:cNvPr>
          <p:cNvCxnSpPr>
            <a:cxnSpLocks/>
          </p:cNvCxnSpPr>
          <p:nvPr/>
        </p:nvCxnSpPr>
        <p:spPr>
          <a:xfrm>
            <a:off x="3058144" y="2427316"/>
            <a:ext cx="0" cy="406951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bject 23">
            <a:extLst>
              <a:ext uri="{FF2B5EF4-FFF2-40B4-BE49-F238E27FC236}">
                <a16:creationId xmlns:a16="http://schemas.microsoft.com/office/drawing/2014/main" id="{79AC424E-7D4C-914A-80D1-17D36FAAC765}"/>
              </a:ext>
            </a:extLst>
          </p:cNvPr>
          <p:cNvSpPr txBox="1"/>
          <p:nvPr/>
        </p:nvSpPr>
        <p:spPr>
          <a:xfrm>
            <a:off x="2705597" y="1921004"/>
            <a:ext cx="893557" cy="5809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lang="en-US" sz="1800" spc="20" dirty="0">
                <a:latin typeface="Cambria"/>
                <a:cs typeface="Cambria"/>
              </a:rPr>
              <a:t>“Head”</a:t>
            </a:r>
          </a:p>
          <a:p>
            <a:pPr marL="12700">
              <a:spcBef>
                <a:spcPts val="110"/>
              </a:spcBef>
            </a:pPr>
            <a:r>
              <a:rPr lang="en-US" sz="1800" spc="20" dirty="0">
                <a:latin typeface="Cambria"/>
                <a:cs typeface="Cambria"/>
              </a:rPr>
              <a:t>(Root)</a:t>
            </a:r>
            <a:endParaRPr sz="1800" dirty="0">
              <a:latin typeface="Cambria"/>
              <a:cs typeface="Cambria"/>
            </a:endParaRPr>
          </a:p>
        </p:txBody>
      </p:sp>
      <p:sp>
        <p:nvSpPr>
          <p:cNvPr id="107" name="Google Shape;351;p54">
            <a:extLst>
              <a:ext uri="{FF2B5EF4-FFF2-40B4-BE49-F238E27FC236}">
                <a16:creationId xmlns:a16="http://schemas.microsoft.com/office/drawing/2014/main" id="{8EE12AEB-CFE5-A04B-BEC9-FF19067486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1729" y="1942471"/>
            <a:ext cx="2384714" cy="32010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46050" lvl="0" indent="0" algn="l" rtl="0"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US" dirty="0"/>
              <a:t>Each path starts at the </a:t>
            </a:r>
            <a:r>
              <a:rPr lang="en-US" b="1" dirty="0"/>
              <a:t>root</a:t>
            </a:r>
            <a:r>
              <a:rPr lang="en-US" dirty="0"/>
              <a:t> node (“head”) and ends at a </a:t>
            </a:r>
            <a:r>
              <a:rPr lang="en-US" b="1" dirty="0"/>
              <a:t>leaf</a:t>
            </a:r>
            <a:r>
              <a:rPr lang="en-US" dirty="0"/>
              <a:t> node (all pointers </a:t>
            </a:r>
            <a:r>
              <a:rPr lang="en-US" dirty="0" err="1"/>
              <a:t>nullptr</a:t>
            </a:r>
            <a:r>
              <a:rPr lang="en-US" dirty="0"/>
              <a:t>) – </a:t>
            </a:r>
            <a:r>
              <a:rPr lang="en-US" b="1" i="1" dirty="0"/>
              <a:t>rooted tree</a:t>
            </a:r>
            <a:endParaRPr lang="en-US" dirty="0"/>
          </a:p>
          <a:p>
            <a:pPr marL="146050" lvl="0" indent="0" algn="l" rtl="0"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US" dirty="0"/>
              <a:t>Along each path a previous node will not be reached a second time – </a:t>
            </a:r>
            <a:r>
              <a:rPr lang="en-US" b="1" dirty="0"/>
              <a:t>acyclic</a:t>
            </a:r>
            <a:endParaRPr lang="en-US" dirty="0"/>
          </a:p>
          <a:p>
            <a:pPr marL="146050" lvl="0" indent="0" algn="l" rtl="0"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US" dirty="0"/>
              <a:t>There is a unique path from the </a:t>
            </a:r>
            <a:r>
              <a:rPr lang="en-US" b="1" dirty="0"/>
              <a:t>root</a:t>
            </a:r>
            <a:r>
              <a:rPr lang="en-US" dirty="0"/>
              <a:t> node to any particular node in the tree – each node has exactly one </a:t>
            </a:r>
            <a:r>
              <a:rPr lang="en-US" b="1" dirty="0"/>
              <a:t>parent</a:t>
            </a:r>
            <a:r>
              <a:rPr lang="en-US" dirty="0"/>
              <a:t> (except </a:t>
            </a:r>
            <a:r>
              <a:rPr lang="en-US" b="1" dirty="0"/>
              <a:t>root</a:t>
            </a:r>
            <a:r>
              <a:rPr lang="en-US" dirty="0"/>
              <a:t> node)</a:t>
            </a:r>
            <a:endParaRPr dirty="0"/>
          </a:p>
        </p:txBody>
      </p:sp>
      <p:sp>
        <p:nvSpPr>
          <p:cNvPr id="92" name="Google Shape;351;p54">
            <a:extLst>
              <a:ext uri="{FF2B5EF4-FFF2-40B4-BE49-F238E27FC236}">
                <a16:creationId xmlns:a16="http://schemas.microsoft.com/office/drawing/2014/main" id="{7F88C93E-7A73-9D4A-A599-3C0184E06FEC}"/>
              </a:ext>
            </a:extLst>
          </p:cNvPr>
          <p:cNvSpPr txBox="1">
            <a:spLocks/>
          </p:cNvSpPr>
          <p:nvPr/>
        </p:nvSpPr>
        <p:spPr>
          <a:xfrm>
            <a:off x="2651922" y="4348201"/>
            <a:ext cx="5045369" cy="7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146050" indent="0">
              <a:buFont typeface="Lato"/>
              <a:buNone/>
            </a:pPr>
            <a:r>
              <a:rPr lang="en-US" dirty="0"/>
              <a:t>The broadest category of node-based data structures is a </a:t>
            </a:r>
            <a:r>
              <a:rPr lang="en-US" b="1" dirty="0"/>
              <a:t>graph</a:t>
            </a:r>
            <a:endParaRPr lang="en-US" dirty="0"/>
          </a:p>
          <a:p>
            <a:pPr marL="146050" indent="0">
              <a:buFont typeface="Lato"/>
              <a:buNone/>
            </a:pPr>
            <a:r>
              <a:rPr lang="en-US" dirty="0"/>
              <a:t>A </a:t>
            </a:r>
            <a:r>
              <a:rPr lang="en-US" b="1" dirty="0"/>
              <a:t>graph</a:t>
            </a:r>
            <a:r>
              <a:rPr lang="en-US" dirty="0"/>
              <a:t> with the properties listed on the left is a (rooted) </a:t>
            </a:r>
            <a:r>
              <a:rPr lang="en-US" b="1" dirty="0"/>
              <a:t>tree</a:t>
            </a:r>
            <a:endParaRPr lang="en-US" dirty="0"/>
          </a:p>
          <a:p>
            <a:pPr marL="146050" indent="0">
              <a:buFont typeface="Lato"/>
              <a:buNone/>
            </a:pPr>
            <a:r>
              <a:rPr lang="en-US" dirty="0"/>
              <a:t>A “</a:t>
            </a:r>
            <a:r>
              <a:rPr lang="en-US" b="1" dirty="0"/>
              <a:t>tree</a:t>
            </a:r>
            <a:r>
              <a:rPr lang="en-US" dirty="0"/>
              <a:t>” with single-pointer nodes is effectively a </a:t>
            </a:r>
            <a:r>
              <a:rPr lang="en-US" b="1" dirty="0"/>
              <a:t>linked list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81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Words Used With Trees</a:t>
            </a:r>
            <a:endParaRPr dirty="0"/>
          </a:p>
        </p:txBody>
      </p:sp>
      <p:sp>
        <p:nvSpPr>
          <p:cNvPr id="351" name="Google Shape;351;p5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Root: top node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Parent: a node which points to another node further from the root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Child: a node which is pointed to by a parent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Siblings: nodes with the same parent</a:t>
            </a: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Leaf: end node (no children)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Graph terminology can be used as well (node, edge, degree, path, et al.)</a:t>
            </a:r>
          </a:p>
          <a:p>
            <a:pPr lvl="1" indent="-311150">
              <a:spcBef>
                <a:spcPts val="0"/>
              </a:spcBef>
              <a:buSzPts val="1300"/>
              <a:buChar char="●"/>
            </a:pPr>
            <a:r>
              <a:rPr lang="en" dirty="0"/>
              <a:t>Node: root / parent / child / sibling / leaf</a:t>
            </a:r>
          </a:p>
          <a:p>
            <a:pPr lvl="1" indent="-311150">
              <a:spcBef>
                <a:spcPts val="0"/>
              </a:spcBef>
              <a:buSzPts val="1300"/>
              <a:buChar char="●"/>
            </a:pPr>
            <a:r>
              <a:rPr lang="en" dirty="0"/>
              <a:t>Edge: “Link” from one node to another, implemented w/ pointers</a:t>
            </a:r>
          </a:p>
          <a:p>
            <a:pPr lvl="1" indent="-311150">
              <a:spcBef>
                <a:spcPts val="0"/>
              </a:spcBef>
              <a:buSzPts val="1300"/>
              <a:buChar char="●"/>
            </a:pPr>
            <a:r>
              <a:rPr lang="en" dirty="0"/>
              <a:t>Degree: Number of edges from one node to another: leaf node: 0, parent node &gt;= 1</a:t>
            </a:r>
          </a:p>
          <a:p>
            <a:pPr lvl="1" indent="-311150">
              <a:spcBef>
                <a:spcPts val="0"/>
              </a:spcBef>
              <a:buSzPts val="1300"/>
              <a:buChar char="●"/>
            </a:pPr>
            <a:r>
              <a:rPr lang="en" dirty="0"/>
              <a:t>Path: Sequence of edges from origin node to destination node</a:t>
            </a:r>
            <a:endParaRPr dirty="0"/>
          </a:p>
        </p:txBody>
      </p:sp>
      <p:pic>
        <p:nvPicPr>
          <p:cNvPr id="352" name="Google Shape;35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7775" y="504825"/>
            <a:ext cx="3938576" cy="17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54"/>
          <p:cNvSpPr txBox="1"/>
          <p:nvPr/>
        </p:nvSpPr>
        <p:spPr>
          <a:xfrm>
            <a:off x="5872200" y="2157450"/>
            <a:ext cx="3271800" cy="4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https://bs.wikipedia.org/wiki/Datoteka:AVLtreef.svg</a:t>
            </a:r>
            <a:endParaRPr sz="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Properties of Trees</a:t>
            </a:r>
            <a:endParaRPr dirty="0"/>
          </a:p>
        </p:txBody>
      </p:sp>
      <p:sp>
        <p:nvSpPr>
          <p:cNvPr id="359" name="Google Shape;359;p55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Balanced: Height of root’s left and right subtree differ by at most one, and both left and right subtrees are balanced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Binary: Each parent may have at most 2 children (node degree &lt;= 2)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Complete:  Children filled in top-to-bottom, left-to-right, no gaps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Full: Every node has 0 or 2 children</a:t>
            </a: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Perfect: Complete tree with all leaves at same level/depth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5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Properties of Binary Trees</a:t>
            </a:r>
            <a:endParaRPr dirty="0"/>
          </a:p>
        </p:txBody>
      </p:sp>
      <p:sp>
        <p:nvSpPr>
          <p:cNvPr id="365" name="Google Shape;365;p56"/>
          <p:cNvSpPr txBox="1">
            <a:spLocks noGrp="1"/>
          </p:cNvSpPr>
          <p:nvPr>
            <p:ph type="body" idx="1"/>
          </p:nvPr>
        </p:nvSpPr>
        <p:spPr>
          <a:xfrm>
            <a:off x="729450" y="2078874"/>
            <a:ext cx="3842700" cy="28690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Height: Distance from root to farthest leaf</a:t>
            </a: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Subtree: Subset of tree from a particular node (the subtree root) towards leaves; excludes parent and sibling nodes</a:t>
            </a: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Balanced: Height of root’s left and right subtree differ by at most one, and both left and right subtrees are balanced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Complete:  Children filled in top-to-bottom, left-to-right, no gaps; has between 1 and 2^height nodes at lowest level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Full: Every node has 0 or 2 children</a:t>
            </a:r>
          </a:p>
          <a:p>
            <a:pPr lvl="0"/>
            <a:r>
              <a:rPr lang="en" dirty="0"/>
              <a:t>Perfect: Complete tree with exactly 2^height nodes at lowest level</a:t>
            </a:r>
            <a:endParaRPr dirty="0"/>
          </a:p>
        </p:txBody>
      </p:sp>
      <p:pic>
        <p:nvPicPr>
          <p:cNvPr id="366" name="Google Shape;366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5975" y="2078875"/>
            <a:ext cx="4267050" cy="189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Tree Operations</a:t>
            </a:r>
            <a:endParaRPr/>
          </a:p>
        </p:txBody>
      </p:sp>
      <p:sp>
        <p:nvSpPr>
          <p:cNvPr id="372" name="Google Shape;372;p57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Insertion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Deletion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Rotation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Tree Rotation</a:t>
            </a:r>
            <a:endParaRPr/>
          </a:p>
        </p:txBody>
      </p:sp>
      <p:sp>
        <p:nvSpPr>
          <p:cNvPr id="378" name="Google Shape;378;p58"/>
          <p:cNvSpPr txBox="1"/>
          <p:nvPr/>
        </p:nvSpPr>
        <p:spPr>
          <a:xfrm>
            <a:off x="3773650" y="3467100"/>
            <a:ext cx="43542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3"/>
              </a:rPr>
              <a:t>https://commons.wikimedia.org/wiki/File:Tree_rotation.png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pic>
        <p:nvPicPr>
          <p:cNvPr id="379" name="Google Shape;379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43275" y="1318650"/>
            <a:ext cx="5414950" cy="229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664</Words>
  <Application>Microsoft Macintosh PowerPoint</Application>
  <PresentationFormat>On-screen Show (16:9)</PresentationFormat>
  <Paragraphs>96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Lato</vt:lpstr>
      <vt:lpstr>Cambria</vt:lpstr>
      <vt:lpstr>Courier</vt:lpstr>
      <vt:lpstr>Raleway</vt:lpstr>
      <vt:lpstr>Arial</vt:lpstr>
      <vt:lpstr>Streamline</vt:lpstr>
      <vt:lpstr>Streamline</vt:lpstr>
      <vt:lpstr>Trees – An Overview</vt:lpstr>
      <vt:lpstr>Recall: Linked Lists</vt:lpstr>
      <vt:lpstr>Nodes With Multiple Pointers</vt:lpstr>
      <vt:lpstr>Trees</vt:lpstr>
      <vt:lpstr>Words Used With Trees</vt:lpstr>
      <vt:lpstr>Properties of Trees</vt:lpstr>
      <vt:lpstr>Properties of Binary Trees</vt:lpstr>
      <vt:lpstr>Tree Operations</vt:lpstr>
      <vt:lpstr>Tree Rotation</vt:lpstr>
      <vt:lpstr>Tree Rotation</vt:lpstr>
      <vt:lpstr>Binary Search Trees</vt:lpstr>
      <vt:lpstr>Binary Search Trees</vt:lpstr>
      <vt:lpstr>Binary Search Trees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Graphs and Trees</dc:title>
  <dc:creator>Andrew Dean Hill</dc:creator>
  <cp:lastModifiedBy>Microsoft Office User</cp:lastModifiedBy>
  <cp:revision>13</cp:revision>
  <dcterms:modified xsi:type="dcterms:W3CDTF">2019-10-18T17:08:27Z</dcterms:modified>
</cp:coreProperties>
</file>