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4572000" cy="3429000"/>
  <p:notesSz cx="6858000" cy="9144000"/>
  <p:defaultTextStyle>
    <a:defPPr>
      <a:defRPr lang="en-US"/>
    </a:defPPr>
    <a:lvl1pPr marL="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30"/>
    <p:restoredTop sz="94676"/>
  </p:normalViewPr>
  <p:slideViewPr>
    <p:cSldViewPr snapToGrid="0" snapToObjects="1">
      <p:cViewPr varScale="1">
        <p:scale>
          <a:sx n="200" d="100"/>
          <a:sy n="200" d="100"/>
        </p:scale>
        <p:origin x="1608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561182"/>
            <a:ext cx="3886200" cy="1193800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1801019"/>
            <a:ext cx="3429000" cy="827881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478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938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182563"/>
            <a:ext cx="985838" cy="29059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82563"/>
            <a:ext cx="2900363" cy="290591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43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38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854870"/>
            <a:ext cx="3943350" cy="1426369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2294732"/>
            <a:ext cx="3943350" cy="750094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067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39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82563"/>
            <a:ext cx="3943350" cy="662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840582"/>
            <a:ext cx="1934170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1252538"/>
            <a:ext cx="1934170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840582"/>
            <a:ext cx="1943696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1252538"/>
            <a:ext cx="1943696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85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913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90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493713"/>
            <a:ext cx="2314575" cy="24368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352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493713"/>
            <a:ext cx="2314575" cy="2436813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249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182563"/>
            <a:ext cx="394335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912812"/>
            <a:ext cx="3943350" cy="2175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2DD1F-FF2C-C74B-8D92-1D8DE70AB55D}" type="datetimeFigureOut">
              <a:rPr lang="en-US" smtClean="0"/>
              <a:t>10/11/19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3178176"/>
            <a:ext cx="154305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FC7A7-AC0B-1042-846A-1D4088D2E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527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>
            <a:extLst>
              <a:ext uri="{FF2B5EF4-FFF2-40B4-BE49-F238E27FC236}">
                <a16:creationId xmlns:a16="http://schemas.microsoft.com/office/drawing/2014/main" id="{2D8A5125-9534-444C-9138-DB45F17B60BC}"/>
              </a:ext>
            </a:extLst>
          </p:cNvPr>
          <p:cNvSpPr txBox="1"/>
          <p:nvPr/>
        </p:nvSpPr>
        <p:spPr>
          <a:xfrm>
            <a:off x="275589" y="806322"/>
            <a:ext cx="4185285" cy="242181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5"/>
              </a:spcBef>
              <a:buChar char="•"/>
              <a:tabLst>
                <a:tab pos="170815" algn="l"/>
              </a:tabLst>
            </a:pPr>
            <a:r>
              <a:rPr lang="en-US" sz="1600" dirty="0">
                <a:latin typeface="Arial"/>
                <a:cs typeface="Arial"/>
              </a:rPr>
              <a:t>Hash tables do not maintain order of values</a:t>
            </a:r>
          </a:p>
          <a:p>
            <a:pPr marL="372110" lvl="1" indent="-143510">
              <a:lnSpc>
                <a:spcPct val="100000"/>
              </a:lnSpc>
              <a:spcBef>
                <a:spcPts val="305"/>
              </a:spcBef>
              <a:buChar char="–"/>
              <a:tabLst>
                <a:tab pos="372110" algn="l"/>
              </a:tabLst>
            </a:pPr>
            <a:r>
              <a:rPr lang="en-US" sz="1200" dirty="0">
                <a:latin typeface="Arial"/>
                <a:cs typeface="Arial"/>
              </a:rPr>
              <a:t>Sets / maps based on hash tables will be unordered</a:t>
            </a:r>
            <a:endParaRPr sz="1400" dirty="0">
              <a:latin typeface="Times New Roman"/>
              <a:cs typeface="Times New Roman"/>
            </a:endParaRPr>
          </a:p>
          <a:p>
            <a:pPr marL="170180" indent="-170180">
              <a:lnSpc>
                <a:spcPct val="100000"/>
              </a:lnSpc>
              <a:spcBef>
                <a:spcPts val="5"/>
              </a:spcBef>
              <a:buChar char="•"/>
              <a:tabLst>
                <a:tab pos="170815" algn="l"/>
              </a:tabLst>
            </a:pPr>
            <a:r>
              <a:rPr lang="en-US" sz="1600" spc="-10" dirty="0">
                <a:latin typeface="Arial"/>
                <a:cs typeface="Arial"/>
              </a:rPr>
              <a:t>Why maintain an order of values?</a:t>
            </a:r>
            <a:endParaRPr sz="1600" dirty="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05"/>
              </a:spcBef>
              <a:buChar char="–"/>
              <a:tabLst>
                <a:tab pos="372110" algn="l"/>
              </a:tabLst>
            </a:pPr>
            <a:r>
              <a:rPr lang="en-US" sz="1200" dirty="0">
                <a:latin typeface="Arial"/>
                <a:cs typeface="Arial"/>
              </a:rPr>
              <a:t>Inexact search: if no key has an exact match find the closest matches instead of failing</a:t>
            </a:r>
            <a:endParaRPr sz="1200" dirty="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lang="en-US" sz="1200" spc="-10" dirty="0">
                <a:latin typeface="Arial"/>
                <a:cs typeface="Arial"/>
              </a:rPr>
              <a:t>Predecessor / successor: find largest key &lt;= k (predecessor) or smallest key &gt;= k </a:t>
            </a:r>
            <a:r>
              <a:rPr lang="en-US" sz="1200" spc="-10">
                <a:latin typeface="Arial"/>
                <a:cs typeface="Arial"/>
              </a:rPr>
              <a:t>(successor)</a:t>
            </a:r>
            <a:endParaRPr lang="en-US" sz="1200" dirty="0">
              <a:latin typeface="Arial"/>
              <a:cs typeface="Arial"/>
            </a:endParaRPr>
          </a:p>
          <a:p>
            <a:pPr marL="372110" marR="205104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372110" algn="l"/>
              </a:tabLst>
            </a:pPr>
            <a:r>
              <a:rPr lang="en-US" sz="1200" spc="5" dirty="0">
                <a:latin typeface="Arial"/>
                <a:cs typeface="Arial"/>
              </a:rPr>
              <a:t>“Sorted” order is maintained</a:t>
            </a:r>
          </a:p>
          <a:p>
            <a:pPr marL="170180" indent="-170180">
              <a:lnSpc>
                <a:spcPct val="100000"/>
              </a:lnSpc>
              <a:spcBef>
                <a:spcPts val="5"/>
              </a:spcBef>
              <a:buChar char="•"/>
              <a:tabLst>
                <a:tab pos="170815" algn="l"/>
              </a:tabLst>
            </a:pPr>
            <a:r>
              <a:rPr lang="en-US" sz="1600" spc="-10" dirty="0">
                <a:latin typeface="Arial"/>
                <a:cs typeface="Arial"/>
              </a:rPr>
              <a:t>Solution: use a binary search tree</a:t>
            </a:r>
            <a:endParaRPr lang="en-US" sz="1600" dirty="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05"/>
              </a:spcBef>
              <a:buChar char="–"/>
              <a:tabLst>
                <a:tab pos="372110" algn="l"/>
              </a:tabLst>
            </a:pPr>
            <a:r>
              <a:rPr lang="en-US" sz="1200" dirty="0">
                <a:latin typeface="Arial"/>
                <a:cs typeface="Arial"/>
              </a:rPr>
              <a:t>Ideally should be “balanced”: height of the subtree from each child varies by +/- 1 at most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27E340DD-3AB3-0643-A758-55B47A37C173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0C3884D-1213-8B4D-9BED-A05036332CBF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EC65EB11-0FA9-8E46-9BF2-C70D75288612}"/>
              </a:ext>
            </a:extLst>
          </p:cNvPr>
          <p:cNvSpPr txBox="1"/>
          <p:nvPr/>
        </p:nvSpPr>
        <p:spPr>
          <a:xfrm>
            <a:off x="13462" y="14097"/>
            <a:ext cx="4546600" cy="466153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1" dirty="0">
                <a:solidFill>
                  <a:srgbClr val="004F89"/>
                </a:solidFill>
                <a:latin typeface="Arial"/>
                <a:cs typeface="Arial"/>
              </a:rPr>
              <a:t>Using Trees for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Set / Map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Data</a:t>
            </a:r>
            <a:r>
              <a:rPr sz="1800" b="1" spc="-9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Structures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993A4A7C-C266-9543-BF18-B2E35C3F5A7A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17883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>
            <a:extLst>
              <a:ext uri="{FF2B5EF4-FFF2-40B4-BE49-F238E27FC236}">
                <a16:creationId xmlns:a16="http://schemas.microsoft.com/office/drawing/2014/main" id="{2D8A5125-9534-444C-9138-DB45F17B60BC}"/>
              </a:ext>
            </a:extLst>
          </p:cNvPr>
          <p:cNvSpPr txBox="1"/>
          <p:nvPr/>
        </p:nvSpPr>
        <p:spPr>
          <a:xfrm>
            <a:off x="275589" y="806322"/>
            <a:ext cx="4185285" cy="24739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304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Set / </a:t>
            </a:r>
            <a:r>
              <a:rPr sz="1600" spc="-5" dirty="0">
                <a:latin typeface="Arial"/>
                <a:cs typeface="Arial"/>
              </a:rPr>
              <a:t>Dictionary: </a:t>
            </a:r>
            <a:r>
              <a:rPr sz="1600" dirty="0">
                <a:latin typeface="Arial"/>
                <a:cs typeface="Arial"/>
              </a:rPr>
              <a:t>maintain dynamic</a:t>
            </a:r>
            <a:r>
              <a:rPr sz="1600" spc="-1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collection  </a:t>
            </a:r>
            <a:r>
              <a:rPr sz="1600" spc="-5" dirty="0">
                <a:latin typeface="Arial"/>
                <a:cs typeface="Arial"/>
              </a:rPr>
              <a:t>of</a:t>
            </a:r>
            <a:r>
              <a:rPr sz="1600" spc="-1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elements</a:t>
            </a:r>
            <a:endParaRPr sz="16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0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Insert (k) : insert </a:t>
            </a:r>
            <a:r>
              <a:rPr sz="1200" spc="-5" dirty="0">
                <a:latin typeface="Arial"/>
                <a:cs typeface="Arial"/>
              </a:rPr>
              <a:t>key</a:t>
            </a:r>
            <a:r>
              <a:rPr sz="1200" spc="-1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k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10" dirty="0">
                <a:latin typeface="Arial"/>
                <a:cs typeface="Arial"/>
              </a:rPr>
              <a:t>Remove </a:t>
            </a:r>
            <a:r>
              <a:rPr sz="1200" dirty="0">
                <a:latin typeface="Arial"/>
                <a:cs typeface="Arial"/>
              </a:rPr>
              <a:t>(k) : </a:t>
            </a:r>
            <a:r>
              <a:rPr sz="1200" spc="-10" dirty="0">
                <a:latin typeface="Arial"/>
                <a:cs typeface="Arial"/>
              </a:rPr>
              <a:t>remove </a:t>
            </a:r>
            <a:r>
              <a:rPr sz="1200" spc="-5" dirty="0">
                <a:latin typeface="Arial"/>
                <a:cs typeface="Arial"/>
              </a:rPr>
              <a:t>key</a:t>
            </a:r>
            <a:r>
              <a:rPr sz="1200" spc="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k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5" dirty="0">
                <a:latin typeface="Arial"/>
                <a:cs typeface="Arial"/>
              </a:rPr>
              <a:t>Find </a:t>
            </a:r>
            <a:r>
              <a:rPr sz="1200" dirty="0">
                <a:latin typeface="Arial"/>
                <a:cs typeface="Arial"/>
              </a:rPr>
              <a:t>(k) : </a:t>
            </a:r>
            <a:r>
              <a:rPr sz="1200" spc="5" dirty="0">
                <a:latin typeface="Arial"/>
                <a:cs typeface="Arial"/>
              </a:rPr>
              <a:t>is </a:t>
            </a:r>
            <a:r>
              <a:rPr sz="1200" spc="-5" dirty="0">
                <a:latin typeface="Arial"/>
                <a:cs typeface="Arial"/>
              </a:rPr>
              <a:t>key </a:t>
            </a:r>
            <a:r>
              <a:rPr sz="1200" dirty="0">
                <a:latin typeface="Arial"/>
                <a:cs typeface="Arial"/>
              </a:rPr>
              <a:t>k</a:t>
            </a:r>
            <a:r>
              <a:rPr sz="1200" spc="-1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present?</a:t>
            </a:r>
            <a:endParaRPr sz="12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50"/>
              </a:spcBef>
              <a:buFont typeface="Arial"/>
              <a:buChar char="–"/>
            </a:pPr>
            <a:endParaRPr sz="1400">
              <a:latin typeface="Times New Roman"/>
              <a:cs typeface="Times New Roman"/>
            </a:endParaRPr>
          </a:p>
          <a:p>
            <a:pPr marL="170180" indent="-170180">
              <a:lnSpc>
                <a:spcPct val="100000"/>
              </a:lnSpc>
              <a:spcBef>
                <a:spcPts val="5"/>
              </a:spcBef>
              <a:buChar char="•"/>
              <a:tabLst>
                <a:tab pos="170815" algn="l"/>
              </a:tabLst>
            </a:pPr>
            <a:r>
              <a:rPr sz="1600" spc="-10" dirty="0">
                <a:latin typeface="Arial"/>
                <a:cs typeface="Arial"/>
              </a:rPr>
              <a:t>Map: </a:t>
            </a:r>
            <a:r>
              <a:rPr sz="1600" dirty="0">
                <a:latin typeface="Arial"/>
                <a:cs typeface="Arial"/>
              </a:rPr>
              <a:t>maintain collection </a:t>
            </a:r>
            <a:r>
              <a:rPr sz="1600" spc="-5" dirty="0">
                <a:latin typeface="Arial"/>
                <a:cs typeface="Arial"/>
              </a:rPr>
              <a:t>of (key, value)</a:t>
            </a:r>
            <a:r>
              <a:rPr sz="1600" spc="-10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pairs</a:t>
            </a:r>
            <a:endParaRPr sz="16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0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Insert (k, v) : </a:t>
            </a:r>
            <a:r>
              <a:rPr sz="1200" spc="5" dirty="0">
                <a:latin typeface="Arial"/>
                <a:cs typeface="Arial"/>
              </a:rPr>
              <a:t>insert </a:t>
            </a:r>
            <a:r>
              <a:rPr sz="1200" dirty="0">
                <a:latin typeface="Arial"/>
                <a:cs typeface="Arial"/>
              </a:rPr>
              <a:t>key k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associated </a:t>
            </a:r>
            <a:r>
              <a:rPr sz="1200" spc="5" dirty="0">
                <a:latin typeface="Arial"/>
                <a:cs typeface="Arial"/>
              </a:rPr>
              <a:t>value</a:t>
            </a:r>
            <a:r>
              <a:rPr sz="1200" spc="-20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v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10" dirty="0">
                <a:latin typeface="Arial"/>
                <a:cs typeface="Arial"/>
              </a:rPr>
              <a:t>Remove </a:t>
            </a:r>
            <a:r>
              <a:rPr sz="1200" dirty="0">
                <a:latin typeface="Arial"/>
                <a:cs typeface="Arial"/>
              </a:rPr>
              <a:t>(k) : </a:t>
            </a:r>
            <a:r>
              <a:rPr sz="1200" spc="-10" dirty="0">
                <a:latin typeface="Arial"/>
                <a:cs typeface="Arial"/>
              </a:rPr>
              <a:t>remove </a:t>
            </a:r>
            <a:r>
              <a:rPr sz="1200" dirty="0">
                <a:latin typeface="Arial"/>
                <a:cs typeface="Arial"/>
              </a:rPr>
              <a:t>record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key</a:t>
            </a:r>
            <a:r>
              <a:rPr sz="1200" spc="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k</a:t>
            </a:r>
            <a:endParaRPr sz="1200">
              <a:latin typeface="Arial"/>
              <a:cs typeface="Arial"/>
            </a:endParaRPr>
          </a:p>
          <a:p>
            <a:pPr marL="372110" marR="205104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372110" algn="l"/>
              </a:tabLst>
            </a:pPr>
            <a:r>
              <a:rPr sz="1200" spc="5" dirty="0">
                <a:latin typeface="Arial"/>
                <a:cs typeface="Arial"/>
              </a:rPr>
              <a:t>Find </a:t>
            </a:r>
            <a:r>
              <a:rPr sz="1200" dirty="0">
                <a:latin typeface="Arial"/>
                <a:cs typeface="Arial"/>
              </a:rPr>
              <a:t>(k) : return value associated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key k (or</a:t>
            </a:r>
            <a:r>
              <a:rPr sz="1200" spc="-1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report  that k isn’t </a:t>
            </a:r>
            <a:r>
              <a:rPr sz="1200" spc="10" dirty="0">
                <a:latin typeface="Arial"/>
                <a:cs typeface="Arial"/>
              </a:rPr>
              <a:t>in </a:t>
            </a:r>
            <a:r>
              <a:rPr sz="1200" dirty="0">
                <a:latin typeface="Arial"/>
                <a:cs typeface="Arial"/>
              </a:rPr>
              <a:t>the</a:t>
            </a:r>
            <a:r>
              <a:rPr sz="1200" spc="-10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structure)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27E340DD-3AB3-0643-A758-55B47A37C173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0C3884D-1213-8B4D-9BED-A05036332CBF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EC65EB11-0FA9-8E46-9BF2-C70D75288612}"/>
              </a:ext>
            </a:extLst>
          </p:cNvPr>
          <p:cNvSpPr txBox="1"/>
          <p:nvPr/>
        </p:nvSpPr>
        <p:spPr>
          <a:xfrm>
            <a:off x="13462" y="14097"/>
            <a:ext cx="4546600" cy="6711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475615">
              <a:lnSpc>
                <a:spcPct val="100000"/>
              </a:lnSpc>
              <a:spcBef>
                <a:spcPts val="14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Recap: Set / Map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Data</a:t>
            </a:r>
            <a:r>
              <a:rPr sz="1800" b="1" spc="-9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Structures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993A4A7C-C266-9543-BF18-B2E35C3F5A7A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2921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">
            <a:extLst>
              <a:ext uri="{FF2B5EF4-FFF2-40B4-BE49-F238E27FC236}">
                <a16:creationId xmlns:a16="http://schemas.microsoft.com/office/drawing/2014/main" id="{527ABABA-718E-0645-996A-8D894A1F11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435798"/>
              </p:ext>
            </p:extLst>
          </p:nvPr>
        </p:nvGraphicFramePr>
        <p:xfrm>
          <a:off x="147065" y="680340"/>
          <a:ext cx="2056764" cy="20410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76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Insert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Remove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68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71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71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71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890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61594" indent="-18351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r>
                        <a:rPr sz="9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post- 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032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890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post-find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032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post-find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032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890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890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post-find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032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890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“O(1)”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04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“O(1)”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04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“O(1)”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04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7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04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04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04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10">
            <a:extLst>
              <a:ext uri="{FF2B5EF4-FFF2-40B4-BE49-F238E27FC236}">
                <a16:creationId xmlns:a16="http://schemas.microsoft.com/office/drawing/2014/main" id="{D13FE85C-5C2E-9A40-AB8B-E8FDCDDCE6BD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3EB99C9C-D5D6-4C4C-9F62-AFF5559FC405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2">
            <a:extLst>
              <a:ext uri="{FF2B5EF4-FFF2-40B4-BE49-F238E27FC236}">
                <a16:creationId xmlns:a16="http://schemas.microsoft.com/office/drawing/2014/main" id="{D9D78334-CE02-CF46-BE2B-FE6E50D44880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87094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Set / Map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Data</a:t>
            </a:r>
            <a:r>
              <a:rPr sz="1800" b="1" spc="-6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Structures</a:t>
            </a:r>
            <a:endParaRPr sz="1800">
              <a:latin typeface="Arial"/>
              <a:cs typeface="Arial"/>
            </a:endParaRPr>
          </a:p>
        </p:txBody>
      </p:sp>
      <p:graphicFrame>
        <p:nvGraphicFramePr>
          <p:cNvPr id="9" name="object 13">
            <a:extLst>
              <a:ext uri="{FF2B5EF4-FFF2-40B4-BE49-F238E27FC236}">
                <a16:creationId xmlns:a16="http://schemas.microsoft.com/office/drawing/2014/main" id="{2044D7FC-1741-0444-9EA5-010C329E74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096461"/>
              </p:ext>
            </p:extLst>
          </p:nvPr>
        </p:nvGraphicFramePr>
        <p:xfrm>
          <a:off x="3120644" y="946150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object 14">
            <a:extLst>
              <a:ext uri="{FF2B5EF4-FFF2-40B4-BE49-F238E27FC236}">
                <a16:creationId xmlns:a16="http://schemas.microsoft.com/office/drawing/2014/main" id="{C0A857E9-C8B8-3249-A77F-0A63103D9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459414"/>
              </p:ext>
            </p:extLst>
          </p:nvPr>
        </p:nvGraphicFramePr>
        <p:xfrm>
          <a:off x="3183889" y="1249046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object 15">
            <a:extLst>
              <a:ext uri="{FF2B5EF4-FFF2-40B4-BE49-F238E27FC236}">
                <a16:creationId xmlns:a16="http://schemas.microsoft.com/office/drawing/2014/main" id="{889354A8-3093-9246-92A9-1553A3B05EF3}"/>
              </a:ext>
            </a:extLst>
          </p:cNvPr>
          <p:cNvSpPr txBox="1"/>
          <p:nvPr/>
        </p:nvSpPr>
        <p:spPr>
          <a:xfrm>
            <a:off x="2332608" y="958342"/>
            <a:ext cx="771525" cy="4737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Sorted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Unsorted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</p:txBody>
      </p:sp>
      <p:sp>
        <p:nvSpPr>
          <p:cNvPr id="12" name="object 16">
            <a:extLst>
              <a:ext uri="{FF2B5EF4-FFF2-40B4-BE49-F238E27FC236}">
                <a16:creationId xmlns:a16="http://schemas.microsoft.com/office/drawing/2014/main" id="{BB9A8765-C655-A741-AFEF-7B9F06D497EB}"/>
              </a:ext>
            </a:extLst>
          </p:cNvPr>
          <p:cNvSpPr/>
          <p:nvPr/>
        </p:nvSpPr>
        <p:spPr>
          <a:xfrm>
            <a:off x="3305301" y="155219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7">
            <a:extLst>
              <a:ext uri="{FF2B5EF4-FFF2-40B4-BE49-F238E27FC236}">
                <a16:creationId xmlns:a16="http://schemas.microsoft.com/office/drawing/2014/main" id="{BE395EDE-05B3-F143-807F-59E083B0C330}"/>
              </a:ext>
            </a:extLst>
          </p:cNvPr>
          <p:cNvSpPr/>
          <p:nvPr/>
        </p:nvSpPr>
        <p:spPr>
          <a:xfrm>
            <a:off x="3305301" y="155219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8">
            <a:extLst>
              <a:ext uri="{FF2B5EF4-FFF2-40B4-BE49-F238E27FC236}">
                <a16:creationId xmlns:a16="http://schemas.microsoft.com/office/drawing/2014/main" id="{010BCD82-3969-2946-901B-B36C9BD18455}"/>
              </a:ext>
            </a:extLst>
          </p:cNvPr>
          <p:cNvSpPr txBox="1"/>
          <p:nvPr/>
        </p:nvSpPr>
        <p:spPr>
          <a:xfrm>
            <a:off x="3368420" y="156222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9">
            <a:extLst>
              <a:ext uri="{FF2B5EF4-FFF2-40B4-BE49-F238E27FC236}">
                <a16:creationId xmlns:a16="http://schemas.microsoft.com/office/drawing/2014/main" id="{AC6BDB9D-67BF-984C-BB0C-407144EAE779}"/>
              </a:ext>
            </a:extLst>
          </p:cNvPr>
          <p:cNvSpPr/>
          <p:nvPr/>
        </p:nvSpPr>
        <p:spPr>
          <a:xfrm>
            <a:off x="3624706" y="154851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0">
            <a:extLst>
              <a:ext uri="{FF2B5EF4-FFF2-40B4-BE49-F238E27FC236}">
                <a16:creationId xmlns:a16="http://schemas.microsoft.com/office/drawing/2014/main" id="{28DC8E0E-35C9-9A48-95B5-FCA483C47FB2}"/>
              </a:ext>
            </a:extLst>
          </p:cNvPr>
          <p:cNvSpPr/>
          <p:nvPr/>
        </p:nvSpPr>
        <p:spPr>
          <a:xfrm>
            <a:off x="3624706" y="154851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1">
            <a:extLst>
              <a:ext uri="{FF2B5EF4-FFF2-40B4-BE49-F238E27FC236}">
                <a16:creationId xmlns:a16="http://schemas.microsoft.com/office/drawing/2014/main" id="{AE849687-F040-C848-A7FB-14418E3472C8}"/>
              </a:ext>
            </a:extLst>
          </p:cNvPr>
          <p:cNvSpPr txBox="1"/>
          <p:nvPr/>
        </p:nvSpPr>
        <p:spPr>
          <a:xfrm>
            <a:off x="3687825" y="1558545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22">
            <a:extLst>
              <a:ext uri="{FF2B5EF4-FFF2-40B4-BE49-F238E27FC236}">
                <a16:creationId xmlns:a16="http://schemas.microsoft.com/office/drawing/2014/main" id="{1D3DB82D-5DFA-B848-B6E9-521DC7F97CAD}"/>
              </a:ext>
            </a:extLst>
          </p:cNvPr>
          <p:cNvSpPr/>
          <p:nvPr/>
        </p:nvSpPr>
        <p:spPr>
          <a:xfrm>
            <a:off x="3947921" y="154851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3">
            <a:extLst>
              <a:ext uri="{FF2B5EF4-FFF2-40B4-BE49-F238E27FC236}">
                <a16:creationId xmlns:a16="http://schemas.microsoft.com/office/drawing/2014/main" id="{C6C33759-1FAD-4B41-9FAE-5ED39A5447C1}"/>
              </a:ext>
            </a:extLst>
          </p:cNvPr>
          <p:cNvSpPr/>
          <p:nvPr/>
        </p:nvSpPr>
        <p:spPr>
          <a:xfrm>
            <a:off x="3947921" y="154851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4">
            <a:extLst>
              <a:ext uri="{FF2B5EF4-FFF2-40B4-BE49-F238E27FC236}">
                <a16:creationId xmlns:a16="http://schemas.microsoft.com/office/drawing/2014/main" id="{637C5A2A-B0CD-004D-BFDD-5AA5228B0138}"/>
              </a:ext>
            </a:extLst>
          </p:cNvPr>
          <p:cNvSpPr txBox="1"/>
          <p:nvPr/>
        </p:nvSpPr>
        <p:spPr>
          <a:xfrm>
            <a:off x="4011549" y="1558545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5">
            <a:extLst>
              <a:ext uri="{FF2B5EF4-FFF2-40B4-BE49-F238E27FC236}">
                <a16:creationId xmlns:a16="http://schemas.microsoft.com/office/drawing/2014/main" id="{D9F6BA6F-C8F1-0845-820D-23364E212ED8}"/>
              </a:ext>
            </a:extLst>
          </p:cNvPr>
          <p:cNvSpPr/>
          <p:nvPr/>
        </p:nvSpPr>
        <p:spPr>
          <a:xfrm>
            <a:off x="4272914" y="154851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6">
            <a:extLst>
              <a:ext uri="{FF2B5EF4-FFF2-40B4-BE49-F238E27FC236}">
                <a16:creationId xmlns:a16="http://schemas.microsoft.com/office/drawing/2014/main" id="{BBCF4A13-6221-2F45-83A6-042842060157}"/>
              </a:ext>
            </a:extLst>
          </p:cNvPr>
          <p:cNvSpPr/>
          <p:nvPr/>
        </p:nvSpPr>
        <p:spPr>
          <a:xfrm>
            <a:off x="4272914" y="154851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7">
            <a:extLst>
              <a:ext uri="{FF2B5EF4-FFF2-40B4-BE49-F238E27FC236}">
                <a16:creationId xmlns:a16="http://schemas.microsoft.com/office/drawing/2014/main" id="{52E5CCB1-2989-D34B-ABCE-4C379C291689}"/>
              </a:ext>
            </a:extLst>
          </p:cNvPr>
          <p:cNvSpPr txBox="1"/>
          <p:nvPr/>
        </p:nvSpPr>
        <p:spPr>
          <a:xfrm>
            <a:off x="4336414" y="1558545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8">
            <a:extLst>
              <a:ext uri="{FF2B5EF4-FFF2-40B4-BE49-F238E27FC236}">
                <a16:creationId xmlns:a16="http://schemas.microsoft.com/office/drawing/2014/main" id="{4E6B6452-8261-AB42-BFCB-B158A730EC40}"/>
              </a:ext>
            </a:extLst>
          </p:cNvPr>
          <p:cNvSpPr/>
          <p:nvPr/>
        </p:nvSpPr>
        <p:spPr>
          <a:xfrm>
            <a:off x="4144010" y="1617853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41" y="25908"/>
                </a:moveTo>
                <a:lnTo>
                  <a:pt x="81407" y="46228"/>
                </a:lnTo>
                <a:lnTo>
                  <a:pt x="80899" y="48260"/>
                </a:lnTo>
                <a:lnTo>
                  <a:pt x="82676" y="51308"/>
                </a:lnTo>
                <a:lnTo>
                  <a:pt x="84582" y="51816"/>
                </a:lnTo>
                <a:lnTo>
                  <a:pt x="123473" y="29083"/>
                </a:lnTo>
                <a:lnTo>
                  <a:pt x="122554" y="29083"/>
                </a:lnTo>
                <a:lnTo>
                  <a:pt x="122554" y="28702"/>
                </a:lnTo>
                <a:lnTo>
                  <a:pt x="121030" y="28702"/>
                </a:lnTo>
                <a:lnTo>
                  <a:pt x="116241" y="25908"/>
                </a:lnTo>
                <a:close/>
              </a:path>
              <a:path w="128904" h="52070">
                <a:moveTo>
                  <a:pt x="110798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0798" y="29083"/>
                </a:lnTo>
                <a:lnTo>
                  <a:pt x="116241" y="25908"/>
                </a:lnTo>
                <a:lnTo>
                  <a:pt x="110798" y="22733"/>
                </a:lnTo>
                <a:close/>
              </a:path>
              <a:path w="128904" h="52070">
                <a:moveTo>
                  <a:pt x="123473" y="22733"/>
                </a:moveTo>
                <a:lnTo>
                  <a:pt x="122554" y="22733"/>
                </a:lnTo>
                <a:lnTo>
                  <a:pt x="122554" y="29083"/>
                </a:lnTo>
                <a:lnTo>
                  <a:pt x="123473" y="29083"/>
                </a:lnTo>
                <a:lnTo>
                  <a:pt x="128904" y="25908"/>
                </a:lnTo>
                <a:lnTo>
                  <a:pt x="123473" y="22733"/>
                </a:lnTo>
                <a:close/>
              </a:path>
              <a:path w="128904" h="52070">
                <a:moveTo>
                  <a:pt x="121030" y="23114"/>
                </a:moveTo>
                <a:lnTo>
                  <a:pt x="116241" y="25908"/>
                </a:lnTo>
                <a:lnTo>
                  <a:pt x="121030" y="28702"/>
                </a:lnTo>
                <a:lnTo>
                  <a:pt x="121030" y="23114"/>
                </a:lnTo>
                <a:close/>
              </a:path>
              <a:path w="128904" h="52070">
                <a:moveTo>
                  <a:pt x="122554" y="23114"/>
                </a:moveTo>
                <a:lnTo>
                  <a:pt x="121030" y="23114"/>
                </a:lnTo>
                <a:lnTo>
                  <a:pt x="121030" y="28702"/>
                </a:lnTo>
                <a:lnTo>
                  <a:pt x="122554" y="28702"/>
                </a:lnTo>
                <a:lnTo>
                  <a:pt x="122554" y="23114"/>
                </a:lnTo>
                <a:close/>
              </a:path>
              <a:path w="128904" h="52070">
                <a:moveTo>
                  <a:pt x="84582" y="0"/>
                </a:moveTo>
                <a:lnTo>
                  <a:pt x="82676" y="508"/>
                </a:lnTo>
                <a:lnTo>
                  <a:pt x="80899" y="3556"/>
                </a:lnTo>
                <a:lnTo>
                  <a:pt x="81407" y="5588"/>
                </a:lnTo>
                <a:lnTo>
                  <a:pt x="116241" y="25908"/>
                </a:lnTo>
                <a:lnTo>
                  <a:pt x="121030" y="23114"/>
                </a:lnTo>
                <a:lnTo>
                  <a:pt x="122554" y="23114"/>
                </a:lnTo>
                <a:lnTo>
                  <a:pt x="122554" y="22733"/>
                </a:lnTo>
                <a:lnTo>
                  <a:pt x="123473" y="22733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9">
            <a:extLst>
              <a:ext uri="{FF2B5EF4-FFF2-40B4-BE49-F238E27FC236}">
                <a16:creationId xmlns:a16="http://schemas.microsoft.com/office/drawing/2014/main" id="{EEF6E489-E577-7043-9E58-5251086CF90E}"/>
              </a:ext>
            </a:extLst>
          </p:cNvPr>
          <p:cNvSpPr/>
          <p:nvPr/>
        </p:nvSpPr>
        <p:spPr>
          <a:xfrm>
            <a:off x="3806189" y="1617853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114" y="25908"/>
                </a:moveTo>
                <a:lnTo>
                  <a:pt x="82804" y="45339"/>
                </a:lnTo>
                <a:lnTo>
                  <a:pt x="81407" y="46228"/>
                </a:lnTo>
                <a:lnTo>
                  <a:pt x="80899" y="48260"/>
                </a:lnTo>
                <a:lnTo>
                  <a:pt x="81661" y="49784"/>
                </a:lnTo>
                <a:lnTo>
                  <a:pt x="82550" y="51308"/>
                </a:lnTo>
                <a:lnTo>
                  <a:pt x="84582" y="51816"/>
                </a:lnTo>
                <a:lnTo>
                  <a:pt x="123473" y="29083"/>
                </a:lnTo>
                <a:lnTo>
                  <a:pt x="122555" y="29083"/>
                </a:lnTo>
                <a:lnTo>
                  <a:pt x="122555" y="28702"/>
                </a:lnTo>
                <a:lnTo>
                  <a:pt x="120904" y="28702"/>
                </a:lnTo>
                <a:lnTo>
                  <a:pt x="116114" y="25908"/>
                </a:lnTo>
                <a:close/>
              </a:path>
              <a:path w="128904" h="52070">
                <a:moveTo>
                  <a:pt x="110671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0671" y="29083"/>
                </a:lnTo>
                <a:lnTo>
                  <a:pt x="116114" y="25908"/>
                </a:lnTo>
                <a:lnTo>
                  <a:pt x="110671" y="22733"/>
                </a:lnTo>
                <a:close/>
              </a:path>
              <a:path w="128904" h="52070">
                <a:moveTo>
                  <a:pt x="123473" y="22733"/>
                </a:moveTo>
                <a:lnTo>
                  <a:pt x="122555" y="22733"/>
                </a:lnTo>
                <a:lnTo>
                  <a:pt x="122555" y="29083"/>
                </a:lnTo>
                <a:lnTo>
                  <a:pt x="123473" y="29083"/>
                </a:lnTo>
                <a:lnTo>
                  <a:pt x="128905" y="25908"/>
                </a:lnTo>
                <a:lnTo>
                  <a:pt x="123473" y="22733"/>
                </a:lnTo>
                <a:close/>
              </a:path>
              <a:path w="128904" h="52070">
                <a:moveTo>
                  <a:pt x="120904" y="23114"/>
                </a:moveTo>
                <a:lnTo>
                  <a:pt x="116114" y="25908"/>
                </a:lnTo>
                <a:lnTo>
                  <a:pt x="120904" y="28702"/>
                </a:lnTo>
                <a:lnTo>
                  <a:pt x="120904" y="23114"/>
                </a:lnTo>
                <a:close/>
              </a:path>
              <a:path w="128904" h="52070">
                <a:moveTo>
                  <a:pt x="122555" y="23114"/>
                </a:moveTo>
                <a:lnTo>
                  <a:pt x="120904" y="23114"/>
                </a:lnTo>
                <a:lnTo>
                  <a:pt x="120904" y="28702"/>
                </a:lnTo>
                <a:lnTo>
                  <a:pt x="122555" y="28702"/>
                </a:lnTo>
                <a:lnTo>
                  <a:pt x="122555" y="23114"/>
                </a:lnTo>
                <a:close/>
              </a:path>
              <a:path w="128904" h="52070">
                <a:moveTo>
                  <a:pt x="84582" y="0"/>
                </a:moveTo>
                <a:lnTo>
                  <a:pt x="82550" y="508"/>
                </a:lnTo>
                <a:lnTo>
                  <a:pt x="81661" y="2032"/>
                </a:lnTo>
                <a:lnTo>
                  <a:pt x="80899" y="3556"/>
                </a:lnTo>
                <a:lnTo>
                  <a:pt x="81407" y="5588"/>
                </a:lnTo>
                <a:lnTo>
                  <a:pt x="82804" y="6477"/>
                </a:lnTo>
                <a:lnTo>
                  <a:pt x="116114" y="25908"/>
                </a:lnTo>
                <a:lnTo>
                  <a:pt x="120904" y="23114"/>
                </a:lnTo>
                <a:lnTo>
                  <a:pt x="122555" y="23114"/>
                </a:lnTo>
                <a:lnTo>
                  <a:pt x="122555" y="22733"/>
                </a:lnTo>
                <a:lnTo>
                  <a:pt x="123473" y="22733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30">
            <a:extLst>
              <a:ext uri="{FF2B5EF4-FFF2-40B4-BE49-F238E27FC236}">
                <a16:creationId xmlns:a16="http://schemas.microsoft.com/office/drawing/2014/main" id="{20C6410F-407E-A248-A696-6D0157F82C60}"/>
              </a:ext>
            </a:extLst>
          </p:cNvPr>
          <p:cNvSpPr/>
          <p:nvPr/>
        </p:nvSpPr>
        <p:spPr>
          <a:xfrm>
            <a:off x="3495801" y="1617853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41" y="25908"/>
                </a:moveTo>
                <a:lnTo>
                  <a:pt x="81407" y="46228"/>
                </a:lnTo>
                <a:lnTo>
                  <a:pt x="80899" y="48260"/>
                </a:lnTo>
                <a:lnTo>
                  <a:pt x="82677" y="51308"/>
                </a:lnTo>
                <a:lnTo>
                  <a:pt x="84582" y="51816"/>
                </a:lnTo>
                <a:lnTo>
                  <a:pt x="123473" y="29083"/>
                </a:lnTo>
                <a:lnTo>
                  <a:pt x="122555" y="29083"/>
                </a:lnTo>
                <a:lnTo>
                  <a:pt x="122555" y="28702"/>
                </a:lnTo>
                <a:lnTo>
                  <a:pt x="121031" y="28702"/>
                </a:lnTo>
                <a:lnTo>
                  <a:pt x="116241" y="25908"/>
                </a:lnTo>
                <a:close/>
              </a:path>
              <a:path w="128904" h="52070">
                <a:moveTo>
                  <a:pt x="110798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0798" y="29083"/>
                </a:lnTo>
                <a:lnTo>
                  <a:pt x="116241" y="25908"/>
                </a:lnTo>
                <a:lnTo>
                  <a:pt x="110798" y="22733"/>
                </a:lnTo>
                <a:close/>
              </a:path>
              <a:path w="128904" h="52070">
                <a:moveTo>
                  <a:pt x="123473" y="22733"/>
                </a:moveTo>
                <a:lnTo>
                  <a:pt x="122555" y="22733"/>
                </a:lnTo>
                <a:lnTo>
                  <a:pt x="122555" y="29083"/>
                </a:lnTo>
                <a:lnTo>
                  <a:pt x="123473" y="29083"/>
                </a:lnTo>
                <a:lnTo>
                  <a:pt x="128905" y="25908"/>
                </a:lnTo>
                <a:lnTo>
                  <a:pt x="123473" y="22733"/>
                </a:lnTo>
                <a:close/>
              </a:path>
              <a:path w="128904" h="52070">
                <a:moveTo>
                  <a:pt x="121031" y="23114"/>
                </a:moveTo>
                <a:lnTo>
                  <a:pt x="116241" y="25908"/>
                </a:lnTo>
                <a:lnTo>
                  <a:pt x="121031" y="28702"/>
                </a:lnTo>
                <a:lnTo>
                  <a:pt x="121031" y="23114"/>
                </a:lnTo>
                <a:close/>
              </a:path>
              <a:path w="128904" h="52070">
                <a:moveTo>
                  <a:pt x="122555" y="23114"/>
                </a:moveTo>
                <a:lnTo>
                  <a:pt x="121031" y="23114"/>
                </a:lnTo>
                <a:lnTo>
                  <a:pt x="121031" y="28702"/>
                </a:lnTo>
                <a:lnTo>
                  <a:pt x="122555" y="28702"/>
                </a:lnTo>
                <a:lnTo>
                  <a:pt x="122555" y="23114"/>
                </a:lnTo>
                <a:close/>
              </a:path>
              <a:path w="128904" h="52070">
                <a:moveTo>
                  <a:pt x="84582" y="0"/>
                </a:moveTo>
                <a:lnTo>
                  <a:pt x="82677" y="508"/>
                </a:lnTo>
                <a:lnTo>
                  <a:pt x="80899" y="3556"/>
                </a:lnTo>
                <a:lnTo>
                  <a:pt x="81407" y="5588"/>
                </a:lnTo>
                <a:lnTo>
                  <a:pt x="116241" y="25908"/>
                </a:lnTo>
                <a:lnTo>
                  <a:pt x="121031" y="23114"/>
                </a:lnTo>
                <a:lnTo>
                  <a:pt x="122555" y="23114"/>
                </a:lnTo>
                <a:lnTo>
                  <a:pt x="122555" y="22733"/>
                </a:lnTo>
                <a:lnTo>
                  <a:pt x="123473" y="22733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31">
            <a:extLst>
              <a:ext uri="{FF2B5EF4-FFF2-40B4-BE49-F238E27FC236}">
                <a16:creationId xmlns:a16="http://schemas.microsoft.com/office/drawing/2014/main" id="{5508E055-F35D-8B40-92B5-70E1F5A6A5B4}"/>
              </a:ext>
            </a:extLst>
          </p:cNvPr>
          <p:cNvSpPr/>
          <p:nvPr/>
        </p:nvSpPr>
        <p:spPr>
          <a:xfrm>
            <a:off x="4285995" y="188963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2">
            <a:extLst>
              <a:ext uri="{FF2B5EF4-FFF2-40B4-BE49-F238E27FC236}">
                <a16:creationId xmlns:a16="http://schemas.microsoft.com/office/drawing/2014/main" id="{9ED8D495-0D83-384C-A3C1-344DF3B49706}"/>
              </a:ext>
            </a:extLst>
          </p:cNvPr>
          <p:cNvSpPr/>
          <p:nvPr/>
        </p:nvSpPr>
        <p:spPr>
          <a:xfrm>
            <a:off x="4285995" y="188963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3">
            <a:extLst>
              <a:ext uri="{FF2B5EF4-FFF2-40B4-BE49-F238E27FC236}">
                <a16:creationId xmlns:a16="http://schemas.microsoft.com/office/drawing/2014/main" id="{51A1B414-1F45-F340-9CB0-54E9E6286E2E}"/>
              </a:ext>
            </a:extLst>
          </p:cNvPr>
          <p:cNvSpPr/>
          <p:nvPr/>
        </p:nvSpPr>
        <p:spPr>
          <a:xfrm>
            <a:off x="3642740" y="188963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4">
            <a:extLst>
              <a:ext uri="{FF2B5EF4-FFF2-40B4-BE49-F238E27FC236}">
                <a16:creationId xmlns:a16="http://schemas.microsoft.com/office/drawing/2014/main" id="{45B7136B-CFD7-4D48-A066-AF0298EB3F5A}"/>
              </a:ext>
            </a:extLst>
          </p:cNvPr>
          <p:cNvSpPr/>
          <p:nvPr/>
        </p:nvSpPr>
        <p:spPr>
          <a:xfrm>
            <a:off x="3642740" y="188963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5">
            <a:extLst>
              <a:ext uri="{FF2B5EF4-FFF2-40B4-BE49-F238E27FC236}">
                <a16:creationId xmlns:a16="http://schemas.microsoft.com/office/drawing/2014/main" id="{71694249-2AEE-B54C-9E75-95BBE58420F0}"/>
              </a:ext>
            </a:extLst>
          </p:cNvPr>
          <p:cNvSpPr/>
          <p:nvPr/>
        </p:nvSpPr>
        <p:spPr>
          <a:xfrm>
            <a:off x="3337560" y="188963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6">
            <a:extLst>
              <a:ext uri="{FF2B5EF4-FFF2-40B4-BE49-F238E27FC236}">
                <a16:creationId xmlns:a16="http://schemas.microsoft.com/office/drawing/2014/main" id="{58D271D1-87AD-4C4A-B49F-E28C459CA0ED}"/>
              </a:ext>
            </a:extLst>
          </p:cNvPr>
          <p:cNvSpPr/>
          <p:nvPr/>
        </p:nvSpPr>
        <p:spPr>
          <a:xfrm>
            <a:off x="3337560" y="188963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7">
            <a:extLst>
              <a:ext uri="{FF2B5EF4-FFF2-40B4-BE49-F238E27FC236}">
                <a16:creationId xmlns:a16="http://schemas.microsoft.com/office/drawing/2014/main" id="{BAB409AA-0152-DB4B-974E-038AA8713812}"/>
              </a:ext>
            </a:extLst>
          </p:cNvPr>
          <p:cNvSpPr/>
          <p:nvPr/>
        </p:nvSpPr>
        <p:spPr>
          <a:xfrm>
            <a:off x="3953129" y="18849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8">
            <a:extLst>
              <a:ext uri="{FF2B5EF4-FFF2-40B4-BE49-F238E27FC236}">
                <a16:creationId xmlns:a16="http://schemas.microsoft.com/office/drawing/2014/main" id="{657E672E-F6A7-2F43-89F0-0A554DF0330B}"/>
              </a:ext>
            </a:extLst>
          </p:cNvPr>
          <p:cNvSpPr/>
          <p:nvPr/>
        </p:nvSpPr>
        <p:spPr>
          <a:xfrm>
            <a:off x="3953129" y="18849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9">
            <a:extLst>
              <a:ext uri="{FF2B5EF4-FFF2-40B4-BE49-F238E27FC236}">
                <a16:creationId xmlns:a16="http://schemas.microsoft.com/office/drawing/2014/main" id="{98BDB8EA-9330-3E49-9DE5-A414B8471408}"/>
              </a:ext>
            </a:extLst>
          </p:cNvPr>
          <p:cNvSpPr txBox="1"/>
          <p:nvPr/>
        </p:nvSpPr>
        <p:spPr>
          <a:xfrm>
            <a:off x="3400679" y="1899666"/>
            <a:ext cx="102616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304800" algn="l"/>
                <a:tab pos="615315" algn="l"/>
                <a:tab pos="948690" algn="l"/>
              </a:tabLst>
            </a:pPr>
            <a:r>
              <a:rPr sz="900" spc="5" dirty="0">
                <a:latin typeface="Arial"/>
                <a:cs typeface="Arial"/>
              </a:rPr>
              <a:t>5	3	</a:t>
            </a:r>
            <a:r>
              <a:rPr sz="1350" spc="7" baseline="3086" dirty="0">
                <a:latin typeface="Arial"/>
                <a:cs typeface="Arial"/>
              </a:rPr>
              <a:t>8	</a:t>
            </a: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36" name="object 40">
            <a:extLst>
              <a:ext uri="{FF2B5EF4-FFF2-40B4-BE49-F238E27FC236}">
                <a16:creationId xmlns:a16="http://schemas.microsoft.com/office/drawing/2014/main" id="{16D22C80-E5B0-CA4B-8B3E-955C8E0FE94A}"/>
              </a:ext>
            </a:extLst>
          </p:cNvPr>
          <p:cNvSpPr/>
          <p:nvPr/>
        </p:nvSpPr>
        <p:spPr>
          <a:xfrm>
            <a:off x="4137025" y="1961262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114" y="25907"/>
                </a:moveTo>
                <a:lnTo>
                  <a:pt x="81280" y="46227"/>
                </a:lnTo>
                <a:lnTo>
                  <a:pt x="80772" y="48259"/>
                </a:lnTo>
                <a:lnTo>
                  <a:pt x="82550" y="51307"/>
                </a:lnTo>
                <a:lnTo>
                  <a:pt x="84455" y="51815"/>
                </a:lnTo>
                <a:lnTo>
                  <a:pt x="123346" y="29082"/>
                </a:lnTo>
                <a:lnTo>
                  <a:pt x="122555" y="29082"/>
                </a:lnTo>
                <a:lnTo>
                  <a:pt x="122555" y="28701"/>
                </a:lnTo>
                <a:lnTo>
                  <a:pt x="120904" y="28701"/>
                </a:lnTo>
                <a:lnTo>
                  <a:pt x="116114" y="25907"/>
                </a:lnTo>
                <a:close/>
              </a:path>
              <a:path w="128904" h="52070">
                <a:moveTo>
                  <a:pt x="110671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114" y="25907"/>
                </a:lnTo>
                <a:lnTo>
                  <a:pt x="110671" y="22732"/>
                </a:lnTo>
                <a:close/>
              </a:path>
              <a:path w="128904" h="52070">
                <a:moveTo>
                  <a:pt x="123346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346" y="29082"/>
                </a:lnTo>
                <a:lnTo>
                  <a:pt x="128777" y="25907"/>
                </a:lnTo>
                <a:lnTo>
                  <a:pt x="123346" y="22732"/>
                </a:lnTo>
                <a:close/>
              </a:path>
              <a:path w="128904" h="52070">
                <a:moveTo>
                  <a:pt x="120904" y="23113"/>
                </a:moveTo>
                <a:lnTo>
                  <a:pt x="116114" y="25907"/>
                </a:lnTo>
                <a:lnTo>
                  <a:pt x="120904" y="28701"/>
                </a:lnTo>
                <a:lnTo>
                  <a:pt x="120904" y="23113"/>
                </a:lnTo>
                <a:close/>
              </a:path>
              <a:path w="128904" h="52070">
                <a:moveTo>
                  <a:pt x="122555" y="23113"/>
                </a:moveTo>
                <a:lnTo>
                  <a:pt x="120904" y="23113"/>
                </a:lnTo>
                <a:lnTo>
                  <a:pt x="120904" y="28701"/>
                </a:lnTo>
                <a:lnTo>
                  <a:pt x="122555" y="28701"/>
                </a:lnTo>
                <a:lnTo>
                  <a:pt x="122555" y="23113"/>
                </a:lnTo>
                <a:close/>
              </a:path>
              <a:path w="128904" h="52070">
                <a:moveTo>
                  <a:pt x="84455" y="0"/>
                </a:moveTo>
                <a:lnTo>
                  <a:pt x="82550" y="634"/>
                </a:lnTo>
                <a:lnTo>
                  <a:pt x="81661" y="2031"/>
                </a:lnTo>
                <a:lnTo>
                  <a:pt x="80772" y="3555"/>
                </a:lnTo>
                <a:lnTo>
                  <a:pt x="81280" y="5587"/>
                </a:lnTo>
                <a:lnTo>
                  <a:pt x="116114" y="25907"/>
                </a:lnTo>
                <a:lnTo>
                  <a:pt x="120904" y="23113"/>
                </a:lnTo>
                <a:lnTo>
                  <a:pt x="122555" y="23113"/>
                </a:lnTo>
                <a:lnTo>
                  <a:pt x="122555" y="22732"/>
                </a:lnTo>
                <a:lnTo>
                  <a:pt x="123346" y="22732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1">
            <a:extLst>
              <a:ext uri="{FF2B5EF4-FFF2-40B4-BE49-F238E27FC236}">
                <a16:creationId xmlns:a16="http://schemas.microsoft.com/office/drawing/2014/main" id="{54B98A57-F624-EE41-968E-BDE87A231342}"/>
              </a:ext>
            </a:extLst>
          </p:cNvPr>
          <p:cNvSpPr/>
          <p:nvPr/>
        </p:nvSpPr>
        <p:spPr>
          <a:xfrm>
            <a:off x="3824350" y="1958976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23" y="25844"/>
                </a:moveTo>
                <a:lnTo>
                  <a:pt x="81280" y="46228"/>
                </a:lnTo>
                <a:lnTo>
                  <a:pt x="80772" y="48133"/>
                </a:lnTo>
                <a:lnTo>
                  <a:pt x="82550" y="51181"/>
                </a:lnTo>
                <a:lnTo>
                  <a:pt x="84455" y="51689"/>
                </a:lnTo>
                <a:lnTo>
                  <a:pt x="123319" y="29083"/>
                </a:lnTo>
                <a:lnTo>
                  <a:pt x="122555" y="29083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70">
                <a:moveTo>
                  <a:pt x="110889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0671" y="29083"/>
                </a:lnTo>
                <a:lnTo>
                  <a:pt x="116223" y="25844"/>
                </a:lnTo>
                <a:lnTo>
                  <a:pt x="110889" y="22733"/>
                </a:lnTo>
                <a:close/>
              </a:path>
              <a:path w="128904" h="52070">
                <a:moveTo>
                  <a:pt x="123346" y="22733"/>
                </a:moveTo>
                <a:lnTo>
                  <a:pt x="122555" y="22733"/>
                </a:lnTo>
                <a:lnTo>
                  <a:pt x="122555" y="29083"/>
                </a:lnTo>
                <a:lnTo>
                  <a:pt x="123319" y="29083"/>
                </a:lnTo>
                <a:lnTo>
                  <a:pt x="128778" y="25908"/>
                </a:lnTo>
                <a:lnTo>
                  <a:pt x="123346" y="22733"/>
                </a:lnTo>
                <a:close/>
              </a:path>
              <a:path w="128904" h="52070">
                <a:moveTo>
                  <a:pt x="120904" y="23114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4"/>
                </a:lnTo>
                <a:close/>
              </a:path>
              <a:path w="128904" h="52070">
                <a:moveTo>
                  <a:pt x="122555" y="23114"/>
                </a:moveTo>
                <a:lnTo>
                  <a:pt x="120904" y="23114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4"/>
                </a:lnTo>
                <a:close/>
              </a:path>
              <a:path w="128904" h="52070">
                <a:moveTo>
                  <a:pt x="84455" y="0"/>
                </a:moveTo>
                <a:lnTo>
                  <a:pt x="82550" y="508"/>
                </a:lnTo>
                <a:lnTo>
                  <a:pt x="80772" y="3556"/>
                </a:lnTo>
                <a:lnTo>
                  <a:pt x="81280" y="5461"/>
                </a:lnTo>
                <a:lnTo>
                  <a:pt x="116223" y="25844"/>
                </a:lnTo>
                <a:lnTo>
                  <a:pt x="120904" y="23114"/>
                </a:lnTo>
                <a:lnTo>
                  <a:pt x="122555" y="23114"/>
                </a:lnTo>
                <a:lnTo>
                  <a:pt x="122555" y="22733"/>
                </a:lnTo>
                <a:lnTo>
                  <a:pt x="123346" y="22733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42">
            <a:extLst>
              <a:ext uri="{FF2B5EF4-FFF2-40B4-BE49-F238E27FC236}">
                <a16:creationId xmlns:a16="http://schemas.microsoft.com/office/drawing/2014/main" id="{9FB6D675-BAF4-274B-BEB8-422D6F075A27}"/>
              </a:ext>
            </a:extLst>
          </p:cNvPr>
          <p:cNvSpPr/>
          <p:nvPr/>
        </p:nvSpPr>
        <p:spPr>
          <a:xfrm>
            <a:off x="3513963" y="1958976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23" y="25844"/>
                </a:moveTo>
                <a:lnTo>
                  <a:pt x="81280" y="46228"/>
                </a:lnTo>
                <a:lnTo>
                  <a:pt x="80772" y="48133"/>
                </a:lnTo>
                <a:lnTo>
                  <a:pt x="82550" y="51181"/>
                </a:lnTo>
                <a:lnTo>
                  <a:pt x="84582" y="51689"/>
                </a:lnTo>
                <a:lnTo>
                  <a:pt x="123446" y="29083"/>
                </a:lnTo>
                <a:lnTo>
                  <a:pt x="122555" y="29083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70">
                <a:moveTo>
                  <a:pt x="110889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0671" y="29083"/>
                </a:lnTo>
                <a:lnTo>
                  <a:pt x="116223" y="25844"/>
                </a:lnTo>
                <a:lnTo>
                  <a:pt x="110889" y="22733"/>
                </a:lnTo>
                <a:close/>
              </a:path>
              <a:path w="128904" h="52070">
                <a:moveTo>
                  <a:pt x="123473" y="22733"/>
                </a:moveTo>
                <a:lnTo>
                  <a:pt x="122555" y="22733"/>
                </a:lnTo>
                <a:lnTo>
                  <a:pt x="122555" y="29083"/>
                </a:lnTo>
                <a:lnTo>
                  <a:pt x="123446" y="29083"/>
                </a:lnTo>
                <a:lnTo>
                  <a:pt x="128905" y="25908"/>
                </a:lnTo>
                <a:lnTo>
                  <a:pt x="123473" y="22733"/>
                </a:lnTo>
                <a:close/>
              </a:path>
              <a:path w="128904" h="52070">
                <a:moveTo>
                  <a:pt x="120904" y="23114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4"/>
                </a:lnTo>
                <a:close/>
              </a:path>
              <a:path w="128904" h="52070">
                <a:moveTo>
                  <a:pt x="122555" y="23114"/>
                </a:moveTo>
                <a:lnTo>
                  <a:pt x="120904" y="23114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4"/>
                </a:lnTo>
                <a:close/>
              </a:path>
              <a:path w="128904" h="52070">
                <a:moveTo>
                  <a:pt x="84582" y="0"/>
                </a:moveTo>
                <a:lnTo>
                  <a:pt x="82550" y="508"/>
                </a:lnTo>
                <a:lnTo>
                  <a:pt x="80772" y="3556"/>
                </a:lnTo>
                <a:lnTo>
                  <a:pt x="81280" y="5461"/>
                </a:lnTo>
                <a:lnTo>
                  <a:pt x="116223" y="25844"/>
                </a:lnTo>
                <a:lnTo>
                  <a:pt x="120904" y="23114"/>
                </a:lnTo>
                <a:lnTo>
                  <a:pt x="122555" y="23114"/>
                </a:lnTo>
                <a:lnTo>
                  <a:pt x="122555" y="22733"/>
                </a:lnTo>
                <a:lnTo>
                  <a:pt x="123473" y="22733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43">
            <a:extLst>
              <a:ext uri="{FF2B5EF4-FFF2-40B4-BE49-F238E27FC236}">
                <a16:creationId xmlns:a16="http://schemas.microsoft.com/office/drawing/2014/main" id="{F0E2E5A2-D3C8-9E40-9A19-EDE3BF374578}"/>
              </a:ext>
            </a:extLst>
          </p:cNvPr>
          <p:cNvSpPr txBox="1"/>
          <p:nvPr/>
        </p:nvSpPr>
        <p:spPr>
          <a:xfrm>
            <a:off x="2329561" y="1492124"/>
            <a:ext cx="926465" cy="6350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" marR="12573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Sorted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(doubly)  linked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  <a:p>
            <a:pPr marR="5080">
              <a:lnSpc>
                <a:spcPct val="100000"/>
              </a:lnSpc>
              <a:spcBef>
                <a:spcPts val="459"/>
              </a:spcBef>
            </a:pPr>
            <a:r>
              <a:rPr sz="900" dirty="0">
                <a:latin typeface="Arial"/>
                <a:cs typeface="Arial"/>
              </a:rPr>
              <a:t>Unsorted</a:t>
            </a:r>
            <a:r>
              <a:rPr sz="900" spc="-8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(doubly)  linked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44">
            <a:extLst>
              <a:ext uri="{FF2B5EF4-FFF2-40B4-BE49-F238E27FC236}">
                <a16:creationId xmlns:a16="http://schemas.microsoft.com/office/drawing/2014/main" id="{8CEB6AB5-5395-2446-B41C-D0897CF76160}"/>
              </a:ext>
            </a:extLst>
          </p:cNvPr>
          <p:cNvSpPr txBox="1"/>
          <p:nvPr/>
        </p:nvSpPr>
        <p:spPr>
          <a:xfrm>
            <a:off x="2335149" y="2216024"/>
            <a:ext cx="2101215" cy="5308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Hash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table</a:t>
            </a:r>
            <a:endParaRPr sz="900">
              <a:latin typeface="Arial"/>
              <a:cs typeface="Arial"/>
            </a:endParaRPr>
          </a:p>
          <a:p>
            <a:pPr marR="5080">
              <a:lnSpc>
                <a:spcPct val="100000"/>
              </a:lnSpc>
              <a:spcBef>
                <a:spcPts val="725"/>
              </a:spcBef>
            </a:pPr>
            <a:r>
              <a:rPr sz="900" dirty="0">
                <a:latin typeface="Arial"/>
                <a:cs typeface="Arial"/>
              </a:rPr>
              <a:t>(Balanced) </a:t>
            </a:r>
            <a:r>
              <a:rPr sz="900" spc="5" dirty="0">
                <a:latin typeface="Arial"/>
                <a:cs typeface="Arial"/>
              </a:rPr>
              <a:t>binary </a:t>
            </a:r>
            <a:r>
              <a:rPr sz="900" dirty="0">
                <a:latin typeface="Arial"/>
                <a:cs typeface="Arial"/>
              </a:rPr>
              <a:t>search </a:t>
            </a:r>
            <a:r>
              <a:rPr sz="900" spc="-5" dirty="0">
                <a:latin typeface="Arial"/>
                <a:cs typeface="Arial"/>
              </a:rPr>
              <a:t>trees, </a:t>
            </a:r>
            <a:r>
              <a:rPr sz="900" spc="5" dirty="0">
                <a:latin typeface="Arial"/>
                <a:cs typeface="Arial"/>
              </a:rPr>
              <a:t>skip</a:t>
            </a:r>
            <a:r>
              <a:rPr sz="900" spc="-19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lists, 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B-trees</a:t>
            </a:r>
            <a:endParaRPr sz="900">
              <a:latin typeface="Arial"/>
              <a:cs typeface="Arial"/>
            </a:endParaRPr>
          </a:p>
        </p:txBody>
      </p:sp>
      <p:sp>
        <p:nvSpPr>
          <p:cNvPr id="41" name="object 45">
            <a:extLst>
              <a:ext uri="{FF2B5EF4-FFF2-40B4-BE49-F238E27FC236}">
                <a16:creationId xmlns:a16="http://schemas.microsoft.com/office/drawing/2014/main" id="{433E6EE5-C7F4-2F4F-A7DA-1E4E6D42A2DA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5092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>
            <a:extLst>
              <a:ext uri="{FF2B5EF4-FFF2-40B4-BE49-F238E27FC236}">
                <a16:creationId xmlns:a16="http://schemas.microsoft.com/office/drawing/2014/main" id="{CFA2D511-E7D3-8145-8AFB-A7F0A03345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123229"/>
              </p:ext>
            </p:extLst>
          </p:nvPr>
        </p:nvGraphicFramePr>
        <p:xfrm>
          <a:off x="147065" y="681863"/>
          <a:ext cx="2056764" cy="20410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768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Insert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Remove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6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763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r>
                        <a:rPr sz="9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post-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763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post-find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post-find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763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763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post-find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763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“O(1)”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“O(1)”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“O(1)”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7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10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10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10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object 3">
            <a:extLst>
              <a:ext uri="{FF2B5EF4-FFF2-40B4-BE49-F238E27FC236}">
                <a16:creationId xmlns:a16="http://schemas.microsoft.com/office/drawing/2014/main" id="{CBEB7DD4-D8D6-274F-8FC9-EE8E8C311BB0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27DEED8-7782-5947-BE67-AA2C67DA0070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E3768DE-2325-6141-B3F3-72C3B9B0FF86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87094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Set / Map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Data</a:t>
            </a:r>
            <a:r>
              <a:rPr sz="1800" b="1" spc="-6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Structures</a:t>
            </a:r>
            <a:endParaRPr sz="1800">
              <a:latin typeface="Arial"/>
              <a:cs typeface="Arial"/>
            </a:endParaRPr>
          </a:p>
        </p:txBody>
      </p:sp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0D10B767-380E-0E47-9399-54DE8459B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992265"/>
              </p:ext>
            </p:extLst>
          </p:nvPr>
        </p:nvGraphicFramePr>
        <p:xfrm>
          <a:off x="3120644" y="947673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object 7">
            <a:extLst>
              <a:ext uri="{FF2B5EF4-FFF2-40B4-BE49-F238E27FC236}">
                <a16:creationId xmlns:a16="http://schemas.microsoft.com/office/drawing/2014/main" id="{6AB88145-5C08-324B-A240-4760FCCFB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747330"/>
              </p:ext>
            </p:extLst>
          </p:nvPr>
        </p:nvGraphicFramePr>
        <p:xfrm>
          <a:off x="3183889" y="1250569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object 8">
            <a:extLst>
              <a:ext uri="{FF2B5EF4-FFF2-40B4-BE49-F238E27FC236}">
                <a16:creationId xmlns:a16="http://schemas.microsoft.com/office/drawing/2014/main" id="{4BB08387-2BFB-AB42-BEF6-80DDCB20287F}"/>
              </a:ext>
            </a:extLst>
          </p:cNvPr>
          <p:cNvSpPr txBox="1"/>
          <p:nvPr/>
        </p:nvSpPr>
        <p:spPr>
          <a:xfrm>
            <a:off x="2332608" y="958722"/>
            <a:ext cx="771525" cy="4737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Sorted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Unsorted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3AEA8D49-1297-7845-A65E-3A01F331ECE6}"/>
              </a:ext>
            </a:extLst>
          </p:cNvPr>
          <p:cNvSpPr/>
          <p:nvPr/>
        </p:nvSpPr>
        <p:spPr>
          <a:xfrm>
            <a:off x="3305301" y="155371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2E8AE222-73DB-874C-880D-71E776EE841C}"/>
              </a:ext>
            </a:extLst>
          </p:cNvPr>
          <p:cNvSpPr/>
          <p:nvPr/>
        </p:nvSpPr>
        <p:spPr>
          <a:xfrm>
            <a:off x="3305301" y="155371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8EA856F2-EFE5-E045-82B6-4894F3DB19E9}"/>
              </a:ext>
            </a:extLst>
          </p:cNvPr>
          <p:cNvSpPr txBox="1"/>
          <p:nvPr/>
        </p:nvSpPr>
        <p:spPr>
          <a:xfrm>
            <a:off x="3368420" y="1562481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D8E6D61B-23A0-284E-BC44-64642747FFE1}"/>
              </a:ext>
            </a:extLst>
          </p:cNvPr>
          <p:cNvSpPr/>
          <p:nvPr/>
        </p:nvSpPr>
        <p:spPr>
          <a:xfrm>
            <a:off x="3624706" y="15500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C1CB097C-AF0F-B745-A2A2-67E136E4F6DC}"/>
              </a:ext>
            </a:extLst>
          </p:cNvPr>
          <p:cNvSpPr/>
          <p:nvPr/>
        </p:nvSpPr>
        <p:spPr>
          <a:xfrm>
            <a:off x="3624706" y="15500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E0E881B9-E220-4349-B117-459DB7C3F84B}"/>
              </a:ext>
            </a:extLst>
          </p:cNvPr>
          <p:cNvSpPr txBox="1"/>
          <p:nvPr/>
        </p:nvSpPr>
        <p:spPr>
          <a:xfrm>
            <a:off x="3687825" y="155879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1BD3D3F9-F197-3E44-A39E-966705A0E578}"/>
              </a:ext>
            </a:extLst>
          </p:cNvPr>
          <p:cNvSpPr/>
          <p:nvPr/>
        </p:nvSpPr>
        <p:spPr>
          <a:xfrm>
            <a:off x="3947921" y="15500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D048057E-6294-914B-8B8C-DBE10407DD0F}"/>
              </a:ext>
            </a:extLst>
          </p:cNvPr>
          <p:cNvSpPr/>
          <p:nvPr/>
        </p:nvSpPr>
        <p:spPr>
          <a:xfrm>
            <a:off x="3947921" y="15500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5386493-3CFF-C64E-A5A7-4F6F511F87A5}"/>
              </a:ext>
            </a:extLst>
          </p:cNvPr>
          <p:cNvSpPr txBox="1"/>
          <p:nvPr/>
        </p:nvSpPr>
        <p:spPr>
          <a:xfrm>
            <a:off x="4011549" y="155879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7CDEFCA1-53BF-B649-AEFE-3156EB264B22}"/>
              </a:ext>
            </a:extLst>
          </p:cNvPr>
          <p:cNvSpPr/>
          <p:nvPr/>
        </p:nvSpPr>
        <p:spPr>
          <a:xfrm>
            <a:off x="4272914" y="15500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5B89756C-FA72-A44A-A33E-B4881C919BB8}"/>
              </a:ext>
            </a:extLst>
          </p:cNvPr>
          <p:cNvSpPr/>
          <p:nvPr/>
        </p:nvSpPr>
        <p:spPr>
          <a:xfrm>
            <a:off x="4272914" y="15500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35E96EC3-8CC3-B84E-BDD8-FBB068CD97C9}"/>
              </a:ext>
            </a:extLst>
          </p:cNvPr>
          <p:cNvSpPr txBox="1"/>
          <p:nvPr/>
        </p:nvSpPr>
        <p:spPr>
          <a:xfrm>
            <a:off x="4336414" y="155879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0D3E1CCB-EBF6-064B-850F-C4FCB941A6F5}"/>
              </a:ext>
            </a:extLst>
          </p:cNvPr>
          <p:cNvSpPr/>
          <p:nvPr/>
        </p:nvSpPr>
        <p:spPr>
          <a:xfrm>
            <a:off x="4144010" y="1619376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241" y="25907"/>
                </a:moveTo>
                <a:lnTo>
                  <a:pt x="81407" y="46227"/>
                </a:lnTo>
                <a:lnTo>
                  <a:pt x="80899" y="48259"/>
                </a:lnTo>
                <a:lnTo>
                  <a:pt x="82676" y="51307"/>
                </a:lnTo>
                <a:lnTo>
                  <a:pt x="84582" y="51816"/>
                </a:lnTo>
                <a:lnTo>
                  <a:pt x="123473" y="29082"/>
                </a:lnTo>
                <a:lnTo>
                  <a:pt x="122554" y="29082"/>
                </a:lnTo>
                <a:lnTo>
                  <a:pt x="122554" y="28701"/>
                </a:lnTo>
                <a:lnTo>
                  <a:pt x="121030" y="28701"/>
                </a:lnTo>
                <a:lnTo>
                  <a:pt x="116241" y="25907"/>
                </a:lnTo>
                <a:close/>
              </a:path>
              <a:path w="128904" h="52069">
                <a:moveTo>
                  <a:pt x="110798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798" y="29082"/>
                </a:lnTo>
                <a:lnTo>
                  <a:pt x="116241" y="25907"/>
                </a:lnTo>
                <a:lnTo>
                  <a:pt x="110798" y="22732"/>
                </a:lnTo>
                <a:close/>
              </a:path>
              <a:path w="128904" h="52069">
                <a:moveTo>
                  <a:pt x="123473" y="22732"/>
                </a:moveTo>
                <a:lnTo>
                  <a:pt x="122554" y="22732"/>
                </a:lnTo>
                <a:lnTo>
                  <a:pt x="122554" y="29082"/>
                </a:lnTo>
                <a:lnTo>
                  <a:pt x="123473" y="29082"/>
                </a:lnTo>
                <a:lnTo>
                  <a:pt x="128904" y="25907"/>
                </a:lnTo>
                <a:lnTo>
                  <a:pt x="123473" y="22732"/>
                </a:lnTo>
                <a:close/>
              </a:path>
              <a:path w="128904" h="52069">
                <a:moveTo>
                  <a:pt x="121030" y="23114"/>
                </a:moveTo>
                <a:lnTo>
                  <a:pt x="116241" y="25907"/>
                </a:lnTo>
                <a:lnTo>
                  <a:pt x="121030" y="28701"/>
                </a:lnTo>
                <a:lnTo>
                  <a:pt x="121030" y="23114"/>
                </a:lnTo>
                <a:close/>
              </a:path>
              <a:path w="128904" h="52069">
                <a:moveTo>
                  <a:pt x="122554" y="23114"/>
                </a:moveTo>
                <a:lnTo>
                  <a:pt x="121030" y="23114"/>
                </a:lnTo>
                <a:lnTo>
                  <a:pt x="121030" y="28701"/>
                </a:lnTo>
                <a:lnTo>
                  <a:pt x="122554" y="28701"/>
                </a:lnTo>
                <a:lnTo>
                  <a:pt x="122554" y="23114"/>
                </a:lnTo>
                <a:close/>
              </a:path>
              <a:path w="128904" h="52069">
                <a:moveTo>
                  <a:pt x="84582" y="0"/>
                </a:moveTo>
                <a:lnTo>
                  <a:pt x="82676" y="634"/>
                </a:lnTo>
                <a:lnTo>
                  <a:pt x="81787" y="2031"/>
                </a:lnTo>
                <a:lnTo>
                  <a:pt x="80899" y="3555"/>
                </a:lnTo>
                <a:lnTo>
                  <a:pt x="81407" y="5587"/>
                </a:lnTo>
                <a:lnTo>
                  <a:pt x="116241" y="25907"/>
                </a:lnTo>
                <a:lnTo>
                  <a:pt x="121030" y="23114"/>
                </a:lnTo>
                <a:lnTo>
                  <a:pt x="122554" y="23114"/>
                </a:lnTo>
                <a:lnTo>
                  <a:pt x="122554" y="22732"/>
                </a:lnTo>
                <a:lnTo>
                  <a:pt x="123473" y="22732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0DA1F250-4F7C-5B41-AD9A-4CFA16662E37}"/>
              </a:ext>
            </a:extLst>
          </p:cNvPr>
          <p:cNvSpPr/>
          <p:nvPr/>
        </p:nvSpPr>
        <p:spPr>
          <a:xfrm>
            <a:off x="3806189" y="1619376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114" y="25908"/>
                </a:moveTo>
                <a:lnTo>
                  <a:pt x="82804" y="45339"/>
                </a:lnTo>
                <a:lnTo>
                  <a:pt x="81407" y="46227"/>
                </a:lnTo>
                <a:lnTo>
                  <a:pt x="80899" y="48259"/>
                </a:lnTo>
                <a:lnTo>
                  <a:pt x="81661" y="49783"/>
                </a:lnTo>
                <a:lnTo>
                  <a:pt x="82550" y="51307"/>
                </a:lnTo>
                <a:lnTo>
                  <a:pt x="84582" y="51816"/>
                </a:lnTo>
                <a:lnTo>
                  <a:pt x="123473" y="29082"/>
                </a:lnTo>
                <a:lnTo>
                  <a:pt x="122555" y="29082"/>
                </a:lnTo>
                <a:lnTo>
                  <a:pt x="122555" y="28701"/>
                </a:lnTo>
                <a:lnTo>
                  <a:pt x="120904" y="28701"/>
                </a:lnTo>
                <a:lnTo>
                  <a:pt x="116114" y="25908"/>
                </a:lnTo>
                <a:close/>
              </a:path>
              <a:path w="128904" h="52069">
                <a:moveTo>
                  <a:pt x="110671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114" y="25908"/>
                </a:lnTo>
                <a:lnTo>
                  <a:pt x="110671" y="22732"/>
                </a:lnTo>
                <a:close/>
              </a:path>
              <a:path w="128904" h="52069">
                <a:moveTo>
                  <a:pt x="123473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473" y="29082"/>
                </a:lnTo>
                <a:lnTo>
                  <a:pt x="128904" y="25908"/>
                </a:lnTo>
                <a:lnTo>
                  <a:pt x="123473" y="22732"/>
                </a:lnTo>
                <a:close/>
              </a:path>
              <a:path w="128904" h="52069">
                <a:moveTo>
                  <a:pt x="120904" y="23114"/>
                </a:moveTo>
                <a:lnTo>
                  <a:pt x="116114" y="25908"/>
                </a:lnTo>
                <a:lnTo>
                  <a:pt x="120904" y="28701"/>
                </a:lnTo>
                <a:lnTo>
                  <a:pt x="120904" y="23114"/>
                </a:lnTo>
                <a:close/>
              </a:path>
              <a:path w="128904" h="52069">
                <a:moveTo>
                  <a:pt x="122555" y="23114"/>
                </a:moveTo>
                <a:lnTo>
                  <a:pt x="120904" y="23114"/>
                </a:lnTo>
                <a:lnTo>
                  <a:pt x="120904" y="28701"/>
                </a:lnTo>
                <a:lnTo>
                  <a:pt x="122555" y="28701"/>
                </a:lnTo>
                <a:lnTo>
                  <a:pt x="122555" y="23114"/>
                </a:lnTo>
                <a:close/>
              </a:path>
              <a:path w="128904" h="52069">
                <a:moveTo>
                  <a:pt x="84582" y="0"/>
                </a:moveTo>
                <a:lnTo>
                  <a:pt x="82550" y="634"/>
                </a:lnTo>
                <a:lnTo>
                  <a:pt x="81661" y="2031"/>
                </a:lnTo>
                <a:lnTo>
                  <a:pt x="80899" y="3555"/>
                </a:lnTo>
                <a:lnTo>
                  <a:pt x="81407" y="5587"/>
                </a:lnTo>
                <a:lnTo>
                  <a:pt x="82804" y="6476"/>
                </a:lnTo>
                <a:lnTo>
                  <a:pt x="116114" y="25908"/>
                </a:lnTo>
                <a:lnTo>
                  <a:pt x="120904" y="23114"/>
                </a:lnTo>
                <a:lnTo>
                  <a:pt x="122555" y="23114"/>
                </a:lnTo>
                <a:lnTo>
                  <a:pt x="122555" y="22732"/>
                </a:lnTo>
                <a:lnTo>
                  <a:pt x="123473" y="22732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631BC09A-9C99-5742-B408-B7A6B24FCFBF}"/>
              </a:ext>
            </a:extLst>
          </p:cNvPr>
          <p:cNvSpPr/>
          <p:nvPr/>
        </p:nvSpPr>
        <p:spPr>
          <a:xfrm>
            <a:off x="3495801" y="1619376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241" y="25907"/>
                </a:moveTo>
                <a:lnTo>
                  <a:pt x="81407" y="46227"/>
                </a:lnTo>
                <a:lnTo>
                  <a:pt x="80899" y="48259"/>
                </a:lnTo>
                <a:lnTo>
                  <a:pt x="82677" y="51307"/>
                </a:lnTo>
                <a:lnTo>
                  <a:pt x="84582" y="51816"/>
                </a:lnTo>
                <a:lnTo>
                  <a:pt x="123473" y="29082"/>
                </a:lnTo>
                <a:lnTo>
                  <a:pt x="122555" y="29082"/>
                </a:lnTo>
                <a:lnTo>
                  <a:pt x="122555" y="28701"/>
                </a:lnTo>
                <a:lnTo>
                  <a:pt x="121031" y="28701"/>
                </a:lnTo>
                <a:lnTo>
                  <a:pt x="116241" y="25907"/>
                </a:lnTo>
                <a:close/>
              </a:path>
              <a:path w="128904" h="52069">
                <a:moveTo>
                  <a:pt x="110798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798" y="29082"/>
                </a:lnTo>
                <a:lnTo>
                  <a:pt x="116241" y="25907"/>
                </a:lnTo>
                <a:lnTo>
                  <a:pt x="110798" y="22732"/>
                </a:lnTo>
                <a:close/>
              </a:path>
              <a:path w="128904" h="52069">
                <a:moveTo>
                  <a:pt x="123473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473" y="29082"/>
                </a:lnTo>
                <a:lnTo>
                  <a:pt x="128905" y="25907"/>
                </a:lnTo>
                <a:lnTo>
                  <a:pt x="123473" y="22732"/>
                </a:lnTo>
                <a:close/>
              </a:path>
              <a:path w="128904" h="52069">
                <a:moveTo>
                  <a:pt x="121031" y="23114"/>
                </a:moveTo>
                <a:lnTo>
                  <a:pt x="116241" y="25907"/>
                </a:lnTo>
                <a:lnTo>
                  <a:pt x="121031" y="28701"/>
                </a:lnTo>
                <a:lnTo>
                  <a:pt x="121031" y="23114"/>
                </a:lnTo>
                <a:close/>
              </a:path>
              <a:path w="128904" h="52069">
                <a:moveTo>
                  <a:pt x="122555" y="23114"/>
                </a:moveTo>
                <a:lnTo>
                  <a:pt x="121031" y="23114"/>
                </a:lnTo>
                <a:lnTo>
                  <a:pt x="121031" y="28701"/>
                </a:lnTo>
                <a:lnTo>
                  <a:pt x="122555" y="28701"/>
                </a:lnTo>
                <a:lnTo>
                  <a:pt x="122555" y="23114"/>
                </a:lnTo>
                <a:close/>
              </a:path>
              <a:path w="128904" h="52069">
                <a:moveTo>
                  <a:pt x="84582" y="0"/>
                </a:moveTo>
                <a:lnTo>
                  <a:pt x="82677" y="634"/>
                </a:lnTo>
                <a:lnTo>
                  <a:pt x="81787" y="2031"/>
                </a:lnTo>
                <a:lnTo>
                  <a:pt x="80899" y="3555"/>
                </a:lnTo>
                <a:lnTo>
                  <a:pt x="81407" y="5587"/>
                </a:lnTo>
                <a:lnTo>
                  <a:pt x="116241" y="25907"/>
                </a:lnTo>
                <a:lnTo>
                  <a:pt x="121031" y="23114"/>
                </a:lnTo>
                <a:lnTo>
                  <a:pt x="122555" y="23114"/>
                </a:lnTo>
                <a:lnTo>
                  <a:pt x="122555" y="22732"/>
                </a:lnTo>
                <a:lnTo>
                  <a:pt x="123473" y="22732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9AEE8E01-2438-1D4A-9679-924FCCC033F3}"/>
              </a:ext>
            </a:extLst>
          </p:cNvPr>
          <p:cNvSpPr/>
          <p:nvPr/>
        </p:nvSpPr>
        <p:spPr>
          <a:xfrm>
            <a:off x="4285995" y="189115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A327DA53-1E7F-1843-9BD8-CA1CCA7BC87E}"/>
              </a:ext>
            </a:extLst>
          </p:cNvPr>
          <p:cNvSpPr/>
          <p:nvPr/>
        </p:nvSpPr>
        <p:spPr>
          <a:xfrm>
            <a:off x="4285995" y="189115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E4884ED1-352E-584D-88DC-2DB35BDC7F99}"/>
              </a:ext>
            </a:extLst>
          </p:cNvPr>
          <p:cNvSpPr/>
          <p:nvPr/>
        </p:nvSpPr>
        <p:spPr>
          <a:xfrm>
            <a:off x="3642740" y="189115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35C103C7-3756-7C4F-B98B-36A68B25B50F}"/>
              </a:ext>
            </a:extLst>
          </p:cNvPr>
          <p:cNvSpPr/>
          <p:nvPr/>
        </p:nvSpPr>
        <p:spPr>
          <a:xfrm>
            <a:off x="3642740" y="189115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950A3E39-ABA7-2348-AD88-F4210CDB10AE}"/>
              </a:ext>
            </a:extLst>
          </p:cNvPr>
          <p:cNvSpPr/>
          <p:nvPr/>
        </p:nvSpPr>
        <p:spPr>
          <a:xfrm>
            <a:off x="3337560" y="189115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4A62B701-01D0-D043-8811-C778CE41DFFB}"/>
              </a:ext>
            </a:extLst>
          </p:cNvPr>
          <p:cNvSpPr/>
          <p:nvPr/>
        </p:nvSpPr>
        <p:spPr>
          <a:xfrm>
            <a:off x="3337560" y="189115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777BE237-C0B2-0A4D-ACAB-78271E4C9702}"/>
              </a:ext>
            </a:extLst>
          </p:cNvPr>
          <p:cNvSpPr/>
          <p:nvPr/>
        </p:nvSpPr>
        <p:spPr>
          <a:xfrm>
            <a:off x="3953129" y="188645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D73AA277-3CD5-2041-9867-F13CB0477900}"/>
              </a:ext>
            </a:extLst>
          </p:cNvPr>
          <p:cNvSpPr/>
          <p:nvPr/>
        </p:nvSpPr>
        <p:spPr>
          <a:xfrm>
            <a:off x="3953129" y="188645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0E0E2EE0-8B63-074B-BC9D-CBC592BF29A5}"/>
              </a:ext>
            </a:extLst>
          </p:cNvPr>
          <p:cNvSpPr txBox="1"/>
          <p:nvPr/>
        </p:nvSpPr>
        <p:spPr>
          <a:xfrm>
            <a:off x="3400679" y="1899920"/>
            <a:ext cx="102616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304800" algn="l"/>
                <a:tab pos="615315" algn="l"/>
                <a:tab pos="948690" algn="l"/>
              </a:tabLst>
            </a:pPr>
            <a:r>
              <a:rPr sz="900" spc="5" dirty="0">
                <a:latin typeface="Arial"/>
                <a:cs typeface="Arial"/>
              </a:rPr>
              <a:t>5	3	</a:t>
            </a:r>
            <a:r>
              <a:rPr sz="1350" spc="7" baseline="3086" dirty="0">
                <a:latin typeface="Arial"/>
                <a:cs typeface="Arial"/>
              </a:rPr>
              <a:t>8	</a:t>
            </a: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C1B67D21-10AD-2748-9376-B027F9BD02F3}"/>
              </a:ext>
            </a:extLst>
          </p:cNvPr>
          <p:cNvSpPr/>
          <p:nvPr/>
        </p:nvSpPr>
        <p:spPr>
          <a:xfrm>
            <a:off x="4137025" y="1962911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114" y="25781"/>
                </a:moveTo>
                <a:lnTo>
                  <a:pt x="81280" y="46100"/>
                </a:lnTo>
                <a:lnTo>
                  <a:pt x="80772" y="48133"/>
                </a:lnTo>
                <a:lnTo>
                  <a:pt x="82550" y="51181"/>
                </a:lnTo>
                <a:lnTo>
                  <a:pt x="84455" y="51689"/>
                </a:lnTo>
                <a:lnTo>
                  <a:pt x="123346" y="28956"/>
                </a:lnTo>
                <a:lnTo>
                  <a:pt x="122555" y="28956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114" y="25781"/>
                </a:lnTo>
                <a:close/>
              </a:path>
              <a:path w="128904" h="52069">
                <a:moveTo>
                  <a:pt x="110671" y="22606"/>
                </a:moveTo>
                <a:lnTo>
                  <a:pt x="0" y="22606"/>
                </a:lnTo>
                <a:lnTo>
                  <a:pt x="0" y="28956"/>
                </a:lnTo>
                <a:lnTo>
                  <a:pt x="110671" y="28956"/>
                </a:lnTo>
                <a:lnTo>
                  <a:pt x="116114" y="25781"/>
                </a:lnTo>
                <a:lnTo>
                  <a:pt x="110671" y="22606"/>
                </a:lnTo>
                <a:close/>
              </a:path>
              <a:path w="128904" h="52069">
                <a:moveTo>
                  <a:pt x="123346" y="22606"/>
                </a:moveTo>
                <a:lnTo>
                  <a:pt x="122555" y="22606"/>
                </a:lnTo>
                <a:lnTo>
                  <a:pt x="122555" y="28956"/>
                </a:lnTo>
                <a:lnTo>
                  <a:pt x="123346" y="28956"/>
                </a:lnTo>
                <a:lnTo>
                  <a:pt x="128777" y="25781"/>
                </a:lnTo>
                <a:lnTo>
                  <a:pt x="123346" y="22606"/>
                </a:lnTo>
                <a:close/>
              </a:path>
              <a:path w="128904" h="52069">
                <a:moveTo>
                  <a:pt x="120904" y="22987"/>
                </a:moveTo>
                <a:lnTo>
                  <a:pt x="116114" y="25781"/>
                </a:lnTo>
                <a:lnTo>
                  <a:pt x="120904" y="28575"/>
                </a:lnTo>
                <a:lnTo>
                  <a:pt x="120904" y="22987"/>
                </a:lnTo>
                <a:close/>
              </a:path>
              <a:path w="128904" h="52069">
                <a:moveTo>
                  <a:pt x="122555" y="22987"/>
                </a:moveTo>
                <a:lnTo>
                  <a:pt x="120904" y="22987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2987"/>
                </a:lnTo>
                <a:close/>
              </a:path>
              <a:path w="128904" h="52069">
                <a:moveTo>
                  <a:pt x="84455" y="0"/>
                </a:moveTo>
                <a:lnTo>
                  <a:pt x="82550" y="508"/>
                </a:lnTo>
                <a:lnTo>
                  <a:pt x="81661" y="1905"/>
                </a:lnTo>
                <a:lnTo>
                  <a:pt x="80772" y="3429"/>
                </a:lnTo>
                <a:lnTo>
                  <a:pt x="81280" y="5461"/>
                </a:lnTo>
                <a:lnTo>
                  <a:pt x="116114" y="25781"/>
                </a:lnTo>
                <a:lnTo>
                  <a:pt x="120904" y="22987"/>
                </a:lnTo>
                <a:lnTo>
                  <a:pt x="122555" y="22987"/>
                </a:lnTo>
                <a:lnTo>
                  <a:pt x="122555" y="22606"/>
                </a:lnTo>
                <a:lnTo>
                  <a:pt x="123346" y="22606"/>
                </a:lnTo>
                <a:lnTo>
                  <a:pt x="85979" y="762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A0392CC6-C98C-C943-BAD2-8B0F83DA9F04}"/>
              </a:ext>
            </a:extLst>
          </p:cNvPr>
          <p:cNvSpPr/>
          <p:nvPr/>
        </p:nvSpPr>
        <p:spPr>
          <a:xfrm>
            <a:off x="3824350" y="1960498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223" y="25844"/>
                </a:moveTo>
                <a:lnTo>
                  <a:pt x="81280" y="46227"/>
                </a:lnTo>
                <a:lnTo>
                  <a:pt x="80772" y="48132"/>
                </a:lnTo>
                <a:lnTo>
                  <a:pt x="82550" y="51180"/>
                </a:lnTo>
                <a:lnTo>
                  <a:pt x="84455" y="51688"/>
                </a:lnTo>
                <a:lnTo>
                  <a:pt x="123319" y="29082"/>
                </a:lnTo>
                <a:lnTo>
                  <a:pt x="122555" y="29082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69">
                <a:moveTo>
                  <a:pt x="110889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223" y="25844"/>
                </a:lnTo>
                <a:lnTo>
                  <a:pt x="110889" y="22732"/>
                </a:lnTo>
                <a:close/>
              </a:path>
              <a:path w="128904" h="52069">
                <a:moveTo>
                  <a:pt x="123346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319" y="29082"/>
                </a:lnTo>
                <a:lnTo>
                  <a:pt x="128778" y="25907"/>
                </a:lnTo>
                <a:lnTo>
                  <a:pt x="123346" y="22732"/>
                </a:lnTo>
                <a:close/>
              </a:path>
              <a:path w="128904" h="52069">
                <a:moveTo>
                  <a:pt x="120904" y="23113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3"/>
                </a:lnTo>
                <a:close/>
              </a:path>
              <a:path w="128904" h="52069">
                <a:moveTo>
                  <a:pt x="122555" y="23113"/>
                </a:moveTo>
                <a:lnTo>
                  <a:pt x="120904" y="23113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3"/>
                </a:lnTo>
                <a:close/>
              </a:path>
              <a:path w="128904" h="52069">
                <a:moveTo>
                  <a:pt x="84582" y="0"/>
                </a:moveTo>
                <a:lnTo>
                  <a:pt x="82550" y="507"/>
                </a:lnTo>
                <a:lnTo>
                  <a:pt x="80772" y="3555"/>
                </a:lnTo>
                <a:lnTo>
                  <a:pt x="81280" y="5460"/>
                </a:lnTo>
                <a:lnTo>
                  <a:pt x="116223" y="25844"/>
                </a:lnTo>
                <a:lnTo>
                  <a:pt x="120904" y="23113"/>
                </a:lnTo>
                <a:lnTo>
                  <a:pt x="122555" y="23113"/>
                </a:lnTo>
                <a:lnTo>
                  <a:pt x="122555" y="22732"/>
                </a:lnTo>
                <a:lnTo>
                  <a:pt x="123346" y="22732"/>
                </a:lnTo>
                <a:lnTo>
                  <a:pt x="85979" y="888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A6F5F474-8CFE-2C4B-872B-EC937ACEDCA6}"/>
              </a:ext>
            </a:extLst>
          </p:cNvPr>
          <p:cNvSpPr/>
          <p:nvPr/>
        </p:nvSpPr>
        <p:spPr>
          <a:xfrm>
            <a:off x="3513963" y="1960498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223" y="25844"/>
                </a:moveTo>
                <a:lnTo>
                  <a:pt x="81280" y="46227"/>
                </a:lnTo>
                <a:lnTo>
                  <a:pt x="80772" y="48132"/>
                </a:lnTo>
                <a:lnTo>
                  <a:pt x="82550" y="51180"/>
                </a:lnTo>
                <a:lnTo>
                  <a:pt x="84582" y="51688"/>
                </a:lnTo>
                <a:lnTo>
                  <a:pt x="123446" y="29082"/>
                </a:lnTo>
                <a:lnTo>
                  <a:pt x="122555" y="29082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69">
                <a:moveTo>
                  <a:pt x="110889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223" y="25844"/>
                </a:lnTo>
                <a:lnTo>
                  <a:pt x="110889" y="22732"/>
                </a:lnTo>
                <a:close/>
              </a:path>
              <a:path w="128904" h="52069">
                <a:moveTo>
                  <a:pt x="123473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446" y="29082"/>
                </a:lnTo>
                <a:lnTo>
                  <a:pt x="128905" y="25907"/>
                </a:lnTo>
                <a:lnTo>
                  <a:pt x="123473" y="22732"/>
                </a:lnTo>
                <a:close/>
              </a:path>
              <a:path w="128904" h="52069">
                <a:moveTo>
                  <a:pt x="120904" y="23113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3"/>
                </a:lnTo>
                <a:close/>
              </a:path>
              <a:path w="128904" h="52069">
                <a:moveTo>
                  <a:pt x="122555" y="23113"/>
                </a:moveTo>
                <a:lnTo>
                  <a:pt x="120904" y="23113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3"/>
                </a:lnTo>
                <a:close/>
              </a:path>
              <a:path w="128904" h="52069">
                <a:moveTo>
                  <a:pt x="84582" y="0"/>
                </a:moveTo>
                <a:lnTo>
                  <a:pt x="82550" y="507"/>
                </a:lnTo>
                <a:lnTo>
                  <a:pt x="80772" y="3555"/>
                </a:lnTo>
                <a:lnTo>
                  <a:pt x="81280" y="5460"/>
                </a:lnTo>
                <a:lnTo>
                  <a:pt x="116223" y="25844"/>
                </a:lnTo>
                <a:lnTo>
                  <a:pt x="120904" y="23113"/>
                </a:lnTo>
                <a:lnTo>
                  <a:pt x="122555" y="23113"/>
                </a:lnTo>
                <a:lnTo>
                  <a:pt x="122555" y="22732"/>
                </a:lnTo>
                <a:lnTo>
                  <a:pt x="123473" y="22732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80C44047-C9ED-6E47-85AA-01FFDCFC3C2D}"/>
              </a:ext>
            </a:extLst>
          </p:cNvPr>
          <p:cNvSpPr txBox="1"/>
          <p:nvPr/>
        </p:nvSpPr>
        <p:spPr>
          <a:xfrm>
            <a:off x="2329561" y="1492376"/>
            <a:ext cx="925830" cy="6350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" marR="125095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Sorted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(doubly)  linked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9"/>
              </a:spcBef>
            </a:pPr>
            <a:r>
              <a:rPr sz="900" dirty="0">
                <a:latin typeface="Arial"/>
                <a:cs typeface="Arial"/>
              </a:rPr>
              <a:t>Unsorted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(doubly)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linked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F50BFB64-F31B-6C40-9200-8727D7F08684}"/>
              </a:ext>
            </a:extLst>
          </p:cNvPr>
          <p:cNvSpPr txBox="1"/>
          <p:nvPr/>
        </p:nvSpPr>
        <p:spPr>
          <a:xfrm>
            <a:off x="220345" y="2216276"/>
            <a:ext cx="4322445" cy="12401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11455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Hash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table</a:t>
            </a:r>
            <a:endParaRPr sz="900" dirty="0">
              <a:latin typeface="Arial"/>
              <a:cs typeface="Arial"/>
            </a:endParaRPr>
          </a:p>
          <a:p>
            <a:pPr marL="2114550">
              <a:lnSpc>
                <a:spcPct val="100000"/>
              </a:lnSpc>
              <a:spcBef>
                <a:spcPts val="725"/>
              </a:spcBef>
            </a:pPr>
            <a:r>
              <a:rPr sz="900" dirty="0">
                <a:latin typeface="Arial"/>
                <a:cs typeface="Arial"/>
              </a:rPr>
              <a:t>(Balanced) </a:t>
            </a:r>
            <a:r>
              <a:rPr sz="900" spc="5" dirty="0">
                <a:latin typeface="Arial"/>
                <a:cs typeface="Arial"/>
              </a:rPr>
              <a:t>binary </a:t>
            </a:r>
            <a:r>
              <a:rPr sz="900" dirty="0">
                <a:latin typeface="Arial"/>
                <a:cs typeface="Arial"/>
              </a:rPr>
              <a:t>search </a:t>
            </a:r>
            <a:r>
              <a:rPr sz="900" spc="-5" dirty="0">
                <a:latin typeface="Arial"/>
                <a:cs typeface="Arial"/>
              </a:rPr>
              <a:t>trees, </a:t>
            </a:r>
            <a:r>
              <a:rPr sz="900" spc="5" dirty="0">
                <a:latin typeface="Arial"/>
                <a:cs typeface="Arial"/>
              </a:rPr>
              <a:t>skip</a:t>
            </a:r>
            <a:r>
              <a:rPr sz="900" spc="-16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lists,</a:t>
            </a:r>
            <a:endParaRPr sz="900" dirty="0">
              <a:latin typeface="Arial"/>
              <a:cs typeface="Arial"/>
            </a:endParaRPr>
          </a:p>
          <a:p>
            <a:pPr marL="211455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B-trees</a:t>
            </a:r>
            <a:endParaRPr sz="9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50" dirty="0">
              <a:latin typeface="Times New Roman"/>
              <a:cs typeface="Times New Roman"/>
            </a:endParaRPr>
          </a:p>
          <a:p>
            <a:pPr marR="255904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Although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slightly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slower</a:t>
            </a:r>
            <a:r>
              <a:rPr sz="900" dirty="0">
                <a:latin typeface="Arial"/>
                <a:cs typeface="Arial"/>
              </a:rPr>
              <a:t> than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hash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tables,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BSTs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their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relatives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support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10" dirty="0">
                <a:latin typeface="Arial"/>
                <a:cs typeface="Arial"/>
              </a:rPr>
              <a:t>many  </a:t>
            </a:r>
            <a:r>
              <a:rPr sz="900" dirty="0">
                <a:latin typeface="Arial"/>
                <a:cs typeface="Arial"/>
              </a:rPr>
              <a:t>operations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beyond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insert,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remove,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find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hash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tables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can’t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handle…</a:t>
            </a:r>
          </a:p>
          <a:p>
            <a:pPr>
              <a:lnSpc>
                <a:spcPct val="100000"/>
              </a:lnSpc>
            </a:pPr>
            <a:endParaRPr sz="1000" dirty="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endParaRPr sz="700" dirty="0">
              <a:latin typeface="Arial"/>
              <a:cs typeface="Arial"/>
            </a:endParaRPr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CDEBE29F-6C85-ED4D-AFF2-38BECD922ECF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6354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0">
            <a:extLst>
              <a:ext uri="{FF2B5EF4-FFF2-40B4-BE49-F238E27FC236}">
                <a16:creationId xmlns:a16="http://schemas.microsoft.com/office/drawing/2014/main" id="{2BD4B42A-29C4-924A-B542-2E9548D53653}"/>
              </a:ext>
            </a:extLst>
          </p:cNvPr>
          <p:cNvSpPr txBox="1"/>
          <p:nvPr/>
        </p:nvSpPr>
        <p:spPr>
          <a:xfrm>
            <a:off x="275589" y="615443"/>
            <a:ext cx="3951604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A </a:t>
            </a:r>
            <a:r>
              <a:rPr sz="1600" spc="-5" dirty="0">
                <a:latin typeface="Arial"/>
                <a:cs typeface="Arial"/>
              </a:rPr>
              <a:t>binary tree </a:t>
            </a:r>
            <a:r>
              <a:rPr sz="1600" dirty="0">
                <a:latin typeface="Arial"/>
                <a:cs typeface="Arial"/>
              </a:rPr>
              <a:t>satisfying the </a:t>
            </a:r>
            <a:r>
              <a:rPr sz="1600" b="1" dirty="0">
                <a:latin typeface="Arial"/>
                <a:cs typeface="Arial"/>
              </a:rPr>
              <a:t>binary</a:t>
            </a:r>
            <a:r>
              <a:rPr sz="1600" b="1" spc="-13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search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1">
            <a:extLst>
              <a:ext uri="{FF2B5EF4-FFF2-40B4-BE49-F238E27FC236}">
                <a16:creationId xmlns:a16="http://schemas.microsoft.com/office/drawing/2014/main" id="{992A6A1A-C3C1-DE4D-9C73-EA3191DFD972}"/>
              </a:ext>
            </a:extLst>
          </p:cNvPr>
          <p:cNvSpPr txBox="1"/>
          <p:nvPr/>
        </p:nvSpPr>
        <p:spPr>
          <a:xfrm>
            <a:off x="275589" y="811733"/>
            <a:ext cx="2788285" cy="139128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480"/>
              </a:spcBef>
            </a:pPr>
            <a:r>
              <a:rPr sz="1600" b="1" spc="-5" dirty="0">
                <a:latin typeface="Arial"/>
                <a:cs typeface="Arial"/>
              </a:rPr>
              <a:t>tree </a:t>
            </a:r>
            <a:r>
              <a:rPr sz="1600" b="1" spc="-10" dirty="0">
                <a:latin typeface="Arial"/>
                <a:cs typeface="Arial"/>
              </a:rPr>
              <a:t>property</a:t>
            </a:r>
            <a:r>
              <a:rPr sz="1600" spc="-10" dirty="0"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8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Each </a:t>
            </a:r>
            <a:r>
              <a:rPr sz="1600" spc="-5" dirty="0">
                <a:latin typeface="Arial"/>
                <a:cs typeface="Arial"/>
              </a:rPr>
              <a:t>node </a:t>
            </a:r>
            <a:r>
              <a:rPr sz="1600" dirty="0">
                <a:latin typeface="Arial"/>
                <a:cs typeface="Arial"/>
              </a:rPr>
              <a:t>typically</a:t>
            </a:r>
            <a:r>
              <a:rPr sz="1600" spc="-114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points</a:t>
            </a:r>
            <a:endParaRPr sz="1600">
              <a:latin typeface="Arial"/>
              <a:cs typeface="Arial"/>
            </a:endParaRPr>
          </a:p>
          <a:p>
            <a:pPr marL="170180" marR="5080">
              <a:lnSpc>
                <a:spcPct val="100000"/>
              </a:lnSpc>
              <a:spcBef>
                <a:spcPts val="5"/>
              </a:spcBef>
            </a:pP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its left child, </a:t>
            </a:r>
            <a:r>
              <a:rPr sz="1600" spc="-5" dirty="0">
                <a:latin typeface="Arial"/>
                <a:cs typeface="Arial"/>
              </a:rPr>
              <a:t>right </a:t>
            </a:r>
            <a:r>
              <a:rPr sz="1600" dirty="0">
                <a:latin typeface="Arial"/>
                <a:cs typeface="Arial"/>
              </a:rPr>
              <a:t>child</a:t>
            </a:r>
            <a:r>
              <a:rPr sz="1600" spc="-17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and  </a:t>
            </a:r>
            <a:r>
              <a:rPr sz="1600" dirty="0">
                <a:latin typeface="Arial"/>
                <a:cs typeface="Arial"/>
              </a:rPr>
              <a:t>(sometimes)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parent.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80"/>
              </a:spcBef>
              <a:buFont typeface="Arial"/>
              <a:buChar char="•"/>
              <a:tabLst>
                <a:tab pos="170815" algn="l"/>
              </a:tabLst>
            </a:pPr>
            <a:r>
              <a:rPr sz="1600" b="1" spc="-5" dirty="0">
                <a:latin typeface="Arial"/>
                <a:cs typeface="Arial"/>
              </a:rPr>
              <a:t>Balanced: </a:t>
            </a:r>
            <a:r>
              <a:rPr sz="1600" spc="-5" dirty="0">
                <a:latin typeface="Arial"/>
                <a:cs typeface="Arial"/>
              </a:rPr>
              <a:t>height </a:t>
            </a:r>
            <a:r>
              <a:rPr sz="1600" dirty="0">
                <a:latin typeface="Arial"/>
                <a:cs typeface="Arial"/>
              </a:rPr>
              <a:t>= O(log</a:t>
            </a:r>
            <a:r>
              <a:rPr sz="1600" spc="-7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n)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42">
            <a:extLst>
              <a:ext uri="{FF2B5EF4-FFF2-40B4-BE49-F238E27FC236}">
                <a16:creationId xmlns:a16="http://schemas.microsoft.com/office/drawing/2014/main" id="{B2C47D95-FC64-294F-802C-3BB77FF2F437}"/>
              </a:ext>
            </a:extLst>
          </p:cNvPr>
          <p:cNvSpPr/>
          <p:nvPr/>
        </p:nvSpPr>
        <p:spPr>
          <a:xfrm>
            <a:off x="1121155" y="2332228"/>
            <a:ext cx="596900" cy="190500"/>
          </a:xfrm>
          <a:custGeom>
            <a:avLst/>
            <a:gdLst/>
            <a:ahLst/>
            <a:cxnLst/>
            <a:rect l="l" t="t" r="r" b="b"/>
            <a:pathLst>
              <a:path w="596900" h="190500">
                <a:moveTo>
                  <a:pt x="0" y="0"/>
                </a:moveTo>
                <a:lnTo>
                  <a:pt x="596900" y="190246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3">
            <a:extLst>
              <a:ext uri="{FF2B5EF4-FFF2-40B4-BE49-F238E27FC236}">
                <a16:creationId xmlns:a16="http://schemas.microsoft.com/office/drawing/2014/main" id="{20A9791F-00DA-2F40-846D-59D5025DF10A}"/>
              </a:ext>
            </a:extLst>
          </p:cNvPr>
          <p:cNvSpPr/>
          <p:nvPr/>
        </p:nvSpPr>
        <p:spPr>
          <a:xfrm>
            <a:off x="576326" y="2332228"/>
            <a:ext cx="570865" cy="190500"/>
          </a:xfrm>
          <a:custGeom>
            <a:avLst/>
            <a:gdLst/>
            <a:ahLst/>
            <a:cxnLst/>
            <a:rect l="l" t="t" r="r" b="b"/>
            <a:pathLst>
              <a:path w="570864" h="190500">
                <a:moveTo>
                  <a:pt x="0" y="190246"/>
                </a:moveTo>
                <a:lnTo>
                  <a:pt x="57086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4">
            <a:extLst>
              <a:ext uri="{FF2B5EF4-FFF2-40B4-BE49-F238E27FC236}">
                <a16:creationId xmlns:a16="http://schemas.microsoft.com/office/drawing/2014/main" id="{9AA56624-97C0-B445-92CA-F291EADD3168}"/>
              </a:ext>
            </a:extLst>
          </p:cNvPr>
          <p:cNvSpPr/>
          <p:nvPr/>
        </p:nvSpPr>
        <p:spPr>
          <a:xfrm>
            <a:off x="1015015" y="2245520"/>
            <a:ext cx="238315" cy="2221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5">
            <a:extLst>
              <a:ext uri="{FF2B5EF4-FFF2-40B4-BE49-F238E27FC236}">
                <a16:creationId xmlns:a16="http://schemas.microsoft.com/office/drawing/2014/main" id="{282E2C93-AB02-9941-9079-5065DF110CA9}"/>
              </a:ext>
            </a:extLst>
          </p:cNvPr>
          <p:cNvSpPr/>
          <p:nvPr/>
        </p:nvSpPr>
        <p:spPr>
          <a:xfrm>
            <a:off x="153035" y="2521839"/>
            <a:ext cx="830580" cy="678815"/>
          </a:xfrm>
          <a:custGeom>
            <a:avLst/>
            <a:gdLst/>
            <a:ahLst/>
            <a:cxnLst/>
            <a:rect l="l" t="t" r="r" b="b"/>
            <a:pathLst>
              <a:path w="830580" h="678815">
                <a:moveTo>
                  <a:pt x="415163" y="0"/>
                </a:moveTo>
                <a:lnTo>
                  <a:pt x="0" y="678560"/>
                </a:lnTo>
                <a:lnTo>
                  <a:pt x="830326" y="678560"/>
                </a:lnTo>
                <a:lnTo>
                  <a:pt x="41516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6">
            <a:extLst>
              <a:ext uri="{FF2B5EF4-FFF2-40B4-BE49-F238E27FC236}">
                <a16:creationId xmlns:a16="http://schemas.microsoft.com/office/drawing/2014/main" id="{58290013-EDC6-AC46-BE12-1F5D5432AE2E}"/>
              </a:ext>
            </a:extLst>
          </p:cNvPr>
          <p:cNvSpPr/>
          <p:nvPr/>
        </p:nvSpPr>
        <p:spPr>
          <a:xfrm>
            <a:off x="153035" y="2521839"/>
            <a:ext cx="830580" cy="678815"/>
          </a:xfrm>
          <a:custGeom>
            <a:avLst/>
            <a:gdLst/>
            <a:ahLst/>
            <a:cxnLst/>
            <a:rect l="l" t="t" r="r" b="b"/>
            <a:pathLst>
              <a:path w="830580" h="678815">
                <a:moveTo>
                  <a:pt x="0" y="678560"/>
                </a:moveTo>
                <a:lnTo>
                  <a:pt x="415163" y="0"/>
                </a:lnTo>
                <a:lnTo>
                  <a:pt x="830326" y="678560"/>
                </a:lnTo>
                <a:lnTo>
                  <a:pt x="0" y="67856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7">
            <a:extLst>
              <a:ext uri="{FF2B5EF4-FFF2-40B4-BE49-F238E27FC236}">
                <a16:creationId xmlns:a16="http://schemas.microsoft.com/office/drawing/2014/main" id="{4A02E32E-B1B0-4941-8AD4-9150072D115A}"/>
              </a:ext>
            </a:extLst>
          </p:cNvPr>
          <p:cNvSpPr txBox="1"/>
          <p:nvPr/>
        </p:nvSpPr>
        <p:spPr>
          <a:xfrm>
            <a:off x="242696" y="2877135"/>
            <a:ext cx="668655" cy="3022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R="8255" algn="ctr">
              <a:lnSpc>
                <a:spcPct val="100000"/>
              </a:lnSpc>
              <a:spcBef>
                <a:spcPts val="115"/>
              </a:spcBef>
            </a:pPr>
            <a:r>
              <a:rPr sz="900" dirty="0">
                <a:latin typeface="Arial"/>
                <a:cs typeface="Arial"/>
              </a:rPr>
              <a:t>Elements</a:t>
            </a:r>
            <a:endParaRPr sz="900">
              <a:latin typeface="Arial"/>
              <a:cs typeface="Arial"/>
            </a:endParaRPr>
          </a:p>
          <a:p>
            <a:pPr marR="5080" algn="ctr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with </a:t>
            </a:r>
            <a:r>
              <a:rPr sz="900" spc="-5" dirty="0">
                <a:latin typeface="Arial"/>
                <a:cs typeface="Arial"/>
              </a:rPr>
              <a:t>keys </a:t>
            </a:r>
            <a:r>
              <a:rPr sz="900" spc="5" dirty="0">
                <a:latin typeface="Arial"/>
                <a:cs typeface="Arial"/>
              </a:rPr>
              <a:t>≤</a:t>
            </a:r>
            <a:r>
              <a:rPr sz="900" spc="-114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k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48">
            <a:extLst>
              <a:ext uri="{FF2B5EF4-FFF2-40B4-BE49-F238E27FC236}">
                <a16:creationId xmlns:a16="http://schemas.microsoft.com/office/drawing/2014/main" id="{84794323-EC00-FD45-8C4C-CDA861808F29}"/>
              </a:ext>
            </a:extLst>
          </p:cNvPr>
          <p:cNvSpPr/>
          <p:nvPr/>
        </p:nvSpPr>
        <p:spPr>
          <a:xfrm>
            <a:off x="1303908" y="2521839"/>
            <a:ext cx="830580" cy="678815"/>
          </a:xfrm>
          <a:custGeom>
            <a:avLst/>
            <a:gdLst/>
            <a:ahLst/>
            <a:cxnLst/>
            <a:rect l="l" t="t" r="r" b="b"/>
            <a:pathLst>
              <a:path w="830579" h="678815">
                <a:moveTo>
                  <a:pt x="415163" y="0"/>
                </a:moveTo>
                <a:lnTo>
                  <a:pt x="0" y="678560"/>
                </a:lnTo>
                <a:lnTo>
                  <a:pt x="830326" y="678560"/>
                </a:lnTo>
                <a:lnTo>
                  <a:pt x="41516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49">
            <a:extLst>
              <a:ext uri="{FF2B5EF4-FFF2-40B4-BE49-F238E27FC236}">
                <a16:creationId xmlns:a16="http://schemas.microsoft.com/office/drawing/2014/main" id="{29492340-2465-734B-B45D-DBBC92248136}"/>
              </a:ext>
            </a:extLst>
          </p:cNvPr>
          <p:cNvSpPr/>
          <p:nvPr/>
        </p:nvSpPr>
        <p:spPr>
          <a:xfrm>
            <a:off x="1303908" y="2521839"/>
            <a:ext cx="830580" cy="678815"/>
          </a:xfrm>
          <a:custGeom>
            <a:avLst/>
            <a:gdLst/>
            <a:ahLst/>
            <a:cxnLst/>
            <a:rect l="l" t="t" r="r" b="b"/>
            <a:pathLst>
              <a:path w="830579" h="678815">
                <a:moveTo>
                  <a:pt x="0" y="678560"/>
                </a:moveTo>
                <a:lnTo>
                  <a:pt x="415163" y="0"/>
                </a:lnTo>
                <a:lnTo>
                  <a:pt x="830326" y="678560"/>
                </a:lnTo>
                <a:lnTo>
                  <a:pt x="0" y="67856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50">
            <a:extLst>
              <a:ext uri="{FF2B5EF4-FFF2-40B4-BE49-F238E27FC236}">
                <a16:creationId xmlns:a16="http://schemas.microsoft.com/office/drawing/2014/main" id="{0C4AE3D4-91CE-FB49-8382-278577D2B824}"/>
              </a:ext>
            </a:extLst>
          </p:cNvPr>
          <p:cNvSpPr txBox="1"/>
          <p:nvPr/>
        </p:nvSpPr>
        <p:spPr>
          <a:xfrm>
            <a:off x="1390777" y="2877135"/>
            <a:ext cx="671195" cy="3022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R="4445" algn="ctr">
              <a:lnSpc>
                <a:spcPct val="100000"/>
              </a:lnSpc>
              <a:spcBef>
                <a:spcPts val="115"/>
              </a:spcBef>
            </a:pPr>
            <a:r>
              <a:rPr sz="900" dirty="0">
                <a:latin typeface="Arial"/>
                <a:cs typeface="Arial"/>
              </a:rPr>
              <a:t>Elements</a:t>
            </a:r>
            <a:endParaRPr sz="900">
              <a:latin typeface="Arial"/>
              <a:cs typeface="Arial"/>
            </a:endParaRPr>
          </a:p>
          <a:p>
            <a:pPr marR="5080" algn="ctr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with </a:t>
            </a:r>
            <a:r>
              <a:rPr sz="900" spc="-5" dirty="0">
                <a:latin typeface="Arial"/>
                <a:cs typeface="Arial"/>
              </a:rPr>
              <a:t>keys </a:t>
            </a:r>
            <a:r>
              <a:rPr sz="900" spc="5" dirty="0">
                <a:latin typeface="Arial"/>
                <a:cs typeface="Arial"/>
              </a:rPr>
              <a:t>&gt;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k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51">
            <a:extLst>
              <a:ext uri="{FF2B5EF4-FFF2-40B4-BE49-F238E27FC236}">
                <a16:creationId xmlns:a16="http://schemas.microsoft.com/office/drawing/2014/main" id="{31B5F85F-50D9-EF45-9C1A-6EB3DA5BDBF3}"/>
              </a:ext>
            </a:extLst>
          </p:cNvPr>
          <p:cNvSpPr/>
          <p:nvPr/>
        </p:nvSpPr>
        <p:spPr>
          <a:xfrm>
            <a:off x="635" y="0"/>
            <a:ext cx="4572000" cy="457200"/>
          </a:xfrm>
          <a:custGeom>
            <a:avLst/>
            <a:gdLst/>
            <a:ahLst/>
            <a:cxn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52">
            <a:extLst>
              <a:ext uri="{FF2B5EF4-FFF2-40B4-BE49-F238E27FC236}">
                <a16:creationId xmlns:a16="http://schemas.microsoft.com/office/drawing/2014/main" id="{348EC4E1-8D2E-E44E-ABE4-C5896F9F52AD}"/>
              </a:ext>
            </a:extLst>
          </p:cNvPr>
          <p:cNvSpPr/>
          <p:nvPr/>
        </p:nvSpPr>
        <p:spPr>
          <a:xfrm>
            <a:off x="635" y="0"/>
            <a:ext cx="4572000" cy="457200"/>
          </a:xfrm>
          <a:custGeom>
            <a:avLst/>
            <a:gdLst/>
            <a:ahLst/>
            <a:cxn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53">
            <a:extLst>
              <a:ext uri="{FF2B5EF4-FFF2-40B4-BE49-F238E27FC236}">
                <a16:creationId xmlns:a16="http://schemas.microsoft.com/office/drawing/2014/main" id="{834F81AE-A1DD-9C48-9718-8AE0EF5885E8}"/>
              </a:ext>
            </a:extLst>
          </p:cNvPr>
          <p:cNvSpPr txBox="1"/>
          <p:nvPr/>
        </p:nvSpPr>
        <p:spPr>
          <a:xfrm>
            <a:off x="13462" y="13666"/>
            <a:ext cx="4546600" cy="4413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73025" rIns="0" bIns="0" rtlCol="0">
            <a:spAutoFit/>
          </a:bodyPr>
          <a:lstStyle/>
          <a:p>
            <a:pPr marL="1167765">
              <a:lnSpc>
                <a:spcPct val="100000"/>
              </a:lnSpc>
              <a:spcBef>
                <a:spcPts val="5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Binary Search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Trees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54">
            <a:extLst>
              <a:ext uri="{FF2B5EF4-FFF2-40B4-BE49-F238E27FC236}">
                <a16:creationId xmlns:a16="http://schemas.microsoft.com/office/drawing/2014/main" id="{E5EFF0D4-E371-3F43-921D-AE3F29539BEF}"/>
              </a:ext>
            </a:extLst>
          </p:cNvPr>
          <p:cNvSpPr txBox="1"/>
          <p:nvPr/>
        </p:nvSpPr>
        <p:spPr>
          <a:xfrm>
            <a:off x="3172332" y="949199"/>
            <a:ext cx="1231900" cy="941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8600" marR="5080" indent="-228600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latin typeface="Courier New"/>
                <a:cs typeface="Courier New"/>
              </a:rPr>
              <a:t>struct Node {  int </a:t>
            </a:r>
            <a:r>
              <a:rPr sz="1000" spc="-5" dirty="0">
                <a:latin typeface="Courier New"/>
                <a:cs typeface="Courier New"/>
              </a:rPr>
              <a:t>key;  Node *left;  </a:t>
            </a:r>
            <a:r>
              <a:rPr sz="1000" dirty="0">
                <a:latin typeface="Courier New"/>
                <a:cs typeface="Courier New"/>
              </a:rPr>
              <a:t>Node </a:t>
            </a:r>
            <a:r>
              <a:rPr sz="1000" spc="-5" dirty="0">
                <a:latin typeface="Courier New"/>
                <a:cs typeface="Courier New"/>
              </a:rPr>
              <a:t>*right;  </a:t>
            </a:r>
            <a:r>
              <a:rPr sz="1000" dirty="0">
                <a:latin typeface="Courier New"/>
                <a:cs typeface="Courier New"/>
              </a:rPr>
              <a:t>Node</a:t>
            </a:r>
            <a:r>
              <a:rPr sz="1000" spc="-7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*parent;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sz="1000" spc="-5" dirty="0">
                <a:latin typeface="Courier New"/>
                <a:cs typeface="Courier New"/>
              </a:rPr>
              <a:t>};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18" name="object 55">
            <a:extLst>
              <a:ext uri="{FF2B5EF4-FFF2-40B4-BE49-F238E27FC236}">
                <a16:creationId xmlns:a16="http://schemas.microsoft.com/office/drawing/2014/main" id="{71F54C4C-25A9-C149-B8F4-EA6917658B17}"/>
              </a:ext>
            </a:extLst>
          </p:cNvPr>
          <p:cNvSpPr/>
          <p:nvPr/>
        </p:nvSpPr>
        <p:spPr>
          <a:xfrm>
            <a:off x="2853436" y="2168272"/>
            <a:ext cx="547370" cy="218440"/>
          </a:xfrm>
          <a:custGeom>
            <a:avLst/>
            <a:gdLst/>
            <a:ahLst/>
            <a:cxnLst/>
            <a:rect l="l" t="t" r="r" b="b"/>
            <a:pathLst>
              <a:path w="547370" h="218440">
                <a:moveTo>
                  <a:pt x="0" y="218440"/>
                </a:moveTo>
                <a:lnTo>
                  <a:pt x="547115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56">
            <a:extLst>
              <a:ext uri="{FF2B5EF4-FFF2-40B4-BE49-F238E27FC236}">
                <a16:creationId xmlns:a16="http://schemas.microsoft.com/office/drawing/2014/main" id="{1152BB77-2751-E44C-9FF0-05A83EB56CFE}"/>
              </a:ext>
            </a:extLst>
          </p:cNvPr>
          <p:cNvSpPr/>
          <p:nvPr/>
        </p:nvSpPr>
        <p:spPr>
          <a:xfrm>
            <a:off x="2438273" y="2641474"/>
            <a:ext cx="151130" cy="346075"/>
          </a:xfrm>
          <a:custGeom>
            <a:avLst/>
            <a:gdLst/>
            <a:ahLst/>
            <a:cxnLst/>
            <a:rect l="l" t="t" r="r" b="b"/>
            <a:pathLst>
              <a:path w="151129" h="346075">
                <a:moveTo>
                  <a:pt x="151002" y="0"/>
                </a:moveTo>
                <a:lnTo>
                  <a:pt x="0" y="34569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57">
            <a:extLst>
              <a:ext uri="{FF2B5EF4-FFF2-40B4-BE49-F238E27FC236}">
                <a16:creationId xmlns:a16="http://schemas.microsoft.com/office/drawing/2014/main" id="{B1EB8025-EA85-7C41-8B81-C497940B0C48}"/>
              </a:ext>
            </a:extLst>
          </p:cNvPr>
          <p:cNvSpPr/>
          <p:nvPr/>
        </p:nvSpPr>
        <p:spPr>
          <a:xfrm>
            <a:off x="2570352" y="2368424"/>
            <a:ext cx="302260" cy="291465"/>
          </a:xfrm>
          <a:custGeom>
            <a:avLst/>
            <a:gdLst/>
            <a:ahLst/>
            <a:cxnLst/>
            <a:rect l="l" t="t" r="r" b="b"/>
            <a:pathLst>
              <a:path w="302260" h="291465">
                <a:moveTo>
                  <a:pt x="0" y="291211"/>
                </a:moveTo>
                <a:lnTo>
                  <a:pt x="301879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58">
            <a:extLst>
              <a:ext uri="{FF2B5EF4-FFF2-40B4-BE49-F238E27FC236}">
                <a16:creationId xmlns:a16="http://schemas.microsoft.com/office/drawing/2014/main" id="{5896A2BB-73AF-C24F-879C-6424898FD6D8}"/>
              </a:ext>
            </a:extLst>
          </p:cNvPr>
          <p:cNvSpPr/>
          <p:nvPr/>
        </p:nvSpPr>
        <p:spPr>
          <a:xfrm>
            <a:off x="2872231" y="2386712"/>
            <a:ext cx="245745" cy="254635"/>
          </a:xfrm>
          <a:custGeom>
            <a:avLst/>
            <a:gdLst/>
            <a:ahLst/>
            <a:cxnLst/>
            <a:rect l="l" t="t" r="r" b="b"/>
            <a:pathLst>
              <a:path w="245745" h="254634">
                <a:moveTo>
                  <a:pt x="0" y="0"/>
                </a:moveTo>
                <a:lnTo>
                  <a:pt x="245363" y="25463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59">
            <a:extLst>
              <a:ext uri="{FF2B5EF4-FFF2-40B4-BE49-F238E27FC236}">
                <a16:creationId xmlns:a16="http://schemas.microsoft.com/office/drawing/2014/main" id="{796F6F37-E27E-364E-88BB-DD015CF3232A}"/>
              </a:ext>
            </a:extLst>
          </p:cNvPr>
          <p:cNvSpPr/>
          <p:nvPr/>
        </p:nvSpPr>
        <p:spPr>
          <a:xfrm>
            <a:off x="2910077" y="2623186"/>
            <a:ext cx="226695" cy="346075"/>
          </a:xfrm>
          <a:custGeom>
            <a:avLst/>
            <a:gdLst/>
            <a:ahLst/>
            <a:cxnLst/>
            <a:rect l="l" t="t" r="r" b="b"/>
            <a:pathLst>
              <a:path w="226695" h="346075">
                <a:moveTo>
                  <a:pt x="0" y="345820"/>
                </a:moveTo>
                <a:lnTo>
                  <a:pt x="22631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60">
            <a:extLst>
              <a:ext uri="{FF2B5EF4-FFF2-40B4-BE49-F238E27FC236}">
                <a16:creationId xmlns:a16="http://schemas.microsoft.com/office/drawing/2014/main" id="{8687DEC5-4190-3E4D-ABAF-1E501B9E6011}"/>
              </a:ext>
            </a:extLst>
          </p:cNvPr>
          <p:cNvSpPr/>
          <p:nvPr/>
        </p:nvSpPr>
        <p:spPr>
          <a:xfrm>
            <a:off x="3117595" y="2641474"/>
            <a:ext cx="207645" cy="309245"/>
          </a:xfrm>
          <a:custGeom>
            <a:avLst/>
            <a:gdLst/>
            <a:ahLst/>
            <a:cxnLst/>
            <a:rect l="l" t="t" r="r" b="b"/>
            <a:pathLst>
              <a:path w="207645" h="309245">
                <a:moveTo>
                  <a:pt x="0" y="0"/>
                </a:moveTo>
                <a:lnTo>
                  <a:pt x="207517" y="30924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61">
            <a:extLst>
              <a:ext uri="{FF2B5EF4-FFF2-40B4-BE49-F238E27FC236}">
                <a16:creationId xmlns:a16="http://schemas.microsoft.com/office/drawing/2014/main" id="{DE943F65-26D5-024B-A81B-D5301B5C26B7}"/>
              </a:ext>
            </a:extLst>
          </p:cNvPr>
          <p:cNvSpPr/>
          <p:nvPr/>
        </p:nvSpPr>
        <p:spPr>
          <a:xfrm>
            <a:off x="3174238" y="2950718"/>
            <a:ext cx="132080" cy="291465"/>
          </a:xfrm>
          <a:custGeom>
            <a:avLst/>
            <a:gdLst/>
            <a:ahLst/>
            <a:cxnLst/>
            <a:rect l="l" t="t" r="r" b="b"/>
            <a:pathLst>
              <a:path w="132079" h="291465">
                <a:moveTo>
                  <a:pt x="0" y="291198"/>
                </a:moveTo>
                <a:lnTo>
                  <a:pt x="13208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62">
            <a:extLst>
              <a:ext uri="{FF2B5EF4-FFF2-40B4-BE49-F238E27FC236}">
                <a16:creationId xmlns:a16="http://schemas.microsoft.com/office/drawing/2014/main" id="{5F5AEC0D-3BF6-7241-959E-68E3CE9068B5}"/>
              </a:ext>
            </a:extLst>
          </p:cNvPr>
          <p:cNvSpPr/>
          <p:nvPr/>
        </p:nvSpPr>
        <p:spPr>
          <a:xfrm>
            <a:off x="3325113" y="2950718"/>
            <a:ext cx="113664" cy="291465"/>
          </a:xfrm>
          <a:custGeom>
            <a:avLst/>
            <a:gdLst/>
            <a:ahLst/>
            <a:cxnLst/>
            <a:rect l="l" t="t" r="r" b="b"/>
            <a:pathLst>
              <a:path w="113664" h="291465">
                <a:moveTo>
                  <a:pt x="0" y="0"/>
                </a:moveTo>
                <a:lnTo>
                  <a:pt x="113284" y="291198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63">
            <a:extLst>
              <a:ext uri="{FF2B5EF4-FFF2-40B4-BE49-F238E27FC236}">
                <a16:creationId xmlns:a16="http://schemas.microsoft.com/office/drawing/2014/main" id="{543281B4-1F48-3340-8A92-FD73CE56970D}"/>
              </a:ext>
            </a:extLst>
          </p:cNvPr>
          <p:cNvSpPr/>
          <p:nvPr/>
        </p:nvSpPr>
        <p:spPr>
          <a:xfrm>
            <a:off x="3400551" y="2168272"/>
            <a:ext cx="490855" cy="218440"/>
          </a:xfrm>
          <a:custGeom>
            <a:avLst/>
            <a:gdLst/>
            <a:ahLst/>
            <a:cxnLst/>
            <a:rect l="l" t="t" r="r" b="b"/>
            <a:pathLst>
              <a:path w="490854" h="218440">
                <a:moveTo>
                  <a:pt x="0" y="0"/>
                </a:moveTo>
                <a:lnTo>
                  <a:pt x="490600" y="21844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64">
            <a:extLst>
              <a:ext uri="{FF2B5EF4-FFF2-40B4-BE49-F238E27FC236}">
                <a16:creationId xmlns:a16="http://schemas.microsoft.com/office/drawing/2014/main" id="{55F8E794-F4F4-9E4F-83F3-CE7425ACCD3A}"/>
              </a:ext>
            </a:extLst>
          </p:cNvPr>
          <p:cNvSpPr/>
          <p:nvPr/>
        </p:nvSpPr>
        <p:spPr>
          <a:xfrm>
            <a:off x="3891152" y="2386712"/>
            <a:ext cx="358775" cy="218440"/>
          </a:xfrm>
          <a:custGeom>
            <a:avLst/>
            <a:gdLst/>
            <a:ahLst/>
            <a:cxnLst/>
            <a:rect l="l" t="t" r="r" b="b"/>
            <a:pathLst>
              <a:path w="358775" h="218440">
                <a:moveTo>
                  <a:pt x="0" y="0"/>
                </a:moveTo>
                <a:lnTo>
                  <a:pt x="358521" y="21831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65">
            <a:extLst>
              <a:ext uri="{FF2B5EF4-FFF2-40B4-BE49-F238E27FC236}">
                <a16:creationId xmlns:a16="http://schemas.microsoft.com/office/drawing/2014/main" id="{C1119955-F5AF-F644-B35D-85C0233BB78F}"/>
              </a:ext>
            </a:extLst>
          </p:cNvPr>
          <p:cNvSpPr/>
          <p:nvPr/>
        </p:nvSpPr>
        <p:spPr>
          <a:xfrm>
            <a:off x="4060951" y="2605025"/>
            <a:ext cx="207645" cy="346075"/>
          </a:xfrm>
          <a:custGeom>
            <a:avLst/>
            <a:gdLst/>
            <a:ahLst/>
            <a:cxnLst/>
            <a:rect l="l" t="t" r="r" b="b"/>
            <a:pathLst>
              <a:path w="207645" h="346075">
                <a:moveTo>
                  <a:pt x="207645" y="0"/>
                </a:moveTo>
                <a:lnTo>
                  <a:pt x="0" y="34569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66">
            <a:extLst>
              <a:ext uri="{FF2B5EF4-FFF2-40B4-BE49-F238E27FC236}">
                <a16:creationId xmlns:a16="http://schemas.microsoft.com/office/drawing/2014/main" id="{FF66C007-8662-B14D-B129-DFC5812A2A36}"/>
              </a:ext>
            </a:extLst>
          </p:cNvPr>
          <p:cNvSpPr/>
          <p:nvPr/>
        </p:nvSpPr>
        <p:spPr>
          <a:xfrm>
            <a:off x="4060951" y="2950718"/>
            <a:ext cx="170180" cy="291465"/>
          </a:xfrm>
          <a:custGeom>
            <a:avLst/>
            <a:gdLst/>
            <a:ahLst/>
            <a:cxnLst/>
            <a:rect l="l" t="t" r="r" b="b"/>
            <a:pathLst>
              <a:path w="170179" h="291465">
                <a:moveTo>
                  <a:pt x="0" y="0"/>
                </a:moveTo>
                <a:lnTo>
                  <a:pt x="169925" y="291198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67">
            <a:extLst>
              <a:ext uri="{FF2B5EF4-FFF2-40B4-BE49-F238E27FC236}">
                <a16:creationId xmlns:a16="http://schemas.microsoft.com/office/drawing/2014/main" id="{0712B4B4-13AF-ED44-8CA1-850AB7D225F2}"/>
              </a:ext>
            </a:extLst>
          </p:cNvPr>
          <p:cNvSpPr/>
          <p:nvPr/>
        </p:nvSpPr>
        <p:spPr>
          <a:xfrm>
            <a:off x="3303936" y="2093120"/>
            <a:ext cx="174561" cy="1503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68">
            <a:extLst>
              <a:ext uri="{FF2B5EF4-FFF2-40B4-BE49-F238E27FC236}">
                <a16:creationId xmlns:a16="http://schemas.microsoft.com/office/drawing/2014/main" id="{AFB84DEF-ADD3-AD47-B2BD-6B634297A9BD}"/>
              </a:ext>
            </a:extLst>
          </p:cNvPr>
          <p:cNvSpPr txBox="1"/>
          <p:nvPr/>
        </p:nvSpPr>
        <p:spPr>
          <a:xfrm>
            <a:off x="1098549" y="2069113"/>
            <a:ext cx="2363470" cy="391160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285"/>
              </a:spcBef>
            </a:pPr>
            <a:r>
              <a:rPr sz="800" b="1" spc="-15" dirty="0">
                <a:latin typeface="Arial"/>
                <a:cs typeface="Arial"/>
              </a:rPr>
              <a:t>17</a:t>
            </a:r>
            <a:endParaRPr sz="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latin typeface="Arial"/>
                <a:cs typeface="Arial"/>
              </a:rPr>
              <a:t>k</a:t>
            </a:r>
            <a:endParaRPr sz="1200">
              <a:latin typeface="Arial"/>
              <a:cs typeface="Arial"/>
            </a:endParaRPr>
          </a:p>
        </p:txBody>
      </p:sp>
      <p:sp>
        <p:nvSpPr>
          <p:cNvPr id="32" name="object 69">
            <a:extLst>
              <a:ext uri="{FF2B5EF4-FFF2-40B4-BE49-F238E27FC236}">
                <a16:creationId xmlns:a16="http://schemas.microsoft.com/office/drawing/2014/main" id="{216B1028-BEB1-6E47-836E-714A61C93BC2}"/>
              </a:ext>
            </a:extLst>
          </p:cNvPr>
          <p:cNvSpPr/>
          <p:nvPr/>
        </p:nvSpPr>
        <p:spPr>
          <a:xfrm>
            <a:off x="2775616" y="2311432"/>
            <a:ext cx="174561" cy="1504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70">
            <a:extLst>
              <a:ext uri="{FF2B5EF4-FFF2-40B4-BE49-F238E27FC236}">
                <a16:creationId xmlns:a16="http://schemas.microsoft.com/office/drawing/2014/main" id="{8859178C-E376-A244-ACDB-9FBA67928074}"/>
              </a:ext>
            </a:extLst>
          </p:cNvPr>
          <p:cNvSpPr txBox="1"/>
          <p:nvPr/>
        </p:nvSpPr>
        <p:spPr>
          <a:xfrm>
            <a:off x="2838069" y="2312289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4</a:t>
            </a:r>
            <a:endParaRPr sz="800">
              <a:latin typeface="Arial"/>
              <a:cs typeface="Arial"/>
            </a:endParaRPr>
          </a:p>
        </p:txBody>
      </p:sp>
      <p:sp>
        <p:nvSpPr>
          <p:cNvPr id="34" name="object 71">
            <a:extLst>
              <a:ext uri="{FF2B5EF4-FFF2-40B4-BE49-F238E27FC236}">
                <a16:creationId xmlns:a16="http://schemas.microsoft.com/office/drawing/2014/main" id="{B090765D-14C6-1244-A4FF-DC31A008AAB4}"/>
              </a:ext>
            </a:extLst>
          </p:cNvPr>
          <p:cNvSpPr/>
          <p:nvPr/>
        </p:nvSpPr>
        <p:spPr>
          <a:xfrm>
            <a:off x="3813333" y="2311432"/>
            <a:ext cx="174561" cy="1504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72">
            <a:extLst>
              <a:ext uri="{FF2B5EF4-FFF2-40B4-BE49-F238E27FC236}">
                <a16:creationId xmlns:a16="http://schemas.microsoft.com/office/drawing/2014/main" id="{3489848E-EB05-1B46-9F12-DC150597DCD7}"/>
              </a:ext>
            </a:extLst>
          </p:cNvPr>
          <p:cNvSpPr txBox="1"/>
          <p:nvPr/>
        </p:nvSpPr>
        <p:spPr>
          <a:xfrm>
            <a:off x="3848735" y="2312289"/>
            <a:ext cx="1225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20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73">
            <a:extLst>
              <a:ext uri="{FF2B5EF4-FFF2-40B4-BE49-F238E27FC236}">
                <a16:creationId xmlns:a16="http://schemas.microsoft.com/office/drawing/2014/main" id="{90D3F90C-99D2-4144-BBC3-45E76D1E507D}"/>
              </a:ext>
            </a:extLst>
          </p:cNvPr>
          <p:cNvSpPr/>
          <p:nvPr/>
        </p:nvSpPr>
        <p:spPr>
          <a:xfrm>
            <a:off x="2492533" y="2566195"/>
            <a:ext cx="174561" cy="15043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74">
            <a:extLst>
              <a:ext uri="{FF2B5EF4-FFF2-40B4-BE49-F238E27FC236}">
                <a16:creationId xmlns:a16="http://schemas.microsoft.com/office/drawing/2014/main" id="{72C96097-900C-F34F-B07F-3B50F8A626DB}"/>
              </a:ext>
            </a:extLst>
          </p:cNvPr>
          <p:cNvSpPr/>
          <p:nvPr/>
        </p:nvSpPr>
        <p:spPr>
          <a:xfrm>
            <a:off x="3039776" y="2566195"/>
            <a:ext cx="174561" cy="1504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75">
            <a:extLst>
              <a:ext uri="{FF2B5EF4-FFF2-40B4-BE49-F238E27FC236}">
                <a16:creationId xmlns:a16="http://schemas.microsoft.com/office/drawing/2014/main" id="{512EDC6F-68D5-EA4A-8885-E10A5BF94995}"/>
              </a:ext>
            </a:extLst>
          </p:cNvPr>
          <p:cNvSpPr txBox="1"/>
          <p:nvPr/>
        </p:nvSpPr>
        <p:spPr>
          <a:xfrm>
            <a:off x="2554858" y="2567178"/>
            <a:ext cx="61658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546735" algn="l"/>
              </a:tabLst>
            </a:pPr>
            <a:r>
              <a:rPr sz="800" b="1" spc="-5" dirty="0">
                <a:latin typeface="Arial"/>
                <a:cs typeface="Arial"/>
              </a:rPr>
              <a:t>2	8</a:t>
            </a:r>
            <a:endParaRPr sz="800">
              <a:latin typeface="Arial"/>
              <a:cs typeface="Arial"/>
            </a:endParaRPr>
          </a:p>
        </p:txBody>
      </p:sp>
      <p:sp>
        <p:nvSpPr>
          <p:cNvPr id="39" name="object 76">
            <a:extLst>
              <a:ext uri="{FF2B5EF4-FFF2-40B4-BE49-F238E27FC236}">
                <a16:creationId xmlns:a16="http://schemas.microsoft.com/office/drawing/2014/main" id="{E88A1DE7-ED09-3148-ACCF-5C5A1DBD3D59}"/>
              </a:ext>
            </a:extLst>
          </p:cNvPr>
          <p:cNvSpPr/>
          <p:nvPr/>
        </p:nvSpPr>
        <p:spPr>
          <a:xfrm>
            <a:off x="4171854" y="2529872"/>
            <a:ext cx="174561" cy="15030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77">
            <a:extLst>
              <a:ext uri="{FF2B5EF4-FFF2-40B4-BE49-F238E27FC236}">
                <a16:creationId xmlns:a16="http://schemas.microsoft.com/office/drawing/2014/main" id="{6408C508-269A-A646-B392-C4C88963B1AC}"/>
              </a:ext>
            </a:extLst>
          </p:cNvPr>
          <p:cNvSpPr txBox="1"/>
          <p:nvPr/>
        </p:nvSpPr>
        <p:spPr>
          <a:xfrm>
            <a:off x="4207510" y="2530602"/>
            <a:ext cx="1225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25</a:t>
            </a:r>
            <a:endParaRPr sz="800">
              <a:latin typeface="Arial"/>
              <a:cs typeface="Arial"/>
            </a:endParaRPr>
          </a:p>
        </p:txBody>
      </p:sp>
      <p:sp>
        <p:nvSpPr>
          <p:cNvPr id="41" name="object 78">
            <a:extLst>
              <a:ext uri="{FF2B5EF4-FFF2-40B4-BE49-F238E27FC236}">
                <a16:creationId xmlns:a16="http://schemas.microsoft.com/office/drawing/2014/main" id="{EF72B11A-0FDF-2845-BC41-732D96148EEF}"/>
              </a:ext>
            </a:extLst>
          </p:cNvPr>
          <p:cNvSpPr/>
          <p:nvPr/>
        </p:nvSpPr>
        <p:spPr>
          <a:xfrm>
            <a:off x="2360453" y="2893727"/>
            <a:ext cx="174561" cy="15043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79">
            <a:extLst>
              <a:ext uri="{FF2B5EF4-FFF2-40B4-BE49-F238E27FC236}">
                <a16:creationId xmlns:a16="http://schemas.microsoft.com/office/drawing/2014/main" id="{434D87A0-9029-3147-844A-888BBA102D65}"/>
              </a:ext>
            </a:extLst>
          </p:cNvPr>
          <p:cNvSpPr txBox="1"/>
          <p:nvPr/>
        </p:nvSpPr>
        <p:spPr>
          <a:xfrm>
            <a:off x="2404618" y="2894838"/>
            <a:ext cx="10223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-1</a:t>
            </a:r>
            <a:endParaRPr sz="800">
              <a:latin typeface="Arial"/>
              <a:cs typeface="Arial"/>
            </a:endParaRPr>
          </a:p>
        </p:txBody>
      </p:sp>
      <p:sp>
        <p:nvSpPr>
          <p:cNvPr id="43" name="object 80">
            <a:extLst>
              <a:ext uri="{FF2B5EF4-FFF2-40B4-BE49-F238E27FC236}">
                <a16:creationId xmlns:a16="http://schemas.microsoft.com/office/drawing/2014/main" id="{60BBFB98-5208-174A-9F5A-1ECEBC2BC1FA}"/>
              </a:ext>
            </a:extLst>
          </p:cNvPr>
          <p:cNvSpPr/>
          <p:nvPr/>
        </p:nvSpPr>
        <p:spPr>
          <a:xfrm>
            <a:off x="2851054" y="2875566"/>
            <a:ext cx="174561" cy="15030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81">
            <a:extLst>
              <a:ext uri="{FF2B5EF4-FFF2-40B4-BE49-F238E27FC236}">
                <a16:creationId xmlns:a16="http://schemas.microsoft.com/office/drawing/2014/main" id="{6802937D-F191-924C-A78A-1FE4DDE4BF3B}"/>
              </a:ext>
            </a:extLst>
          </p:cNvPr>
          <p:cNvSpPr txBox="1"/>
          <p:nvPr/>
        </p:nvSpPr>
        <p:spPr>
          <a:xfrm>
            <a:off x="2913633" y="2876550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6</a:t>
            </a:r>
            <a:endParaRPr sz="800">
              <a:latin typeface="Arial"/>
              <a:cs typeface="Arial"/>
            </a:endParaRPr>
          </a:p>
        </p:txBody>
      </p:sp>
      <p:sp>
        <p:nvSpPr>
          <p:cNvPr id="45" name="object 82">
            <a:extLst>
              <a:ext uri="{FF2B5EF4-FFF2-40B4-BE49-F238E27FC236}">
                <a16:creationId xmlns:a16="http://schemas.microsoft.com/office/drawing/2014/main" id="{FE7097D6-71C6-8440-886B-58CFC23B8105}"/>
              </a:ext>
            </a:extLst>
          </p:cNvPr>
          <p:cNvSpPr/>
          <p:nvPr/>
        </p:nvSpPr>
        <p:spPr>
          <a:xfrm>
            <a:off x="3228371" y="2875566"/>
            <a:ext cx="174561" cy="1503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83">
            <a:extLst>
              <a:ext uri="{FF2B5EF4-FFF2-40B4-BE49-F238E27FC236}">
                <a16:creationId xmlns:a16="http://schemas.microsoft.com/office/drawing/2014/main" id="{7067F6DA-C6C8-7C45-81E6-15A5A63116C9}"/>
              </a:ext>
            </a:extLst>
          </p:cNvPr>
          <p:cNvSpPr/>
          <p:nvPr/>
        </p:nvSpPr>
        <p:spPr>
          <a:xfrm>
            <a:off x="3096291" y="3166739"/>
            <a:ext cx="174561" cy="15034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84">
            <a:extLst>
              <a:ext uri="{FF2B5EF4-FFF2-40B4-BE49-F238E27FC236}">
                <a16:creationId xmlns:a16="http://schemas.microsoft.com/office/drawing/2014/main" id="{3CD0BF23-0B4A-3349-93AE-BD25CE428398}"/>
              </a:ext>
            </a:extLst>
          </p:cNvPr>
          <p:cNvSpPr/>
          <p:nvPr/>
        </p:nvSpPr>
        <p:spPr>
          <a:xfrm>
            <a:off x="3360451" y="3166739"/>
            <a:ext cx="174561" cy="15034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85">
            <a:extLst>
              <a:ext uri="{FF2B5EF4-FFF2-40B4-BE49-F238E27FC236}">
                <a16:creationId xmlns:a16="http://schemas.microsoft.com/office/drawing/2014/main" id="{7DD841A3-6C33-A848-B055-10844BBCAF2D}"/>
              </a:ext>
            </a:extLst>
          </p:cNvPr>
          <p:cNvSpPr/>
          <p:nvPr/>
        </p:nvSpPr>
        <p:spPr>
          <a:xfrm>
            <a:off x="3983132" y="2875566"/>
            <a:ext cx="174561" cy="15030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86">
            <a:extLst>
              <a:ext uri="{FF2B5EF4-FFF2-40B4-BE49-F238E27FC236}">
                <a16:creationId xmlns:a16="http://schemas.microsoft.com/office/drawing/2014/main" id="{D96303E5-37FD-8A42-BBDD-66AD4628B624}"/>
              </a:ext>
            </a:extLst>
          </p:cNvPr>
          <p:cNvSpPr/>
          <p:nvPr/>
        </p:nvSpPr>
        <p:spPr>
          <a:xfrm>
            <a:off x="4134135" y="3148489"/>
            <a:ext cx="174561" cy="15039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87">
            <a:extLst>
              <a:ext uri="{FF2B5EF4-FFF2-40B4-BE49-F238E27FC236}">
                <a16:creationId xmlns:a16="http://schemas.microsoft.com/office/drawing/2014/main" id="{EA9009C3-F7E3-564D-B948-F2D988831DEA}"/>
              </a:ext>
            </a:extLst>
          </p:cNvPr>
          <p:cNvSpPr txBox="1"/>
          <p:nvPr/>
        </p:nvSpPr>
        <p:spPr>
          <a:xfrm>
            <a:off x="3134613" y="2876550"/>
            <a:ext cx="1157605" cy="4375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26670" algn="ctr">
              <a:lnSpc>
                <a:spcPct val="100000"/>
              </a:lnSpc>
              <a:spcBef>
                <a:spcPts val="90"/>
              </a:spcBef>
              <a:tabLst>
                <a:tab pos="755015" algn="l"/>
              </a:tabLst>
            </a:pPr>
            <a:r>
              <a:rPr sz="800" b="1" spc="-10" dirty="0">
                <a:latin typeface="Arial"/>
                <a:cs typeface="Arial"/>
              </a:rPr>
              <a:t>12	</a:t>
            </a:r>
            <a:r>
              <a:rPr sz="800" b="1" spc="-15" dirty="0">
                <a:latin typeface="Arial"/>
                <a:cs typeface="Arial"/>
              </a:rPr>
              <a:t>21</a:t>
            </a:r>
            <a:endParaRPr sz="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R="5080" algn="ctr">
              <a:lnSpc>
                <a:spcPct val="100000"/>
              </a:lnSpc>
              <a:tabLst>
                <a:tab pos="260985" algn="l"/>
                <a:tab pos="1034415" algn="l"/>
              </a:tabLst>
            </a:pPr>
            <a:r>
              <a:rPr sz="800" b="1" spc="-65" dirty="0">
                <a:latin typeface="Arial"/>
                <a:cs typeface="Arial"/>
              </a:rPr>
              <a:t>1</a:t>
            </a:r>
            <a:r>
              <a:rPr sz="800" b="1" spc="-5" dirty="0">
                <a:latin typeface="Arial"/>
                <a:cs typeface="Arial"/>
              </a:rPr>
              <a:t>1</a:t>
            </a:r>
            <a:r>
              <a:rPr sz="800" b="1" dirty="0">
                <a:latin typeface="Arial"/>
                <a:cs typeface="Arial"/>
              </a:rPr>
              <a:t>	</a:t>
            </a:r>
            <a:r>
              <a:rPr sz="800" b="1" spc="-15" dirty="0">
                <a:latin typeface="Arial"/>
                <a:cs typeface="Arial"/>
              </a:rPr>
              <a:t>1</a:t>
            </a:r>
            <a:r>
              <a:rPr sz="800" b="1" spc="-5" dirty="0">
                <a:latin typeface="Arial"/>
                <a:cs typeface="Arial"/>
              </a:rPr>
              <a:t>5</a:t>
            </a:r>
            <a:r>
              <a:rPr sz="800" b="1" dirty="0">
                <a:latin typeface="Arial"/>
                <a:cs typeface="Arial"/>
              </a:rPr>
              <a:t>	</a:t>
            </a:r>
            <a:r>
              <a:rPr sz="1200" b="1" spc="-22" baseline="10416" dirty="0">
                <a:latin typeface="Arial"/>
                <a:cs typeface="Arial"/>
              </a:rPr>
              <a:t>23</a:t>
            </a:r>
            <a:endParaRPr sz="1200" baseline="10416">
              <a:latin typeface="Arial"/>
              <a:cs typeface="Arial"/>
            </a:endParaRPr>
          </a:p>
        </p:txBody>
      </p:sp>
      <p:sp>
        <p:nvSpPr>
          <p:cNvPr id="51" name="object 88">
            <a:extLst>
              <a:ext uri="{FF2B5EF4-FFF2-40B4-BE49-F238E27FC236}">
                <a16:creationId xmlns:a16="http://schemas.microsoft.com/office/drawing/2014/main" id="{F6498701-5651-B542-B684-F99638EFF0E8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2064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66C6389-B705-424F-B724-657C8674B6F4}"/>
              </a:ext>
            </a:extLst>
          </p:cNvPr>
          <p:cNvSpPr/>
          <p:nvPr/>
        </p:nvSpPr>
        <p:spPr>
          <a:xfrm>
            <a:off x="1116458" y="928372"/>
            <a:ext cx="1104900" cy="457200"/>
          </a:xfrm>
          <a:custGeom>
            <a:avLst/>
            <a:gdLst/>
            <a:ahLst/>
            <a:cxnLst/>
            <a:rect l="l" t="t" r="r" b="b"/>
            <a:pathLst>
              <a:path w="1104900" h="457200">
                <a:moveTo>
                  <a:pt x="0" y="457200"/>
                </a:moveTo>
                <a:lnTo>
                  <a:pt x="11049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5754869A-259A-6F41-8004-B93E6B50A556}"/>
              </a:ext>
            </a:extLst>
          </p:cNvPr>
          <p:cNvSpPr/>
          <p:nvPr/>
        </p:nvSpPr>
        <p:spPr>
          <a:xfrm>
            <a:off x="278258" y="1918972"/>
            <a:ext cx="304800" cy="723900"/>
          </a:xfrm>
          <a:custGeom>
            <a:avLst/>
            <a:gdLst/>
            <a:ahLst/>
            <a:cxnLst/>
            <a:rect l="l" t="t" r="r" b="b"/>
            <a:pathLst>
              <a:path w="304800" h="723900">
                <a:moveTo>
                  <a:pt x="304800" y="0"/>
                </a:moveTo>
                <a:lnTo>
                  <a:pt x="0" y="7239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A4AAFAC-AA39-894A-98B6-A24FE2CBB814}"/>
              </a:ext>
            </a:extLst>
          </p:cNvPr>
          <p:cNvSpPr/>
          <p:nvPr/>
        </p:nvSpPr>
        <p:spPr>
          <a:xfrm>
            <a:off x="544958" y="1347472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600"/>
                </a:moveTo>
                <a:lnTo>
                  <a:pt x="6096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26A585C-EDA9-3443-9EE8-3D9DCFDFF8F9}"/>
              </a:ext>
            </a:extLst>
          </p:cNvPr>
          <p:cNvSpPr/>
          <p:nvPr/>
        </p:nvSpPr>
        <p:spPr>
          <a:xfrm>
            <a:off x="1154558" y="1385572"/>
            <a:ext cx="495300" cy="533400"/>
          </a:xfrm>
          <a:custGeom>
            <a:avLst/>
            <a:gdLst/>
            <a:ahLst/>
            <a:cxnLst/>
            <a:rect l="l" t="t" r="r" b="b"/>
            <a:pathLst>
              <a:path w="495300" h="533400">
                <a:moveTo>
                  <a:pt x="0" y="0"/>
                </a:moveTo>
                <a:lnTo>
                  <a:pt x="495300" y="5334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9358B7E-0949-254C-B4F1-94A0D8D83AB5}"/>
              </a:ext>
            </a:extLst>
          </p:cNvPr>
          <p:cNvSpPr/>
          <p:nvPr/>
        </p:nvSpPr>
        <p:spPr>
          <a:xfrm>
            <a:off x="1230758" y="1880872"/>
            <a:ext cx="457200" cy="723900"/>
          </a:xfrm>
          <a:custGeom>
            <a:avLst/>
            <a:gdLst/>
            <a:ahLst/>
            <a:cxnLst/>
            <a:rect l="l" t="t" r="r" b="b"/>
            <a:pathLst>
              <a:path w="457200" h="723900">
                <a:moveTo>
                  <a:pt x="0" y="723900"/>
                </a:moveTo>
                <a:lnTo>
                  <a:pt x="4572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D2FF71C5-280D-3341-B248-0AA991E97574}"/>
              </a:ext>
            </a:extLst>
          </p:cNvPr>
          <p:cNvSpPr/>
          <p:nvPr/>
        </p:nvSpPr>
        <p:spPr>
          <a:xfrm>
            <a:off x="1649858" y="1918972"/>
            <a:ext cx="419100" cy="647700"/>
          </a:xfrm>
          <a:custGeom>
            <a:avLst/>
            <a:gdLst/>
            <a:ahLst/>
            <a:cxnLst/>
            <a:rect l="l" t="t" r="r" b="b"/>
            <a:pathLst>
              <a:path w="419100" h="647700">
                <a:moveTo>
                  <a:pt x="0" y="0"/>
                </a:moveTo>
                <a:lnTo>
                  <a:pt x="419100" y="6477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AD242D6-58A5-284D-9733-925EFD6587DB}"/>
              </a:ext>
            </a:extLst>
          </p:cNvPr>
          <p:cNvSpPr/>
          <p:nvPr/>
        </p:nvSpPr>
        <p:spPr>
          <a:xfrm>
            <a:off x="1764158" y="2566673"/>
            <a:ext cx="266700" cy="609600"/>
          </a:xfrm>
          <a:custGeom>
            <a:avLst/>
            <a:gdLst/>
            <a:ahLst/>
            <a:cxnLst/>
            <a:rect l="l" t="t" r="r" b="b"/>
            <a:pathLst>
              <a:path w="266700" h="609600">
                <a:moveTo>
                  <a:pt x="0" y="609600"/>
                </a:moveTo>
                <a:lnTo>
                  <a:pt x="2667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C2970BF1-1517-1C47-8397-C476601A9B10}"/>
              </a:ext>
            </a:extLst>
          </p:cNvPr>
          <p:cNvSpPr/>
          <p:nvPr/>
        </p:nvSpPr>
        <p:spPr>
          <a:xfrm>
            <a:off x="2068958" y="2566673"/>
            <a:ext cx="228600" cy="609600"/>
          </a:xfrm>
          <a:custGeom>
            <a:avLst/>
            <a:gdLst/>
            <a:ahLst/>
            <a:cxnLst/>
            <a:rect l="l" t="t" r="r" b="b"/>
            <a:pathLst>
              <a:path w="228600" h="609600">
                <a:moveTo>
                  <a:pt x="0" y="0"/>
                </a:moveTo>
                <a:lnTo>
                  <a:pt x="228600" y="6096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83C4BC5A-ABBE-B744-BDB9-C8EDFE5FEF71}"/>
              </a:ext>
            </a:extLst>
          </p:cNvPr>
          <p:cNvSpPr/>
          <p:nvPr/>
        </p:nvSpPr>
        <p:spPr>
          <a:xfrm>
            <a:off x="2221358" y="928372"/>
            <a:ext cx="990600" cy="457200"/>
          </a:xfrm>
          <a:custGeom>
            <a:avLst/>
            <a:gdLst/>
            <a:ahLst/>
            <a:cxnLst/>
            <a:rect l="l" t="t" r="r" b="b"/>
            <a:pathLst>
              <a:path w="990600" h="457200">
                <a:moveTo>
                  <a:pt x="0" y="0"/>
                </a:moveTo>
                <a:lnTo>
                  <a:pt x="990600" y="457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A533A895-1873-7944-9EEF-7BA7178E328E}"/>
              </a:ext>
            </a:extLst>
          </p:cNvPr>
          <p:cNvSpPr/>
          <p:nvPr/>
        </p:nvSpPr>
        <p:spPr>
          <a:xfrm>
            <a:off x="3211958" y="1385572"/>
            <a:ext cx="723900" cy="457200"/>
          </a:xfrm>
          <a:custGeom>
            <a:avLst/>
            <a:gdLst/>
            <a:ahLst/>
            <a:cxnLst/>
            <a:rect l="l" t="t" r="r" b="b"/>
            <a:pathLst>
              <a:path w="723900" h="457200">
                <a:moveTo>
                  <a:pt x="0" y="0"/>
                </a:moveTo>
                <a:lnTo>
                  <a:pt x="723900" y="457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84382801-E479-4742-B8AF-5925BF1E15A4}"/>
              </a:ext>
            </a:extLst>
          </p:cNvPr>
          <p:cNvSpPr/>
          <p:nvPr/>
        </p:nvSpPr>
        <p:spPr>
          <a:xfrm>
            <a:off x="3554858" y="1842772"/>
            <a:ext cx="419100" cy="723900"/>
          </a:xfrm>
          <a:custGeom>
            <a:avLst/>
            <a:gdLst/>
            <a:ahLst/>
            <a:cxnLst/>
            <a:rect l="l" t="t" r="r" b="b"/>
            <a:pathLst>
              <a:path w="419100" h="723900">
                <a:moveTo>
                  <a:pt x="419100" y="0"/>
                </a:moveTo>
                <a:lnTo>
                  <a:pt x="0" y="7239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FC083874-5A97-A841-8676-C29F2BBE5FB9}"/>
              </a:ext>
            </a:extLst>
          </p:cNvPr>
          <p:cNvSpPr/>
          <p:nvPr/>
        </p:nvSpPr>
        <p:spPr>
          <a:xfrm>
            <a:off x="3554858" y="2566673"/>
            <a:ext cx="342900" cy="609600"/>
          </a:xfrm>
          <a:custGeom>
            <a:avLst/>
            <a:gdLst/>
            <a:ahLst/>
            <a:cxnLst/>
            <a:rect l="l" t="t" r="r" b="b"/>
            <a:pathLst>
              <a:path w="342900" h="609600">
                <a:moveTo>
                  <a:pt x="0" y="0"/>
                </a:moveTo>
                <a:lnTo>
                  <a:pt x="342900" y="6096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D89FA9DD-94F5-F74E-B1C6-31947B766C80}"/>
              </a:ext>
            </a:extLst>
          </p:cNvPr>
          <p:cNvSpPr/>
          <p:nvPr/>
        </p:nvSpPr>
        <p:spPr>
          <a:xfrm>
            <a:off x="2030858" y="7759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D55D4796-A040-C747-8CA2-A988F96E9BD9}"/>
              </a:ext>
            </a:extLst>
          </p:cNvPr>
          <p:cNvSpPr/>
          <p:nvPr/>
        </p:nvSpPr>
        <p:spPr>
          <a:xfrm>
            <a:off x="2030858" y="7759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C75FF38D-171A-F248-86A0-D2FD154B1DA2}"/>
              </a:ext>
            </a:extLst>
          </p:cNvPr>
          <p:cNvSpPr/>
          <p:nvPr/>
        </p:nvSpPr>
        <p:spPr>
          <a:xfrm>
            <a:off x="964058" y="12331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28730CE3-0675-5248-8C8C-120E192C8C56}"/>
              </a:ext>
            </a:extLst>
          </p:cNvPr>
          <p:cNvSpPr/>
          <p:nvPr/>
        </p:nvSpPr>
        <p:spPr>
          <a:xfrm>
            <a:off x="964058" y="12331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EA759043-C6F9-FC42-8C77-AB28C6DE0B31}"/>
              </a:ext>
            </a:extLst>
          </p:cNvPr>
          <p:cNvSpPr/>
          <p:nvPr/>
        </p:nvSpPr>
        <p:spPr>
          <a:xfrm>
            <a:off x="3059558" y="12331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7DB4A2DB-4F39-F44E-96EC-D39B6049B808}"/>
              </a:ext>
            </a:extLst>
          </p:cNvPr>
          <p:cNvSpPr/>
          <p:nvPr/>
        </p:nvSpPr>
        <p:spPr>
          <a:xfrm>
            <a:off x="3059558" y="12331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41CCDCCE-0C85-394C-BAFB-B5709243010C}"/>
              </a:ext>
            </a:extLst>
          </p:cNvPr>
          <p:cNvSpPr/>
          <p:nvPr/>
        </p:nvSpPr>
        <p:spPr>
          <a:xfrm>
            <a:off x="392558" y="17665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5595B79E-52C6-7B4C-9013-E323DA9CA69B}"/>
              </a:ext>
            </a:extLst>
          </p:cNvPr>
          <p:cNvSpPr/>
          <p:nvPr/>
        </p:nvSpPr>
        <p:spPr>
          <a:xfrm>
            <a:off x="392558" y="17665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29A7BE57-FF0C-004B-9338-3DBAA87F28C3}"/>
              </a:ext>
            </a:extLst>
          </p:cNvPr>
          <p:cNvSpPr/>
          <p:nvPr/>
        </p:nvSpPr>
        <p:spPr>
          <a:xfrm>
            <a:off x="1497458" y="17665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C5DF660E-E995-FF46-9174-3A900AEF9738}"/>
              </a:ext>
            </a:extLst>
          </p:cNvPr>
          <p:cNvSpPr/>
          <p:nvPr/>
        </p:nvSpPr>
        <p:spPr>
          <a:xfrm>
            <a:off x="1497458" y="17665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E7BC696C-7384-E944-B9EE-770F8EF472F9}"/>
              </a:ext>
            </a:extLst>
          </p:cNvPr>
          <p:cNvSpPr/>
          <p:nvPr/>
        </p:nvSpPr>
        <p:spPr>
          <a:xfrm>
            <a:off x="3783458" y="16903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5AFAB6C1-35DF-E74F-88B9-EF90A59659E5}"/>
              </a:ext>
            </a:extLst>
          </p:cNvPr>
          <p:cNvSpPr/>
          <p:nvPr/>
        </p:nvSpPr>
        <p:spPr>
          <a:xfrm>
            <a:off x="3783458" y="169037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DBB5BB3E-6136-BC49-B664-DF9B5E9AB2E9}"/>
              </a:ext>
            </a:extLst>
          </p:cNvPr>
          <p:cNvSpPr/>
          <p:nvPr/>
        </p:nvSpPr>
        <p:spPr>
          <a:xfrm>
            <a:off x="125858" y="24523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623C7100-EB4C-CD41-BEE9-19D1262E953B}"/>
              </a:ext>
            </a:extLst>
          </p:cNvPr>
          <p:cNvSpPr/>
          <p:nvPr/>
        </p:nvSpPr>
        <p:spPr>
          <a:xfrm>
            <a:off x="125858" y="24523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A9503A4D-0127-8441-B0DA-B15A43AF380A}"/>
              </a:ext>
            </a:extLst>
          </p:cNvPr>
          <p:cNvSpPr/>
          <p:nvPr/>
        </p:nvSpPr>
        <p:spPr>
          <a:xfrm>
            <a:off x="1116458" y="24142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3A1E44AC-487C-074B-A6A0-20ECD440A4E2}"/>
              </a:ext>
            </a:extLst>
          </p:cNvPr>
          <p:cNvSpPr/>
          <p:nvPr/>
        </p:nvSpPr>
        <p:spPr>
          <a:xfrm>
            <a:off x="1116458" y="24142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683ED61A-C41E-BC49-A9CB-9DA4286416F3}"/>
              </a:ext>
            </a:extLst>
          </p:cNvPr>
          <p:cNvSpPr/>
          <p:nvPr/>
        </p:nvSpPr>
        <p:spPr>
          <a:xfrm>
            <a:off x="1878458" y="24142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E79D795D-E2CB-BE49-A8C5-4A4480A6A174}"/>
              </a:ext>
            </a:extLst>
          </p:cNvPr>
          <p:cNvSpPr/>
          <p:nvPr/>
        </p:nvSpPr>
        <p:spPr>
          <a:xfrm>
            <a:off x="1878458" y="24142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178BC7B9-F946-BC4C-A752-8E0BA8CE1E6D}"/>
              </a:ext>
            </a:extLst>
          </p:cNvPr>
          <p:cNvSpPr/>
          <p:nvPr/>
        </p:nvSpPr>
        <p:spPr>
          <a:xfrm>
            <a:off x="1611758" y="30238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11395068-A332-4242-9609-8F02A08898CC}"/>
              </a:ext>
            </a:extLst>
          </p:cNvPr>
          <p:cNvSpPr/>
          <p:nvPr/>
        </p:nvSpPr>
        <p:spPr>
          <a:xfrm>
            <a:off x="1611758" y="30238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5D68F9E6-F04B-EC44-8FF2-FA9CFD1962BD}"/>
              </a:ext>
            </a:extLst>
          </p:cNvPr>
          <p:cNvSpPr/>
          <p:nvPr/>
        </p:nvSpPr>
        <p:spPr>
          <a:xfrm>
            <a:off x="2145158" y="30238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0EA555CF-AA00-5144-B670-92221B10976E}"/>
              </a:ext>
            </a:extLst>
          </p:cNvPr>
          <p:cNvSpPr/>
          <p:nvPr/>
        </p:nvSpPr>
        <p:spPr>
          <a:xfrm>
            <a:off x="2145158" y="30238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A5B422A3-65C7-634D-B247-745F491E0C10}"/>
              </a:ext>
            </a:extLst>
          </p:cNvPr>
          <p:cNvSpPr/>
          <p:nvPr/>
        </p:nvSpPr>
        <p:spPr>
          <a:xfrm>
            <a:off x="3402458" y="24142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AA1CD20E-77CB-5940-A648-2B8F026338CB}"/>
              </a:ext>
            </a:extLst>
          </p:cNvPr>
          <p:cNvSpPr/>
          <p:nvPr/>
        </p:nvSpPr>
        <p:spPr>
          <a:xfrm>
            <a:off x="3402458" y="24142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74E8BDF0-7DE0-7F40-846F-17239AEEE31D}"/>
              </a:ext>
            </a:extLst>
          </p:cNvPr>
          <p:cNvSpPr/>
          <p:nvPr/>
        </p:nvSpPr>
        <p:spPr>
          <a:xfrm>
            <a:off x="3707258" y="29857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7E455219-A50D-CD4D-806B-B44F2D03AF3C}"/>
              </a:ext>
            </a:extLst>
          </p:cNvPr>
          <p:cNvSpPr/>
          <p:nvPr/>
        </p:nvSpPr>
        <p:spPr>
          <a:xfrm>
            <a:off x="3707258" y="298577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0" name="object 40">
            <a:extLst>
              <a:ext uri="{FF2B5EF4-FFF2-40B4-BE49-F238E27FC236}">
                <a16:creationId xmlns:a16="http://schemas.microsoft.com/office/drawing/2014/main" id="{697F21F4-014D-EE48-97B3-95378DBF3A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825292"/>
              </p:ext>
            </p:extLst>
          </p:nvPr>
        </p:nvGraphicFramePr>
        <p:xfrm>
          <a:off x="0" y="2162"/>
          <a:ext cx="4574537" cy="34268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0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3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10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92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4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75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78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85419">
                <a:tc gridSpan="10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The </a:t>
                      </a:r>
                      <a:r>
                        <a:rPr sz="18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BST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Is a</a:t>
                      </a:r>
                      <a:r>
                        <a:rPr sz="1800" b="1" spc="-4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“Horizontally-Ordered”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Structure…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6223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29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03835">
                        <a:lnSpc>
                          <a:spcPct val="100000"/>
                        </a:lnSpc>
                        <a:spcBef>
                          <a:spcPts val="1060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17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3462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6034" algn="r">
                        <a:lnSpc>
                          <a:spcPct val="100000"/>
                        </a:lnSpc>
                        <a:spcBef>
                          <a:spcPts val="101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28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2110">
                        <a:lnSpc>
                          <a:spcPct val="100000"/>
                        </a:lnSpc>
                        <a:spcBef>
                          <a:spcPts val="1015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20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28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88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R="49530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8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  <a:spcBef>
                          <a:spcPts val="1015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25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28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90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21590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-1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508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200" b="1" spc="5" dirty="0">
                          <a:latin typeface="Arial"/>
                          <a:cs typeface="Arial"/>
                        </a:rPr>
                        <a:t>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508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8636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21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508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50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225425">
                        <a:lnSpc>
                          <a:spcPct val="100000"/>
                        </a:lnSpc>
                      </a:pPr>
                      <a:r>
                        <a:rPr sz="1200" b="1" spc="-75" dirty="0">
                          <a:latin typeface="Arial"/>
                          <a:cs typeface="Arial"/>
                        </a:rPr>
                        <a:t>11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R="4572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6731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23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82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2565">
                        <a:lnSpc>
                          <a:spcPts val="625"/>
                        </a:lnSpc>
                        <a:spcBef>
                          <a:spcPts val="285"/>
                        </a:spcBef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6195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2723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2">
            <a:extLst>
              <a:ext uri="{FF2B5EF4-FFF2-40B4-BE49-F238E27FC236}">
                <a16:creationId xmlns:a16="http://schemas.microsoft.com/office/drawing/2014/main" id="{6620BC63-1352-E144-9CA2-3D5B5FDDEBFC}"/>
              </a:ext>
            </a:extLst>
          </p:cNvPr>
          <p:cNvSpPr txBox="1"/>
          <p:nvPr/>
        </p:nvSpPr>
        <p:spPr>
          <a:xfrm>
            <a:off x="217677" y="620015"/>
            <a:ext cx="3853179" cy="166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20000"/>
              </a:lnSpc>
              <a:spcBef>
                <a:spcPts val="100"/>
              </a:spcBef>
            </a:pPr>
            <a:r>
              <a:rPr sz="1200" spc="-5" dirty="0">
                <a:latin typeface="Arial"/>
                <a:cs typeface="Arial"/>
              </a:rPr>
              <a:t>Most </a:t>
            </a:r>
            <a:r>
              <a:rPr sz="1200" spc="-10" dirty="0">
                <a:latin typeface="Arial"/>
                <a:cs typeface="Arial"/>
              </a:rPr>
              <a:t>BST </a:t>
            </a:r>
            <a:r>
              <a:rPr sz="1200" dirty="0">
                <a:latin typeface="Arial"/>
                <a:cs typeface="Arial"/>
              </a:rPr>
              <a:t>operations </a:t>
            </a:r>
            <a:r>
              <a:rPr sz="1200" spc="-5" dirty="0">
                <a:latin typeface="Arial"/>
                <a:cs typeface="Arial"/>
              </a:rPr>
              <a:t>can be implemented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-5" dirty="0">
                <a:latin typeface="Arial"/>
                <a:cs typeface="Arial"/>
              </a:rPr>
              <a:t>a simple  </a:t>
            </a:r>
            <a:r>
              <a:rPr sz="1200" dirty="0">
                <a:latin typeface="Arial"/>
                <a:cs typeface="Arial"/>
              </a:rPr>
              <a:t>recursive fashion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dirty="0">
                <a:latin typeface="Arial"/>
                <a:cs typeface="Arial"/>
              </a:rPr>
              <a:t>O(height) </a:t>
            </a:r>
            <a:r>
              <a:rPr sz="1200" spc="-5" dirty="0">
                <a:latin typeface="Arial"/>
                <a:cs typeface="Arial"/>
              </a:rPr>
              <a:t>time </a:t>
            </a:r>
            <a:r>
              <a:rPr sz="1200" dirty="0">
                <a:latin typeface="Arial"/>
                <a:cs typeface="Arial"/>
              </a:rPr>
              <a:t>(O(log </a:t>
            </a:r>
            <a:r>
              <a:rPr sz="1200" spc="-5" dirty="0">
                <a:latin typeface="Arial"/>
                <a:cs typeface="Arial"/>
              </a:rPr>
              <a:t>n) </a:t>
            </a:r>
            <a:r>
              <a:rPr sz="1200" spc="10" dirty="0">
                <a:latin typeface="Arial"/>
                <a:cs typeface="Arial"/>
              </a:rPr>
              <a:t>if</a:t>
            </a:r>
            <a:r>
              <a:rPr sz="1200" spc="-17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balanced).</a:t>
            </a:r>
            <a:endParaRPr sz="1200">
              <a:latin typeface="Arial"/>
              <a:cs typeface="Arial"/>
            </a:endParaRPr>
          </a:p>
          <a:p>
            <a:pPr marL="200660" marR="1586230" indent="-143510">
              <a:lnSpc>
                <a:spcPct val="120100"/>
              </a:lnSpc>
              <a:spcBef>
                <a:spcPts val="775"/>
              </a:spcBef>
            </a:pPr>
            <a:r>
              <a:rPr sz="1000" b="1" dirty="0">
                <a:latin typeface="Courier New"/>
                <a:cs typeface="Courier New"/>
              </a:rPr>
              <a:t>Node *find(Node *T, int k) {  </a:t>
            </a:r>
            <a:r>
              <a:rPr sz="1000" dirty="0">
                <a:latin typeface="Courier New"/>
                <a:cs typeface="Courier New"/>
              </a:rPr>
              <a:t>if (T == NULL) return</a:t>
            </a:r>
            <a:r>
              <a:rPr sz="1000" spc="-95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NULL;  </a:t>
            </a:r>
            <a:r>
              <a:rPr sz="1000" dirty="0">
                <a:latin typeface="Courier New"/>
                <a:cs typeface="Courier New"/>
              </a:rPr>
              <a:t>if (k == T-&gt;key) return</a:t>
            </a:r>
            <a:r>
              <a:rPr sz="1000" spc="-11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T;</a:t>
            </a:r>
            <a:endParaRPr sz="1000">
              <a:latin typeface="Courier New"/>
              <a:cs typeface="Courier New"/>
            </a:endParaRPr>
          </a:p>
          <a:p>
            <a:pPr marL="200660" marR="594995">
              <a:lnSpc>
                <a:spcPct val="120000"/>
              </a:lnSpc>
            </a:pPr>
            <a:r>
              <a:rPr sz="1000" dirty="0">
                <a:latin typeface="Courier New"/>
                <a:cs typeface="Courier New"/>
              </a:rPr>
              <a:t>if (k &lt; T-&gt;key) return find(T-&gt;left,</a:t>
            </a:r>
            <a:r>
              <a:rPr sz="1000" spc="-12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k);  </a:t>
            </a:r>
            <a:r>
              <a:rPr sz="1000" dirty="0">
                <a:latin typeface="Courier New"/>
                <a:cs typeface="Courier New"/>
              </a:rPr>
              <a:t>else return find(T-&gt;right,</a:t>
            </a:r>
            <a:r>
              <a:rPr sz="1000" spc="-5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k);</a:t>
            </a:r>
            <a:endParaRPr sz="1000">
              <a:latin typeface="Courier New"/>
              <a:cs typeface="Courier New"/>
            </a:endParaRPr>
          </a:p>
          <a:p>
            <a:pPr marL="577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latin typeface="Courier New"/>
                <a:cs typeface="Courier New"/>
              </a:rPr>
              <a:t>}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4" name="object 43">
            <a:extLst>
              <a:ext uri="{FF2B5EF4-FFF2-40B4-BE49-F238E27FC236}">
                <a16:creationId xmlns:a16="http://schemas.microsoft.com/office/drawing/2014/main" id="{9AFCA423-A876-A34D-975A-8EA3B0E10B36}"/>
              </a:ext>
            </a:extLst>
          </p:cNvPr>
          <p:cNvSpPr txBox="1"/>
          <p:nvPr/>
        </p:nvSpPr>
        <p:spPr>
          <a:xfrm>
            <a:off x="275589" y="2650617"/>
            <a:ext cx="138430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Courier New"/>
                <a:cs typeface="Courier New"/>
              </a:rPr>
              <a:t>What about</a:t>
            </a:r>
            <a:r>
              <a:rPr sz="1000" b="1" spc="-75" dirty="0">
                <a:latin typeface="Courier New"/>
                <a:cs typeface="Courier New"/>
              </a:rPr>
              <a:t> </a:t>
            </a:r>
            <a:r>
              <a:rPr sz="1000" b="1" spc="-5" dirty="0">
                <a:latin typeface="Courier New"/>
                <a:cs typeface="Courier New"/>
              </a:rPr>
              <a:t>insert?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5" name="object 44">
            <a:extLst>
              <a:ext uri="{FF2B5EF4-FFF2-40B4-BE49-F238E27FC236}">
                <a16:creationId xmlns:a16="http://schemas.microsoft.com/office/drawing/2014/main" id="{5DF0CDC0-5D63-974A-9CF8-A569285A1EAC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5">
            <a:extLst>
              <a:ext uri="{FF2B5EF4-FFF2-40B4-BE49-F238E27FC236}">
                <a16:creationId xmlns:a16="http://schemas.microsoft.com/office/drawing/2014/main" id="{3A539884-79C6-6144-87C9-141AAE1AEDCE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6">
            <a:extLst>
              <a:ext uri="{FF2B5EF4-FFF2-40B4-BE49-F238E27FC236}">
                <a16:creationId xmlns:a16="http://schemas.microsoft.com/office/drawing/2014/main" id="{E99B72E7-2000-BA48-9BA5-114FA6FC92D8}"/>
              </a:ext>
            </a:extLst>
          </p:cNvPr>
          <p:cNvSpPr txBox="1"/>
          <p:nvPr/>
        </p:nvSpPr>
        <p:spPr>
          <a:xfrm>
            <a:off x="1346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927100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Fundamental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Operations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47">
            <a:extLst>
              <a:ext uri="{FF2B5EF4-FFF2-40B4-BE49-F238E27FC236}">
                <a16:creationId xmlns:a16="http://schemas.microsoft.com/office/drawing/2014/main" id="{3BCA6706-4B13-914F-AA29-6CD984B10DF8}"/>
              </a:ext>
            </a:extLst>
          </p:cNvPr>
          <p:cNvSpPr txBox="1"/>
          <p:nvPr/>
        </p:nvSpPr>
        <p:spPr>
          <a:xfrm>
            <a:off x="3124835" y="1943151"/>
            <a:ext cx="1028700" cy="677545"/>
          </a:xfrm>
          <a:prstGeom prst="rect">
            <a:avLst/>
          </a:prstGeom>
          <a:solidFill>
            <a:srgbClr val="BADFE2"/>
          </a:solidFill>
          <a:ln w="12700">
            <a:solidFill>
              <a:srgbClr val="88A3A7"/>
            </a:solidFill>
          </a:ln>
        </p:spPr>
        <p:txBody>
          <a:bodyPr vert="horz" wrap="square" lIns="0" tIns="11430" rIns="0" bIns="0" rtlCol="0">
            <a:spAutoFit/>
          </a:bodyPr>
          <a:lstStyle/>
          <a:p>
            <a:pPr marL="229870" marR="59055" indent="-182880">
              <a:lnSpc>
                <a:spcPct val="100000"/>
              </a:lnSpc>
              <a:spcBef>
                <a:spcPts val="90"/>
              </a:spcBef>
            </a:pPr>
            <a:r>
              <a:rPr sz="800" spc="-5" dirty="0">
                <a:latin typeface="Courier New"/>
                <a:cs typeface="Courier New"/>
              </a:rPr>
              <a:t>struct Node {  int key;  Node *left;  Node</a:t>
            </a:r>
            <a:r>
              <a:rPr sz="800" spc="-75" dirty="0">
                <a:latin typeface="Courier New"/>
                <a:cs typeface="Courier New"/>
              </a:rPr>
              <a:t> </a:t>
            </a:r>
            <a:r>
              <a:rPr sz="800" spc="-5" dirty="0">
                <a:latin typeface="Courier New"/>
                <a:cs typeface="Courier New"/>
              </a:rPr>
              <a:t>*right;</a:t>
            </a:r>
            <a:endParaRPr sz="800">
              <a:latin typeface="Courier New"/>
              <a:cs typeface="Courier New"/>
            </a:endParaRPr>
          </a:p>
          <a:p>
            <a:pPr marL="46990">
              <a:lnSpc>
                <a:spcPct val="100000"/>
              </a:lnSpc>
              <a:spcBef>
                <a:spcPts val="5"/>
              </a:spcBef>
            </a:pPr>
            <a:r>
              <a:rPr sz="800" spc="-5" dirty="0">
                <a:latin typeface="Courier New"/>
                <a:cs typeface="Courier New"/>
              </a:rPr>
              <a:t>};</a:t>
            </a:r>
            <a:endParaRPr sz="800">
              <a:latin typeface="Courier New"/>
              <a:cs typeface="Courier New"/>
            </a:endParaRPr>
          </a:p>
        </p:txBody>
      </p:sp>
      <p:sp>
        <p:nvSpPr>
          <p:cNvPr id="9" name="object 48">
            <a:extLst>
              <a:ext uri="{FF2B5EF4-FFF2-40B4-BE49-F238E27FC236}">
                <a16:creationId xmlns:a16="http://schemas.microsoft.com/office/drawing/2014/main" id="{55743753-8A04-EC4F-B324-849DF854D581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2205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926E1455-5C4F-D145-9C97-0102599A7401}"/>
              </a:ext>
            </a:extLst>
          </p:cNvPr>
          <p:cNvSpPr txBox="1"/>
          <p:nvPr/>
        </p:nvSpPr>
        <p:spPr>
          <a:xfrm>
            <a:off x="217677" y="620395"/>
            <a:ext cx="3853179" cy="275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20000"/>
              </a:lnSpc>
              <a:spcBef>
                <a:spcPts val="100"/>
              </a:spcBef>
            </a:pPr>
            <a:r>
              <a:rPr sz="1200" spc="-5" dirty="0">
                <a:latin typeface="Arial"/>
                <a:cs typeface="Arial"/>
              </a:rPr>
              <a:t>Most </a:t>
            </a:r>
            <a:r>
              <a:rPr sz="1200" spc="-10" dirty="0">
                <a:latin typeface="Arial"/>
                <a:cs typeface="Arial"/>
              </a:rPr>
              <a:t>BST </a:t>
            </a:r>
            <a:r>
              <a:rPr sz="1200" dirty="0">
                <a:latin typeface="Arial"/>
                <a:cs typeface="Arial"/>
              </a:rPr>
              <a:t>operations </a:t>
            </a:r>
            <a:r>
              <a:rPr sz="1200" spc="-5" dirty="0">
                <a:latin typeface="Arial"/>
                <a:cs typeface="Arial"/>
              </a:rPr>
              <a:t>can be implemented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-5" dirty="0">
                <a:latin typeface="Arial"/>
                <a:cs typeface="Arial"/>
              </a:rPr>
              <a:t>a simple  </a:t>
            </a:r>
            <a:r>
              <a:rPr sz="1200" dirty="0">
                <a:latin typeface="Arial"/>
                <a:cs typeface="Arial"/>
              </a:rPr>
              <a:t>recursive fashion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dirty="0">
                <a:latin typeface="Arial"/>
                <a:cs typeface="Arial"/>
              </a:rPr>
              <a:t>O(height) </a:t>
            </a:r>
            <a:r>
              <a:rPr sz="1200" spc="-5" dirty="0">
                <a:latin typeface="Arial"/>
                <a:cs typeface="Arial"/>
              </a:rPr>
              <a:t>time </a:t>
            </a:r>
            <a:r>
              <a:rPr sz="1200" dirty="0">
                <a:latin typeface="Arial"/>
                <a:cs typeface="Arial"/>
              </a:rPr>
              <a:t>(O(log </a:t>
            </a:r>
            <a:r>
              <a:rPr sz="1200" spc="-5" dirty="0">
                <a:latin typeface="Arial"/>
                <a:cs typeface="Arial"/>
              </a:rPr>
              <a:t>n) </a:t>
            </a:r>
            <a:r>
              <a:rPr sz="1200" spc="10" dirty="0">
                <a:latin typeface="Arial"/>
                <a:cs typeface="Arial"/>
              </a:rPr>
              <a:t>if</a:t>
            </a:r>
            <a:r>
              <a:rPr sz="1200" spc="-17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balanced).</a:t>
            </a:r>
            <a:endParaRPr sz="1200">
              <a:latin typeface="Arial"/>
              <a:cs typeface="Arial"/>
            </a:endParaRPr>
          </a:p>
          <a:p>
            <a:pPr marL="200660" marR="1586230" indent="-143510">
              <a:lnSpc>
                <a:spcPct val="120100"/>
              </a:lnSpc>
              <a:spcBef>
                <a:spcPts val="775"/>
              </a:spcBef>
            </a:pPr>
            <a:r>
              <a:rPr sz="1000" b="1" dirty="0">
                <a:latin typeface="Courier New"/>
                <a:cs typeface="Courier New"/>
              </a:rPr>
              <a:t>Node *find(Node *T, int k) {  </a:t>
            </a:r>
            <a:r>
              <a:rPr sz="1000" dirty="0">
                <a:latin typeface="Courier New"/>
                <a:cs typeface="Courier New"/>
              </a:rPr>
              <a:t>if (T == NULL) return</a:t>
            </a:r>
            <a:r>
              <a:rPr sz="1000" spc="-95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NULL;  </a:t>
            </a:r>
            <a:r>
              <a:rPr sz="1000" dirty="0">
                <a:latin typeface="Courier New"/>
                <a:cs typeface="Courier New"/>
              </a:rPr>
              <a:t>if (k == T-&gt;key) return</a:t>
            </a:r>
            <a:r>
              <a:rPr sz="1000" spc="-11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T;</a:t>
            </a:r>
            <a:endParaRPr sz="1000">
              <a:latin typeface="Courier New"/>
              <a:cs typeface="Courier New"/>
            </a:endParaRPr>
          </a:p>
          <a:p>
            <a:pPr marL="200660" marR="594995">
              <a:lnSpc>
                <a:spcPct val="120000"/>
              </a:lnSpc>
            </a:pPr>
            <a:r>
              <a:rPr sz="1000" dirty="0">
                <a:latin typeface="Courier New"/>
                <a:cs typeface="Courier New"/>
              </a:rPr>
              <a:t>if (k &lt; T-&gt;key) return find(T-&gt;left,</a:t>
            </a:r>
            <a:r>
              <a:rPr sz="1000" spc="-12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k);  </a:t>
            </a:r>
            <a:r>
              <a:rPr sz="1000" dirty="0">
                <a:latin typeface="Courier New"/>
                <a:cs typeface="Courier New"/>
              </a:rPr>
              <a:t>else return find(T-&gt;right,</a:t>
            </a:r>
            <a:r>
              <a:rPr sz="1000" spc="-5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k);</a:t>
            </a:r>
            <a:endParaRPr sz="1000">
              <a:latin typeface="Courier New"/>
              <a:cs typeface="Courier New"/>
            </a:endParaRPr>
          </a:p>
          <a:p>
            <a:pPr marL="577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latin typeface="Courier New"/>
                <a:cs typeface="Courier New"/>
              </a:rPr>
              <a:t>}</a:t>
            </a:r>
            <a:endParaRPr sz="1000">
              <a:latin typeface="Courier New"/>
              <a:cs typeface="Courier New"/>
            </a:endParaRPr>
          </a:p>
          <a:p>
            <a:pPr marL="577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latin typeface="Courier New"/>
                <a:cs typeface="Courier New"/>
              </a:rPr>
              <a:t>Node *insert(Node *T, int k)</a:t>
            </a:r>
            <a:r>
              <a:rPr sz="1000" b="1" spc="-50" dirty="0">
                <a:latin typeface="Courier New"/>
                <a:cs typeface="Courier New"/>
              </a:rPr>
              <a:t> </a:t>
            </a:r>
            <a:r>
              <a:rPr sz="1000" b="1" dirty="0">
                <a:latin typeface="Courier New"/>
                <a:cs typeface="Courier New"/>
              </a:rPr>
              <a:t>{</a:t>
            </a:r>
            <a:endParaRPr sz="1000">
              <a:latin typeface="Courier New"/>
              <a:cs typeface="Courier New"/>
            </a:endParaRPr>
          </a:p>
          <a:p>
            <a:pPr marL="20066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if (T == </a:t>
            </a:r>
            <a:r>
              <a:rPr sz="1000" spc="-5" dirty="0">
                <a:latin typeface="Courier New"/>
                <a:cs typeface="Courier New"/>
              </a:rPr>
              <a:t>NULL) return new</a:t>
            </a:r>
            <a:r>
              <a:rPr sz="1000" spc="-65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Node(k);</a:t>
            </a:r>
            <a:endParaRPr sz="1000">
              <a:latin typeface="Courier New"/>
              <a:cs typeface="Courier New"/>
            </a:endParaRPr>
          </a:p>
          <a:p>
            <a:pPr marL="200660" marR="213995">
              <a:lnSpc>
                <a:spcPct val="120000"/>
              </a:lnSpc>
            </a:pPr>
            <a:r>
              <a:rPr sz="1000" dirty="0">
                <a:latin typeface="Courier New"/>
                <a:cs typeface="Courier New"/>
              </a:rPr>
              <a:t>if (k &lt; T-&gt;key) T-&gt;left = insert(T-&gt;left,</a:t>
            </a:r>
            <a:r>
              <a:rPr sz="1000" spc="-13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k);  </a:t>
            </a:r>
            <a:r>
              <a:rPr sz="1000" dirty="0">
                <a:latin typeface="Courier New"/>
                <a:cs typeface="Courier New"/>
              </a:rPr>
              <a:t>else T-&gt;right = insert(T-&gt;right,</a:t>
            </a:r>
            <a:r>
              <a:rPr sz="1000" spc="-65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k);</a:t>
            </a:r>
            <a:endParaRPr sz="1000">
              <a:latin typeface="Courier New"/>
              <a:cs typeface="Courier New"/>
            </a:endParaRPr>
          </a:p>
          <a:p>
            <a:pPr marL="20066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return</a:t>
            </a:r>
            <a:r>
              <a:rPr sz="1000" spc="-15" dirty="0">
                <a:latin typeface="Courier New"/>
                <a:cs typeface="Courier New"/>
              </a:rPr>
              <a:t> </a:t>
            </a:r>
            <a:r>
              <a:rPr sz="1000" dirty="0">
                <a:latin typeface="Courier New"/>
                <a:cs typeface="Courier New"/>
              </a:rPr>
              <a:t>T;</a:t>
            </a:r>
            <a:endParaRPr sz="1000">
              <a:latin typeface="Courier New"/>
              <a:cs typeface="Courier New"/>
            </a:endParaRPr>
          </a:p>
          <a:p>
            <a:pPr marL="577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latin typeface="Courier New"/>
                <a:cs typeface="Courier New"/>
              </a:rPr>
              <a:t>}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FAEFDB90-D8F6-2241-90A3-2E4B76D1FA77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3A41AEC6-4D7F-DD43-91FC-F4651EF61792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3B50279-8A45-7345-909E-71E591A75F14}"/>
              </a:ext>
            </a:extLst>
          </p:cNvPr>
          <p:cNvSpPr txBox="1"/>
          <p:nvPr/>
        </p:nvSpPr>
        <p:spPr>
          <a:xfrm>
            <a:off x="13462" y="14097"/>
            <a:ext cx="4546600" cy="4806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927100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Fundamental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Operations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414E5475-2011-0645-8CF8-FF8EC22A4BF4}"/>
              </a:ext>
            </a:extLst>
          </p:cNvPr>
          <p:cNvSpPr txBox="1"/>
          <p:nvPr/>
        </p:nvSpPr>
        <p:spPr>
          <a:xfrm>
            <a:off x="3124835" y="1944674"/>
            <a:ext cx="1028700" cy="677545"/>
          </a:xfrm>
          <a:prstGeom prst="rect">
            <a:avLst/>
          </a:prstGeom>
          <a:solidFill>
            <a:srgbClr val="BADFE2"/>
          </a:solidFill>
          <a:ln w="12700">
            <a:solidFill>
              <a:srgbClr val="88A3A7"/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 marL="229870" marR="59055" indent="-182880">
              <a:lnSpc>
                <a:spcPct val="100000"/>
              </a:lnSpc>
              <a:spcBef>
                <a:spcPts val="80"/>
              </a:spcBef>
            </a:pPr>
            <a:r>
              <a:rPr sz="800" spc="-5" dirty="0">
                <a:latin typeface="Courier New"/>
                <a:cs typeface="Courier New"/>
              </a:rPr>
              <a:t>struct Node {  int key;  Node *left;  Node</a:t>
            </a:r>
            <a:r>
              <a:rPr sz="800" spc="-90" dirty="0">
                <a:latin typeface="Courier New"/>
                <a:cs typeface="Courier New"/>
              </a:rPr>
              <a:t> </a:t>
            </a:r>
            <a:r>
              <a:rPr sz="800" spc="-5" dirty="0">
                <a:latin typeface="Courier New"/>
                <a:cs typeface="Courier New"/>
              </a:rPr>
              <a:t>*right;</a:t>
            </a:r>
            <a:endParaRPr sz="800">
              <a:latin typeface="Courier New"/>
              <a:cs typeface="Courier New"/>
            </a:endParaRPr>
          </a:p>
          <a:p>
            <a:pPr marL="46990">
              <a:lnSpc>
                <a:spcPct val="100000"/>
              </a:lnSpc>
              <a:spcBef>
                <a:spcPts val="5"/>
              </a:spcBef>
            </a:pPr>
            <a:r>
              <a:rPr sz="800" spc="-5" dirty="0">
                <a:latin typeface="Courier New"/>
                <a:cs typeface="Courier New"/>
              </a:rPr>
              <a:t>};</a:t>
            </a:r>
            <a:endParaRPr sz="800">
              <a:latin typeface="Courier New"/>
              <a:cs typeface="Courier New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45DEC6F2-484B-7741-800E-82C733672ECA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5072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873</Words>
  <Application>Microsoft Macintosh PowerPoint</Application>
  <PresentationFormat>Custom</PresentationFormat>
  <Paragraphs>185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5</cp:revision>
  <dcterms:created xsi:type="dcterms:W3CDTF">2019-10-11T18:43:01Z</dcterms:created>
  <dcterms:modified xsi:type="dcterms:W3CDTF">2019-10-11T19:15:20Z</dcterms:modified>
</cp:coreProperties>
</file>