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Raleway"/>
      <p:regular r:id="rId28"/>
      <p:bold r:id="rId29"/>
      <p:italic r:id="rId30"/>
      <p:boldItalic r:id="rId31"/>
    </p:embeddedFont>
    <p:embeddedFont>
      <p:font typeface="Lat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Raleway-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boldItalic.fntdata"/><Relationship Id="rId30" Type="http://schemas.openxmlformats.org/officeDocument/2006/relationships/font" Target="fonts/Raleway-italic.fntdata"/><Relationship Id="rId11" Type="http://schemas.openxmlformats.org/officeDocument/2006/relationships/slide" Target="slides/slide6.xml"/><Relationship Id="rId33" Type="http://schemas.openxmlformats.org/officeDocument/2006/relationships/font" Target="fonts/Lato-bold.fntdata"/><Relationship Id="rId10" Type="http://schemas.openxmlformats.org/officeDocument/2006/relationships/slide" Target="slides/slide5.xml"/><Relationship Id="rId32" Type="http://schemas.openxmlformats.org/officeDocument/2006/relationships/font" Target="fonts/Lato-regular.fntdata"/><Relationship Id="rId13" Type="http://schemas.openxmlformats.org/officeDocument/2006/relationships/slide" Target="slides/slide8.xml"/><Relationship Id="rId35" Type="http://schemas.openxmlformats.org/officeDocument/2006/relationships/font" Target="fonts/Lato-boldItalic.fntdata"/><Relationship Id="rId12" Type="http://schemas.openxmlformats.org/officeDocument/2006/relationships/slide" Target="slides/slide7.xml"/><Relationship Id="rId34" Type="http://schemas.openxmlformats.org/officeDocument/2006/relationships/font" Target="fonts/Lato-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196b96dcb42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196b96dcb42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96b96dcb4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196b96dcb4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196b96dcb42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196b96dcb42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190c2b267bf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190c2b267b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Clr>
                <a:srgbClr val="595959"/>
              </a:buClr>
              <a:buSzPts val="1300"/>
              <a:buFont typeface="Lato"/>
              <a:buChar char="●"/>
            </a:pPr>
            <a:r>
              <a:rPr lang="en" sz="1300">
                <a:solidFill>
                  <a:srgbClr val="595959"/>
                </a:solidFill>
                <a:latin typeface="Lato"/>
                <a:ea typeface="Lato"/>
                <a:cs typeface="Lato"/>
                <a:sym typeface="Lato"/>
              </a:rPr>
              <a:t>Recent human activity, including agriculture, has had a greater impact on North America's plants and animals than even the glaciers that retreated more than 10,000 years ago</a:t>
            </a:r>
            <a:endParaRPr sz="1300">
              <a:solidFill>
                <a:srgbClr val="595959"/>
              </a:solidFill>
              <a:latin typeface="Lato"/>
              <a:ea typeface="Lato"/>
              <a:cs typeface="Lato"/>
              <a:sym typeface="Lato"/>
            </a:endParaRPr>
          </a:p>
          <a:p>
            <a:pPr indent="-311150" lvl="0" marL="457200" rtl="0" algn="l">
              <a:lnSpc>
                <a:spcPct val="115000"/>
              </a:lnSpc>
              <a:spcBef>
                <a:spcPts val="0"/>
              </a:spcBef>
              <a:spcAft>
                <a:spcPts val="0"/>
              </a:spcAft>
              <a:buClr>
                <a:srgbClr val="595959"/>
              </a:buClr>
              <a:buSzPts val="1300"/>
              <a:buFont typeface="Lato"/>
              <a:buChar char="●"/>
            </a:pPr>
            <a:r>
              <a:rPr lang="en" sz="1300">
                <a:solidFill>
                  <a:srgbClr val="595959"/>
                </a:solidFill>
                <a:latin typeface="Lato"/>
                <a:ea typeface="Lato"/>
                <a:cs typeface="Lato"/>
                <a:sym typeface="Lato"/>
              </a:rPr>
              <a:t>More North American forests and grasslands have abruptly disappeared in the past 250 years than in the previous 14,000 years</a:t>
            </a:r>
            <a:endParaRPr sz="1300">
              <a:solidFill>
                <a:srgbClr val="595959"/>
              </a:solidFill>
              <a:latin typeface="Lato"/>
              <a:ea typeface="Lato"/>
              <a:cs typeface="Lato"/>
              <a:sym typeface="Lato"/>
            </a:endParaRPr>
          </a:p>
          <a:p>
            <a:pPr indent="-311150" lvl="0" marL="457200" rtl="0" algn="l">
              <a:lnSpc>
                <a:spcPct val="115000"/>
              </a:lnSpc>
              <a:spcBef>
                <a:spcPts val="0"/>
              </a:spcBef>
              <a:spcAft>
                <a:spcPts val="0"/>
              </a:spcAft>
              <a:buClr>
                <a:srgbClr val="595959"/>
              </a:buClr>
              <a:buSzPts val="1300"/>
              <a:buFont typeface="Lato"/>
              <a:buChar char="●"/>
            </a:pPr>
            <a:r>
              <a:rPr lang="en" sz="1300">
                <a:solidFill>
                  <a:srgbClr val="595959"/>
                </a:solidFill>
                <a:latin typeface="Lato"/>
                <a:ea typeface="Lato"/>
                <a:cs typeface="Lato"/>
                <a:sym typeface="Lato"/>
              </a:rPr>
              <a:t>Over the past 250 years the U.S. Midwest, Southwest, and Southeast have undergone massive shifts from forest, grassland, and desert ecosystems to agriculture and tree plantations, she says. In contrast, Alaska, northern Canada, and parts of the Pacific Northwest underwent more changes as the glaciers melted than in the past 250 years.</a:t>
            </a:r>
            <a:endParaRPr sz="1300">
              <a:solidFill>
                <a:srgbClr val="595959"/>
              </a:solidFill>
              <a:latin typeface="Lato"/>
              <a:ea typeface="Lato"/>
              <a:cs typeface="Lato"/>
              <a:sym typeface="Lato"/>
            </a:endParaRPr>
          </a:p>
          <a:p>
            <a:pPr indent="-298450" lvl="1" marL="914400" rtl="0" algn="l">
              <a:lnSpc>
                <a:spcPct val="115000"/>
              </a:lnSpc>
              <a:spcBef>
                <a:spcPts val="0"/>
              </a:spcBef>
              <a:spcAft>
                <a:spcPts val="0"/>
              </a:spcAft>
              <a:buClr>
                <a:srgbClr val="595959"/>
              </a:buClr>
              <a:buSzPts val="1100"/>
              <a:buFont typeface="Lato"/>
              <a:buChar char="○"/>
            </a:pPr>
            <a:r>
              <a:rPr lang="en">
                <a:solidFill>
                  <a:srgbClr val="595959"/>
                </a:solidFill>
                <a:latin typeface="Lato"/>
                <a:ea typeface="Lato"/>
                <a:cs typeface="Lato"/>
                <a:sym typeface="Lato"/>
              </a:rPr>
              <a:t>This study adds land use change, [which] might accelerate climate change in altering plants at a continental scale."</a:t>
            </a:r>
            <a:endParaRPr>
              <a:solidFill>
                <a:srgbClr val="595959"/>
              </a:solidFill>
              <a:latin typeface="Lato"/>
              <a:ea typeface="Lato"/>
              <a:cs typeface="Lato"/>
              <a:sym typeface="Lato"/>
            </a:endParaRPr>
          </a:p>
          <a:p>
            <a:pPr indent="-311150" lvl="0" marL="457200" rtl="0" algn="l">
              <a:lnSpc>
                <a:spcPct val="115000"/>
              </a:lnSpc>
              <a:spcBef>
                <a:spcPts val="0"/>
              </a:spcBef>
              <a:spcAft>
                <a:spcPts val="0"/>
              </a:spcAft>
              <a:buClr>
                <a:srgbClr val="595959"/>
              </a:buClr>
              <a:buSzPts val="1300"/>
              <a:buFont typeface="Lato"/>
              <a:buChar char="●"/>
            </a:pPr>
            <a:r>
              <a:rPr lang="en" sz="1300">
                <a:solidFill>
                  <a:srgbClr val="595959"/>
                </a:solidFill>
                <a:latin typeface="Lato"/>
                <a:ea typeface="Lato"/>
                <a:cs typeface="Lato"/>
                <a:sym typeface="Lato"/>
              </a:rPr>
              <a:t>plants are the foundation of an ecosystem. "This rapid turnover is a harbinger of the extinction risk and the overall ecosystem disruption that is impending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196df03168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196df03168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190c2b267bf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190c2b267b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90c2b267bf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90c2b267b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196f9b4cb6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196f9b4cb6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190c2b267bf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190c2b267bf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96f9b4cb6b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196f9b4cb6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90c2b267b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190c2b267b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196f9b4cb6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196f9b4cb6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96f9b4cb6b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96f9b4cb6b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96f9b4cb6b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96f9b4cb6b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190c2b267b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190c2b267b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1954f6369ed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1954f6369ed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1954f6369e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1954f6369e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190c2b267b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190c2b267b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1954f6369e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1954f6369e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954f6369e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954f6369e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190c2b267b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190c2b267b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0"/>
              </a:spcBef>
              <a:spcAft>
                <a:spcPts val="0"/>
              </a:spcAft>
              <a:buClr>
                <a:schemeClr val="lt1"/>
              </a:buClr>
              <a:buSzPts val="1100"/>
              <a:buChar char="○"/>
              <a:defRPr>
                <a:solidFill>
                  <a:schemeClr val="lt1"/>
                </a:solidFill>
              </a:defRPr>
            </a:lvl2pPr>
            <a:lvl3pPr indent="-298450" lvl="2" marL="1371600">
              <a:spcBef>
                <a:spcPts val="0"/>
              </a:spcBef>
              <a:spcAft>
                <a:spcPts val="0"/>
              </a:spcAft>
              <a:buClr>
                <a:schemeClr val="lt1"/>
              </a:buClr>
              <a:buSzPts val="1100"/>
              <a:buChar char="■"/>
              <a:defRPr>
                <a:solidFill>
                  <a:schemeClr val="lt1"/>
                </a:solidFill>
              </a:defRPr>
            </a:lvl3pPr>
            <a:lvl4pPr indent="-298450" lvl="3" marL="1828800">
              <a:spcBef>
                <a:spcPts val="0"/>
              </a:spcBef>
              <a:spcAft>
                <a:spcPts val="0"/>
              </a:spcAft>
              <a:buClr>
                <a:schemeClr val="lt1"/>
              </a:buClr>
              <a:buSzPts val="1100"/>
              <a:buChar char="●"/>
              <a:defRPr>
                <a:solidFill>
                  <a:schemeClr val="lt1"/>
                </a:solidFill>
              </a:defRPr>
            </a:lvl4pPr>
            <a:lvl5pPr indent="-298450" lvl="4" marL="2286000">
              <a:spcBef>
                <a:spcPts val="0"/>
              </a:spcBef>
              <a:spcAft>
                <a:spcPts val="0"/>
              </a:spcAft>
              <a:buClr>
                <a:schemeClr val="lt1"/>
              </a:buClr>
              <a:buSzPts val="1100"/>
              <a:buChar char="○"/>
              <a:defRPr>
                <a:solidFill>
                  <a:schemeClr val="lt1"/>
                </a:solidFill>
              </a:defRPr>
            </a:lvl5pPr>
            <a:lvl6pPr indent="-298450" lvl="5" marL="2743200">
              <a:spcBef>
                <a:spcPts val="0"/>
              </a:spcBef>
              <a:spcAft>
                <a:spcPts val="0"/>
              </a:spcAft>
              <a:buClr>
                <a:schemeClr val="lt1"/>
              </a:buClr>
              <a:buSzPts val="1100"/>
              <a:buChar char="■"/>
              <a:defRPr>
                <a:solidFill>
                  <a:schemeClr val="lt1"/>
                </a:solidFill>
              </a:defRPr>
            </a:lvl6pPr>
            <a:lvl7pPr indent="-298450" lvl="6" marL="3200400">
              <a:spcBef>
                <a:spcPts val="0"/>
              </a:spcBef>
              <a:spcAft>
                <a:spcPts val="0"/>
              </a:spcAft>
              <a:buClr>
                <a:schemeClr val="lt1"/>
              </a:buClr>
              <a:buSzPts val="1100"/>
              <a:buChar char="●"/>
              <a:defRPr>
                <a:solidFill>
                  <a:schemeClr val="lt1"/>
                </a:solidFill>
              </a:defRPr>
            </a:lvl7pPr>
            <a:lvl8pPr indent="-298450" lvl="7" marL="3657600">
              <a:spcBef>
                <a:spcPts val="0"/>
              </a:spcBef>
              <a:spcAft>
                <a:spcPts val="0"/>
              </a:spcAft>
              <a:buClr>
                <a:schemeClr val="lt1"/>
              </a:buClr>
              <a:buSzPts val="1100"/>
              <a:buChar char="○"/>
              <a:defRPr>
                <a:solidFill>
                  <a:schemeClr val="lt1"/>
                </a:solidFill>
              </a:defRPr>
            </a:lvl8pPr>
            <a:lvl9pPr indent="-298450" lvl="8" marL="4114800">
              <a:spcBef>
                <a:spcPts val="0"/>
              </a:spcBef>
              <a:spcAft>
                <a:spcPts val="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Extinction in North America Due to Climate Change</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0"/>
              </a:spcAft>
              <a:buNone/>
            </a:pPr>
            <a:r>
              <a:rPr lang="en"/>
              <a:t>Group 7: Broc McCarthy, Will McAlister, </a:t>
            </a:r>
            <a:r>
              <a:rPr lang="en"/>
              <a:t>Rebecca Hillestad, Amanda Berry, Owen Sullivan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2"/>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Health Aspects (Climate Change)</a:t>
            </a:r>
            <a:endParaRPr/>
          </a:p>
        </p:txBody>
      </p:sp>
      <p:sp>
        <p:nvSpPr>
          <p:cNvPr id="151" name="Google Shape;151;p22"/>
          <p:cNvSpPr txBox="1"/>
          <p:nvPr>
            <p:ph idx="1" type="body"/>
          </p:nvPr>
        </p:nvSpPr>
        <p:spPr>
          <a:xfrm>
            <a:off x="729450" y="2078875"/>
            <a:ext cx="3842400" cy="2261100"/>
          </a:xfrm>
          <a:prstGeom prst="rect">
            <a:avLst/>
          </a:prstGeom>
        </p:spPr>
        <p:txBody>
          <a:bodyPr anchorCtr="0" anchor="t" bIns="91425" lIns="91425" spcFirstLastPara="1" rIns="91425" wrap="square" tIns="91425">
            <a:normAutofit lnSpcReduction="10000"/>
          </a:bodyPr>
          <a:lstStyle/>
          <a:p>
            <a:pPr indent="-311150" lvl="0" marL="457200" rtl="0" algn="l">
              <a:spcBef>
                <a:spcPts val="0"/>
              </a:spcBef>
              <a:spcAft>
                <a:spcPts val="0"/>
              </a:spcAft>
              <a:buSzPts val="1300"/>
              <a:buChar char="●"/>
            </a:pPr>
            <a:r>
              <a:rPr lang="en"/>
              <a:t>Climate change can be directly linked to determinants of health, such as:</a:t>
            </a:r>
            <a:endParaRPr/>
          </a:p>
          <a:p>
            <a:pPr indent="-298450" lvl="1" marL="914400" rtl="0" algn="l">
              <a:spcBef>
                <a:spcPts val="0"/>
              </a:spcBef>
              <a:spcAft>
                <a:spcPts val="0"/>
              </a:spcAft>
              <a:buSzPts val="1100"/>
              <a:buChar char="○"/>
            </a:pPr>
            <a:r>
              <a:rPr lang="en"/>
              <a:t>Air Pollution</a:t>
            </a:r>
            <a:endParaRPr/>
          </a:p>
          <a:p>
            <a:pPr indent="-298450" lvl="1" marL="914400" rtl="0" algn="l">
              <a:spcBef>
                <a:spcPts val="0"/>
              </a:spcBef>
              <a:spcAft>
                <a:spcPts val="0"/>
              </a:spcAft>
              <a:buSzPts val="1100"/>
              <a:buChar char="○"/>
            </a:pPr>
            <a:r>
              <a:rPr lang="en"/>
              <a:t>Allergens and Pollen</a:t>
            </a:r>
            <a:endParaRPr/>
          </a:p>
          <a:p>
            <a:pPr indent="-298450" lvl="1" marL="914400" rtl="0" algn="l">
              <a:spcBef>
                <a:spcPts val="0"/>
              </a:spcBef>
              <a:spcAft>
                <a:spcPts val="0"/>
              </a:spcAft>
              <a:buSzPts val="1100"/>
              <a:buChar char="○"/>
            </a:pPr>
            <a:r>
              <a:rPr lang="en"/>
              <a:t>Disease Vectors</a:t>
            </a:r>
            <a:endParaRPr/>
          </a:p>
          <a:p>
            <a:pPr indent="-298450" lvl="1" marL="914400" rtl="0" algn="l">
              <a:spcBef>
                <a:spcPts val="0"/>
              </a:spcBef>
              <a:spcAft>
                <a:spcPts val="0"/>
              </a:spcAft>
              <a:buSzPts val="1100"/>
              <a:buChar char="○"/>
            </a:pPr>
            <a:r>
              <a:rPr lang="en"/>
              <a:t>Food and Waterborne Diseases</a:t>
            </a:r>
            <a:endParaRPr/>
          </a:p>
          <a:p>
            <a:pPr indent="-298450" lvl="1" marL="914400" rtl="0" algn="l">
              <a:spcBef>
                <a:spcPts val="0"/>
              </a:spcBef>
              <a:spcAft>
                <a:spcPts val="0"/>
              </a:spcAft>
              <a:buSzPts val="1100"/>
              <a:buChar char="○"/>
            </a:pPr>
            <a:r>
              <a:rPr lang="en"/>
              <a:t>Food Security</a:t>
            </a:r>
            <a:endParaRPr/>
          </a:p>
          <a:p>
            <a:pPr indent="-298450" lvl="1" marL="914400" rtl="0" algn="l">
              <a:spcBef>
                <a:spcPts val="0"/>
              </a:spcBef>
              <a:spcAft>
                <a:spcPts val="0"/>
              </a:spcAft>
              <a:buSzPts val="1100"/>
              <a:buChar char="○"/>
            </a:pPr>
            <a:r>
              <a:rPr lang="en"/>
              <a:t>Mental Health</a:t>
            </a:r>
            <a:endParaRPr/>
          </a:p>
          <a:p>
            <a:pPr indent="-298450" lvl="1" marL="914400" rtl="0" algn="l">
              <a:spcBef>
                <a:spcPts val="0"/>
              </a:spcBef>
              <a:spcAft>
                <a:spcPts val="0"/>
              </a:spcAft>
              <a:buSzPts val="1100"/>
              <a:buChar char="○"/>
            </a:pPr>
            <a:r>
              <a:rPr lang="en"/>
              <a:t>Flooding and Housing Insecurity</a:t>
            </a:r>
            <a:endParaRPr/>
          </a:p>
          <a:p>
            <a:pPr indent="-298450" lvl="1" marL="914400" rtl="0" algn="l">
              <a:spcBef>
                <a:spcPts val="0"/>
              </a:spcBef>
              <a:spcAft>
                <a:spcPts val="0"/>
              </a:spcAft>
              <a:buSzPts val="1100"/>
              <a:buChar char="○"/>
            </a:pPr>
            <a:r>
              <a:rPr lang="en"/>
              <a:t>Extreme Temperatures</a:t>
            </a:r>
            <a:endParaRPr/>
          </a:p>
          <a:p>
            <a:pPr indent="-298450" lvl="1" marL="914400" rtl="0" algn="l">
              <a:spcBef>
                <a:spcPts val="0"/>
              </a:spcBef>
              <a:spcAft>
                <a:spcPts val="0"/>
              </a:spcAft>
              <a:buSzPts val="1100"/>
              <a:buChar char="○"/>
            </a:pPr>
            <a:r>
              <a:rPr lang="en"/>
              <a:t>Wildfires</a:t>
            </a:r>
            <a:endParaRPr/>
          </a:p>
        </p:txBody>
      </p:sp>
      <p:pic>
        <p:nvPicPr>
          <p:cNvPr id="152" name="Google Shape;152;p22"/>
          <p:cNvPicPr preferRelativeResize="0"/>
          <p:nvPr/>
        </p:nvPicPr>
        <p:blipFill>
          <a:blip r:embed="rId3">
            <a:alphaModFix/>
          </a:blip>
          <a:stretch>
            <a:fillRect/>
          </a:stretch>
        </p:blipFill>
        <p:spPr>
          <a:xfrm>
            <a:off x="4571850" y="1853850"/>
            <a:ext cx="3940874" cy="2949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3"/>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Health Aspects (Species Extinction)</a:t>
            </a:r>
            <a:endParaRPr/>
          </a:p>
        </p:txBody>
      </p:sp>
      <p:sp>
        <p:nvSpPr>
          <p:cNvPr id="158" name="Google Shape;158;p23"/>
          <p:cNvSpPr txBox="1"/>
          <p:nvPr>
            <p:ph idx="1" type="body"/>
          </p:nvPr>
        </p:nvSpPr>
        <p:spPr>
          <a:xfrm>
            <a:off x="729450" y="2078875"/>
            <a:ext cx="7688700" cy="2261100"/>
          </a:xfrm>
          <a:prstGeom prst="rect">
            <a:avLst/>
          </a:prstGeom>
        </p:spPr>
        <p:txBody>
          <a:bodyPr anchorCtr="0" anchor="t" bIns="91425" lIns="91425" spcFirstLastPara="1" rIns="91425" wrap="square" tIns="91425">
            <a:normAutofit lnSpcReduction="20000"/>
          </a:bodyPr>
          <a:lstStyle/>
          <a:p>
            <a:pPr indent="-311150" lvl="0" marL="457200" rtl="0" algn="l">
              <a:spcBef>
                <a:spcPts val="0"/>
              </a:spcBef>
              <a:spcAft>
                <a:spcPts val="0"/>
              </a:spcAft>
              <a:buSzPts val="1300"/>
              <a:buChar char="●"/>
            </a:pPr>
            <a:r>
              <a:rPr lang="en"/>
              <a:t>Extinction caused by climate change factors present immediate concerns about species viability as food for human consumption.</a:t>
            </a:r>
            <a:endParaRPr/>
          </a:p>
          <a:p>
            <a:pPr indent="-311150" lvl="0" marL="457200" rtl="0" algn="l">
              <a:spcBef>
                <a:spcPts val="0"/>
              </a:spcBef>
              <a:spcAft>
                <a:spcPts val="0"/>
              </a:spcAft>
              <a:buSzPts val="1300"/>
              <a:buChar char="●"/>
            </a:pPr>
            <a:r>
              <a:rPr lang="en"/>
              <a:t>A 2019 study by the United Nations’ Food and Agriculture Organization “tallied 7,745 local breeds of livestock, 26 percent of which are at risk of extinction and 67 percent whose risk status is unknown”. (E360 Digest, 2019). The same study found that “An estimated 24 percent of wild food species are decreasing in abundance, while the status of another 61 percent are not reported or known.” (E360 Digest, 2019).</a:t>
            </a:r>
            <a:endParaRPr/>
          </a:p>
          <a:p>
            <a:pPr indent="-311150" lvl="0" marL="457200" rtl="0" algn="l">
              <a:spcBef>
                <a:spcPts val="0"/>
              </a:spcBef>
              <a:spcAft>
                <a:spcPts val="0"/>
              </a:spcAft>
              <a:buSzPts val="1300"/>
              <a:buChar char="●"/>
            </a:pPr>
            <a:r>
              <a:rPr lang="en"/>
              <a:t>Additionally, the increased extinction of species which serve as sources of food for the animals humans eat can result in decreased viability for human food sources. The interdependent food chain is at risk when, for example, there are fewer small mammal species to feed birds and larger mammals that humans cultivate.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4"/>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Health Aspects (Species Extinction)</a:t>
            </a:r>
            <a:endParaRPr/>
          </a:p>
        </p:txBody>
      </p:sp>
      <p:sp>
        <p:nvSpPr>
          <p:cNvPr id="164" name="Google Shape;164;p24"/>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Extinction of both plant and animal species due to climate change can result in </a:t>
            </a:r>
            <a:r>
              <a:rPr lang="en"/>
              <a:t>malnutrition</a:t>
            </a:r>
            <a:r>
              <a:rPr lang="en"/>
              <a:t> and food insecurity.</a:t>
            </a:r>
            <a:endParaRPr/>
          </a:p>
          <a:p>
            <a:pPr indent="-311150" lvl="0" marL="457200" rtl="0" algn="l">
              <a:spcBef>
                <a:spcPts val="0"/>
              </a:spcBef>
              <a:spcAft>
                <a:spcPts val="0"/>
              </a:spcAft>
              <a:buSzPts val="1300"/>
              <a:buChar char="●"/>
            </a:pPr>
            <a:r>
              <a:rPr lang="en"/>
              <a:t>“Reduced access to sufficiently nutritious foods impairs nutritional status and diminishes resilience, particularly in low-income communities. Eight out of ten of the 35 countries at greatest risk from climate change are already experiencing extreme food insecurity. In these 27 countries alone, over 117 million people are living with crisis or worse level hunger.” (“ReliefWeb”, 2021).</a:t>
            </a:r>
            <a:endParaRPr/>
          </a:p>
          <a:p>
            <a:pPr indent="-311150" lvl="0" marL="457200" rtl="0" algn="l">
              <a:spcBef>
                <a:spcPts val="0"/>
              </a:spcBef>
              <a:spcAft>
                <a:spcPts val="0"/>
              </a:spcAft>
              <a:buSzPts val="1300"/>
              <a:buChar char="●"/>
            </a:pPr>
            <a:r>
              <a:rPr lang="en"/>
              <a:t>“Nearly one in three children in the 27 food insecure countries most at risk from climate change live with chronic malnutrition and stunting (harming their capacity to learn and develop) or with acute malnutrition, which can be fatal.” (“ReliefWeb”, 2021).</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5"/>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Ecological aspects</a:t>
            </a:r>
            <a:endParaRPr/>
          </a:p>
        </p:txBody>
      </p:sp>
      <p:sp>
        <p:nvSpPr>
          <p:cNvPr id="170" name="Google Shape;170;p25"/>
          <p:cNvSpPr txBox="1"/>
          <p:nvPr>
            <p:ph idx="1" type="body"/>
          </p:nvPr>
        </p:nvSpPr>
        <p:spPr>
          <a:xfrm>
            <a:off x="729450" y="2078875"/>
            <a:ext cx="7688700" cy="2261100"/>
          </a:xfrm>
          <a:prstGeom prst="rect">
            <a:avLst/>
          </a:prstGeom>
        </p:spPr>
        <p:txBody>
          <a:bodyPr anchorCtr="0" anchor="t" bIns="91425" lIns="91425" spcFirstLastPara="1" rIns="91425" wrap="square" tIns="91425">
            <a:normAutofit lnSpcReduction="20000"/>
          </a:bodyPr>
          <a:lstStyle/>
          <a:p>
            <a:pPr indent="-311150" lvl="0" marL="457200" rtl="0" algn="l">
              <a:spcBef>
                <a:spcPts val="0"/>
              </a:spcBef>
              <a:spcAft>
                <a:spcPts val="0"/>
              </a:spcAft>
              <a:buSzPts val="1300"/>
              <a:buChar char="●"/>
            </a:pPr>
            <a:r>
              <a:rPr lang="en"/>
              <a:t>Plants</a:t>
            </a:r>
            <a:r>
              <a:rPr lang="en"/>
              <a:t> are the foundation of our ecosystem</a:t>
            </a:r>
            <a:endParaRPr/>
          </a:p>
          <a:p>
            <a:pPr indent="-298450" lvl="1" marL="914400" rtl="0" algn="l">
              <a:spcBef>
                <a:spcPts val="0"/>
              </a:spcBef>
              <a:spcAft>
                <a:spcPts val="0"/>
              </a:spcAft>
              <a:buSzPts val="1100"/>
              <a:buChar char="○"/>
            </a:pPr>
            <a:r>
              <a:rPr lang="en"/>
              <a:t>How rapidly we are altering plant </a:t>
            </a:r>
            <a:r>
              <a:rPr lang="en"/>
              <a:t>species</a:t>
            </a:r>
            <a:r>
              <a:rPr lang="en"/>
              <a:t> </a:t>
            </a:r>
            <a:r>
              <a:rPr lang="en"/>
              <a:t>correlates</a:t>
            </a:r>
            <a:r>
              <a:rPr lang="en"/>
              <a:t> with the # of plants at risk of extinction and ecosystem disruption</a:t>
            </a:r>
            <a:endParaRPr/>
          </a:p>
          <a:p>
            <a:pPr indent="-311150" lvl="0" marL="457200" rtl="0" algn="l">
              <a:spcBef>
                <a:spcPts val="0"/>
              </a:spcBef>
              <a:spcAft>
                <a:spcPts val="0"/>
              </a:spcAft>
              <a:buSzPts val="1300"/>
              <a:buChar char="●"/>
            </a:pPr>
            <a:r>
              <a:rPr lang="en"/>
              <a:t>Recent human activity including agriculture has had a massive impact on plant and animal species</a:t>
            </a:r>
            <a:endParaRPr/>
          </a:p>
          <a:p>
            <a:pPr indent="-311150" lvl="0" marL="457200" rtl="0" algn="l">
              <a:spcBef>
                <a:spcPts val="0"/>
              </a:spcBef>
              <a:spcAft>
                <a:spcPts val="0"/>
              </a:spcAft>
              <a:buSzPts val="1300"/>
              <a:buChar char="●"/>
            </a:pPr>
            <a:r>
              <a:rPr lang="en"/>
              <a:t>More North American forests and grasslands have abruptly disappeared in the past 250 years than in the previous 14,000 years</a:t>
            </a:r>
            <a:endParaRPr/>
          </a:p>
          <a:p>
            <a:pPr indent="-311150" lvl="0" marL="457200" rtl="0" algn="l">
              <a:spcBef>
                <a:spcPts val="0"/>
              </a:spcBef>
              <a:spcAft>
                <a:spcPts val="0"/>
              </a:spcAft>
              <a:buSzPts val="1300"/>
              <a:buChar char="●"/>
            </a:pPr>
            <a:r>
              <a:rPr lang="en"/>
              <a:t>Midwest, Southwest, and Southeast have undergone massive shifts from forest, grassland, and desert ecosystems to agriculture and tree plantations</a:t>
            </a:r>
            <a:endParaRPr/>
          </a:p>
          <a:p>
            <a:pPr indent="-298450" lvl="1" marL="914400" rtl="0" algn="l">
              <a:spcBef>
                <a:spcPts val="0"/>
              </a:spcBef>
              <a:spcAft>
                <a:spcPts val="0"/>
              </a:spcAft>
              <a:buSzPts val="1100"/>
              <a:buChar char="○"/>
            </a:pPr>
            <a:r>
              <a:rPr lang="en"/>
              <a:t>This study adds land use change,  might accelerate climate change in altering plants at a continental scale."</a:t>
            </a:r>
            <a:endParaRPr/>
          </a:p>
          <a:p>
            <a:pPr indent="0" lvl="0" marL="457200" rtl="0" algn="l">
              <a:spcBef>
                <a:spcPts val="1200"/>
              </a:spcBef>
              <a:spcAft>
                <a:spcPts val="1200"/>
              </a:spcAft>
              <a:buNone/>
            </a:pPr>
            <a:r>
              <a:t/>
            </a:r>
            <a:endParaRPr sz="1350">
              <a:solidFill>
                <a:srgbClr val="262626"/>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6"/>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National Lawful Regulations</a:t>
            </a:r>
            <a:endParaRPr/>
          </a:p>
        </p:txBody>
      </p:sp>
      <p:sp>
        <p:nvSpPr>
          <p:cNvPr id="176" name="Google Shape;176;p26"/>
          <p:cNvSpPr txBox="1"/>
          <p:nvPr>
            <p:ph idx="1" type="body"/>
          </p:nvPr>
        </p:nvSpPr>
        <p:spPr>
          <a:xfrm>
            <a:off x="729450" y="2078875"/>
            <a:ext cx="4579500" cy="2796300"/>
          </a:xfrm>
          <a:prstGeom prst="rect">
            <a:avLst/>
          </a:prstGeom>
        </p:spPr>
        <p:txBody>
          <a:bodyPr anchorCtr="0" anchor="t" bIns="91425" lIns="91425" spcFirstLastPara="1" rIns="91425" wrap="square" tIns="91425">
            <a:normAutofit lnSpcReduction="10000"/>
          </a:bodyPr>
          <a:lstStyle/>
          <a:p>
            <a:pPr indent="-311150" lvl="0" marL="457200" rtl="0" algn="l">
              <a:spcBef>
                <a:spcPts val="0"/>
              </a:spcBef>
              <a:spcAft>
                <a:spcPts val="0"/>
              </a:spcAft>
              <a:buSzPts val="1300"/>
              <a:buChar char="●"/>
            </a:pPr>
            <a:r>
              <a:rPr lang="en"/>
              <a:t>EPA- Endangered Species Act of 1973</a:t>
            </a:r>
            <a:endParaRPr/>
          </a:p>
          <a:p>
            <a:pPr indent="-298450" lvl="1" marL="914400" rtl="0" algn="l">
              <a:spcBef>
                <a:spcPts val="0"/>
              </a:spcBef>
              <a:spcAft>
                <a:spcPts val="0"/>
              </a:spcAft>
              <a:buSzPts val="1100"/>
              <a:buChar char="○"/>
            </a:pPr>
            <a:r>
              <a:rPr lang="en"/>
              <a:t>First federal legislation to protect endangered plants</a:t>
            </a:r>
            <a:endParaRPr/>
          </a:p>
          <a:p>
            <a:pPr indent="-298450" lvl="1" marL="914400" rtl="0" algn="l">
              <a:spcBef>
                <a:spcPts val="0"/>
              </a:spcBef>
              <a:spcAft>
                <a:spcPts val="0"/>
              </a:spcAft>
              <a:buSzPts val="1100"/>
              <a:buChar char="○"/>
            </a:pPr>
            <a:r>
              <a:rPr lang="en"/>
              <a:t>Promotes conservation and recovery of endangered species </a:t>
            </a:r>
            <a:endParaRPr/>
          </a:p>
          <a:p>
            <a:pPr indent="-298450" lvl="1" marL="914400" rtl="0" algn="l">
              <a:spcBef>
                <a:spcPts val="0"/>
              </a:spcBef>
              <a:spcAft>
                <a:spcPts val="0"/>
              </a:spcAft>
              <a:buSzPts val="1100"/>
              <a:buChar char="○"/>
            </a:pPr>
            <a:r>
              <a:rPr lang="en"/>
              <a:t>U.S. Fish and Wildlife Service is responsible for designating plants as endangered</a:t>
            </a:r>
            <a:endParaRPr/>
          </a:p>
          <a:p>
            <a:pPr indent="-298450" lvl="2" marL="1371600" rtl="0" algn="l">
              <a:spcBef>
                <a:spcPts val="0"/>
              </a:spcBef>
              <a:spcAft>
                <a:spcPts val="0"/>
              </a:spcAft>
              <a:buSzPts val="1100"/>
              <a:buChar char="■"/>
            </a:pPr>
            <a:r>
              <a:rPr lang="en"/>
              <a:t>Required to write a recovery plan for each endangered species</a:t>
            </a:r>
            <a:endParaRPr/>
          </a:p>
          <a:p>
            <a:pPr indent="-298450" lvl="1" marL="914400" rtl="0" algn="l">
              <a:spcBef>
                <a:spcPts val="0"/>
              </a:spcBef>
              <a:spcAft>
                <a:spcPts val="0"/>
              </a:spcAft>
              <a:buSzPts val="1100"/>
              <a:buChar char="○"/>
            </a:pPr>
            <a:r>
              <a:rPr lang="en"/>
              <a:t>Many states have their own endangered plant laws</a:t>
            </a:r>
            <a:endParaRPr/>
          </a:p>
          <a:p>
            <a:pPr indent="-298450" lvl="2" marL="1371600" rtl="0" algn="l">
              <a:spcBef>
                <a:spcPts val="0"/>
              </a:spcBef>
              <a:spcAft>
                <a:spcPts val="0"/>
              </a:spcAft>
              <a:buSzPts val="1100"/>
              <a:buChar char="■"/>
            </a:pPr>
            <a:r>
              <a:rPr lang="en"/>
              <a:t>18 states have no endangered plant law</a:t>
            </a:r>
            <a:endParaRPr/>
          </a:p>
          <a:p>
            <a:pPr indent="-298450" lvl="2" marL="1371600" rtl="0" algn="l">
              <a:spcBef>
                <a:spcPts val="0"/>
              </a:spcBef>
              <a:spcAft>
                <a:spcPts val="0"/>
              </a:spcAft>
              <a:buSzPts val="1100"/>
              <a:buChar char="■"/>
            </a:pPr>
            <a:r>
              <a:rPr lang="en"/>
              <a:t>15 states have plant law as part of the overall endangered species act</a:t>
            </a:r>
            <a:endParaRPr/>
          </a:p>
          <a:p>
            <a:pPr indent="-298450" lvl="2" marL="1371600" rtl="0" algn="l">
              <a:spcBef>
                <a:spcPts val="0"/>
              </a:spcBef>
              <a:spcAft>
                <a:spcPts val="0"/>
              </a:spcAft>
              <a:buSzPts val="1100"/>
              <a:buChar char="■"/>
            </a:pPr>
            <a:r>
              <a:rPr lang="en"/>
              <a:t>17 states have a protective act separate from animals</a:t>
            </a:r>
            <a:endParaRPr/>
          </a:p>
        </p:txBody>
      </p:sp>
      <p:pic>
        <p:nvPicPr>
          <p:cNvPr id="177" name="Google Shape;177;p26"/>
          <p:cNvPicPr preferRelativeResize="0"/>
          <p:nvPr/>
        </p:nvPicPr>
        <p:blipFill>
          <a:blip r:embed="rId3">
            <a:alphaModFix/>
          </a:blip>
          <a:stretch>
            <a:fillRect/>
          </a:stretch>
        </p:blipFill>
        <p:spPr>
          <a:xfrm>
            <a:off x="5308950" y="1528600"/>
            <a:ext cx="3834950" cy="32015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7"/>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International Lawful Regulations</a:t>
            </a:r>
            <a:endParaRPr/>
          </a:p>
        </p:txBody>
      </p:sp>
      <p:sp>
        <p:nvSpPr>
          <p:cNvPr id="183" name="Google Shape;183;p27"/>
          <p:cNvSpPr txBox="1"/>
          <p:nvPr>
            <p:ph idx="1" type="body"/>
          </p:nvPr>
        </p:nvSpPr>
        <p:spPr>
          <a:xfrm>
            <a:off x="729450" y="1903925"/>
            <a:ext cx="8298000" cy="2261100"/>
          </a:xfrm>
          <a:prstGeom prst="rect">
            <a:avLst/>
          </a:prstGeom>
        </p:spPr>
        <p:txBody>
          <a:bodyPr anchorCtr="0" anchor="t" bIns="91425" lIns="91425" spcFirstLastPara="1" rIns="115075" wrap="square" tIns="91425">
            <a:normAutofit/>
          </a:bodyPr>
          <a:lstStyle/>
          <a:p>
            <a:pPr indent="-311150" lvl="0" marL="457200" rtl="0" algn="l">
              <a:spcBef>
                <a:spcPts val="0"/>
              </a:spcBef>
              <a:spcAft>
                <a:spcPts val="0"/>
              </a:spcAft>
              <a:buSzPts val="1300"/>
              <a:buChar char="●"/>
            </a:pPr>
            <a:r>
              <a:rPr lang="en"/>
              <a:t>CITES: Convention on international trade in endangered species of Wild Fauna and Flora</a:t>
            </a:r>
            <a:endParaRPr/>
          </a:p>
          <a:p>
            <a:pPr indent="-298450" lvl="1" marL="914400" rtl="0" algn="l">
              <a:spcBef>
                <a:spcPts val="0"/>
              </a:spcBef>
              <a:spcAft>
                <a:spcPts val="0"/>
              </a:spcAft>
              <a:buSzPts val="1100"/>
              <a:buChar char="○"/>
            </a:pPr>
            <a:r>
              <a:rPr b="1" lang="en"/>
              <a:t>Ensures international trade of animals and plants does not threaten their survival in the wild</a:t>
            </a:r>
            <a:endParaRPr b="1"/>
          </a:p>
          <a:p>
            <a:pPr indent="-298450" lvl="2" marL="1371600" rtl="0" algn="l">
              <a:spcBef>
                <a:spcPts val="0"/>
              </a:spcBef>
              <a:spcAft>
                <a:spcPts val="0"/>
              </a:spcAft>
              <a:buSzPts val="1100"/>
              <a:buChar char="■"/>
            </a:pPr>
            <a:r>
              <a:rPr lang="en"/>
              <a:t>Began with 80 participating nations in 1975</a:t>
            </a:r>
            <a:endParaRPr/>
          </a:p>
          <a:p>
            <a:pPr indent="-298450" lvl="2" marL="1371600" rtl="0" algn="l">
              <a:spcBef>
                <a:spcPts val="0"/>
              </a:spcBef>
              <a:spcAft>
                <a:spcPts val="0"/>
              </a:spcAft>
              <a:buSzPts val="1100"/>
              <a:buChar char="■"/>
            </a:pPr>
            <a:r>
              <a:rPr lang="en"/>
              <a:t>NOW, 169 nations agree to protect more than 30,000 plant and animal species</a:t>
            </a:r>
            <a:endParaRPr/>
          </a:p>
          <a:p>
            <a:pPr indent="-298450" lvl="1" marL="914400" rtl="0" algn="l">
              <a:spcBef>
                <a:spcPts val="0"/>
              </a:spcBef>
              <a:spcAft>
                <a:spcPts val="0"/>
              </a:spcAft>
              <a:buSzPts val="1100"/>
              <a:buChar char="○"/>
            </a:pPr>
            <a:r>
              <a:rPr lang="en"/>
              <a:t>Extensive international trade of some plants and animals combined with habitat loss threatens extinction</a:t>
            </a:r>
            <a:endParaRPr/>
          </a:p>
          <a:p>
            <a:pPr indent="-298450" lvl="1" marL="914400" rtl="0" algn="l">
              <a:spcBef>
                <a:spcPts val="0"/>
              </a:spcBef>
              <a:spcAft>
                <a:spcPts val="0"/>
              </a:spcAft>
              <a:buSzPts val="1100"/>
              <a:buChar char="○"/>
            </a:pPr>
            <a:r>
              <a:rPr lang="en"/>
              <a:t>U.S. Fish and Wildlife Service is responsible for implementation in the U.S.</a:t>
            </a:r>
            <a:endParaRPr/>
          </a:p>
        </p:txBody>
      </p:sp>
      <p:pic>
        <p:nvPicPr>
          <p:cNvPr id="184" name="Google Shape;184;p27"/>
          <p:cNvPicPr preferRelativeResize="0"/>
          <p:nvPr/>
        </p:nvPicPr>
        <p:blipFill>
          <a:blip r:embed="rId3">
            <a:alphaModFix/>
          </a:blip>
          <a:stretch>
            <a:fillRect/>
          </a:stretch>
        </p:blipFill>
        <p:spPr>
          <a:xfrm>
            <a:off x="2182825" y="3322575"/>
            <a:ext cx="4781926" cy="17626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Short-term effects</a:t>
            </a:r>
            <a:endParaRPr/>
          </a:p>
        </p:txBody>
      </p:sp>
      <p:sp>
        <p:nvSpPr>
          <p:cNvPr id="190" name="Google Shape;190;p28"/>
          <p:cNvSpPr txBox="1"/>
          <p:nvPr>
            <p:ph idx="1" type="body"/>
          </p:nvPr>
        </p:nvSpPr>
        <p:spPr>
          <a:xfrm>
            <a:off x="729450" y="2078875"/>
            <a:ext cx="42153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Ecosystems are massively intertwined with many plants and animals depending on each other for survival. The extinction of just one animal can lead to the extinction of many others. This can cause the eventual </a:t>
            </a:r>
            <a:r>
              <a:rPr lang="en"/>
              <a:t>collapse</a:t>
            </a:r>
            <a:r>
              <a:rPr lang="en"/>
              <a:t> of the ecosystems we rely upon for clean air, water, and land.</a:t>
            </a:r>
            <a:endParaRPr/>
          </a:p>
          <a:p>
            <a:pPr indent="0" lvl="0" marL="457200" rtl="0" algn="l">
              <a:spcBef>
                <a:spcPts val="1200"/>
              </a:spcBef>
              <a:spcAft>
                <a:spcPts val="0"/>
              </a:spcAft>
              <a:buNone/>
            </a:pPr>
            <a:r>
              <a:t/>
            </a:r>
            <a:endParaRPr/>
          </a:p>
        </p:txBody>
      </p:sp>
      <p:pic>
        <p:nvPicPr>
          <p:cNvPr id="191" name="Google Shape;191;p28"/>
          <p:cNvPicPr preferRelativeResize="0"/>
          <p:nvPr/>
        </p:nvPicPr>
        <p:blipFill>
          <a:blip r:embed="rId3">
            <a:alphaModFix/>
          </a:blip>
          <a:stretch>
            <a:fillRect/>
          </a:stretch>
        </p:blipFill>
        <p:spPr>
          <a:xfrm>
            <a:off x="5121347" y="1644413"/>
            <a:ext cx="3464075" cy="28403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9"/>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Short-term effects continued</a:t>
            </a:r>
            <a:endParaRPr/>
          </a:p>
        </p:txBody>
      </p:sp>
      <p:sp>
        <p:nvSpPr>
          <p:cNvPr id="197" name="Google Shape;197;p29"/>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In eastern Kentucky, </a:t>
            </a:r>
            <a:r>
              <a:rPr lang="en"/>
              <a:t>massive</a:t>
            </a:r>
            <a:r>
              <a:rPr lang="en"/>
              <a:t> floods due to </a:t>
            </a:r>
            <a:r>
              <a:rPr lang="en"/>
              <a:t>climate</a:t>
            </a:r>
            <a:r>
              <a:rPr lang="en"/>
              <a:t> change devastated animals and communities. Within days of the flooding, the DIsaster Response and Risk Reduction team deployed trained responders to help search for and </a:t>
            </a:r>
            <a:r>
              <a:rPr lang="en"/>
              <a:t>rescue</a:t>
            </a:r>
            <a:r>
              <a:rPr lang="en"/>
              <a:t> pets and other animals. The </a:t>
            </a:r>
            <a:r>
              <a:rPr lang="en"/>
              <a:t>rescuers</a:t>
            </a:r>
            <a:r>
              <a:rPr lang="en"/>
              <a:t> found animals floating on debris and trapped and injured by rushing flood waters and mudslides.</a:t>
            </a:r>
            <a:endParaRPr/>
          </a:p>
          <a:p>
            <a:pPr indent="-298450" lvl="1" marL="914400" rtl="0" algn="l">
              <a:spcBef>
                <a:spcPts val="0"/>
              </a:spcBef>
              <a:spcAft>
                <a:spcPts val="0"/>
              </a:spcAft>
              <a:buSzPts val="1100"/>
              <a:buChar char="○"/>
            </a:pPr>
            <a:r>
              <a:rPr lang="en"/>
              <a:t>As the floodwaters in eastern Kentucky recede, shelters still scramble to </a:t>
            </a:r>
            <a:r>
              <a:rPr lang="en"/>
              <a:t>house and feed stranded pets and reunite them with their owners</a:t>
            </a:r>
            <a:endParaRPr/>
          </a:p>
          <a:p>
            <a:pPr indent="-311150" lvl="0" marL="457200" rtl="0" algn="l">
              <a:spcBef>
                <a:spcPts val="0"/>
              </a:spcBef>
              <a:spcAft>
                <a:spcPts val="0"/>
              </a:spcAft>
              <a:buSzPts val="1300"/>
              <a:buChar char="●"/>
            </a:pPr>
            <a:r>
              <a:rPr lang="en"/>
              <a:t>All types of disasters will affect communities and animals </a:t>
            </a:r>
            <a:endParaRPr/>
          </a:p>
          <a:p>
            <a:pPr indent="0" lvl="0" marL="914400" rtl="0" algn="l">
              <a:spcBef>
                <a:spcPts val="1200"/>
              </a:spcBef>
              <a:spcAft>
                <a:spcPts val="1200"/>
              </a:spcAft>
              <a:buNone/>
            </a:pPr>
            <a:r>
              <a:t/>
            </a:r>
            <a:endParaRPr/>
          </a:p>
        </p:txBody>
      </p:sp>
      <p:pic>
        <p:nvPicPr>
          <p:cNvPr id="198" name="Google Shape;198;p29"/>
          <p:cNvPicPr preferRelativeResize="0"/>
          <p:nvPr/>
        </p:nvPicPr>
        <p:blipFill>
          <a:blip r:embed="rId3">
            <a:alphaModFix/>
          </a:blip>
          <a:stretch>
            <a:fillRect/>
          </a:stretch>
        </p:blipFill>
        <p:spPr>
          <a:xfrm>
            <a:off x="5748375" y="3414175"/>
            <a:ext cx="2669775" cy="15017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0"/>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Long-term effects</a:t>
            </a:r>
            <a:endParaRPr/>
          </a:p>
        </p:txBody>
      </p:sp>
      <p:sp>
        <p:nvSpPr>
          <p:cNvPr id="204" name="Google Shape;204;p30"/>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Scientists predict that more than 1 million species are on track for extinction in the coming decades</a:t>
            </a:r>
            <a:endParaRPr/>
          </a:p>
          <a:p>
            <a:pPr indent="-311150" lvl="0" marL="457200" rtl="0" algn="l">
              <a:spcBef>
                <a:spcPts val="0"/>
              </a:spcBef>
              <a:spcAft>
                <a:spcPts val="0"/>
              </a:spcAft>
              <a:buSzPts val="1300"/>
              <a:buChar char="●"/>
            </a:pPr>
            <a:r>
              <a:rPr lang="en"/>
              <a:t>Each time a species goes extinct, the world around us unravels a bit. These are </a:t>
            </a:r>
            <a:r>
              <a:rPr lang="en"/>
              <a:t>tangible</a:t>
            </a:r>
            <a:r>
              <a:rPr lang="en"/>
              <a:t> </a:t>
            </a:r>
            <a:r>
              <a:rPr lang="en"/>
              <a:t>consequential</a:t>
            </a:r>
            <a:r>
              <a:rPr lang="en"/>
              <a:t> losses</a:t>
            </a:r>
            <a:endParaRPr/>
          </a:p>
          <a:p>
            <a:pPr indent="-298450" lvl="1" marL="914400" rtl="0" algn="l">
              <a:spcBef>
                <a:spcPts val="0"/>
              </a:spcBef>
              <a:spcAft>
                <a:spcPts val="0"/>
              </a:spcAft>
              <a:buSzPts val="1100"/>
              <a:buChar char="○"/>
            </a:pPr>
            <a:r>
              <a:rPr lang="en"/>
              <a:t>Crop pollination</a:t>
            </a:r>
            <a:endParaRPr/>
          </a:p>
          <a:p>
            <a:pPr indent="-298450" lvl="1" marL="914400" rtl="0" algn="l">
              <a:spcBef>
                <a:spcPts val="0"/>
              </a:spcBef>
              <a:spcAft>
                <a:spcPts val="0"/>
              </a:spcAft>
              <a:buSzPts val="1100"/>
              <a:buChar char="○"/>
            </a:pPr>
            <a:r>
              <a:rPr lang="en"/>
              <a:t>Water </a:t>
            </a:r>
            <a:r>
              <a:rPr lang="en"/>
              <a:t>purification</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205" name="Google Shape;205;p30"/>
          <p:cNvPicPr preferRelativeResize="0"/>
          <p:nvPr/>
        </p:nvPicPr>
        <p:blipFill>
          <a:blip r:embed="rId3">
            <a:alphaModFix/>
          </a:blip>
          <a:stretch>
            <a:fillRect/>
          </a:stretch>
        </p:blipFill>
        <p:spPr>
          <a:xfrm>
            <a:off x="3930675" y="3019887"/>
            <a:ext cx="3008425" cy="201366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1"/>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Long-term effects</a:t>
            </a:r>
            <a:endParaRPr/>
          </a:p>
        </p:txBody>
      </p:sp>
      <p:sp>
        <p:nvSpPr>
          <p:cNvPr id="211" name="Google Shape;211;p31"/>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There are also spiritual and cultural long term effects</a:t>
            </a:r>
            <a:endParaRPr/>
          </a:p>
          <a:p>
            <a:pPr indent="-298450" lvl="1" marL="914400" rtl="0" algn="l">
              <a:spcBef>
                <a:spcPts val="0"/>
              </a:spcBef>
              <a:spcAft>
                <a:spcPts val="0"/>
              </a:spcAft>
              <a:buSzPts val="1100"/>
              <a:buChar char="○"/>
            </a:pPr>
            <a:r>
              <a:rPr lang="en"/>
              <a:t>People retain deep emotional connections to the wild world  because wildlife and plants have inspired our histories, mythologies, languages and how we view </a:t>
            </a:r>
            <a:r>
              <a:rPr lang="en"/>
              <a:t>the</a:t>
            </a:r>
            <a:r>
              <a:rPr lang="en"/>
              <a:t> world</a:t>
            </a:r>
            <a:endParaRPr/>
          </a:p>
          <a:p>
            <a:pPr indent="-298450" lvl="1" marL="914400" rtl="0" algn="l">
              <a:spcBef>
                <a:spcPts val="0"/>
              </a:spcBef>
              <a:spcAft>
                <a:spcPts val="0"/>
              </a:spcAft>
              <a:buSzPts val="1100"/>
              <a:buChar char="○"/>
            </a:pPr>
            <a:r>
              <a:rPr lang="en"/>
              <a:t>The presence of wildlife brings joy and enriches us all- and each extinction makes our home a lonelier and colder place for us and future generations </a:t>
            </a:r>
            <a:endParaRPr/>
          </a:p>
          <a:p>
            <a:pPr indent="0" lvl="0" marL="0" rtl="0" algn="l">
              <a:spcBef>
                <a:spcPts val="1200"/>
              </a:spcBef>
              <a:spcAft>
                <a:spcPts val="1200"/>
              </a:spcAft>
              <a:buNone/>
            </a:pPr>
            <a:r>
              <a:t/>
            </a:r>
            <a:endParaRPr/>
          </a:p>
        </p:txBody>
      </p:sp>
      <p:pic>
        <p:nvPicPr>
          <p:cNvPr id="212" name="Google Shape;212;p31"/>
          <p:cNvPicPr preferRelativeResize="0"/>
          <p:nvPr/>
        </p:nvPicPr>
        <p:blipFill>
          <a:blip r:embed="rId3">
            <a:alphaModFix/>
          </a:blip>
          <a:stretch>
            <a:fillRect/>
          </a:stretch>
        </p:blipFill>
        <p:spPr>
          <a:xfrm>
            <a:off x="5021375" y="3083175"/>
            <a:ext cx="2060325" cy="20603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4"/>
          <p:cNvSpPr txBox="1"/>
          <p:nvPr>
            <p:ph type="title"/>
          </p:nvPr>
        </p:nvSpPr>
        <p:spPr>
          <a:xfrm>
            <a:off x="484175" y="1271200"/>
            <a:ext cx="32586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940"/>
              <a:t>Overview</a:t>
            </a:r>
            <a:endParaRPr sz="2940"/>
          </a:p>
          <a:p>
            <a:pPr indent="0" lvl="0" marL="0" rtl="0" algn="l">
              <a:spcBef>
                <a:spcPts val="0"/>
              </a:spcBef>
              <a:spcAft>
                <a:spcPts val="0"/>
              </a:spcAft>
              <a:buSzPts val="990"/>
              <a:buNone/>
            </a:pPr>
            <a:r>
              <a:t/>
            </a:r>
            <a:endParaRPr sz="2940"/>
          </a:p>
        </p:txBody>
      </p:sp>
      <p:sp>
        <p:nvSpPr>
          <p:cNvPr id="93" name="Google Shape;93;p14"/>
          <p:cNvSpPr txBox="1"/>
          <p:nvPr>
            <p:ph idx="1" type="body"/>
          </p:nvPr>
        </p:nvSpPr>
        <p:spPr>
          <a:xfrm>
            <a:off x="0" y="2247100"/>
            <a:ext cx="8963400" cy="22611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1500"/>
              <a:t>Recent studies indicate that some extinctions within North America are primarily due to the rise of climate change and the effects that humans place on them.</a:t>
            </a:r>
            <a:endParaRPr sz="1500"/>
          </a:p>
          <a:p>
            <a:pPr indent="-323850" lvl="0" marL="457200" rtl="0" algn="l">
              <a:spcBef>
                <a:spcPts val="0"/>
              </a:spcBef>
              <a:spcAft>
                <a:spcPts val="0"/>
              </a:spcAft>
              <a:buSzPts val="1500"/>
              <a:buChar char="-"/>
            </a:pPr>
            <a:r>
              <a:rPr lang="en" sz="1500"/>
              <a:t>Scientists predict that 35% of animal and plant species in the wild could go extinct by 2050 due to global warming</a:t>
            </a:r>
            <a:r>
              <a:rPr lang="en" sz="1500"/>
              <a:t>.</a:t>
            </a:r>
            <a:endParaRPr sz="1500"/>
          </a:p>
          <a:p>
            <a:pPr indent="-323850" lvl="0" marL="457200" rtl="0" algn="l">
              <a:spcBef>
                <a:spcPts val="0"/>
              </a:spcBef>
              <a:spcAft>
                <a:spcPts val="0"/>
              </a:spcAft>
              <a:buSzPts val="1500"/>
              <a:buChar char="-"/>
            </a:pPr>
            <a:r>
              <a:rPr lang="en" sz="1500"/>
              <a:t>There are currently an estimated 1,300 endangered or threatened animal species in North America alone</a:t>
            </a:r>
            <a:r>
              <a:rPr lang="en" sz="1500"/>
              <a:t>.</a:t>
            </a:r>
            <a:endParaRPr sz="1500"/>
          </a:p>
          <a:p>
            <a:pPr indent="-323850" lvl="0" marL="457200" rtl="0" algn="l">
              <a:spcBef>
                <a:spcPts val="0"/>
              </a:spcBef>
              <a:spcAft>
                <a:spcPts val="0"/>
              </a:spcAft>
              <a:buSzPts val="1500"/>
              <a:buChar char="-"/>
            </a:pPr>
            <a:r>
              <a:rPr lang="en" sz="1500"/>
              <a:t>Animals in the Alpine including Pika and </a:t>
            </a:r>
            <a:r>
              <a:rPr lang="en" sz="1500"/>
              <a:t>Marmot</a:t>
            </a:r>
            <a:r>
              <a:rPr lang="en" sz="1500"/>
              <a:t> are struggling to survive as they are both sensitive to warmer </a:t>
            </a:r>
            <a:r>
              <a:rPr lang="en" sz="1500"/>
              <a:t>temperatures.</a:t>
            </a:r>
            <a:endParaRPr sz="1500"/>
          </a:p>
          <a:p>
            <a:pPr indent="-323850" lvl="0" marL="457200" rtl="0" algn="l">
              <a:spcBef>
                <a:spcPts val="0"/>
              </a:spcBef>
              <a:spcAft>
                <a:spcPts val="0"/>
              </a:spcAft>
              <a:buSzPts val="1500"/>
              <a:buChar char="-"/>
            </a:pPr>
            <a:r>
              <a:rPr lang="en" sz="1500"/>
              <a:t>Marine animals such as sea-turtles and corals are endangered as ocean temperatures are rising and melting ice shelves are affecting sea-levels.</a:t>
            </a:r>
            <a:endParaRPr sz="1500"/>
          </a:p>
        </p:txBody>
      </p:sp>
      <p:pic>
        <p:nvPicPr>
          <p:cNvPr id="94" name="Google Shape;94;p14"/>
          <p:cNvPicPr preferRelativeResize="0"/>
          <p:nvPr/>
        </p:nvPicPr>
        <p:blipFill>
          <a:blip r:embed="rId3">
            <a:alphaModFix/>
          </a:blip>
          <a:stretch>
            <a:fillRect/>
          </a:stretch>
        </p:blipFill>
        <p:spPr>
          <a:xfrm>
            <a:off x="4170975" y="543325"/>
            <a:ext cx="2901610" cy="1632150"/>
          </a:xfrm>
          <a:prstGeom prst="rect">
            <a:avLst/>
          </a:prstGeom>
          <a:noFill/>
          <a:ln>
            <a:noFill/>
          </a:ln>
        </p:spPr>
      </p:pic>
      <p:pic>
        <p:nvPicPr>
          <p:cNvPr id="95" name="Google Shape;95;p14"/>
          <p:cNvPicPr preferRelativeResize="0"/>
          <p:nvPr/>
        </p:nvPicPr>
        <p:blipFill>
          <a:blip r:embed="rId4">
            <a:alphaModFix/>
          </a:blip>
          <a:stretch>
            <a:fillRect/>
          </a:stretch>
        </p:blipFill>
        <p:spPr>
          <a:xfrm>
            <a:off x="7151650" y="543326"/>
            <a:ext cx="1850950" cy="16321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2"/>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we can help</a:t>
            </a:r>
            <a:endParaRPr/>
          </a:p>
        </p:txBody>
      </p:sp>
      <p:sp>
        <p:nvSpPr>
          <p:cNvPr id="218" name="Google Shape;218;p32"/>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We must address the extinction crisis</a:t>
            </a:r>
            <a:endParaRPr/>
          </a:p>
          <a:p>
            <a:pPr indent="-298450" lvl="1" marL="914400" rtl="0" algn="l">
              <a:spcBef>
                <a:spcPts val="0"/>
              </a:spcBef>
              <a:spcAft>
                <a:spcPts val="0"/>
              </a:spcAft>
              <a:buSzPts val="1100"/>
              <a:buChar char="○"/>
            </a:pPr>
            <a:r>
              <a:rPr lang="en"/>
              <a:t>This will require leadership, alongside bold, courageous, far-reaching initiatives that attack this emergency at its root </a:t>
            </a:r>
            <a:endParaRPr/>
          </a:p>
          <a:p>
            <a:pPr indent="-311150" lvl="0" marL="457200" rtl="0" algn="l">
              <a:spcBef>
                <a:spcPts val="0"/>
              </a:spcBef>
              <a:spcAft>
                <a:spcPts val="0"/>
              </a:spcAft>
              <a:buSzPts val="1300"/>
              <a:buChar char="●"/>
            </a:pPr>
            <a:r>
              <a:rPr lang="en"/>
              <a:t>Use less energy</a:t>
            </a:r>
            <a:endParaRPr/>
          </a:p>
          <a:p>
            <a:pPr indent="-298450" lvl="1" marL="914400" rtl="0" algn="l">
              <a:spcBef>
                <a:spcPts val="0"/>
              </a:spcBef>
              <a:spcAft>
                <a:spcPts val="0"/>
              </a:spcAft>
              <a:buSzPts val="1100"/>
              <a:buChar char="○"/>
            </a:pPr>
            <a:r>
              <a:rPr lang="en"/>
              <a:t>Most power plants burn coal and other fossil fuels to generate electricity, and this </a:t>
            </a:r>
            <a:r>
              <a:rPr lang="en"/>
              <a:t>release</a:t>
            </a:r>
            <a:r>
              <a:rPr lang="en"/>
              <a:t> harmful greenhouse gases</a:t>
            </a:r>
            <a:endParaRPr sz="1100"/>
          </a:p>
          <a:p>
            <a:pPr indent="-298450" lvl="0" marL="457200" rtl="0" algn="l">
              <a:spcBef>
                <a:spcPts val="0"/>
              </a:spcBef>
              <a:spcAft>
                <a:spcPts val="0"/>
              </a:spcAft>
              <a:buSzPts val="1100"/>
              <a:buChar char="●"/>
            </a:pPr>
            <a:r>
              <a:rPr lang="en" sz="1100"/>
              <a:t>Create sustainable gardens for wildlife at home </a:t>
            </a:r>
            <a:endParaRPr sz="1100"/>
          </a:p>
          <a:p>
            <a:pPr indent="-298450" lvl="0" marL="457200" rtl="0" algn="l">
              <a:spcBef>
                <a:spcPts val="0"/>
              </a:spcBef>
              <a:spcAft>
                <a:spcPts val="0"/>
              </a:spcAft>
              <a:buSzPts val="1100"/>
              <a:buChar char="●"/>
            </a:pPr>
            <a:r>
              <a:rPr lang="en" sz="1100"/>
              <a:t>Commute in an eco-friendly manner</a:t>
            </a:r>
            <a:endParaRPr sz="1100"/>
          </a:p>
          <a:p>
            <a:pPr indent="-298450" lvl="0" marL="457200" rtl="0" algn="l">
              <a:spcBef>
                <a:spcPts val="0"/>
              </a:spcBef>
              <a:spcAft>
                <a:spcPts val="0"/>
              </a:spcAft>
              <a:buSzPts val="1100"/>
              <a:buChar char="●"/>
            </a:pPr>
            <a:r>
              <a:rPr lang="en" sz="1100"/>
              <a:t>Eat a more sustainable, climate-friendly diet </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3"/>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Citations</a:t>
            </a:r>
            <a:endParaRPr/>
          </a:p>
        </p:txBody>
      </p:sp>
      <p:sp>
        <p:nvSpPr>
          <p:cNvPr id="224" name="Google Shape;224;p33"/>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434343"/>
                </a:solidFill>
              </a:rPr>
              <a:t>Climate change: A hunger crisis in the making - World. (2021). </a:t>
            </a:r>
            <a:r>
              <a:rPr i="1" lang="en" sz="900">
                <a:solidFill>
                  <a:srgbClr val="434343"/>
                </a:solidFill>
              </a:rPr>
              <a:t>ReliefWeb</a:t>
            </a:r>
            <a:r>
              <a:rPr lang="en" sz="900">
                <a:solidFill>
                  <a:srgbClr val="434343"/>
                </a:solidFill>
              </a:rPr>
              <a:t>. Retrieved from https://reliefweb.int/report/world/climate-change-hunger-crisis-making</a:t>
            </a:r>
            <a:endParaRPr sz="900">
              <a:solidFill>
                <a:srgbClr val="434343"/>
              </a:solidFill>
            </a:endParaRPr>
          </a:p>
          <a:p>
            <a:pPr indent="0" lvl="0" marL="0" rtl="0" algn="l">
              <a:spcBef>
                <a:spcPts val="1200"/>
              </a:spcBef>
              <a:spcAft>
                <a:spcPts val="0"/>
              </a:spcAft>
              <a:buNone/>
            </a:pPr>
            <a:r>
              <a:rPr lang="en" sz="900"/>
              <a:t>climate disasters intensify the need for animal rescue . (n.d.). IFAW. Retrieved from https://www.ifaw.org/journal/climate-disaster-rescue?ms=UONDC220001102</a:t>
            </a:r>
            <a:endParaRPr sz="900"/>
          </a:p>
          <a:p>
            <a:pPr indent="0" lvl="0" marL="0" rtl="0" algn="l">
              <a:spcBef>
                <a:spcPts val="1200"/>
              </a:spcBef>
              <a:spcAft>
                <a:spcPts val="0"/>
              </a:spcAft>
              <a:buNone/>
            </a:pPr>
            <a:r>
              <a:rPr lang="en" sz="900"/>
              <a:t>Halting the Extinction Crisis. (n.d.). Halting the Extinction Crisis. Retrieved from https://www.biologicaldiversity.org/programs/biodiversity/elements_of_biodiversity/extinction_crisis/</a:t>
            </a:r>
            <a:endParaRPr sz="900"/>
          </a:p>
          <a:p>
            <a:pPr indent="0" lvl="0" marL="0" rtl="0" algn="l">
              <a:spcBef>
                <a:spcPts val="1200"/>
              </a:spcBef>
              <a:spcAft>
                <a:spcPts val="0"/>
              </a:spcAft>
              <a:buNone/>
            </a:pPr>
            <a:r>
              <a:rPr lang="en" sz="900"/>
              <a:t>How Do We Know that Humans Are the Major Cause of Global Warming? (n.d.). Union of Concerned Scientists. Retrieved from https://www.ucsusa.org/resources/are-humans-major-cause-global-warming</a:t>
            </a:r>
            <a:endParaRPr sz="900"/>
          </a:p>
          <a:p>
            <a:pPr indent="0" lvl="0" marL="0" rtl="0" algn="l">
              <a:spcBef>
                <a:spcPts val="1200"/>
              </a:spcBef>
              <a:spcAft>
                <a:spcPts val="1200"/>
              </a:spcAft>
              <a:buNone/>
            </a:pPr>
            <a:r>
              <a:rPr lang="en" sz="900"/>
              <a:t>Pennisi, E. (2020, August 5). Humans have altered North America’s ecosystems more than melting glaciers. Retrieved from https://www.science.org/content/article/humans-have-altered-north-america-s-ecosystems-more-melting-glaciers</a:t>
            </a:r>
            <a:endParaRPr sz="9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4"/>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Citations (cont.)</a:t>
            </a:r>
            <a:endParaRPr/>
          </a:p>
        </p:txBody>
      </p:sp>
      <p:sp>
        <p:nvSpPr>
          <p:cNvPr id="230" name="Google Shape;230;p3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900"/>
              <a:t>Seven Ways to Save Seven Species from Climate Change • The National Wildlife Federation Blog. (2019). The National Wildlife Federation Blog. Retrieved from https://blog.nwf.org/2019/10/seven-ways-to-save-seven-species-from-climate-change/</a:t>
            </a:r>
            <a:endParaRPr sz="900"/>
          </a:p>
          <a:p>
            <a:pPr indent="0" lvl="0" marL="0" rtl="0" algn="l">
              <a:spcBef>
                <a:spcPts val="1200"/>
              </a:spcBef>
              <a:spcAft>
                <a:spcPts val="0"/>
              </a:spcAft>
              <a:buNone/>
            </a:pPr>
            <a:r>
              <a:rPr lang="en" sz="900"/>
              <a:t>Smyly, G. (2022). North American Animals Affected by Climate Change. SAFE Worldwide. Retrieved from https://safeworldwide.org/news-articles/north-american-animals-affected-by-climate-change/</a:t>
            </a:r>
            <a:endParaRPr sz="900"/>
          </a:p>
          <a:p>
            <a:pPr indent="0" lvl="0" marL="0" rtl="0" algn="l">
              <a:spcBef>
                <a:spcPts val="1200"/>
              </a:spcBef>
              <a:spcAft>
                <a:spcPts val="0"/>
              </a:spcAft>
              <a:buNone/>
            </a:pPr>
            <a:r>
              <a:rPr lang="en" sz="900"/>
              <a:t>U.S. Forest Service. (n.d.). Forest Service Shield. Retrieved from https://www.fs.usda.gov/wildflowers/Rare_Plants/conservation/lawsandregulations.shtml</a:t>
            </a:r>
            <a:endParaRPr sz="900"/>
          </a:p>
          <a:p>
            <a:pPr indent="0" lvl="0" marL="0" rtl="0" algn="l">
              <a:spcBef>
                <a:spcPts val="1200"/>
              </a:spcBef>
              <a:spcAft>
                <a:spcPts val="0"/>
              </a:spcAft>
              <a:buNone/>
            </a:pPr>
            <a:r>
              <a:rPr lang="en" sz="900"/>
              <a:t>Watts, J., Watts, J., Jones, N., Jones, N., Chandrashekhar, V., &amp; Chandrashekhar, V. (2019). Biodiversity Loss Is Endangering Food Security, UN Warns. Yale E360. Retrieved from https://e360.yale.edu/digest/biodiversity-loss-is-endangering-food-security-un-warns</a:t>
            </a:r>
            <a:endParaRPr sz="900"/>
          </a:p>
          <a:p>
            <a:pPr indent="0" lvl="0" marL="0" rtl="0" algn="l">
              <a:spcBef>
                <a:spcPts val="1200"/>
              </a:spcBef>
              <a:spcAft>
                <a:spcPts val="1200"/>
              </a:spcAft>
              <a:buNone/>
            </a:pPr>
            <a:r>
              <a:rPr lang="en" sz="900"/>
              <a:t>Worland, J. (2018). Endangered Species Act Has Economic Benefits - And Costs. Time. Time. Retrieved from https://time.com/5347260/endangered-species-act-reform/</a:t>
            </a:r>
            <a:endParaRPr sz="9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5"/>
          <p:cNvSpPr txBox="1"/>
          <p:nvPr>
            <p:ph type="title"/>
          </p:nvPr>
        </p:nvSpPr>
        <p:spPr>
          <a:xfrm>
            <a:off x="72675" y="1366125"/>
            <a:ext cx="51024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Social/Societal Aspects (The Bad)</a:t>
            </a:r>
            <a:endParaRPr/>
          </a:p>
        </p:txBody>
      </p:sp>
      <p:sp>
        <p:nvSpPr>
          <p:cNvPr id="101" name="Google Shape;101;p15"/>
          <p:cNvSpPr txBox="1"/>
          <p:nvPr>
            <p:ph idx="1" type="body"/>
          </p:nvPr>
        </p:nvSpPr>
        <p:spPr>
          <a:xfrm>
            <a:off x="207175" y="2094700"/>
            <a:ext cx="5181600" cy="2803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Unfortunately, we as humans are contributing to the increase in extinctions not just across North America, but to the entire world. </a:t>
            </a:r>
            <a:endParaRPr/>
          </a:p>
          <a:p>
            <a:pPr indent="-311150" lvl="0" marL="457200" rtl="0" algn="l">
              <a:spcBef>
                <a:spcPts val="1200"/>
              </a:spcBef>
              <a:spcAft>
                <a:spcPts val="0"/>
              </a:spcAft>
              <a:buSzPts val="1300"/>
              <a:buChar char="-"/>
            </a:pPr>
            <a:r>
              <a:rPr lang="en"/>
              <a:t>Such actions we contribute:</a:t>
            </a:r>
            <a:endParaRPr/>
          </a:p>
          <a:p>
            <a:pPr indent="-311150" lvl="0" marL="457200" rtl="0" algn="l">
              <a:spcBef>
                <a:spcPts val="0"/>
              </a:spcBef>
              <a:spcAft>
                <a:spcPts val="0"/>
              </a:spcAft>
              <a:buSzPts val="1300"/>
              <a:buAutoNum type="alphaLcParenR"/>
            </a:pPr>
            <a:r>
              <a:rPr lang="en"/>
              <a:t>Burning of fossil fuels</a:t>
            </a:r>
            <a:endParaRPr/>
          </a:p>
          <a:p>
            <a:pPr indent="-311150" lvl="0" marL="457200" rtl="0" algn="l">
              <a:spcBef>
                <a:spcPts val="0"/>
              </a:spcBef>
              <a:spcAft>
                <a:spcPts val="0"/>
              </a:spcAft>
              <a:buSzPts val="1300"/>
              <a:buAutoNum type="alphaLcParenR"/>
            </a:pPr>
            <a:r>
              <a:rPr lang="en"/>
              <a:t>Carbon dioxide exhausts from transportation</a:t>
            </a:r>
            <a:endParaRPr/>
          </a:p>
          <a:p>
            <a:pPr indent="0" lvl="0" marL="0" rtl="0" algn="l">
              <a:spcBef>
                <a:spcPts val="1200"/>
              </a:spcBef>
              <a:spcAft>
                <a:spcPts val="1200"/>
              </a:spcAft>
              <a:buNone/>
            </a:pPr>
            <a:r>
              <a:rPr lang="en"/>
              <a:t>The increase of greenhouse gases within the atmosphere has resulted in the increase of temperatures which in turn has resulted in the downfall of many different species.</a:t>
            </a:r>
            <a:endParaRPr/>
          </a:p>
        </p:txBody>
      </p:sp>
      <p:pic>
        <p:nvPicPr>
          <p:cNvPr id="102" name="Google Shape;102;p15"/>
          <p:cNvPicPr preferRelativeResize="0"/>
          <p:nvPr/>
        </p:nvPicPr>
        <p:blipFill>
          <a:blip r:embed="rId3">
            <a:alphaModFix/>
          </a:blip>
          <a:stretch>
            <a:fillRect/>
          </a:stretch>
        </p:blipFill>
        <p:spPr>
          <a:xfrm>
            <a:off x="5470300" y="759645"/>
            <a:ext cx="3447150" cy="2151700"/>
          </a:xfrm>
          <a:prstGeom prst="rect">
            <a:avLst/>
          </a:prstGeom>
          <a:noFill/>
          <a:ln>
            <a:noFill/>
          </a:ln>
        </p:spPr>
      </p:pic>
      <p:pic>
        <p:nvPicPr>
          <p:cNvPr id="103" name="Google Shape;103;p15"/>
          <p:cNvPicPr preferRelativeResize="0"/>
          <p:nvPr/>
        </p:nvPicPr>
        <p:blipFill>
          <a:blip r:embed="rId4">
            <a:alphaModFix/>
          </a:blip>
          <a:stretch>
            <a:fillRect/>
          </a:stretch>
        </p:blipFill>
        <p:spPr>
          <a:xfrm>
            <a:off x="5470300" y="3063750"/>
            <a:ext cx="3447148" cy="19273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6"/>
          <p:cNvSpPr txBox="1"/>
          <p:nvPr>
            <p:ph type="title"/>
          </p:nvPr>
        </p:nvSpPr>
        <p:spPr>
          <a:xfrm>
            <a:off x="727650" y="122370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Correlation Between Increase in Extinctions, Human Population, and CO2 in Atmosphere</a:t>
            </a:r>
            <a:endParaRPr/>
          </a:p>
        </p:txBody>
      </p:sp>
      <p:pic>
        <p:nvPicPr>
          <p:cNvPr id="109" name="Google Shape;109;p16"/>
          <p:cNvPicPr preferRelativeResize="0"/>
          <p:nvPr/>
        </p:nvPicPr>
        <p:blipFill>
          <a:blip r:embed="rId3">
            <a:alphaModFix/>
          </a:blip>
          <a:stretch>
            <a:fillRect/>
          </a:stretch>
        </p:blipFill>
        <p:spPr>
          <a:xfrm>
            <a:off x="124250" y="2145825"/>
            <a:ext cx="4639424" cy="2815675"/>
          </a:xfrm>
          <a:prstGeom prst="rect">
            <a:avLst/>
          </a:prstGeom>
          <a:noFill/>
          <a:ln>
            <a:noFill/>
          </a:ln>
        </p:spPr>
      </p:pic>
      <p:pic>
        <p:nvPicPr>
          <p:cNvPr id="110" name="Google Shape;110;p16"/>
          <p:cNvPicPr preferRelativeResize="0"/>
          <p:nvPr/>
        </p:nvPicPr>
        <p:blipFill rotWithShape="1">
          <a:blip r:embed="rId4">
            <a:alphaModFix/>
          </a:blip>
          <a:srcRect b="0" l="0" r="4205" t="0"/>
          <a:stretch/>
        </p:blipFill>
        <p:spPr>
          <a:xfrm>
            <a:off x="4763675" y="2083325"/>
            <a:ext cx="4215600" cy="28156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7"/>
          <p:cNvSpPr txBox="1"/>
          <p:nvPr>
            <p:ph type="title"/>
          </p:nvPr>
        </p:nvSpPr>
        <p:spPr>
          <a:xfrm>
            <a:off x="729450" y="1318650"/>
            <a:ext cx="54666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Social/Societal Aspects (The Good)</a:t>
            </a:r>
            <a:endParaRPr/>
          </a:p>
        </p:txBody>
      </p:sp>
      <p:sp>
        <p:nvSpPr>
          <p:cNvPr id="116" name="Google Shape;116;p17"/>
          <p:cNvSpPr txBox="1"/>
          <p:nvPr>
            <p:ph idx="1" type="body"/>
          </p:nvPr>
        </p:nvSpPr>
        <p:spPr>
          <a:xfrm>
            <a:off x="213625" y="1922875"/>
            <a:ext cx="6265800" cy="278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have a chance to mitigate the loss of species and ultimately the loss of biodiversity by taking various actions. </a:t>
            </a:r>
            <a:endParaRPr/>
          </a:p>
          <a:p>
            <a:pPr indent="-311150" lvl="0" marL="457200" rtl="0" algn="l">
              <a:spcBef>
                <a:spcPts val="1200"/>
              </a:spcBef>
              <a:spcAft>
                <a:spcPts val="0"/>
              </a:spcAft>
              <a:buSzPts val="1300"/>
              <a:buChar char="-"/>
            </a:pPr>
            <a:r>
              <a:rPr lang="en"/>
              <a:t>Such actions include:</a:t>
            </a:r>
            <a:endParaRPr/>
          </a:p>
          <a:p>
            <a:pPr indent="-311150" lvl="0" marL="457200" rtl="0" algn="l">
              <a:spcBef>
                <a:spcPts val="0"/>
              </a:spcBef>
              <a:spcAft>
                <a:spcPts val="0"/>
              </a:spcAft>
              <a:buSzPts val="1300"/>
              <a:buAutoNum type="alphaLcParenR"/>
            </a:pPr>
            <a:r>
              <a:rPr lang="en"/>
              <a:t>Recycling and Disposal of Trash: simple, yet often overlooked; enables a cleaner environment</a:t>
            </a:r>
            <a:endParaRPr/>
          </a:p>
          <a:p>
            <a:pPr indent="-311150" lvl="0" marL="457200" rtl="0" algn="l">
              <a:spcBef>
                <a:spcPts val="0"/>
              </a:spcBef>
              <a:spcAft>
                <a:spcPts val="0"/>
              </a:spcAft>
              <a:buSzPts val="1300"/>
              <a:buAutoNum type="alphaLcParenR"/>
            </a:pPr>
            <a:r>
              <a:rPr lang="en"/>
              <a:t>Use of Environmental Friendly Transportation: limits amount of carbon emissions</a:t>
            </a:r>
            <a:endParaRPr/>
          </a:p>
          <a:p>
            <a:pPr indent="-311150" lvl="0" marL="457200" rtl="0" algn="l">
              <a:spcBef>
                <a:spcPts val="0"/>
              </a:spcBef>
              <a:spcAft>
                <a:spcPts val="0"/>
              </a:spcAft>
              <a:buSzPts val="1300"/>
              <a:buAutoNum type="alphaLcParenR"/>
            </a:pPr>
            <a:r>
              <a:rPr lang="en"/>
              <a:t>Spreading the Word: word of mouth to inform others</a:t>
            </a:r>
            <a:endParaRPr/>
          </a:p>
          <a:p>
            <a:pPr indent="0" lvl="0" marL="0" rtl="0" algn="l">
              <a:spcBef>
                <a:spcPts val="1200"/>
              </a:spcBef>
              <a:spcAft>
                <a:spcPts val="1200"/>
              </a:spcAft>
              <a:buNone/>
            </a:pPr>
            <a:r>
              <a:rPr lang="en"/>
              <a:t>By working together as a human population, especially within our continent, we have hope to slow down the growing endangered species list</a:t>
            </a:r>
            <a:endParaRPr/>
          </a:p>
        </p:txBody>
      </p:sp>
      <p:pic>
        <p:nvPicPr>
          <p:cNvPr id="117" name="Google Shape;117;p17"/>
          <p:cNvPicPr preferRelativeResize="0"/>
          <p:nvPr/>
        </p:nvPicPr>
        <p:blipFill>
          <a:blip r:embed="rId3">
            <a:alphaModFix/>
          </a:blip>
          <a:stretch>
            <a:fillRect/>
          </a:stretch>
        </p:blipFill>
        <p:spPr>
          <a:xfrm>
            <a:off x="6699950" y="2914048"/>
            <a:ext cx="1933500" cy="1928850"/>
          </a:xfrm>
          <a:prstGeom prst="rect">
            <a:avLst/>
          </a:prstGeom>
          <a:noFill/>
          <a:ln>
            <a:noFill/>
          </a:ln>
        </p:spPr>
      </p:pic>
      <p:pic>
        <p:nvPicPr>
          <p:cNvPr id="118" name="Google Shape;118;p17"/>
          <p:cNvPicPr preferRelativeResize="0"/>
          <p:nvPr/>
        </p:nvPicPr>
        <p:blipFill>
          <a:blip r:embed="rId4">
            <a:alphaModFix/>
          </a:blip>
          <a:stretch>
            <a:fillRect/>
          </a:stretch>
        </p:blipFill>
        <p:spPr>
          <a:xfrm>
            <a:off x="6375688" y="895150"/>
            <a:ext cx="2582025" cy="1721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8"/>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Economic Benefits of Wildlife</a:t>
            </a:r>
            <a:endParaRPr/>
          </a:p>
        </p:txBody>
      </p:sp>
      <p:sp>
        <p:nvSpPr>
          <p:cNvPr id="124" name="Google Shape;124;p18"/>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The wildlife in North America are invaluable to the U.S. </a:t>
            </a:r>
            <a:r>
              <a:rPr lang="en"/>
              <a:t>economy. A 2011 study by the National Fish and Wildlife Foundation estimated the “services” provided to U.S. agriculture by the ecosystems to be worth 1.6 trillion dollars</a:t>
            </a:r>
            <a:endParaRPr/>
          </a:p>
          <a:p>
            <a:pPr indent="-311150" lvl="0" marL="457200" rtl="0" algn="l">
              <a:spcBef>
                <a:spcPts val="0"/>
              </a:spcBef>
              <a:spcAft>
                <a:spcPts val="0"/>
              </a:spcAft>
              <a:buSzPts val="1300"/>
              <a:buChar char="-"/>
            </a:pPr>
            <a:r>
              <a:rPr lang="en"/>
              <a:t>Preserving natural wildlife directly benefits tourism, provides jobs, and maintains land value. The National Fish and Wildlife Foundation found that land under the purview of the Army Corps of Engineers generated $34 billion in 2011</a:t>
            </a:r>
            <a:endParaRPr/>
          </a:p>
        </p:txBody>
      </p:sp>
      <p:pic>
        <p:nvPicPr>
          <p:cNvPr id="125" name="Google Shape;125;p18"/>
          <p:cNvPicPr preferRelativeResize="0"/>
          <p:nvPr/>
        </p:nvPicPr>
        <p:blipFill>
          <a:blip r:embed="rId3">
            <a:alphaModFix/>
          </a:blip>
          <a:stretch>
            <a:fillRect/>
          </a:stretch>
        </p:blipFill>
        <p:spPr>
          <a:xfrm>
            <a:off x="6806975" y="3305275"/>
            <a:ext cx="2337025" cy="1838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9"/>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31" name="Google Shape;131;p19"/>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32" name="Google Shape;132;p19"/>
          <p:cNvPicPr preferRelativeResize="0"/>
          <p:nvPr/>
        </p:nvPicPr>
        <p:blipFill>
          <a:blip r:embed="rId3">
            <a:alphaModFix/>
          </a:blip>
          <a:stretch>
            <a:fillRect/>
          </a:stretch>
        </p:blipFill>
        <p:spPr>
          <a:xfrm>
            <a:off x="4572000" y="1158240"/>
            <a:ext cx="4572000" cy="2827020"/>
          </a:xfrm>
          <a:prstGeom prst="rect">
            <a:avLst/>
          </a:prstGeom>
          <a:noFill/>
          <a:ln>
            <a:noFill/>
          </a:ln>
        </p:spPr>
      </p:pic>
      <p:pic>
        <p:nvPicPr>
          <p:cNvPr id="133" name="Google Shape;133;p19"/>
          <p:cNvPicPr preferRelativeResize="0"/>
          <p:nvPr/>
        </p:nvPicPr>
        <p:blipFill>
          <a:blip r:embed="rId4">
            <a:alphaModFix/>
          </a:blip>
          <a:stretch>
            <a:fillRect/>
          </a:stretch>
        </p:blipFill>
        <p:spPr>
          <a:xfrm>
            <a:off x="0" y="602089"/>
            <a:ext cx="4572001" cy="39393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0"/>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Economic Consequences of Wildlife</a:t>
            </a:r>
            <a:endParaRPr/>
          </a:p>
        </p:txBody>
      </p:sp>
      <p:sp>
        <p:nvSpPr>
          <p:cNvPr id="139" name="Google Shape;139;p20"/>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The economic costs of preserving wildlife can be very expensive and the high prices are undesirable to consumers and businesses</a:t>
            </a:r>
            <a:endParaRPr/>
          </a:p>
          <a:p>
            <a:pPr indent="-311150" lvl="0" marL="457200" rtl="0" algn="l">
              <a:spcBef>
                <a:spcPts val="0"/>
              </a:spcBef>
              <a:spcAft>
                <a:spcPts val="0"/>
              </a:spcAft>
              <a:buSzPts val="1300"/>
              <a:buChar char="-"/>
            </a:pPr>
            <a:r>
              <a:rPr lang="en"/>
              <a:t>Environmental protection laws that complicate efforts by the oil and gas industry to develop millions of acres of land rich in fossil fuels and make extracting oil extremely difficult drive oil prices very high </a:t>
            </a:r>
            <a:endParaRPr/>
          </a:p>
          <a:p>
            <a:pPr indent="-311150" lvl="0" marL="457200" rtl="0" algn="l">
              <a:spcBef>
                <a:spcPts val="0"/>
              </a:spcBef>
              <a:spcAft>
                <a:spcPts val="0"/>
              </a:spcAft>
              <a:buSzPts val="1300"/>
              <a:buChar char="-"/>
            </a:pPr>
            <a:r>
              <a:rPr lang="en"/>
              <a:t>Environmental protection laws have also curbed the logging industry, increasing the price of lumber and developing infrastructure</a:t>
            </a:r>
            <a:endParaRPr/>
          </a:p>
          <a:p>
            <a:pPr indent="-311150" lvl="0" marL="457200" rtl="0" algn="l">
              <a:spcBef>
                <a:spcPts val="0"/>
              </a:spcBef>
              <a:spcAft>
                <a:spcPts val="0"/>
              </a:spcAft>
              <a:buSzPts val="1300"/>
              <a:buChar char="-"/>
            </a:pPr>
            <a:r>
              <a:rPr lang="en"/>
              <a:t>The EPA estimates that U.S. businesses spend more than 210 billion each year to comply with environmental regulations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1"/>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Health Aspects (Climate Change)</a:t>
            </a:r>
            <a:endParaRPr/>
          </a:p>
        </p:txBody>
      </p:sp>
      <p:sp>
        <p:nvSpPr>
          <p:cNvPr id="145" name="Google Shape;145;p21"/>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Climate change as a driving force affects human health by presenting numerous risks in the forms of “increased respiratory and cardiovascular disease, injuries and premature deaths related to extreme weather events, changes in the prevalence and geographical distribution of food- and water-borne illnesses and other infectious diseases, and threats to mental health”. (Centers for Disease Control and Prevention, 2022).</a:t>
            </a:r>
            <a:endParaRPr/>
          </a:p>
          <a:p>
            <a:pPr indent="-311150" lvl="0" marL="457200" rtl="0" algn="l">
              <a:spcBef>
                <a:spcPts val="0"/>
              </a:spcBef>
              <a:spcAft>
                <a:spcPts val="0"/>
              </a:spcAft>
              <a:buSzPts val="1300"/>
              <a:buChar char="●"/>
            </a:pPr>
            <a:r>
              <a:rPr lang="en"/>
              <a:t>According to the CDC, “Sixty-one percent of major [American] Southeast cities are exhibiting some aspects of worsening heat waves, which is a higher percentage than any other region of the country.” (Centers for Disease Control and Prevention, 2021).</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