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sldIdLst>
    <p:sldId id="257" r:id="rId2"/>
    <p:sldId id="258" r:id="rId3"/>
    <p:sldId id="275" r:id="rId4"/>
    <p:sldId id="276" r:id="rId5"/>
    <p:sldId id="286" r:id="rId6"/>
    <p:sldId id="287" r:id="rId7"/>
    <p:sldId id="288" r:id="rId8"/>
    <p:sldId id="291" r:id="rId9"/>
    <p:sldId id="292" r:id="rId10"/>
    <p:sldId id="293" r:id="rId11"/>
    <p:sldId id="310" r:id="rId12"/>
    <p:sldId id="311" r:id="rId13"/>
    <p:sldId id="312" r:id="rId14"/>
    <p:sldId id="313" r:id="rId15"/>
    <p:sldId id="314" r:id="rId16"/>
    <p:sldId id="303" r:id="rId17"/>
    <p:sldId id="304" r:id="rId18"/>
    <p:sldId id="305" r:id="rId19"/>
    <p:sldId id="306" r:id="rId20"/>
    <p:sldId id="307" r:id="rId21"/>
    <p:sldId id="30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458" y="3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09CBF-8829-49DC-BB57-FA78E0F5C7E4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D41591-76C7-4A99-A81C-152E3A9EB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22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B50BCE-8A21-4068-BE4E-7B8914FF6EE9}" type="slidenum">
              <a:rPr lang="en-US"/>
              <a:pPr/>
              <a:t>3</a:t>
            </a:fld>
            <a:endParaRPr 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0393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7432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3873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56908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518517-14A0-46F7-BEB9-8175106C80F8}" type="slidenum">
              <a:rPr lang="en-US"/>
              <a:pPr/>
              <a:t>16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C4C78AE7-9CA3-4B87-B168-3BA85C710D66}" type="slidenum">
              <a:rPr lang="en-US" sz="1200"/>
              <a:pPr algn="r"/>
              <a:t>17</a:t>
            </a:fld>
            <a:endParaRPr lang="en-US" sz="1200" dirty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011AC8-866C-44DC-897B-1F3A49AF8EB6}" type="slidenum">
              <a:rPr lang="en-US"/>
              <a:pPr/>
              <a:t>18</a:t>
            </a:fld>
            <a:endParaRPr lang="en-U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4B428CFF-B6D2-4475-9C30-97887F3191F1}" type="slidenum">
              <a:rPr lang="en-US" sz="1200"/>
              <a:pPr algn="r"/>
              <a:t>19</a:t>
            </a:fld>
            <a:endParaRPr lang="en-US" sz="1200" dirty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1EFC31EE-DFCF-4FFB-AABD-28669347D43C}" type="slidenum">
              <a:rPr lang="en-US" sz="1200"/>
              <a:pPr algn="r"/>
              <a:t>20</a:t>
            </a:fld>
            <a:endParaRPr lang="en-US" sz="1200" dirty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4989C718-63D0-42EB-A1BC-98DB5613C6FE}" type="slidenum">
              <a:rPr lang="en-US" sz="1200"/>
              <a:pPr algn="r"/>
              <a:t>21</a:t>
            </a:fld>
            <a:endParaRPr lang="en-US" sz="1200" dirty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EE5A8EA1-E5C4-4733-B614-464C2B9288BB}" type="slidenum">
              <a:rPr lang="en-US" sz="1200"/>
              <a:pPr algn="r"/>
              <a:t>4</a:t>
            </a:fld>
            <a:endParaRPr lang="en-US" sz="1200" dirty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AD0BC3-84D2-44CF-B3C1-9E39AD4D4ECC}" type="slidenum">
              <a:rPr lang="en-US"/>
              <a:pPr/>
              <a:t>5</a:t>
            </a:fld>
            <a:endParaRPr lang="en-US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848E50-35A7-4692-95EA-23AF7F9CEB39}" type="slidenum">
              <a:rPr lang="en-US"/>
              <a:pPr/>
              <a:t>6</a:t>
            </a:fld>
            <a:endParaRPr lang="en-US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9DED275B-B277-4D57-BDCD-E2CF2B2F7CB0}" type="slidenum">
              <a:rPr lang="en-US" sz="1200"/>
              <a:pPr algn="r"/>
              <a:t>7</a:t>
            </a:fld>
            <a:endParaRPr lang="en-US" sz="1200" dirty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AF7310-D7BD-4FBE-9596-18C10532C684}" type="slidenum">
              <a:rPr lang="en-US"/>
              <a:pPr/>
              <a:t>8</a:t>
            </a:fld>
            <a:endParaRPr lang="en-U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FF0D7B-BCD3-45D5-8F3C-75907A13F51B}" type="slidenum">
              <a:rPr lang="en-US"/>
              <a:pPr/>
              <a:t>9</a:t>
            </a:fld>
            <a:endParaRPr lang="en-US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ADEBDC80-4EB6-4506-8548-1502C8D61474}" type="slidenum">
              <a:rPr lang="en-US" sz="1200"/>
              <a:pPr algn="r"/>
              <a:t>10</a:t>
            </a:fld>
            <a:endParaRPr lang="en-US" sz="1200" dirty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  <a:p>
            <a:endParaRPr lang="en-US" altLang="en-US" dirty="0">
              <a:latin typeface="TimesNewRomanPS-BoldMT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6819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arning Objective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215371"/>
            <a:ext cx="8229600" cy="10972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rgbClr val="007FA3"/>
              </a:buClr>
              <a:buFont typeface="Times New Roman"/>
              <a:buNone/>
              <a:defRPr sz="3400" b="1" i="0" u="none" strike="noStrike" cap="none">
                <a:solidFill>
                  <a:srgbClr val="007FA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18871" marR="0" lvl="0" indent="-93471" algn="l" rtl="0">
              <a:spcBef>
                <a:spcPts val="1500"/>
              </a:spcBef>
              <a:buClr>
                <a:srgbClr val="007FA3"/>
              </a:buClr>
              <a:buSzPct val="2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69913" marR="0" lvl="1" indent="-188912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93969" y="6172200"/>
            <a:ext cx="8595359" cy="23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6335712" y="113071"/>
            <a:ext cx="2133599" cy="1828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69311" y="113071"/>
            <a:ext cx="551783" cy="1828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 sz="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2417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0C0A8D4-1072-41D1-8BB7-531934C76059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EE7F365-1D0C-4123-97EA-7C169B90D6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Introduction to Environmental Science and Policy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ENSP 2000</a:t>
            </a:r>
          </a:p>
        </p:txBody>
      </p:sp>
    </p:spTree>
    <p:extLst>
      <p:ext uri="{BB962C8B-B14F-4D97-AF65-F5344CB8AC3E}">
        <p14:creationId xmlns:p14="http://schemas.microsoft.com/office/powerpoint/2010/main" val="3535852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55299" name="Picture 11" descr="EAY_1e_Figure_02_25_L"/>
          <p:cNvPicPr preferRelativeResize="0">
            <a:picLocks noChangeAspect="1" noChangeArrowheads="1"/>
          </p:cNvPicPr>
          <p:nvPr/>
        </p:nvPicPr>
        <p:blipFill>
          <a:blip r:embed="rId3" cstate="print"/>
          <a:srcRect b="3099"/>
          <a:stretch>
            <a:fillRect/>
          </a:stretch>
        </p:blipFill>
        <p:spPr bwMode="auto">
          <a:xfrm>
            <a:off x="252413" y="88900"/>
            <a:ext cx="8682037" cy="635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8160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79172-E2F8-4692-82EB-25176A0D6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736" y="250539"/>
            <a:ext cx="8229600" cy="1097279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2.5  Environmental Policy: Deciding and Acting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3D2A5C-4D39-4792-BD6F-9A66A79C5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5883" y="1556240"/>
            <a:ext cx="8229600" cy="4525963"/>
          </a:xfrm>
        </p:spPr>
        <p:txBody>
          <a:bodyPr/>
          <a:lstStyle/>
          <a:p>
            <a:pPr marL="457200" indent="-431800" eaLnBrk="1" hangingPunct="1">
              <a:buSzPct val="100000"/>
            </a:pPr>
            <a:r>
              <a:rPr lang="en-US" altLang="en-US" sz="2800" dirty="0"/>
              <a:t>Policy decision framework–eight issues</a:t>
            </a:r>
          </a:p>
          <a:p>
            <a:pPr marL="852488" lvl="1" indent="-395288" eaLnBrk="1" hangingPunct="1"/>
            <a:r>
              <a:rPr lang="en-US" altLang="en-US" sz="2400" dirty="0"/>
              <a:t>Government vs. individual control</a:t>
            </a:r>
          </a:p>
          <a:p>
            <a:pPr marL="1266825" lvl="2" indent="-414338" eaLnBrk="1" hangingPunct="1"/>
            <a:r>
              <a:rPr lang="en-US" altLang="en-US" sz="2000" dirty="0"/>
              <a:t>What level of government control?</a:t>
            </a:r>
          </a:p>
          <a:p>
            <a:pPr marL="1670050" lvl="3" indent="-403225" eaLnBrk="1" hangingPunct="1"/>
            <a:r>
              <a:rPr lang="en-US" altLang="en-US" sz="1800" dirty="0"/>
              <a:t>Laws mandating recycling, etc.</a:t>
            </a:r>
          </a:p>
          <a:p>
            <a:pPr marL="852488" lvl="1" indent="-395288" eaLnBrk="1" hangingPunct="1"/>
            <a:r>
              <a:rPr lang="en-US" altLang="en-US" sz="2400" dirty="0"/>
              <a:t>Competing public values</a:t>
            </a:r>
          </a:p>
          <a:p>
            <a:pPr marL="1266825" lvl="2" indent="-414338" eaLnBrk="1" hangingPunct="1"/>
            <a:r>
              <a:rPr lang="en-US" altLang="en-US" sz="2000" dirty="0"/>
              <a:t>Logging jobs vs. watershed quality</a:t>
            </a:r>
          </a:p>
          <a:p>
            <a:pPr marL="852488" lvl="1" indent="-395288" eaLnBrk="1" hangingPunct="1"/>
            <a:r>
              <a:rPr lang="en-US" altLang="en-US" sz="2400" dirty="0"/>
              <a:t>Uncertainty and action</a:t>
            </a:r>
          </a:p>
          <a:p>
            <a:pPr marL="1266825" lvl="2" indent="-414338" eaLnBrk="1" hangingPunct="1"/>
            <a:r>
              <a:rPr lang="en-US" altLang="en-US" sz="2000" dirty="0"/>
              <a:t>Precautionary principle–any evidence it could cause a problem?</a:t>
            </a:r>
          </a:p>
        </p:txBody>
      </p:sp>
    </p:spTree>
    <p:extLst>
      <p:ext uri="{BB962C8B-B14F-4D97-AF65-F5344CB8AC3E}">
        <p14:creationId xmlns:p14="http://schemas.microsoft.com/office/powerpoint/2010/main" val="1348339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79172-E2F8-4692-82EB-25176A0D6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736" y="250539"/>
            <a:ext cx="8229600" cy="1097279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2.5  Environmental Policy: Deciding and Acting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3D2A5C-4D39-4792-BD6F-9A66A79C5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5883" y="1556240"/>
            <a:ext cx="8229600" cy="4525963"/>
          </a:xfrm>
        </p:spPr>
        <p:txBody>
          <a:bodyPr/>
          <a:lstStyle/>
          <a:p>
            <a:pPr marL="457200" indent="-431800" eaLnBrk="1" hangingPunct="1">
              <a:buSzPct val="100000"/>
            </a:pPr>
            <a:r>
              <a:rPr lang="en-US" altLang="en-US" sz="2800" dirty="0"/>
              <a:t>Policy decision framework–eight issues</a:t>
            </a:r>
          </a:p>
          <a:p>
            <a:pPr marL="852488" lvl="1" indent="-395288" eaLnBrk="1" hangingPunct="1"/>
            <a:r>
              <a:rPr lang="en-US" altLang="en-US" sz="2400" dirty="0"/>
              <a:t>Which level of government decides?</a:t>
            </a:r>
          </a:p>
          <a:p>
            <a:pPr marL="1266825" lvl="2" indent="-414338" eaLnBrk="1" hangingPunct="1"/>
            <a:r>
              <a:rPr lang="en-US" altLang="en-US" sz="2000" dirty="0"/>
              <a:t>Federal vs. state vs. county vs. city</a:t>
            </a:r>
          </a:p>
          <a:p>
            <a:pPr marL="852488" lvl="1" indent="-395288" eaLnBrk="1" hangingPunct="1"/>
            <a:r>
              <a:rPr lang="en-US" altLang="en-US" sz="2400" dirty="0"/>
              <a:t>Which government agency has jurisdiction?</a:t>
            </a:r>
          </a:p>
          <a:p>
            <a:pPr marL="1266825" lvl="2" indent="-414338" eaLnBrk="1" hangingPunct="1"/>
            <a:r>
              <a:rPr lang="en-US" altLang="en-US" sz="2000" dirty="0"/>
              <a:t>Agency overlap for same system</a:t>
            </a:r>
          </a:p>
          <a:p>
            <a:pPr marL="1670050" lvl="3" indent="-403225" eaLnBrk="1" hangingPunct="1"/>
            <a:r>
              <a:rPr lang="en-US" altLang="en-US" sz="1800" dirty="0"/>
              <a:t>River with levies and dams</a:t>
            </a:r>
          </a:p>
          <a:p>
            <a:pPr marL="852488" lvl="1" indent="-395288" eaLnBrk="1" hangingPunct="1"/>
            <a:r>
              <a:rPr lang="en-US" altLang="en-US" sz="2400" dirty="0"/>
              <a:t>Protection against selfish actions</a:t>
            </a:r>
          </a:p>
          <a:p>
            <a:pPr marL="1266825" lvl="2" indent="-414338" eaLnBrk="1" hangingPunct="1"/>
            <a:r>
              <a:rPr lang="en-US" altLang="en-US" sz="2000" dirty="0"/>
              <a:t>Tragedy of the commons</a:t>
            </a:r>
          </a:p>
        </p:txBody>
      </p:sp>
    </p:spTree>
    <p:extLst>
      <p:ext uri="{BB962C8B-B14F-4D97-AF65-F5344CB8AC3E}">
        <p14:creationId xmlns:p14="http://schemas.microsoft.com/office/powerpoint/2010/main" val="2691176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\\172.24.191.117\macdata_vol4\08VOL4\Graphics\Powerpoint\PEARSON\PE027-CHRISTENSEN_3e\Final files\ch02\Label\02_27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624595"/>
            <a:ext cx="7600950" cy="56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33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79172-E2F8-4692-82EB-25176A0D6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736" y="250539"/>
            <a:ext cx="8229600" cy="1097279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2.5  Environmental Policy: Deciding and Acting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3D2A5C-4D39-4792-BD6F-9A66A79C5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5883" y="1556240"/>
            <a:ext cx="8229600" cy="4525963"/>
          </a:xfrm>
        </p:spPr>
        <p:txBody>
          <a:bodyPr/>
          <a:lstStyle/>
          <a:p>
            <a:pPr marL="457200" indent="-431800" eaLnBrk="1" hangingPunct="1">
              <a:buSzPct val="100000"/>
            </a:pPr>
            <a:r>
              <a:rPr lang="en-US" altLang="en-US" sz="2800" dirty="0"/>
              <a:t>Policy decision framework–eight issues</a:t>
            </a:r>
          </a:p>
          <a:p>
            <a:pPr marL="852488" lvl="1" indent="-395288" eaLnBrk="1" hangingPunct="1"/>
            <a:r>
              <a:rPr lang="en-US" altLang="en-US" sz="2400" dirty="0"/>
              <a:t>The best means to an end</a:t>
            </a:r>
          </a:p>
          <a:p>
            <a:pPr marL="1266825" lvl="2" indent="-414338" eaLnBrk="1" hangingPunct="1"/>
            <a:r>
              <a:rPr lang="en-US" altLang="en-US" sz="2000" dirty="0"/>
              <a:t>Goal usually agreed on</a:t>
            </a:r>
          </a:p>
          <a:p>
            <a:pPr marL="1266825" lvl="2" indent="-414338" eaLnBrk="1" hangingPunct="1"/>
            <a:r>
              <a:rPr lang="en-US" altLang="en-US" sz="2000" dirty="0"/>
              <a:t>Issue is acceptable strategy</a:t>
            </a:r>
          </a:p>
          <a:p>
            <a:pPr marL="852488" lvl="1" indent="-395288" eaLnBrk="1" hangingPunct="1"/>
            <a:r>
              <a:rPr lang="en-US" altLang="en-US" sz="2400" dirty="0"/>
              <a:t>Political power relationships</a:t>
            </a:r>
          </a:p>
          <a:p>
            <a:pPr marL="1266825" lvl="2" indent="-414338" eaLnBrk="1" hangingPunct="1"/>
            <a:r>
              <a:rPr lang="en-US" altLang="en-US" sz="2000" dirty="0"/>
              <a:t>Political compromises</a:t>
            </a:r>
          </a:p>
          <a:p>
            <a:pPr marL="1266825" lvl="2" indent="-414338" eaLnBrk="1" hangingPunct="1"/>
            <a:r>
              <a:rPr lang="en-US" altLang="en-US" sz="2000" dirty="0"/>
              <a:t>Political parties in majority</a:t>
            </a:r>
          </a:p>
          <a:p>
            <a:pPr marL="1266825" lvl="2" indent="-414338" eaLnBrk="1" hangingPunct="1"/>
            <a:r>
              <a:rPr lang="en-US" altLang="en-US" sz="2000" dirty="0"/>
              <a:t>Regional issues</a:t>
            </a:r>
          </a:p>
        </p:txBody>
      </p:sp>
    </p:spTree>
    <p:extLst>
      <p:ext uri="{BB962C8B-B14F-4D97-AF65-F5344CB8AC3E}">
        <p14:creationId xmlns:p14="http://schemas.microsoft.com/office/powerpoint/2010/main" val="297847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\\172.24.191.117\macdata_vol4\08VOL4\Graphics\Powerpoint\PEARSON\PE027-CHRISTENSEN_3e\Final files\ch02\Label\02_28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23" y="733425"/>
            <a:ext cx="8302154" cy="539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258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2.7 International Environmental Law and Policy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65540" name="Rectangle 1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/>
              <a:t>Environmental Laws</a:t>
            </a:r>
          </a:p>
          <a:p>
            <a:pPr lvl="1" eaLnBrk="1" hangingPunct="1"/>
            <a:r>
              <a:rPr lang="en-US"/>
              <a:t>Sovereignty</a:t>
            </a:r>
          </a:p>
          <a:p>
            <a:pPr lvl="2" eaLnBrk="1" hangingPunct="1"/>
            <a:r>
              <a:rPr lang="en-US"/>
              <a:t>Country can do whatever it wants, as long as it does not violate international laws agreed to</a:t>
            </a:r>
          </a:p>
          <a:p>
            <a:pPr lvl="1" eaLnBrk="1" hangingPunct="1"/>
            <a:r>
              <a:rPr lang="en-US"/>
              <a:t>Customary international laws</a:t>
            </a:r>
          </a:p>
          <a:p>
            <a:pPr lvl="2" eaLnBrk="1" hangingPunct="1"/>
            <a:r>
              <a:rPr lang="en-US"/>
              <a:t>Behaviors/rules of long-standing precedent</a:t>
            </a:r>
          </a:p>
          <a:p>
            <a:pPr lvl="1" eaLnBrk="1" hangingPunct="1"/>
            <a:r>
              <a:rPr lang="en-US"/>
              <a:t>Conventional international laws</a:t>
            </a:r>
          </a:p>
          <a:p>
            <a:pPr lvl="2" eaLnBrk="1" hangingPunct="1"/>
            <a:r>
              <a:rPr lang="en-US"/>
              <a:t>Treaties</a:t>
            </a:r>
          </a:p>
          <a:p>
            <a:pPr lvl="1" eaLnBrk="1" hangingPunct="1"/>
            <a:r>
              <a:rPr lang="en-US"/>
              <a:t>Judicial international laws</a:t>
            </a:r>
          </a:p>
          <a:p>
            <a:pPr lvl="2" eaLnBrk="1" hangingPunct="1"/>
            <a:r>
              <a:rPr lang="en-US"/>
              <a:t>Standards set by international courts/ tribunals</a:t>
            </a:r>
          </a:p>
        </p:txBody>
      </p:sp>
    </p:spTree>
    <p:extLst>
      <p:ext uri="{BB962C8B-B14F-4D97-AF65-F5344CB8AC3E}">
        <p14:creationId xmlns:p14="http://schemas.microsoft.com/office/powerpoint/2010/main" val="591514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66563" name="Picture 10" descr="EAY_1e_Figure_02_30_L"/>
          <p:cNvPicPr>
            <a:picLocks noChangeAspect="1" noChangeArrowheads="1"/>
          </p:cNvPicPr>
          <p:nvPr/>
        </p:nvPicPr>
        <p:blipFill>
          <a:blip r:embed="rId3" cstate="print"/>
          <a:srcRect b="3082"/>
          <a:stretch>
            <a:fillRect/>
          </a:stretch>
        </p:blipFill>
        <p:spPr bwMode="auto">
          <a:xfrm>
            <a:off x="115888" y="287338"/>
            <a:ext cx="8904287" cy="610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79424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2.7 International Environmental Law and Policy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67588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/>
              <a:t>International institutions</a:t>
            </a:r>
          </a:p>
          <a:p>
            <a:pPr lvl="1" eaLnBrk="1" hangingPunct="1"/>
            <a:r>
              <a:rPr lang="en-US"/>
              <a:t>Environmental policies/laws influenced</a:t>
            </a:r>
          </a:p>
          <a:p>
            <a:pPr lvl="2" eaLnBrk="1" hangingPunct="1"/>
            <a:r>
              <a:rPr lang="en-US"/>
              <a:t>United Nations</a:t>
            </a:r>
          </a:p>
          <a:p>
            <a:pPr lvl="3" eaLnBrk="1" hangingPunct="1"/>
            <a:r>
              <a:rPr lang="en-US"/>
              <a:t>Most important</a:t>
            </a:r>
          </a:p>
          <a:p>
            <a:pPr lvl="3" eaLnBrk="1" hangingPunct="1"/>
            <a:r>
              <a:rPr lang="en-US"/>
              <a:t>54 nations involved in economic and social council</a:t>
            </a:r>
          </a:p>
          <a:p>
            <a:pPr lvl="2" eaLnBrk="1" hangingPunct="1"/>
            <a:r>
              <a:rPr lang="en-US"/>
              <a:t>Regional consortia</a:t>
            </a:r>
          </a:p>
          <a:p>
            <a:pPr lvl="3" eaLnBrk="1" hangingPunct="1"/>
            <a:r>
              <a:rPr lang="en-US"/>
              <a:t>European Union, Organization of American States, etc.</a:t>
            </a:r>
          </a:p>
          <a:p>
            <a:pPr lvl="2" eaLnBrk="1" hangingPunct="1"/>
            <a:r>
              <a:rPr lang="en-US"/>
              <a:t>International financial institutions</a:t>
            </a:r>
          </a:p>
          <a:p>
            <a:pPr lvl="3" eaLnBrk="1" hangingPunct="1"/>
            <a:r>
              <a:rPr lang="en-US"/>
              <a:t>World Bank, World Trade Organization</a:t>
            </a:r>
          </a:p>
          <a:p>
            <a:pPr lvl="2" eaLnBrk="1" hangingPunct="1"/>
            <a:r>
              <a:rPr lang="en-US"/>
              <a:t>Nongovernmental organizations</a:t>
            </a:r>
          </a:p>
          <a:p>
            <a:pPr lvl="3" eaLnBrk="1" hangingPunct="1"/>
            <a:r>
              <a:rPr lang="en-US"/>
              <a:t>Greenpeace, World Wildlife Fund</a:t>
            </a:r>
          </a:p>
        </p:txBody>
      </p:sp>
    </p:spTree>
    <p:extLst>
      <p:ext uri="{BB962C8B-B14F-4D97-AF65-F5344CB8AC3E}">
        <p14:creationId xmlns:p14="http://schemas.microsoft.com/office/powerpoint/2010/main" val="35052815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68611" name="Picture 11" descr="EAY_1e_Figure_02_31_L"/>
          <p:cNvPicPr>
            <a:picLocks noChangeAspect="1" noChangeArrowheads="1"/>
          </p:cNvPicPr>
          <p:nvPr/>
        </p:nvPicPr>
        <p:blipFill>
          <a:blip r:embed="rId3" cstate="print"/>
          <a:srcRect b="3647"/>
          <a:stretch>
            <a:fillRect/>
          </a:stretch>
        </p:blipFill>
        <p:spPr bwMode="auto">
          <a:xfrm>
            <a:off x="106363" y="488950"/>
            <a:ext cx="8928100" cy="592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1991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Environmental Ethics, Economic, and Policy</a:t>
            </a:r>
          </a:p>
        </p:txBody>
      </p:sp>
    </p:spTree>
    <p:extLst>
      <p:ext uri="{BB962C8B-B14F-4D97-AF65-F5344CB8AC3E}">
        <p14:creationId xmlns:p14="http://schemas.microsoft.com/office/powerpoint/2010/main" val="1976618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69635" name="Picture 10" descr="EAY_1e_Figure_02_32_L"/>
          <p:cNvPicPr preferRelativeResize="0">
            <a:picLocks noChangeAspect="1" noChangeArrowheads="1"/>
          </p:cNvPicPr>
          <p:nvPr/>
        </p:nvPicPr>
        <p:blipFill>
          <a:blip r:embed="rId3" cstate="print"/>
          <a:srcRect b="3027"/>
          <a:stretch>
            <a:fillRect/>
          </a:stretch>
        </p:blipFill>
        <p:spPr bwMode="auto">
          <a:xfrm>
            <a:off x="2159000" y="157163"/>
            <a:ext cx="5473700" cy="649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03614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SEEING SOLUTIONS:</a:t>
            </a:r>
            <a:br>
              <a:rPr lang="en-US" dirty="0"/>
            </a:br>
            <a:r>
              <a:rPr lang="en-US" dirty="0"/>
              <a:t>The Global Environmental Facility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70660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Development bank promoting economic development and environmental stability</a:t>
            </a:r>
          </a:p>
          <a:p>
            <a:pPr lvl="1" eaLnBrk="1" hangingPunct="1"/>
            <a:r>
              <a:rPr lang="en-US" dirty="0"/>
              <a:t>Global Environmental Facility (GEF)</a:t>
            </a:r>
          </a:p>
          <a:p>
            <a:pPr lvl="2" eaLnBrk="1" hangingPunct="1"/>
            <a:r>
              <a:rPr lang="en-US" dirty="0"/>
              <a:t>Grants and loans</a:t>
            </a:r>
          </a:p>
          <a:p>
            <a:pPr lvl="2" eaLnBrk="1" hangingPunct="1"/>
            <a:r>
              <a:rPr lang="en-US" dirty="0"/>
              <a:t>$30 billion USD to 2,000+ projects</a:t>
            </a:r>
          </a:p>
          <a:p>
            <a:pPr lvl="2" eaLnBrk="1" hangingPunct="1"/>
            <a:r>
              <a:rPr lang="en-US" dirty="0"/>
              <a:t>Projects reduce pollution, manage water, etc.</a:t>
            </a:r>
          </a:p>
        </p:txBody>
      </p:sp>
    </p:spTree>
    <p:extLst>
      <p:ext uri="{BB962C8B-B14F-4D97-AF65-F5344CB8AC3E}">
        <p14:creationId xmlns:p14="http://schemas.microsoft.com/office/powerpoint/2010/main" val="4006449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2.2 Environmental Ethics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27652" name="Rectangle 1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Environmental justice</a:t>
            </a:r>
          </a:p>
          <a:p>
            <a:pPr lvl="1" eaLnBrk="1" hangingPunct="1"/>
            <a:r>
              <a:rPr lang="en-US"/>
              <a:t>Seeks to protect natural resources for all regardless of race, gender, economic status</a:t>
            </a:r>
          </a:p>
          <a:p>
            <a:pPr lvl="1" eaLnBrk="1" hangingPunct="1"/>
            <a:r>
              <a:rPr lang="en-US"/>
              <a:t>Involved in many international treaties/negotiations on global issues</a:t>
            </a:r>
          </a:p>
          <a:p>
            <a:pPr lvl="1" eaLnBrk="1" hangingPunct="1"/>
            <a:r>
              <a:rPr lang="en-US"/>
              <a:t>Concern for developing regions</a:t>
            </a:r>
          </a:p>
        </p:txBody>
      </p:sp>
    </p:spTree>
    <p:extLst>
      <p:ext uri="{BB962C8B-B14F-4D97-AF65-F5344CB8AC3E}">
        <p14:creationId xmlns:p14="http://schemas.microsoft.com/office/powerpoint/2010/main" val="3092646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28675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[INSERT FIGURE 2.12 ON THIS SLIDE]</a:t>
            </a:r>
          </a:p>
        </p:txBody>
      </p:sp>
      <p:pic>
        <p:nvPicPr>
          <p:cNvPr id="28676" name="Picture 10" descr="EAY_1e_Figure_02_12_L"/>
          <p:cNvPicPr>
            <a:picLocks noChangeAspect="1" noChangeArrowheads="1"/>
          </p:cNvPicPr>
          <p:nvPr/>
        </p:nvPicPr>
        <p:blipFill>
          <a:blip r:embed="rId3" cstate="print"/>
          <a:srcRect b="3598"/>
          <a:stretch>
            <a:fillRect/>
          </a:stretch>
        </p:blipFill>
        <p:spPr bwMode="auto">
          <a:xfrm>
            <a:off x="73025" y="360363"/>
            <a:ext cx="8994775" cy="596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20316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10668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400" dirty="0"/>
              <a:t>2.5 Environmental Policy: Deciding and Acting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48132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Policies–principles that guide in setting goals, decisions, and activities</a:t>
            </a:r>
          </a:p>
          <a:p>
            <a:pPr eaLnBrk="1" hangingPunct="1"/>
            <a:r>
              <a:rPr lang="en-US" dirty="0"/>
              <a:t>Environmental policies–guide decisions/action that influence environment</a:t>
            </a:r>
          </a:p>
          <a:p>
            <a:pPr lvl="1" eaLnBrk="1" hangingPunct="1"/>
            <a:r>
              <a:rPr lang="en-US" dirty="0"/>
              <a:t>Achieved via regulation, incentives, partnerships, volunteerism</a:t>
            </a:r>
          </a:p>
          <a:p>
            <a:pPr lvl="1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946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2.5 Environmental Policy: Deciding and Acting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49156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The policy cycle</a:t>
            </a:r>
          </a:p>
          <a:p>
            <a:pPr lvl="1" eaLnBrk="1" hangingPunct="1"/>
            <a:r>
              <a:rPr lang="en-US"/>
              <a:t>Series of steps government takes to develop and revise policies</a:t>
            </a:r>
          </a:p>
          <a:p>
            <a:pPr lvl="2" eaLnBrk="1" hangingPunct="1"/>
            <a:r>
              <a:rPr lang="en-US"/>
              <a:t>Problem identified</a:t>
            </a:r>
          </a:p>
          <a:p>
            <a:pPr lvl="2" eaLnBrk="1" hangingPunct="1"/>
            <a:r>
              <a:rPr lang="en-US"/>
              <a:t>Policies formed </a:t>
            </a:r>
          </a:p>
          <a:p>
            <a:pPr lvl="3" eaLnBrk="1" hangingPunct="1"/>
            <a:r>
              <a:rPr lang="en-US"/>
              <a:t>Public hearings, debates, lobbying </a:t>
            </a:r>
          </a:p>
          <a:p>
            <a:pPr lvl="1" eaLnBrk="1" hangingPunct="1"/>
            <a:r>
              <a:rPr lang="en-US"/>
              <a:t>Policy implemented</a:t>
            </a:r>
          </a:p>
          <a:p>
            <a:pPr lvl="1" eaLnBrk="1" hangingPunct="1"/>
            <a:r>
              <a:rPr lang="en-US"/>
              <a:t>Policy assessed</a:t>
            </a:r>
          </a:p>
          <a:p>
            <a:pPr lvl="2" eaLnBrk="1" hangingPunct="1"/>
            <a:r>
              <a:rPr lang="en-US"/>
              <a:t>Revision or termination</a:t>
            </a:r>
          </a:p>
          <a:p>
            <a:pPr lvl="1" eaLnBrk="1" hangingPunct="1"/>
            <a:endParaRPr lang="en-US"/>
          </a:p>
          <a:p>
            <a:pPr lvl="2"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8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Policy Cycle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9" name="Picture 13" descr="EAY_1e_Figure_02_23_L"/>
          <p:cNvPicPr preferRelativeResize="0">
            <a:picLocks noChangeAspect="1" noChangeArrowheads="1"/>
          </p:cNvPicPr>
          <p:nvPr/>
        </p:nvPicPr>
        <p:blipFill>
          <a:blip r:embed="rId3" cstate="print"/>
          <a:srcRect b="1797"/>
          <a:stretch>
            <a:fillRect/>
          </a:stretch>
        </p:blipFill>
        <p:spPr bwMode="auto">
          <a:xfrm>
            <a:off x="840509" y="1444428"/>
            <a:ext cx="6398491" cy="3737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23490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2.5 Environmental Policy: Deciding and Acting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53252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Environmental policies–in action</a:t>
            </a:r>
          </a:p>
          <a:p>
            <a:pPr lvl="1" eaLnBrk="1" hangingPunct="1"/>
            <a:r>
              <a:rPr lang="en-US"/>
              <a:t>Regulatory mandates</a:t>
            </a:r>
          </a:p>
          <a:p>
            <a:pPr lvl="2" eaLnBrk="1" hangingPunct="1"/>
            <a:r>
              <a:rPr lang="en-US"/>
              <a:t>Legal standards for action </a:t>
            </a:r>
          </a:p>
          <a:p>
            <a:pPr lvl="3" eaLnBrk="1" hangingPunct="1"/>
            <a:r>
              <a:rPr lang="en-US"/>
              <a:t>CAFE regulations</a:t>
            </a:r>
          </a:p>
          <a:p>
            <a:pPr lvl="1" eaLnBrk="1" hangingPunct="1"/>
            <a:r>
              <a:rPr lang="en-US"/>
              <a:t>Incentives </a:t>
            </a:r>
          </a:p>
          <a:p>
            <a:pPr lvl="2" eaLnBrk="1" hangingPunct="1"/>
            <a:r>
              <a:rPr lang="en-US"/>
              <a:t>Offer something appealing </a:t>
            </a:r>
          </a:p>
          <a:p>
            <a:pPr lvl="3" eaLnBrk="1" hangingPunct="1"/>
            <a:r>
              <a:rPr lang="en-US"/>
              <a:t>Tax credit for new technology</a:t>
            </a:r>
          </a:p>
          <a:p>
            <a:pPr lvl="4" eaLnBrk="1" hangingPunct="1"/>
            <a:r>
              <a:rPr lang="en-US"/>
              <a:t>Hybrid vehicles, solar panels</a:t>
            </a:r>
          </a:p>
        </p:txBody>
      </p:sp>
    </p:spTree>
    <p:extLst>
      <p:ext uri="{BB962C8B-B14F-4D97-AF65-F5344CB8AC3E}">
        <p14:creationId xmlns:p14="http://schemas.microsoft.com/office/powerpoint/2010/main" val="1758801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2.5 Environmental Policy: Deciding and Acting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54276" name="Rectangle 1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Environmental policies–in action</a:t>
            </a:r>
          </a:p>
          <a:p>
            <a:pPr lvl="1" eaLnBrk="1" hangingPunct="1"/>
            <a:r>
              <a:rPr lang="en-US"/>
              <a:t>Market-based policies</a:t>
            </a:r>
          </a:p>
          <a:p>
            <a:pPr lvl="2" eaLnBrk="1" hangingPunct="1"/>
            <a:r>
              <a:rPr lang="en-US"/>
              <a:t>Economic markets used to guide actions</a:t>
            </a:r>
          </a:p>
          <a:p>
            <a:pPr lvl="3" eaLnBrk="1" hangingPunct="1"/>
            <a:r>
              <a:rPr lang="en-US"/>
              <a:t>Cap and trade</a:t>
            </a:r>
          </a:p>
          <a:p>
            <a:pPr lvl="4" eaLnBrk="1" hangingPunct="1"/>
            <a:r>
              <a:rPr lang="en-US"/>
              <a:t>Regulatory limit set, rights to exceed limits traded on market </a:t>
            </a:r>
          </a:p>
          <a:p>
            <a:pPr lvl="1" eaLnBrk="1" hangingPunct="1"/>
            <a:r>
              <a:rPr lang="en-US"/>
              <a:t>Volunteerism</a:t>
            </a:r>
          </a:p>
          <a:p>
            <a:pPr lvl="2" eaLnBrk="1" hangingPunct="1"/>
            <a:r>
              <a:rPr lang="en-US"/>
              <a:t>Work performed freely by community</a:t>
            </a:r>
          </a:p>
          <a:p>
            <a:pPr lvl="3" eaLnBrk="1" hangingPunct="1"/>
            <a:r>
              <a:rPr lang="en-US"/>
              <a:t>"Give a hoot don't pollute," "Only you can stop forest fires," park cleanups </a:t>
            </a:r>
          </a:p>
        </p:txBody>
      </p:sp>
    </p:spTree>
    <p:extLst>
      <p:ext uri="{BB962C8B-B14F-4D97-AF65-F5344CB8AC3E}">
        <p14:creationId xmlns:p14="http://schemas.microsoft.com/office/powerpoint/2010/main" val="15333425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1067</TotalTime>
  <Words>627</Words>
  <Application>Microsoft Office PowerPoint</Application>
  <PresentationFormat>On-screen Show (4:3)</PresentationFormat>
  <Paragraphs>130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Franklin Gothic Book</vt:lpstr>
      <vt:lpstr>Noto Sans Symbols</vt:lpstr>
      <vt:lpstr>Perpetua</vt:lpstr>
      <vt:lpstr>Times New Roman</vt:lpstr>
      <vt:lpstr>TimesNewRomanPS-BoldMT</vt:lpstr>
      <vt:lpstr>Wingdings 2</vt:lpstr>
      <vt:lpstr>Equity</vt:lpstr>
      <vt:lpstr>ENSP 2000</vt:lpstr>
      <vt:lpstr>Chapter 2</vt:lpstr>
      <vt:lpstr>2.2 Environmental Ethics</vt:lpstr>
      <vt:lpstr>PowerPoint Presentation</vt:lpstr>
      <vt:lpstr>2.5 Environmental Policy: Deciding and Acting</vt:lpstr>
      <vt:lpstr>2.5 Environmental Policy: Deciding and Acting</vt:lpstr>
      <vt:lpstr>The Policy Cycle</vt:lpstr>
      <vt:lpstr>2.5 Environmental Policy: Deciding and Acting</vt:lpstr>
      <vt:lpstr>2.5 Environmental Policy: Deciding and Acting</vt:lpstr>
      <vt:lpstr>PowerPoint Presentation</vt:lpstr>
      <vt:lpstr>2.5  Environmental Policy: Deciding and Acting</vt:lpstr>
      <vt:lpstr>2.5  Environmental Policy: Deciding and Acting</vt:lpstr>
      <vt:lpstr>PowerPoint Presentation</vt:lpstr>
      <vt:lpstr>2.5  Environmental Policy: Deciding and Acting</vt:lpstr>
      <vt:lpstr>PowerPoint Presentation</vt:lpstr>
      <vt:lpstr>2.7 International Environmental Law and Policy</vt:lpstr>
      <vt:lpstr>PowerPoint Presentation</vt:lpstr>
      <vt:lpstr>2.7 International Environmental Law and Policy</vt:lpstr>
      <vt:lpstr>PowerPoint Presentation</vt:lpstr>
      <vt:lpstr>PowerPoint Presentation</vt:lpstr>
      <vt:lpstr>SEEING SOLUTIONS: The Global Environmental Facility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ENSP 2000-Fall 2013</dc:title>
  <dc:creator>Windows User</dc:creator>
  <cp:lastModifiedBy>Minory Nammouz</cp:lastModifiedBy>
  <cp:revision>26</cp:revision>
  <dcterms:created xsi:type="dcterms:W3CDTF">2014-01-20T15:51:53Z</dcterms:created>
  <dcterms:modified xsi:type="dcterms:W3CDTF">2021-09-01T15:20:33Z</dcterms:modified>
</cp:coreProperties>
</file>