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3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FC087-7ACF-45B7-979C-DD7A38EA1F4E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A47CE-4F1A-4973-8C70-62504ECC47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5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D99CC97-7867-4253-87D7-B307F6D1D21B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653EB9E-D769-4100-BBB2-0A5FD2F591F0}" type="slidenum">
              <a:rPr lang="en-US" sz="1200"/>
              <a:pPr algn="r"/>
              <a:t>12</a:t>
            </a:fld>
            <a:endParaRPr lang="en-US" sz="120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1443CF6-BBF6-4E94-BF32-40AAE022C337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5FF36B31-D239-4A74-A273-F2B850F5ACC8}" type="slidenum">
              <a:rPr lang="en-US" altLang="en-US" sz="1200"/>
              <a:pPr algn="r" eaLnBrk="1" hangingPunct="1"/>
              <a:t>15</a:t>
            </a:fld>
            <a:endParaRPr lang="en-US" altLang="en-US" sz="120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01849F68-DF13-4B3B-B76F-7443031FE64F}" type="slidenum">
              <a:rPr lang="en-US" altLang="en-US" sz="1200"/>
              <a:pPr algn="r" eaLnBrk="1" hangingPunct="1"/>
              <a:t>16</a:t>
            </a:fld>
            <a:endParaRPr lang="en-US" altLang="en-US" sz="120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940623F7-71A0-42B6-A66C-1055318310EB}" type="slidenum">
              <a:rPr lang="en-US" altLang="en-US" sz="1200"/>
              <a:pPr algn="r" eaLnBrk="1" hangingPunct="1"/>
              <a:t>17</a:t>
            </a:fld>
            <a:endParaRPr lang="en-US" altLang="en-US" sz="120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507EBE2A-2A4F-494D-B796-73FEC58B79B8}" type="slidenum">
              <a:rPr lang="en-US" altLang="en-US" sz="1200"/>
              <a:pPr algn="r" eaLnBrk="1" hangingPunct="1"/>
              <a:t>18</a:t>
            </a:fld>
            <a:endParaRPr lang="en-US" altLang="en-US" sz="120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96617DE5-9BF4-4AED-9CE6-759A48D6A1A1}" type="slidenum">
              <a:rPr lang="en-US" altLang="en-US" sz="1200"/>
              <a:pPr algn="r" eaLnBrk="1" hangingPunct="1"/>
              <a:t>19</a:t>
            </a:fld>
            <a:endParaRPr lang="en-US" altLang="en-US" sz="120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2A4046-7F38-4F0C-B5BA-0925F7F5FFE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A0DEADDE-16F0-4401-AFB9-D33362373922}" type="slidenum">
              <a:rPr lang="en-US" altLang="en-US" sz="1200"/>
              <a:pPr algn="r" eaLnBrk="1" hangingPunct="1"/>
              <a:t>23</a:t>
            </a:fld>
            <a:endParaRPr lang="en-US" altLang="en-US" sz="120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4B6A870C-A6FA-423C-A0E8-341912FB4780}" type="slidenum">
              <a:rPr lang="en-US" altLang="en-US" sz="1200"/>
              <a:pPr algn="r" eaLnBrk="1" hangingPunct="1"/>
              <a:t>24</a:t>
            </a:fld>
            <a:endParaRPr lang="en-US" altLang="en-US" sz="120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8383511-3317-46C5-8BBE-29AB29A7FF12}" type="slidenum">
              <a:rPr lang="en-US" sz="1200"/>
              <a:pPr algn="r"/>
              <a:t>4</a:t>
            </a:fld>
            <a:endParaRPr lang="en-US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829E18CF-5D0C-4114-A96F-4CA0DB85B116}" type="slidenum">
              <a:rPr lang="en-US" altLang="en-US" sz="1200"/>
              <a:pPr algn="r" eaLnBrk="1" hangingPunct="1"/>
              <a:t>25</a:t>
            </a:fld>
            <a:endParaRPr lang="en-US" altLang="en-US" sz="120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4C188B7F-1027-45B7-BCD7-81B1EA5D6AD1}" type="slidenum">
              <a:rPr lang="en-US" altLang="en-US" sz="1200"/>
              <a:pPr algn="r" eaLnBrk="1" hangingPunct="1"/>
              <a:t>26</a:t>
            </a:fld>
            <a:endParaRPr lang="en-US" altLang="en-US" sz="120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itchFamily="34" charset="0"/>
              </a:rPr>
              <a:t>.</a:t>
            </a:r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EDC3183E-553C-45F4-B7A4-A10E67AB0AAE}" type="slidenum">
              <a:rPr lang="en-US" altLang="en-US" sz="1200"/>
              <a:pPr algn="r" eaLnBrk="1" hangingPunct="1"/>
              <a:t>27</a:t>
            </a:fld>
            <a:endParaRPr lang="en-US" altLang="en-US" sz="120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F13F1CDB-EA62-4CA4-B4EB-00F8660F1AF9}" type="slidenum">
              <a:rPr lang="en-US" altLang="en-US" sz="1200"/>
              <a:pPr algn="r" eaLnBrk="1" hangingPunct="1"/>
              <a:t>28</a:t>
            </a:fld>
            <a:endParaRPr lang="en-US" altLang="en-US" sz="120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5000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B9350151-1AAD-435C-AD92-1398D13310D7}" type="slidenum">
              <a:rPr lang="en-US" altLang="en-US" sz="1200"/>
              <a:pPr algn="r" eaLnBrk="1" hangingPunct="1"/>
              <a:t>29</a:t>
            </a:fld>
            <a:endParaRPr lang="en-US" altLang="en-US" sz="120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2AA3CE9-D363-4D7F-856D-9E5D2E74B760}" type="slidenum">
              <a:rPr lang="en-US" sz="1200"/>
              <a:pPr algn="r"/>
              <a:t>5</a:t>
            </a:fld>
            <a:endParaRPr lang="en-US" sz="12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6DC15D5-381D-4154-AE54-4EB51A1648B4}" type="slidenum">
              <a:rPr lang="en-US" sz="1200"/>
              <a:pPr algn="r"/>
              <a:t>6</a:t>
            </a:fld>
            <a:endParaRPr lang="en-US" sz="12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D67C2A3-96B4-4F94-B7BE-C070F0704094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835B701-4DAF-4AAF-A78A-18AC89708FC1}" type="slidenum">
              <a:rPr lang="en-US" sz="1200"/>
              <a:pPr algn="r"/>
              <a:t>8</a:t>
            </a:fld>
            <a:endParaRPr lang="en-US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6FC751C-D126-4F8A-ACC2-6DAB17FB086D}" type="slidenum">
              <a:rPr lang="en-US" sz="1200"/>
              <a:pPr algn="r"/>
              <a:t>9</a:t>
            </a:fld>
            <a:endParaRPr lang="en-US" sz="120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9DF97D8-C31A-479D-8B86-54A57F576EEB}" type="slidenum">
              <a:rPr lang="en-US" sz="1200"/>
              <a:pPr algn="r"/>
              <a:t>10</a:t>
            </a:fld>
            <a:endParaRPr lang="en-US" sz="120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19315A1-33EA-4135-8D09-7E3D87D4469B}" type="slidenum">
              <a:rPr lang="en-US" sz="1200"/>
              <a:pPr algn="r"/>
              <a:t>11</a:t>
            </a:fld>
            <a:endParaRPr lang="en-US" sz="120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FAC1D0-5441-4298-9067-2DC854B8680F}" type="datetimeFigureOut">
              <a:rPr lang="en-US" smtClean="0"/>
              <a:t>1/22/2021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9015CF8-32A5-42AF-BB99-156E74ADDA0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3 – Part II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ENSP 2000</a:t>
            </a:r>
          </a:p>
        </p:txBody>
      </p:sp>
    </p:spTree>
    <p:extLst>
      <p:ext uri="{BB962C8B-B14F-4D97-AF65-F5344CB8AC3E}">
        <p14:creationId xmlns:p14="http://schemas.microsoft.com/office/powerpoint/2010/main" val="433629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8704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Macromolecules 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Proteins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Fold to particular shapes yielding function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Structural or functional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May act as catalysts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Termed </a:t>
            </a:r>
            <a:r>
              <a:rPr lang="en-US" i="1">
                <a:ea typeface="ＭＳ Ｐゴシック" pitchFamily="34" charset="-128"/>
              </a:rPr>
              <a:t>enzymes</a:t>
            </a:r>
            <a:endParaRPr lang="en-US">
              <a:ea typeface="ＭＳ Ｐゴシック" pitchFamily="34" charset="-128"/>
            </a:endParaRPr>
          </a:p>
          <a:p>
            <a:pPr lvl="2" eaLnBrk="1" hangingPunct="1"/>
            <a:r>
              <a:rPr lang="en-US">
                <a:ea typeface="ＭＳ Ｐゴシック" pitchFamily="34" charset="-128"/>
              </a:rPr>
              <a:t>Almost all biological reactions use enzymes</a:t>
            </a:r>
          </a:p>
        </p:txBody>
      </p:sp>
    </p:spTree>
    <p:extLst>
      <p:ext uri="{BB962C8B-B14F-4D97-AF65-F5344CB8AC3E}">
        <p14:creationId xmlns:p14="http://schemas.microsoft.com/office/powerpoint/2010/main" val="3067327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pic>
        <p:nvPicPr>
          <p:cNvPr id="89092" name="Picture 4" descr="EAY_1e_Figure_03_14_U"/>
          <p:cNvPicPr>
            <a:picLocks noChangeAspect="1" noChangeArrowheads="1"/>
          </p:cNvPicPr>
          <p:nvPr/>
        </p:nvPicPr>
        <p:blipFill>
          <a:blip r:embed="rId3" cstate="print"/>
          <a:srcRect b="3288"/>
          <a:stretch>
            <a:fillRect/>
          </a:stretch>
        </p:blipFill>
        <p:spPr bwMode="auto">
          <a:xfrm>
            <a:off x="273050" y="531813"/>
            <a:ext cx="8597900" cy="5602287"/>
          </a:xfrm>
          <a:prstGeom prst="rect">
            <a:avLst/>
          </a:prstGeom>
          <a:noFill/>
        </p:spPr>
      </p:pic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1720850" y="2206625"/>
            <a:ext cx="1746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Amino acids are linked to</a:t>
            </a:r>
          </a:p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form a protein chain</a:t>
            </a:r>
            <a:endParaRPr lang="en-US" sz="1200">
              <a:latin typeface="Helvetica" pitchFamily="2" charset="0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3994150" y="1701800"/>
            <a:ext cx="735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Alanine</a:t>
            </a: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4629150" y="527050"/>
            <a:ext cx="1631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Typical amino acids</a:t>
            </a:r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4546600" y="1484313"/>
            <a:ext cx="912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Acid group</a:t>
            </a: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5543550" y="1484313"/>
            <a:ext cx="1047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Amine group</a:t>
            </a: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6024563" y="2430463"/>
            <a:ext cx="11842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Glutamic acid</a:t>
            </a: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6988175" y="2752725"/>
            <a:ext cx="18764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5000"/>
              </a:lnSpc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Protein chains assume a</a:t>
            </a:r>
          </a:p>
          <a:p>
            <a:pPr eaLnBrk="0" hangingPunct="0">
              <a:lnSpc>
                <a:spcPct val="95000"/>
              </a:lnSpc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three-dimensional structure</a:t>
            </a:r>
          </a:p>
        </p:txBody>
      </p:sp>
      <p:sp>
        <p:nvSpPr>
          <p:cNvPr id="89100" name="Freeform 12"/>
          <p:cNvSpPr>
            <a:spLocks/>
          </p:cNvSpPr>
          <p:nvPr/>
        </p:nvSpPr>
        <p:spPr bwMode="auto">
          <a:xfrm>
            <a:off x="3208338" y="2589213"/>
            <a:ext cx="482600" cy="382587"/>
          </a:xfrm>
          <a:custGeom>
            <a:avLst/>
            <a:gdLst/>
            <a:ahLst/>
            <a:cxnLst>
              <a:cxn ang="0">
                <a:pos x="0" y="241"/>
              </a:cxn>
              <a:cxn ang="0">
                <a:pos x="88" y="0"/>
              </a:cxn>
              <a:cxn ang="0">
                <a:pos x="304" y="230"/>
              </a:cxn>
            </a:cxnLst>
            <a:rect l="0" t="0" r="r" b="b"/>
            <a:pathLst>
              <a:path w="304" h="241">
                <a:moveTo>
                  <a:pt x="0" y="241"/>
                </a:moveTo>
                <a:lnTo>
                  <a:pt x="88" y="0"/>
                </a:lnTo>
                <a:lnTo>
                  <a:pt x="304" y="23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01" name="Freeform 13"/>
          <p:cNvSpPr>
            <a:spLocks/>
          </p:cNvSpPr>
          <p:nvPr/>
        </p:nvSpPr>
        <p:spPr bwMode="auto">
          <a:xfrm>
            <a:off x="3346450" y="2589213"/>
            <a:ext cx="168275" cy="368300"/>
          </a:xfrm>
          <a:custGeom>
            <a:avLst/>
            <a:gdLst/>
            <a:ahLst/>
            <a:cxnLst>
              <a:cxn ang="0">
                <a:pos x="18" y="232"/>
              </a:cxn>
              <a:cxn ang="0">
                <a:pos x="0" y="0"/>
              </a:cxn>
              <a:cxn ang="0">
                <a:pos x="106" y="230"/>
              </a:cxn>
            </a:cxnLst>
            <a:rect l="0" t="0" r="r" b="b"/>
            <a:pathLst>
              <a:path w="106" h="232">
                <a:moveTo>
                  <a:pt x="18" y="232"/>
                </a:moveTo>
                <a:lnTo>
                  <a:pt x="0" y="0"/>
                </a:lnTo>
                <a:lnTo>
                  <a:pt x="106" y="23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02" name="Line 14"/>
          <p:cNvSpPr>
            <a:spLocks noChangeShapeType="1"/>
          </p:cNvSpPr>
          <p:nvPr/>
        </p:nvSpPr>
        <p:spPr bwMode="auto">
          <a:xfrm flipV="1">
            <a:off x="6965950" y="3159125"/>
            <a:ext cx="203200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03" name="Line 15"/>
          <p:cNvSpPr>
            <a:spLocks noChangeShapeType="1"/>
          </p:cNvSpPr>
          <p:nvPr/>
        </p:nvSpPr>
        <p:spPr bwMode="auto">
          <a:xfrm>
            <a:off x="4851400" y="1235075"/>
            <a:ext cx="1143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104" name="Line 16"/>
          <p:cNvSpPr>
            <a:spLocks noChangeShapeType="1"/>
          </p:cNvSpPr>
          <p:nvPr/>
        </p:nvSpPr>
        <p:spPr bwMode="auto">
          <a:xfrm flipH="1">
            <a:off x="6092825" y="1238250"/>
            <a:ext cx="187325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03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91140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Nucleic acids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Polymers of nucleotides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5-carbon sugar, phosphate group, and nitrogenous base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Deoxyribonucleic acid (DNA)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Hereditary material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Traits coded in sequence of bases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adenine (A), thymine (T), cytosine (C), and guanine (G)</a:t>
            </a:r>
          </a:p>
          <a:p>
            <a:pPr lvl="1" eaLnBrk="1" hangingPunct="1"/>
            <a:endParaRPr 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9883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95236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Nucleic acids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Ribonucleic acid (RNA)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Structure similar to DNA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Protein synthesis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Transcription</a:t>
            </a:r>
          </a:p>
          <a:p>
            <a:pPr lvl="4" eaLnBrk="1" hangingPunct="1">
              <a:buFont typeface="Times" pitchFamily="18" charset="0"/>
              <a:buChar char="•"/>
            </a:pPr>
            <a:r>
              <a:rPr lang="en-US">
                <a:ea typeface="ＭＳ Ｐゴシック" pitchFamily="34" charset="-128"/>
              </a:rPr>
              <a:t>DNA code to RNA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Translation</a:t>
            </a:r>
          </a:p>
          <a:p>
            <a:pPr lvl="4" eaLnBrk="1" hangingPunct="1">
              <a:buFont typeface="Times" pitchFamily="18" charset="0"/>
              <a:buChar char="•"/>
            </a:pPr>
            <a:r>
              <a:rPr lang="en-US">
                <a:ea typeface="ＭＳ Ｐゴシック" pitchFamily="34" charset="-128"/>
              </a:rPr>
              <a:t>RNA code to protein</a:t>
            </a:r>
          </a:p>
          <a:p>
            <a:pPr lvl="4" eaLnBrk="1" hangingPunct="1">
              <a:buFont typeface="Times" pitchFamily="18" charset="0"/>
              <a:buChar char="•"/>
            </a:pPr>
            <a:r>
              <a:rPr lang="en-US">
                <a:ea typeface="ＭＳ Ｐゴシック" pitchFamily="34" charset="-128"/>
              </a:rPr>
              <a:t>Triplet sequences code for amino acids</a:t>
            </a:r>
          </a:p>
        </p:txBody>
      </p:sp>
    </p:spTree>
    <p:extLst>
      <p:ext uri="{BB962C8B-B14F-4D97-AF65-F5344CB8AC3E}">
        <p14:creationId xmlns:p14="http://schemas.microsoft.com/office/powerpoint/2010/main" val="2202735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and the Environment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3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01380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Energy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Capacity to do work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Work 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Force applied to an object over a distance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Potential energy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Stored energy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Kinetic energy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Energy in motion</a:t>
            </a:r>
          </a:p>
        </p:txBody>
      </p:sp>
    </p:spTree>
    <p:extLst>
      <p:ext uri="{BB962C8B-B14F-4D97-AF65-F5344CB8AC3E}">
        <p14:creationId xmlns:p14="http://schemas.microsoft.com/office/powerpoint/2010/main" val="249490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pic>
        <p:nvPicPr>
          <p:cNvPr id="103427" name="Picture 7" descr="EAY_1e_Figure_03_17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1"/>
          <a:stretch>
            <a:fillRect/>
          </a:stretch>
        </p:blipFill>
        <p:spPr bwMode="auto">
          <a:xfrm>
            <a:off x="1774825" y="25400"/>
            <a:ext cx="5867400" cy="673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466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05476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Laws of thermodynamics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First law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Energy can be neither created nor destroyed; can be transformed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Second law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Energy transformations increase disorder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Entropy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Energy often lost as heat</a:t>
            </a:r>
          </a:p>
        </p:txBody>
      </p:sp>
    </p:spTree>
    <p:extLst>
      <p:ext uri="{BB962C8B-B14F-4D97-AF65-F5344CB8AC3E}">
        <p14:creationId xmlns:p14="http://schemas.microsoft.com/office/powerpoint/2010/main" val="575094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1366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Forms of energy</a:t>
            </a:r>
          </a:p>
          <a:p>
            <a:pPr eaLnBrk="1" hangingPunct="1"/>
            <a:r>
              <a:rPr lang="en-US" altLang="en-US"/>
              <a:t>Four types important for ecosystems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Electromagnetic radiation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Energy moves as photons in waves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Electromagnetic spectrum–entire range of wavelengths 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Gamma rays, X-rays, visible light, radiation, infrared, microwaves, radiowaves</a:t>
            </a:r>
          </a:p>
        </p:txBody>
      </p:sp>
    </p:spTree>
    <p:extLst>
      <p:ext uri="{BB962C8B-B14F-4D97-AF65-F5344CB8AC3E}">
        <p14:creationId xmlns:p14="http://schemas.microsoft.com/office/powerpoint/2010/main" val="945935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1776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Forms of energy</a:t>
            </a:r>
          </a:p>
          <a:p>
            <a:pPr eaLnBrk="1" hangingPunct="1"/>
            <a:r>
              <a:rPr lang="en-US" altLang="en-US"/>
              <a:t>Four types important for ecosystems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Heat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Kinetic energy of molecules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Temperature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Average kinetic energy</a:t>
            </a:r>
          </a:p>
        </p:txBody>
      </p:sp>
    </p:spTree>
    <p:extLst>
      <p:ext uri="{BB962C8B-B14F-4D97-AF65-F5344CB8AC3E}">
        <p14:creationId xmlns:p14="http://schemas.microsoft.com/office/powerpoint/2010/main" val="227404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chemistry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67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74638"/>
            <a:ext cx="7315200" cy="71596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Temperature Scales</a:t>
            </a:r>
            <a:endParaRPr lang="en-US" sz="4000" dirty="0"/>
          </a:p>
        </p:txBody>
      </p:sp>
      <p:sp>
        <p:nvSpPr>
          <p:cNvPr id="43010" name="Rectangle 5"/>
          <p:cNvSpPr>
            <a:spLocks noGrp="1" noChangeArrowheads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pic>
        <p:nvPicPr>
          <p:cNvPr id="43014" name="Picture 7" descr="E:\Images\Chapter 1\01_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143000"/>
            <a:ext cx="5791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501000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Temperature Conversion</a:t>
            </a:r>
          </a:p>
        </p:txBody>
      </p:sp>
      <p:sp>
        <p:nvSpPr>
          <p:cNvPr id="44034" name="Rectangle 5"/>
          <p:cNvSpPr>
            <a:spLocks noGrp="1" noChangeArrowheads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/>
          </a:p>
          <a:p>
            <a:pPr lvl="1" eaLnBrk="1" hangingPunct="1">
              <a:buFontTx/>
              <a:buNone/>
            </a:pPr>
            <a:r>
              <a:rPr lang="en-US" dirty="0"/>
              <a:t>		K 	=	</a:t>
            </a:r>
            <a:r>
              <a:rPr lang="en-US" baseline="30000" dirty="0" err="1"/>
              <a:t>o</a:t>
            </a:r>
            <a:r>
              <a:rPr lang="en-US" dirty="0" err="1"/>
              <a:t>C</a:t>
            </a:r>
            <a:r>
              <a:rPr lang="en-US" dirty="0"/>
              <a:t> 	+	273.15</a:t>
            </a:r>
          </a:p>
          <a:p>
            <a:pPr lvl="1" eaLnBrk="1" hangingPunct="1">
              <a:buFontTx/>
              <a:buNone/>
            </a:pPr>
            <a:endParaRPr lang="en-US" dirty="0"/>
          </a:p>
          <a:p>
            <a:pPr lvl="1">
              <a:buNone/>
            </a:pPr>
            <a:r>
              <a:rPr lang="en-US" dirty="0"/>
              <a:t>		F	=	1.8*</a:t>
            </a:r>
            <a:r>
              <a:rPr lang="en-US" baseline="30000" dirty="0" err="1"/>
              <a:t>o</a:t>
            </a:r>
            <a:r>
              <a:rPr lang="en-US" dirty="0" err="1"/>
              <a:t>C</a:t>
            </a:r>
            <a:r>
              <a:rPr lang="en-US" dirty="0"/>
              <a:t>   +    32</a:t>
            </a:r>
          </a:p>
        </p:txBody>
      </p:sp>
    </p:spTree>
    <p:extLst>
      <p:ext uri="{BB962C8B-B14F-4D97-AF65-F5344CB8AC3E}">
        <p14:creationId xmlns:p14="http://schemas.microsoft.com/office/powerpoint/2010/main" val="15113263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Practice Problem</a:t>
            </a:r>
          </a:p>
        </p:txBody>
      </p:sp>
      <p:sp>
        <p:nvSpPr>
          <p:cNvPr id="45058" name="Rectangle 5"/>
          <p:cNvSpPr>
            <a:spLocks noGrp="1" noChangeArrowheads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4506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Human body temperature is 37 </a:t>
            </a:r>
            <a:r>
              <a:rPr lang="en-US" sz="2800" baseline="30000" dirty="0" err="1"/>
              <a:t>o</a:t>
            </a:r>
            <a:r>
              <a:rPr lang="en-US" sz="2800" dirty="0" err="1"/>
              <a:t>C.</a:t>
            </a:r>
            <a:r>
              <a:rPr lang="en-US" sz="2800" dirty="0"/>
              <a:t>  Convert this to Kelvin.</a:t>
            </a:r>
          </a:p>
          <a:p>
            <a:pPr marL="0" indent="0" eaLnBrk="1" hangingPunct="1">
              <a:buNone/>
            </a:pPr>
            <a:endParaRPr lang="en-US" sz="2800" dirty="0"/>
          </a:p>
          <a:p>
            <a:pPr lvl="2" eaLnBrk="1" hangingPunct="1">
              <a:buFontTx/>
              <a:buNone/>
            </a:pPr>
            <a:r>
              <a:rPr lang="en-US" sz="2800" dirty="0"/>
              <a:t>K 	=	</a:t>
            </a:r>
            <a:r>
              <a:rPr lang="en-US" sz="2800" baseline="30000" dirty="0" err="1"/>
              <a:t>o</a:t>
            </a:r>
            <a:r>
              <a:rPr lang="en-US" sz="2800" dirty="0" err="1"/>
              <a:t>C</a:t>
            </a:r>
            <a:r>
              <a:rPr lang="en-US" sz="2800" dirty="0"/>
              <a:t> 	+	273.15</a:t>
            </a:r>
          </a:p>
          <a:p>
            <a:pPr lvl="2" eaLnBrk="1" hangingPunct="1">
              <a:buFontTx/>
              <a:buNone/>
            </a:pPr>
            <a:endParaRPr lang="en-US" sz="2800" dirty="0"/>
          </a:p>
          <a:p>
            <a:pPr lvl="2" eaLnBrk="1" hangingPunct="1">
              <a:buFontTx/>
              <a:buNone/>
            </a:pPr>
            <a:r>
              <a:rPr lang="en-US" sz="2800" dirty="0"/>
              <a:t>		=	37	+	273.15</a:t>
            </a:r>
          </a:p>
          <a:p>
            <a:pPr lvl="2" eaLnBrk="1" hangingPunct="1">
              <a:buFontTx/>
              <a:buNone/>
            </a:pPr>
            <a:endParaRPr lang="en-US" sz="2800" dirty="0"/>
          </a:p>
          <a:p>
            <a:pPr lvl="2" eaLnBrk="1" hangingPunct="1">
              <a:buFontTx/>
              <a:buNone/>
            </a:pPr>
            <a:r>
              <a:rPr lang="en-US" sz="2800" dirty="0"/>
              <a:t>		=	310. 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38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21860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Forms of energy</a:t>
            </a:r>
          </a:p>
          <a:p>
            <a:pPr eaLnBrk="1" hangingPunct="1"/>
            <a:r>
              <a:rPr lang="en-US" altLang="en-US"/>
              <a:t>Four types important for ecosystems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Heat can move in four ways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Conduction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Convection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Radiation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Latent heat transfer</a:t>
            </a:r>
          </a:p>
          <a:p>
            <a:pPr lvl="2" eaLnBrk="1" hangingPunct="1"/>
            <a:endParaRPr lang="en-US" altLang="en-US">
              <a:ea typeface="ＭＳ Ｐゴシック" pitchFamily="34" charset="-128"/>
            </a:endParaRPr>
          </a:p>
          <a:p>
            <a:pPr lvl="2"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3418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pic>
        <p:nvPicPr>
          <p:cNvPr id="123907" name="Picture 7" descr="EAY_1e_Figure_03_21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0"/>
          <a:stretch>
            <a:fillRect/>
          </a:stretch>
        </p:blipFill>
        <p:spPr bwMode="auto">
          <a:xfrm>
            <a:off x="0" y="542925"/>
            <a:ext cx="9144000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897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25956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Forms of energy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Chemical energy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Potential energy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Breaking and forming of chemical bonds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Photosynthesis assembles carbohydrates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Potential energy in glucose bonds </a:t>
            </a:r>
          </a:p>
          <a:p>
            <a:pPr lvl="3" eaLnBrk="1" hangingPunct="1"/>
            <a:r>
              <a:rPr lang="en-US" altLang="en-US">
                <a:ea typeface="ＭＳ Ｐゴシック" pitchFamily="34" charset="-128"/>
              </a:rPr>
              <a:t>When needed, energy released by respiration</a:t>
            </a:r>
          </a:p>
        </p:txBody>
      </p:sp>
    </p:spTree>
    <p:extLst>
      <p:ext uri="{BB962C8B-B14F-4D97-AF65-F5344CB8AC3E}">
        <p14:creationId xmlns:p14="http://schemas.microsoft.com/office/powerpoint/2010/main" val="2888807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pic>
        <p:nvPicPr>
          <p:cNvPr id="128003" name="Picture 7" descr="EAY_1e_Figure_03_22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"/>
          <a:stretch>
            <a:fillRect/>
          </a:stretch>
        </p:blipFill>
        <p:spPr bwMode="auto">
          <a:xfrm>
            <a:off x="2252663" y="0"/>
            <a:ext cx="4594225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8147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3.3 Energy and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sp>
        <p:nvSpPr>
          <p:cNvPr id="130052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/>
              <a:t>Forms of energy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Nuclear energy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Energy in the structure of matter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Nuclear fission 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Nucleus of atom split, creating two smaller atoms and releasing vast amounts of kinetic and electromagnetic energy</a:t>
            </a:r>
          </a:p>
          <a:p>
            <a:pPr lvl="1" eaLnBrk="1" hangingPunct="1"/>
            <a:r>
              <a:rPr lang="en-US" altLang="en-US">
                <a:ea typeface="ＭＳ Ｐゴシック" pitchFamily="34" charset="-128"/>
              </a:rPr>
              <a:t>Nuclear fusion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When atoms collide and fuse</a:t>
            </a:r>
          </a:p>
          <a:p>
            <a:pPr lvl="2" eaLnBrk="1" hangingPunct="1"/>
            <a:r>
              <a:rPr lang="en-US" altLang="en-US">
                <a:ea typeface="ＭＳ Ｐゴシック" pitchFamily="34" charset="-128"/>
              </a:rPr>
              <a:t>Process that powers the sun</a:t>
            </a:r>
          </a:p>
        </p:txBody>
      </p:sp>
    </p:spTree>
    <p:extLst>
      <p:ext uri="{BB962C8B-B14F-4D97-AF65-F5344CB8AC3E}">
        <p14:creationId xmlns:p14="http://schemas.microsoft.com/office/powerpoint/2010/main" val="3459911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pic>
        <p:nvPicPr>
          <p:cNvPr id="132100" name="Picture 4" descr="EAY_1e_Figure_03_23_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"/>
          <a:stretch>
            <a:fillRect/>
          </a:stretch>
        </p:blipFill>
        <p:spPr bwMode="auto">
          <a:xfrm>
            <a:off x="273050" y="596900"/>
            <a:ext cx="85979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979488" y="1844675"/>
            <a:ext cx="1341437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Neutrons are </a:t>
            </a:r>
          </a:p>
          <a:p>
            <a:pPr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produced, creating</a:t>
            </a:r>
          </a:p>
          <a:p>
            <a:pPr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a chain reaction</a:t>
            </a: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644525" y="3222625"/>
            <a:ext cx="276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000">
                <a:latin typeface="Helvetica" pitchFamily="2" charset="0"/>
              </a:rPr>
              <a:t>U</a:t>
            </a: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493713" y="3189288"/>
            <a:ext cx="354012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800">
                <a:latin typeface="Helvetica" pitchFamily="2" charset="0"/>
              </a:rPr>
              <a:t>235</a:t>
            </a:r>
          </a:p>
          <a:p>
            <a:pPr algn="r"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800">
                <a:latin typeface="Helvetica" pitchFamily="2" charset="0"/>
              </a:rPr>
              <a:t>92</a:t>
            </a:r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342900" y="3608388"/>
            <a:ext cx="8905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Neutron (n)</a:t>
            </a: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895350" y="4068763"/>
            <a:ext cx="1674813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A small amount of mass</a:t>
            </a:r>
          </a:p>
          <a:p>
            <a:pPr algn="r"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is converted to a large</a:t>
            </a:r>
          </a:p>
          <a:p>
            <a:pPr algn="r" eaLnBrk="0" hangingPunct="0">
              <a:lnSpc>
                <a:spcPct val="900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amount of energy</a:t>
            </a:r>
          </a:p>
        </p:txBody>
      </p:sp>
      <p:sp>
        <p:nvSpPr>
          <p:cNvPr id="132106" name="Line 10"/>
          <p:cNvSpPr>
            <a:spLocks noChangeShapeType="1"/>
          </p:cNvSpPr>
          <p:nvPr/>
        </p:nvSpPr>
        <p:spPr bwMode="auto">
          <a:xfrm>
            <a:off x="398463" y="3208338"/>
            <a:ext cx="79375" cy="449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107" name="Line 11"/>
          <p:cNvSpPr>
            <a:spLocks noChangeShapeType="1"/>
          </p:cNvSpPr>
          <p:nvPr/>
        </p:nvSpPr>
        <p:spPr bwMode="auto">
          <a:xfrm flipH="1" flipV="1">
            <a:off x="1660525" y="2362200"/>
            <a:ext cx="133350" cy="40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108" name="Line 12"/>
          <p:cNvSpPr>
            <a:spLocks noChangeShapeType="1"/>
          </p:cNvSpPr>
          <p:nvPr/>
        </p:nvSpPr>
        <p:spPr bwMode="auto">
          <a:xfrm flipH="1">
            <a:off x="2527300" y="4013200"/>
            <a:ext cx="427038" cy="401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80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 altLang="en-US"/>
              <a:t>© 2013 Pearson Education, Inc.</a:t>
            </a:r>
          </a:p>
          <a:p>
            <a:endParaRPr lang="en-GB" altLang="en-US"/>
          </a:p>
        </p:txBody>
      </p:sp>
      <p:pic>
        <p:nvPicPr>
          <p:cNvPr id="134148" name="Picture 4" descr="EAY_1e_Figure_03_24_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"/>
          <a:stretch>
            <a:fillRect/>
          </a:stretch>
        </p:blipFill>
        <p:spPr bwMode="auto">
          <a:xfrm>
            <a:off x="309563" y="111125"/>
            <a:ext cx="8524875" cy="64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1776413" y="4618038"/>
            <a:ext cx="619125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Helium</a:t>
            </a: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3059113" y="5543550"/>
            <a:ext cx="6270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Energy</a:t>
            </a:r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2763838" y="6359525"/>
            <a:ext cx="681037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Neutron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331788" y="5238750"/>
            <a:ext cx="788987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Hydrogen</a:t>
            </a:r>
          </a:p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isotopes</a:t>
            </a:r>
          </a:p>
        </p:txBody>
      </p:sp>
      <p:sp>
        <p:nvSpPr>
          <p:cNvPr id="134153" name="Line 9"/>
          <p:cNvSpPr>
            <a:spLocks noChangeShapeType="1"/>
          </p:cNvSpPr>
          <p:nvPr/>
        </p:nvSpPr>
        <p:spPr bwMode="auto">
          <a:xfrm flipH="1">
            <a:off x="630238" y="5010150"/>
            <a:ext cx="200025" cy="261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4" name="Line 10"/>
          <p:cNvSpPr>
            <a:spLocks noChangeShapeType="1"/>
          </p:cNvSpPr>
          <p:nvPr/>
        </p:nvSpPr>
        <p:spPr bwMode="auto">
          <a:xfrm flipH="1" flipV="1">
            <a:off x="660400" y="5654675"/>
            <a:ext cx="101600" cy="307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5" name="Line 11"/>
          <p:cNvSpPr>
            <a:spLocks noChangeShapeType="1"/>
          </p:cNvSpPr>
          <p:nvPr/>
        </p:nvSpPr>
        <p:spPr bwMode="auto">
          <a:xfrm flipH="1">
            <a:off x="2339975" y="4556125"/>
            <a:ext cx="314325" cy="206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6" name="Line 12"/>
          <p:cNvSpPr>
            <a:spLocks noChangeShapeType="1"/>
          </p:cNvSpPr>
          <p:nvPr/>
        </p:nvSpPr>
        <p:spPr bwMode="auto">
          <a:xfrm>
            <a:off x="2844800" y="5473700"/>
            <a:ext cx="250825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892175" y="4616450"/>
            <a:ext cx="2651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2562225" y="4524375"/>
            <a:ext cx="2651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2863850" y="4352925"/>
            <a:ext cx="2651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1909763" y="5329238"/>
            <a:ext cx="26511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1609725" y="5524500"/>
            <a:ext cx="26511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  <p:sp>
        <p:nvSpPr>
          <p:cNvPr id="134162" name="Rectangle 18"/>
          <p:cNvSpPr>
            <a:spLocks noChangeArrowheads="1"/>
          </p:cNvSpPr>
          <p:nvPr/>
        </p:nvSpPr>
        <p:spPr bwMode="auto">
          <a:xfrm>
            <a:off x="709613" y="6115050"/>
            <a:ext cx="26511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altLang="en-US" sz="1100">
                <a:latin typeface="Helvetica" pitchFamily="2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702304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6656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Organic molecules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Carbon atom covalently bonded to hydrogen and other atoms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Primary structural and function component of life 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Range in size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Inorganic molecules not made of carbon and hydrogen</a:t>
            </a:r>
          </a:p>
        </p:txBody>
      </p:sp>
    </p:spTree>
    <p:extLst>
      <p:ext uri="{BB962C8B-B14F-4D97-AF65-F5344CB8AC3E}">
        <p14:creationId xmlns:p14="http://schemas.microsoft.com/office/powerpoint/2010/main" val="3457237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pic>
        <p:nvPicPr>
          <p:cNvPr id="68612" name="Picture 4" descr="EAY_1e_Figure_03_11_U"/>
          <p:cNvPicPr>
            <a:picLocks noChangeAspect="1" noChangeArrowheads="1"/>
          </p:cNvPicPr>
          <p:nvPr/>
        </p:nvPicPr>
        <p:blipFill>
          <a:blip r:embed="rId3" cstate="print"/>
          <a:srcRect b="5409"/>
          <a:stretch>
            <a:fillRect/>
          </a:stretch>
        </p:blipFill>
        <p:spPr bwMode="auto">
          <a:xfrm>
            <a:off x="273050" y="1462088"/>
            <a:ext cx="8597900" cy="3719512"/>
          </a:xfrm>
          <a:prstGeom prst="rect">
            <a:avLst/>
          </a:prstGeom>
          <a:noFill/>
        </p:spPr>
      </p:pic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645275" y="1444625"/>
            <a:ext cx="533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C</a:t>
            </a:r>
            <a:r>
              <a:rPr lang="en-US" sz="1100" baseline="-25000">
                <a:latin typeface="Helvetica" pitchFamily="2" charset="0"/>
              </a:rPr>
              <a:t>4</a:t>
            </a:r>
            <a:r>
              <a:rPr lang="en-US" sz="1100">
                <a:latin typeface="Helvetica" pitchFamily="2" charset="0"/>
              </a:rPr>
              <a:t>H</a:t>
            </a:r>
            <a:r>
              <a:rPr lang="en-US" sz="1100" baseline="-25000">
                <a:latin typeface="Helvetica" pitchFamily="2" charset="0"/>
              </a:rPr>
              <a:t>10</a:t>
            </a:r>
            <a:endParaRPr lang="en-US" sz="1100">
              <a:latin typeface="Helvetica" pitchFamily="2" charset="0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28600" y="4965700"/>
            <a:ext cx="10175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Methane CH</a:t>
            </a:r>
            <a:r>
              <a:rPr lang="en-US" sz="1100" baseline="-25000">
                <a:latin typeface="Helvetica" pitchFamily="2" charset="0"/>
              </a:rPr>
              <a:t>3</a:t>
            </a:r>
            <a:endParaRPr lang="en-US" sz="1100">
              <a:latin typeface="Helvetica" pitchFamily="2" charset="0"/>
            </a:endParaRP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1568450" y="4965700"/>
            <a:ext cx="9667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Ethane C</a:t>
            </a:r>
            <a:r>
              <a:rPr lang="en-US" sz="1100" baseline="-25000">
                <a:latin typeface="Helvetica" pitchFamily="2" charset="0"/>
              </a:rPr>
              <a:t>2</a:t>
            </a:r>
            <a:r>
              <a:rPr lang="en-US" sz="1100">
                <a:latin typeface="Helvetica" pitchFamily="2" charset="0"/>
              </a:rPr>
              <a:t>H</a:t>
            </a:r>
            <a:r>
              <a:rPr lang="en-US" sz="1100" baseline="-25000">
                <a:latin typeface="Helvetica" pitchFamily="2" charset="0"/>
              </a:rPr>
              <a:t>6</a:t>
            </a:r>
            <a:endParaRPr lang="en-US" sz="1100">
              <a:latin typeface="Helvetica" pitchFamily="2" charset="0"/>
            </a:endParaRP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3168650" y="4965700"/>
            <a:ext cx="10509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Propane C</a:t>
            </a:r>
            <a:r>
              <a:rPr lang="en-US" sz="1100" baseline="-25000">
                <a:latin typeface="Helvetica" pitchFamily="2" charset="0"/>
              </a:rPr>
              <a:t>3</a:t>
            </a:r>
            <a:r>
              <a:rPr lang="en-US" sz="1100">
                <a:latin typeface="Helvetica" pitchFamily="2" charset="0"/>
              </a:rPr>
              <a:t>H</a:t>
            </a:r>
            <a:r>
              <a:rPr lang="en-US" sz="1100" baseline="-25000">
                <a:latin typeface="Helvetica" pitchFamily="2" charset="0"/>
              </a:rPr>
              <a:t>8</a:t>
            </a:r>
            <a:endParaRPr lang="en-US" sz="1100">
              <a:latin typeface="Helvetica" pitchFamily="2" charset="0"/>
            </a:endParaRPr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5607050" y="4802188"/>
            <a:ext cx="11080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Butane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(straight chain)</a:t>
            </a: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7443788" y="4802188"/>
            <a:ext cx="12319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2-Methylpropane</a:t>
            </a:r>
          </a:p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100">
                <a:latin typeface="Helvetica" pitchFamily="2" charset="0"/>
              </a:rPr>
              <a:t>(branched chain)</a:t>
            </a:r>
          </a:p>
        </p:txBody>
      </p:sp>
      <p:sp>
        <p:nvSpPr>
          <p:cNvPr id="68619" name="Freeform 11"/>
          <p:cNvSpPr>
            <a:spLocks/>
          </p:cNvSpPr>
          <p:nvPr/>
        </p:nvSpPr>
        <p:spPr bwMode="auto">
          <a:xfrm>
            <a:off x="5283200" y="1851025"/>
            <a:ext cx="3273425" cy="161925"/>
          </a:xfrm>
          <a:custGeom>
            <a:avLst/>
            <a:gdLst/>
            <a:ahLst/>
            <a:cxnLst>
              <a:cxn ang="0">
                <a:pos x="2062" y="101"/>
              </a:cxn>
              <a:cxn ang="0">
                <a:pos x="2062" y="2"/>
              </a:cxn>
              <a:cxn ang="0">
                <a:pos x="0" y="0"/>
              </a:cxn>
              <a:cxn ang="0">
                <a:pos x="1" y="102"/>
              </a:cxn>
            </a:cxnLst>
            <a:rect l="0" t="0" r="r" b="b"/>
            <a:pathLst>
              <a:path w="2062" h="102">
                <a:moveTo>
                  <a:pt x="2062" y="101"/>
                </a:moveTo>
                <a:lnTo>
                  <a:pt x="2062" y="2"/>
                </a:lnTo>
                <a:lnTo>
                  <a:pt x="0" y="0"/>
                </a:lnTo>
                <a:lnTo>
                  <a:pt x="1" y="102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 flipV="1">
            <a:off x="6915150" y="1689100"/>
            <a:ext cx="0" cy="161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86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7270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Organic molecules–types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Hydrocarbons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Only made of carbon and hydrogen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Carbohydrates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Made of carbon, hydrogen, oxygen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Sugars, (CH</a:t>
            </a:r>
            <a:r>
              <a:rPr lang="en-US" baseline="-25000">
                <a:ea typeface="ＭＳ Ｐゴシック" pitchFamily="34" charset="-128"/>
              </a:rPr>
              <a:t>2</a:t>
            </a:r>
            <a:r>
              <a:rPr lang="en-US">
                <a:ea typeface="ＭＳ Ｐゴシック" pitchFamily="34" charset="-128"/>
              </a:rPr>
              <a:t>O)</a:t>
            </a:r>
            <a:r>
              <a:rPr lang="en-US" i="1">
                <a:ea typeface="ＭＳ Ｐゴシック" pitchFamily="34" charset="-128"/>
              </a:rPr>
              <a:t>n</a:t>
            </a:r>
            <a:r>
              <a:rPr lang="en-US">
                <a:ea typeface="ＭＳ Ｐゴシック" pitchFamily="34" charset="-128"/>
              </a:rPr>
              <a:t>, with </a:t>
            </a:r>
            <a:r>
              <a:rPr lang="en-US" i="1">
                <a:ea typeface="ＭＳ Ｐゴシック" pitchFamily="34" charset="-128"/>
              </a:rPr>
              <a:t>n</a:t>
            </a:r>
            <a:r>
              <a:rPr lang="en-US">
                <a:ea typeface="ＭＳ Ｐゴシック" pitchFamily="34" charset="-128"/>
              </a:rPr>
              <a:t> between 3 and 7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Glucose (C</a:t>
            </a:r>
            <a:r>
              <a:rPr lang="en-US" baseline="-25000">
                <a:ea typeface="ＭＳ Ｐゴシック" pitchFamily="34" charset="-128"/>
              </a:rPr>
              <a:t>6</a:t>
            </a:r>
            <a:r>
              <a:rPr lang="en-US">
                <a:ea typeface="ＭＳ Ｐゴシック" pitchFamily="34" charset="-128"/>
              </a:rPr>
              <a:t>H</a:t>
            </a:r>
            <a:r>
              <a:rPr lang="en-US" baseline="-25000">
                <a:ea typeface="ＭＳ Ｐゴシック" pitchFamily="34" charset="-128"/>
              </a:rPr>
              <a:t>12</a:t>
            </a:r>
            <a:r>
              <a:rPr lang="en-US">
                <a:ea typeface="ＭＳ Ｐゴシック" pitchFamily="34" charset="-128"/>
              </a:rPr>
              <a:t>O</a:t>
            </a:r>
            <a:r>
              <a:rPr lang="en-US" baseline="-25000">
                <a:ea typeface="ＭＳ Ｐゴシック" pitchFamily="34" charset="-128"/>
              </a:rPr>
              <a:t>6</a:t>
            </a:r>
            <a:r>
              <a:rPr lang="en-US">
                <a:ea typeface="ＭＳ Ｐゴシック" pitchFamily="34" charset="-128"/>
              </a:rPr>
              <a:t>) the basic form of energy for most organisms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Sugars known as saccharides</a:t>
            </a:r>
          </a:p>
          <a:p>
            <a:pPr lvl="1" eaLnBrk="1" hangingPunct="1"/>
            <a:endParaRPr 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5212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7680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Organic molecules–types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Lipids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Long chains of carbon and hydrogen and a shorter region with one to several oxygen molecules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Fats and oils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Nonpolar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Lipids not water soluble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Important energy storage</a:t>
            </a:r>
          </a:p>
        </p:txBody>
      </p:sp>
    </p:spTree>
    <p:extLst>
      <p:ext uri="{BB962C8B-B14F-4D97-AF65-F5344CB8AC3E}">
        <p14:creationId xmlns:p14="http://schemas.microsoft.com/office/powerpoint/2010/main" val="2482384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pic>
        <p:nvPicPr>
          <p:cNvPr id="78852" name="Picture 4" descr="EAY_1e_Figure_03_13_U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1758950" y="111125"/>
            <a:ext cx="5614988" cy="6442075"/>
          </a:xfrm>
          <a:prstGeom prst="rect">
            <a:avLst/>
          </a:prstGeom>
          <a:noFill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1828800" y="463550"/>
            <a:ext cx="17399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 b="1">
                <a:latin typeface="Helvetica" pitchFamily="2" charset="0"/>
              </a:rPr>
              <a:t>Polar region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5453063" y="776288"/>
            <a:ext cx="160655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>
                <a:latin typeface="Helvetica" pitchFamily="2" charset="0"/>
              </a:rPr>
              <a:t>Phosphorus</a:t>
            </a: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6127750" y="2268538"/>
            <a:ext cx="1058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>
                <a:latin typeface="Helvetica" pitchFamily="2" charset="0"/>
              </a:rPr>
              <a:t>Carbon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6138863" y="3695700"/>
            <a:ext cx="133985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>
                <a:latin typeface="Helvetica" pitchFamily="2" charset="0"/>
              </a:rPr>
              <a:t>Hydrogen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2522538" y="1244600"/>
            <a:ext cx="110331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>
                <a:latin typeface="Helvetica" pitchFamily="2" charset="0"/>
              </a:rPr>
              <a:t>Oxygen</a:t>
            </a:r>
          </a:p>
        </p:txBody>
      </p:sp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2200275" y="4352925"/>
            <a:ext cx="13541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 b="1">
                <a:latin typeface="Helvetica" pitchFamily="2" charset="0"/>
              </a:rPr>
              <a:t>Nonpolar</a:t>
            </a:r>
          </a:p>
          <a:p>
            <a:pPr algn="r" eaLnBrk="0" hangingPunct="0">
              <a:spcAft>
                <a:spcPct val="0"/>
              </a:spcAft>
              <a:buClrTx/>
              <a:buFontTx/>
              <a:buNone/>
            </a:pPr>
            <a:r>
              <a:rPr lang="en-US" sz="2100" b="1">
                <a:latin typeface="Helvetica" pitchFamily="2" charset="0"/>
              </a:rPr>
              <a:t>region</a:t>
            </a:r>
          </a:p>
        </p:txBody>
      </p:sp>
      <p:sp>
        <p:nvSpPr>
          <p:cNvPr id="78859" name="Freeform 11"/>
          <p:cNvSpPr>
            <a:spLocks/>
          </p:cNvSpPr>
          <p:nvPr/>
        </p:nvSpPr>
        <p:spPr bwMode="auto">
          <a:xfrm>
            <a:off x="3830638" y="2657475"/>
            <a:ext cx="300037" cy="3875088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0" y="1"/>
              </a:cxn>
              <a:cxn ang="0">
                <a:pos x="0" y="2438"/>
              </a:cxn>
              <a:cxn ang="0">
                <a:pos x="184" y="2441"/>
              </a:cxn>
            </a:cxnLst>
            <a:rect l="0" t="0" r="r" b="b"/>
            <a:pathLst>
              <a:path w="189" h="2441">
                <a:moveTo>
                  <a:pt x="189" y="0"/>
                </a:moveTo>
                <a:lnTo>
                  <a:pt x="0" y="1"/>
                </a:lnTo>
                <a:lnTo>
                  <a:pt x="0" y="2438"/>
                </a:lnTo>
                <a:lnTo>
                  <a:pt x="184" y="2441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0" name="Line 12"/>
          <p:cNvSpPr>
            <a:spLocks noChangeShapeType="1"/>
          </p:cNvSpPr>
          <p:nvPr/>
        </p:nvSpPr>
        <p:spPr bwMode="auto">
          <a:xfrm flipH="1">
            <a:off x="3548063" y="4589463"/>
            <a:ext cx="287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1" name="Line 13"/>
          <p:cNvSpPr>
            <a:spLocks noChangeShapeType="1"/>
          </p:cNvSpPr>
          <p:nvPr/>
        </p:nvSpPr>
        <p:spPr bwMode="auto">
          <a:xfrm>
            <a:off x="5486400" y="2474913"/>
            <a:ext cx="6683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2" name="Line 14"/>
          <p:cNvSpPr>
            <a:spLocks noChangeShapeType="1"/>
          </p:cNvSpPr>
          <p:nvPr/>
        </p:nvSpPr>
        <p:spPr bwMode="auto">
          <a:xfrm>
            <a:off x="5834063" y="3892550"/>
            <a:ext cx="3413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3" name="Line 15"/>
          <p:cNvSpPr>
            <a:spLocks noChangeShapeType="1"/>
          </p:cNvSpPr>
          <p:nvPr/>
        </p:nvSpPr>
        <p:spPr bwMode="auto">
          <a:xfrm flipV="1">
            <a:off x="4702175" y="976313"/>
            <a:ext cx="784225" cy="282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 flipH="1">
            <a:off x="3586163" y="1455738"/>
            <a:ext cx="5159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5" name="Freeform 17"/>
          <p:cNvSpPr>
            <a:spLocks/>
          </p:cNvSpPr>
          <p:nvPr/>
        </p:nvSpPr>
        <p:spPr bwMode="auto">
          <a:xfrm>
            <a:off x="3832225" y="177800"/>
            <a:ext cx="300038" cy="990600"/>
          </a:xfrm>
          <a:custGeom>
            <a:avLst/>
            <a:gdLst/>
            <a:ahLst/>
            <a:cxnLst>
              <a:cxn ang="0">
                <a:pos x="188" y="2"/>
              </a:cxn>
              <a:cxn ang="0">
                <a:pos x="0" y="0"/>
              </a:cxn>
              <a:cxn ang="0">
                <a:pos x="2" y="624"/>
              </a:cxn>
              <a:cxn ang="0">
                <a:pos x="189" y="624"/>
              </a:cxn>
            </a:cxnLst>
            <a:rect l="0" t="0" r="r" b="b"/>
            <a:pathLst>
              <a:path w="189" h="624">
                <a:moveTo>
                  <a:pt x="188" y="2"/>
                </a:moveTo>
                <a:lnTo>
                  <a:pt x="0" y="0"/>
                </a:lnTo>
                <a:lnTo>
                  <a:pt x="2" y="624"/>
                </a:lnTo>
                <a:lnTo>
                  <a:pt x="189" y="62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66" name="Line 18"/>
          <p:cNvSpPr>
            <a:spLocks noChangeShapeType="1"/>
          </p:cNvSpPr>
          <p:nvPr/>
        </p:nvSpPr>
        <p:spPr bwMode="auto">
          <a:xfrm flipH="1">
            <a:off x="3546475" y="673100"/>
            <a:ext cx="285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47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80900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Macromolecules 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Small organic molecule linked together</a:t>
            </a:r>
          </a:p>
          <a:p>
            <a:pPr eaLnBrk="1" hangingPunct="1"/>
            <a:r>
              <a:rPr lang="en-US" dirty="0"/>
              <a:t>Polymers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Linked together in long chains</a:t>
            </a:r>
          </a:p>
          <a:p>
            <a:pPr eaLnBrk="1" hangingPunct="1"/>
            <a:r>
              <a:rPr lang="en-US" dirty="0"/>
              <a:t>Polysaccharides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Polymers of simple sugars</a:t>
            </a:r>
          </a:p>
          <a:p>
            <a:pPr lvl="2" eaLnBrk="1" hangingPunct="1"/>
            <a:r>
              <a:rPr lang="en-US" dirty="0">
                <a:ea typeface="ＭＳ Ｐゴシック" pitchFamily="34" charset="-128"/>
              </a:rPr>
              <a:t>Starch</a:t>
            </a:r>
          </a:p>
          <a:p>
            <a:pPr lvl="2" eaLnBrk="1" hangingPunct="1"/>
            <a:r>
              <a:rPr lang="en-US" dirty="0">
                <a:ea typeface="ＭＳ Ｐゴシック" pitchFamily="34" charset="-128"/>
              </a:rPr>
              <a:t>Cellulose</a:t>
            </a:r>
          </a:p>
        </p:txBody>
      </p:sp>
    </p:spTree>
    <p:extLst>
      <p:ext uri="{BB962C8B-B14F-4D97-AF65-F5344CB8AC3E}">
        <p14:creationId xmlns:p14="http://schemas.microsoft.com/office/powerpoint/2010/main" val="41277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3.2 The Organic Chemistry of Life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84996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Macromolecules 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Proteins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Polymers of amino acids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20 amino acids–same base structure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Amino group (–NH</a:t>
            </a:r>
            <a:r>
              <a:rPr lang="en-US" baseline="-25000">
                <a:ea typeface="ＭＳ Ｐゴシック" pitchFamily="34" charset="-128"/>
              </a:rPr>
              <a:t>2</a:t>
            </a:r>
            <a:r>
              <a:rPr lang="en-US">
                <a:ea typeface="ＭＳ Ｐゴシック" pitchFamily="34" charset="-128"/>
              </a:rPr>
              <a:t>)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Carboxylic acid group (–COOH)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Proteins made of chains of 100 to 1,000+ amino acids</a:t>
            </a:r>
          </a:p>
        </p:txBody>
      </p:sp>
    </p:spTree>
    <p:extLst>
      <p:ext uri="{BB962C8B-B14F-4D97-AF65-F5344CB8AC3E}">
        <p14:creationId xmlns:p14="http://schemas.microsoft.com/office/powerpoint/2010/main" val="773265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916</Words>
  <Application>Microsoft Office PowerPoint</Application>
  <PresentationFormat>On-screen Show (4:3)</PresentationFormat>
  <Paragraphs>236</Paragraphs>
  <Slides>29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Franklin Gothic Book</vt:lpstr>
      <vt:lpstr>Helvetica</vt:lpstr>
      <vt:lpstr>Perpetua</vt:lpstr>
      <vt:lpstr>Times</vt:lpstr>
      <vt:lpstr>TimesNewRomanPS-BoldMT</vt:lpstr>
      <vt:lpstr>Wingdings 2</vt:lpstr>
      <vt:lpstr>Equity</vt:lpstr>
      <vt:lpstr>ENSP 2000</vt:lpstr>
      <vt:lpstr>Organic chemistry</vt:lpstr>
      <vt:lpstr>3.2 The Organic Chemistry of Life</vt:lpstr>
      <vt:lpstr>PowerPoint Presentation</vt:lpstr>
      <vt:lpstr>3.2 The Organic Chemistry of Life</vt:lpstr>
      <vt:lpstr>3.2 The Organic Chemistry of Life</vt:lpstr>
      <vt:lpstr>PowerPoint Presentation</vt:lpstr>
      <vt:lpstr>3.2 The Organic Chemistry of Life</vt:lpstr>
      <vt:lpstr>3.2 The Organic Chemistry of Life</vt:lpstr>
      <vt:lpstr>3.2 The Organic Chemistry of Life</vt:lpstr>
      <vt:lpstr>PowerPoint Presentation</vt:lpstr>
      <vt:lpstr>3.2 The Organic Chemistry of Life</vt:lpstr>
      <vt:lpstr>3.2 The Organic Chemistry of Life</vt:lpstr>
      <vt:lpstr>Energy and the Environment</vt:lpstr>
      <vt:lpstr>3.3 Energy and the Environment</vt:lpstr>
      <vt:lpstr>PowerPoint Presentation</vt:lpstr>
      <vt:lpstr>3.3 Energy and the Environment</vt:lpstr>
      <vt:lpstr>3.3 Energy and the Environment</vt:lpstr>
      <vt:lpstr>3.3 Energy and the Environment</vt:lpstr>
      <vt:lpstr>Temperature Scales</vt:lpstr>
      <vt:lpstr>Temperature Conversion</vt:lpstr>
      <vt:lpstr>Practice Problem</vt:lpstr>
      <vt:lpstr>3.3 Energy and the Environment</vt:lpstr>
      <vt:lpstr>PowerPoint Presentation</vt:lpstr>
      <vt:lpstr>3.3 Energy and the Environment</vt:lpstr>
      <vt:lpstr>PowerPoint Presentation</vt:lpstr>
      <vt:lpstr>3.3 Energy and the Environment</vt:lpstr>
      <vt:lpstr>PowerPoint Presentation</vt:lpstr>
      <vt:lpstr>PowerPoint Presentation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ENSP 2000</dc:title>
  <dc:creator>Windows User</dc:creator>
  <cp:lastModifiedBy>Minory Nammouz</cp:lastModifiedBy>
  <cp:revision>6</cp:revision>
  <dcterms:created xsi:type="dcterms:W3CDTF">2015-01-30T18:22:35Z</dcterms:created>
  <dcterms:modified xsi:type="dcterms:W3CDTF">2021-01-22T17:38:47Z</dcterms:modified>
</cp:coreProperties>
</file>