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4"/>
  </p:notesMasterIdLst>
  <p:sldIdLst>
    <p:sldId id="256" r:id="rId2"/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277" r:id="rId17"/>
    <p:sldId id="278" r:id="rId18"/>
    <p:sldId id="261" r:id="rId19"/>
    <p:sldId id="284" r:id="rId20"/>
    <p:sldId id="282" r:id="rId21"/>
    <p:sldId id="280" r:id="rId22"/>
    <p:sldId id="279" r:id="rId23"/>
    <p:sldId id="283" r:id="rId24"/>
    <p:sldId id="266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325" r:id="rId33"/>
    <p:sldId id="344" r:id="rId34"/>
    <p:sldId id="289" r:id="rId35"/>
    <p:sldId id="290" r:id="rId36"/>
    <p:sldId id="291" r:id="rId37"/>
    <p:sldId id="361" r:id="rId38"/>
    <p:sldId id="362" r:id="rId39"/>
    <p:sldId id="363" r:id="rId40"/>
    <p:sldId id="364" r:id="rId41"/>
    <p:sldId id="365" r:id="rId42"/>
    <p:sldId id="329" r:id="rId43"/>
    <p:sldId id="330" r:id="rId44"/>
    <p:sldId id="331" r:id="rId45"/>
    <p:sldId id="332" r:id="rId46"/>
    <p:sldId id="334" r:id="rId47"/>
    <p:sldId id="371" r:id="rId48"/>
    <p:sldId id="372" r:id="rId49"/>
    <p:sldId id="338" r:id="rId50"/>
    <p:sldId id="373" r:id="rId51"/>
    <p:sldId id="375" r:id="rId52"/>
    <p:sldId id="376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A8363-6BFF-4B02-80C5-32B5060BD40A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471F1-7721-4941-8A96-BF22C1BAD3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24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CCD758-3F4B-470B-A16C-E035CA87FA5D}" type="slidenum">
              <a:rPr lang="en-US"/>
              <a:pPr/>
              <a:t>3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40A5F5-E950-4D07-B0A9-135F8EC06FD0}" type="slidenum">
              <a:rPr lang="en-US"/>
              <a:pPr/>
              <a:t>38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060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14C156-2944-4865-B418-26171587D71F}" type="slidenum">
              <a:rPr lang="en-US" sz="1200"/>
              <a:pPr algn="r"/>
              <a:t>50</a:t>
            </a:fld>
            <a:endParaRPr lang="en-US" sz="12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16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E9690E-C12F-43C9-9295-7589FD952297}" type="slidenum">
              <a:rPr lang="en-US"/>
              <a:pPr/>
              <a:t>7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608578-DC80-4345-A521-2F9C8C18841C}" type="slidenum">
              <a:rPr lang="en-US"/>
              <a:pPr/>
              <a:t>16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7178C4-F4ED-4D7E-AA3E-CA0E15C012CB}" type="slidenum">
              <a:rPr lang="en-US"/>
              <a:pPr/>
              <a:t>17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Times" pitchFamily="18" charset="0"/>
              <a:buNone/>
            </a:pPr>
            <a:endParaRPr lang="en-US">
              <a:latin typeface="Arial" pitchFamily="34" charset="0"/>
            </a:endParaRPr>
          </a:p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471F1-7721-4941-8A96-BF22C1BAD36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12980-8CC0-4AA8-A9E5-238B644B6ED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1B10F-1D3E-42DA-9F74-04B5A548C60A}" type="slidenum">
              <a:rPr lang="en-US"/>
              <a:pPr/>
              <a:t>34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Times" pitchFamily="18" charset="0"/>
              <a:buNone/>
            </a:pPr>
            <a:endParaRPr lang="en-US">
              <a:latin typeface="Arial" pitchFamily="34" charset="0"/>
            </a:endParaRPr>
          </a:p>
          <a:p>
            <a:pPr eaLnBrk="1" hangingPunct="1"/>
            <a:endParaRPr 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24C594C-447F-4CD2-B0D0-718392E60E2E}" type="slidenum">
              <a:rPr lang="en-US" sz="1200"/>
              <a:pPr algn="r"/>
              <a:t>35</a:t>
            </a:fld>
            <a:endParaRPr lang="en-US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980CB-3054-4EB2-8AF6-23E9BA51F33A}" type="slidenum">
              <a:rPr lang="en-US"/>
              <a:pPr/>
              <a:t>36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36676-B72C-40E3-A5F2-407BC2D7DC27}" type="datetime1">
              <a:rPr lang="en-US"/>
              <a:pPr>
                <a:defRPr/>
              </a:pPr>
              <a:t>9/16/2021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Pearson Prentice Hall, Inc.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4/</a:t>
            </a:r>
            <a:fld id="{AA5CF324-8D0B-430B-AF67-5EA661E954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008D8F3-B57D-4DC3-858C-BACBD73F29D4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3FEC118-79CB-44C6-918E-24639AD461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9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ENSP 2000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Atomic Number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Atomic number (Z): is the number of protons in the nucleus of an atom of any element.</a:t>
            </a:r>
          </a:p>
          <a:p>
            <a:r>
              <a:rPr lang="en-US" dirty="0"/>
              <a:t>The atomic number determines the identity of atom.</a:t>
            </a:r>
          </a:p>
          <a:p>
            <a:r>
              <a:rPr lang="en-US" dirty="0"/>
              <a:t>Mass number (A): is the number of protons + number of neutrons.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38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09600" y="990600"/>
            <a:ext cx="7772400" cy="1338262"/>
          </a:xfrm>
        </p:spPr>
        <p:txBody>
          <a:bodyPr>
            <a:noAutofit/>
          </a:bodyPr>
          <a:lstStyle/>
          <a:p>
            <a:r>
              <a:rPr lang="en-US" sz="4400" dirty="0"/>
              <a:t>Can atoms of </a:t>
            </a:r>
            <a:r>
              <a:rPr lang="en-US" sz="4400" dirty="0">
                <a:solidFill>
                  <a:srgbClr val="FF0000"/>
                </a:solidFill>
              </a:rPr>
              <a:t>a given element</a:t>
            </a:r>
            <a:r>
              <a:rPr lang="en-US" sz="4400" dirty="0"/>
              <a:t> have different numbers of Neutrons?</a:t>
            </a:r>
          </a:p>
        </p:txBody>
      </p:sp>
      <p:pic>
        <p:nvPicPr>
          <p:cNvPr id="4" name="Picture 3" descr="C:\Users\MNAMMOU\AppData\Local\Microsoft\Windows\Temporary Internet Files\Content.IE5\B9MX3V6B\MP90044864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724400"/>
            <a:ext cx="2857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126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Isotopes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64581"/>
            <a:ext cx="7708392" cy="4953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</a:t>
            </a:r>
            <a:r>
              <a:rPr lang="en-US" sz="3200" dirty="0"/>
              <a:t>Isotopes : Atoms that have the same number of protons but different numbers of neutrons.</a:t>
            </a: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3733800" y="4953000"/>
          <a:ext cx="1600200" cy="1520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241200" progId="Equation.DSMT4">
                  <p:embed/>
                </p:oleObj>
              </mc:Choice>
              <mc:Fallback>
                <p:oleObj name="Equation" r:id="rId2" imgW="2538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953000"/>
                        <a:ext cx="1600200" cy="1520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>
            <a:off x="5029200" y="5715000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048000" y="54102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971800" y="61722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19800" y="5486400"/>
            <a:ext cx="312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Chemical symbol of an element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04356" y="5164768"/>
            <a:ext cx="1667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Mass number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0" y="60198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Atomic number</a:t>
            </a:r>
          </a:p>
        </p:txBody>
      </p:sp>
    </p:spTree>
    <p:extLst>
      <p:ext uri="{BB962C8B-B14F-4D97-AF65-F5344CB8AC3E}">
        <p14:creationId xmlns:p14="http://schemas.microsoft.com/office/powerpoint/2010/main" val="3733419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Exercises </a:t>
            </a:r>
            <a:r>
              <a:rPr lang="en-US"/>
              <a:t>- Isotopes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5181600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/>
              <a:t>How many neutrons are there in the</a:t>
            </a:r>
          </a:p>
          <a:p>
            <a:pPr>
              <a:buNone/>
            </a:pPr>
            <a:r>
              <a:rPr lang="en-US" sz="5100" dirty="0"/>
              <a:t> nucleus?</a:t>
            </a:r>
          </a:p>
          <a:p>
            <a:pPr>
              <a:buNone/>
            </a:pPr>
            <a:endParaRPr lang="en-US" sz="4500" dirty="0"/>
          </a:p>
          <a:p>
            <a:r>
              <a:rPr lang="en-US" sz="5100" dirty="0"/>
              <a:t>How many neutrons are there in the</a:t>
            </a:r>
          </a:p>
          <a:p>
            <a:pPr>
              <a:buNone/>
            </a:pPr>
            <a:r>
              <a:rPr lang="en-US" sz="5100" dirty="0"/>
              <a:t>nucleus?</a:t>
            </a:r>
          </a:p>
          <a:p>
            <a:pPr>
              <a:buNone/>
            </a:pPr>
            <a:endParaRPr lang="en-US" sz="4500" dirty="0"/>
          </a:p>
          <a:p>
            <a:r>
              <a:rPr lang="en-US" sz="5100" dirty="0"/>
              <a:t>Refer to the following isotope symbols, in which we use the letter X as the symbol for all elements so that the symbol will not identify the elements. </a:t>
            </a:r>
          </a:p>
          <a:p>
            <a:pPr marL="916686" lvl="1" indent="-514350">
              <a:buFont typeface="+mj-lt"/>
              <a:buAutoNum type="alphaLcPeriod"/>
            </a:pPr>
            <a:r>
              <a:rPr lang="en-US" sz="5100" dirty="0"/>
              <a:t>Which are isotopes of the same element?</a:t>
            </a:r>
          </a:p>
          <a:p>
            <a:pPr marL="916686" lvl="1" indent="-514350">
              <a:buFont typeface="+mj-lt"/>
              <a:buAutoNum type="alphaLcPeriod"/>
            </a:pPr>
            <a:r>
              <a:rPr lang="en-US" sz="5100" dirty="0"/>
              <a:t>Which have the same mass number?</a:t>
            </a:r>
          </a:p>
          <a:p>
            <a:pPr marL="916686" lvl="1" indent="-514350">
              <a:buFont typeface="+mj-lt"/>
              <a:buAutoNum type="alphaLcPeriod"/>
            </a:pPr>
            <a:r>
              <a:rPr lang="en-US" sz="5100" dirty="0"/>
              <a:t>Which have the same number of neutrons?</a:t>
            </a:r>
          </a:p>
          <a:p>
            <a:pPr marL="596646" indent="-514350">
              <a:buFont typeface="+mj-lt"/>
              <a:buAutoNum type="alphaLcPeriod"/>
            </a:pPr>
            <a:endParaRPr lang="en-US" sz="4500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849844"/>
              </p:ext>
            </p:extLst>
          </p:nvPr>
        </p:nvGraphicFramePr>
        <p:xfrm>
          <a:off x="1600200" y="1752600"/>
          <a:ext cx="762000" cy="669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241200" progId="Equation.DSMT4">
                  <p:embed/>
                </p:oleObj>
              </mc:Choice>
              <mc:Fallback>
                <p:oleObj name="Equation" r:id="rId2" imgW="3045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752600"/>
                        <a:ext cx="762000" cy="669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086809"/>
              </p:ext>
            </p:extLst>
          </p:nvPr>
        </p:nvGraphicFramePr>
        <p:xfrm>
          <a:off x="1676400" y="2743200"/>
          <a:ext cx="762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41200" progId="Equation.DSMT4">
                  <p:embed/>
                </p:oleObj>
              </mc:Choice>
              <mc:Fallback>
                <p:oleObj name="Equation" r:id="rId4" imgW="2412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743200"/>
                        <a:ext cx="7620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490861"/>
              </p:ext>
            </p:extLst>
          </p:nvPr>
        </p:nvGraphicFramePr>
        <p:xfrm>
          <a:off x="2438400" y="5562600"/>
          <a:ext cx="4411579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0" imgH="241200" progId="Equation.DSMT4">
                  <p:embed/>
                </p:oleObj>
              </mc:Choice>
              <mc:Fallback>
                <p:oleObj name="Equation" r:id="rId6" imgW="13968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562600"/>
                        <a:ext cx="4411579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875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holds the atom together?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The attractive forces between the unlike charges.</a:t>
            </a:r>
          </a:p>
          <a:p>
            <a:pPr lvl="1"/>
            <a:r>
              <a:rPr lang="en-US" sz="3200" dirty="0"/>
              <a:t>The proton has a charge equal in magnitude but opposite in sign to that of an electron (1+).</a:t>
            </a:r>
          </a:p>
          <a:p>
            <a:pPr lvl="1"/>
            <a:r>
              <a:rPr lang="en-US" sz="3200" dirty="0"/>
              <a:t>The electron has a charge of “1-”.</a:t>
            </a:r>
          </a:p>
          <a:p>
            <a:pPr lvl="1"/>
            <a:r>
              <a:rPr lang="en-US" sz="3200" dirty="0"/>
              <a:t>The electrons contribute so little to the atom’s total mass.</a:t>
            </a:r>
          </a:p>
          <a:p>
            <a:pPr lvl="1"/>
            <a:r>
              <a:rPr lang="en-US" sz="3200" dirty="0"/>
              <a:t>The electrons mass in an atom is usually disregarded.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49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3400" y="838200"/>
            <a:ext cx="7772400" cy="1338262"/>
          </a:xfrm>
        </p:spPr>
        <p:txBody>
          <a:bodyPr>
            <a:noAutofit/>
          </a:bodyPr>
          <a:lstStyle/>
          <a:p>
            <a:r>
              <a:rPr lang="en-US" sz="4400" dirty="0"/>
              <a:t>Can atoms of </a:t>
            </a:r>
            <a:r>
              <a:rPr lang="en-US" sz="4400" dirty="0">
                <a:solidFill>
                  <a:srgbClr val="FF0000"/>
                </a:solidFill>
              </a:rPr>
              <a:t>a given element</a:t>
            </a:r>
            <a:r>
              <a:rPr lang="en-US" sz="4400" dirty="0"/>
              <a:t> have different numbers of electrons?</a:t>
            </a:r>
          </a:p>
        </p:txBody>
      </p:sp>
      <p:pic>
        <p:nvPicPr>
          <p:cNvPr id="33795" name="Picture 3" descr="C:\Users\MNAMMOU\AppData\Local\Microsoft\Windows\Temporary Internet Files\Content.IE5\B9MX3V6B\MP90044864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724400"/>
            <a:ext cx="2857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40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35844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Ions</a:t>
            </a:r>
          </a:p>
          <a:p>
            <a:pPr lvl="1" eaLnBrk="1" hangingPunct="1"/>
            <a:r>
              <a:rPr lang="en-US" sz="2800" dirty="0">
                <a:ea typeface="ＭＳ Ｐゴシック" pitchFamily="34" charset="-128"/>
              </a:rPr>
              <a:t>Atom gained or lost an electron</a:t>
            </a:r>
          </a:p>
          <a:p>
            <a:pPr lvl="1" eaLnBrk="1" hangingPunct="1"/>
            <a:r>
              <a:rPr lang="en-US" sz="2800" dirty="0">
                <a:ea typeface="ＭＳ Ｐゴシック" pitchFamily="34" charset="-128"/>
              </a:rPr>
              <a:t>Results in overall charge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Gained electron = negative charge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Lost electron = positive charge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37892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Molecules</a:t>
            </a:r>
          </a:p>
          <a:p>
            <a:pPr lvl="1" eaLnBrk="1" hangingPunct="1"/>
            <a:r>
              <a:rPr lang="en-US" sz="2800" dirty="0">
                <a:ea typeface="ＭＳ Ｐゴシック" pitchFamily="34" charset="-128"/>
              </a:rPr>
              <a:t>Two or more atoms combined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Oxygen (O</a:t>
            </a:r>
            <a:r>
              <a:rPr lang="en-US" sz="2400" baseline="-25000" dirty="0">
                <a:ea typeface="ＭＳ Ｐゴシック" pitchFamily="34" charset="-128"/>
              </a:rPr>
              <a:t>2</a:t>
            </a:r>
            <a:r>
              <a:rPr lang="en-US" sz="2400" dirty="0">
                <a:ea typeface="ＭＳ Ｐゴシック" pitchFamily="34" charset="-128"/>
              </a:rPr>
              <a:t>), nitrogen (N</a:t>
            </a:r>
            <a:r>
              <a:rPr lang="en-US" sz="2400" baseline="-25000" dirty="0">
                <a:ea typeface="ＭＳ Ｐゴシック" pitchFamily="34" charset="-128"/>
              </a:rPr>
              <a:t>2</a:t>
            </a:r>
            <a:r>
              <a:rPr lang="en-US" sz="2400" dirty="0">
                <a:ea typeface="ＭＳ Ｐゴシック" pitchFamily="34" charset="-128"/>
              </a:rPr>
              <a:t>)</a:t>
            </a:r>
          </a:p>
          <a:p>
            <a:pPr eaLnBrk="1" hangingPunct="1"/>
            <a:r>
              <a:rPr lang="en-US" sz="3200" dirty="0"/>
              <a:t>Compounds</a:t>
            </a:r>
          </a:p>
          <a:p>
            <a:pPr lvl="1" eaLnBrk="1" hangingPunct="1"/>
            <a:r>
              <a:rPr lang="en-US" sz="2800" dirty="0">
                <a:ea typeface="ＭＳ Ｐゴシック" pitchFamily="34" charset="-128"/>
              </a:rPr>
              <a:t>Molecules made from more than one element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Carbon dioxide (CO</a:t>
            </a:r>
            <a:r>
              <a:rPr lang="en-US" sz="2400" baseline="-25000" dirty="0">
                <a:ea typeface="ＭＳ Ｐゴシック" pitchFamily="34" charset="-128"/>
              </a:rPr>
              <a:t>2</a:t>
            </a:r>
            <a:r>
              <a:rPr lang="en-US" sz="2400" dirty="0">
                <a:ea typeface="ＭＳ Ｐゴシック" pitchFamily="34" charset="-128"/>
              </a:rPr>
              <a:t>), water (H</a:t>
            </a:r>
            <a:r>
              <a:rPr lang="en-US" sz="2400" baseline="-25000" dirty="0">
                <a:ea typeface="ＭＳ Ｐゴシック" pitchFamily="34" charset="-128"/>
              </a:rPr>
              <a:t>2</a:t>
            </a:r>
            <a:r>
              <a:rPr lang="en-US" sz="2400" dirty="0">
                <a:ea typeface="ＭＳ Ｐゴシック" pitchFamily="34" charset="-128"/>
              </a:rPr>
              <a:t>O)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Metals vs. Nonmetal</a:t>
            </a:r>
          </a:p>
        </p:txBody>
      </p:sp>
      <p:sp>
        <p:nvSpPr>
          <p:cNvPr id="1638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/>
              <a:t>4/</a:t>
            </a:r>
            <a:fld id="{B958F366-B364-43AD-B0D5-02A061E0D0E8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638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b="1" dirty="0"/>
              <a:t>Metals</a:t>
            </a:r>
            <a:r>
              <a:rPr lang="en-US" dirty="0"/>
              <a:t> lose electrons to take on the electron structure of the previous noble gas.  In doing so, they form positive ions (</a:t>
            </a:r>
            <a:r>
              <a:rPr lang="en-US" b="1" i="1" dirty="0" err="1"/>
              <a:t>cations</a:t>
            </a:r>
            <a:r>
              <a:rPr lang="en-US" dirty="0"/>
              <a:t>).</a:t>
            </a:r>
          </a:p>
          <a:p>
            <a:pPr eaLnBrk="1" hangingPunct="1">
              <a:buFontTx/>
              <a:buNone/>
            </a:pPr>
            <a:endParaRPr lang="en-US" dirty="0"/>
          </a:p>
          <a:p>
            <a:pPr eaLnBrk="1" hangingPunct="1">
              <a:buFontTx/>
              <a:buNone/>
            </a:pPr>
            <a:r>
              <a:rPr lang="en-US" b="1" dirty="0"/>
              <a:t>Nonmetals </a:t>
            </a:r>
            <a:r>
              <a:rPr lang="en-US" dirty="0"/>
              <a:t>tend </a:t>
            </a:r>
            <a:r>
              <a:rPr lang="en-US"/>
              <a:t>to gain </a:t>
            </a:r>
            <a:r>
              <a:rPr lang="en-US" dirty="0"/>
              <a:t>electrons to take on the electron structure of the next noble gas.  In doing so, they form negative ions (</a:t>
            </a:r>
            <a:r>
              <a:rPr lang="en-US" b="1" i="1" dirty="0"/>
              <a:t>anions</a:t>
            </a:r>
            <a:r>
              <a:rPr lang="en-US" sz="2800" dirty="0"/>
              <a:t>).</a:t>
            </a:r>
            <a:endParaRPr lang="en-US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4017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Sodium Reacts with Chlorine (Theory)</a:t>
            </a:r>
          </a:p>
        </p:txBody>
      </p:sp>
      <p:sp>
        <p:nvSpPr>
          <p:cNvPr id="10242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/>
              <a:t>4/</a:t>
            </a:r>
            <a:fld id="{67F2932F-E22F-4A8B-BD6E-E283F137DE8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024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38200" y="1600200"/>
            <a:ext cx="7772400" cy="45720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sz="3200" dirty="0"/>
              <a:t>Na</a:t>
            </a:r>
            <a:r>
              <a:rPr lang="en-US" sz="3200" baseline="30000" dirty="0"/>
              <a:t>+</a:t>
            </a:r>
            <a:r>
              <a:rPr lang="en-US" sz="3200" dirty="0"/>
              <a:t> (</a:t>
            </a:r>
            <a:r>
              <a:rPr lang="en-US" sz="3200" i="1" dirty="0"/>
              <a:t>metal</a:t>
            </a:r>
            <a:r>
              <a:rPr lang="en-US" sz="3200" dirty="0"/>
              <a:t>) ions and </a:t>
            </a:r>
            <a:r>
              <a:rPr lang="en-US" sz="3200" dirty="0" err="1"/>
              <a:t>Cl</a:t>
            </a:r>
            <a:r>
              <a:rPr lang="en-US" sz="3200" baseline="30000" dirty="0"/>
              <a:t>-</a:t>
            </a:r>
            <a:r>
              <a:rPr lang="en-US" sz="3200" dirty="0"/>
              <a:t> (</a:t>
            </a:r>
            <a:r>
              <a:rPr lang="en-US" sz="3200" i="1" dirty="0"/>
              <a:t>non-metal</a:t>
            </a:r>
            <a:r>
              <a:rPr lang="en-US" sz="3200" dirty="0"/>
              <a:t>) have opposite charges and attract each other. The resulting attraction is an </a:t>
            </a:r>
            <a:r>
              <a:rPr lang="en-US" sz="3200" b="1" i="1" dirty="0"/>
              <a:t>ionic bond</a:t>
            </a:r>
            <a:r>
              <a:rPr lang="en-US" sz="3200" dirty="0"/>
              <a:t>.</a:t>
            </a:r>
          </a:p>
          <a:p>
            <a:pPr eaLnBrk="1" hangingPunct="1">
              <a:buFontTx/>
              <a:buNone/>
            </a:pPr>
            <a:endParaRPr lang="en-US" sz="3200" dirty="0"/>
          </a:p>
          <a:p>
            <a:pPr eaLnBrk="1" hangingPunct="1">
              <a:buFontTx/>
              <a:buNone/>
            </a:pPr>
            <a:r>
              <a:rPr lang="en-US" sz="3200" dirty="0"/>
              <a:t>Ionic compounds are held together by ionic bonds and exist in a </a:t>
            </a:r>
            <a:r>
              <a:rPr lang="en-US" sz="3200" b="1" dirty="0"/>
              <a:t>crystal</a:t>
            </a:r>
            <a:r>
              <a:rPr lang="en-US" sz="3200" dirty="0"/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685800"/>
            <a:ext cx="7772400" cy="1628775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3100" b="1" dirty="0"/>
              <a:t>The Physical Science of the Environment – part 1</a:t>
            </a:r>
            <a:br>
              <a:rPr lang="en-US" sz="3100" b="1" dirty="0"/>
            </a:br>
            <a:endParaRPr lang="en-US" sz="31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 3</a:t>
            </a:r>
          </a:p>
        </p:txBody>
      </p:sp>
    </p:spTree>
    <p:extLst>
      <p:ext uri="{BB962C8B-B14F-4D97-AF65-F5344CB8AC3E}">
        <p14:creationId xmlns:p14="http://schemas.microsoft.com/office/powerpoint/2010/main" val="4140282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325562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Sodium Reacts with Chlorine (Facts)</a:t>
            </a:r>
            <a:endParaRPr lang="en-US" sz="4000" dirty="0"/>
          </a:p>
        </p:txBody>
      </p:sp>
      <p:sp>
        <p:nvSpPr>
          <p:cNvPr id="8194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8195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/>
              <a:t>4/</a:t>
            </a:r>
            <a:fld id="{2D1FFFA2-9364-44BE-828C-46C4022CFBD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197" name="Picture 7" descr="E:\Chapter 4\04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8153400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001000" cy="1143000"/>
          </a:xfrm>
          <a:noFill/>
        </p:spPr>
        <p:txBody>
          <a:bodyPr/>
          <a:lstStyle/>
          <a:p>
            <a:pPr eaLnBrk="1" hangingPunct="1"/>
            <a:r>
              <a:rPr lang="en-US" dirty="0"/>
              <a:t>Stable Electron Configurations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52600"/>
            <a:ext cx="7848600" cy="4373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200" dirty="0"/>
              <a:t>Chlorine can gain an electron, and in doing so, its electron structure becomes like argon.</a:t>
            </a:r>
          </a:p>
          <a:p>
            <a:pPr eaLnBrk="1" hangingPunct="1"/>
            <a:endParaRPr lang="en-US" sz="2800" dirty="0"/>
          </a:p>
          <a:p>
            <a:pPr eaLnBrk="1" hangingPunct="1"/>
            <a:endParaRPr lang="en-US" sz="2800" dirty="0"/>
          </a:p>
          <a:p>
            <a:pPr lvl="1" eaLnBrk="1" hangingPunct="1">
              <a:buFontTx/>
              <a:buNone/>
            </a:pPr>
            <a:endParaRPr lang="en-US" sz="2400" dirty="0"/>
          </a:p>
        </p:txBody>
      </p:sp>
      <p:sp>
        <p:nvSpPr>
          <p:cNvPr id="614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614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/>
              <a:t>4/</a:t>
            </a:r>
            <a:fld id="{5073BBDC-AB2E-4975-99BD-25EB37608033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150" name="Picture 7" descr="E:\Chapter 4\04_00-02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8194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077200" cy="1143000"/>
          </a:xfrm>
          <a:noFill/>
        </p:spPr>
        <p:txBody>
          <a:bodyPr/>
          <a:lstStyle/>
          <a:p>
            <a:pPr eaLnBrk="1" hangingPunct="1"/>
            <a:r>
              <a:rPr lang="en-US"/>
              <a:t>Stable Electron Configurations</a:t>
            </a:r>
          </a:p>
        </p:txBody>
      </p:sp>
      <p:sp>
        <p:nvSpPr>
          <p:cNvPr id="5122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/>
              <a:t>4/</a:t>
            </a:r>
            <a:fld id="{F997C828-BE93-4003-9841-29AF3A05319A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200" dirty="0"/>
              <a:t>Sodium can lose a valence electron.  In doing so, its core electrons are like the noble gas, neon.</a:t>
            </a:r>
          </a:p>
          <a:p>
            <a:pPr eaLnBrk="1" hangingPunct="1"/>
            <a:endParaRPr lang="en-US" dirty="0"/>
          </a:p>
        </p:txBody>
      </p:sp>
      <p:pic>
        <p:nvPicPr>
          <p:cNvPr id="5126" name="Picture 7" descr="E:\Chapter 4\04_00-01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200400"/>
            <a:ext cx="7467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53400" cy="1325562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Sodium Reacts with Chlorine (Theory)</a:t>
            </a:r>
            <a:endParaRPr lang="en-US" sz="4000" dirty="0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en-US" sz="2800"/>
          </a:p>
          <a:p>
            <a:pPr eaLnBrk="1" hangingPunct="1"/>
            <a:endParaRPr lang="en-US" sz="2800"/>
          </a:p>
        </p:txBody>
      </p:sp>
      <p:sp>
        <p:nvSpPr>
          <p:cNvPr id="9218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9219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/>
              <a:t>4/</a:t>
            </a:r>
            <a:fld id="{C5E765C5-F817-4A25-BDE2-88F9AD0312C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9222" name="Picture 7" descr="E:\Chapter 4\04_01-01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09800"/>
            <a:ext cx="739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9351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Which of the following pairs of elements would most likely to form an ionic compound?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2362200"/>
            <a:ext cx="7772400" cy="3657600"/>
          </a:xfrm>
        </p:spPr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en-US" sz="3600" b="1" dirty="0">
                <a:solidFill>
                  <a:srgbClr val="FF3300"/>
                </a:solidFill>
              </a:rPr>
              <a:t>Ca and Al</a:t>
            </a:r>
          </a:p>
          <a:p>
            <a:pPr marL="514350" indent="-514350">
              <a:buAutoNum type="alphaLcPeriod"/>
            </a:pPr>
            <a:r>
              <a:rPr lang="en-US" sz="3600" b="1" dirty="0" err="1">
                <a:solidFill>
                  <a:srgbClr val="FF3300"/>
                </a:solidFill>
              </a:rPr>
              <a:t>Cd</a:t>
            </a:r>
            <a:r>
              <a:rPr lang="en-US" sz="3600" b="1" dirty="0">
                <a:solidFill>
                  <a:srgbClr val="FF3300"/>
                </a:solidFill>
              </a:rPr>
              <a:t> and Na</a:t>
            </a:r>
          </a:p>
          <a:p>
            <a:pPr marL="514350" indent="-514350">
              <a:buAutoNum type="alphaLcPeriod"/>
            </a:pPr>
            <a:r>
              <a:rPr lang="en-US" sz="3600" b="1" dirty="0">
                <a:solidFill>
                  <a:srgbClr val="FF3300"/>
                </a:solidFill>
              </a:rPr>
              <a:t>K and O</a:t>
            </a:r>
          </a:p>
          <a:p>
            <a:pPr marL="514350" indent="-514350">
              <a:buAutoNum type="alphaLcPeriod"/>
            </a:pPr>
            <a:r>
              <a:rPr lang="en-US" sz="3600" b="1" dirty="0">
                <a:solidFill>
                  <a:srgbClr val="FF3300"/>
                </a:solidFill>
              </a:rPr>
              <a:t>Ne and Na</a:t>
            </a:r>
          </a:p>
          <a:p>
            <a:pPr marL="514350" indent="-514350">
              <a:buAutoNum type="alphaLcPeriod"/>
            </a:pPr>
            <a:endParaRPr lang="en-US" sz="36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Covalent Bonds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/>
              <a:t>Covalent Bonds</a:t>
            </a:r>
          </a:p>
        </p:txBody>
      </p:sp>
      <p:sp>
        <p:nvSpPr>
          <p:cNvPr id="2253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/>
              <a:t>Many nonmetallic elements react by </a:t>
            </a:r>
            <a:r>
              <a:rPr lang="en-US" sz="2800" b="1"/>
              <a:t>sharing electrons</a:t>
            </a:r>
            <a:r>
              <a:rPr lang="en-US" sz="2800"/>
              <a:t> rather than by gaining or losing electrons.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/>
              <a:t>When two atoms share a pair of electrons, a </a:t>
            </a:r>
            <a:r>
              <a:rPr lang="en-US" sz="2800" b="1" i="1"/>
              <a:t>covalent bond</a:t>
            </a:r>
            <a:r>
              <a:rPr lang="en-US" sz="2800"/>
              <a:t> is formed.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/>
              <a:t>Atoms can share one, two, or three pairs of electrons, forming </a:t>
            </a:r>
            <a:r>
              <a:rPr lang="en-US" sz="2800" b="1"/>
              <a:t>single, double</a:t>
            </a:r>
            <a:r>
              <a:rPr lang="en-US" sz="2800"/>
              <a:t>, and </a:t>
            </a:r>
            <a:r>
              <a:rPr lang="en-US" sz="2800" b="1"/>
              <a:t>triple bonds</a:t>
            </a:r>
            <a:r>
              <a:rPr lang="en-US" sz="2800"/>
              <a:t>.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Which atom has greater attraction for shared pair of electrons?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err="1"/>
              <a:t>Electronegativity</a:t>
            </a:r>
            <a:endParaRPr lang="en-US" dirty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547938"/>
            <a:ext cx="8189913" cy="1566862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buFontTx/>
              <a:buNone/>
            </a:pPr>
            <a:r>
              <a:rPr lang="en-US" sz="2800" b="1" dirty="0"/>
              <a:t>	</a:t>
            </a:r>
            <a:r>
              <a:rPr lang="en-US" sz="4100" b="1" i="1" dirty="0"/>
              <a:t>Electronegativity</a:t>
            </a:r>
            <a:r>
              <a:rPr lang="en-US" sz="4100" dirty="0"/>
              <a:t> is a measure of an atom’s attraction for the electrons in a bond.</a:t>
            </a:r>
          </a:p>
          <a:p>
            <a:pPr eaLnBrk="1" hangingPunct="1">
              <a:buFontTx/>
              <a:buNone/>
            </a:pPr>
            <a:endParaRPr lang="en-US" sz="4100" dirty="0"/>
          </a:p>
          <a:p>
            <a:pPr eaLnBrk="1" hangingPunct="1">
              <a:buFontTx/>
              <a:buNone/>
            </a:pPr>
            <a:r>
              <a:rPr lang="en-US" sz="2800" dirty="0"/>
              <a:t>	</a:t>
            </a:r>
          </a:p>
          <a:p>
            <a:pPr eaLnBrk="1" hangingPunct="1">
              <a:buFontTx/>
              <a:buNone/>
            </a:pPr>
            <a:endParaRPr lang="en-US" sz="2800" dirty="0"/>
          </a:p>
        </p:txBody>
      </p:sp>
      <p:sp>
        <p:nvSpPr>
          <p:cNvPr id="2662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pic>
        <p:nvPicPr>
          <p:cNvPr id="26630" name="Picture 7" descr="E:\Chapter 4\04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276600"/>
            <a:ext cx="65532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Types of Covalent Bonds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2969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2970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Elements are made of one type of atom</a:t>
            </a:r>
          </a:p>
          <a:p>
            <a:pPr eaLnBrk="1" hangingPunct="1"/>
            <a:r>
              <a:rPr lang="en-US" dirty="0"/>
              <a:t>Number of protons determine Characteristics and name</a:t>
            </a:r>
          </a:p>
          <a:p>
            <a:pPr eaLnBrk="1" hangingPunct="1"/>
            <a:r>
              <a:rPr lang="en-US" dirty="0"/>
              <a:t>Represented by a symbol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H, hydrogen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C, carbon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O, oxygen</a:t>
            </a:r>
          </a:p>
          <a:p>
            <a:pPr lvl="1" eaLnBrk="1" hangingPunct="1"/>
            <a:r>
              <a:rPr lang="en-US" dirty="0">
                <a:ea typeface="ＭＳ Ｐゴシック" pitchFamily="34" charset="-128"/>
              </a:rPr>
              <a:t>N, nitrogen</a:t>
            </a:r>
          </a:p>
        </p:txBody>
      </p:sp>
    </p:spTree>
    <p:extLst>
      <p:ext uri="{BB962C8B-B14F-4D97-AF65-F5344CB8AC3E}">
        <p14:creationId xmlns:p14="http://schemas.microsoft.com/office/powerpoint/2010/main" val="1782041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/>
              <a:t>Polar Covalent Bonds</a:t>
            </a:r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2672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/>
              <a:t>	</a:t>
            </a:r>
            <a:r>
              <a:rPr lang="en-US" sz="2800"/>
              <a:t>When two atoms with differing </a:t>
            </a:r>
            <a:r>
              <a:rPr lang="en-US" sz="2800" b="1"/>
              <a:t>electro-negativity</a:t>
            </a:r>
            <a:r>
              <a:rPr lang="en-US" sz="2800"/>
              <a:t> form a bond, the bonding electrons are drawn closer to the atom with the higher electro-negativity.  Such a bond exhibits a separation of charge and is called a </a:t>
            </a:r>
            <a:r>
              <a:rPr lang="en-US" sz="2800" b="1" i="1"/>
              <a:t>polar covalent bond</a:t>
            </a:r>
            <a:r>
              <a:rPr lang="en-US" sz="2800"/>
              <a:t>.</a:t>
            </a:r>
            <a:endParaRPr lang="en-US" sz="2400"/>
          </a:p>
          <a:p>
            <a:pPr eaLnBrk="1" hangingPunct="1">
              <a:lnSpc>
                <a:spcPct val="90000"/>
              </a:lnSpc>
            </a:pPr>
            <a:endParaRPr lang="en-US" sz="2400"/>
          </a:p>
          <a:p>
            <a:pPr lvl="3" eaLnBrk="1" hangingPunct="1">
              <a:lnSpc>
                <a:spcPct val="90000"/>
              </a:lnSpc>
              <a:buFontTx/>
              <a:buNone/>
            </a:pPr>
            <a:endParaRPr lang="en-US" sz="1600"/>
          </a:p>
        </p:txBody>
      </p:sp>
      <p:pic>
        <p:nvPicPr>
          <p:cNvPr id="27654" name="Picture 7" descr="E:\Chapter 4\04_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286000"/>
            <a:ext cx="4038600" cy="2667000"/>
          </a:xfrm>
          <a:noFill/>
        </p:spPr>
      </p:pic>
      <p:sp>
        <p:nvSpPr>
          <p:cNvPr id="2765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 Polar Covalent Bond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When the bonding electrons attracted equally to two atoms (usually identical atoms).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: Ionic vs. Covalent Bonds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/>
              <a:t>Classify the bonds in the following (a) as ionic or covalent, (b) for bonds that are covalent, indicate whether they are polar or non-polar, (c) use the symbol (       ) to indicate the direction of the dipole in each polar bond.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/>
              <a:t>KF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 err="1"/>
              <a:t>IBr</a:t>
            </a:r>
            <a:r>
              <a:rPr lang="en-US" dirty="0"/>
              <a:t>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/>
              <a:t>Br</a:t>
            </a:r>
            <a:r>
              <a:rPr lang="en-US" baseline="-25000" dirty="0"/>
              <a:t>2</a:t>
            </a:r>
            <a:r>
              <a:rPr lang="en-US" dirty="0"/>
              <a:t>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 err="1"/>
              <a:t>CaO</a:t>
            </a:r>
            <a:r>
              <a:rPr lang="en-US" dirty="0"/>
              <a:t>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/>
              <a:t>NO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/>
              <a:t>CO </a:t>
            </a:r>
          </a:p>
          <a:p>
            <a:pPr marL="514350" lvl="0" indent="-514350">
              <a:buFont typeface="+mj-lt"/>
              <a:buAutoNum type="alphaLcPeriod"/>
            </a:pPr>
            <a:r>
              <a:rPr lang="en-US" dirty="0" err="1"/>
              <a:t>NaCl</a:t>
            </a:r>
            <a:endParaRPr lang="en-US" dirty="0"/>
          </a:p>
          <a:p>
            <a:pPr marL="514350" lvl="0" indent="-514350">
              <a:buFont typeface="+mj-lt"/>
              <a:buAutoNum type="alphaLcPeriod"/>
            </a:pPr>
            <a:r>
              <a:rPr lang="en-US" dirty="0"/>
              <a:t>Cl</a:t>
            </a:r>
            <a:r>
              <a:rPr lang="en-US" baseline="-25000" dirty="0"/>
              <a:t>2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7" descr="E:\Chapter 4\04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667000"/>
            <a:ext cx="65532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2590800" y="2133600"/>
            <a:ext cx="381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Dipole Bonds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5222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Dipole bonds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Weaker bonds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Between atoms and molecules 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Result of shifts of charge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Many biological functions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pic>
        <p:nvPicPr>
          <p:cNvPr id="54275" name="Picture 12" descr="EAY_1e_Figure_03_08_L"/>
          <p:cNvPicPr>
            <a:picLocks noChangeAspect="1" noChangeArrowheads="1"/>
          </p:cNvPicPr>
          <p:nvPr/>
        </p:nvPicPr>
        <p:blipFill>
          <a:blip r:embed="rId3" cstate="print"/>
          <a:srcRect b="3447"/>
          <a:stretch>
            <a:fillRect/>
          </a:stretch>
        </p:blipFill>
        <p:spPr bwMode="auto">
          <a:xfrm>
            <a:off x="1450975" y="0"/>
            <a:ext cx="6483350" cy="648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56324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Water–important to life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Polar molecule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Forms dipole bonds with other water molecules 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Gives water unique properties, stability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An excellent solvent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Many biological functions use water as solvent.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Acids and bases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458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60420" name="Rectangle 8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Water–important to life</a:t>
            </a:r>
          </a:p>
          <a:p>
            <a:pPr lvl="1" eaLnBrk="1" hangingPunct="1"/>
            <a:r>
              <a:rPr lang="en-US">
                <a:ea typeface="ＭＳ Ｐゴシック" pitchFamily="34" charset="-128"/>
              </a:rPr>
              <a:t>Acids and bases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Water dissociates into H</a:t>
            </a:r>
            <a:r>
              <a:rPr lang="en-US" baseline="30000">
                <a:ea typeface="ＭＳ Ｐゴシック" pitchFamily="34" charset="-128"/>
              </a:rPr>
              <a:t>+</a:t>
            </a:r>
            <a:r>
              <a:rPr lang="en-US">
                <a:ea typeface="ＭＳ Ｐゴシック" pitchFamily="34" charset="-128"/>
              </a:rPr>
              <a:t> and OH</a:t>
            </a:r>
            <a:r>
              <a:rPr lang="en-US" baseline="30000">
                <a:ea typeface="ＭＳ Ｐゴシック" pitchFamily="34" charset="-128"/>
              </a:rPr>
              <a:t>–</a:t>
            </a:r>
            <a:endParaRPr lang="en-US">
              <a:ea typeface="ＭＳ Ｐゴシック" pitchFamily="34" charset="-128"/>
            </a:endParaRPr>
          </a:p>
          <a:p>
            <a:pPr lvl="2" eaLnBrk="1" hangingPunct="1"/>
            <a:r>
              <a:rPr lang="en-US">
                <a:ea typeface="ＭＳ Ｐゴシック" pitchFamily="34" charset="-128"/>
              </a:rPr>
              <a:t>Chemicals (acid/base) may shift amounts</a:t>
            </a:r>
          </a:p>
          <a:p>
            <a:pPr lvl="3" eaLnBrk="1" hangingPunct="1"/>
            <a:r>
              <a:rPr lang="en-US">
                <a:ea typeface="ＭＳ Ｐゴシック" pitchFamily="34" charset="-128"/>
              </a:rPr>
              <a:t>Shift measured by pH scale</a:t>
            </a:r>
          </a:p>
          <a:p>
            <a:pPr lvl="2" eaLnBrk="1" hangingPunct="1"/>
            <a:r>
              <a:rPr lang="en-US">
                <a:ea typeface="ＭＳ Ｐゴシック" pitchFamily="34" charset="-128"/>
              </a:rPr>
              <a:t>pH of solution affects biological functions</a:t>
            </a:r>
          </a:p>
        </p:txBody>
      </p:sp>
    </p:spTree>
    <p:extLst>
      <p:ext uri="{BB962C8B-B14F-4D97-AF65-F5344CB8AC3E}">
        <p14:creationId xmlns:p14="http://schemas.microsoft.com/office/powerpoint/2010/main" val="28052297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Acids and Bases:  Experimental Definitions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4098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410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i="1" dirty="0"/>
              <a:t>	</a:t>
            </a:r>
            <a:r>
              <a:rPr lang="en-US" sz="3200" b="1" i="1" dirty="0"/>
              <a:t>Acids</a:t>
            </a:r>
            <a:r>
              <a:rPr lang="en-US" sz="3200" dirty="0"/>
              <a:t>:</a:t>
            </a:r>
            <a:r>
              <a:rPr lang="en-US" sz="2800" dirty="0"/>
              <a:t>		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2800" dirty="0"/>
              <a:t>Taste sour.					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2800" dirty="0"/>
              <a:t>Turn litmus </a:t>
            </a:r>
            <a:r>
              <a:rPr lang="en-US" sz="2800" b="1" dirty="0">
                <a:solidFill>
                  <a:srgbClr val="FF0000"/>
                </a:solidFill>
              </a:rPr>
              <a:t>red</a:t>
            </a:r>
            <a:r>
              <a:rPr lang="en-US" sz="2800" dirty="0"/>
              <a:t>.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2800" dirty="0"/>
              <a:t>React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with active metals to release hydrogen gas.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2800" dirty="0"/>
              <a:t>React with bases to form water and a salt.</a:t>
            </a:r>
          </a:p>
        </p:txBody>
      </p:sp>
    </p:spTree>
    <p:extLst>
      <p:ext uri="{BB962C8B-B14F-4D97-AF65-F5344CB8AC3E}">
        <p14:creationId xmlns:p14="http://schemas.microsoft.com/office/powerpoint/2010/main" val="2916750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are all the </a:t>
            </a:r>
            <a:r>
              <a:rPr lang="en-US" i="1" dirty="0"/>
              <a:t>elements</a:t>
            </a:r>
            <a:r>
              <a:rPr lang="en-US" dirty="0"/>
              <a:t> listed?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583873"/>
            <a:ext cx="80772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4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391400" cy="132556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Acids and Bases:  Experimental Definitions </a:t>
            </a:r>
          </a:p>
        </p:txBody>
      </p:sp>
      <p:sp>
        <p:nvSpPr>
          <p:cNvPr id="5122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512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76400"/>
            <a:ext cx="8229600" cy="4449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/>
              <a:t>	</a:t>
            </a:r>
            <a:r>
              <a:rPr lang="en-US" sz="3200" b="1" i="1" dirty="0"/>
              <a:t>Bases</a:t>
            </a:r>
            <a:r>
              <a:rPr lang="en-US" sz="3200" dirty="0"/>
              <a:t>:</a:t>
            </a:r>
            <a:endParaRPr lang="en-US" sz="3200" b="1" dirty="0"/>
          </a:p>
          <a:p>
            <a:pPr lvl="1" eaLnBrk="1" hangingPunct="1">
              <a:buFont typeface="Times" pitchFamily="1" charset="0"/>
              <a:buChar char="•"/>
            </a:pPr>
            <a:r>
              <a:rPr lang="en-US" sz="3200" dirty="0"/>
              <a:t>Taste bitter.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3200" dirty="0"/>
              <a:t>Turn litmus </a:t>
            </a:r>
            <a:r>
              <a:rPr lang="en-US" sz="3200" b="1" dirty="0">
                <a:solidFill>
                  <a:srgbClr val="0070C0"/>
                </a:solidFill>
              </a:rPr>
              <a:t>blue</a:t>
            </a:r>
            <a:r>
              <a:rPr lang="en-US" sz="3200" dirty="0"/>
              <a:t>.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3200" dirty="0"/>
              <a:t>Feel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/>
              <a:t>slippery.</a:t>
            </a:r>
          </a:p>
          <a:p>
            <a:pPr lvl="1" eaLnBrk="1" hangingPunct="1">
              <a:buFont typeface="Times" pitchFamily="1" charset="0"/>
              <a:buChar char="•"/>
            </a:pPr>
            <a:r>
              <a:rPr lang="en-US" sz="3200" dirty="0"/>
              <a:t>React with acids to form water and a salt.</a:t>
            </a:r>
          </a:p>
        </p:txBody>
      </p:sp>
    </p:spTree>
    <p:extLst>
      <p:ext uri="{BB962C8B-B14F-4D97-AF65-F5344CB8AC3E}">
        <p14:creationId xmlns:p14="http://schemas.microsoft.com/office/powerpoint/2010/main" val="23599228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620000" cy="132556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Acids and Bases:  Experimental Definitions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2800"/>
          </a:p>
          <a:p>
            <a:pPr eaLnBrk="1" hangingPunct="1">
              <a:buFontTx/>
              <a:buNone/>
            </a:pPr>
            <a:endParaRPr lang="en-US" sz="2800"/>
          </a:p>
          <a:p>
            <a:pPr eaLnBrk="1" hangingPunct="1">
              <a:buFontTx/>
              <a:buNone/>
            </a:pPr>
            <a:endParaRPr lang="en-US" sz="2800"/>
          </a:p>
          <a:p>
            <a:pPr eaLnBrk="1" hangingPunct="1">
              <a:buFontTx/>
              <a:buNone/>
            </a:pPr>
            <a:r>
              <a:rPr lang="en-US" sz="2800"/>
              <a:t>		</a:t>
            </a:r>
          </a:p>
        </p:txBody>
      </p:sp>
      <p:pic>
        <p:nvPicPr>
          <p:cNvPr id="6150" name="Picture 5" descr="E:\Images\Chapter 7\07_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1689" y="1828800"/>
            <a:ext cx="7851711" cy="3886200"/>
          </a:xfrm>
          <a:noFill/>
        </p:spPr>
      </p:pic>
      <p:sp>
        <p:nvSpPr>
          <p:cNvPr id="614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</p:spTree>
    <p:extLst>
      <p:ext uri="{BB962C8B-B14F-4D97-AF65-F5344CB8AC3E}">
        <p14:creationId xmlns:p14="http://schemas.microsoft.com/office/powerpoint/2010/main" val="30357675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543800" cy="132556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dirty="0"/>
              <a:t>Acids, Bases, and Salts</a:t>
            </a:r>
          </a:p>
        </p:txBody>
      </p:sp>
      <p:sp>
        <p:nvSpPr>
          <p:cNvPr id="1126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dirty="0"/>
              <a:t>	</a:t>
            </a:r>
            <a:r>
              <a:rPr lang="en-US" sz="2800" b="1" dirty="0" err="1"/>
              <a:t>Br</a:t>
            </a:r>
            <a:r>
              <a:rPr lang="en-US" sz="2800" b="1" dirty="0" err="1">
                <a:cs typeface="Arial" pitchFamily="34" charset="0"/>
              </a:rPr>
              <a:t>ø</a:t>
            </a:r>
            <a:r>
              <a:rPr lang="en-US" sz="2800" b="1" dirty="0" err="1"/>
              <a:t>nsted</a:t>
            </a:r>
            <a:r>
              <a:rPr lang="en-US" sz="2800" b="1" dirty="0"/>
              <a:t>-Lowry Theory</a:t>
            </a:r>
          </a:p>
          <a:p>
            <a:pPr eaLnBrk="1" hangingPunct="1">
              <a:buFontTx/>
              <a:buNone/>
            </a:pPr>
            <a:endParaRPr lang="en-US" sz="2800" dirty="0"/>
          </a:p>
          <a:p>
            <a:pPr eaLnBrk="1" hangingPunct="1">
              <a:buFontTx/>
              <a:buNone/>
            </a:pPr>
            <a:r>
              <a:rPr lang="en-US" sz="2800" dirty="0"/>
              <a:t>	</a:t>
            </a:r>
            <a:r>
              <a:rPr lang="en-US" sz="2800" b="1" dirty="0"/>
              <a:t>Acid</a:t>
            </a:r>
            <a:r>
              <a:rPr lang="en-US" sz="2800" dirty="0"/>
              <a:t>:  Proton donor</a:t>
            </a:r>
          </a:p>
          <a:p>
            <a:pPr algn="ctr" eaLnBrk="1" hangingPunct="1">
              <a:buFontTx/>
              <a:buNone/>
            </a:pPr>
            <a:r>
              <a:rPr lang="en-US" sz="2800" dirty="0"/>
              <a:t>HA  +  H</a:t>
            </a:r>
            <a:r>
              <a:rPr lang="en-US" sz="2800" baseline="-25000" dirty="0">
                <a:cs typeface="Arial" pitchFamily="34" charset="0"/>
              </a:rPr>
              <a:t>2</a:t>
            </a:r>
            <a:r>
              <a:rPr lang="en-US" sz="2800" dirty="0"/>
              <a:t>O  </a:t>
            </a:r>
            <a:r>
              <a:rPr lang="en-US" sz="2800" dirty="0">
                <a:cs typeface="Arial" pitchFamily="34" charset="0"/>
              </a:rPr>
              <a:t>→  H</a:t>
            </a:r>
            <a:r>
              <a:rPr lang="en-US" sz="2800" baseline="-25000" dirty="0">
                <a:cs typeface="Arial" pitchFamily="34" charset="0"/>
              </a:rPr>
              <a:t>3</a:t>
            </a:r>
            <a:r>
              <a:rPr lang="en-US" sz="2800" dirty="0">
                <a:cs typeface="Arial" pitchFamily="34" charset="0"/>
              </a:rPr>
              <a:t>O</a:t>
            </a:r>
            <a:r>
              <a:rPr lang="en-US" sz="2800" baseline="30000" dirty="0">
                <a:cs typeface="Arial" pitchFamily="34" charset="0"/>
              </a:rPr>
              <a:t>+</a:t>
            </a:r>
            <a:r>
              <a:rPr lang="en-US" sz="2800" dirty="0">
                <a:cs typeface="Arial" pitchFamily="34" charset="0"/>
              </a:rPr>
              <a:t> +  A</a:t>
            </a:r>
            <a:r>
              <a:rPr lang="en-US" sz="2800" baseline="30000" dirty="0">
                <a:cs typeface="Arial" pitchFamily="34" charset="0"/>
              </a:rPr>
              <a:t>-</a:t>
            </a:r>
          </a:p>
          <a:p>
            <a:pPr algn="ctr" eaLnBrk="1" hangingPunct="1">
              <a:buFontTx/>
              <a:buNone/>
            </a:pPr>
            <a:endParaRPr lang="en-US" sz="2800" baseline="30000" dirty="0"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en-US" sz="2800" dirty="0"/>
              <a:t>	</a:t>
            </a:r>
            <a:r>
              <a:rPr lang="en-US" sz="2800" b="1" dirty="0"/>
              <a:t>Base</a:t>
            </a:r>
            <a:r>
              <a:rPr lang="en-US" sz="2800" dirty="0"/>
              <a:t>:  Proton acceptor</a:t>
            </a:r>
          </a:p>
          <a:p>
            <a:pPr algn="ctr" eaLnBrk="1" hangingPunct="1">
              <a:buFontTx/>
              <a:buNone/>
            </a:pPr>
            <a:r>
              <a:rPr lang="en-US" sz="2800" dirty="0"/>
              <a:t>	NH</a:t>
            </a:r>
            <a:r>
              <a:rPr lang="en-US" sz="2800" baseline="-25000" dirty="0">
                <a:cs typeface="Arial" pitchFamily="34" charset="0"/>
              </a:rPr>
              <a:t>3</a:t>
            </a:r>
            <a:r>
              <a:rPr lang="en-US" sz="2800" dirty="0"/>
              <a:t>  + H</a:t>
            </a:r>
            <a:r>
              <a:rPr lang="en-US" sz="2800" baseline="-25000" dirty="0">
                <a:cs typeface="Arial" pitchFamily="34" charset="0"/>
              </a:rPr>
              <a:t>2</a:t>
            </a:r>
            <a:r>
              <a:rPr lang="en-US" sz="2800" dirty="0"/>
              <a:t>O  </a:t>
            </a:r>
            <a:r>
              <a:rPr lang="en-US" sz="2800" dirty="0">
                <a:cs typeface="Arial" pitchFamily="34" charset="0"/>
              </a:rPr>
              <a:t>→ NH</a:t>
            </a:r>
            <a:r>
              <a:rPr lang="en-US" sz="2800" baseline="-25000" dirty="0">
                <a:cs typeface="Arial" pitchFamily="34" charset="0"/>
              </a:rPr>
              <a:t>4</a:t>
            </a:r>
            <a:r>
              <a:rPr lang="en-US" sz="2800" baseline="30000" dirty="0">
                <a:cs typeface="Arial" pitchFamily="34" charset="0"/>
              </a:rPr>
              <a:t>+</a:t>
            </a:r>
            <a:r>
              <a:rPr lang="en-US" sz="2800" dirty="0">
                <a:cs typeface="Arial" pitchFamily="34" charset="0"/>
              </a:rPr>
              <a:t>  +  OH</a:t>
            </a:r>
            <a:r>
              <a:rPr lang="en-US" sz="2800" baseline="30000" dirty="0">
                <a:cs typeface="Arial" pitchFamily="34" charset="0"/>
              </a:rPr>
              <a:t>-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32556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dirty="0"/>
              <a:t>Acids, Bases, and Salts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8077200" cy="4221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/>
              <a:t>Br</a:t>
            </a:r>
            <a:r>
              <a:rPr lang="en-US" sz="2800" b="1">
                <a:cs typeface="Arial" pitchFamily="34" charset="0"/>
              </a:rPr>
              <a:t>ø</a:t>
            </a:r>
            <a:r>
              <a:rPr lang="en-US" sz="2800" b="1"/>
              <a:t>nsted-Lowry Theory</a:t>
            </a:r>
          </a:p>
          <a:p>
            <a:pPr eaLnBrk="1" hangingPunct="1">
              <a:buFontTx/>
              <a:buNone/>
            </a:pPr>
            <a:endParaRPr lang="en-US" sz="2800"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en-US" sz="2800"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en-US" sz="2800">
                <a:cs typeface="Arial" pitchFamily="34" charset="0"/>
              </a:rPr>
              <a:t>			</a:t>
            </a:r>
          </a:p>
        </p:txBody>
      </p:sp>
      <p:pic>
        <p:nvPicPr>
          <p:cNvPr id="12294" name="Picture 5" descr="E:\Images\Chapter 7\07_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2895600"/>
            <a:ext cx="7467600" cy="1752600"/>
          </a:xfrm>
          <a:noFill/>
        </p:spPr>
      </p:pic>
      <p:sp>
        <p:nvSpPr>
          <p:cNvPr id="1229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Strong and Weak Acids and Bases</a:t>
            </a:r>
            <a:endParaRPr lang="en-US" sz="4000" dirty="0"/>
          </a:p>
        </p:txBody>
      </p:sp>
      <p:sp>
        <p:nvSpPr>
          <p:cNvPr id="15362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/>
              <a:t>	</a:t>
            </a:r>
            <a:r>
              <a:rPr lang="en-US" sz="3200" b="1" i="1" dirty="0"/>
              <a:t>Strong acids</a:t>
            </a:r>
            <a:r>
              <a:rPr lang="en-US" sz="3200" dirty="0"/>
              <a:t> ionize completely in water solution.	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200" dirty="0" err="1"/>
              <a:t>HCl</a:t>
            </a:r>
            <a:r>
              <a:rPr lang="en-US" sz="3200" dirty="0"/>
              <a:t>(</a:t>
            </a:r>
            <a:r>
              <a:rPr lang="en-US" sz="3200" dirty="0" err="1"/>
              <a:t>aq</a:t>
            </a:r>
            <a:r>
              <a:rPr lang="en-US" sz="3200" dirty="0"/>
              <a:t>)  </a:t>
            </a:r>
            <a:r>
              <a:rPr lang="en-US" sz="3200" dirty="0">
                <a:cs typeface="Arial" pitchFamily="34" charset="0"/>
              </a:rPr>
              <a:t>→  H</a:t>
            </a:r>
            <a:r>
              <a:rPr lang="en-US" sz="3200" baseline="30000" dirty="0">
                <a:cs typeface="Arial" pitchFamily="34" charset="0"/>
              </a:rPr>
              <a:t>+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 + </a:t>
            </a:r>
            <a:r>
              <a:rPr lang="en-US" sz="3200" dirty="0" err="1">
                <a:cs typeface="Arial" pitchFamily="34" charset="0"/>
              </a:rPr>
              <a:t>Cl</a:t>
            </a:r>
            <a:r>
              <a:rPr lang="en-US" sz="3200" baseline="30000" dirty="0">
                <a:cs typeface="Arial" pitchFamily="34" charset="0"/>
              </a:rPr>
              <a:t>-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baseline="30000" dirty="0"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baseline="30000" dirty="0"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200" b="1" dirty="0"/>
              <a:t>	</a:t>
            </a:r>
            <a:r>
              <a:rPr lang="en-US" sz="3200" b="1" i="1" dirty="0"/>
              <a:t>Weak acids</a:t>
            </a:r>
            <a:r>
              <a:rPr lang="en-US" sz="3200" dirty="0"/>
              <a:t> only partially ionize in water solution.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200" dirty="0"/>
              <a:t>HCN(</a:t>
            </a:r>
            <a:r>
              <a:rPr lang="en-US" sz="3200" dirty="0" err="1"/>
              <a:t>aq</a:t>
            </a:r>
            <a:r>
              <a:rPr lang="en-US" sz="3200" dirty="0"/>
              <a:t>)  </a:t>
            </a:r>
            <a:r>
              <a:rPr lang="en-US" sz="3200" dirty="0">
                <a:cs typeface="Arial" pitchFamily="34" charset="0"/>
              </a:rPr>
              <a:t>↔  H</a:t>
            </a:r>
            <a:r>
              <a:rPr lang="en-US" sz="3200" baseline="30000" dirty="0">
                <a:cs typeface="Arial" pitchFamily="34" charset="0"/>
              </a:rPr>
              <a:t>+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 + CN</a:t>
            </a:r>
            <a:r>
              <a:rPr lang="en-US" sz="3200" baseline="30000" dirty="0">
                <a:cs typeface="Arial" pitchFamily="34" charset="0"/>
              </a:rPr>
              <a:t>-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baseline="30000" dirty="0"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543800" cy="1325562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Strong and Weak Acids and Bases</a:t>
            </a:r>
            <a:endParaRPr lang="en-US" sz="4000" dirty="0"/>
          </a:p>
        </p:txBody>
      </p:sp>
      <p:sp>
        <p:nvSpPr>
          <p:cNvPr id="1638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981200"/>
            <a:ext cx="8229600" cy="42211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200" dirty="0"/>
              <a:t>	</a:t>
            </a:r>
            <a:r>
              <a:rPr lang="en-US" sz="3200" b="1" i="1" dirty="0"/>
              <a:t>Strong bases</a:t>
            </a:r>
            <a:r>
              <a:rPr lang="en-US" sz="3200" dirty="0"/>
              <a:t> ionize completely in water solution.	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200" dirty="0" err="1"/>
              <a:t>NaOH</a:t>
            </a:r>
            <a:r>
              <a:rPr lang="en-US" sz="3200" dirty="0"/>
              <a:t>(</a:t>
            </a:r>
            <a:r>
              <a:rPr lang="en-US" sz="3200" dirty="0" err="1"/>
              <a:t>aq</a:t>
            </a:r>
            <a:r>
              <a:rPr lang="en-US" sz="3200" dirty="0"/>
              <a:t>)  </a:t>
            </a:r>
            <a:r>
              <a:rPr lang="en-US" sz="3200" dirty="0">
                <a:cs typeface="Arial" pitchFamily="34" charset="0"/>
              </a:rPr>
              <a:t>→  Na</a:t>
            </a:r>
            <a:r>
              <a:rPr lang="en-US" sz="3200" baseline="30000" dirty="0">
                <a:cs typeface="Arial" pitchFamily="34" charset="0"/>
              </a:rPr>
              <a:t>+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 +  OH</a:t>
            </a:r>
            <a:r>
              <a:rPr lang="en-US" sz="3200" baseline="30000" dirty="0">
                <a:cs typeface="Arial" pitchFamily="34" charset="0"/>
              </a:rPr>
              <a:t>-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baseline="30000" dirty="0"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baseline="30000" dirty="0"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200" b="1" dirty="0"/>
              <a:t>	</a:t>
            </a:r>
            <a:r>
              <a:rPr lang="en-US" sz="3200" b="1" i="1" dirty="0"/>
              <a:t>Weak bases</a:t>
            </a:r>
            <a:r>
              <a:rPr lang="en-US" sz="3200" dirty="0"/>
              <a:t> only partially ionize in water solution.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2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200" dirty="0"/>
              <a:t>NH</a:t>
            </a:r>
            <a:r>
              <a:rPr lang="en-US" sz="3200" baseline="-25000" dirty="0"/>
              <a:t>3</a:t>
            </a:r>
            <a:r>
              <a:rPr lang="en-US" sz="3200" dirty="0"/>
              <a:t>(</a:t>
            </a:r>
            <a:r>
              <a:rPr lang="en-US" sz="3200" dirty="0" err="1"/>
              <a:t>aq</a:t>
            </a:r>
            <a:r>
              <a:rPr lang="en-US" sz="3200" dirty="0"/>
              <a:t>)    +  H</a:t>
            </a:r>
            <a:r>
              <a:rPr lang="en-US" sz="3200" baseline="-25000" dirty="0"/>
              <a:t>2</a:t>
            </a:r>
            <a:r>
              <a:rPr lang="en-US" sz="3200" dirty="0"/>
              <a:t>O  </a:t>
            </a:r>
            <a:r>
              <a:rPr lang="en-US" sz="3200" dirty="0">
                <a:cs typeface="Arial" pitchFamily="34" charset="0"/>
              </a:rPr>
              <a:t>↔  NH</a:t>
            </a:r>
            <a:r>
              <a:rPr lang="en-US" sz="3200" baseline="-25000" dirty="0">
                <a:cs typeface="Arial" pitchFamily="34" charset="0"/>
              </a:rPr>
              <a:t>4</a:t>
            </a:r>
            <a:r>
              <a:rPr lang="en-US" sz="3200" baseline="30000" dirty="0">
                <a:cs typeface="Arial" pitchFamily="34" charset="0"/>
              </a:rPr>
              <a:t>+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 +  OH</a:t>
            </a:r>
            <a:r>
              <a:rPr lang="en-US" sz="3200" baseline="30000" dirty="0">
                <a:cs typeface="Arial" pitchFamily="34" charset="0"/>
              </a:rPr>
              <a:t>-</a:t>
            </a:r>
            <a:r>
              <a:rPr lang="en-US" sz="3200" dirty="0">
                <a:cs typeface="Arial" pitchFamily="34" charset="0"/>
              </a:rPr>
              <a:t>(</a:t>
            </a:r>
            <a:r>
              <a:rPr lang="en-US" sz="3200" dirty="0" err="1">
                <a:cs typeface="Arial" pitchFamily="34" charset="0"/>
              </a:rPr>
              <a:t>aq</a:t>
            </a:r>
            <a:r>
              <a:rPr lang="en-US" sz="3200" dirty="0">
                <a:cs typeface="Arial" pitchFamily="34" charset="0"/>
              </a:rPr>
              <a:t>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baseline="30000" dirty="0"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200" dirty="0"/>
              <a:t> 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/>
              <a:t>Neutralization</a:t>
            </a:r>
          </a:p>
        </p:txBody>
      </p:sp>
      <p:sp>
        <p:nvSpPr>
          <p:cNvPr id="18434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dirty="0"/>
              <a:t>	</a:t>
            </a:r>
            <a:r>
              <a:rPr lang="en-US" sz="3200" dirty="0"/>
              <a:t>The reaction of an acid with a base is called </a:t>
            </a:r>
            <a:r>
              <a:rPr lang="en-US" sz="3200" b="1" i="1" dirty="0"/>
              <a:t>neutralization</a:t>
            </a:r>
            <a:r>
              <a:rPr lang="en-US" sz="3200" dirty="0"/>
              <a:t>. Water molecules are the result of the reaction between hydrogen ions and hydroxide ions.</a:t>
            </a:r>
          </a:p>
          <a:p>
            <a:pPr eaLnBrk="1" hangingPunct="1">
              <a:buFontTx/>
              <a:buNone/>
            </a:pPr>
            <a:endParaRPr lang="en-US" sz="3200" dirty="0"/>
          </a:p>
          <a:p>
            <a:pPr algn="ctr" eaLnBrk="1" hangingPunct="1">
              <a:buFontTx/>
              <a:buNone/>
            </a:pPr>
            <a:r>
              <a:rPr lang="en-US" sz="3200" dirty="0"/>
              <a:t>H</a:t>
            </a:r>
            <a:r>
              <a:rPr lang="en-US" sz="3200" baseline="30000" dirty="0"/>
              <a:t>+</a:t>
            </a:r>
            <a:r>
              <a:rPr lang="en-US" sz="3200" dirty="0"/>
              <a:t>  +  OH</a:t>
            </a:r>
            <a:r>
              <a:rPr lang="en-US" sz="3200" baseline="30000" dirty="0"/>
              <a:t>-</a:t>
            </a:r>
            <a:r>
              <a:rPr lang="en-US" sz="3200" dirty="0"/>
              <a:t>  </a:t>
            </a:r>
            <a:r>
              <a:rPr lang="en-US" sz="3200" dirty="0">
                <a:ea typeface="ヒラギノ角ゴ ProN W3" pitchFamily="1" charset="-128"/>
              </a:rPr>
              <a:t>↔</a:t>
            </a:r>
            <a:r>
              <a:rPr lang="en-US" sz="3200" dirty="0"/>
              <a:t>   H</a:t>
            </a:r>
            <a:r>
              <a:rPr lang="en-US" sz="3200" baseline="-25000" dirty="0"/>
              <a:t>2</a:t>
            </a:r>
            <a:r>
              <a:rPr lang="en-US" sz="3200" dirty="0"/>
              <a:t>O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6200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/>
              <a:t>Neutralization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848600" cy="4525963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sz="3200" dirty="0"/>
              <a:t>	During neutralization, an acid reacts with a base, forming water and a salt.</a:t>
            </a:r>
          </a:p>
          <a:p>
            <a:pPr eaLnBrk="1" hangingPunct="1">
              <a:buFontTx/>
              <a:buNone/>
            </a:pPr>
            <a:endParaRPr lang="en-US" sz="3200" dirty="0"/>
          </a:p>
          <a:p>
            <a:pPr eaLnBrk="1" hangingPunct="1">
              <a:buFontTx/>
              <a:buNone/>
            </a:pPr>
            <a:endParaRPr lang="en-US" sz="3200" dirty="0"/>
          </a:p>
        </p:txBody>
      </p:sp>
      <p:pic>
        <p:nvPicPr>
          <p:cNvPr id="19462" name="Picture 5" descr="E:\Images\Chapter 7\07_05-01u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1" y="2971800"/>
            <a:ext cx="7162800" cy="1828800"/>
          </a:xfrm>
          <a:noFill/>
        </p:spPr>
      </p:pic>
      <p:sp>
        <p:nvSpPr>
          <p:cNvPr id="19458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</p:spTree>
    <p:extLst>
      <p:ext uri="{BB962C8B-B14F-4D97-AF65-F5344CB8AC3E}">
        <p14:creationId xmlns:p14="http://schemas.microsoft.com/office/powerpoint/2010/main" val="1854443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/>
              <a:t>The pH Scale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dirty="0"/>
              <a:t>	</a:t>
            </a:r>
            <a:r>
              <a:rPr lang="en-US" sz="3200" b="1" i="1" dirty="0"/>
              <a:t>pH</a:t>
            </a:r>
            <a:r>
              <a:rPr lang="en-US" sz="3200" dirty="0"/>
              <a:t> is a means of expressing the acidity or </a:t>
            </a:r>
            <a:r>
              <a:rPr lang="en-US" sz="3200" dirty="0" err="1"/>
              <a:t>basicity</a:t>
            </a:r>
            <a:r>
              <a:rPr lang="en-US" sz="3200" dirty="0"/>
              <a:t> of a solution.</a:t>
            </a:r>
          </a:p>
          <a:p>
            <a:pPr eaLnBrk="1" hangingPunct="1">
              <a:buFontTx/>
              <a:buNone/>
            </a:pPr>
            <a:endParaRPr lang="en-US" sz="2800" dirty="0"/>
          </a:p>
          <a:p>
            <a:pPr eaLnBrk="1" hangingPunct="1">
              <a:buFontTx/>
              <a:buNone/>
            </a:pPr>
            <a:endParaRPr lang="en-US" sz="2800" dirty="0"/>
          </a:p>
          <a:p>
            <a:pPr eaLnBrk="1" hangingPunct="1">
              <a:buFontTx/>
              <a:buNone/>
            </a:pPr>
            <a:r>
              <a:rPr lang="en-US" sz="2800" dirty="0"/>
              <a:t>				</a:t>
            </a:r>
          </a:p>
        </p:txBody>
      </p:sp>
      <p:pic>
        <p:nvPicPr>
          <p:cNvPr id="21510" name="Picture 5" descr="E:\Images\Chapter 7\07_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038" y="2590801"/>
            <a:ext cx="7644362" cy="3428999"/>
          </a:xfrm>
          <a:noFill/>
        </p:spPr>
      </p:pic>
      <p:sp>
        <p:nvSpPr>
          <p:cNvPr id="2150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</p:spTree>
    <p:extLst>
      <p:ext uri="{BB962C8B-B14F-4D97-AF65-F5344CB8AC3E}">
        <p14:creationId xmlns:p14="http://schemas.microsoft.com/office/powerpoint/2010/main" val="28542144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5438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/>
              <a:t>The pH Scale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733800" cy="45259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/>
              <a:t>	</a:t>
            </a:r>
            <a:r>
              <a:rPr lang="en-US" sz="3500" b="1" i="1" dirty="0"/>
              <a:t>pH</a:t>
            </a:r>
            <a:r>
              <a:rPr lang="en-US" sz="3500" dirty="0"/>
              <a:t> means “power” of hydrogen.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000" dirty="0"/>
              <a:t>pH = -log[H</a:t>
            </a:r>
            <a:r>
              <a:rPr lang="en-US" sz="3000" baseline="30000" dirty="0"/>
              <a:t>+</a:t>
            </a:r>
            <a:r>
              <a:rPr lang="en-US" sz="3000" dirty="0"/>
              <a:t>]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3000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000" dirty="0"/>
              <a:t>[H</a:t>
            </a:r>
            <a:r>
              <a:rPr lang="en-US" sz="3000" baseline="30000" dirty="0"/>
              <a:t>+</a:t>
            </a:r>
            <a:r>
              <a:rPr lang="en-US" sz="3000" dirty="0"/>
              <a:t>] =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30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None/>
            </a:pPr>
            <a:endParaRPr lang="en-US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/>
              <a:t>				</a:t>
            </a:r>
          </a:p>
        </p:txBody>
      </p:sp>
      <p:pic>
        <p:nvPicPr>
          <p:cNvPr id="22534" name="Picture 5" descr="E:\Images\Chapter 7\07_T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825500"/>
            <a:ext cx="3200400" cy="5422900"/>
          </a:xfrm>
          <a:noFill/>
        </p:spPr>
      </p:pic>
      <p:sp>
        <p:nvSpPr>
          <p:cNvPr id="2253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© 2010 Pearson Prentice Hall, Inc.</a:t>
            </a: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819400" y="3810000"/>
          <a:ext cx="10001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880" imgH="203040" progId="Equation.DSMT4">
                  <p:embed/>
                </p:oleObj>
              </mc:Choice>
              <mc:Fallback>
                <p:oleObj name="Equation" r:id="rId3" imgW="380880" imgH="203040" progId="Equation.DSMT4">
                  <p:embed/>
                  <p:pic>
                    <p:nvPicPr>
                      <p:cNvPr id="10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810000"/>
                        <a:ext cx="100012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Periodic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Contains 114 elements.</a:t>
            </a:r>
          </a:p>
          <a:p>
            <a:r>
              <a:rPr lang="en-US" dirty="0"/>
              <a:t>Each element is represented by a “box” in the periodic table.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95600" y="3581400"/>
            <a:ext cx="1447800" cy="2057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00400" y="3810000"/>
            <a:ext cx="1066800" cy="152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26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endParaRPr lang="en-US" dirty="0"/>
          </a:p>
          <a:p>
            <a:r>
              <a:rPr lang="en-US" b="1" dirty="0"/>
              <a:t>Fe</a:t>
            </a:r>
          </a:p>
          <a:p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55.847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3962400" y="39624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4038600" y="45720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4038600" y="51054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05400" y="3657601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Atomic number, Z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81600" y="4419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Chemical symbol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0" y="49530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Atomic mass </a:t>
            </a:r>
          </a:p>
        </p:txBody>
      </p:sp>
    </p:spTree>
    <p:extLst>
      <p:ext uri="{BB962C8B-B14F-4D97-AF65-F5344CB8AC3E}">
        <p14:creationId xmlns:p14="http://schemas.microsoft.com/office/powerpoint/2010/main" val="10035821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pic>
        <p:nvPicPr>
          <p:cNvPr id="64516" name="Picture 4" descr="EAY_1e_Figure_03_10_U"/>
          <p:cNvPicPr>
            <a:picLocks noChangeAspect="1" noChangeArrowheads="1"/>
          </p:cNvPicPr>
          <p:nvPr/>
        </p:nvPicPr>
        <p:blipFill>
          <a:blip r:embed="rId3" cstate="print"/>
          <a:srcRect b="2896"/>
          <a:stretch>
            <a:fillRect/>
          </a:stretch>
        </p:blipFill>
        <p:spPr bwMode="auto">
          <a:xfrm>
            <a:off x="2925763" y="111125"/>
            <a:ext cx="3292475" cy="6442075"/>
          </a:xfrm>
          <a:prstGeom prst="rect">
            <a:avLst/>
          </a:prstGeom>
          <a:noFill/>
        </p:spPr>
      </p:pic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4184650" y="542925"/>
            <a:ext cx="1030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1.0 M NaOH</a:t>
            </a: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3943350" y="919163"/>
            <a:ext cx="3540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13</a:t>
            </a: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3943350" y="561975"/>
            <a:ext cx="354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14</a:t>
            </a: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4171950" y="1160463"/>
            <a:ext cx="1581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Household ammonia</a:t>
            </a: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3943350" y="1303338"/>
            <a:ext cx="3540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12</a:t>
            </a: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3943350" y="1689100"/>
            <a:ext cx="354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11</a:t>
            </a: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4176713" y="1866900"/>
            <a:ext cx="1327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Milk of magnesia</a:t>
            </a: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3943350" y="2068513"/>
            <a:ext cx="3540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10</a:t>
            </a: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4181475" y="2259013"/>
            <a:ext cx="1022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Baking soda</a:t>
            </a: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4167188" y="2867025"/>
            <a:ext cx="828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Seawater</a:t>
            </a: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4176713" y="3071813"/>
            <a:ext cx="10906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Human blood</a:t>
            </a: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4057650" y="3200400"/>
            <a:ext cx="963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Pure water</a:t>
            </a:r>
          </a:p>
        </p:txBody>
      </p:sp>
      <p:sp>
        <p:nvSpPr>
          <p:cNvPr id="64529" name="Rectangle 17"/>
          <p:cNvSpPr>
            <a:spLocks noChangeArrowheads="1"/>
          </p:cNvSpPr>
          <p:nvPr/>
        </p:nvSpPr>
        <p:spPr bwMode="auto">
          <a:xfrm>
            <a:off x="4176713" y="3405188"/>
            <a:ext cx="4556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Milk</a:t>
            </a:r>
          </a:p>
        </p:txBody>
      </p:sp>
      <p:sp>
        <p:nvSpPr>
          <p:cNvPr id="64530" name="Rectangle 18"/>
          <p:cNvSpPr>
            <a:spLocks noChangeArrowheads="1"/>
          </p:cNvSpPr>
          <p:nvPr/>
        </p:nvSpPr>
        <p:spPr bwMode="auto">
          <a:xfrm>
            <a:off x="4167188" y="4216400"/>
            <a:ext cx="8620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Tomatoes</a:t>
            </a:r>
          </a:p>
        </p:txBody>
      </p:sp>
      <p:sp>
        <p:nvSpPr>
          <p:cNvPr id="64531" name="Rectangle 19"/>
          <p:cNvSpPr>
            <a:spLocks noChangeArrowheads="1"/>
          </p:cNvSpPr>
          <p:nvPr/>
        </p:nvSpPr>
        <p:spPr bwMode="auto">
          <a:xfrm>
            <a:off x="4173538" y="4567238"/>
            <a:ext cx="531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Wine</a:t>
            </a:r>
          </a:p>
        </p:txBody>
      </p:sp>
      <p:sp>
        <p:nvSpPr>
          <p:cNvPr id="64532" name="Rectangle 20"/>
          <p:cNvSpPr>
            <a:spLocks noChangeArrowheads="1"/>
          </p:cNvSpPr>
          <p:nvPr/>
        </p:nvSpPr>
        <p:spPr bwMode="auto">
          <a:xfrm>
            <a:off x="4171950" y="4783138"/>
            <a:ext cx="1149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Vinegar, colas</a:t>
            </a:r>
          </a:p>
        </p:txBody>
      </p:sp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4181475" y="4975225"/>
            <a:ext cx="100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Lemon juice</a:t>
            </a:r>
          </a:p>
        </p:txBody>
      </p:sp>
      <p:sp>
        <p:nvSpPr>
          <p:cNvPr id="64534" name="Rectangle 22"/>
          <p:cNvSpPr>
            <a:spLocks noChangeArrowheads="1"/>
          </p:cNvSpPr>
          <p:nvPr/>
        </p:nvSpPr>
        <p:spPr bwMode="auto">
          <a:xfrm>
            <a:off x="4167188" y="5356225"/>
            <a:ext cx="11080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Stomach acid</a:t>
            </a:r>
          </a:p>
        </p:txBody>
      </p:sp>
      <p:sp>
        <p:nvSpPr>
          <p:cNvPr id="64535" name="Rectangle 23"/>
          <p:cNvSpPr>
            <a:spLocks noChangeArrowheads="1"/>
          </p:cNvSpPr>
          <p:nvPr/>
        </p:nvSpPr>
        <p:spPr bwMode="auto">
          <a:xfrm>
            <a:off x="4176713" y="5849938"/>
            <a:ext cx="776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pH scale</a:t>
            </a:r>
          </a:p>
        </p:txBody>
      </p:sp>
      <p:sp>
        <p:nvSpPr>
          <p:cNvPr id="64536" name="Rectangle 24"/>
          <p:cNvSpPr>
            <a:spLocks noChangeArrowheads="1"/>
          </p:cNvSpPr>
          <p:nvPr/>
        </p:nvSpPr>
        <p:spPr bwMode="auto">
          <a:xfrm>
            <a:off x="3943350" y="2435225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9</a:t>
            </a:r>
          </a:p>
        </p:txBody>
      </p:sp>
      <p:sp>
        <p:nvSpPr>
          <p:cNvPr id="64537" name="Rectangle 25"/>
          <p:cNvSpPr>
            <a:spLocks noChangeArrowheads="1"/>
          </p:cNvSpPr>
          <p:nvPr/>
        </p:nvSpPr>
        <p:spPr bwMode="auto">
          <a:xfrm>
            <a:off x="3943350" y="280193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8</a:t>
            </a:r>
          </a:p>
        </p:txBody>
      </p:sp>
      <p:sp>
        <p:nvSpPr>
          <p:cNvPr id="64538" name="Rectangle 26"/>
          <p:cNvSpPr>
            <a:spLocks noChangeArrowheads="1"/>
          </p:cNvSpPr>
          <p:nvPr/>
        </p:nvSpPr>
        <p:spPr bwMode="auto">
          <a:xfrm>
            <a:off x="3943350" y="3206750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7</a:t>
            </a:r>
          </a:p>
        </p:txBody>
      </p:sp>
      <p:sp>
        <p:nvSpPr>
          <p:cNvPr id="64539" name="Rectangle 27"/>
          <p:cNvSpPr>
            <a:spLocks noChangeArrowheads="1"/>
          </p:cNvSpPr>
          <p:nvPr/>
        </p:nvSpPr>
        <p:spPr bwMode="auto">
          <a:xfrm>
            <a:off x="3943350" y="358298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6</a:t>
            </a:r>
          </a:p>
        </p:txBody>
      </p:sp>
      <p:sp>
        <p:nvSpPr>
          <p:cNvPr id="64540" name="Rectangle 28"/>
          <p:cNvSpPr>
            <a:spLocks noChangeArrowheads="1"/>
          </p:cNvSpPr>
          <p:nvPr/>
        </p:nvSpPr>
        <p:spPr bwMode="auto">
          <a:xfrm>
            <a:off x="3943350" y="3956050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5</a:t>
            </a:r>
          </a:p>
        </p:txBody>
      </p:sp>
      <p:sp>
        <p:nvSpPr>
          <p:cNvPr id="64541" name="Rectangle 29"/>
          <p:cNvSpPr>
            <a:spLocks noChangeArrowheads="1"/>
          </p:cNvSpPr>
          <p:nvPr/>
        </p:nvSpPr>
        <p:spPr bwMode="auto">
          <a:xfrm>
            <a:off x="3943350" y="4352925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4</a:t>
            </a:r>
          </a:p>
        </p:txBody>
      </p:sp>
      <p:sp>
        <p:nvSpPr>
          <p:cNvPr id="64542" name="Rectangle 30"/>
          <p:cNvSpPr>
            <a:spLocks noChangeArrowheads="1"/>
          </p:cNvSpPr>
          <p:nvPr/>
        </p:nvSpPr>
        <p:spPr bwMode="auto">
          <a:xfrm>
            <a:off x="3943350" y="4702175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3</a:t>
            </a:r>
          </a:p>
        </p:txBody>
      </p:sp>
      <p:sp>
        <p:nvSpPr>
          <p:cNvPr id="64543" name="Rectangle 31"/>
          <p:cNvSpPr>
            <a:spLocks noChangeArrowheads="1"/>
          </p:cNvSpPr>
          <p:nvPr/>
        </p:nvSpPr>
        <p:spPr bwMode="auto">
          <a:xfrm>
            <a:off x="3943350" y="510063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2</a:t>
            </a:r>
          </a:p>
        </p:txBody>
      </p:sp>
      <p:sp>
        <p:nvSpPr>
          <p:cNvPr id="64544" name="Rectangle 32"/>
          <p:cNvSpPr>
            <a:spLocks noChangeArrowheads="1"/>
          </p:cNvSpPr>
          <p:nvPr/>
        </p:nvSpPr>
        <p:spPr bwMode="auto">
          <a:xfrm>
            <a:off x="3943350" y="547528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1</a:t>
            </a:r>
          </a:p>
        </p:txBody>
      </p:sp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3943350" y="584993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0</a:t>
            </a:r>
          </a:p>
        </p:txBody>
      </p:sp>
      <p:sp>
        <p:nvSpPr>
          <p:cNvPr id="64546" name="Rectangle 34"/>
          <p:cNvSpPr>
            <a:spLocks noChangeArrowheads="1"/>
          </p:cNvSpPr>
          <p:nvPr/>
        </p:nvSpPr>
        <p:spPr bwMode="auto">
          <a:xfrm rot="-5400000">
            <a:off x="2651125" y="1657351"/>
            <a:ext cx="1819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Increasingly basic</a:t>
            </a:r>
            <a:endParaRPr lang="en-US" sz="1200">
              <a:latin typeface="Helvetica" pitchFamily="2" charset="0"/>
            </a:endParaRP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(lower H</a:t>
            </a:r>
            <a:r>
              <a:rPr lang="en-US" sz="1200" baseline="30000">
                <a:latin typeface="Helvetica" pitchFamily="2" charset="0"/>
              </a:rPr>
              <a:t>+</a:t>
            </a:r>
            <a:r>
              <a:rPr lang="en-US" sz="1200">
                <a:latin typeface="Helvetica" pitchFamily="2" charset="0"/>
              </a:rPr>
              <a:t> concentration)</a:t>
            </a:r>
          </a:p>
        </p:txBody>
      </p:sp>
      <p:sp>
        <p:nvSpPr>
          <p:cNvPr id="64547" name="Rectangle 35"/>
          <p:cNvSpPr>
            <a:spLocks noChangeArrowheads="1"/>
          </p:cNvSpPr>
          <p:nvPr/>
        </p:nvSpPr>
        <p:spPr bwMode="auto">
          <a:xfrm>
            <a:off x="3238500" y="3065463"/>
            <a:ext cx="7096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Neutral</a:t>
            </a:r>
            <a:endParaRPr lang="en-US" sz="1200">
              <a:latin typeface="Helvetica" pitchFamily="2" charset="0"/>
            </a:endParaRP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[H</a:t>
            </a:r>
            <a:r>
              <a:rPr lang="en-US" sz="1200" baseline="30000">
                <a:latin typeface="Helvetica" pitchFamily="2" charset="0"/>
              </a:rPr>
              <a:t>+</a:t>
            </a:r>
            <a:r>
              <a:rPr lang="en-US" sz="1200">
                <a:latin typeface="Helvetica" pitchFamily="2" charset="0"/>
              </a:rPr>
              <a:t>] =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[OH</a:t>
            </a:r>
            <a:r>
              <a:rPr lang="en-US" sz="1200" baseline="30000">
                <a:latin typeface="Helvetica" pitchFamily="2" charset="0"/>
              </a:rPr>
              <a:t>–</a:t>
            </a:r>
            <a:r>
              <a:rPr lang="en-US" sz="1200">
                <a:latin typeface="Helvetica" pitchFamily="2" charset="0"/>
              </a:rPr>
              <a:t>]</a:t>
            </a:r>
          </a:p>
        </p:txBody>
      </p:sp>
      <p:sp>
        <p:nvSpPr>
          <p:cNvPr id="64548" name="Rectangle 36"/>
          <p:cNvSpPr>
            <a:spLocks noChangeArrowheads="1"/>
          </p:cNvSpPr>
          <p:nvPr/>
        </p:nvSpPr>
        <p:spPr bwMode="auto">
          <a:xfrm rot="-5400000">
            <a:off x="2589213" y="4567238"/>
            <a:ext cx="193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 b="1">
                <a:latin typeface="Helvetica" pitchFamily="2" charset="0"/>
              </a:rPr>
              <a:t>Increasingly acidic</a:t>
            </a:r>
          </a:p>
          <a:p>
            <a:pPr algn="ctr" eaLnBrk="0" hangingPunct="0">
              <a:spcAft>
                <a:spcPct val="0"/>
              </a:spcAft>
              <a:buClrTx/>
              <a:buFontTx/>
              <a:buNone/>
            </a:pPr>
            <a:r>
              <a:rPr lang="en-US" sz="1200">
                <a:latin typeface="Helvetica" pitchFamily="2" charset="0"/>
              </a:rPr>
              <a:t>(greater H</a:t>
            </a:r>
            <a:r>
              <a:rPr lang="en-US" sz="1200" baseline="30000">
                <a:latin typeface="Helvetica" pitchFamily="2" charset="0"/>
              </a:rPr>
              <a:t>+</a:t>
            </a:r>
            <a:r>
              <a:rPr lang="en-US" sz="1200">
                <a:latin typeface="Helvetica" pitchFamily="2" charset="0"/>
              </a:rPr>
              <a:t> concentration)</a:t>
            </a:r>
          </a:p>
        </p:txBody>
      </p:sp>
      <p:sp>
        <p:nvSpPr>
          <p:cNvPr id="64549" name="Line 37"/>
          <p:cNvSpPr>
            <a:spLocks noChangeShapeType="1"/>
          </p:cNvSpPr>
          <p:nvPr/>
        </p:nvSpPr>
        <p:spPr bwMode="auto">
          <a:xfrm>
            <a:off x="3938588" y="1292225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0" name="Line 38"/>
          <p:cNvSpPr>
            <a:spLocks noChangeShapeType="1"/>
          </p:cNvSpPr>
          <p:nvPr/>
        </p:nvSpPr>
        <p:spPr bwMode="auto">
          <a:xfrm>
            <a:off x="3938588" y="200660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1" name="Line 39"/>
          <p:cNvSpPr>
            <a:spLocks noChangeShapeType="1"/>
          </p:cNvSpPr>
          <p:nvPr/>
        </p:nvSpPr>
        <p:spPr bwMode="auto">
          <a:xfrm>
            <a:off x="3938588" y="2397125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2" name="Line 40"/>
          <p:cNvSpPr>
            <a:spLocks noChangeShapeType="1"/>
          </p:cNvSpPr>
          <p:nvPr/>
        </p:nvSpPr>
        <p:spPr bwMode="auto">
          <a:xfrm>
            <a:off x="3938588" y="301625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3" name="Line 41"/>
          <p:cNvSpPr>
            <a:spLocks noChangeShapeType="1"/>
          </p:cNvSpPr>
          <p:nvPr/>
        </p:nvSpPr>
        <p:spPr bwMode="auto">
          <a:xfrm>
            <a:off x="3938588" y="321310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4" name="Line 42"/>
          <p:cNvSpPr>
            <a:spLocks noChangeShapeType="1"/>
          </p:cNvSpPr>
          <p:nvPr/>
        </p:nvSpPr>
        <p:spPr bwMode="auto">
          <a:xfrm>
            <a:off x="3938588" y="354965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5" name="Line 43"/>
          <p:cNvSpPr>
            <a:spLocks noChangeShapeType="1"/>
          </p:cNvSpPr>
          <p:nvPr/>
        </p:nvSpPr>
        <p:spPr bwMode="auto">
          <a:xfrm>
            <a:off x="3938588" y="436245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6" name="Line 44"/>
          <p:cNvSpPr>
            <a:spLocks noChangeShapeType="1"/>
          </p:cNvSpPr>
          <p:nvPr/>
        </p:nvSpPr>
        <p:spPr bwMode="auto">
          <a:xfrm>
            <a:off x="3938588" y="491490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7" name="Line 45"/>
          <p:cNvSpPr>
            <a:spLocks noChangeShapeType="1"/>
          </p:cNvSpPr>
          <p:nvPr/>
        </p:nvSpPr>
        <p:spPr bwMode="auto">
          <a:xfrm>
            <a:off x="3938588" y="511810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8" name="Line 46"/>
          <p:cNvSpPr>
            <a:spLocks noChangeShapeType="1"/>
          </p:cNvSpPr>
          <p:nvPr/>
        </p:nvSpPr>
        <p:spPr bwMode="auto">
          <a:xfrm>
            <a:off x="3938588" y="5499100"/>
            <a:ext cx="304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59" name="Rectangle 47"/>
          <p:cNvSpPr>
            <a:spLocks noChangeArrowheads="1"/>
          </p:cNvSpPr>
          <p:nvPr/>
        </p:nvSpPr>
        <p:spPr bwMode="auto">
          <a:xfrm>
            <a:off x="5699125" y="1066800"/>
            <a:ext cx="5064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Aft>
                <a:spcPct val="0"/>
              </a:spcAft>
              <a:buClrTx/>
              <a:buFontTx/>
              <a:buNone/>
            </a:pPr>
            <a:r>
              <a:rPr lang="en-US" sz="600">
                <a:latin typeface="Helvetica" pitchFamily="2" charset="0"/>
              </a:rPr>
              <a:t>Ammonia</a:t>
            </a:r>
          </a:p>
        </p:txBody>
      </p:sp>
    </p:spTree>
    <p:extLst>
      <p:ext uri="{BB962C8B-B14F-4D97-AF65-F5344CB8AC3E}">
        <p14:creationId xmlns:p14="http://schemas.microsoft.com/office/powerpoint/2010/main" val="18739026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2010 Pearson Education, Inc.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819400" y="3733800"/>
            <a:ext cx="3200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AutoNum type="alphaLcPeriod"/>
            </a:pPr>
            <a:r>
              <a:rPr lang="en-US" sz="2400" dirty="0">
                <a:latin typeface="Times New Roman" pitchFamily="1" charset="0"/>
              </a:rPr>
              <a:t>Very acidic </a:t>
            </a:r>
          </a:p>
          <a:p>
            <a:pPr marL="533400" indent="-533400">
              <a:spcBef>
                <a:spcPct val="20000"/>
              </a:spcBef>
              <a:buFontTx/>
              <a:buAutoNum type="alphaLcPeriod"/>
            </a:pPr>
            <a:r>
              <a:rPr lang="en-US" sz="2400" dirty="0">
                <a:latin typeface="Times New Roman" pitchFamily="1" charset="0"/>
              </a:rPr>
              <a:t>Slightly acidic</a:t>
            </a:r>
          </a:p>
          <a:p>
            <a:pPr marL="533400" indent="-533400">
              <a:spcBef>
                <a:spcPct val="20000"/>
              </a:spcBef>
              <a:buFontTx/>
              <a:buAutoNum type="alphaLcPeriod"/>
            </a:pPr>
            <a:r>
              <a:rPr lang="en-US" sz="2400" dirty="0">
                <a:latin typeface="Times New Roman" pitchFamily="1" charset="0"/>
              </a:rPr>
              <a:t>Neutral</a:t>
            </a:r>
          </a:p>
          <a:p>
            <a:pPr marL="533400" indent="-533400">
              <a:spcBef>
                <a:spcPct val="20000"/>
              </a:spcBef>
              <a:buFontTx/>
              <a:buAutoNum type="alphaLcPeriod"/>
            </a:pPr>
            <a:r>
              <a:rPr lang="en-US" sz="2400" dirty="0">
                <a:latin typeface="Times New Roman" pitchFamily="1" charset="0"/>
              </a:rPr>
              <a:t>Slightly basic</a:t>
            </a:r>
          </a:p>
          <a:p>
            <a:pPr marL="533400" indent="-533400">
              <a:spcBef>
                <a:spcPct val="20000"/>
              </a:spcBef>
              <a:buFontTx/>
              <a:buAutoNum type="alphaLcPeriod"/>
            </a:pPr>
            <a:r>
              <a:rPr lang="en-US" sz="2400" dirty="0">
                <a:latin typeface="Times New Roman" pitchFamily="1" charset="0"/>
              </a:rPr>
              <a:t>Very basic</a:t>
            </a:r>
          </a:p>
          <a:p>
            <a:pPr marL="533400" indent="-533400">
              <a:spcBef>
                <a:spcPct val="20000"/>
              </a:spcBef>
              <a:buFontTx/>
              <a:buAutoNum type="alphaLcPeriod"/>
            </a:pPr>
            <a:endParaRPr lang="en-US" sz="2400" i="1" dirty="0">
              <a:latin typeface="Times New Roman" pitchFamily="1" charset="0"/>
            </a:endParaRPr>
          </a:p>
          <a:p>
            <a:pPr marL="533400" indent="-533400">
              <a:spcBef>
                <a:spcPct val="20000"/>
              </a:spcBef>
            </a:pPr>
            <a:endParaRPr lang="en-US" sz="2400" i="1" dirty="0">
              <a:latin typeface="Times New Roman" pitchFamily="1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57200" y="685800"/>
            <a:ext cx="769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A solution with a pH of 8 would be considered: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7543800" cy="189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4972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When acids and bases are mixed,</a:t>
            </a:r>
          </a:p>
          <a:p>
            <a:pPr marL="777240" lvl="1" indent="-457200">
              <a:buNone/>
            </a:pPr>
            <a:r>
              <a:rPr lang="en-US" dirty="0"/>
              <a:t>a. the acid becomes stronger	</a:t>
            </a:r>
          </a:p>
          <a:p>
            <a:pPr marL="777240" lvl="1" indent="-457200">
              <a:buNone/>
            </a:pPr>
            <a:r>
              <a:rPr lang="en-US" dirty="0"/>
              <a:t>b. the base becomes stronger</a:t>
            </a:r>
          </a:p>
          <a:p>
            <a:pPr marL="777240" lvl="1" indent="-457200">
              <a:buNone/>
            </a:pPr>
            <a:r>
              <a:rPr lang="en-US" dirty="0"/>
              <a:t>c. no reaction occur</a:t>
            </a:r>
          </a:p>
          <a:p>
            <a:pPr marL="777240" lvl="1" indent="-457200">
              <a:buNone/>
            </a:pPr>
            <a:r>
              <a:rPr lang="en-US" dirty="0"/>
              <a:t>d. they neutralize each other</a:t>
            </a:r>
          </a:p>
          <a:p>
            <a:r>
              <a:rPr lang="en-US" dirty="0"/>
              <a:t> </a:t>
            </a:r>
            <a:r>
              <a:rPr lang="en-US" b="1" dirty="0"/>
              <a:t>When a person with excess stomach acid takes an antacid, the pH of the person’s stomach changes</a:t>
            </a:r>
          </a:p>
          <a:p>
            <a:pPr marL="777240" lvl="1" indent="-457200">
              <a:buNone/>
            </a:pPr>
            <a:r>
              <a:rPr lang="en-US" dirty="0"/>
              <a:t>a. from low value to a value nearer 7</a:t>
            </a:r>
          </a:p>
          <a:p>
            <a:pPr marL="777240" lvl="1" indent="-457200">
              <a:buNone/>
            </a:pPr>
            <a:r>
              <a:rPr lang="en-US" dirty="0"/>
              <a:t>b. from 7 to a much higher value</a:t>
            </a:r>
          </a:p>
          <a:p>
            <a:pPr marL="777240" lvl="1" indent="-457200">
              <a:buNone/>
            </a:pPr>
            <a:r>
              <a:rPr lang="en-US" dirty="0"/>
              <a:t>c. from low value to an even lower value</a:t>
            </a:r>
          </a:p>
          <a:p>
            <a:pPr marL="777240" lvl="1" indent="-457200">
              <a:buNone/>
            </a:pPr>
            <a:r>
              <a:rPr lang="en-US" dirty="0"/>
              <a:t>d. from high value to a lower value</a:t>
            </a:r>
          </a:p>
          <a:p>
            <a:pPr marL="777240" lvl="1" indent="-45720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71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Atom</a:t>
            </a:r>
            <a:endParaRPr lang="en-US" i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The smallest characteristic particle of an element</a:t>
            </a:r>
          </a:p>
          <a:p>
            <a:r>
              <a:rPr lang="en-US" dirty="0"/>
              <a:t>Atoms are not alike</a:t>
            </a:r>
          </a:p>
          <a:p>
            <a:r>
              <a:rPr lang="en-US" dirty="0"/>
              <a:t>Each element has its own kind of atoms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246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/>
          <a:p>
            <a:r>
              <a:rPr lang="en-GB"/>
              <a:t>© 2013 Pearson Education, Inc.</a:t>
            </a:r>
          </a:p>
          <a:p>
            <a:endParaRPr lang="en-GB"/>
          </a:p>
        </p:txBody>
      </p:sp>
      <p:sp>
        <p:nvSpPr>
          <p:cNvPr id="2355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/>
              <a:t>3.1 Chemistry of the Environment</a:t>
            </a:r>
          </a:p>
        </p:txBody>
      </p:sp>
      <p:sp>
        <p:nvSpPr>
          <p:cNvPr id="2355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Atoms–basic unit of matter</a:t>
            </a:r>
          </a:p>
          <a:p>
            <a:pPr lvl="1" eaLnBrk="1" hangingPunct="1"/>
            <a:r>
              <a:rPr lang="en-US" sz="2800" dirty="0">
                <a:ea typeface="ＭＳ Ｐゴシック" pitchFamily="34" charset="-128"/>
              </a:rPr>
              <a:t>Made of three particles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Protons</a:t>
            </a:r>
          </a:p>
          <a:p>
            <a:pPr lvl="3" eaLnBrk="1" hangingPunct="1"/>
            <a:r>
              <a:rPr lang="en-US" dirty="0">
                <a:ea typeface="ＭＳ Ｐゴシック" pitchFamily="34" charset="-128"/>
              </a:rPr>
              <a:t>In central nucleus, has positive charge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Neutrons</a:t>
            </a:r>
          </a:p>
          <a:p>
            <a:pPr lvl="3" eaLnBrk="1" hangingPunct="1"/>
            <a:r>
              <a:rPr lang="en-US" dirty="0">
                <a:ea typeface="ＭＳ Ｐゴシック" pitchFamily="34" charset="-128"/>
              </a:rPr>
              <a:t>In central nucleus, electrically neutral</a:t>
            </a:r>
          </a:p>
          <a:p>
            <a:pPr lvl="2" eaLnBrk="1" hangingPunct="1"/>
            <a:r>
              <a:rPr lang="en-US" sz="2400" dirty="0">
                <a:ea typeface="ＭＳ Ｐゴシック" pitchFamily="34" charset="-128"/>
              </a:rPr>
              <a:t>Electrons </a:t>
            </a:r>
          </a:p>
          <a:p>
            <a:pPr lvl="3" eaLnBrk="1" hangingPunct="1"/>
            <a:r>
              <a:rPr lang="en-US" dirty="0">
                <a:ea typeface="ＭＳ Ｐゴシック" pitchFamily="34" charset="-128"/>
              </a:rPr>
              <a:t>Surrounds nucleus, has negative charge</a:t>
            </a:r>
          </a:p>
        </p:txBody>
      </p:sp>
    </p:spTree>
    <p:extLst>
      <p:ext uri="{BB962C8B-B14F-4D97-AF65-F5344CB8AC3E}">
        <p14:creationId xmlns:p14="http://schemas.microsoft.com/office/powerpoint/2010/main" val="3107155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/>
              <a:t>Subatomic Particles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  <p:sp>
        <p:nvSpPr>
          <p:cNvPr id="1741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© 2010 Pearson Prentice Hall, Inc.</a:t>
            </a:r>
          </a:p>
        </p:txBody>
      </p:sp>
      <p:pic>
        <p:nvPicPr>
          <p:cNvPr id="17414" name="Picture 0" descr="E:\Images\Chapter 3\03_T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000250"/>
            <a:ext cx="74676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6957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85800" y="838200"/>
            <a:ext cx="7772400" cy="1338262"/>
          </a:xfrm>
        </p:spPr>
        <p:txBody>
          <a:bodyPr>
            <a:normAutofit/>
          </a:bodyPr>
          <a:lstStyle/>
          <a:p>
            <a:r>
              <a:rPr lang="en-US" sz="3600" dirty="0"/>
              <a:t>Can atoms of </a:t>
            </a:r>
            <a:r>
              <a:rPr lang="en-US" sz="3600" dirty="0">
                <a:solidFill>
                  <a:srgbClr val="FF0000"/>
                </a:solidFill>
              </a:rPr>
              <a:t>a given element</a:t>
            </a:r>
            <a:r>
              <a:rPr lang="en-US" sz="3600" dirty="0"/>
              <a:t> have different numbers of protons?</a:t>
            </a:r>
          </a:p>
        </p:txBody>
      </p:sp>
      <p:pic>
        <p:nvPicPr>
          <p:cNvPr id="3075" name="Picture 3" descr="C:\Users\MNAMMOU\AppData\Local\Microsoft\Windows\Temporary Internet Files\Content.IE5\QN4DSE0E\MP90039057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495800"/>
            <a:ext cx="3048000" cy="2174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960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1138</TotalTime>
  <Words>1762</Words>
  <Application>Microsoft Office PowerPoint</Application>
  <PresentationFormat>On-screen Show (4:3)</PresentationFormat>
  <Paragraphs>331</Paragraphs>
  <Slides>52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3" baseType="lpstr">
      <vt:lpstr>Arial</vt:lpstr>
      <vt:lpstr>Calibri</vt:lpstr>
      <vt:lpstr>Franklin Gothic Book</vt:lpstr>
      <vt:lpstr>Helvetica</vt:lpstr>
      <vt:lpstr>Perpetua</vt:lpstr>
      <vt:lpstr>Times</vt:lpstr>
      <vt:lpstr>Times New Roman</vt:lpstr>
      <vt:lpstr>TimesNewRomanPS-BoldMT</vt:lpstr>
      <vt:lpstr>Wingdings 2</vt:lpstr>
      <vt:lpstr>Equity</vt:lpstr>
      <vt:lpstr>Equation</vt:lpstr>
      <vt:lpstr>ENSP 2000</vt:lpstr>
      <vt:lpstr>    The Physical Science of the Environment – part 1 </vt:lpstr>
      <vt:lpstr>3.1 Chemistry of the Environment</vt:lpstr>
      <vt:lpstr>Where are all the elements listed?</vt:lpstr>
      <vt:lpstr>Modern Periodic Table</vt:lpstr>
      <vt:lpstr>Atom</vt:lpstr>
      <vt:lpstr>3.1 Chemistry of the Environment</vt:lpstr>
      <vt:lpstr>Subatomic Particles</vt:lpstr>
      <vt:lpstr>          </vt:lpstr>
      <vt:lpstr>The Atomic Number</vt:lpstr>
      <vt:lpstr>PowerPoint Presentation</vt:lpstr>
      <vt:lpstr>Isotopes</vt:lpstr>
      <vt:lpstr>Exercises - Isotopes</vt:lpstr>
      <vt:lpstr>What holds the atom together?</vt:lpstr>
      <vt:lpstr>PowerPoint Presentation</vt:lpstr>
      <vt:lpstr>3.1 Chemistry of the Environment</vt:lpstr>
      <vt:lpstr>3.1 Chemistry of the Environment</vt:lpstr>
      <vt:lpstr>Metals vs. Nonmetal</vt:lpstr>
      <vt:lpstr>Sodium Reacts with Chlorine (Theory)</vt:lpstr>
      <vt:lpstr>Sodium Reacts with Chlorine (Facts)</vt:lpstr>
      <vt:lpstr>Stable Electron Configurations</vt:lpstr>
      <vt:lpstr>Stable Electron Configurations</vt:lpstr>
      <vt:lpstr>Sodium Reacts with Chlorine (Theory)</vt:lpstr>
      <vt:lpstr>Which of the following pairs of elements would most likely to form an ionic compound?</vt:lpstr>
      <vt:lpstr>Covalent Bonds</vt:lpstr>
      <vt:lpstr>Covalent Bonds</vt:lpstr>
      <vt:lpstr>Which atom has greater attraction for shared pair of electrons?</vt:lpstr>
      <vt:lpstr>Electronegativity</vt:lpstr>
      <vt:lpstr>Two Types of Covalent Bonds</vt:lpstr>
      <vt:lpstr>Polar Covalent Bonds</vt:lpstr>
      <vt:lpstr>Non Polar Covalent Bond</vt:lpstr>
      <vt:lpstr>Exercise : Ionic vs. Covalent Bonds</vt:lpstr>
      <vt:lpstr>Dipole Bonds</vt:lpstr>
      <vt:lpstr>3.1 Chemistry of the Environment</vt:lpstr>
      <vt:lpstr>PowerPoint Presentation</vt:lpstr>
      <vt:lpstr>3.1 Chemistry of the Environment</vt:lpstr>
      <vt:lpstr>Acids and bases</vt:lpstr>
      <vt:lpstr>3.1 Chemistry of the Environment</vt:lpstr>
      <vt:lpstr>Acids and Bases:  Experimental Definitions</vt:lpstr>
      <vt:lpstr>Acids and Bases:  Experimental Definitions </vt:lpstr>
      <vt:lpstr>Acids and Bases:  Experimental Definitions</vt:lpstr>
      <vt:lpstr>Acids, Bases, and Salts</vt:lpstr>
      <vt:lpstr>Acids, Bases, and Salts</vt:lpstr>
      <vt:lpstr>Strong and Weak Acids and Bases</vt:lpstr>
      <vt:lpstr>Strong and Weak Acids and Bases</vt:lpstr>
      <vt:lpstr>Neutralization</vt:lpstr>
      <vt:lpstr>Neutralization</vt:lpstr>
      <vt:lpstr>The pH Scale</vt:lpstr>
      <vt:lpstr>The pH Scale</vt:lpstr>
      <vt:lpstr>PowerPoint Presentation</vt:lpstr>
      <vt:lpstr>PowerPoint Presentation</vt:lpstr>
      <vt:lpstr>Questions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Minory Nammouz</cp:lastModifiedBy>
  <cp:revision>86</cp:revision>
  <dcterms:created xsi:type="dcterms:W3CDTF">2013-09-04T14:04:42Z</dcterms:created>
  <dcterms:modified xsi:type="dcterms:W3CDTF">2021-09-16T15:09:03Z</dcterms:modified>
</cp:coreProperties>
</file>