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8" r:id="rId3"/>
    <p:sldId id="259" r:id="rId4"/>
    <p:sldId id="260" r:id="rId5"/>
    <p:sldId id="314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315" r:id="rId19"/>
    <p:sldId id="274" r:id="rId20"/>
    <p:sldId id="316" r:id="rId21"/>
    <p:sldId id="318" r:id="rId22"/>
    <p:sldId id="31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94660"/>
  </p:normalViewPr>
  <p:slideViewPr>
    <p:cSldViewPr>
      <p:cViewPr varScale="1">
        <p:scale>
          <a:sx n="63" d="100"/>
          <a:sy n="63" d="100"/>
        </p:scale>
        <p:origin x="1374" y="3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EE0ED-7FC1-4EFA-A114-B78D7483636D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AC949-5B95-454A-80FB-DE444E87F2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715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125523-E5B6-44D2-99B1-D16A627B9E01}" type="slidenum">
              <a:rPr lang="en-US"/>
              <a:pPr/>
              <a:t>2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E67A175-A164-402D-9600-EEAE7D9B4D66}" type="slidenum">
              <a:rPr lang="en-US" sz="1200"/>
              <a:pPr algn="r"/>
              <a:t>11</a:t>
            </a:fld>
            <a:endParaRPr lang="en-US" sz="120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167D904-4BF2-4142-A7F4-75ECA8DBD1CB}" type="slidenum">
              <a:rPr lang="en-US" sz="1200"/>
              <a:pPr algn="r"/>
              <a:t>12</a:t>
            </a:fld>
            <a:endParaRPr lang="en-US" sz="120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F6566BC-FB33-442A-8893-ABBD7ACF5A14}" type="slidenum">
              <a:rPr lang="en-US" sz="1200"/>
              <a:pPr algn="r"/>
              <a:t>13</a:t>
            </a:fld>
            <a:endParaRPr lang="en-US" sz="120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E574368-05EB-452B-9B67-AB7ADEDCD3F3}" type="slidenum">
              <a:rPr lang="en-US" sz="1200"/>
              <a:pPr algn="r"/>
              <a:t>14</a:t>
            </a:fld>
            <a:endParaRPr lang="en-US" sz="1200"/>
          </a:p>
        </p:txBody>
      </p:sp>
      <p:sp>
        <p:nvSpPr>
          <p:cNvPr id="276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FEB150E-1793-48A3-ACEB-8CA24896E121}" type="slidenum">
              <a:rPr lang="en-US" sz="1200"/>
              <a:pPr algn="r"/>
              <a:t>15</a:t>
            </a:fld>
            <a:endParaRPr lang="en-US" sz="120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9A6391D-0FC6-4CB0-8439-B957AE207EAE}" type="slidenum">
              <a:rPr lang="en-US" sz="1200"/>
              <a:pPr algn="r"/>
              <a:t>16</a:t>
            </a:fld>
            <a:endParaRPr lang="en-US" sz="120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E0DF98-BAB5-41DC-A430-A9A699A9A825}" type="slidenum">
              <a:rPr lang="en-US" sz="1200"/>
              <a:pPr algn="r"/>
              <a:t>17</a:t>
            </a:fld>
            <a:endParaRPr lang="en-US" sz="120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AC949-5B95-454A-80FB-DE444E87F21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1982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9AAB09F-9F9F-46E0-962A-84B4364278D7}" type="slidenum">
              <a:rPr lang="en-US" sz="1200"/>
              <a:pPr algn="r"/>
              <a:t>19</a:t>
            </a:fld>
            <a:endParaRPr lang="en-US" sz="1200"/>
          </a:p>
        </p:txBody>
      </p:sp>
      <p:sp>
        <p:nvSpPr>
          <p:cNvPr id="256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AC949-5B95-454A-80FB-DE444E87F21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19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C111EFE-1ECE-454A-8293-4755171B2740}" type="slidenum">
              <a:rPr lang="en-US" sz="1200"/>
              <a:pPr algn="r"/>
              <a:t>3</a:t>
            </a:fld>
            <a:endParaRPr lang="en-US" sz="120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21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29839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22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8323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726A264-8F23-438C-9DCB-F575EBBD03C7}" type="slidenum">
              <a:rPr lang="en-US" sz="1200"/>
              <a:pPr algn="r"/>
              <a:t>4</a:t>
            </a:fld>
            <a:endParaRPr lang="en-US" sz="120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3563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044C920-C13D-4FA7-AEEF-200F68FB5C68}" type="slidenum">
              <a:rPr lang="en-US" sz="1200"/>
              <a:pPr algn="r"/>
              <a:t>6</a:t>
            </a:fld>
            <a:endParaRPr lang="en-US" sz="12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5EF3A6A-B0C1-4996-AFA0-F112BB46EA09}" type="slidenum">
              <a:rPr lang="en-US" sz="1200"/>
              <a:pPr algn="r"/>
              <a:t>7</a:t>
            </a:fld>
            <a:endParaRPr lang="en-US" sz="1200"/>
          </a:p>
        </p:txBody>
      </p:sp>
      <p:sp>
        <p:nvSpPr>
          <p:cNvPr id="266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A0CD2C-1FEA-44FF-8DE3-89EA7A716818}" type="slidenum">
              <a:rPr lang="en-US" sz="1200"/>
              <a:pPr algn="r"/>
              <a:t>8</a:t>
            </a:fld>
            <a:endParaRPr lang="en-US" sz="1200"/>
          </a:p>
        </p:txBody>
      </p:sp>
      <p:sp>
        <p:nvSpPr>
          <p:cNvPr id="268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D1699F9-A151-4925-ACD5-6433FA574C79}" type="slidenum">
              <a:rPr lang="en-US" sz="1200"/>
              <a:pPr algn="r"/>
              <a:t>9</a:t>
            </a:fld>
            <a:endParaRPr lang="en-US" sz="120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6290B0A-20D9-4706-8BC3-21CA01C408A8}" type="slidenum">
              <a:rPr lang="en-US" sz="1200"/>
              <a:pPr algn="r"/>
              <a:t>10</a:t>
            </a:fld>
            <a:endParaRPr lang="en-US" sz="120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earning Objective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457200" y="215371"/>
            <a:ext cx="8229600" cy="10972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rgbClr val="007FA3"/>
              </a:buClr>
              <a:buFont typeface="Times New Roman"/>
              <a:buNone/>
              <a:defRPr sz="3400" b="1" i="0" u="none" strike="noStrike" cap="none">
                <a:solidFill>
                  <a:srgbClr val="007FA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18871" marR="0" lvl="0" indent="-93471" algn="l" rtl="0">
              <a:spcBef>
                <a:spcPts val="1500"/>
              </a:spcBef>
              <a:buClr>
                <a:srgbClr val="007FA3"/>
              </a:buClr>
              <a:buSzPct val="2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69913" marR="0" lvl="1" indent="-188912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93969" y="6172200"/>
            <a:ext cx="8595359" cy="23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6335712" y="113071"/>
            <a:ext cx="2133599" cy="1828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69311" y="113071"/>
            <a:ext cx="551783" cy="1828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 sz="9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5413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0BD3FDC-6FCA-443B-B113-204187A2E0B5}" type="datetimeFigureOut">
              <a:rPr lang="en-US" smtClean="0"/>
              <a:t>9/10/2020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EN SP 2000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4: Organism and Population Ecology and Evolution (part 1)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15372" name="Picture 12" descr="EAY_1e_Figure_04_05_L"/>
          <p:cNvPicPr>
            <a:picLocks noChangeAspect="1" noChangeArrowheads="1"/>
          </p:cNvPicPr>
          <p:nvPr/>
        </p:nvPicPr>
        <p:blipFill>
          <a:blip r:embed="rId3" cstate="print"/>
          <a:srcRect b="2895"/>
          <a:stretch>
            <a:fillRect/>
          </a:stretch>
        </p:blipFill>
        <p:spPr bwMode="auto">
          <a:xfrm>
            <a:off x="2251075" y="188913"/>
            <a:ext cx="4851400" cy="638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4" name="Rectangle 1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4.1 The Cell—The Fundamental Unit of Life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sp>
        <p:nvSpPr>
          <p:cNvPr id="16395" name="Rectangle 11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Chemical functions</a:t>
            </a:r>
          </a:p>
          <a:p>
            <a:pPr lvl="2">
              <a:buFontTx/>
              <a:buChar char="–"/>
            </a:pPr>
            <a:r>
              <a:rPr lang="en-US" sz="2800"/>
              <a:t>Chemosynthesis</a:t>
            </a:r>
            <a:endParaRPr lang="en-US"/>
          </a:p>
          <a:p>
            <a:pPr lvl="3">
              <a:buFont typeface="Times" pitchFamily="1" charset="0"/>
              <a:buChar char="•"/>
            </a:pPr>
            <a:r>
              <a:rPr lang="en-US" sz="2400"/>
              <a:t>Creates sugars from inorganic chemicals, CO</a:t>
            </a:r>
            <a:r>
              <a:rPr lang="en-US" sz="2400" baseline="-25000"/>
              <a:t>2</a:t>
            </a:r>
            <a:r>
              <a:rPr lang="en-US" sz="2400"/>
              <a:t> and O</a:t>
            </a:r>
            <a:r>
              <a:rPr lang="en-US" sz="2400" baseline="-25000"/>
              <a:t>2</a:t>
            </a:r>
            <a:endParaRPr lang="en-US" sz="2400"/>
          </a:p>
          <a:p>
            <a:pPr lvl="3">
              <a:buFont typeface="Times" pitchFamily="1" charset="0"/>
              <a:buChar char="•"/>
            </a:pPr>
            <a:r>
              <a:rPr lang="en-US" sz="2400"/>
              <a:t>Used by bacteria in ecosystems with no light</a:t>
            </a:r>
            <a:endParaRPr lang="en-US"/>
          </a:p>
          <a:p>
            <a:pPr lvl="4">
              <a:buFontTx/>
              <a:buChar char="–"/>
            </a:pPr>
            <a:r>
              <a:rPr lang="en-US"/>
              <a:t>Ocean depths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17416" name="Picture 8" descr="EAY_1e_Figure_04_06_L"/>
          <p:cNvPicPr>
            <a:picLocks noChangeAspect="1" noChangeArrowheads="1"/>
          </p:cNvPicPr>
          <p:nvPr/>
        </p:nvPicPr>
        <p:blipFill>
          <a:blip r:embed="rId3" cstate="print"/>
          <a:srcRect b="2621"/>
          <a:stretch>
            <a:fillRect/>
          </a:stretch>
        </p:blipFill>
        <p:spPr bwMode="auto">
          <a:xfrm>
            <a:off x="1350963" y="225425"/>
            <a:ext cx="6430962" cy="6373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4.1 The Cell—The Fundamental Unit of Life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sp>
        <p:nvSpPr>
          <p:cNvPr id="18439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Chemical functions</a:t>
            </a:r>
          </a:p>
          <a:p>
            <a:pPr lvl="1"/>
            <a:r>
              <a:rPr lang="en-US"/>
              <a:t>Cellular respiration</a:t>
            </a:r>
          </a:p>
          <a:p>
            <a:pPr lvl="2"/>
            <a:r>
              <a:rPr lang="en-US"/>
              <a:t>Carbohydrates broken to power functions</a:t>
            </a:r>
          </a:p>
          <a:p>
            <a:pPr lvl="2"/>
            <a:r>
              <a:rPr lang="en-US"/>
              <a:t>Releases CO</a:t>
            </a:r>
            <a:r>
              <a:rPr lang="en-US" baseline="-25000"/>
              <a:t>2</a:t>
            </a:r>
            <a:r>
              <a:rPr lang="en-US"/>
              <a:t> and H</a:t>
            </a:r>
            <a:r>
              <a:rPr lang="en-US" baseline="-25000"/>
              <a:t>2</a:t>
            </a:r>
            <a:r>
              <a:rPr lang="en-US"/>
              <a:t>O</a:t>
            </a:r>
          </a:p>
          <a:p>
            <a:pPr lvl="2"/>
            <a:r>
              <a:rPr lang="en-US"/>
              <a:t>Nearly all organisms use</a:t>
            </a:r>
          </a:p>
          <a:p>
            <a:pPr lvl="2"/>
            <a:r>
              <a:rPr lang="en-US"/>
              <a:t>Requires oxygen (aerobic)</a:t>
            </a:r>
          </a:p>
          <a:p>
            <a:pPr lvl="1"/>
            <a:r>
              <a:rPr lang="en-US"/>
              <a:t>Anaerobic respiration</a:t>
            </a:r>
          </a:p>
          <a:p>
            <a:pPr lvl="2"/>
            <a:r>
              <a:rPr lang="en-US"/>
              <a:t>Works without O</a:t>
            </a:r>
            <a:r>
              <a:rPr lang="en-US" baseline="-25000"/>
              <a:t>2</a:t>
            </a:r>
            <a:endParaRPr lang="en-US"/>
          </a:p>
          <a:p>
            <a:pPr lvl="2"/>
            <a:r>
              <a:rPr lang="en-US"/>
              <a:t>Yields less energy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275459" name="Picture 3" descr="EAY_1e_Figure_04_07_5U"/>
          <p:cNvPicPr>
            <a:picLocks noChangeAspect="1" noChangeArrowheads="1"/>
          </p:cNvPicPr>
          <p:nvPr/>
        </p:nvPicPr>
        <p:blipFill>
          <a:blip r:embed="rId3" cstate="print"/>
          <a:srcRect b="3322"/>
          <a:stretch>
            <a:fillRect/>
          </a:stretch>
        </p:blipFill>
        <p:spPr bwMode="auto">
          <a:xfrm>
            <a:off x="273050" y="465138"/>
            <a:ext cx="8597900" cy="5729287"/>
          </a:xfrm>
          <a:prstGeom prst="rect">
            <a:avLst/>
          </a:prstGeom>
          <a:noFill/>
        </p:spPr>
      </p:pic>
      <p:sp>
        <p:nvSpPr>
          <p:cNvPr id="275460" name="Text Box 4"/>
          <p:cNvSpPr txBox="1">
            <a:spLocks noChangeArrowheads="1"/>
          </p:cNvSpPr>
          <p:nvPr/>
        </p:nvSpPr>
        <p:spPr bwMode="auto">
          <a:xfrm>
            <a:off x="3821113" y="5873750"/>
            <a:ext cx="194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2000" b="1">
                <a:latin typeface="Helvetica" pitchFamily="2" charset="0"/>
              </a:rPr>
              <a:t>Mitochondrion</a:t>
            </a:r>
          </a:p>
        </p:txBody>
      </p:sp>
      <p:sp>
        <p:nvSpPr>
          <p:cNvPr id="275462" name="Text Box 6"/>
          <p:cNvSpPr txBox="1">
            <a:spLocks noChangeArrowheads="1"/>
          </p:cNvSpPr>
          <p:nvPr/>
        </p:nvSpPr>
        <p:spPr bwMode="auto">
          <a:xfrm>
            <a:off x="3482975" y="3690938"/>
            <a:ext cx="5080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2200">
                <a:latin typeface="Helvetica" pitchFamily="2" charset="0"/>
              </a:rPr>
              <a:t>O</a:t>
            </a:r>
            <a:r>
              <a:rPr lang="en-US" sz="2200" baseline="-25000">
                <a:latin typeface="Helvetica" pitchFamily="2" charset="0"/>
              </a:rPr>
              <a:t>2</a:t>
            </a:r>
            <a:endParaRPr lang="en-US" sz="2200">
              <a:latin typeface="Helvetica" pitchFamily="2" charset="0"/>
            </a:endParaRPr>
          </a:p>
        </p:txBody>
      </p:sp>
      <p:sp>
        <p:nvSpPr>
          <p:cNvPr id="275463" name="Text Box 7"/>
          <p:cNvSpPr txBox="1">
            <a:spLocks noChangeArrowheads="1"/>
          </p:cNvSpPr>
          <p:nvPr/>
        </p:nvSpPr>
        <p:spPr bwMode="auto">
          <a:xfrm>
            <a:off x="7194550" y="4443413"/>
            <a:ext cx="7096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2200">
                <a:latin typeface="Helvetica" pitchFamily="2" charset="0"/>
              </a:rPr>
              <a:t>H</a:t>
            </a:r>
            <a:r>
              <a:rPr lang="en-US" sz="2200" baseline="-25000">
                <a:latin typeface="Helvetica" pitchFamily="2" charset="0"/>
              </a:rPr>
              <a:t>2</a:t>
            </a:r>
            <a:r>
              <a:rPr lang="en-US" sz="2200">
                <a:latin typeface="Helvetica" pitchFamily="2" charset="0"/>
              </a:rPr>
              <a:t>O</a:t>
            </a:r>
          </a:p>
        </p:txBody>
      </p:sp>
      <p:sp>
        <p:nvSpPr>
          <p:cNvPr id="275464" name="Text Box 8"/>
          <p:cNvSpPr txBox="1">
            <a:spLocks noChangeArrowheads="1"/>
          </p:cNvSpPr>
          <p:nvPr/>
        </p:nvSpPr>
        <p:spPr bwMode="auto">
          <a:xfrm>
            <a:off x="7216775" y="3886200"/>
            <a:ext cx="70961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2200">
                <a:latin typeface="Helvetica" pitchFamily="2" charset="0"/>
              </a:rPr>
              <a:t>CO</a:t>
            </a:r>
            <a:r>
              <a:rPr lang="en-US" sz="2200" baseline="-25000">
                <a:latin typeface="Helvetica" pitchFamily="2" charset="0"/>
              </a:rPr>
              <a:t>2</a:t>
            </a:r>
            <a:endParaRPr lang="en-US" sz="2200">
              <a:latin typeface="Helvetica" pitchFamily="2" charset="0"/>
            </a:endParaRPr>
          </a:p>
        </p:txBody>
      </p:sp>
      <p:sp>
        <p:nvSpPr>
          <p:cNvPr id="275465" name="Text Box 9"/>
          <p:cNvSpPr txBox="1">
            <a:spLocks noChangeArrowheads="1"/>
          </p:cNvSpPr>
          <p:nvPr/>
        </p:nvSpPr>
        <p:spPr bwMode="auto">
          <a:xfrm>
            <a:off x="7196138" y="4973638"/>
            <a:ext cx="10699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2200">
                <a:latin typeface="Helvetica" pitchFamily="2" charset="0"/>
              </a:rPr>
              <a:t>Energy</a:t>
            </a:r>
          </a:p>
        </p:txBody>
      </p:sp>
      <p:sp>
        <p:nvSpPr>
          <p:cNvPr id="275466" name="Line 10"/>
          <p:cNvSpPr>
            <a:spLocks noChangeShapeType="1"/>
          </p:cNvSpPr>
          <p:nvPr/>
        </p:nvSpPr>
        <p:spPr bwMode="auto">
          <a:xfrm>
            <a:off x="5303838" y="4986338"/>
            <a:ext cx="592137" cy="796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5467" name="Text Box 11"/>
          <p:cNvSpPr txBox="1">
            <a:spLocks noChangeArrowheads="1"/>
          </p:cNvSpPr>
          <p:nvPr/>
        </p:nvSpPr>
        <p:spPr bwMode="auto">
          <a:xfrm>
            <a:off x="5849938" y="5610225"/>
            <a:ext cx="1365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800">
                <a:latin typeface="Helvetica" pitchFamily="2" charset="0"/>
              </a:rPr>
              <a:t>Movement</a:t>
            </a:r>
          </a:p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800">
                <a:latin typeface="Helvetica" pitchFamily="2" charset="0"/>
              </a:rPr>
              <a:t>of electrons</a:t>
            </a:r>
          </a:p>
        </p:txBody>
      </p:sp>
      <p:sp>
        <p:nvSpPr>
          <p:cNvPr id="275468" name="Text Box 12"/>
          <p:cNvSpPr txBox="1">
            <a:spLocks noChangeArrowheads="1"/>
          </p:cNvSpPr>
          <p:nvPr/>
        </p:nvSpPr>
        <p:spPr bwMode="auto">
          <a:xfrm>
            <a:off x="3352800" y="1371600"/>
            <a:ext cx="7747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900" b="1">
                <a:latin typeface="Helvetica" pitchFamily="2" charset="0"/>
              </a:rPr>
              <a:t>Plant</a:t>
            </a:r>
          </a:p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900" b="1">
                <a:latin typeface="Helvetica" pitchFamily="2" charset="0"/>
              </a:rPr>
              <a:t>cell</a:t>
            </a:r>
          </a:p>
        </p:txBody>
      </p:sp>
      <p:sp>
        <p:nvSpPr>
          <p:cNvPr id="275469" name="Text Box 13"/>
          <p:cNvSpPr txBox="1">
            <a:spLocks noChangeArrowheads="1"/>
          </p:cNvSpPr>
          <p:nvPr/>
        </p:nvSpPr>
        <p:spPr bwMode="auto">
          <a:xfrm>
            <a:off x="5803900" y="2514600"/>
            <a:ext cx="989013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900" b="1">
                <a:latin typeface="Helvetica" pitchFamily="2" charset="0"/>
              </a:rPr>
              <a:t>Animal</a:t>
            </a:r>
          </a:p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900" b="1">
                <a:latin typeface="Helvetica" pitchFamily="2" charset="0"/>
              </a:rPr>
              <a:t>cell</a:t>
            </a:r>
          </a:p>
        </p:txBody>
      </p:sp>
      <p:sp>
        <p:nvSpPr>
          <p:cNvPr id="275470" name="Text Box 14"/>
          <p:cNvSpPr txBox="1">
            <a:spLocks noChangeArrowheads="1"/>
          </p:cNvSpPr>
          <p:nvPr/>
        </p:nvSpPr>
        <p:spPr bwMode="auto">
          <a:xfrm>
            <a:off x="1419225" y="4964113"/>
            <a:ext cx="2306638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>
              <a:spcAft>
                <a:spcPct val="0"/>
              </a:spcAft>
              <a:buClrTx/>
              <a:buFontTx/>
              <a:buNone/>
            </a:pPr>
            <a:r>
              <a:rPr lang="en-US" sz="2200">
                <a:latin typeface="Helvetica" pitchFamily="2" charset="0"/>
              </a:rPr>
              <a:t>C</a:t>
            </a:r>
            <a:r>
              <a:rPr lang="en-US" sz="2200" baseline="-25000">
                <a:latin typeface="Helvetica" pitchFamily="2" charset="0"/>
              </a:rPr>
              <a:t>6</a:t>
            </a:r>
            <a:r>
              <a:rPr lang="en-US" sz="2200">
                <a:latin typeface="Helvetica" pitchFamily="2" charset="0"/>
              </a:rPr>
              <a:t>H</a:t>
            </a:r>
            <a:r>
              <a:rPr lang="en-US" sz="2200" baseline="-25000">
                <a:latin typeface="Helvetica" pitchFamily="2" charset="0"/>
              </a:rPr>
              <a:t>12</a:t>
            </a:r>
            <a:r>
              <a:rPr lang="en-US" sz="2200">
                <a:latin typeface="Helvetica" pitchFamily="2" charset="0"/>
              </a:rPr>
              <a:t>O</a:t>
            </a:r>
            <a:r>
              <a:rPr lang="en-US" sz="2200" baseline="-25000">
                <a:latin typeface="Helvetica" pitchFamily="2" charset="0"/>
              </a:rPr>
              <a:t>6</a:t>
            </a:r>
            <a:endParaRPr lang="en-US" sz="1600">
              <a:latin typeface="Helvetica" pitchFamily="2" charset="0"/>
            </a:endParaRPr>
          </a:p>
          <a:p>
            <a:pPr algn="r" eaLnBrk="0" hangingPunct="0">
              <a:spcAft>
                <a:spcPct val="0"/>
              </a:spcAft>
              <a:buClrTx/>
              <a:buFontTx/>
              <a:buNone/>
            </a:pPr>
            <a:r>
              <a:rPr lang="en-US" sz="1800">
                <a:latin typeface="Helvetica" pitchFamily="2" charset="0"/>
              </a:rPr>
              <a:t>(from photosynthesis</a:t>
            </a:r>
          </a:p>
          <a:p>
            <a:pPr algn="r" eaLnBrk="0" hangingPunct="0">
              <a:spcAft>
                <a:spcPct val="0"/>
              </a:spcAft>
              <a:buClrTx/>
              <a:buFontTx/>
              <a:buNone/>
            </a:pPr>
            <a:r>
              <a:rPr lang="en-US" sz="1800">
                <a:latin typeface="Helvetica" pitchFamily="2" charset="0"/>
              </a:rPr>
              <a:t>in plants or from</a:t>
            </a:r>
          </a:p>
          <a:p>
            <a:pPr algn="r" eaLnBrk="0" hangingPunct="0">
              <a:spcAft>
                <a:spcPct val="0"/>
              </a:spcAft>
              <a:buClrTx/>
              <a:buFontTx/>
              <a:buNone/>
            </a:pPr>
            <a:r>
              <a:rPr lang="en-US" sz="1800">
                <a:latin typeface="Helvetica" pitchFamily="2" charset="0"/>
              </a:rPr>
              <a:t>digestion in animals)</a:t>
            </a:r>
            <a:endParaRPr lang="en-US" sz="1600">
              <a:latin typeface="Helvetica" pitchFamily="2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4" name="Picture Placeholder 6" descr="\\172.24.191.117\macdata_vol4\08VOL4\Graphics\Powerpoint\PEARSON\PE027-CHRISTENSEN_3e\Final files\ch04\Label\04_06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9" b="17599"/>
          <a:stretch>
            <a:fillRect/>
          </a:stretch>
        </p:blipFill>
        <p:spPr bwMode="auto">
          <a:xfrm>
            <a:off x="609600" y="304800"/>
            <a:ext cx="8103557" cy="41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Rectangle 8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9144000" cy="1066800"/>
          </a:xfrm>
        </p:spPr>
        <p:txBody>
          <a:bodyPr>
            <a:normAutofit fontScale="90000"/>
          </a:bodyPr>
          <a:lstStyle/>
          <a:p>
            <a:r>
              <a:rPr lang="en-US" dirty="0"/>
              <a:t>4.2 The Growth and Reproduction of Organisms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sp>
        <p:nvSpPr>
          <p:cNvPr id="21513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Asexual reproduction</a:t>
            </a:r>
          </a:p>
          <a:p>
            <a:pPr lvl="1"/>
            <a:r>
              <a:rPr lang="en-US"/>
              <a:t>Simple cell division</a:t>
            </a:r>
          </a:p>
          <a:p>
            <a:pPr lvl="1"/>
            <a:r>
              <a:rPr lang="en-US"/>
              <a:t>Genetically identical offspring</a:t>
            </a:r>
          </a:p>
          <a:p>
            <a:r>
              <a:rPr lang="en-US"/>
              <a:t>Sexual reproduction</a:t>
            </a:r>
          </a:p>
          <a:p>
            <a:pPr lvl="1"/>
            <a:r>
              <a:rPr lang="en-US"/>
              <a:t>Requires two individuals</a:t>
            </a:r>
          </a:p>
          <a:p>
            <a:pPr marL="1085850" lvl="2"/>
            <a:r>
              <a:rPr lang="en-US"/>
              <a:t>Gametes produced to form a zygote</a:t>
            </a:r>
          </a:p>
          <a:p>
            <a:pPr lvl="1"/>
            <a:r>
              <a:rPr lang="en-US"/>
              <a:t>Genetically diverse offspring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22536" name="Picture 8" descr="EAY_1e_Figure_04_09_L"/>
          <p:cNvPicPr>
            <a:picLocks noChangeAspect="1" noChangeArrowheads="1"/>
          </p:cNvPicPr>
          <p:nvPr/>
        </p:nvPicPr>
        <p:blipFill>
          <a:blip r:embed="rId3" cstate="print"/>
          <a:srcRect b="5696"/>
          <a:stretch>
            <a:fillRect/>
          </a:stretch>
        </p:blipFill>
        <p:spPr bwMode="auto">
          <a:xfrm>
            <a:off x="273050" y="1868488"/>
            <a:ext cx="8597900" cy="2943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5600" y="304800"/>
            <a:ext cx="3352800" cy="642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4182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254979" name="Picture 1027" descr="EAY_1e_Figure_04_10a_L"/>
          <p:cNvPicPr>
            <a:picLocks noChangeAspect="1" noChangeArrowheads="1"/>
          </p:cNvPicPr>
          <p:nvPr/>
        </p:nvPicPr>
        <p:blipFill>
          <a:blip r:embed="rId3" cstate="print"/>
          <a:srcRect b="5847"/>
          <a:stretch>
            <a:fillRect/>
          </a:stretch>
        </p:blipFill>
        <p:spPr bwMode="auto">
          <a:xfrm>
            <a:off x="260350" y="2122488"/>
            <a:ext cx="8597900" cy="32718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9144000" cy="1066800"/>
          </a:xfrm>
        </p:spPr>
        <p:txBody>
          <a:bodyPr>
            <a:normAutofit fontScale="90000"/>
          </a:bodyPr>
          <a:lstStyle/>
          <a:p>
            <a:r>
              <a:rPr lang="en-US" dirty="0"/>
              <a:t>Genetic Change and</a:t>
            </a:r>
            <a:br>
              <a:rPr lang="en-US" dirty="0"/>
            </a:br>
            <a:r>
              <a:rPr lang="en-US" dirty="0"/>
              <a:t>Population Growth—Fact and Fiction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Population growth</a:t>
            </a:r>
          </a:p>
          <a:p>
            <a:pPr lvl="1"/>
            <a:r>
              <a:rPr lang="en-US"/>
              <a:t>European rabbit in Australia</a:t>
            </a:r>
          </a:p>
          <a:p>
            <a:pPr lvl="2"/>
            <a:r>
              <a:rPr lang="en-US"/>
              <a:t>Non-native with few predators</a:t>
            </a:r>
          </a:p>
          <a:p>
            <a:pPr lvl="2"/>
            <a:r>
              <a:rPr lang="en-US"/>
              <a:t>Population exploded</a:t>
            </a:r>
          </a:p>
          <a:p>
            <a:r>
              <a:rPr lang="en-US"/>
              <a:t>Genetic change</a:t>
            </a:r>
          </a:p>
          <a:p>
            <a:pPr lvl="1"/>
            <a:r>
              <a:rPr lang="en-US"/>
              <a:t>DNA controls growth and development</a:t>
            </a:r>
          </a:p>
          <a:p>
            <a:pPr lvl="1"/>
            <a:r>
              <a:rPr lang="en-US"/>
              <a:t>Environment can alter DNA</a:t>
            </a:r>
          </a:p>
          <a:p>
            <a:pPr lvl="2"/>
            <a:r>
              <a:rPr lang="en-US"/>
              <a:t>Frogs in Great Lakes</a:t>
            </a:r>
          </a:p>
          <a:p>
            <a:pPr lvl="3"/>
            <a:r>
              <a:rPr lang="en-US"/>
              <a:t>Pesticides</a:t>
            </a:r>
          </a:p>
          <a:p>
            <a:pPr lvl="1"/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\\172.24.191.117\macdata_vol4\08VOL4\Graphics\Powerpoint\PEARSON\PE027-CHRISTENSEN_3e\Final files\ch04\Label\04_08_Figure_L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19200"/>
            <a:ext cx="71755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3187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\\172.24.191.117\macdata_vol4\08VOL4\Graphics\Powerpoint\PEARSON\PE027-CHRISTENSEN_3e\Final files\ch04\Label\04_09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92" y="908447"/>
            <a:ext cx="8265016" cy="504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1547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\\172.24.191.117\macdata_vol4\08VOL4\Graphics\Powerpoint\PEARSON\PE027-CHRISTENSEN_3e\Final files\ch04\Label\04_10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573" y="586811"/>
            <a:ext cx="4210854" cy="568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233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sp>
        <p:nvSpPr>
          <p:cNvPr id="10247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[INSERT FIGURE 4.2 ON THIS SLIDE]</a:t>
            </a:r>
          </a:p>
        </p:txBody>
      </p:sp>
      <p:pic>
        <p:nvPicPr>
          <p:cNvPr id="10248" name="Picture 8" descr="EAY_1e_Figure_04_02_L"/>
          <p:cNvPicPr>
            <a:picLocks noChangeAspect="1" noChangeArrowheads="1"/>
          </p:cNvPicPr>
          <p:nvPr/>
        </p:nvPicPr>
        <p:blipFill>
          <a:blip r:embed="rId3" cstate="print"/>
          <a:srcRect b="4042"/>
          <a:stretch>
            <a:fillRect/>
          </a:stretch>
        </p:blipFill>
        <p:spPr bwMode="auto">
          <a:xfrm>
            <a:off x="127000" y="696913"/>
            <a:ext cx="8870950" cy="5287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11272" name="Picture 8" descr="EAY_1e_Figure_04_03_L"/>
          <p:cNvPicPr preferRelativeResize="0">
            <a:picLocks noChangeAspect="1" noChangeArrowheads="1"/>
          </p:cNvPicPr>
          <p:nvPr/>
        </p:nvPicPr>
        <p:blipFill>
          <a:blip r:embed="rId3" cstate="print"/>
          <a:srcRect b="3902"/>
          <a:stretch>
            <a:fillRect/>
          </a:stretch>
        </p:blipFill>
        <p:spPr bwMode="auto">
          <a:xfrm>
            <a:off x="338138" y="676275"/>
            <a:ext cx="8370887" cy="5481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172.24.191.117\macdata_vol4\08VOL4\Graphics\Powerpoint\PEARSON\PE027-CHRISTENSEN_3e\Final files\ch04\Label\04_03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71333"/>
            <a:ext cx="8229600" cy="431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300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4.1 The Cell—The Fundamental Unit of Life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The cell</a:t>
            </a:r>
          </a:p>
          <a:p>
            <a:pPr lvl="1"/>
            <a:r>
              <a:rPr lang="en-US"/>
              <a:t>Fundamental unit of life</a:t>
            </a:r>
          </a:p>
          <a:p>
            <a:pPr lvl="2"/>
            <a:r>
              <a:rPr lang="en-US"/>
              <a:t>Cell structure categorizes</a:t>
            </a:r>
          </a:p>
          <a:p>
            <a:pPr lvl="2"/>
            <a:r>
              <a:rPr lang="en-US"/>
              <a:t>Prokaryotes</a:t>
            </a:r>
          </a:p>
          <a:p>
            <a:pPr lvl="3"/>
            <a:r>
              <a:rPr lang="en-US"/>
              <a:t>Small, single celled, DNA in single chromosome</a:t>
            </a:r>
          </a:p>
          <a:p>
            <a:pPr lvl="2"/>
            <a:r>
              <a:rPr lang="en-US"/>
              <a:t>Eukaryotes</a:t>
            </a:r>
          </a:p>
          <a:p>
            <a:pPr lvl="3"/>
            <a:r>
              <a:rPr lang="en-US"/>
              <a:t>Single or multicelled</a:t>
            </a:r>
          </a:p>
          <a:p>
            <a:pPr lvl="3"/>
            <a:r>
              <a:rPr lang="en-US"/>
              <a:t>Membrane-enclosed organelles</a:t>
            </a:r>
          </a:p>
          <a:p>
            <a:pPr lvl="3"/>
            <a:r>
              <a:rPr lang="en-US"/>
              <a:t>DNA in multiple chromosomes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265219" name="Picture 3" descr="EAY_1e_Figure_04_04a_L"/>
          <p:cNvPicPr>
            <a:picLocks noChangeAspect="1" noChangeArrowheads="1"/>
          </p:cNvPicPr>
          <p:nvPr/>
        </p:nvPicPr>
        <p:blipFill>
          <a:blip r:embed="rId3" cstate="print"/>
          <a:srcRect b="2919"/>
          <a:stretch>
            <a:fillRect/>
          </a:stretch>
        </p:blipFill>
        <p:spPr bwMode="auto">
          <a:xfrm>
            <a:off x="1077913" y="304800"/>
            <a:ext cx="6988175" cy="62182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pic>
        <p:nvPicPr>
          <p:cNvPr id="267267" name="Picture 3" descr="EAY_1e_Figure_04_04b_L"/>
          <p:cNvPicPr>
            <a:picLocks noChangeAspect="1" noChangeArrowheads="1"/>
          </p:cNvPicPr>
          <p:nvPr/>
        </p:nvPicPr>
        <p:blipFill>
          <a:blip r:embed="rId3" cstate="print"/>
          <a:srcRect b="4555"/>
          <a:stretch>
            <a:fillRect/>
          </a:stretch>
        </p:blipFill>
        <p:spPr bwMode="auto">
          <a:xfrm>
            <a:off x="273050" y="1389063"/>
            <a:ext cx="8597900" cy="3892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4.1 The Cell—The Fundamental Unit of Life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2013 Pearson Education, Inc.</a:t>
            </a:r>
          </a:p>
        </p:txBody>
      </p:sp>
      <p:sp>
        <p:nvSpPr>
          <p:cNvPr id="14343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Chemical functions</a:t>
            </a:r>
          </a:p>
          <a:p>
            <a:pPr lvl="1"/>
            <a:r>
              <a:rPr lang="en-US" dirty="0"/>
              <a:t>Photosynthesis</a:t>
            </a:r>
          </a:p>
          <a:p>
            <a:pPr lvl="2"/>
            <a:r>
              <a:rPr lang="en-US" dirty="0"/>
              <a:t>Used by plants </a:t>
            </a:r>
          </a:p>
          <a:p>
            <a:pPr lvl="2"/>
            <a:r>
              <a:rPr lang="en-US" dirty="0"/>
              <a:t>Uses sunlight, CO</a:t>
            </a:r>
            <a:r>
              <a:rPr lang="en-US" baseline="-25000" dirty="0"/>
              <a:t>2</a:t>
            </a:r>
            <a:r>
              <a:rPr lang="en-US" dirty="0"/>
              <a:t>, and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  <a:p>
            <a:pPr lvl="2"/>
            <a:r>
              <a:rPr lang="en-US" dirty="0"/>
              <a:t>Produces carbohydrates (sugars) and O</a:t>
            </a:r>
            <a:r>
              <a:rPr lang="en-US" baseline="-25000" dirty="0"/>
              <a:t>2</a:t>
            </a:r>
            <a:endParaRPr lang="en-US" dirty="0"/>
          </a:p>
          <a:p>
            <a:pPr lvl="2"/>
            <a:r>
              <a:rPr lang="en-US" dirty="0"/>
              <a:t>Carbohydrates power cellular processes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1095</TotalTime>
  <Words>389</Words>
  <Application>Microsoft Office PowerPoint</Application>
  <PresentationFormat>On-screen Show (4:3)</PresentationFormat>
  <Paragraphs>106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Arial</vt:lpstr>
      <vt:lpstr>Calibri</vt:lpstr>
      <vt:lpstr>Franklin Gothic Book</vt:lpstr>
      <vt:lpstr>Helvetica</vt:lpstr>
      <vt:lpstr>Noto Sans Symbols</vt:lpstr>
      <vt:lpstr>Perpetua</vt:lpstr>
      <vt:lpstr>Times</vt:lpstr>
      <vt:lpstr>Times New Roman</vt:lpstr>
      <vt:lpstr>TimesNewRomanPS-BoldMT</vt:lpstr>
      <vt:lpstr>Wingdings 2</vt:lpstr>
      <vt:lpstr>Equity</vt:lpstr>
      <vt:lpstr>Chapter 4: Organism and Population Ecology and Evolution (part 1)</vt:lpstr>
      <vt:lpstr>Genetic Change and Population Growth—Fact and Fiction</vt:lpstr>
      <vt:lpstr>PowerPoint Presentation</vt:lpstr>
      <vt:lpstr>PowerPoint Presentation</vt:lpstr>
      <vt:lpstr>PowerPoint Presentation</vt:lpstr>
      <vt:lpstr>4.1 The Cell—The Fundamental Unit of Life</vt:lpstr>
      <vt:lpstr>PowerPoint Presentation</vt:lpstr>
      <vt:lpstr>PowerPoint Presentation</vt:lpstr>
      <vt:lpstr>4.1 The Cell—The Fundamental Unit of Life</vt:lpstr>
      <vt:lpstr>PowerPoint Presentation</vt:lpstr>
      <vt:lpstr>4.1 The Cell—The Fundamental Unit of Life</vt:lpstr>
      <vt:lpstr>PowerPoint Presentation</vt:lpstr>
      <vt:lpstr>4.1 The Cell—The Fundamental Unit of Life</vt:lpstr>
      <vt:lpstr>PowerPoint Presentation</vt:lpstr>
      <vt:lpstr>PowerPoint Presentation</vt:lpstr>
      <vt:lpstr>4.2 The Growth and Reproduction of Organisms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Clemson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 SP 2000-Fall 2013</dc:title>
  <dc:creator>Windows User</dc:creator>
  <cp:lastModifiedBy>Minory Nammouz</cp:lastModifiedBy>
  <cp:revision>30</cp:revision>
  <dcterms:created xsi:type="dcterms:W3CDTF">2013-09-16T17:37:15Z</dcterms:created>
  <dcterms:modified xsi:type="dcterms:W3CDTF">2020-09-10T22:02:38Z</dcterms:modified>
</cp:coreProperties>
</file>