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951" r:id="rId1"/>
  </p:sldMasterIdLst>
  <p:notesMasterIdLst>
    <p:notesMasterId r:id="rId39"/>
  </p:notesMasterIdLst>
  <p:handoutMasterIdLst>
    <p:handoutMasterId r:id="rId40"/>
  </p:handoutMasterIdLst>
  <p:sldIdLst>
    <p:sldId id="373" r:id="rId2"/>
    <p:sldId id="284" r:id="rId3"/>
    <p:sldId id="376" r:id="rId4"/>
    <p:sldId id="304" r:id="rId5"/>
    <p:sldId id="305" r:id="rId6"/>
    <p:sldId id="349" r:id="rId7"/>
    <p:sldId id="350" r:id="rId8"/>
    <p:sldId id="307" r:id="rId9"/>
    <p:sldId id="351" r:id="rId10"/>
    <p:sldId id="308" r:id="rId11"/>
    <p:sldId id="352" r:id="rId12"/>
    <p:sldId id="310" r:id="rId13"/>
    <p:sldId id="311" r:id="rId14"/>
    <p:sldId id="353" r:id="rId15"/>
    <p:sldId id="315" r:id="rId16"/>
    <p:sldId id="354" r:id="rId17"/>
    <p:sldId id="318" r:id="rId18"/>
    <p:sldId id="355" r:id="rId19"/>
    <p:sldId id="356" r:id="rId20"/>
    <p:sldId id="320" r:id="rId21"/>
    <p:sldId id="321" r:id="rId22"/>
    <p:sldId id="357" r:id="rId23"/>
    <p:sldId id="359" r:id="rId24"/>
    <p:sldId id="328" r:id="rId25"/>
    <p:sldId id="360" r:id="rId26"/>
    <p:sldId id="330" r:id="rId27"/>
    <p:sldId id="331" r:id="rId28"/>
    <p:sldId id="332" r:id="rId29"/>
    <p:sldId id="363" r:id="rId30"/>
    <p:sldId id="364" r:id="rId31"/>
    <p:sldId id="365" r:id="rId32"/>
    <p:sldId id="366" r:id="rId33"/>
    <p:sldId id="367" r:id="rId34"/>
    <p:sldId id="368" r:id="rId35"/>
    <p:sldId id="344" r:id="rId36"/>
    <p:sldId id="369" r:id="rId37"/>
    <p:sldId id="375" r:id="rId38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50000"/>
      </a:spcAft>
      <a:buClr>
        <a:srgbClr val="669900"/>
      </a:buClr>
      <a:buFont typeface="Wingdings" pitchFamily="2" charset="2"/>
      <a:buChar char="§"/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50000"/>
      </a:spcAft>
      <a:buClr>
        <a:srgbClr val="669900"/>
      </a:buClr>
      <a:buFont typeface="Wingdings" pitchFamily="2" charset="2"/>
      <a:buChar char="§"/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50000"/>
      </a:spcAft>
      <a:buClr>
        <a:srgbClr val="669900"/>
      </a:buClr>
      <a:buFont typeface="Wingdings" pitchFamily="2" charset="2"/>
      <a:buChar char="§"/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50000"/>
      </a:spcAft>
      <a:buClr>
        <a:srgbClr val="669900"/>
      </a:buClr>
      <a:buFont typeface="Wingdings" pitchFamily="2" charset="2"/>
      <a:buChar char="§"/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50000"/>
      </a:spcAft>
      <a:buClr>
        <a:srgbClr val="669900"/>
      </a:buClr>
      <a:buFont typeface="Wingdings" pitchFamily="2" charset="2"/>
      <a:buChar char="§"/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37">
          <p15:clr>
            <a:srgbClr val="A4A3A4"/>
          </p15:clr>
        </p15:guide>
        <p15:guide id="2" orient="horz" pos="299">
          <p15:clr>
            <a:srgbClr val="A4A3A4"/>
          </p15:clr>
        </p15:guide>
        <p15:guide id="3" orient="horz" pos="1627">
          <p15:clr>
            <a:srgbClr val="A4A3A4"/>
          </p15:clr>
        </p15:guide>
        <p15:guide id="4" orient="horz" pos="1048">
          <p15:clr>
            <a:srgbClr val="A4A3A4"/>
          </p15:clr>
        </p15:guide>
        <p15:guide id="5" pos="29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30D"/>
    <a:srgbClr val="64CAEA"/>
    <a:srgbClr val="C1E701"/>
    <a:srgbClr val="CBF301"/>
    <a:srgbClr val="330000"/>
    <a:srgbClr val="663300"/>
    <a:srgbClr val="0066CC"/>
    <a:srgbClr val="0A29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1" autoAdjust="0"/>
    <p:restoredTop sz="90965" autoAdjust="0"/>
  </p:normalViewPr>
  <p:slideViewPr>
    <p:cSldViewPr snapToGrid="0">
      <p:cViewPr varScale="1">
        <p:scale>
          <a:sx n="61" d="100"/>
          <a:sy n="61" d="100"/>
        </p:scale>
        <p:origin x="1419" y="33"/>
      </p:cViewPr>
      <p:guideLst>
        <p:guide orient="horz" pos="1337"/>
        <p:guide orient="horz" pos="299"/>
        <p:guide orient="horz" pos="1627"/>
        <p:guide orient="horz" pos="1048"/>
        <p:guide pos="2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116" d="100"/>
          <a:sy n="116" d="100"/>
        </p:scale>
        <p:origin x="-2272" y="-10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fld id="{603358F4-932D-49A6-9601-8A604580D2F3}" type="datetimeFigureOut">
              <a:rPr lang="en-US"/>
              <a:pPr>
                <a:defRPr/>
              </a:pPr>
              <a:t>3/28/2021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fld id="{8BA2D611-0D23-47E2-9309-1AADFBF1B3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6312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ctr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9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9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19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9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fld id="{4B3A2D8F-6BB6-4BF4-8665-32E6EFE9C4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6977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50000"/>
              </a:spcAft>
            </a:pPr>
            <a:fld id="{DC5F23C2-9708-47F8-90E1-E191526A5368}" type="slidenum">
              <a:rPr lang="en-US" altLang="en-US" smtClean="0">
                <a:ea typeface="ＭＳ Ｐゴシック" pitchFamily="34" charset="-128"/>
              </a:rPr>
              <a:pPr eaLnBrk="1" hangingPunct="1">
                <a:spcBef>
                  <a:spcPct val="0"/>
                </a:spcBef>
                <a:spcAft>
                  <a:spcPct val="50000"/>
                </a:spcAft>
              </a:pPr>
              <a:t>2</a:t>
            </a:fld>
            <a:endParaRPr lang="en-US" altLang="en-US">
              <a:ea typeface="ＭＳ Ｐゴシック" pitchFamily="34" charset="-128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5E11C896-BD0C-4D95-B894-E40B81E406C3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11</a:t>
            </a:fld>
            <a:endParaRPr lang="en-US" alt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55BF7798-28A7-4280-A7A0-35C9C6A7C3B7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12</a:t>
            </a:fld>
            <a:endParaRPr lang="en-US" alt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FD2160DB-3CEE-4853-87E8-7DDD5DA0C61B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13</a:t>
            </a:fld>
            <a:endParaRPr lang="en-US" alt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72099630-D305-4114-BD56-629D0BD8191E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14</a:t>
            </a:fld>
            <a:endParaRPr lang="en-US" alt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CE124587-0C4E-47BC-86CB-BE69139E31DA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15</a:t>
            </a:fld>
            <a:endParaRPr lang="en-US" alt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7A6C8E6D-EB3C-4B00-ABC5-6E1BCA716F63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16</a:t>
            </a:fld>
            <a:endParaRPr lang="en-US" alt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20D6F1AB-F883-4C79-9F40-680991BDE10D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17</a:t>
            </a:fld>
            <a:endParaRPr lang="en-US" alt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06B813FC-7C16-46F7-80CB-1640367581B6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18</a:t>
            </a:fld>
            <a:endParaRPr lang="en-US" alt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D5D7ADA2-EF87-4909-8C9E-445ECDA23D6C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19</a:t>
            </a:fld>
            <a:endParaRPr lang="en-US" alt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F138CCA8-F6EA-4A5D-8B9C-76A5191DAFD7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20</a:t>
            </a:fld>
            <a:endParaRPr lang="en-US" alt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7603E085-67A9-43A3-8279-0117824A2295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3</a:t>
            </a:fld>
            <a:endParaRPr lang="en-US" altLang="en-US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335328E0-546B-4DE6-B459-34405F9A04EB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21</a:t>
            </a:fld>
            <a:endParaRPr lang="en-US" altLang="en-US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D1107C7A-8950-449C-9793-49DFFFB27B99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22</a:t>
            </a:fld>
            <a:endParaRPr lang="en-US" alt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34CDCE0F-C835-426C-A827-500383B7E488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23</a:t>
            </a:fld>
            <a:endParaRPr lang="en-US" alt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C3CF3041-FF29-4A3C-9DBB-363E0620C588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24</a:t>
            </a:fld>
            <a:endParaRPr lang="en-US" alt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Arial" charset="0"/>
              </a:rPr>
              <a:t>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12EC203E-ED72-4385-9024-F6BC6143E1E6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25</a:t>
            </a:fld>
            <a:endParaRPr lang="en-US" altLang="en-US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C8C77241-C257-42E9-B4C2-8E8DB4CBFA2E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26</a:t>
            </a:fld>
            <a:endParaRPr lang="en-US" alt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2D152EA3-9A8C-4B72-AD2A-146864950848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27</a:t>
            </a:fld>
            <a:endParaRPr lang="en-US" altLang="en-US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78052382-938D-4D75-A2EF-03D2F84D25C6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28</a:t>
            </a:fld>
            <a:endParaRPr lang="en-US" alt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3EBB2359-A747-4ADA-8726-D882A870446E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29</a:t>
            </a:fld>
            <a:endParaRPr lang="en-US" altLang="en-US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52AC0BBB-9B18-4637-8D0B-493E0B3EEE88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30</a:t>
            </a:fld>
            <a:endParaRPr lang="en-US" alt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5D5EEE44-B9DC-4FF8-A624-94B5D80F75E1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4</a:t>
            </a:fld>
            <a:endParaRPr lang="en-US" alt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C17B64F5-EC02-4294-9E79-7EC053648D36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31</a:t>
            </a:fld>
            <a:endParaRPr lang="en-US" altLang="en-US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1569F587-DBC8-4A32-B4FE-B69A1D16C4B4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32</a:t>
            </a:fld>
            <a:endParaRPr lang="en-US" alt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338C925E-6684-449A-A586-EAD9D758A1C8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33</a:t>
            </a:fld>
            <a:endParaRPr lang="en-US" altLang="en-US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70CBA620-82BB-47FE-9F1D-13FF1A656AD3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34</a:t>
            </a:fld>
            <a:endParaRPr lang="en-US" alt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92BFB238-B172-4364-9C89-852BC1EC0A07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35</a:t>
            </a:fld>
            <a:endParaRPr lang="en-US" altLang="en-US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4456D1F9-3D6D-40E3-8383-358968B0DEF2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36</a:t>
            </a:fld>
            <a:endParaRPr lang="en-US" altLang="en-US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A85E643D-4758-43FB-993C-7D1D3BC7195A}" type="slidenum">
              <a:rPr lang="en-US" altLang="en-US" sz="1200"/>
              <a:pPr algn="r" eaLnBrk="1" hangingPunct="1"/>
              <a:t>37</a:t>
            </a:fld>
            <a:endParaRPr lang="en-US" altLang="en-US" sz="120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631109F5-2717-4301-8B01-6CCD904E4202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5</a:t>
            </a:fld>
            <a:endParaRPr lang="en-US" alt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245AB1A7-74C1-4EAA-AD05-A64383890ECF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6</a:t>
            </a:fld>
            <a:endParaRPr lang="en-US" alt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1F0FCA38-1536-4A79-8C0E-18F7C0F136B9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7</a:t>
            </a:fld>
            <a:endParaRPr lang="en-US" alt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74D36E89-E4CD-4B83-A116-1911CC122543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8</a:t>
            </a:fld>
            <a:endParaRPr lang="en-US" alt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FBBFB30C-5F28-4AE4-AF6A-221842E5066B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9</a:t>
            </a:fld>
            <a:endParaRPr lang="en-US" alt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</a:pPr>
            <a:fld id="{3F30F106-3073-487D-B9B3-8E8FD17F05C3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</a:pPr>
              <a:t>10</a:t>
            </a:fld>
            <a:endParaRPr lang="en-US" alt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A98AF03-7270-45C2-A683-C5E353EF01A5}" type="datetime4">
              <a:rPr lang="en-US" smtClean="0"/>
              <a:pPr/>
              <a:t>March 28, 2021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5AFD-D735-4504-A039-ADEBB6448D55}" type="datetime4">
              <a:rPr lang="en-US" smtClean="0"/>
              <a:pPr/>
              <a:t>March 28,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C8118-FB93-4E87-B380-0175F2FE2167}" type="datetime4">
              <a:rPr lang="en-US" smtClean="0"/>
              <a:pPr/>
              <a:t>March 28,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March 28,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EAE1-CAAC-4AEF-919E-158692B1E55E}" type="datetime4">
              <a:rPr lang="en-US" smtClean="0"/>
              <a:pPr/>
              <a:t>March 28,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A706-D8F2-4D1A-855A-CADC92600C26}" type="datetime4">
              <a:rPr lang="en-US" smtClean="0"/>
              <a:pPr/>
              <a:t>March 28,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F123-1704-49AC-9D15-C4B1462B8014}" type="datetime4">
              <a:rPr lang="en-US" smtClean="0"/>
              <a:pPr/>
              <a:t>March 28,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7EC2-47FB-48A1-8644-C8A81DDAA119}" type="datetime4">
              <a:rPr lang="en-US" smtClean="0"/>
              <a:pPr/>
              <a:t>March 28,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C3ED-7435-49F9-84C8-03CCA2F8DEDB}" type="datetime4">
              <a:rPr lang="en-US" smtClean="0"/>
              <a:pPr/>
              <a:t>March 28,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49BF1-FCD3-4395-8FF6-0047AF66228E}" type="datetime4">
              <a:rPr lang="en-US" smtClean="0"/>
              <a:pPr/>
              <a:t>March 28, 2021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1222-2C8B-4501-BE87-6797EC025925}" type="datetime4">
              <a:rPr lang="en-US" smtClean="0"/>
              <a:pPr/>
              <a:t>March 28,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6C01193-8287-4834-A286-6B880643E934}" type="datetime4">
              <a:rPr lang="en-US" smtClean="0"/>
              <a:pPr/>
              <a:t>March 28,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ergystar.gov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Ch. 15 – Renewable Energy and Electricity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031347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11267" name="Picture 6" descr="EAY_1e_Figure_16_05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3"/>
          <a:stretch>
            <a:fillRect/>
          </a:stretch>
        </p:blipFill>
        <p:spPr bwMode="auto">
          <a:xfrm>
            <a:off x="171450" y="377825"/>
            <a:ext cx="8816975" cy="589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15.2 Hydropower</a:t>
            </a:r>
          </a:p>
        </p:txBody>
      </p:sp>
      <p:sp>
        <p:nvSpPr>
          <p:cNvPr id="13316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Sources and supplies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Constantly supplied by hydrologic cycle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Most abundant renewable energy use (58%)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Mainly used for electricity generation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Impoundment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/>
              <a:t>Dams creating reservoir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Run of river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/>
              <a:t>Portion of river diverted through powerhouse</a:t>
            </a:r>
          </a:p>
          <a:p>
            <a:pPr eaLnBrk="1" hangingPunct="1">
              <a:lnSpc>
                <a:spcPct val="90000"/>
              </a:lnSpc>
            </a:pPr>
            <a:endParaRPr lang="en-US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14339" name="Picture 11" descr="EAY_1e_Figure_16_07_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0"/>
          <a:stretch>
            <a:fillRect/>
          </a:stretch>
        </p:blipFill>
        <p:spPr bwMode="auto">
          <a:xfrm>
            <a:off x="273050" y="1133475"/>
            <a:ext cx="8597900" cy="440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12"/>
          <p:cNvSpPr txBox="1">
            <a:spLocks noChangeArrowheads="1"/>
          </p:cNvSpPr>
          <p:nvPr/>
        </p:nvSpPr>
        <p:spPr bwMode="auto">
          <a:xfrm>
            <a:off x="628650" y="1585913"/>
            <a:ext cx="2039938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     Water stored behind the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wall of a hydropower dam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accumulates potential energy.</a:t>
            </a:r>
          </a:p>
        </p:txBody>
      </p:sp>
      <p:sp>
        <p:nvSpPr>
          <p:cNvPr id="14341" name="Oval 13"/>
          <p:cNvSpPr>
            <a:spLocks noChangeArrowheads="1"/>
          </p:cNvSpPr>
          <p:nvPr/>
        </p:nvSpPr>
        <p:spPr bwMode="auto">
          <a:xfrm>
            <a:off x="727075" y="1638300"/>
            <a:ext cx="158750" cy="1587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50000"/>
              </a:spcAft>
              <a:buFont typeface="Wingdings" pitchFamily="2" charset="2"/>
              <a:buChar char="§"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4342" name="Text Box 14"/>
          <p:cNvSpPr txBox="1">
            <a:spLocks noChangeArrowheads="1"/>
          </p:cNvSpPr>
          <p:nvPr/>
        </p:nvSpPr>
        <p:spPr bwMode="auto">
          <a:xfrm>
            <a:off x="676275" y="1590675"/>
            <a:ext cx="2619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 b="1">
                <a:latin typeface="Helvetica" pitchFamily="2" charset="0"/>
              </a:rPr>
              <a:t>1</a:t>
            </a:r>
          </a:p>
        </p:txBody>
      </p:sp>
      <p:sp>
        <p:nvSpPr>
          <p:cNvPr id="14343" name="Text Box 15"/>
          <p:cNvSpPr txBox="1">
            <a:spLocks noChangeArrowheads="1"/>
          </p:cNvSpPr>
          <p:nvPr/>
        </p:nvSpPr>
        <p:spPr bwMode="auto">
          <a:xfrm>
            <a:off x="1019175" y="2386013"/>
            <a:ext cx="8286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 b="1">
                <a:latin typeface="Helvetica" pitchFamily="2" charset="0"/>
              </a:rPr>
              <a:t>Reservoir</a:t>
            </a:r>
          </a:p>
        </p:txBody>
      </p:sp>
      <p:sp>
        <p:nvSpPr>
          <p:cNvPr id="14344" name="Text Box 16"/>
          <p:cNvSpPr txBox="1">
            <a:spLocks noChangeArrowheads="1"/>
          </p:cNvSpPr>
          <p:nvPr/>
        </p:nvSpPr>
        <p:spPr bwMode="auto">
          <a:xfrm>
            <a:off x="2889250" y="1958975"/>
            <a:ext cx="4794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Dam</a:t>
            </a:r>
          </a:p>
        </p:txBody>
      </p:sp>
      <p:sp>
        <p:nvSpPr>
          <p:cNvPr id="14345" name="Line 17"/>
          <p:cNvSpPr>
            <a:spLocks noChangeShapeType="1"/>
          </p:cNvSpPr>
          <p:nvPr/>
        </p:nvSpPr>
        <p:spPr bwMode="auto">
          <a:xfrm>
            <a:off x="2733675" y="2095500"/>
            <a:ext cx="2000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6" name="Line 18"/>
          <p:cNvSpPr>
            <a:spLocks noChangeShapeType="1"/>
          </p:cNvSpPr>
          <p:nvPr/>
        </p:nvSpPr>
        <p:spPr bwMode="auto">
          <a:xfrm flipH="1" flipV="1">
            <a:off x="4397375" y="3435350"/>
            <a:ext cx="73025" cy="282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7" name="Line 19"/>
          <p:cNvSpPr>
            <a:spLocks noChangeShapeType="1"/>
          </p:cNvSpPr>
          <p:nvPr/>
        </p:nvSpPr>
        <p:spPr bwMode="auto">
          <a:xfrm flipV="1">
            <a:off x="3597275" y="3143250"/>
            <a:ext cx="0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8" name="Line 20"/>
          <p:cNvSpPr>
            <a:spLocks noChangeShapeType="1"/>
          </p:cNvSpPr>
          <p:nvPr/>
        </p:nvSpPr>
        <p:spPr bwMode="auto">
          <a:xfrm flipV="1">
            <a:off x="5083175" y="2552700"/>
            <a:ext cx="0" cy="22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9" name="Line 21"/>
          <p:cNvSpPr>
            <a:spLocks noChangeShapeType="1"/>
          </p:cNvSpPr>
          <p:nvPr/>
        </p:nvSpPr>
        <p:spPr bwMode="auto">
          <a:xfrm>
            <a:off x="6797675" y="1558925"/>
            <a:ext cx="123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Text Box 22"/>
          <p:cNvSpPr txBox="1">
            <a:spLocks noChangeArrowheads="1"/>
          </p:cNvSpPr>
          <p:nvPr/>
        </p:nvSpPr>
        <p:spPr bwMode="auto">
          <a:xfrm>
            <a:off x="601663" y="2722563"/>
            <a:ext cx="1690687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solidFill>
                  <a:schemeClr val="bg1"/>
                </a:solidFill>
                <a:latin typeface="Helvetica" pitchFamily="2" charset="0"/>
              </a:rPr>
              <a:t>      The force of gravity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solidFill>
                  <a:schemeClr val="bg1"/>
                </a:solidFill>
                <a:latin typeface="Helvetica" pitchFamily="2" charset="0"/>
              </a:rPr>
              <a:t>carries water through an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solidFill>
                  <a:schemeClr val="bg1"/>
                </a:solidFill>
                <a:latin typeface="Helvetica" pitchFamily="2" charset="0"/>
              </a:rPr>
              <a:t>intake pipe known as a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solidFill>
                  <a:schemeClr val="bg1"/>
                </a:solidFill>
                <a:latin typeface="Helvetica" pitchFamily="2" charset="0"/>
              </a:rPr>
              <a:t>penstock.</a:t>
            </a:r>
          </a:p>
        </p:txBody>
      </p:sp>
      <p:sp>
        <p:nvSpPr>
          <p:cNvPr id="14351" name="Text Box 23"/>
          <p:cNvSpPr txBox="1">
            <a:spLocks noChangeArrowheads="1"/>
          </p:cNvSpPr>
          <p:nvPr/>
        </p:nvSpPr>
        <p:spPr bwMode="auto">
          <a:xfrm>
            <a:off x="3238500" y="2946400"/>
            <a:ext cx="7588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Penstock</a:t>
            </a:r>
          </a:p>
        </p:txBody>
      </p:sp>
      <p:sp>
        <p:nvSpPr>
          <p:cNvPr id="14352" name="Text Box 24"/>
          <p:cNvSpPr txBox="1">
            <a:spLocks noChangeArrowheads="1"/>
          </p:cNvSpPr>
          <p:nvPr/>
        </p:nvSpPr>
        <p:spPr bwMode="auto">
          <a:xfrm>
            <a:off x="3829050" y="3257550"/>
            <a:ext cx="6572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Turbine</a:t>
            </a:r>
          </a:p>
        </p:txBody>
      </p:sp>
      <p:sp>
        <p:nvSpPr>
          <p:cNvPr id="14353" name="Text Box 25"/>
          <p:cNvSpPr txBox="1">
            <a:spLocks noChangeArrowheads="1"/>
          </p:cNvSpPr>
          <p:nvPr/>
        </p:nvSpPr>
        <p:spPr bwMode="auto">
          <a:xfrm>
            <a:off x="2619375" y="4086225"/>
            <a:ext cx="21177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     Water spins the turbine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blades attached to a generator.</a:t>
            </a:r>
          </a:p>
        </p:txBody>
      </p:sp>
      <p:sp>
        <p:nvSpPr>
          <p:cNvPr id="14354" name="Text Box 26"/>
          <p:cNvSpPr txBox="1">
            <a:spLocks noChangeArrowheads="1"/>
          </p:cNvSpPr>
          <p:nvPr/>
        </p:nvSpPr>
        <p:spPr bwMode="auto">
          <a:xfrm>
            <a:off x="4679950" y="2352675"/>
            <a:ext cx="8128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Generator</a:t>
            </a:r>
          </a:p>
        </p:txBody>
      </p:sp>
      <p:sp>
        <p:nvSpPr>
          <p:cNvPr id="14355" name="Text Box 27"/>
          <p:cNvSpPr txBox="1">
            <a:spLocks noChangeArrowheads="1"/>
          </p:cNvSpPr>
          <p:nvPr/>
        </p:nvSpPr>
        <p:spPr bwMode="auto">
          <a:xfrm>
            <a:off x="5791200" y="1416050"/>
            <a:ext cx="10620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Long-distance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power lines</a:t>
            </a:r>
          </a:p>
        </p:txBody>
      </p:sp>
      <p:sp>
        <p:nvSpPr>
          <p:cNvPr id="14356" name="Text Box 28"/>
          <p:cNvSpPr txBox="1">
            <a:spLocks noChangeArrowheads="1"/>
          </p:cNvSpPr>
          <p:nvPr/>
        </p:nvSpPr>
        <p:spPr bwMode="auto">
          <a:xfrm>
            <a:off x="6661150" y="2362200"/>
            <a:ext cx="18542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     Hydroelectric power is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generated and transmitted.</a:t>
            </a:r>
          </a:p>
        </p:txBody>
      </p:sp>
      <p:sp>
        <p:nvSpPr>
          <p:cNvPr id="14357" name="Text Box 29"/>
          <p:cNvSpPr txBox="1">
            <a:spLocks noChangeArrowheads="1"/>
          </p:cNvSpPr>
          <p:nvPr/>
        </p:nvSpPr>
        <p:spPr bwMode="auto">
          <a:xfrm>
            <a:off x="7280275" y="4251325"/>
            <a:ext cx="5334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 b="1">
                <a:latin typeface="Helvetica" pitchFamily="2" charset="0"/>
              </a:rPr>
              <a:t>River</a:t>
            </a:r>
          </a:p>
        </p:txBody>
      </p:sp>
      <p:sp>
        <p:nvSpPr>
          <p:cNvPr id="14358" name="Oval 30"/>
          <p:cNvSpPr>
            <a:spLocks noChangeArrowheads="1"/>
          </p:cNvSpPr>
          <p:nvPr/>
        </p:nvSpPr>
        <p:spPr bwMode="auto">
          <a:xfrm>
            <a:off x="730250" y="2771775"/>
            <a:ext cx="158750" cy="1587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50000"/>
              </a:spcAft>
              <a:buFont typeface="Wingdings" pitchFamily="2" charset="2"/>
              <a:buChar char="§"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4359" name="Text Box 31"/>
          <p:cNvSpPr txBox="1">
            <a:spLocks noChangeArrowheads="1"/>
          </p:cNvSpPr>
          <p:nvPr/>
        </p:nvSpPr>
        <p:spPr bwMode="auto">
          <a:xfrm>
            <a:off x="679450" y="2720975"/>
            <a:ext cx="2619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 b="1">
                <a:latin typeface="Helvetica" pitchFamily="2" charset="0"/>
              </a:rPr>
              <a:t>2</a:t>
            </a:r>
          </a:p>
        </p:txBody>
      </p:sp>
      <p:sp>
        <p:nvSpPr>
          <p:cNvPr id="14360" name="Oval 32"/>
          <p:cNvSpPr>
            <a:spLocks noChangeArrowheads="1"/>
          </p:cNvSpPr>
          <p:nvPr/>
        </p:nvSpPr>
        <p:spPr bwMode="auto">
          <a:xfrm>
            <a:off x="6762750" y="2411413"/>
            <a:ext cx="158750" cy="1587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50000"/>
              </a:spcAft>
              <a:buFont typeface="Wingdings" pitchFamily="2" charset="2"/>
              <a:buChar char="§"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4361" name="Text Box 33"/>
          <p:cNvSpPr txBox="1">
            <a:spLocks noChangeArrowheads="1"/>
          </p:cNvSpPr>
          <p:nvPr/>
        </p:nvSpPr>
        <p:spPr bwMode="auto">
          <a:xfrm>
            <a:off x="6711950" y="2363788"/>
            <a:ext cx="2619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 b="1">
                <a:latin typeface="Helvetica" pitchFamily="2" charset="0"/>
              </a:rPr>
              <a:t>4</a:t>
            </a:r>
          </a:p>
        </p:txBody>
      </p:sp>
      <p:sp>
        <p:nvSpPr>
          <p:cNvPr id="14362" name="Oval 34"/>
          <p:cNvSpPr>
            <a:spLocks noChangeArrowheads="1"/>
          </p:cNvSpPr>
          <p:nvPr/>
        </p:nvSpPr>
        <p:spPr bwMode="auto">
          <a:xfrm>
            <a:off x="2711450" y="4138613"/>
            <a:ext cx="158750" cy="1587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50000"/>
              </a:spcAft>
              <a:buFont typeface="Wingdings" pitchFamily="2" charset="2"/>
              <a:buChar char="§"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4363" name="Text Box 35"/>
          <p:cNvSpPr txBox="1">
            <a:spLocks noChangeArrowheads="1"/>
          </p:cNvSpPr>
          <p:nvPr/>
        </p:nvSpPr>
        <p:spPr bwMode="auto">
          <a:xfrm>
            <a:off x="2660650" y="4090988"/>
            <a:ext cx="2619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 b="1">
                <a:latin typeface="Helvetica" pitchFamily="2" charset="0"/>
              </a:rPr>
              <a:t>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15363" name="Picture 11" descr="EAY_1e_Figure_16_08_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2"/>
          <a:stretch>
            <a:fillRect/>
          </a:stretch>
        </p:blipFill>
        <p:spPr bwMode="auto">
          <a:xfrm>
            <a:off x="273050" y="1535113"/>
            <a:ext cx="8597900" cy="357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12"/>
          <p:cNvSpPr txBox="1">
            <a:spLocks noChangeArrowheads="1"/>
          </p:cNvSpPr>
          <p:nvPr/>
        </p:nvSpPr>
        <p:spPr bwMode="auto">
          <a:xfrm>
            <a:off x="952500" y="3714750"/>
            <a:ext cx="1363663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solidFill>
                  <a:schemeClr val="bg1"/>
                </a:solidFill>
                <a:latin typeface="Helvetica" pitchFamily="2" charset="0"/>
              </a:rPr>
              <a:t>Runoff from rainfall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solidFill>
                  <a:schemeClr val="bg1"/>
                </a:solidFill>
                <a:latin typeface="Helvetica" pitchFamily="2" charset="0"/>
              </a:rPr>
              <a:t>and snowpack</a:t>
            </a:r>
          </a:p>
        </p:txBody>
      </p:sp>
      <p:sp>
        <p:nvSpPr>
          <p:cNvPr id="15365" name="Text Box 13"/>
          <p:cNvSpPr txBox="1">
            <a:spLocks noChangeArrowheads="1"/>
          </p:cNvSpPr>
          <p:nvPr/>
        </p:nvSpPr>
        <p:spPr bwMode="auto">
          <a:xfrm>
            <a:off x="2219325" y="4068763"/>
            <a:ext cx="9302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Helvetica" pitchFamily="2" charset="0"/>
              </a:rPr>
              <a:t>Head pond</a:t>
            </a:r>
          </a:p>
        </p:txBody>
      </p:sp>
      <p:sp>
        <p:nvSpPr>
          <p:cNvPr id="15366" name="Text Box 14"/>
          <p:cNvSpPr txBox="1">
            <a:spLocks noChangeArrowheads="1"/>
          </p:cNvSpPr>
          <p:nvPr/>
        </p:nvSpPr>
        <p:spPr bwMode="auto">
          <a:xfrm>
            <a:off x="6540500" y="2333625"/>
            <a:ext cx="1363663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Hydroelectric plant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(houses generator)</a:t>
            </a:r>
          </a:p>
        </p:txBody>
      </p:sp>
      <p:sp>
        <p:nvSpPr>
          <p:cNvPr id="15367" name="Text Box 15"/>
          <p:cNvSpPr txBox="1">
            <a:spLocks noChangeArrowheads="1"/>
          </p:cNvSpPr>
          <p:nvPr/>
        </p:nvSpPr>
        <p:spPr bwMode="auto">
          <a:xfrm>
            <a:off x="7297738" y="3717925"/>
            <a:ext cx="1449387" cy="260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 b="1">
                <a:solidFill>
                  <a:schemeClr val="bg1"/>
                </a:solidFill>
                <a:latin typeface="Helvetica" pitchFamily="2" charset="0"/>
              </a:rPr>
              <a:t>Transmission lines</a:t>
            </a:r>
          </a:p>
        </p:txBody>
      </p:sp>
      <p:sp>
        <p:nvSpPr>
          <p:cNvPr id="15368" name="Text Box 16"/>
          <p:cNvSpPr txBox="1">
            <a:spLocks noChangeArrowheads="1"/>
          </p:cNvSpPr>
          <p:nvPr/>
        </p:nvSpPr>
        <p:spPr bwMode="auto">
          <a:xfrm>
            <a:off x="6565900" y="4391025"/>
            <a:ext cx="17049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solidFill>
                  <a:schemeClr val="bg1"/>
                </a:solidFill>
                <a:latin typeface="Helvetica" pitchFamily="2" charset="0"/>
              </a:rPr>
              <a:t>Outfall pipe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>
                <a:solidFill>
                  <a:schemeClr val="bg1"/>
                </a:solidFill>
                <a:latin typeface="Helvetica" pitchFamily="2" charset="0"/>
              </a:rPr>
              <a:t>(returns water to source)</a:t>
            </a:r>
          </a:p>
        </p:txBody>
      </p:sp>
      <p:sp>
        <p:nvSpPr>
          <p:cNvPr id="15369" name="Line 17"/>
          <p:cNvSpPr>
            <a:spLocks noChangeShapeType="1"/>
          </p:cNvSpPr>
          <p:nvPr/>
        </p:nvSpPr>
        <p:spPr bwMode="auto">
          <a:xfrm>
            <a:off x="6527800" y="4521200"/>
            <a:ext cx="101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0" name="Line 18"/>
          <p:cNvSpPr>
            <a:spLocks noChangeShapeType="1"/>
          </p:cNvSpPr>
          <p:nvPr/>
        </p:nvSpPr>
        <p:spPr bwMode="auto">
          <a:xfrm flipV="1">
            <a:off x="6534150" y="2730500"/>
            <a:ext cx="638175" cy="1314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1" name="Line 19"/>
          <p:cNvSpPr>
            <a:spLocks noChangeShapeType="1"/>
          </p:cNvSpPr>
          <p:nvPr/>
        </p:nvSpPr>
        <p:spPr bwMode="auto">
          <a:xfrm flipV="1">
            <a:off x="4086225" y="3895725"/>
            <a:ext cx="282575" cy="1555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2" name="Line 20"/>
          <p:cNvSpPr>
            <a:spLocks noChangeShapeType="1"/>
          </p:cNvSpPr>
          <p:nvPr/>
        </p:nvSpPr>
        <p:spPr bwMode="auto">
          <a:xfrm>
            <a:off x="2689225" y="3863975"/>
            <a:ext cx="0" cy="279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3" name="Line 21"/>
          <p:cNvSpPr>
            <a:spLocks noChangeShapeType="1"/>
          </p:cNvSpPr>
          <p:nvPr/>
        </p:nvSpPr>
        <p:spPr bwMode="auto">
          <a:xfrm>
            <a:off x="1828800" y="3508375"/>
            <a:ext cx="0" cy="2698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4" name="Text Box 22"/>
          <p:cNvSpPr txBox="1">
            <a:spLocks noChangeArrowheads="1"/>
          </p:cNvSpPr>
          <p:nvPr/>
        </p:nvSpPr>
        <p:spPr bwMode="auto">
          <a:xfrm>
            <a:off x="4303713" y="3673475"/>
            <a:ext cx="127793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 b="1">
                <a:solidFill>
                  <a:schemeClr val="bg1"/>
                </a:solidFill>
                <a:latin typeface="Helvetica" pitchFamily="2" charset="0"/>
              </a:rPr>
              <a:t>Buried penstock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 b="1">
                <a:solidFill>
                  <a:schemeClr val="bg1"/>
                </a:solidFill>
                <a:latin typeface="Helvetica" pitchFamily="2" charset="0"/>
              </a:rPr>
              <a:t>(steel pipe)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6"/>
          <p:cNvSpPr>
            <a:spLocks noGrp="1" noChangeArrowheads="1"/>
          </p:cNvSpPr>
          <p:nvPr>
            <p:ph type="title"/>
          </p:nvPr>
        </p:nvSpPr>
        <p:spPr>
          <a:xfrm>
            <a:off x="948240" y="818114"/>
            <a:ext cx="702474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15.2 Hydropower</a:t>
            </a:r>
          </a:p>
        </p:txBody>
      </p:sp>
      <p:sp>
        <p:nvSpPr>
          <p:cNvPr id="16388" name="Rectangle 7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Advantages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Fuel and pollution free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Relatively inexpensive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Also provides flood control and water storage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Continuous electricity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Disadvantages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Loss of land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Ecosystem disruption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Initial cost</a:t>
            </a:r>
          </a:p>
          <a:p>
            <a:pPr eaLnBrk="1" hangingPunct="1">
              <a:lnSpc>
                <a:spcPct val="90000"/>
              </a:lnSpc>
            </a:pPr>
            <a:endParaRPr lang="en-US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17411" name="Picture 8" descr="EAY_1e_Figure_16_12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8"/>
          <a:stretch>
            <a:fillRect/>
          </a:stretch>
        </p:blipFill>
        <p:spPr bwMode="auto">
          <a:xfrm>
            <a:off x="273050" y="1166813"/>
            <a:ext cx="8597900" cy="452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15.3 Wind Power</a:t>
            </a:r>
          </a:p>
        </p:txBody>
      </p:sp>
      <p:sp>
        <p:nvSpPr>
          <p:cNvPr id="18436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Sources and supplies</a:t>
            </a:r>
          </a:p>
          <a:p>
            <a:pPr lvl="1" eaLnBrk="1" hangingPunct="1"/>
            <a:r>
              <a:rPr lang="en-US" altLang="en-US"/>
              <a:t>Driven by sun</a:t>
            </a:r>
          </a:p>
          <a:p>
            <a:pPr lvl="1" eaLnBrk="1" hangingPunct="1"/>
            <a:r>
              <a:rPr lang="en-US" altLang="en-US"/>
              <a:t>Kinetic energy from wind collected by wind turbines</a:t>
            </a:r>
          </a:p>
          <a:p>
            <a:pPr eaLnBrk="1" hangingPunct="1"/>
            <a:r>
              <a:rPr lang="en-US" altLang="en-US"/>
              <a:t>Wind power less than 0.5% of global energy</a:t>
            </a:r>
          </a:p>
          <a:p>
            <a:pPr eaLnBrk="1" hangingPunct="1"/>
            <a:r>
              <a:rPr lang="en-US" altLang="en-US"/>
              <a:t>6% of renewables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19459" name="Picture 8" descr="EAY_1e_Figure_16_15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7"/>
          <a:stretch>
            <a:fillRect/>
          </a:stretch>
        </p:blipFill>
        <p:spPr bwMode="auto">
          <a:xfrm>
            <a:off x="153988" y="414338"/>
            <a:ext cx="8810625" cy="587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15.3 Wind Power</a:t>
            </a:r>
          </a:p>
        </p:txBody>
      </p:sp>
      <p:sp>
        <p:nvSpPr>
          <p:cNvPr id="20484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Advantages</a:t>
            </a:r>
          </a:p>
          <a:p>
            <a:pPr lvl="1" eaLnBrk="1" hangingPunct="1"/>
            <a:r>
              <a:rPr lang="en-US" altLang="en-US"/>
              <a:t>No fuel, no pollution</a:t>
            </a:r>
          </a:p>
          <a:p>
            <a:pPr lvl="1" eaLnBrk="1" hangingPunct="1"/>
            <a:r>
              <a:rPr lang="en-US" altLang="en-US"/>
              <a:t>Domestic</a:t>
            </a:r>
          </a:p>
          <a:p>
            <a:pPr lvl="1" eaLnBrk="1" hangingPunct="1"/>
            <a:r>
              <a:rPr lang="en-US" altLang="en-US"/>
              <a:t>CO</a:t>
            </a:r>
            <a:r>
              <a:rPr lang="en-US" altLang="en-US" baseline="-25000"/>
              <a:t>2</a:t>
            </a:r>
            <a:r>
              <a:rPr lang="en-US" altLang="en-US"/>
              <a:t>e free</a:t>
            </a:r>
          </a:p>
          <a:p>
            <a:pPr eaLnBrk="1" hangingPunct="1"/>
            <a:r>
              <a:rPr lang="en-US" altLang="en-US"/>
              <a:t>Disadvantages</a:t>
            </a:r>
          </a:p>
          <a:p>
            <a:pPr lvl="1" eaLnBrk="1" hangingPunct="1"/>
            <a:r>
              <a:rPr lang="en-US" altLang="en-US"/>
              <a:t>Aesthetics</a:t>
            </a:r>
          </a:p>
          <a:p>
            <a:pPr lvl="1" eaLnBrk="1" hangingPunct="1"/>
            <a:r>
              <a:rPr lang="en-US" altLang="en-US"/>
              <a:t>Impacts to wildlife</a:t>
            </a:r>
          </a:p>
          <a:p>
            <a:pPr eaLnBrk="1" hangingPunct="1"/>
            <a:endParaRPr lang="en-US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15.4 Solar Energy</a:t>
            </a:r>
          </a:p>
        </p:txBody>
      </p:sp>
      <p:sp>
        <p:nvSpPr>
          <p:cNvPr id="21508" name="Rectangle 11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Sources and supplies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Passive solar technology</a:t>
            </a:r>
            <a:endParaRPr lang="en-US" altLang="en-US" sz="2800"/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Uses solar energy without mechanical devices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Natural lighting and heating</a:t>
            </a:r>
            <a:endParaRPr lang="en-US" altLang="en-US" sz="2400"/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Active solar</a:t>
            </a:r>
            <a:endParaRPr lang="en-US" altLang="en-US" sz="2800"/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Uses mechanical devices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Rooftop solar panels</a:t>
            </a:r>
            <a:endParaRPr lang="en-US" altLang="en-US" sz="2400"/>
          </a:p>
          <a:p>
            <a:pPr lvl="2" eaLnBrk="1" hangingPunct="1">
              <a:lnSpc>
                <a:spcPct val="90000"/>
              </a:lnSpc>
            </a:pPr>
            <a:r>
              <a:rPr lang="en-US" altLang="en-US"/>
              <a:t>Photovoltaic (PV)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/>
              <a:t>Solar water heater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Concentrating solar power system</a:t>
            </a:r>
            <a:endParaRPr lang="en-US" altLang="en-US" sz="2400"/>
          </a:p>
          <a:p>
            <a:pPr eaLnBrk="1" hangingPunct="1">
              <a:lnSpc>
                <a:spcPct val="90000"/>
              </a:lnSpc>
            </a:pPr>
            <a:endParaRPr lang="en-US" altLang="en-US" sz="280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 New Kind of Skyscraper</a:t>
            </a:r>
          </a:p>
        </p:txBody>
      </p:sp>
      <p:sp>
        <p:nvSpPr>
          <p:cNvPr id="4100" name="Rectangle 9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Blackout of August 14, 2003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Affected Northeast United States and parts of Canada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New York City included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Condé Nast Building in Times Square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Still had many lights on during blackout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Designed as a green building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Energy efficient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Solar panels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Hydrogen fuel cells</a:t>
            </a:r>
          </a:p>
          <a:p>
            <a:pPr lvl="2" eaLnBrk="1" hangingPunct="1">
              <a:lnSpc>
                <a:spcPct val="90000"/>
              </a:lnSpc>
            </a:pPr>
            <a:endParaRPr lang="en-US" alt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22531" name="Picture 8" descr="EAY_1e_Figure_16_17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6"/>
          <a:stretch>
            <a:fillRect/>
          </a:stretch>
        </p:blipFill>
        <p:spPr bwMode="auto">
          <a:xfrm>
            <a:off x="1865313" y="150813"/>
            <a:ext cx="5540375" cy="632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23555" name="Picture 8" descr="EAY_1e_Figure_16_18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3"/>
          <a:stretch>
            <a:fillRect/>
          </a:stretch>
        </p:blipFill>
        <p:spPr bwMode="auto">
          <a:xfrm>
            <a:off x="277813" y="228600"/>
            <a:ext cx="8624887" cy="610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15.4 Solar Energy</a:t>
            </a:r>
          </a:p>
        </p:txBody>
      </p:sp>
      <p:sp>
        <p:nvSpPr>
          <p:cNvPr id="24580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Advantages </a:t>
            </a:r>
          </a:p>
          <a:p>
            <a:pPr lvl="1" eaLnBrk="1" hangingPunct="1"/>
            <a:r>
              <a:rPr lang="en-US" altLang="en-US"/>
              <a:t>Widely available</a:t>
            </a:r>
          </a:p>
          <a:p>
            <a:pPr lvl="1" eaLnBrk="1" hangingPunct="1"/>
            <a:r>
              <a:rPr lang="en-US" altLang="en-US"/>
              <a:t>Few environmental costs </a:t>
            </a:r>
          </a:p>
          <a:p>
            <a:pPr eaLnBrk="1" hangingPunct="1"/>
            <a:r>
              <a:rPr lang="en-US" altLang="en-US"/>
              <a:t>Disadvantages</a:t>
            </a:r>
          </a:p>
          <a:p>
            <a:pPr lvl="1" eaLnBrk="1" hangingPunct="1"/>
            <a:r>
              <a:rPr lang="en-US" altLang="en-US"/>
              <a:t>Intermittent</a:t>
            </a:r>
          </a:p>
          <a:p>
            <a:pPr lvl="1" eaLnBrk="1" hangingPunct="1"/>
            <a:r>
              <a:rPr lang="en-US" altLang="en-US"/>
              <a:t>Regional 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15.5 Biomass Energy</a:t>
            </a:r>
          </a:p>
        </p:txBody>
      </p:sp>
      <p:sp>
        <p:nvSpPr>
          <p:cNvPr id="25604" name="Rectangle 7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en-US"/>
              <a:t>Sources and supplies</a:t>
            </a:r>
          </a:p>
          <a:p>
            <a:pPr lvl="1" eaLnBrk="1" hangingPunct="1"/>
            <a:r>
              <a:rPr lang="en-US" altLang="en-US"/>
              <a:t>Energy contained in wood and other plant matter</a:t>
            </a:r>
          </a:p>
          <a:p>
            <a:pPr lvl="1" eaLnBrk="1" hangingPunct="1"/>
            <a:r>
              <a:rPr lang="en-US" altLang="en-US"/>
              <a:t>Derived from solar energy (photosynthesis)</a:t>
            </a:r>
          </a:p>
          <a:p>
            <a:pPr lvl="1" eaLnBrk="1" hangingPunct="1"/>
            <a:r>
              <a:rPr lang="en-US" altLang="en-US"/>
              <a:t>Biomass can be burned to produce energy</a:t>
            </a:r>
          </a:p>
          <a:p>
            <a:pPr lvl="2" eaLnBrk="1" hangingPunct="1"/>
            <a:r>
              <a:rPr lang="en-US" altLang="en-US"/>
              <a:t>Wood</a:t>
            </a:r>
          </a:p>
          <a:p>
            <a:pPr lvl="2" eaLnBrk="1" hangingPunct="1"/>
            <a:r>
              <a:rPr lang="en-US" altLang="en-US"/>
              <a:t>Charcoal</a:t>
            </a:r>
          </a:p>
          <a:p>
            <a:pPr lvl="2" eaLnBrk="1" hangingPunct="1"/>
            <a:r>
              <a:rPr lang="en-US" altLang="en-US"/>
              <a:t>Crop residue</a:t>
            </a:r>
          </a:p>
          <a:p>
            <a:pPr lvl="2" eaLnBrk="1" hangingPunct="1"/>
            <a:r>
              <a:rPr lang="en-US" altLang="en-US"/>
              <a:t>Ethanol</a:t>
            </a:r>
          </a:p>
          <a:p>
            <a:pPr lvl="2" eaLnBrk="1" hangingPunct="1"/>
            <a:r>
              <a:rPr lang="en-US" altLang="en-US"/>
              <a:t>Biodiesel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26627" name="Picture 8" descr="EAY_1e_Figure_16_25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6"/>
          <a:stretch>
            <a:fillRect/>
          </a:stretch>
        </p:blipFill>
        <p:spPr bwMode="auto">
          <a:xfrm>
            <a:off x="273050" y="685800"/>
            <a:ext cx="8597900" cy="552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15.5 Biomass Energy</a:t>
            </a:r>
          </a:p>
        </p:txBody>
      </p:sp>
      <p:sp>
        <p:nvSpPr>
          <p:cNvPr id="27652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Advantages</a:t>
            </a:r>
          </a:p>
          <a:p>
            <a:pPr lvl="1" eaLnBrk="1" hangingPunct="1"/>
            <a:r>
              <a:rPr lang="en-US" altLang="en-US"/>
              <a:t>Carbon neutral</a:t>
            </a:r>
          </a:p>
          <a:p>
            <a:pPr lvl="1" eaLnBrk="1" hangingPunct="1"/>
            <a:r>
              <a:rPr lang="en-US" altLang="en-US"/>
              <a:t>Emits less NO</a:t>
            </a:r>
            <a:r>
              <a:rPr lang="en-US" altLang="en-US" baseline="-25000"/>
              <a:t>2</a:t>
            </a:r>
            <a:r>
              <a:rPr lang="en-US" altLang="en-US"/>
              <a:t> and SO</a:t>
            </a:r>
            <a:r>
              <a:rPr lang="en-US" altLang="en-US" baseline="-25000"/>
              <a:t>2</a:t>
            </a:r>
            <a:r>
              <a:rPr lang="en-US" altLang="en-US"/>
              <a:t> than fossil fuels</a:t>
            </a:r>
          </a:p>
          <a:p>
            <a:pPr lvl="1" eaLnBrk="1" hangingPunct="1"/>
            <a:r>
              <a:rPr lang="en-US" altLang="en-US"/>
              <a:t>Evenly distributed</a:t>
            </a:r>
          </a:p>
          <a:p>
            <a:pPr eaLnBrk="1" hangingPunct="1"/>
            <a:r>
              <a:rPr lang="en-US" altLang="en-US"/>
              <a:t>Disadvantages</a:t>
            </a:r>
          </a:p>
          <a:p>
            <a:pPr lvl="1" eaLnBrk="1" hangingPunct="1"/>
            <a:r>
              <a:rPr lang="en-US" altLang="en-US"/>
              <a:t>Impacts on food supply</a:t>
            </a:r>
          </a:p>
          <a:p>
            <a:pPr lvl="1" eaLnBrk="1" hangingPunct="1"/>
            <a:r>
              <a:rPr lang="en-US" altLang="en-US"/>
              <a:t>Land clearing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28675" name="Picture 8" descr="EAY_1e_Figure_16_27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3"/>
          <a:stretch>
            <a:fillRect/>
          </a:stretch>
        </p:blipFill>
        <p:spPr bwMode="auto">
          <a:xfrm>
            <a:off x="198438" y="446088"/>
            <a:ext cx="8767762" cy="587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29699" name="Picture 8" descr="EAY_1e_Figure_16_28a_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3"/>
          <a:stretch>
            <a:fillRect/>
          </a:stretch>
        </p:blipFill>
        <p:spPr bwMode="auto">
          <a:xfrm>
            <a:off x="231775" y="2171700"/>
            <a:ext cx="426085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10" descr="EAY_1e_Figure_16_28b_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2"/>
          <a:stretch>
            <a:fillRect/>
          </a:stretch>
        </p:blipFill>
        <p:spPr bwMode="auto">
          <a:xfrm>
            <a:off x="4535488" y="2170113"/>
            <a:ext cx="42513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30723" name="Picture 8" descr="EAY_1e_Figure_16_29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5"/>
          <a:stretch>
            <a:fillRect/>
          </a:stretch>
        </p:blipFill>
        <p:spPr bwMode="auto">
          <a:xfrm>
            <a:off x="280988" y="885825"/>
            <a:ext cx="8597900" cy="512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15.6 Geothermal Energy</a:t>
            </a:r>
          </a:p>
        </p:txBody>
      </p:sp>
      <p:sp>
        <p:nvSpPr>
          <p:cNvPr id="31748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Sources and supplies</a:t>
            </a:r>
          </a:p>
          <a:p>
            <a:pPr lvl="1" eaLnBrk="1" hangingPunct="1"/>
            <a:r>
              <a:rPr lang="en-US" altLang="en-US"/>
              <a:t>Uses heat energy from Earths' interior</a:t>
            </a:r>
          </a:p>
          <a:p>
            <a:pPr eaLnBrk="1" hangingPunct="1"/>
            <a:r>
              <a:rPr lang="en-US" altLang="en-US"/>
              <a:t>Harnessed in 3 ways</a:t>
            </a:r>
          </a:p>
          <a:p>
            <a:pPr lvl="1" eaLnBrk="1" hangingPunct="1"/>
            <a:r>
              <a:rPr lang="en-US" altLang="en-US"/>
              <a:t>Dry-steam power plants</a:t>
            </a:r>
          </a:p>
          <a:p>
            <a:pPr lvl="1" eaLnBrk="1" hangingPunct="1"/>
            <a:r>
              <a:rPr lang="en-US" altLang="en-US"/>
              <a:t>Flash-steam power plants</a:t>
            </a:r>
          </a:p>
          <a:p>
            <a:pPr lvl="1" eaLnBrk="1" hangingPunct="1"/>
            <a:r>
              <a:rPr lang="en-US" altLang="en-US"/>
              <a:t>Ground-source heat pumps (GSHPs)</a:t>
            </a:r>
          </a:p>
          <a:p>
            <a:pPr lvl="1" eaLnBrk="1" hangingPunct="1">
              <a:buFontTx/>
              <a:buNone/>
            </a:pPr>
            <a:endParaRPr lang="en-US" altLang="en-US"/>
          </a:p>
          <a:p>
            <a:pPr eaLnBrk="1" hangingPunct="1"/>
            <a:endParaRPr lang="en-US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Y:\52995 Christensen The Environment and You, 2e IRDVD\Working Files 52995\JPEGS 52995\CH15\Ch15L\15_02Figure-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76200"/>
            <a:ext cx="460375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27314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15.6 Geothermal Energy</a:t>
            </a:r>
          </a:p>
        </p:txBody>
      </p:sp>
      <p:sp>
        <p:nvSpPr>
          <p:cNvPr id="32772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Advantages</a:t>
            </a:r>
          </a:p>
          <a:p>
            <a:pPr lvl="1" eaLnBrk="1" hangingPunct="1"/>
            <a:r>
              <a:rPr lang="en-US" altLang="en-US"/>
              <a:t>Reliable and relatively inexpensive</a:t>
            </a:r>
          </a:p>
          <a:p>
            <a:pPr lvl="1" eaLnBrk="1" hangingPunct="1"/>
            <a:r>
              <a:rPr lang="en-US" altLang="en-US"/>
              <a:t>Pollution free</a:t>
            </a:r>
          </a:p>
          <a:p>
            <a:pPr eaLnBrk="1" hangingPunct="1"/>
            <a:r>
              <a:rPr lang="en-US" altLang="en-US"/>
              <a:t>Disadvantages</a:t>
            </a:r>
          </a:p>
          <a:p>
            <a:pPr lvl="1" eaLnBrk="1" hangingPunct="1"/>
            <a:r>
              <a:rPr lang="en-US" altLang="en-US"/>
              <a:t>Can be overused</a:t>
            </a:r>
          </a:p>
          <a:p>
            <a:pPr lvl="1" eaLnBrk="1" hangingPunct="1"/>
            <a:r>
              <a:rPr lang="en-US" altLang="en-US"/>
              <a:t>Start-up cost high</a:t>
            </a:r>
          </a:p>
          <a:p>
            <a:pPr lvl="1" eaLnBrk="1" hangingPunct="1"/>
            <a:r>
              <a:rPr lang="en-US" altLang="en-US"/>
              <a:t>Regional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15.7 Ocean Energy</a:t>
            </a:r>
          </a:p>
        </p:txBody>
      </p:sp>
      <p:sp>
        <p:nvSpPr>
          <p:cNvPr id="33796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Sources and supplies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/>
              <a:t>Takes advantage of tides, waves, and temperature differences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Tidal power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/>
              <a:t>Driven by moon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/>
              <a:t>Turbines turned as tides enter and leave bays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Waves power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/>
              <a:t>Uses kinetic energy of waves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Ocean thermal conversion (OTEC)</a:t>
            </a:r>
          </a:p>
          <a:p>
            <a:pPr eaLnBrk="1" hangingPunct="1">
              <a:lnSpc>
                <a:spcPct val="90000"/>
              </a:lnSpc>
            </a:pPr>
            <a:endParaRPr lang="en-US" altLang="en-US"/>
          </a:p>
          <a:p>
            <a:pPr eaLnBrk="1" hangingPunct="1">
              <a:lnSpc>
                <a:spcPct val="90000"/>
              </a:lnSpc>
            </a:pPr>
            <a:endParaRPr lang="en-US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15.7 Ocean Energy</a:t>
            </a:r>
          </a:p>
        </p:txBody>
      </p:sp>
      <p:sp>
        <p:nvSpPr>
          <p:cNvPr id="34820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Advantages</a:t>
            </a:r>
          </a:p>
          <a:p>
            <a:pPr lvl="1" eaLnBrk="1" hangingPunct="1"/>
            <a:r>
              <a:rPr lang="en-US" altLang="en-US"/>
              <a:t>Fuel free</a:t>
            </a:r>
          </a:p>
          <a:p>
            <a:pPr lvl="1" eaLnBrk="1" hangingPunct="1"/>
            <a:r>
              <a:rPr lang="en-US" altLang="en-US"/>
              <a:t>Minimal emissions</a:t>
            </a:r>
          </a:p>
          <a:p>
            <a:pPr eaLnBrk="1" hangingPunct="1"/>
            <a:r>
              <a:rPr lang="en-US" altLang="en-US"/>
              <a:t>Disadvantages</a:t>
            </a:r>
          </a:p>
          <a:p>
            <a:pPr lvl="1" eaLnBrk="1" hangingPunct="1"/>
            <a:r>
              <a:rPr lang="en-US" altLang="en-US"/>
              <a:t>Regional</a:t>
            </a:r>
          </a:p>
          <a:p>
            <a:pPr lvl="1" eaLnBrk="1" hangingPunct="1"/>
            <a:r>
              <a:rPr lang="en-US" altLang="en-US"/>
              <a:t>Disruptive to ecosystems</a:t>
            </a:r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15.8 Energy Conservation</a:t>
            </a:r>
          </a:p>
        </p:txBody>
      </p:sp>
      <p:sp>
        <p:nvSpPr>
          <p:cNvPr id="35844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Energy conservation can help meet growing energy demands</a:t>
            </a:r>
          </a:p>
          <a:p>
            <a:pPr eaLnBrk="1" hangingPunct="1"/>
            <a:r>
              <a:rPr lang="en-US" altLang="en-US"/>
              <a:t>Economic energy intensity</a:t>
            </a:r>
          </a:p>
          <a:p>
            <a:pPr lvl="1" eaLnBrk="1" hangingPunct="1"/>
            <a:r>
              <a:rPr lang="en-US" altLang="en-US"/>
              <a:t>Measure of overall energy efficiency</a:t>
            </a:r>
          </a:p>
          <a:p>
            <a:pPr lvl="2" eaLnBrk="1" hangingPunct="1"/>
            <a:r>
              <a:rPr lang="en-US" altLang="en-US"/>
              <a:t>Amount of energy used per dollar output</a:t>
            </a:r>
          </a:p>
          <a:p>
            <a:pPr lvl="2" eaLnBrk="1" hangingPunct="1"/>
            <a:r>
              <a:rPr lang="en-US" altLang="en-US"/>
              <a:t>Higher in industrialized countries</a:t>
            </a:r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15.8 Energy Conservation</a:t>
            </a:r>
          </a:p>
        </p:txBody>
      </p:sp>
      <p:sp>
        <p:nvSpPr>
          <p:cNvPr id="36868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Lighting and appliance efficiency</a:t>
            </a:r>
            <a:endParaRPr lang="en-US" altLang="en-US" sz="2800"/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Incandescent vs. compact fluorescent lights (CFLs) vs. light-emitting diodes (LEDs)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Standby mode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Automobile efficiency</a:t>
            </a:r>
            <a:endParaRPr lang="en-US" altLang="en-US" sz="2800"/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Fuel efficiency</a:t>
            </a:r>
            <a:endParaRPr lang="en-US" altLang="en-US" sz="2400"/>
          </a:p>
          <a:p>
            <a:pPr lvl="2" eaLnBrk="1" hangingPunct="1">
              <a:lnSpc>
                <a:spcPct val="90000"/>
              </a:lnSpc>
            </a:pPr>
            <a:r>
              <a:rPr lang="en-US" altLang="en-US"/>
              <a:t>Gasoline-electric hybrid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/>
              <a:t>Plug-in hybrid automobiles</a:t>
            </a:r>
            <a:endParaRPr lang="en-US" altLang="en-US" sz="2000"/>
          </a:p>
          <a:p>
            <a:pPr eaLnBrk="1" hangingPunct="1">
              <a:lnSpc>
                <a:spcPct val="90000"/>
              </a:lnSpc>
            </a:pPr>
            <a:endParaRPr lang="en-US" altLang="en-US" sz="2800"/>
          </a:p>
          <a:p>
            <a:pPr eaLnBrk="1" hangingPunct="1">
              <a:lnSpc>
                <a:spcPct val="90000"/>
              </a:lnSpc>
            </a:pPr>
            <a:endParaRPr lang="en-US" altLang="en-US" sz="2800"/>
          </a:p>
          <a:p>
            <a:pPr eaLnBrk="1" hangingPunct="1">
              <a:lnSpc>
                <a:spcPct val="90000"/>
              </a:lnSpc>
            </a:pPr>
            <a:endParaRPr lang="en-US" altLang="en-US" sz="280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37891" name="Picture 8" descr="EAY_1e_Figure_16_40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0"/>
          <a:stretch>
            <a:fillRect/>
          </a:stretch>
        </p:blipFill>
        <p:spPr bwMode="auto">
          <a:xfrm>
            <a:off x="273050" y="1285875"/>
            <a:ext cx="8597900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Rectangle 9"/>
          <p:cNvSpPr>
            <a:spLocks noChangeArrowheads="1"/>
          </p:cNvSpPr>
          <p:nvPr/>
        </p:nvSpPr>
        <p:spPr bwMode="auto">
          <a:xfrm>
            <a:off x="4651375" y="1624013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50000"/>
              </a:spcAft>
              <a:buFont typeface="Wingdings" pitchFamily="2" charset="2"/>
              <a:buChar char="§"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7893" name="Rectangle 10"/>
          <p:cNvSpPr>
            <a:spLocks noChangeArrowheads="1"/>
          </p:cNvSpPr>
          <p:nvPr/>
        </p:nvSpPr>
        <p:spPr bwMode="auto">
          <a:xfrm>
            <a:off x="7375525" y="604838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50000"/>
              </a:spcAft>
              <a:buFont typeface="Wingdings" pitchFamily="2" charset="2"/>
              <a:buChar char="§"/>
            </a:pPr>
            <a:endParaRPr lang="en-US" altLang="en-US" sz="240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1028700"/>
            <a:ext cx="8162925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200" dirty="0"/>
              <a:t>15.9 Sustainable Energy—Economics</a:t>
            </a:r>
            <a:br>
              <a:rPr lang="en-US" altLang="en-US" sz="3200" dirty="0"/>
            </a:br>
            <a:r>
              <a:rPr lang="en-US" altLang="en-US" sz="3200" dirty="0"/>
              <a:t>and Policy</a:t>
            </a:r>
          </a:p>
        </p:txBody>
      </p:sp>
      <p:sp>
        <p:nvSpPr>
          <p:cNvPr id="38916" name="Rectangle 7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Measuring economic benefits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Conservation viewed as "win-win"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Yet cost may be prohibitive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Cost of saved energy (CSE)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Policy options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Renewable portfolio standards (RPS)</a:t>
            </a:r>
          </a:p>
          <a:p>
            <a:pPr lvl="3" eaLnBrk="1" hangingPunct="1">
              <a:lnSpc>
                <a:spcPct val="90000"/>
              </a:lnSpc>
            </a:pPr>
            <a:r>
              <a:rPr lang="en-US" altLang="en-US" dirty="0"/>
              <a:t>Government mandate that a certain percentage of energy use is from renewables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Consumer education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EPA's energy star program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>
                <a:hlinkClick r:id="rId3"/>
              </a:rPr>
              <a:t>http://www.energystar.gov/</a:t>
            </a:r>
            <a:endParaRPr lang="en-US" altLang="en-US"/>
          </a:p>
          <a:p>
            <a:pPr eaLnBrk="1" hangingPunct="1">
              <a:lnSpc>
                <a:spcPct val="90000"/>
              </a:lnSpc>
            </a:pPr>
            <a:endParaRPr lang="en-US" alt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41987" name="Picture 8" descr="EAY_1e_Figure_16_42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3"/>
          <a:stretch>
            <a:fillRect/>
          </a:stretch>
        </p:blipFill>
        <p:spPr bwMode="auto">
          <a:xfrm>
            <a:off x="420688" y="900113"/>
            <a:ext cx="8297862" cy="522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9506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5123" name="Picture 8" descr="EAY_1e_Figure_16_01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6"/>
          <a:stretch>
            <a:fillRect/>
          </a:stretch>
        </p:blipFill>
        <p:spPr bwMode="auto">
          <a:xfrm>
            <a:off x="2463800" y="146050"/>
            <a:ext cx="4406900" cy="639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6147" name="Picture 10" descr="EAY_1e_Figure_16_02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6"/>
          <a:stretch>
            <a:fillRect/>
          </a:stretch>
        </p:blipFill>
        <p:spPr bwMode="auto">
          <a:xfrm>
            <a:off x="2416175" y="141288"/>
            <a:ext cx="4418013" cy="641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15.1 Renewable Energy Overview</a:t>
            </a:r>
          </a:p>
        </p:txBody>
      </p:sp>
      <p:sp>
        <p:nvSpPr>
          <p:cNvPr id="7172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Renewable energy</a:t>
            </a:r>
          </a:p>
          <a:p>
            <a:pPr lvl="1" eaLnBrk="1" hangingPunct="1"/>
            <a:r>
              <a:rPr lang="en-US" altLang="en-US"/>
              <a:t>Primary energy sources that are continuously replenished</a:t>
            </a:r>
          </a:p>
          <a:p>
            <a:pPr lvl="2" eaLnBrk="1" hangingPunct="1"/>
            <a:r>
              <a:rPr lang="en-US" altLang="en-US"/>
              <a:t>Falling water</a:t>
            </a:r>
          </a:p>
          <a:p>
            <a:pPr lvl="2" eaLnBrk="1" hangingPunct="1"/>
            <a:r>
              <a:rPr lang="en-US" altLang="en-US"/>
              <a:t>Wind</a:t>
            </a:r>
          </a:p>
          <a:p>
            <a:pPr lvl="2" eaLnBrk="1" hangingPunct="1"/>
            <a:r>
              <a:rPr lang="en-US" altLang="en-US"/>
              <a:t>Sunlight</a:t>
            </a:r>
          </a:p>
          <a:p>
            <a:pPr lvl="2" eaLnBrk="1" hangingPunct="1"/>
            <a:r>
              <a:rPr lang="en-US" altLang="en-US"/>
              <a:t>Earth's heat</a:t>
            </a:r>
          </a:p>
          <a:p>
            <a:pPr lvl="2" eaLnBrk="1" hangingPunct="1"/>
            <a:r>
              <a:rPr lang="en-US" altLang="en-US"/>
              <a:t>Ocean tides and waves</a:t>
            </a:r>
          </a:p>
          <a:p>
            <a:pPr lvl="2" eaLnBrk="1" hangingPunct="1"/>
            <a:r>
              <a:rPr lang="en-US" altLang="en-US"/>
              <a:t>Biomass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15.1 Renewable Energy Overview</a:t>
            </a:r>
          </a:p>
        </p:txBody>
      </p:sp>
      <p:sp>
        <p:nvSpPr>
          <p:cNvPr id="8196" name="Rectangle 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Transition to renewable energy</a:t>
            </a:r>
          </a:p>
          <a:p>
            <a:pPr lvl="1" eaLnBrk="1" hangingPunct="1"/>
            <a:r>
              <a:rPr lang="en-US" altLang="en-US"/>
              <a:t>General challenges</a:t>
            </a:r>
          </a:p>
          <a:p>
            <a:pPr lvl="2" eaLnBrk="1" hangingPunct="1"/>
            <a:r>
              <a:rPr lang="en-US" altLang="en-US"/>
              <a:t>Renewables diffuse and intermittent</a:t>
            </a:r>
          </a:p>
          <a:p>
            <a:pPr lvl="2" eaLnBrk="1" hangingPunct="1"/>
            <a:r>
              <a:rPr lang="en-US" altLang="en-US"/>
              <a:t>Technology to harvest</a:t>
            </a:r>
          </a:p>
          <a:p>
            <a:pPr lvl="1" eaLnBrk="1" hangingPunct="1"/>
            <a:r>
              <a:rPr lang="en-US" altLang="en-US"/>
              <a:t>Benefits</a:t>
            </a:r>
          </a:p>
          <a:p>
            <a:pPr lvl="2" eaLnBrk="1" hangingPunct="1"/>
            <a:r>
              <a:rPr lang="en-US" altLang="en-US"/>
              <a:t>Far fewer environmental impacts</a:t>
            </a:r>
          </a:p>
          <a:p>
            <a:pPr lvl="2" eaLnBrk="1" hangingPunct="1"/>
            <a:r>
              <a:rPr lang="en-US" altLang="en-US"/>
              <a:t>Infinite energy source</a:t>
            </a:r>
          </a:p>
          <a:p>
            <a:pPr eaLnBrk="1" hangingPunct="1"/>
            <a:endParaRPr lang="en-US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9219" name="Picture 6" descr="EAY_1e_Figure_16_04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3"/>
          <a:stretch>
            <a:fillRect/>
          </a:stretch>
        </p:blipFill>
        <p:spPr bwMode="auto">
          <a:xfrm>
            <a:off x="477838" y="717550"/>
            <a:ext cx="8128000" cy="558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15.1 Renewable Energy Overview</a:t>
            </a:r>
          </a:p>
        </p:txBody>
      </p:sp>
      <p:sp>
        <p:nvSpPr>
          <p:cNvPr id="10244" name="Rectangle 7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US" altLang="en-US"/>
              <a:t>Four general categories of challenges</a:t>
            </a:r>
          </a:p>
          <a:p>
            <a:pPr lvl="1" eaLnBrk="1" hangingPunct="1"/>
            <a:r>
              <a:rPr lang="en-US" altLang="en-US"/>
              <a:t>Unfamiliar technologies</a:t>
            </a:r>
          </a:p>
          <a:p>
            <a:pPr lvl="2" eaLnBrk="1" hangingPunct="1"/>
            <a:r>
              <a:rPr lang="en-US" altLang="en-US"/>
              <a:t>Many still in development</a:t>
            </a:r>
          </a:p>
          <a:p>
            <a:pPr lvl="1" eaLnBrk="1" hangingPunct="1"/>
            <a:r>
              <a:rPr lang="en-US" altLang="en-US"/>
              <a:t>Economies of scale</a:t>
            </a:r>
          </a:p>
          <a:p>
            <a:pPr lvl="2" eaLnBrk="1" hangingPunct="1"/>
            <a:r>
              <a:rPr lang="en-US" altLang="en-US"/>
              <a:t>Scale still small</a:t>
            </a:r>
          </a:p>
          <a:p>
            <a:pPr lvl="1" eaLnBrk="1" hangingPunct="1"/>
            <a:r>
              <a:rPr lang="en-US" altLang="en-US"/>
              <a:t>Externalized costs</a:t>
            </a:r>
          </a:p>
          <a:p>
            <a:pPr lvl="2" eaLnBrk="1" hangingPunct="1"/>
            <a:r>
              <a:rPr lang="en-US" altLang="en-US"/>
              <a:t>Subsidies for fossil fuels</a:t>
            </a:r>
          </a:p>
          <a:p>
            <a:pPr lvl="2" eaLnBrk="1" hangingPunct="1"/>
            <a:r>
              <a:rPr lang="en-US" altLang="en-US"/>
              <a:t>Pollution </a:t>
            </a:r>
          </a:p>
          <a:p>
            <a:pPr lvl="1" eaLnBrk="1" hangingPunct="1"/>
            <a:r>
              <a:rPr lang="en-US" altLang="en-US"/>
              <a:t>Limited consumer knowledge and understanding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2614</TotalTime>
  <Words>963</Words>
  <Application>Microsoft Office PowerPoint</Application>
  <PresentationFormat>On-screen Show (4:3)</PresentationFormat>
  <Paragraphs>270</Paragraphs>
  <Slides>37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Century Gothic</vt:lpstr>
      <vt:lpstr>Helvetica</vt:lpstr>
      <vt:lpstr>Times New Roman</vt:lpstr>
      <vt:lpstr>Wingdings</vt:lpstr>
      <vt:lpstr>Wingdings 2</vt:lpstr>
      <vt:lpstr>Austin</vt:lpstr>
      <vt:lpstr>Ch. 15 – Renewable Energy and Electricity</vt:lpstr>
      <vt:lpstr>A New Kind of Skyscraper</vt:lpstr>
      <vt:lpstr>PowerPoint Presentation</vt:lpstr>
      <vt:lpstr>PowerPoint Presentation</vt:lpstr>
      <vt:lpstr>PowerPoint Presentation</vt:lpstr>
      <vt:lpstr>15.1 Renewable Energy Overview</vt:lpstr>
      <vt:lpstr>15.1 Renewable Energy Overview</vt:lpstr>
      <vt:lpstr>PowerPoint Presentation</vt:lpstr>
      <vt:lpstr>15.1 Renewable Energy Overview</vt:lpstr>
      <vt:lpstr>PowerPoint Presentation</vt:lpstr>
      <vt:lpstr>15.2 Hydropower</vt:lpstr>
      <vt:lpstr>PowerPoint Presentation</vt:lpstr>
      <vt:lpstr>PowerPoint Presentation</vt:lpstr>
      <vt:lpstr>15.2 Hydropower</vt:lpstr>
      <vt:lpstr>PowerPoint Presentation</vt:lpstr>
      <vt:lpstr>15.3 Wind Power</vt:lpstr>
      <vt:lpstr>PowerPoint Presentation</vt:lpstr>
      <vt:lpstr>15.3 Wind Power</vt:lpstr>
      <vt:lpstr>15.4 Solar Energy</vt:lpstr>
      <vt:lpstr>PowerPoint Presentation</vt:lpstr>
      <vt:lpstr>PowerPoint Presentation</vt:lpstr>
      <vt:lpstr>15.4 Solar Energy</vt:lpstr>
      <vt:lpstr>15.5 Biomass Energy</vt:lpstr>
      <vt:lpstr>PowerPoint Presentation</vt:lpstr>
      <vt:lpstr>15.5 Biomass Energy</vt:lpstr>
      <vt:lpstr>PowerPoint Presentation</vt:lpstr>
      <vt:lpstr>PowerPoint Presentation</vt:lpstr>
      <vt:lpstr>PowerPoint Presentation</vt:lpstr>
      <vt:lpstr>15.6 Geothermal Energy</vt:lpstr>
      <vt:lpstr>15.6 Geothermal Energy</vt:lpstr>
      <vt:lpstr>15.7 Ocean Energy</vt:lpstr>
      <vt:lpstr>15.7 Ocean Energy</vt:lpstr>
      <vt:lpstr>15.8 Energy Conservation</vt:lpstr>
      <vt:lpstr>15.8 Energy Conservation</vt:lpstr>
      <vt:lpstr>PowerPoint Presentation</vt:lpstr>
      <vt:lpstr>15.9 Sustainable Energy—Economics and Policy</vt:lpstr>
      <vt:lpstr>PowerPoint Presentation</vt:lpstr>
    </vt:vector>
  </TitlesOfParts>
  <Company>Marist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Marist User</dc:creator>
  <cp:lastModifiedBy>Minory Nammouz</cp:lastModifiedBy>
  <cp:revision>199</cp:revision>
  <dcterms:created xsi:type="dcterms:W3CDTF">2006-11-27T19:01:04Z</dcterms:created>
  <dcterms:modified xsi:type="dcterms:W3CDTF">2021-03-28T20:30:34Z</dcterms:modified>
</cp:coreProperties>
</file>