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11" r:id="rId1"/>
  </p:sldMasterIdLst>
  <p:notesMasterIdLst>
    <p:notesMasterId r:id="rId35"/>
  </p:notesMasterIdLst>
  <p:handoutMasterIdLst>
    <p:handoutMasterId r:id="rId36"/>
  </p:handoutMasterIdLst>
  <p:sldIdLst>
    <p:sldId id="361" r:id="rId2"/>
    <p:sldId id="362" r:id="rId3"/>
    <p:sldId id="330" r:id="rId4"/>
    <p:sldId id="304" r:id="rId5"/>
    <p:sldId id="305" r:id="rId6"/>
    <p:sldId id="331" r:id="rId7"/>
    <p:sldId id="306" r:id="rId8"/>
    <p:sldId id="332" r:id="rId9"/>
    <p:sldId id="307" r:id="rId10"/>
    <p:sldId id="333" r:id="rId11"/>
    <p:sldId id="308" r:id="rId12"/>
    <p:sldId id="334" r:id="rId13"/>
    <p:sldId id="368" r:id="rId14"/>
    <p:sldId id="335" r:id="rId15"/>
    <p:sldId id="310" r:id="rId16"/>
    <p:sldId id="311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36" r:id="rId26"/>
    <p:sldId id="370" r:id="rId27"/>
    <p:sldId id="313" r:id="rId28"/>
    <p:sldId id="371" r:id="rId29"/>
    <p:sldId id="372" r:id="rId30"/>
    <p:sldId id="373" r:id="rId31"/>
    <p:sldId id="374" r:id="rId32"/>
    <p:sldId id="375" r:id="rId33"/>
    <p:sldId id="376" r:id="rId3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50000"/>
      </a:spcAft>
      <a:buClr>
        <a:srgbClr val="669900"/>
      </a:buClr>
      <a:buFont typeface="Wingdings" pitchFamily="2" charset="2"/>
      <a:buChar char="§"/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37">
          <p15:clr>
            <a:srgbClr val="A4A3A4"/>
          </p15:clr>
        </p15:guide>
        <p15:guide id="2" orient="horz" pos="299">
          <p15:clr>
            <a:srgbClr val="A4A3A4"/>
          </p15:clr>
        </p15:guide>
        <p15:guide id="3" orient="horz" pos="1627">
          <p15:clr>
            <a:srgbClr val="A4A3A4"/>
          </p15:clr>
        </p15:guide>
        <p15:guide id="4" orient="horz" pos="1048">
          <p15:clr>
            <a:srgbClr val="A4A3A4"/>
          </p15:clr>
        </p15:guide>
        <p15:guide id="5" pos="2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30D"/>
    <a:srgbClr val="64CAEA"/>
    <a:srgbClr val="C1E701"/>
    <a:srgbClr val="CBF301"/>
    <a:srgbClr val="330000"/>
    <a:srgbClr val="663300"/>
    <a:srgbClr val="0066CC"/>
    <a:srgbClr val="0A2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84" autoAdjust="0"/>
    <p:restoredTop sz="91159" autoAdjust="0"/>
  </p:normalViewPr>
  <p:slideViewPr>
    <p:cSldViewPr snapToGrid="0">
      <p:cViewPr varScale="1">
        <p:scale>
          <a:sx n="61" d="100"/>
          <a:sy n="61" d="100"/>
        </p:scale>
        <p:origin x="1158" y="36"/>
      </p:cViewPr>
      <p:guideLst>
        <p:guide orient="horz" pos="1337"/>
        <p:guide orient="horz" pos="299"/>
        <p:guide orient="horz" pos="1627"/>
        <p:guide orient="horz" pos="1048"/>
        <p:guide pos="2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240" y="392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267A0D-F762-41B9-86B3-3C392E49DFB0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55BB9A1-9998-4D72-8BF6-377BB74BC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89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9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9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9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26A26E-2C64-4274-800F-4F1CF2347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2138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0FB17BAD-8381-405E-B4B8-6B971E9E28FB}" type="slidenum">
              <a:rPr lang="en-US" altLang="en-US" sz="1200"/>
              <a:pPr algn="r" eaLnBrk="1" hangingPunct="1"/>
              <a:t>3</a:t>
            </a:fld>
            <a:endParaRPr lang="en-US" altLang="en-US" sz="120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59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C653A877-1874-403A-A068-9B85C1A8B763}" type="slidenum">
              <a:rPr lang="en-US" altLang="en-US" sz="1200"/>
              <a:pPr algn="r" eaLnBrk="1" hangingPunct="1"/>
              <a:t>12</a:t>
            </a:fld>
            <a:endParaRPr lang="en-US" altLang="en-US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490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8544985D-655F-47CF-99B2-FD4DEC565A4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5DDDCBAB-3C75-434A-A3BB-500987254235}" type="slidenum">
              <a:rPr lang="en-US" altLang="en-US" sz="1200"/>
              <a:pPr algn="r" eaLnBrk="1" hangingPunct="1"/>
              <a:t>13</a:t>
            </a:fld>
            <a:endParaRPr lang="en-US" altLang="en-US" sz="1200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BF8C51F3-4D54-49B4-847A-7F5E2E73DA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43644544-85D7-4B0F-97BE-3E24F9D1CC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215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309EB6D5-8564-4EB5-AADD-7A25D71EB4F0}" type="slidenum">
              <a:rPr lang="en-US" altLang="en-US" sz="1200"/>
              <a:pPr algn="r" eaLnBrk="1" hangingPunct="1"/>
              <a:t>14</a:t>
            </a:fld>
            <a:endParaRPr lang="en-US" altLang="en-US" sz="12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40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18B82534-877A-49F1-83A9-F7EB6A6C049C}" type="slidenum">
              <a:rPr lang="en-US" altLang="en-US" sz="1200"/>
              <a:pPr algn="r" eaLnBrk="1" hangingPunct="1"/>
              <a:t>15</a:t>
            </a:fld>
            <a:endParaRPr lang="en-US" altLang="en-US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650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EC5805B6-7EF9-408C-9DA5-004C9DD3126F}" type="slidenum">
              <a:rPr lang="en-US" altLang="en-US" sz="1200"/>
              <a:pPr algn="r" eaLnBrk="1" hangingPunct="1"/>
              <a:t>16</a:t>
            </a:fld>
            <a:endParaRPr lang="en-US" altLang="en-US" sz="120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107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3A7EAAE2-8601-46DA-AC0E-F6E536E31030}" type="slidenum">
              <a:rPr lang="en-US" altLang="en-US" sz="1200"/>
              <a:pPr algn="r" eaLnBrk="1" hangingPunct="1"/>
              <a:t>17</a:t>
            </a:fld>
            <a:endParaRPr lang="en-US" altLang="en-US" sz="120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323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176A295D-6F87-4769-861A-B5F101FBE98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23A5E94-D985-4D7C-910B-562C8826B337}" type="slidenum">
              <a:rPr lang="en-US" altLang="en-US" sz="1200"/>
              <a:pPr algn="r" eaLnBrk="1" hangingPunct="1"/>
              <a:t>18</a:t>
            </a:fld>
            <a:endParaRPr lang="en-US" altLang="en-US" sz="1200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2374AA9D-F251-4A85-9DDE-2B52C62813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700955A5-AE38-4B75-9A42-C3CF13A11E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9208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1A0BDF4E-1AC5-4BA7-9FB9-F6695FF7D21D}" type="slidenum">
              <a:rPr lang="en-US" altLang="en-US" sz="1200"/>
              <a:pPr algn="r" eaLnBrk="1" hangingPunct="1"/>
              <a:t>19</a:t>
            </a:fld>
            <a:endParaRPr lang="en-US" altLang="en-US" sz="120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139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42AF97B4-6AD2-4115-AC25-79816056D37A}" type="slidenum">
              <a:rPr lang="en-US" altLang="en-US" sz="1200"/>
              <a:pPr algn="r" eaLnBrk="1" hangingPunct="1"/>
              <a:t>20</a:t>
            </a:fld>
            <a:endParaRPr lang="en-US" altLang="en-US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28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1F55B58C-6C27-487F-BF1E-E196984868E4}" type="slidenum">
              <a:rPr lang="en-US" altLang="en-US" sz="1200"/>
              <a:pPr algn="r" eaLnBrk="1" hangingPunct="1"/>
              <a:t>21</a:t>
            </a:fld>
            <a:endParaRPr lang="en-US" altLang="en-US" sz="120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06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EFD37B37-AAA7-46FD-B2AF-CD7A932E9A1D}" type="slidenum">
              <a:rPr lang="en-US" altLang="en-US" sz="1200"/>
              <a:pPr algn="r" eaLnBrk="1" hangingPunct="1"/>
              <a:t>4</a:t>
            </a:fld>
            <a:endParaRPr lang="en-US" altLang="en-US" sz="12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1001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3B757362-86E7-4C10-BF8F-69F64EFE45A3}" type="slidenum">
              <a:rPr lang="en-US" altLang="en-US" sz="1200"/>
              <a:pPr algn="r" eaLnBrk="1" hangingPunct="1"/>
              <a:t>22</a:t>
            </a:fld>
            <a:endParaRPr lang="en-US" altLang="en-US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660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A580D946-9A24-445D-AF59-A9738077DDAE}" type="slidenum">
              <a:rPr lang="en-US" altLang="en-US" sz="1200"/>
              <a:pPr algn="r" eaLnBrk="1" hangingPunct="1"/>
              <a:t>23</a:t>
            </a:fld>
            <a:endParaRPr lang="en-US" altLang="en-US" sz="120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4099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71B529FD-184F-4A69-B166-A43DE0B2A605}" type="slidenum">
              <a:rPr lang="en-US" altLang="en-US" sz="1200"/>
              <a:pPr algn="r" eaLnBrk="1" hangingPunct="1"/>
              <a:t>24</a:t>
            </a:fld>
            <a:endParaRPr lang="en-US" altLang="en-US" sz="120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074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D656CB8B-AB91-48C4-9939-D40774116C69}" type="slidenum">
              <a:rPr lang="en-US" altLang="en-US" sz="1200"/>
              <a:pPr algn="r" eaLnBrk="1" hangingPunct="1"/>
              <a:t>25</a:t>
            </a:fld>
            <a:endParaRPr lang="en-US" altLang="en-US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739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6E3ABFB1-21CB-4CC6-9AA5-873F796B787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3816F492-B297-4906-B6A2-59D5C5C5894A}" type="slidenum">
              <a:rPr lang="en-US" altLang="en-US" sz="1200"/>
              <a:pPr algn="r" eaLnBrk="1" hangingPunct="1"/>
              <a:t>26</a:t>
            </a:fld>
            <a:endParaRPr lang="en-US" altLang="en-US" sz="1200"/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11373ACA-B8AE-4386-BE0B-1C930D613B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AC15C05F-D30D-438D-922D-AE20AD5A06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39472024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2E847CE-17D3-49F2-A68C-1EEB80AD89F1}" type="slidenum">
              <a:rPr lang="en-US" altLang="en-US" sz="1200"/>
              <a:pPr algn="r" eaLnBrk="1" hangingPunct="1"/>
              <a:t>27</a:t>
            </a:fld>
            <a:endParaRPr lang="en-US" altLang="en-US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142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1F1A44AA-2D50-46B2-928E-108A27F1084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24CAC3C2-5FE6-4CE3-B17D-70EC995FD42E}" type="slidenum">
              <a:rPr lang="en-US" altLang="en-US" sz="1200"/>
              <a:pPr algn="r" eaLnBrk="1" hangingPunct="1"/>
              <a:t>28</a:t>
            </a:fld>
            <a:endParaRPr lang="en-US" altLang="en-US" sz="1200"/>
          </a:p>
        </p:txBody>
      </p:sp>
      <p:sp>
        <p:nvSpPr>
          <p:cNvPr id="97283" name="Rectangle 2">
            <a:extLst>
              <a:ext uri="{FF2B5EF4-FFF2-40B4-BE49-F238E27FC236}">
                <a16:creationId xmlns:a16="http://schemas.microsoft.com/office/drawing/2014/main" id="{D759BBA0-9A0B-47F8-9A1F-2C1EA56FBC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>
            <a:extLst>
              <a:ext uri="{FF2B5EF4-FFF2-40B4-BE49-F238E27FC236}">
                <a16:creationId xmlns:a16="http://schemas.microsoft.com/office/drawing/2014/main" id="{67B082D2-97E8-405F-9C62-183831802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i="1" dirty="0"/>
          </a:p>
        </p:txBody>
      </p:sp>
    </p:spTree>
    <p:extLst>
      <p:ext uri="{BB962C8B-B14F-4D97-AF65-F5344CB8AC3E}">
        <p14:creationId xmlns:p14="http://schemas.microsoft.com/office/powerpoint/2010/main" val="16593553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:a16="http://schemas.microsoft.com/office/drawing/2014/main" id="{D1E20A2F-3704-4DF7-A562-1E718CCF9A4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679C8D38-D34C-4305-AF69-C326A9D3F871}" type="slidenum">
              <a:rPr lang="en-US" altLang="en-US" sz="1200"/>
              <a:pPr algn="r" eaLnBrk="1" hangingPunct="1"/>
              <a:t>29</a:t>
            </a:fld>
            <a:endParaRPr lang="en-US" altLang="en-US" sz="1200"/>
          </a:p>
        </p:txBody>
      </p:sp>
      <p:sp>
        <p:nvSpPr>
          <p:cNvPr id="99331" name="Rectangle 2">
            <a:extLst>
              <a:ext uri="{FF2B5EF4-FFF2-40B4-BE49-F238E27FC236}">
                <a16:creationId xmlns:a16="http://schemas.microsoft.com/office/drawing/2014/main" id="{ED3FEF4A-4865-4CAC-A739-62AF9385F5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>
            <a:extLst>
              <a:ext uri="{FF2B5EF4-FFF2-40B4-BE49-F238E27FC236}">
                <a16:creationId xmlns:a16="http://schemas.microsoft.com/office/drawing/2014/main" id="{613E2F27-1D0E-4581-8651-71A0C5EF79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76532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71727655-E515-433F-84E5-86F4C0635CE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0EDBC2BB-214C-48B7-A3D7-FF231BB180D0}" type="slidenum">
              <a:rPr lang="en-US" altLang="en-US" sz="1200"/>
              <a:pPr algn="r" eaLnBrk="1" hangingPunct="1"/>
              <a:t>30</a:t>
            </a:fld>
            <a:endParaRPr lang="en-US" altLang="en-US" sz="1200"/>
          </a:p>
        </p:txBody>
      </p:sp>
      <p:sp>
        <p:nvSpPr>
          <p:cNvPr id="100355" name="Rectangle 2">
            <a:extLst>
              <a:ext uri="{FF2B5EF4-FFF2-40B4-BE49-F238E27FC236}">
                <a16:creationId xmlns:a16="http://schemas.microsoft.com/office/drawing/2014/main" id="{A45992A0-EA8F-41D5-9613-59DE7F5D5D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>
            <a:extLst>
              <a:ext uri="{FF2B5EF4-FFF2-40B4-BE49-F238E27FC236}">
                <a16:creationId xmlns:a16="http://schemas.microsoft.com/office/drawing/2014/main" id="{77DB9204-40A8-49E1-8233-3BD15C4E3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19210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id="{7316C284-597B-445D-8408-0FEAC73ABD9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E85DC38B-D8CE-4C0B-8105-C6F98B18DFB1}" type="slidenum">
              <a:rPr lang="en-US" altLang="en-US" sz="1200"/>
              <a:pPr algn="r" eaLnBrk="1" hangingPunct="1"/>
              <a:t>31</a:t>
            </a:fld>
            <a:endParaRPr lang="en-US" altLang="en-US" sz="1200"/>
          </a:p>
        </p:txBody>
      </p:sp>
      <p:sp>
        <p:nvSpPr>
          <p:cNvPr id="101379" name="Rectangle 2">
            <a:extLst>
              <a:ext uri="{FF2B5EF4-FFF2-40B4-BE49-F238E27FC236}">
                <a16:creationId xmlns:a16="http://schemas.microsoft.com/office/drawing/2014/main" id="{77BEF59F-C4CF-4302-A5C5-43B1536351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>
            <a:extLst>
              <a:ext uri="{FF2B5EF4-FFF2-40B4-BE49-F238E27FC236}">
                <a16:creationId xmlns:a16="http://schemas.microsoft.com/office/drawing/2014/main" id="{C201F4B5-650B-4AA8-B876-7129F7C537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835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72673B9D-E171-4041-8F8E-96E494B3BE32}" type="slidenum">
              <a:rPr lang="en-US" altLang="en-US" sz="1200"/>
              <a:pPr algn="r" eaLnBrk="1" hangingPunct="1"/>
              <a:t>5</a:t>
            </a:fld>
            <a:endParaRPr lang="en-US" altLang="en-US" sz="12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401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>
            <a:extLst>
              <a:ext uri="{FF2B5EF4-FFF2-40B4-BE49-F238E27FC236}">
                <a16:creationId xmlns:a16="http://schemas.microsoft.com/office/drawing/2014/main" id="{EC88C227-02CF-4C36-847C-BBBAFD8F1B8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BC33B3A8-1FB5-4AB0-A098-4A392ED9E7C1}" type="slidenum">
              <a:rPr lang="en-US" altLang="en-US" sz="1200"/>
              <a:pPr algn="r" eaLnBrk="1" hangingPunct="1"/>
              <a:t>32</a:t>
            </a:fld>
            <a:endParaRPr lang="en-US" altLang="en-US" sz="1200"/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8343849E-5DBB-424D-B085-515838BE9C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>
            <a:extLst>
              <a:ext uri="{FF2B5EF4-FFF2-40B4-BE49-F238E27FC236}">
                <a16:creationId xmlns:a16="http://schemas.microsoft.com/office/drawing/2014/main" id="{D084E3D0-5CFB-4FBF-8A35-77E6502E7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</p:spTree>
    <p:extLst>
      <p:ext uri="{BB962C8B-B14F-4D97-AF65-F5344CB8AC3E}">
        <p14:creationId xmlns:p14="http://schemas.microsoft.com/office/powerpoint/2010/main" val="31447276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:a16="http://schemas.microsoft.com/office/drawing/2014/main" id="{942E475B-526C-441E-8885-FFABB515924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A214B7D1-7A57-4D7F-92B4-8FD7296C1483}" type="slidenum">
              <a:rPr lang="en-US" altLang="en-US" sz="1200"/>
              <a:pPr algn="r" eaLnBrk="1" hangingPunct="1"/>
              <a:t>33</a:t>
            </a:fld>
            <a:endParaRPr lang="en-US" altLang="en-US" sz="1200"/>
          </a:p>
        </p:txBody>
      </p:sp>
      <p:sp>
        <p:nvSpPr>
          <p:cNvPr id="103427" name="Rectangle 2">
            <a:extLst>
              <a:ext uri="{FF2B5EF4-FFF2-40B4-BE49-F238E27FC236}">
                <a16:creationId xmlns:a16="http://schemas.microsoft.com/office/drawing/2014/main" id="{6C3164E3-886D-4D5A-A3A4-13B8E954D1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>
            <a:extLst>
              <a:ext uri="{FF2B5EF4-FFF2-40B4-BE49-F238E27FC236}">
                <a16:creationId xmlns:a16="http://schemas.microsoft.com/office/drawing/2014/main" id="{33411F33-31BA-4A5D-9427-9DB7A8EE57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5589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C81539F7-5522-4E9C-9716-07A39BF21C68}" type="slidenum">
              <a:rPr lang="en-US" altLang="en-US" sz="1200"/>
              <a:pPr algn="r" eaLnBrk="1" hangingPunct="1"/>
              <a:t>6</a:t>
            </a:fld>
            <a:endParaRPr lang="en-US" altLang="en-US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015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A41AE925-FDA4-4368-8267-9C9F8FF52BF2}" type="slidenum">
              <a:rPr lang="en-US" altLang="en-US" sz="1200"/>
              <a:pPr algn="r" eaLnBrk="1" hangingPunct="1"/>
              <a:t>7</a:t>
            </a:fld>
            <a:endParaRPr lang="en-US" altLang="en-US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964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DBD3F3E7-F4D9-4A7F-9FA1-559EA4AB0512}" type="slidenum">
              <a:rPr lang="en-US" altLang="en-US" sz="1200"/>
              <a:pPr algn="r" eaLnBrk="1" hangingPunct="1"/>
              <a:t>8</a:t>
            </a:fld>
            <a:endParaRPr lang="en-US" altLang="en-US" sz="12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120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ADF1F9F-F998-434A-894B-94401AB8BC39}" type="slidenum">
              <a:rPr lang="en-US" altLang="en-US" sz="1200"/>
              <a:pPr algn="r" eaLnBrk="1" hangingPunct="1"/>
              <a:t>9</a:t>
            </a:fld>
            <a:endParaRPr lang="en-US" altLang="en-US" sz="12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850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1438DFAD-F96C-4C86-9F58-4E6A2FA79028}" type="slidenum">
              <a:rPr lang="en-US" altLang="en-US" sz="1200"/>
              <a:pPr algn="r" eaLnBrk="1" hangingPunct="1"/>
              <a:t>10</a:t>
            </a:fld>
            <a:endParaRPr lang="en-US" altLang="en-US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368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446E2CD8-9F7C-468A-AA4C-78A4A94B6362}" type="slidenum">
              <a:rPr lang="en-US" altLang="en-US" sz="1200"/>
              <a:pPr algn="r" eaLnBrk="1" hangingPunct="1"/>
              <a:t>11</a:t>
            </a:fld>
            <a:endParaRPr lang="en-US" altLang="en-US" sz="12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30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2194B1F-A78F-4639-AC26-17187AA0E441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ACD6B8E-98D9-4F3F-B256-146983317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11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4E64-4DC8-4D82-8E88-7742B7534761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FC06-77E6-4AD1-A368-A5AFBBE98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7E540-C446-46C1-86DF-2FD2D3212173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752E6-B438-4A22-A45C-8C36DE12FE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10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E06A4-57B4-4ABB-AB6A-4667A9716561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E3AF5-C41A-4605-A991-196ECEB13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80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0409D-5FB4-4F99-A491-1F73AB2601E7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1A284B9-EC8F-41FF-8564-C349594DB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33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C52DF2A-5C36-4B08-99E6-4D638EB63825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B03E2F3-4F58-40A6-95A8-2FA8CF543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12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CB7EF57-5306-4F71-907A-980B23198D05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629BA31-3770-4A89-9944-C49B670117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129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E927F-1EA2-4FE2-B8C1-F8156F24D283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10210-C150-4439-BE8E-FCD6F7037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705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17027-D5B2-44BF-9302-D1FA421AF651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184C1F-4892-4F9E-960B-8DCE7D943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2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B9754-53EA-470F-B411-CC116A6EF8DA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DD48F-49D1-495A-BE57-E1CC28662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9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EFFC4E6-9D58-4C9C-B139-E48D2DF8E027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8EEE36B9-4157-4ACC-97FC-E513E0A53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05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81F4A9-B748-4F7F-9E7F-52BFCED37606}" type="datetimeFigureOut">
              <a:rPr lang="en-US"/>
              <a:pPr>
                <a:defRPr/>
              </a:pPr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7913577-49ED-4330-A6F0-BB6E055D6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3"/>
          <p:cNvSpPr txBox="1">
            <a:spLocks noGrp="1"/>
          </p:cNvSpPr>
          <p:nvPr userDrawn="1"/>
        </p:nvSpPr>
        <p:spPr bwMode="gray">
          <a:xfrm>
            <a:off x="87313" y="6553200"/>
            <a:ext cx="5399087" cy="1793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Aft>
                <a:spcPct val="0"/>
              </a:spcAft>
              <a:buClrTx/>
              <a:buFontTx/>
              <a:buNone/>
              <a:defRPr/>
            </a:pPr>
            <a:r>
              <a:rPr lang="en-GB" sz="900">
                <a:cs typeface="Arial" pitchFamily="34" charset="0"/>
              </a:rPr>
              <a:t>© 2013 Pearson Education, Inc.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4" r:id="rId2"/>
    <p:sldLayoutId id="2147484089" r:id="rId3"/>
    <p:sldLayoutId id="2147484090" r:id="rId4"/>
    <p:sldLayoutId id="2147484091" r:id="rId5"/>
    <p:sldLayoutId id="2147484085" r:id="rId6"/>
    <p:sldLayoutId id="2147484092" r:id="rId7"/>
    <p:sldLayoutId id="2147484086" r:id="rId8"/>
    <p:sldLayoutId id="2147484093" r:id="rId9"/>
    <p:sldLayoutId id="2147484087" r:id="rId10"/>
    <p:sldLayoutId id="214748409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airnow.gov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584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EN </a:t>
            </a:r>
            <a:r>
              <a:rPr lang="en-US"/>
              <a:t>SP 2000</a:t>
            </a:r>
            <a:endParaRPr lang="en-US" dirty="0"/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Air Quality and Air Pollution</a:t>
            </a:r>
          </a:p>
        </p:txBody>
      </p:sp>
      <p:sp>
        <p:nvSpPr>
          <p:cNvPr id="18435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Volatile organic compounds (VOCs)</a:t>
            </a:r>
          </a:p>
          <a:p>
            <a:pPr lvl="1" eaLnBrk="1" hangingPunct="1"/>
            <a:r>
              <a:rPr lang="en-US" altLang="en-US"/>
              <a:t>Chemicals that vaporize into air</a:t>
            </a:r>
          </a:p>
          <a:p>
            <a:pPr lvl="1" eaLnBrk="1" hangingPunct="1"/>
            <a:r>
              <a:rPr lang="en-US" altLang="en-US"/>
              <a:t>Wide range of chemicals</a:t>
            </a:r>
          </a:p>
          <a:p>
            <a:pPr lvl="1" eaLnBrk="1" hangingPunct="1"/>
            <a:r>
              <a:rPr lang="en-US" altLang="en-US"/>
              <a:t>Natural or anthropogenic</a:t>
            </a:r>
          </a:p>
          <a:p>
            <a:pPr eaLnBrk="1" hangingPunct="1"/>
            <a:r>
              <a:rPr lang="en-US" altLang="en-US"/>
              <a:t>Aerosols</a:t>
            </a:r>
          </a:p>
          <a:p>
            <a:pPr lvl="1" eaLnBrk="1" hangingPunct="1"/>
            <a:r>
              <a:rPr lang="en-US" altLang="en-US"/>
              <a:t>Tiny solid and liquid particles suspended in air</a:t>
            </a:r>
          </a:p>
          <a:p>
            <a:pPr lvl="1" eaLnBrk="1" hangingPunct="1"/>
            <a:r>
              <a:rPr lang="en-US" altLang="en-US"/>
              <a:t>Clouds and fog</a:t>
            </a:r>
          </a:p>
          <a:p>
            <a:pPr lvl="1" eaLnBrk="1" hangingPunct="1"/>
            <a:r>
              <a:rPr lang="en-US" altLang="en-US"/>
              <a:t>Size of particle determines residence time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 descr="EAY_1e_Figure_09_0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8"/>
          <a:stretch>
            <a:fillRect/>
          </a:stretch>
        </p:blipFill>
        <p:spPr bwMode="auto">
          <a:xfrm>
            <a:off x="0" y="950913"/>
            <a:ext cx="91440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Air Quality and Air Pollution</a:t>
            </a:r>
          </a:p>
        </p:txBody>
      </p:sp>
      <p:sp>
        <p:nvSpPr>
          <p:cNvPr id="2048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Primary air pollutants</a:t>
            </a:r>
          </a:p>
          <a:p>
            <a:pPr lvl="1" eaLnBrk="1" hangingPunct="1"/>
            <a:r>
              <a:rPr lang="en-US" altLang="en-US"/>
              <a:t>Chemicals or particles directly released in air</a:t>
            </a:r>
          </a:p>
          <a:p>
            <a:pPr eaLnBrk="1" hangingPunct="1"/>
            <a:r>
              <a:rPr lang="en-US" altLang="en-US"/>
              <a:t>Secondary air pollutants</a:t>
            </a:r>
          </a:p>
          <a:p>
            <a:pPr lvl="1" eaLnBrk="1" hangingPunct="1"/>
            <a:r>
              <a:rPr lang="en-US" altLang="en-US"/>
              <a:t>Chemicals and particles that are formed by reaction of other chemicals or aerosols in the atmosphere</a:t>
            </a:r>
          </a:p>
          <a:p>
            <a:pPr lvl="2" eaLnBrk="1" hangingPunct="1"/>
            <a:r>
              <a:rPr lang="en-US" altLang="en-US"/>
              <a:t>Ozone (O</a:t>
            </a:r>
            <a:r>
              <a:rPr lang="en-US" altLang="en-US" baseline="-25000"/>
              <a:t>3</a:t>
            </a:r>
            <a:r>
              <a:rPr lang="en-US" altLang="en-US"/>
              <a:t>)</a:t>
            </a:r>
          </a:p>
          <a:p>
            <a:pPr lvl="1" eaLnBrk="1" hangingPunct="1"/>
            <a:r>
              <a:rPr lang="en-US" altLang="en-US"/>
              <a:t>Photochemicals</a:t>
            </a:r>
          </a:p>
          <a:p>
            <a:pPr lvl="2" eaLnBrk="1" hangingPunct="1"/>
            <a:r>
              <a:rPr lang="en-US" altLang="en-US"/>
              <a:t>Secondary pollutants facilitated by sunlight</a:t>
            </a:r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\\172.24.191.117\macdata_vol4\08VOL4\Graphics\Powerpoint\PEARSON\PE027-CHRISTENSEN_3e\Final files\ch10\Label\10_06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810" y="395256"/>
            <a:ext cx="4168381" cy="6067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9673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Air Quality and Air Pollution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Dispersion and deposition</a:t>
            </a:r>
          </a:p>
          <a:p>
            <a:pPr lvl="1" eaLnBrk="1" hangingPunct="1"/>
            <a:r>
              <a:rPr lang="en-US" altLang="en-US"/>
              <a:t>Distance and direction pollution travels determined by three factors</a:t>
            </a:r>
          </a:p>
          <a:p>
            <a:pPr lvl="2" eaLnBrk="1" hangingPunct="1"/>
            <a:r>
              <a:rPr lang="en-US" altLang="en-US"/>
              <a:t>Airflow patterns</a:t>
            </a:r>
          </a:p>
          <a:p>
            <a:pPr lvl="3" eaLnBrk="1" hangingPunct="1"/>
            <a:r>
              <a:rPr lang="en-US" altLang="en-US"/>
              <a:t>Temperature inversion</a:t>
            </a:r>
          </a:p>
          <a:p>
            <a:pPr lvl="4" eaLnBrk="1" hangingPunct="1">
              <a:buFont typeface="Times" pitchFamily="-128" charset="0"/>
              <a:buChar char="•"/>
            </a:pPr>
            <a:r>
              <a:rPr lang="en-US" altLang="en-US"/>
              <a:t>Warm air forms above cold air, trapping pollutants near ground</a:t>
            </a:r>
          </a:p>
          <a:p>
            <a:pPr lvl="2" eaLnBrk="1" hangingPunct="1"/>
            <a:r>
              <a:rPr lang="en-US" altLang="en-US"/>
              <a:t>Height of emission</a:t>
            </a:r>
          </a:p>
          <a:p>
            <a:pPr lvl="2" eaLnBrk="1" hangingPunct="1"/>
            <a:r>
              <a:rPr lang="en-US" altLang="en-US"/>
              <a:t>Time in atmosphere</a:t>
            </a:r>
          </a:p>
          <a:p>
            <a:pPr lvl="3" eaLnBrk="1" hangingPunct="1"/>
            <a:r>
              <a:rPr lang="en-US" altLang="en-US"/>
              <a:t>Dry deposition, wet deposition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EAY_1e_Figure_09_07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6"/>
          <a:stretch>
            <a:fillRect/>
          </a:stretch>
        </p:blipFill>
        <p:spPr bwMode="auto">
          <a:xfrm>
            <a:off x="273050" y="692150"/>
            <a:ext cx="8597900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EAY_1e_Figure_09_08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6"/>
          <a:stretch>
            <a:fillRect/>
          </a:stretch>
        </p:blipFill>
        <p:spPr bwMode="auto">
          <a:xfrm>
            <a:off x="273050" y="808038"/>
            <a:ext cx="8597900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10.2 Pollution in the Stratosphere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Pollution in stratosphere</a:t>
            </a:r>
          </a:p>
          <a:p>
            <a:pPr lvl="1" eaLnBrk="1" hangingPunct="1"/>
            <a:r>
              <a:rPr lang="en-US" altLang="en-US"/>
              <a:t>No direct effect for human health</a:t>
            </a:r>
          </a:p>
          <a:p>
            <a:pPr lvl="1" eaLnBrk="1" hangingPunct="1"/>
            <a:r>
              <a:rPr lang="en-US" altLang="en-US"/>
              <a:t>Can influence climate</a:t>
            </a:r>
          </a:p>
          <a:p>
            <a:pPr lvl="2" eaLnBrk="1" hangingPunct="1"/>
            <a:r>
              <a:rPr lang="en-US" altLang="en-US"/>
              <a:t>Aerosols can cool Earth's surface</a:t>
            </a:r>
          </a:p>
          <a:p>
            <a:pPr lvl="1" eaLnBrk="1" hangingPunct="1"/>
            <a:r>
              <a:rPr lang="en-US" altLang="en-US"/>
              <a:t>Alter sunlight reaching Earth's surface</a:t>
            </a:r>
          </a:p>
          <a:p>
            <a:pPr lvl="2" eaLnBrk="1" hangingPunct="1"/>
            <a:r>
              <a:rPr lang="en-US" altLang="en-US"/>
              <a:t>Destruction of ozone layer</a:t>
            </a:r>
          </a:p>
          <a:p>
            <a:pPr lvl="3" eaLnBrk="1" hangingPunct="1"/>
            <a:r>
              <a:rPr lang="en-US" altLang="en-US"/>
              <a:t>Increased UV radiation</a:t>
            </a:r>
          </a:p>
          <a:p>
            <a:pPr lvl="3" eaLnBrk="1" hangingPunct="1"/>
            <a:r>
              <a:rPr lang="en-US" altLang="en-US"/>
              <a:t>Chlorofluorocarbons (CFCs)</a:t>
            </a:r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62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172.24.191.117\macdata_vol4\08VOL4\Graphics\Powerpoint\PEARSON\PE027-CHRISTENSEN_3e\Final files\ch10\Label\10_10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5005" y="565369"/>
            <a:ext cx="2873990" cy="5727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8469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1" descr="EAY_1e_Figure_09_18_1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9"/>
          <a:stretch>
            <a:fillRect/>
          </a:stretch>
        </p:blipFill>
        <p:spPr bwMode="auto">
          <a:xfrm>
            <a:off x="1911350" y="153988"/>
            <a:ext cx="6267450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12"/>
          <p:cNvSpPr txBox="1">
            <a:spLocks noChangeArrowheads="1"/>
          </p:cNvSpPr>
          <p:nvPr/>
        </p:nvSpPr>
        <p:spPr bwMode="auto">
          <a:xfrm>
            <a:off x="2686050" y="3076575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1980</a:t>
            </a:r>
          </a:p>
        </p:txBody>
      </p:sp>
    </p:spTree>
    <p:extLst>
      <p:ext uri="{BB962C8B-B14F-4D97-AF65-F5344CB8AC3E}">
        <p14:creationId xmlns:p14="http://schemas.microsoft.com/office/powerpoint/2010/main" val="2913248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Placeholder 5"/>
          <p:cNvSpPr>
            <a:spLocks noGrp="1"/>
          </p:cNvSpPr>
          <p:nvPr>
            <p:ph type="body" idx="1"/>
          </p:nvPr>
        </p:nvSpPr>
        <p:spPr>
          <a:xfrm>
            <a:off x="482146" y="2873829"/>
            <a:ext cx="8085138" cy="1673225"/>
          </a:xfrm>
        </p:spPr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10243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Chapter 10 – Air Quality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 sz="14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028" descr="EAY_1e_Figure_09_18_2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"/>
          <a:stretch>
            <a:fillRect/>
          </a:stretch>
        </p:blipFill>
        <p:spPr bwMode="auto">
          <a:xfrm>
            <a:off x="1912938" y="149225"/>
            <a:ext cx="6267450" cy="643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1029"/>
          <p:cNvSpPr txBox="1">
            <a:spLocks noChangeArrowheads="1"/>
          </p:cNvSpPr>
          <p:nvPr/>
        </p:nvSpPr>
        <p:spPr bwMode="auto">
          <a:xfrm>
            <a:off x="2686050" y="3076575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1980</a:t>
            </a:r>
          </a:p>
        </p:txBody>
      </p:sp>
      <p:sp>
        <p:nvSpPr>
          <p:cNvPr id="30724" name="Text Box 1030"/>
          <p:cNvSpPr txBox="1">
            <a:spLocks noChangeArrowheads="1"/>
          </p:cNvSpPr>
          <p:nvPr/>
        </p:nvSpPr>
        <p:spPr bwMode="auto">
          <a:xfrm>
            <a:off x="5984875" y="3087688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1990</a:t>
            </a:r>
          </a:p>
        </p:txBody>
      </p:sp>
    </p:spTree>
    <p:extLst>
      <p:ext uri="{BB962C8B-B14F-4D97-AF65-F5344CB8AC3E}">
        <p14:creationId xmlns:p14="http://schemas.microsoft.com/office/powerpoint/2010/main" val="3320865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29" descr="EAY_1e_Figure_09_18_3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7"/>
          <a:stretch>
            <a:fillRect/>
          </a:stretch>
        </p:blipFill>
        <p:spPr bwMode="auto">
          <a:xfrm>
            <a:off x="1906588" y="149225"/>
            <a:ext cx="6267450" cy="644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1030"/>
          <p:cNvSpPr txBox="1">
            <a:spLocks noChangeArrowheads="1"/>
          </p:cNvSpPr>
          <p:nvPr/>
        </p:nvSpPr>
        <p:spPr bwMode="auto">
          <a:xfrm>
            <a:off x="2686050" y="3076575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1980</a:t>
            </a:r>
          </a:p>
        </p:txBody>
      </p:sp>
      <p:sp>
        <p:nvSpPr>
          <p:cNvPr id="31748" name="Text Box 1031"/>
          <p:cNvSpPr txBox="1">
            <a:spLocks noChangeArrowheads="1"/>
          </p:cNvSpPr>
          <p:nvPr/>
        </p:nvSpPr>
        <p:spPr bwMode="auto">
          <a:xfrm>
            <a:off x="5984875" y="3087688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1990</a:t>
            </a:r>
          </a:p>
        </p:txBody>
      </p:sp>
      <p:sp>
        <p:nvSpPr>
          <p:cNvPr id="31749" name="Text Box 1032"/>
          <p:cNvSpPr txBox="1">
            <a:spLocks noChangeArrowheads="1"/>
          </p:cNvSpPr>
          <p:nvPr/>
        </p:nvSpPr>
        <p:spPr bwMode="auto">
          <a:xfrm>
            <a:off x="2578100" y="6316663"/>
            <a:ext cx="1547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September 2000 </a:t>
            </a:r>
          </a:p>
        </p:txBody>
      </p:sp>
    </p:spTree>
    <p:extLst>
      <p:ext uri="{BB962C8B-B14F-4D97-AF65-F5344CB8AC3E}">
        <p14:creationId xmlns:p14="http://schemas.microsoft.com/office/powerpoint/2010/main" val="4242282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30" descr="EAY_1e_Figure_09_18_4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5"/>
          <a:stretch>
            <a:fillRect/>
          </a:stretch>
        </p:blipFill>
        <p:spPr bwMode="auto">
          <a:xfrm>
            <a:off x="1905000" y="158750"/>
            <a:ext cx="6267450" cy="640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1031"/>
          <p:cNvSpPr txBox="1">
            <a:spLocks noChangeArrowheads="1"/>
          </p:cNvSpPr>
          <p:nvPr/>
        </p:nvSpPr>
        <p:spPr bwMode="auto">
          <a:xfrm>
            <a:off x="2686050" y="3076575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1980</a:t>
            </a:r>
          </a:p>
        </p:txBody>
      </p:sp>
      <p:sp>
        <p:nvSpPr>
          <p:cNvPr id="32772" name="Text Box 1032"/>
          <p:cNvSpPr txBox="1">
            <a:spLocks noChangeArrowheads="1"/>
          </p:cNvSpPr>
          <p:nvPr/>
        </p:nvSpPr>
        <p:spPr bwMode="auto">
          <a:xfrm>
            <a:off x="5984875" y="3087688"/>
            <a:ext cx="1262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October 1990</a:t>
            </a:r>
          </a:p>
        </p:txBody>
      </p:sp>
      <p:sp>
        <p:nvSpPr>
          <p:cNvPr id="32773" name="Text Box 1033"/>
          <p:cNvSpPr txBox="1">
            <a:spLocks noChangeArrowheads="1"/>
          </p:cNvSpPr>
          <p:nvPr/>
        </p:nvSpPr>
        <p:spPr bwMode="auto">
          <a:xfrm>
            <a:off x="2578100" y="6316663"/>
            <a:ext cx="1547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September 2000 </a:t>
            </a:r>
          </a:p>
        </p:txBody>
      </p:sp>
      <p:sp>
        <p:nvSpPr>
          <p:cNvPr id="32774" name="Text Box 1034"/>
          <p:cNvSpPr txBox="1">
            <a:spLocks noChangeArrowheads="1"/>
          </p:cNvSpPr>
          <p:nvPr/>
        </p:nvSpPr>
        <p:spPr bwMode="auto">
          <a:xfrm>
            <a:off x="5851525" y="6327775"/>
            <a:ext cx="149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0"/>
              </a:spcAft>
              <a:buClrTx/>
              <a:buFontTx/>
              <a:buNone/>
            </a:pPr>
            <a:r>
              <a:rPr lang="en-US" altLang="en-US" sz="1400">
                <a:latin typeface="Helvetica" pitchFamily="-128" charset="0"/>
              </a:rPr>
              <a:t>September 2010</a:t>
            </a:r>
          </a:p>
        </p:txBody>
      </p:sp>
    </p:spTree>
    <p:extLst>
      <p:ext uri="{BB962C8B-B14F-4D97-AF65-F5344CB8AC3E}">
        <p14:creationId xmlns:p14="http://schemas.microsoft.com/office/powerpoint/2010/main" val="1633872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FOCUS ON SCIENCE: Laboratory Science Predicts Global Effects</a:t>
            </a:r>
          </a:p>
        </p:txBody>
      </p:sp>
      <p:sp>
        <p:nvSpPr>
          <p:cNvPr id="33795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Frank Sherwood Rowland, Mario Molina began intensive studies of the fate of CFCs in Earth's atmosphere</a:t>
            </a:r>
          </a:p>
          <a:p>
            <a:pPr eaLnBrk="1" hangingPunct="1"/>
            <a:r>
              <a:rPr lang="en-US" altLang="en-US"/>
              <a:t>Found that CFCs degraded by UV-releasing chlorine </a:t>
            </a:r>
          </a:p>
          <a:p>
            <a:pPr eaLnBrk="1" hangingPunct="1"/>
            <a:r>
              <a:rPr lang="en-US" altLang="en-US"/>
              <a:t>Chlorine in stratosphere destroys ozone</a:t>
            </a:r>
          </a:p>
          <a:p>
            <a:pPr eaLnBrk="1" hangingPunct="1"/>
            <a:r>
              <a:rPr lang="en-US" altLang="en-US"/>
              <a:t>Findings led to international ban of CFCs</a:t>
            </a:r>
          </a:p>
          <a:p>
            <a:pPr eaLnBrk="1" hangingPunct="1"/>
            <a:r>
              <a:rPr lang="en-US" altLang="en-US"/>
              <a:t>Nobel Prize in 1995 </a:t>
            </a:r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062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8" descr="EAY_1e_Figure_09_19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3"/>
          <a:stretch>
            <a:fillRect/>
          </a:stretch>
        </p:blipFill>
        <p:spPr bwMode="auto">
          <a:xfrm>
            <a:off x="0" y="1768475"/>
            <a:ext cx="9144000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496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10.3 Pollution in the Troposphere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dirty="0"/>
              <a:t>Pollution in troposphere </a:t>
            </a:r>
          </a:p>
          <a:p>
            <a:pPr lvl="1" eaLnBrk="1" hangingPunct="1"/>
            <a:r>
              <a:rPr lang="en-US" altLang="en-US" dirty="0"/>
              <a:t>Three types with greatest impact on humans/ecosystems</a:t>
            </a:r>
          </a:p>
          <a:p>
            <a:pPr lvl="2" eaLnBrk="1" hangingPunct="1"/>
            <a:r>
              <a:rPr lang="en-US" altLang="en-US" dirty="0"/>
              <a:t>Acid deposition</a:t>
            </a:r>
          </a:p>
          <a:p>
            <a:pPr lvl="3" eaLnBrk="1" hangingPunct="1"/>
            <a:r>
              <a:rPr lang="en-US" altLang="en-US" dirty="0"/>
              <a:t>Acid rain/snow/fog</a:t>
            </a:r>
          </a:p>
          <a:p>
            <a:pPr lvl="2" eaLnBrk="1" hangingPunct="1"/>
            <a:r>
              <a:rPr lang="en-US" altLang="en-US" dirty="0"/>
              <a:t>Heavy metal pollution</a:t>
            </a:r>
          </a:p>
          <a:p>
            <a:pPr lvl="3" eaLnBrk="1" hangingPunct="1"/>
            <a:r>
              <a:rPr lang="en-US" altLang="en-US" dirty="0"/>
              <a:t>Mercury/lead from fossil fuels</a:t>
            </a:r>
          </a:p>
          <a:p>
            <a:pPr lvl="2" eaLnBrk="1" hangingPunct="1"/>
            <a:r>
              <a:rPr lang="en-US" altLang="en-US" dirty="0"/>
              <a:t>Smog</a:t>
            </a:r>
          </a:p>
          <a:p>
            <a:pPr lvl="3" eaLnBrk="1" hangingPunct="1"/>
            <a:r>
              <a:rPr lang="en-US" altLang="en-US" dirty="0"/>
              <a:t>Industrial/ photochemical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\\172.24.191.117\macdata_vol4\08VOL4\Graphics\Powerpoint\PEARSON\PE027-CHRISTENSEN_3e\Final files\ch10\Label\10_13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3864" y="417325"/>
            <a:ext cx="4116272" cy="6023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5015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9" descr="EAY_1e_Figure_09_10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"/>
          <a:stretch>
            <a:fillRect/>
          </a:stretch>
        </p:blipFill>
        <p:spPr bwMode="auto">
          <a:xfrm>
            <a:off x="517525" y="550863"/>
            <a:ext cx="8108950" cy="5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\\172.24.191.117\macdata_vol4\08VOL4\Graphics\Powerpoint\PEARSON\PE027-CHRISTENSEN_3e\Final files\ch10\Label\10_17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602754"/>
            <a:ext cx="8001000" cy="56524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8077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172.24.191.117\macdata_vol4\08VOL4\Graphics\Powerpoint\PEARSON\PE027-CHRISTENSEN_3e\Final files\ch10\Label\10_18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2359" y="493532"/>
            <a:ext cx="6839282" cy="58709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1217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1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/>
              <a:t>The Killer Smog</a:t>
            </a:r>
          </a:p>
        </p:txBody>
      </p:sp>
      <p:sp>
        <p:nvSpPr>
          <p:cNvPr id="11267" name="Rectangle 12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Deadly air pollution</a:t>
            </a:r>
          </a:p>
          <a:p>
            <a:pPr eaLnBrk="1" hangingPunct="1"/>
            <a:r>
              <a:rPr lang="en-US" altLang="en-US"/>
              <a:t>Donora, Pennsylvania, 1948</a:t>
            </a:r>
          </a:p>
          <a:p>
            <a:pPr lvl="1" eaLnBrk="1" hangingPunct="1"/>
            <a:r>
              <a:rPr lang="en-US" altLang="en-US"/>
              <a:t>Zinc-smelting factory</a:t>
            </a:r>
          </a:p>
          <a:p>
            <a:pPr lvl="1" eaLnBrk="1" hangingPunct="1"/>
            <a:r>
              <a:rPr lang="en-US" altLang="en-US"/>
              <a:t>Smog common</a:t>
            </a:r>
          </a:p>
          <a:p>
            <a:pPr eaLnBrk="1" hangingPunct="1"/>
            <a:r>
              <a:rPr lang="en-US" altLang="en-US"/>
              <a:t>Weather conditions trapped smog for days</a:t>
            </a:r>
          </a:p>
          <a:p>
            <a:pPr eaLnBrk="1" hangingPunct="1"/>
            <a:r>
              <a:rPr lang="en-US" altLang="en-US"/>
              <a:t>20 dead, thousands ill</a:t>
            </a:r>
          </a:p>
          <a:p>
            <a:pPr eaLnBrk="1" hangingPunct="1"/>
            <a:r>
              <a:rPr lang="en-US" altLang="en-US"/>
              <a:t>Led to the Air Pollution Act of 1955 and Clean Air Act of 1967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\\172.24.191.117\macdata_vol4\08VOL4\Graphics\Powerpoint\PEARSON\PE027-CHRISTENSEN_3e\Final files\ch10\Label\10_19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070" y="618028"/>
            <a:ext cx="7823860" cy="5621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165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>
            <a:extLst>
              <a:ext uri="{FF2B5EF4-FFF2-40B4-BE49-F238E27FC236}">
                <a16:creationId xmlns:a16="http://schemas.microsoft.com/office/drawing/2014/main" id="{4247EAA6-3CF2-4E4A-8391-F56D1AB371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2568" y="83491"/>
            <a:ext cx="8229600" cy="749271"/>
          </a:xfrm>
        </p:spPr>
        <p:txBody>
          <a:bodyPr/>
          <a:lstStyle/>
          <a:p>
            <a:r>
              <a:rPr lang="en-US" altLang="en-US" dirty="0"/>
              <a:t>10.3 Pollution in the Troposphere</a:t>
            </a:r>
          </a:p>
        </p:txBody>
      </p:sp>
      <p:sp>
        <p:nvSpPr>
          <p:cNvPr id="37891" name="Rectangle 7">
            <a:extLst>
              <a:ext uri="{FF2B5EF4-FFF2-40B4-BE49-F238E27FC236}">
                <a16:creationId xmlns:a16="http://schemas.microsoft.com/office/drawing/2014/main" id="{2B9955F1-B9E4-411D-8992-C3300B245B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8305" y="1522084"/>
            <a:ext cx="8229600" cy="5071086"/>
          </a:xfrm>
        </p:spPr>
        <p:txBody>
          <a:bodyPr/>
          <a:lstStyle/>
          <a:p>
            <a:pPr marL="536575" indent="-434975"/>
            <a:r>
              <a:rPr lang="en-US" altLang="en-US" sz="2800" dirty="0"/>
              <a:t>Air Quality Index</a:t>
            </a:r>
          </a:p>
          <a:p>
            <a:pPr marL="941388" lvl="1" indent="-404813"/>
            <a:r>
              <a:rPr lang="en-US" altLang="en-US" sz="2400" dirty="0"/>
              <a:t>EPA monitors levels of important air pollutants</a:t>
            </a:r>
          </a:p>
          <a:p>
            <a:pPr marL="1354138" lvl="2" indent="-404813"/>
            <a:r>
              <a:rPr lang="en-US" altLang="en-US" sz="2000" dirty="0"/>
              <a:t>1,000 sites in 300 cities</a:t>
            </a:r>
          </a:p>
          <a:p>
            <a:pPr marL="941388" lvl="1" indent="-404813"/>
            <a:r>
              <a:rPr lang="en-US" altLang="en-US" sz="2400" dirty="0"/>
              <a:t>EPA calculates  air quality index (AQI)</a:t>
            </a:r>
          </a:p>
          <a:p>
            <a:pPr marL="1354138" lvl="2" indent="-404813"/>
            <a:r>
              <a:rPr lang="en-US" altLang="en-US" sz="2000" dirty="0"/>
              <a:t>Each pollutant on scale 0–500</a:t>
            </a:r>
          </a:p>
          <a:p>
            <a:pPr marL="1354138" lvl="2" indent="-404813"/>
            <a:r>
              <a:rPr lang="en-US" altLang="en-US" sz="2000" dirty="0"/>
              <a:t>100 regulatory standard</a:t>
            </a:r>
          </a:p>
          <a:p>
            <a:pPr marL="1354138" lvl="2" indent="-404813"/>
            <a:r>
              <a:rPr lang="en-US" altLang="en-US" sz="2000" dirty="0"/>
              <a:t>Levels over 100 considered unhealthy or code orange for sensitive groups</a:t>
            </a:r>
          </a:p>
          <a:p>
            <a:pPr marL="1758950" lvl="3" indent="-404813"/>
            <a:r>
              <a:rPr lang="en-US" altLang="en-US" sz="1800" dirty="0"/>
              <a:t>Elderly, children</a:t>
            </a:r>
          </a:p>
        </p:txBody>
      </p:sp>
    </p:spTree>
    <p:extLst>
      <p:ext uri="{BB962C8B-B14F-4D97-AF65-F5344CB8AC3E}">
        <p14:creationId xmlns:p14="http://schemas.microsoft.com/office/powerpoint/2010/main" val="147801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\\172.24.191.117\macdata_vol4\08VOL4\Graphics\Powerpoint\PEARSON\PE027-CHRISTENSEN_3e\Final files\ch10\Label\10_20_Fig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041237"/>
            <a:ext cx="8305800" cy="4775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737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>
            <a:extLst>
              <a:ext uri="{FF2B5EF4-FFF2-40B4-BE49-F238E27FC236}">
                <a16:creationId xmlns:a16="http://schemas.microsoft.com/office/drawing/2014/main" id="{EB61E825-3A28-4C75-A36D-6D77C484EC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7720" y="246176"/>
            <a:ext cx="8554926" cy="584200"/>
          </a:xfrm>
        </p:spPr>
        <p:txBody>
          <a:bodyPr/>
          <a:lstStyle/>
          <a:p>
            <a:r>
              <a:rPr lang="en-US" altLang="en-US"/>
              <a:t>Where You Live:  What Is Your AQI?</a:t>
            </a:r>
          </a:p>
        </p:txBody>
      </p:sp>
      <p:sp>
        <p:nvSpPr>
          <p:cNvPr id="39939" name="Rectangle 7">
            <a:extLst>
              <a:ext uri="{FF2B5EF4-FFF2-40B4-BE49-F238E27FC236}">
                <a16:creationId xmlns:a16="http://schemas.microsoft.com/office/drawing/2014/main" id="{D9030630-27DF-4281-84B5-0EFA019FA5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0248" y="1777636"/>
            <a:ext cx="8229600" cy="4525963"/>
          </a:xfrm>
        </p:spPr>
        <p:txBody>
          <a:bodyPr/>
          <a:lstStyle/>
          <a:p>
            <a:pPr marL="536575" indent="-434975"/>
            <a:r>
              <a:rPr lang="en-US" altLang="en-US" sz="2800" dirty="0"/>
              <a:t>Go to : https://airnow.gov/</a:t>
            </a:r>
          </a:p>
          <a:p>
            <a:pPr marL="536575" indent="-434975"/>
            <a:r>
              <a:rPr lang="en-US" altLang="en-US" sz="2800" dirty="0"/>
              <a:t>What is your AQI (Air Quality Index) for today, and how does it compare to other locations in the United States? Go to : </a:t>
            </a:r>
            <a:r>
              <a:rPr lang="en-US" altLang="en-US" sz="2800" dirty="0">
                <a:hlinkClick r:id="rId3"/>
              </a:rPr>
              <a:t>https://airnow.gov/</a:t>
            </a:r>
            <a:endParaRPr lang="en-US" altLang="en-US" sz="2800" dirty="0"/>
          </a:p>
          <a:p>
            <a:pPr marL="536575" indent="-434975"/>
            <a:r>
              <a:rPr lang="en-US" altLang="en-US" sz="2800" dirty="0"/>
              <a:t>What factors likely contribute to the quality of the air you breathe every day?</a:t>
            </a:r>
          </a:p>
          <a:p>
            <a:pPr marL="101600" indent="0">
              <a:buNone/>
            </a:pPr>
            <a:endParaRPr lang="en-US" altLang="en-US" sz="2800" dirty="0"/>
          </a:p>
          <a:p>
            <a:pPr>
              <a:buFontTx/>
              <a:buNone/>
            </a:pPr>
            <a:br>
              <a:rPr lang="en-US" altLang="en-US" sz="2800" dirty="0"/>
            </a:br>
            <a:r>
              <a:rPr lang="en-US" altLang="en-US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7179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 descr="EAY_1e_Figure_09_01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1"/>
          <a:stretch>
            <a:fillRect/>
          </a:stretch>
        </p:blipFill>
        <p:spPr bwMode="auto">
          <a:xfrm>
            <a:off x="544513" y="530225"/>
            <a:ext cx="81407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3" descr="EAY_1e_Figure_09_0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5"/>
          <a:stretch>
            <a:fillRect/>
          </a:stretch>
        </p:blipFill>
        <p:spPr bwMode="auto">
          <a:xfrm>
            <a:off x="382588" y="579438"/>
            <a:ext cx="8378825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3" descr="EAY_1e_Figure_09_03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9"/>
          <a:stretch>
            <a:fillRect/>
          </a:stretch>
        </p:blipFill>
        <p:spPr bwMode="auto">
          <a:xfrm>
            <a:off x="517525" y="596900"/>
            <a:ext cx="8194675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10.1 Air Quality and Air Pollution</a:t>
            </a:r>
          </a:p>
        </p:txBody>
      </p:sp>
      <p:sp>
        <p:nvSpPr>
          <p:cNvPr id="15363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Air quality</a:t>
            </a:r>
          </a:p>
          <a:p>
            <a:pPr lvl="1" eaLnBrk="1" hangingPunct="1"/>
            <a:r>
              <a:rPr lang="en-US" altLang="en-US"/>
              <a:t>Gases and small particles in atmosphere that influence ecosystems or human well-being</a:t>
            </a:r>
          </a:p>
          <a:p>
            <a:pPr eaLnBrk="1" hangingPunct="1"/>
            <a:r>
              <a:rPr lang="en-US" altLang="en-US"/>
              <a:t>Air pollution</a:t>
            </a:r>
          </a:p>
          <a:p>
            <a:pPr lvl="1" eaLnBrk="1" hangingPunct="1"/>
            <a:r>
              <a:rPr lang="en-US" altLang="en-US"/>
              <a:t>Gases or particles that are high enough concentrations to harm humans, organisms, or structures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altLang="en-US" dirty="0"/>
              <a:t>Air Quality and Air Pollution</a:t>
            </a:r>
          </a:p>
        </p:txBody>
      </p:sp>
      <p:sp>
        <p:nvSpPr>
          <p:cNvPr id="16387" name="Rectangle 11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/>
              <a:t>Gases of atmosphere</a:t>
            </a:r>
          </a:p>
          <a:p>
            <a:pPr lvl="1" eaLnBrk="1" hangingPunct="1"/>
            <a:r>
              <a:rPr lang="en-US" altLang="en-US"/>
              <a:t>Nitrogen (N</a:t>
            </a:r>
            <a:r>
              <a:rPr lang="en-US" altLang="en-US" baseline="-25000"/>
              <a:t>2</a:t>
            </a:r>
            <a:r>
              <a:rPr lang="en-US" altLang="en-US"/>
              <a:t>), oxygen (O</a:t>
            </a:r>
            <a:r>
              <a:rPr lang="en-US" altLang="en-US" baseline="-25000"/>
              <a:t>2</a:t>
            </a:r>
            <a:r>
              <a:rPr lang="en-US" altLang="en-US"/>
              <a:t>), argon (Ar) over 99% of atmosphere</a:t>
            </a:r>
          </a:p>
          <a:p>
            <a:pPr eaLnBrk="1" hangingPunct="1"/>
            <a:r>
              <a:rPr lang="en-US" altLang="en-US"/>
              <a:t>Trace gases</a:t>
            </a:r>
          </a:p>
          <a:p>
            <a:pPr lvl="1" eaLnBrk="1" hangingPunct="1"/>
            <a:r>
              <a:rPr lang="en-US" altLang="en-US"/>
              <a:t>Present in concentrations of parts per million</a:t>
            </a:r>
          </a:p>
          <a:p>
            <a:pPr lvl="2" eaLnBrk="1" hangingPunct="1"/>
            <a:r>
              <a:rPr lang="en-US" altLang="en-US"/>
              <a:t>Some stable</a:t>
            </a:r>
          </a:p>
          <a:p>
            <a:pPr lvl="2" eaLnBrk="1" hangingPunct="1"/>
            <a:r>
              <a:rPr lang="en-US" altLang="en-US"/>
              <a:t>Others vary widely in place and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 descr="EAY_1e_Figure_09_04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273050" y="730250"/>
            <a:ext cx="859790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1905</TotalTime>
  <Words>552</Words>
  <Application>Microsoft Office PowerPoint</Application>
  <PresentationFormat>On-screen Show (4:3)</PresentationFormat>
  <Paragraphs>128</Paragraphs>
  <Slides>33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Helvetica</vt:lpstr>
      <vt:lpstr>Times</vt:lpstr>
      <vt:lpstr>TimesNewRomanPS-BoldMT</vt:lpstr>
      <vt:lpstr>Tw Cen MT</vt:lpstr>
      <vt:lpstr>Wingdings</vt:lpstr>
      <vt:lpstr>Wingdings 2</vt:lpstr>
      <vt:lpstr>Median</vt:lpstr>
      <vt:lpstr>EN SP 2000</vt:lpstr>
      <vt:lpstr>Chapter 10 – Air Quality</vt:lpstr>
      <vt:lpstr>The Killer Smog</vt:lpstr>
      <vt:lpstr>PowerPoint Presentation</vt:lpstr>
      <vt:lpstr>PowerPoint Presentation</vt:lpstr>
      <vt:lpstr>PowerPoint Presentation</vt:lpstr>
      <vt:lpstr>10.1 Air Quality and Air Pollution</vt:lpstr>
      <vt:lpstr>Air Quality and Air Pollution</vt:lpstr>
      <vt:lpstr>PowerPoint Presentation</vt:lpstr>
      <vt:lpstr>Air Quality and Air Pollution</vt:lpstr>
      <vt:lpstr>PowerPoint Presentation</vt:lpstr>
      <vt:lpstr>Air Quality and Air Pollution</vt:lpstr>
      <vt:lpstr>PowerPoint Presentation</vt:lpstr>
      <vt:lpstr>Air Quality and Air Pollution</vt:lpstr>
      <vt:lpstr>PowerPoint Presentation</vt:lpstr>
      <vt:lpstr>PowerPoint Presentation</vt:lpstr>
      <vt:lpstr>10.2 Pollution in the Stratosphere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FOCUS ON SCIENCE: Laboratory Science Predicts Global Effects</vt:lpstr>
      <vt:lpstr>PowerPoint Presentation</vt:lpstr>
      <vt:lpstr>10.3 Pollution in the Troposphere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10.3 Pollution in the Troposphere</vt:lpstr>
      <vt:lpstr>PowerPoint Presentation</vt:lpstr>
      <vt:lpstr>Where You Live:  What Is Your AQI?</vt:lpstr>
    </vt:vector>
  </TitlesOfParts>
  <Company>Marist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Marist User</dc:creator>
  <cp:lastModifiedBy>Minory Nammouz</cp:lastModifiedBy>
  <cp:revision>223</cp:revision>
  <dcterms:created xsi:type="dcterms:W3CDTF">2006-11-27T19:01:04Z</dcterms:created>
  <dcterms:modified xsi:type="dcterms:W3CDTF">2020-10-20T13:39:54Z</dcterms:modified>
</cp:coreProperties>
</file>