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11" r:id="rId1"/>
  </p:sldMasterIdLst>
  <p:notesMasterIdLst>
    <p:notesMasterId r:id="rId27"/>
  </p:notesMasterIdLst>
  <p:handoutMasterIdLst>
    <p:handoutMasterId r:id="rId28"/>
  </p:handoutMasterIdLst>
  <p:sldIdLst>
    <p:sldId id="361" r:id="rId2"/>
    <p:sldId id="363" r:id="rId3"/>
    <p:sldId id="339" r:id="rId4"/>
    <p:sldId id="377" r:id="rId5"/>
    <p:sldId id="378" r:id="rId6"/>
    <p:sldId id="379" r:id="rId7"/>
    <p:sldId id="380" r:id="rId8"/>
    <p:sldId id="383" r:id="rId9"/>
    <p:sldId id="384" r:id="rId10"/>
    <p:sldId id="385" r:id="rId11"/>
    <p:sldId id="386" r:id="rId12"/>
    <p:sldId id="341" r:id="rId13"/>
    <p:sldId id="323" r:id="rId14"/>
    <p:sldId id="342" r:id="rId15"/>
    <p:sldId id="343" r:id="rId16"/>
    <p:sldId id="324" r:id="rId17"/>
    <p:sldId id="325" r:id="rId18"/>
    <p:sldId id="344" r:id="rId19"/>
    <p:sldId id="326" r:id="rId20"/>
    <p:sldId id="345" r:id="rId21"/>
    <p:sldId id="359" r:id="rId22"/>
    <p:sldId id="328" r:id="rId23"/>
    <p:sldId id="347" r:id="rId24"/>
    <p:sldId id="381" r:id="rId25"/>
    <p:sldId id="395" r:id="rId26"/>
  </p:sldIdLst>
  <p:sldSz cx="9144000" cy="6858000" type="screen4x3"/>
  <p:notesSz cx="7010400" cy="9296400"/>
  <p:defaultTextStyle>
    <a:defPPr>
      <a:defRPr lang="en-US"/>
    </a:defPPr>
    <a:lvl1pPr algn="l" rtl="0" fontAlgn="base">
      <a:spcBef>
        <a:spcPct val="0"/>
      </a:spcBef>
      <a:spcAft>
        <a:spcPct val="50000"/>
      </a:spcAft>
      <a:buClr>
        <a:srgbClr val="669900"/>
      </a:buClr>
      <a:buFont typeface="Wingdings" pitchFamily="2" charset="2"/>
      <a:buChar char="§"/>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50000"/>
      </a:spcAft>
      <a:buClr>
        <a:srgbClr val="669900"/>
      </a:buClr>
      <a:buFont typeface="Wingdings" pitchFamily="2" charset="2"/>
      <a:buChar char="§"/>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50000"/>
      </a:spcAft>
      <a:buClr>
        <a:srgbClr val="669900"/>
      </a:buClr>
      <a:buFont typeface="Wingdings" pitchFamily="2" charset="2"/>
      <a:buChar char="§"/>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50000"/>
      </a:spcAft>
      <a:buClr>
        <a:srgbClr val="669900"/>
      </a:buClr>
      <a:buFont typeface="Wingdings" pitchFamily="2" charset="2"/>
      <a:buChar char="§"/>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50000"/>
      </a:spcAft>
      <a:buClr>
        <a:srgbClr val="669900"/>
      </a:buClr>
      <a:buFont typeface="Wingdings" pitchFamily="2" charset="2"/>
      <a:buChar char="§"/>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337">
          <p15:clr>
            <a:srgbClr val="A4A3A4"/>
          </p15:clr>
        </p15:guide>
        <p15:guide id="2" orient="horz" pos="299">
          <p15:clr>
            <a:srgbClr val="A4A3A4"/>
          </p15:clr>
        </p15:guide>
        <p15:guide id="3" orient="horz" pos="1627">
          <p15:clr>
            <a:srgbClr val="A4A3A4"/>
          </p15:clr>
        </p15:guide>
        <p15:guide id="4" orient="horz" pos="1048">
          <p15:clr>
            <a:srgbClr val="A4A3A4"/>
          </p15:clr>
        </p15:guide>
        <p15:guide id="5" pos="297">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30D"/>
    <a:srgbClr val="64CAEA"/>
    <a:srgbClr val="C1E701"/>
    <a:srgbClr val="CBF301"/>
    <a:srgbClr val="330000"/>
    <a:srgbClr val="663300"/>
    <a:srgbClr val="0066CC"/>
    <a:srgbClr val="0A29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84" autoAdjust="0"/>
    <p:restoredTop sz="91159" autoAdjust="0"/>
  </p:normalViewPr>
  <p:slideViewPr>
    <p:cSldViewPr snapToGrid="0">
      <p:cViewPr varScale="1">
        <p:scale>
          <a:sx n="61" d="100"/>
          <a:sy n="61" d="100"/>
        </p:scale>
        <p:origin x="1158" y="36"/>
      </p:cViewPr>
      <p:guideLst>
        <p:guide orient="horz" pos="1337"/>
        <p:guide orient="horz" pos="299"/>
        <p:guide orient="horz" pos="1627"/>
        <p:guide orient="horz" pos="1048"/>
        <p:guide pos="2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50" d="100"/>
          <a:sy n="150" d="100"/>
        </p:scale>
        <p:origin x="-1240" y="392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wrap="square" lIns="93177" tIns="46589" rIns="93177" bIns="46589" numCol="1" anchor="t" anchorCtr="0" compatLnSpc="1">
            <a:prstTxWarp prst="textNoShape">
              <a:avLst/>
            </a:prstTxWarp>
          </a:bodyPr>
          <a:lstStyle>
            <a:lvl1pPr algn="r">
              <a:defRPr sz="1200"/>
            </a:lvl1pPr>
          </a:lstStyle>
          <a:p>
            <a:pPr>
              <a:defRPr/>
            </a:pPr>
            <a:fld id="{B0267A0D-F762-41B9-86B3-3C392E49DFB0}" type="datetimeFigureOut">
              <a:rPr lang="en-US"/>
              <a:pPr>
                <a:defRPr/>
              </a:pPr>
              <a:t>10/20/2020</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pPr>
              <a:defRPr/>
            </a:pPr>
            <a:fld id="{E55BB9A1-9998-4D72-8BF6-377BB74BC8ED}" type="slidenum">
              <a:rPr lang="en-US"/>
              <a:pPr>
                <a:defRPr/>
              </a:pPr>
              <a:t>‹#›</a:t>
            </a:fld>
            <a:endParaRPr lang="en-US"/>
          </a:p>
        </p:txBody>
      </p:sp>
    </p:spTree>
    <p:extLst>
      <p:ext uri="{BB962C8B-B14F-4D97-AF65-F5344CB8AC3E}">
        <p14:creationId xmlns:p14="http://schemas.microsoft.com/office/powerpoint/2010/main" val="30548891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949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ctr" anchorCtr="0" compatLnSpc="1">
            <a:prstTxWarp prst="textNoShape">
              <a:avLst/>
            </a:prstTxWarp>
          </a:bodyPr>
          <a:lstStyle>
            <a:lvl1pPr>
              <a:defRPr sz="1200"/>
            </a:lvl1pPr>
          </a:lstStyle>
          <a:p>
            <a:pPr>
              <a:defRPr/>
            </a:pPr>
            <a:endParaRPr lang="en-US"/>
          </a:p>
        </p:txBody>
      </p:sp>
      <p:sp>
        <p:nvSpPr>
          <p:cNvPr id="319491"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3177" tIns="46589" rIns="93177" bIns="46589" numCol="1" anchor="ctr" anchorCtr="0" compatLnSpc="1">
            <a:prstTxWarp prst="textNoShape">
              <a:avLst/>
            </a:prstTxWarp>
          </a:bodyPr>
          <a:lstStyle>
            <a:lvl1pPr algn="r">
              <a:defRPr sz="1200"/>
            </a:lvl1pPr>
          </a:lstStyle>
          <a:p>
            <a:pPr>
              <a:defRPr/>
            </a:pPr>
            <a:endParaRPr lang="en-US"/>
          </a:p>
        </p:txBody>
      </p:sp>
      <p:sp>
        <p:nvSpPr>
          <p:cNvPr id="553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3"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9494"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319495"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pPr>
              <a:defRPr/>
            </a:pPr>
            <a:fld id="{1426A26E-2C64-4274-800F-4F1CF23479F5}" type="slidenum">
              <a:rPr lang="en-US"/>
              <a:pPr>
                <a:defRPr/>
              </a:pPr>
              <a:t>‹#›</a:t>
            </a:fld>
            <a:endParaRPr lang="en-US"/>
          </a:p>
        </p:txBody>
      </p:sp>
    </p:spTree>
    <p:extLst>
      <p:ext uri="{BB962C8B-B14F-4D97-AF65-F5344CB8AC3E}">
        <p14:creationId xmlns:p14="http://schemas.microsoft.com/office/powerpoint/2010/main" val="17912138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77CEDA7D-39FB-4FB4-B28E-85AF928B8209}" type="slidenum">
              <a:rPr lang="en-US" altLang="en-US" sz="1200"/>
              <a:pPr algn="r" eaLnBrk="1" hangingPunct="1"/>
              <a:t>3</a:t>
            </a:fld>
            <a:endParaRPr lang="en-US" altLang="en-US" sz="120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2199023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9AC47953-35CB-4B2A-B8C7-26FF667989A0}" type="slidenum">
              <a:rPr lang="en-US" altLang="en-US" sz="1200"/>
              <a:pPr algn="r" eaLnBrk="1" hangingPunct="1"/>
              <a:t>13</a:t>
            </a:fld>
            <a:endParaRPr lang="en-US" altLang="en-US" sz="120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4120551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9697C8FB-CC97-482E-B736-41ABB85F22AE}" type="slidenum">
              <a:rPr lang="en-US" altLang="en-US" sz="1200"/>
              <a:pPr algn="r" eaLnBrk="1" hangingPunct="1"/>
              <a:t>14</a:t>
            </a:fld>
            <a:endParaRPr lang="en-US" altLang="en-US" sz="120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2426529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7F39BCA5-2B82-4AC8-A4D3-4B6D2A989DE8}" type="slidenum">
              <a:rPr lang="en-US" altLang="en-US" sz="1200"/>
              <a:pPr algn="r" eaLnBrk="1" hangingPunct="1"/>
              <a:t>15</a:t>
            </a:fld>
            <a:endParaRPr lang="en-US" altLang="en-US" sz="120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3121356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141CB76F-C1C7-4B31-BB72-1AE90645009B}" type="slidenum">
              <a:rPr lang="en-US" altLang="en-US" sz="1200"/>
              <a:pPr algn="r" eaLnBrk="1" hangingPunct="1"/>
              <a:t>16</a:t>
            </a:fld>
            <a:endParaRPr lang="en-US" altLang="en-US" sz="120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922063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C9F1A9B0-BC4A-4EB2-8C24-3C1E391E31CA}" type="slidenum">
              <a:rPr lang="en-US" altLang="en-US" sz="1200"/>
              <a:pPr algn="r" eaLnBrk="1" hangingPunct="1"/>
              <a:t>17</a:t>
            </a:fld>
            <a:endParaRPr lang="en-US" altLang="en-US" sz="12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669797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D5A1D900-E4FE-4011-96C8-6B41909C9663}" type="slidenum">
              <a:rPr lang="en-US" altLang="en-US" sz="1200"/>
              <a:pPr algn="r" eaLnBrk="1" hangingPunct="1"/>
              <a:t>18</a:t>
            </a:fld>
            <a:endParaRPr lang="en-US" altLang="en-US" sz="120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3911233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CFF0DF5A-7EBB-445E-A07F-DF7C599F3D66}" type="slidenum">
              <a:rPr lang="en-US" altLang="en-US" sz="1200"/>
              <a:pPr algn="r" eaLnBrk="1" hangingPunct="1"/>
              <a:t>19</a:t>
            </a:fld>
            <a:endParaRPr lang="en-US" altLang="en-US" sz="120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2680960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C169E8BB-D8BF-4746-BA3B-3175371BF90C}" type="slidenum">
              <a:rPr lang="en-US" altLang="en-US" sz="1200"/>
              <a:pPr algn="r" eaLnBrk="1" hangingPunct="1"/>
              <a:t>20</a:t>
            </a:fld>
            <a:endParaRPr lang="en-US" altLang="en-US" sz="120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2703218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237C94D5-B899-4B10-9901-1B48FDA92DC0}" type="slidenum">
              <a:rPr lang="en-US" altLang="en-US" sz="1200"/>
              <a:pPr algn="r" eaLnBrk="1" hangingPunct="1"/>
              <a:t>21</a:t>
            </a:fld>
            <a:endParaRPr lang="en-US" alt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358341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5C7755B1-EA01-404C-9696-AAD9CB949B9C}" type="slidenum">
              <a:rPr lang="en-US" altLang="en-US" sz="1200"/>
              <a:pPr algn="r" eaLnBrk="1" hangingPunct="1"/>
              <a:t>22</a:t>
            </a:fld>
            <a:endParaRPr lang="en-US" altLang="en-US" sz="12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509437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53CF0616-E5CE-49AB-ACA7-A7ED3A3A4F99}"/>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72CEF5FB-4A8F-4618-95BD-B449CA6E016B}" type="slidenum">
              <a:rPr lang="en-US" altLang="en-US" sz="1200"/>
              <a:pPr algn="r" eaLnBrk="1" hangingPunct="1"/>
              <a:t>4</a:t>
            </a:fld>
            <a:endParaRPr lang="en-US" altLang="en-US" sz="1200"/>
          </a:p>
        </p:txBody>
      </p:sp>
      <p:sp>
        <p:nvSpPr>
          <p:cNvPr id="105475" name="Rectangle 2">
            <a:extLst>
              <a:ext uri="{FF2B5EF4-FFF2-40B4-BE49-F238E27FC236}">
                <a16:creationId xmlns:a16="http://schemas.microsoft.com/office/drawing/2014/main" id="{6B058AC7-9FD9-4BB1-945B-D9E1A16B0BDC}"/>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762B3FCD-D69F-4AB0-A259-CD1F69E08B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2357129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9A8863DE-086B-4D64-AAA9-9996B5ED7E6A}" type="slidenum">
              <a:rPr lang="en-US" altLang="en-US" sz="1200"/>
              <a:pPr algn="r" eaLnBrk="1" hangingPunct="1"/>
              <a:t>23</a:t>
            </a:fld>
            <a:endParaRPr lang="en-US" altLang="en-US" sz="120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3506899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D2DA908B-87FB-4A94-9B40-B893BA9A1510}"/>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01C17022-197C-4AA6-857F-4A991C12C7DD}" type="slidenum">
              <a:rPr lang="en-US" altLang="en-US" sz="1200"/>
              <a:pPr algn="r" eaLnBrk="1" hangingPunct="1"/>
              <a:t>24</a:t>
            </a:fld>
            <a:endParaRPr lang="en-US" altLang="en-US" sz="1200"/>
          </a:p>
        </p:txBody>
      </p:sp>
      <p:sp>
        <p:nvSpPr>
          <p:cNvPr id="121859" name="Rectangle 2">
            <a:extLst>
              <a:ext uri="{FF2B5EF4-FFF2-40B4-BE49-F238E27FC236}">
                <a16:creationId xmlns:a16="http://schemas.microsoft.com/office/drawing/2014/main" id="{F48B7835-FF3E-47D3-B431-711011EB29F2}"/>
              </a:ext>
            </a:extLst>
          </p:cNvPr>
          <p:cNvSpPr>
            <a:spLocks noGrp="1" noRot="1" noChangeAspect="1" noChangeArrowheads="1" noTextEdit="1"/>
          </p:cNvSpPr>
          <p:nvPr>
            <p:ph type="sldImg"/>
          </p:nvPr>
        </p:nvSpPr>
        <p:spPr>
          <a:ln/>
        </p:spPr>
      </p:sp>
      <p:sp>
        <p:nvSpPr>
          <p:cNvPr id="121860" name="Rectangle 3">
            <a:extLst>
              <a:ext uri="{FF2B5EF4-FFF2-40B4-BE49-F238E27FC236}">
                <a16:creationId xmlns:a16="http://schemas.microsoft.com/office/drawing/2014/main" id="{7B0B9224-46DA-4EE5-AF16-2121E415E3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i="1" dirty="0"/>
          </a:p>
        </p:txBody>
      </p:sp>
    </p:spTree>
    <p:extLst>
      <p:ext uri="{BB962C8B-B14F-4D97-AF65-F5344CB8AC3E}">
        <p14:creationId xmlns:p14="http://schemas.microsoft.com/office/powerpoint/2010/main" val="3316980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4303361E-8E8C-44FC-84B0-53BE68481D23}"/>
              </a:ext>
            </a:extLst>
          </p:cNvPr>
          <p:cNvSpPr txBox="1">
            <a:spLocks noGrp="1" noChangeArrowheads="1"/>
          </p:cNvSpPr>
          <p:nvPr/>
        </p:nvSpPr>
        <p:spPr bwMode="auto">
          <a:xfrm>
            <a:off x="3972560" y="8831580"/>
            <a:ext cx="303784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662ED296-2D29-47F1-8FE6-D8F2B162D313}" type="slidenum">
              <a:rPr lang="en-US" altLang="en-US" sz="1200"/>
              <a:pPr algn="r" eaLnBrk="1" hangingPunct="1"/>
              <a:t>25</a:t>
            </a:fld>
            <a:endParaRPr lang="en-US" altLang="en-US" sz="1200"/>
          </a:p>
        </p:txBody>
      </p:sp>
      <p:sp>
        <p:nvSpPr>
          <p:cNvPr id="123907" name="Rectangle 2">
            <a:extLst>
              <a:ext uri="{FF2B5EF4-FFF2-40B4-BE49-F238E27FC236}">
                <a16:creationId xmlns:a16="http://schemas.microsoft.com/office/drawing/2014/main" id="{FB13C6F5-7B8D-412B-8B1F-5D6A44671509}"/>
              </a:ext>
            </a:extLst>
          </p:cNvPr>
          <p:cNvSpPr>
            <a:spLocks noGrp="1" noRot="1" noChangeAspect="1" noChangeArrowheads="1" noTextEdit="1"/>
          </p:cNvSpPr>
          <p:nvPr>
            <p:ph type="sldImg"/>
          </p:nvPr>
        </p:nvSpPr>
        <p:spPr>
          <a:ln/>
        </p:spPr>
      </p:sp>
      <p:sp>
        <p:nvSpPr>
          <p:cNvPr id="123908" name="Rectangle 3">
            <a:extLst>
              <a:ext uri="{FF2B5EF4-FFF2-40B4-BE49-F238E27FC236}">
                <a16:creationId xmlns:a16="http://schemas.microsoft.com/office/drawing/2014/main" id="{9CB7CF70-4B15-4AD4-9881-E3A245B8B72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2771289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8355EEDC-DA7B-4E56-9245-ECDACF77843C}"/>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8551AC12-0221-438B-87C7-55ECDA8FDC6F}" type="slidenum">
              <a:rPr lang="en-US" altLang="en-US" sz="1200"/>
              <a:pPr algn="r" eaLnBrk="1" hangingPunct="1"/>
              <a:t>5</a:t>
            </a:fld>
            <a:endParaRPr lang="en-US" altLang="en-US" sz="1200"/>
          </a:p>
        </p:txBody>
      </p:sp>
      <p:sp>
        <p:nvSpPr>
          <p:cNvPr id="106499" name="Rectangle 2">
            <a:extLst>
              <a:ext uri="{FF2B5EF4-FFF2-40B4-BE49-F238E27FC236}">
                <a16:creationId xmlns:a16="http://schemas.microsoft.com/office/drawing/2014/main" id="{1C2B81A7-E6A9-4112-90C0-78D24816F590}"/>
              </a:ext>
            </a:extLst>
          </p:cNvPr>
          <p:cNvSpPr>
            <a:spLocks noGrp="1" noRot="1" noChangeAspect="1" noChangeArrowheads="1" noTextEdit="1"/>
          </p:cNvSpPr>
          <p:nvPr>
            <p:ph type="sldImg"/>
          </p:nvPr>
        </p:nvSpPr>
        <p:spPr>
          <a:ln/>
        </p:spPr>
      </p:sp>
      <p:sp>
        <p:nvSpPr>
          <p:cNvPr id="106500" name="Rectangle 3">
            <a:extLst>
              <a:ext uri="{FF2B5EF4-FFF2-40B4-BE49-F238E27FC236}">
                <a16:creationId xmlns:a16="http://schemas.microsoft.com/office/drawing/2014/main" id="{4E87D47E-42AC-4AAC-9A4F-89D3CF8834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28059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E98BBB0E-12EC-4330-88C3-5D2E3C4FA983}"/>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FE5A2896-D419-4840-AAAC-C8CD776B280F}" type="slidenum">
              <a:rPr lang="en-US" altLang="en-US" sz="1200"/>
              <a:pPr algn="r" eaLnBrk="1" hangingPunct="1"/>
              <a:t>6</a:t>
            </a:fld>
            <a:endParaRPr lang="en-US" altLang="en-US" sz="1200"/>
          </a:p>
        </p:txBody>
      </p:sp>
      <p:sp>
        <p:nvSpPr>
          <p:cNvPr id="107523" name="Rectangle 2">
            <a:extLst>
              <a:ext uri="{FF2B5EF4-FFF2-40B4-BE49-F238E27FC236}">
                <a16:creationId xmlns:a16="http://schemas.microsoft.com/office/drawing/2014/main" id="{495B2E97-9A28-45A8-9A79-F64DA011B2B2}"/>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AED091C0-F653-4B1A-821C-C26108833E1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4219042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ED421C4C-921D-48AC-983C-DF8C3E97335F}"/>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3E1E53E1-9A54-4BA8-8DCA-763854279F7F}" type="slidenum">
              <a:rPr lang="en-US" altLang="en-US" sz="1200"/>
              <a:pPr algn="r" eaLnBrk="1" hangingPunct="1"/>
              <a:t>8</a:t>
            </a:fld>
            <a:endParaRPr lang="en-US" altLang="en-US" sz="1200"/>
          </a:p>
        </p:txBody>
      </p:sp>
      <p:sp>
        <p:nvSpPr>
          <p:cNvPr id="108547" name="Rectangle 2">
            <a:extLst>
              <a:ext uri="{FF2B5EF4-FFF2-40B4-BE49-F238E27FC236}">
                <a16:creationId xmlns:a16="http://schemas.microsoft.com/office/drawing/2014/main" id="{AD13C0D4-6DAE-41CC-AB91-B7DCA2D36781}"/>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1E2534A8-B5B8-485B-B01F-8B1BB93C67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3540220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87EA5937-44C8-492C-A08C-DCF444A8FD39}"/>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B5BF2B50-7681-4CB5-8015-EEF9B6C4507D}" type="slidenum">
              <a:rPr lang="en-US" altLang="en-US" sz="1200"/>
              <a:pPr algn="r" eaLnBrk="1" hangingPunct="1"/>
              <a:t>9</a:t>
            </a:fld>
            <a:endParaRPr lang="en-US" altLang="en-US" sz="1200"/>
          </a:p>
        </p:txBody>
      </p:sp>
      <p:sp>
        <p:nvSpPr>
          <p:cNvPr id="109571" name="Rectangle 2">
            <a:extLst>
              <a:ext uri="{FF2B5EF4-FFF2-40B4-BE49-F238E27FC236}">
                <a16:creationId xmlns:a16="http://schemas.microsoft.com/office/drawing/2014/main" id="{E6D821AD-22F7-4B5F-ADA0-0F3B1C6B25F9}"/>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8EED620C-0345-4CC3-B55B-2D3905145F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15019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87EA5937-44C8-492C-A08C-DCF444A8FD39}"/>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B5BF2B50-7681-4CB5-8015-EEF9B6C4507D}" type="slidenum">
              <a:rPr lang="en-US" altLang="en-US" sz="1200"/>
              <a:pPr algn="r" eaLnBrk="1" hangingPunct="1"/>
              <a:t>10</a:t>
            </a:fld>
            <a:endParaRPr lang="en-US" altLang="en-US" sz="1200"/>
          </a:p>
        </p:txBody>
      </p:sp>
      <p:sp>
        <p:nvSpPr>
          <p:cNvPr id="109571" name="Rectangle 2">
            <a:extLst>
              <a:ext uri="{FF2B5EF4-FFF2-40B4-BE49-F238E27FC236}">
                <a16:creationId xmlns:a16="http://schemas.microsoft.com/office/drawing/2014/main" id="{E6D821AD-22F7-4B5F-ADA0-0F3B1C6B25F9}"/>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8EED620C-0345-4CC3-B55B-2D3905145F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latin typeface="TimesNewRomanPS-BoldMT" charset="0"/>
            </a:endParaRPr>
          </a:p>
        </p:txBody>
      </p:sp>
    </p:spTree>
    <p:extLst>
      <p:ext uri="{BB962C8B-B14F-4D97-AF65-F5344CB8AC3E}">
        <p14:creationId xmlns:p14="http://schemas.microsoft.com/office/powerpoint/2010/main" val="2796426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87EA5937-44C8-492C-A08C-DCF444A8FD39}"/>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B5BF2B50-7681-4CB5-8015-EEF9B6C4507D}" type="slidenum">
              <a:rPr lang="en-US" altLang="en-US" sz="1200"/>
              <a:pPr algn="r" eaLnBrk="1" hangingPunct="1"/>
              <a:t>11</a:t>
            </a:fld>
            <a:endParaRPr lang="en-US" altLang="en-US" sz="1200"/>
          </a:p>
        </p:txBody>
      </p:sp>
      <p:sp>
        <p:nvSpPr>
          <p:cNvPr id="109571" name="Rectangle 2">
            <a:extLst>
              <a:ext uri="{FF2B5EF4-FFF2-40B4-BE49-F238E27FC236}">
                <a16:creationId xmlns:a16="http://schemas.microsoft.com/office/drawing/2014/main" id="{E6D821AD-22F7-4B5F-ADA0-0F3B1C6B25F9}"/>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8EED620C-0345-4CC3-B55B-2D3905145F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latin typeface="TimesNewRomanPS-BoldMT" charset="0"/>
            </a:endParaRPr>
          </a:p>
        </p:txBody>
      </p:sp>
    </p:spTree>
    <p:extLst>
      <p:ext uri="{BB962C8B-B14F-4D97-AF65-F5344CB8AC3E}">
        <p14:creationId xmlns:p14="http://schemas.microsoft.com/office/powerpoint/2010/main" val="345852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50000"/>
              </a:spcAft>
              <a:buClr>
                <a:srgbClr val="669900"/>
              </a:buClr>
              <a:buFont typeface="Wingdings" pitchFamily="2" charset="2"/>
              <a:buChar char="§"/>
              <a:defRPr sz="2400">
                <a:solidFill>
                  <a:schemeClr val="tx1"/>
                </a:solidFill>
                <a:latin typeface="Arial" pitchFamily="34" charset="0"/>
                <a:ea typeface="ＭＳ Ｐゴシック" pitchFamily="34" charset="-128"/>
              </a:defRPr>
            </a:lvl9pPr>
          </a:lstStyle>
          <a:p>
            <a:pPr algn="r" eaLnBrk="1" hangingPunct="1"/>
            <a:fld id="{45B44D66-960D-462C-9D2F-68BDD3DBEBBD}" type="slidenum">
              <a:rPr lang="en-US" altLang="en-US" sz="1200"/>
              <a:pPr algn="r" eaLnBrk="1" hangingPunct="1"/>
              <a:t>12</a:t>
            </a:fld>
            <a:endParaRPr lang="en-US" altLang="en-US"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2154913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A2194B1F-A78F-4639-AC26-17187AA0E441}" type="datetimeFigureOut">
              <a:rPr lang="en-US"/>
              <a:pPr>
                <a:defRPr/>
              </a:pPr>
              <a:t>10/20/2020</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6ACD6B8E-98D9-4F3F-B256-14698331708D}" type="slidenum">
              <a:rPr lang="en-US"/>
              <a:pPr>
                <a:defRPr/>
              </a:pPr>
              <a:t>‹#›</a:t>
            </a:fld>
            <a:endParaRPr lang="en-US"/>
          </a:p>
        </p:txBody>
      </p:sp>
    </p:spTree>
    <p:extLst>
      <p:ext uri="{BB962C8B-B14F-4D97-AF65-F5344CB8AC3E}">
        <p14:creationId xmlns:p14="http://schemas.microsoft.com/office/powerpoint/2010/main" val="393141195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6CA84E64-4DC8-4D82-8E88-7742B7534761}" type="datetimeFigureOut">
              <a:rPr lang="en-US"/>
              <a:pPr>
                <a:defRPr/>
              </a:pPr>
              <a:t>10/20/2020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E00FC06-77E6-4AD1-A368-A5AFBBE98C28}" type="slidenum">
              <a:rPr lang="en-US"/>
              <a:pPr>
                <a:defRPr/>
              </a:pPr>
              <a:t>‹#›</a:t>
            </a:fld>
            <a:endParaRPr lang="en-US"/>
          </a:p>
        </p:txBody>
      </p:sp>
    </p:spTree>
    <p:extLst>
      <p:ext uri="{BB962C8B-B14F-4D97-AF65-F5344CB8AC3E}">
        <p14:creationId xmlns:p14="http://schemas.microsoft.com/office/powerpoint/2010/main" val="2512541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92B7E540-C446-46C1-86DF-2FD2D3212173}" type="datetimeFigureOut">
              <a:rPr lang="en-US"/>
              <a:pPr>
                <a:defRPr/>
              </a:pPr>
              <a:t>10/20/2020</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A98752E6-B438-4A22-A45C-8C36DE12FE2F}" type="slidenum">
              <a:rPr lang="en-US"/>
              <a:pPr>
                <a:defRPr/>
              </a:pPr>
              <a:t>‹#›</a:t>
            </a:fld>
            <a:endParaRPr lang="en-US"/>
          </a:p>
        </p:txBody>
      </p:sp>
    </p:spTree>
    <p:extLst>
      <p:ext uri="{BB962C8B-B14F-4D97-AF65-F5344CB8AC3E}">
        <p14:creationId xmlns:p14="http://schemas.microsoft.com/office/powerpoint/2010/main" val="312201037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earning Objectives">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9" name="Shape 4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118871" marR="0" lvl="0" indent="-93471" algn="l" rtl="0">
              <a:spcBef>
                <a:spcPts val="1500"/>
              </a:spcBef>
              <a:buClr>
                <a:srgbClr val="007FA3"/>
              </a:buClr>
              <a:buSzPct val="25000"/>
              <a:buFont typeface="Arial"/>
              <a:buChar char="•"/>
              <a:defRPr sz="1600" b="0" i="0" u="none" strike="noStrike" cap="none">
                <a:solidFill>
                  <a:schemeClr val="dk1"/>
                </a:solidFill>
                <a:latin typeface="Arial"/>
                <a:ea typeface="Arial"/>
                <a:cs typeface="Arial"/>
                <a:sym typeface="Arial"/>
              </a:defRPr>
            </a:lvl1pPr>
            <a:lvl2pPr marL="569913" marR="0" lvl="1" indent="-188912"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Shape 50"/>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1" name="Shape 51"/>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pPr marL="0" marR="0" lvl="0" indent="0" algn="r" rtl="0">
                <a:spcBef>
                  <a:spcPts val="0"/>
                </a:spcBef>
                <a:buSzPct val="25000"/>
                <a:buNone/>
              </a:p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156951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662E06A4-57B4-4ABB-AB6A-4667A9716561}" type="datetimeFigureOut">
              <a:rPr lang="en-US"/>
              <a:pPr>
                <a:defRPr/>
              </a:pPr>
              <a:t>10/20/2020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96E3AF5-C41A-4605-A991-196ECEB1365B}" type="slidenum">
              <a:rPr lang="en-US"/>
              <a:pPr>
                <a:defRPr/>
              </a:pPr>
              <a:t>‹#›</a:t>
            </a:fld>
            <a:endParaRPr lang="en-US"/>
          </a:p>
        </p:txBody>
      </p:sp>
    </p:spTree>
    <p:extLst>
      <p:ext uri="{BB962C8B-B14F-4D97-AF65-F5344CB8AC3E}">
        <p14:creationId xmlns:p14="http://schemas.microsoft.com/office/powerpoint/2010/main" val="3037806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lvl1pPr>
              <a:defRPr/>
            </a:lvl1pPr>
          </a:lstStyle>
          <a:p>
            <a:pPr>
              <a:defRPr/>
            </a:pPr>
            <a:fld id="{7630409D-5FB4-4F99-A491-1F73AB2601E7}" type="datetimeFigureOut">
              <a:rPr lang="en-US"/>
              <a:pPr>
                <a:defRPr/>
              </a:pPr>
              <a:t>10/20/2020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F1A284B9-EC8F-41FF-8564-C349594DB7AE}"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75593330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844901"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rtlCol="0"/>
          <a:lstStyle>
            <a:lvl1pPr>
              <a:defRPr/>
            </a:lvl1pPr>
          </a:lstStyle>
          <a:p>
            <a:pPr>
              <a:defRPr/>
            </a:pPr>
            <a:fld id="{8C52DF2A-5C36-4B08-99E6-4D638EB63825}" type="datetimeFigureOut">
              <a:rPr lang="en-US"/>
              <a:pPr>
                <a:defRPr/>
              </a:pPr>
              <a:t>10/20/2020</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DB03E2F3-4F58-40A6-95A8-2FA8CF543254}"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3442412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FCB7EF57-5306-4F71-907A-980B23198D05}" type="datetimeFigureOut">
              <a:rPr lang="en-US"/>
              <a:pPr>
                <a:defRPr/>
              </a:pPr>
              <a:t>10/20/2020</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5629BA31-3770-4A89-9944-C49B670117A2}"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37512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pPr>
              <a:defRPr/>
            </a:pPr>
            <a:fld id="{DB1E927F-1EA2-4FE2-B8C1-F8156F24D283}" type="datetimeFigureOut">
              <a:rPr lang="en-US"/>
              <a:pPr>
                <a:defRPr/>
              </a:pPr>
              <a:t>10/20/2020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45C10210-C150-4439-BE8E-FCD6F7037CD1}" type="slidenum">
              <a:rPr lang="en-US"/>
              <a:pPr>
                <a:defRPr/>
              </a:pPr>
              <a:t>‹#›</a:t>
            </a:fld>
            <a:endParaRPr lang="en-US"/>
          </a:p>
        </p:txBody>
      </p:sp>
    </p:spTree>
    <p:extLst>
      <p:ext uri="{BB962C8B-B14F-4D97-AF65-F5344CB8AC3E}">
        <p14:creationId xmlns:p14="http://schemas.microsoft.com/office/powerpoint/2010/main" val="800705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0E17027-D5B2-44BF-9302-D1FA421AF651}" type="datetimeFigureOut">
              <a:rPr lang="en-US"/>
              <a:pPr>
                <a:defRPr/>
              </a:pPr>
              <a:t>10/20/2020</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BC184C1F-4892-4F9E-960B-8DCE7D94331B}" type="slidenum">
              <a:rPr lang="en-US"/>
              <a:pPr>
                <a:defRPr/>
              </a:pPr>
              <a:t>‹#›</a:t>
            </a:fld>
            <a:endParaRPr lang="en-US"/>
          </a:p>
        </p:txBody>
      </p:sp>
    </p:spTree>
    <p:extLst>
      <p:ext uri="{BB962C8B-B14F-4D97-AF65-F5344CB8AC3E}">
        <p14:creationId xmlns:p14="http://schemas.microsoft.com/office/powerpoint/2010/main" val="205882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254B9754-53EA-470F-B411-CC116A6EF8DA}" type="datetimeFigureOut">
              <a:rPr lang="en-US"/>
              <a:pPr>
                <a:defRPr/>
              </a:pPr>
              <a:t>10/20/2020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29DD48F-49D1-495A-BE57-E1CC286628C4}" type="slidenum">
              <a:rPr lang="en-US"/>
              <a:pPr>
                <a:defRPr/>
              </a:pPr>
              <a:t>‹#›</a:t>
            </a:fld>
            <a:endParaRPr lang="en-US"/>
          </a:p>
        </p:txBody>
      </p:sp>
    </p:spTree>
    <p:extLst>
      <p:ext uri="{BB962C8B-B14F-4D97-AF65-F5344CB8AC3E}">
        <p14:creationId xmlns:p14="http://schemas.microsoft.com/office/powerpoint/2010/main" val="1180297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EEFFC4E6-9D58-4C9C-B139-E48D2DF8E027}" type="datetimeFigureOut">
              <a:rPr lang="en-US"/>
              <a:pPr>
                <a:defRPr/>
              </a:pPr>
              <a:t>10/20/2020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pPr>
              <a:defRPr/>
            </a:pPr>
            <a:fld id="{8EEE36B9-4157-4ACC-97FC-E513E0A5333B}"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418910560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pPr>
              <a:defRPr/>
            </a:pPr>
            <a:fld id="{F681F4A9-B748-4F7F-9E7F-52BFCED37606}" type="datetimeFigureOut">
              <a:rPr lang="en-US"/>
              <a:pPr>
                <a:defRPr/>
              </a:pPr>
              <a:t>10/20/2020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defRPr>
            </a:lvl1pPr>
          </a:lstStyle>
          <a:p>
            <a:pPr>
              <a:defRPr/>
            </a:pPr>
            <a:fld id="{E7913577-49ED-4330-A6F0-BB6E055D6E9F}" type="slidenum">
              <a:rPr lang="en-US"/>
              <a:pPr>
                <a:defRPr/>
              </a:pPr>
              <a:t>‹#›</a:t>
            </a:fld>
            <a:endParaRPr lang="en-US"/>
          </a:p>
        </p:txBody>
      </p:sp>
      <p:sp>
        <p:nvSpPr>
          <p:cNvPr id="10" name="Footer Placeholder 3"/>
          <p:cNvSpPr txBox="1">
            <a:spLocks noGrp="1"/>
          </p:cNvSpPr>
          <p:nvPr userDrawn="1"/>
        </p:nvSpPr>
        <p:spPr bwMode="gray">
          <a:xfrm>
            <a:off x="87313" y="6553200"/>
            <a:ext cx="5399087" cy="179388"/>
          </a:xfrm>
          <a:prstGeom prst="rect">
            <a:avLst/>
          </a:prstGeom>
          <a:noFill/>
          <a:ln>
            <a:miter lim="800000"/>
            <a:headEnd/>
            <a:tailEnd/>
          </a:ln>
        </p:spPr>
        <p:txBody>
          <a:bodyPr lIns="0" tIns="0" rIns="0" bIns="0"/>
          <a:lstStyle/>
          <a:p>
            <a:pPr>
              <a:spcAft>
                <a:spcPct val="0"/>
              </a:spcAft>
              <a:buClrTx/>
              <a:buFontTx/>
              <a:buNone/>
              <a:defRPr/>
            </a:pPr>
            <a:r>
              <a:rPr lang="en-GB" sz="900">
                <a:cs typeface="Arial" pitchFamily="34" charset="0"/>
              </a:rPr>
              <a:t>© 2013 Pearson Education, Inc.</a:t>
            </a:r>
          </a:p>
        </p:txBody>
      </p:sp>
    </p:spTree>
  </p:cSld>
  <p:clrMap bg1="lt1" tx1="dk1" bg2="lt2" tx2="dk2" accent1="accent1" accent2="accent2" accent3="accent3" accent4="accent4" accent5="accent5" accent6="accent6" hlink="hlink" folHlink="folHlink"/>
  <p:sldLayoutIdLst>
    <p:sldLayoutId id="2147484088" r:id="rId1"/>
    <p:sldLayoutId id="2147484084" r:id="rId2"/>
    <p:sldLayoutId id="2147484089" r:id="rId3"/>
    <p:sldLayoutId id="2147484090" r:id="rId4"/>
    <p:sldLayoutId id="2147484091" r:id="rId5"/>
    <p:sldLayoutId id="2147484085" r:id="rId6"/>
    <p:sldLayoutId id="2147484092" r:id="rId7"/>
    <p:sldLayoutId id="2147484086" r:id="rId8"/>
    <p:sldLayoutId id="2147484093" r:id="rId9"/>
    <p:sldLayoutId id="2147484087" r:id="rId10"/>
    <p:sldLayoutId id="2147484094" r:id="rId11"/>
    <p:sldLayoutId id="2147484095" r:id="rId12"/>
  </p:sldLayoutIdLst>
  <p:hf sldNum="0" hdr="0" dt="0"/>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584200"/>
          </a:xfrm>
        </p:spPr>
        <p:txBody>
          <a:bodyPr>
            <a:normAutofit fontScale="90000"/>
          </a:bodyPr>
          <a:lstStyle/>
          <a:p>
            <a:pPr eaLnBrk="1" fontAlgn="auto" hangingPunct="1">
              <a:spcAft>
                <a:spcPts val="0"/>
              </a:spcAft>
              <a:defRPr/>
            </a:pPr>
            <a:r>
              <a:rPr lang="en-US" dirty="0"/>
              <a:t>EN </a:t>
            </a:r>
            <a:r>
              <a:rPr lang="en-US"/>
              <a:t>SP 2000</a:t>
            </a:r>
            <a:endParaRPr lang="en-US" dirty="0"/>
          </a:p>
        </p:txBody>
      </p:sp>
      <p:sp>
        <p:nvSpPr>
          <p:cNvPr id="9219" name="Subtitle 2"/>
          <p:cNvSpPr>
            <a:spLocks noGrp="1"/>
          </p:cNvSpPr>
          <p:nvPr>
            <p:ph type="subTitle" idx="1"/>
          </p:nvPr>
        </p:nvSpPr>
        <p:spPr>
          <a:xfrm>
            <a:off x="2362200" y="6049963"/>
            <a:ext cx="6705600" cy="685800"/>
          </a:xfrm>
        </p:spPr>
        <p:txBody>
          <a:bodyPr/>
          <a:lstStyle/>
          <a:p>
            <a:pPr eaLnBrk="1" hangingPunct="1"/>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172.24.191.117\macdata_vol4\08VOL4\Graphics\Powerpoint\PEARSON\PE027-CHRISTENSEN_3e\Final files\ch10\Label\10_26_Figure_L.jpg"/>
          <p:cNvPicPr>
            <a:picLocks noChangeAspect="1" noChangeArrowheads="1"/>
          </p:cNvPicPr>
          <p:nvPr/>
        </p:nvPicPr>
        <p:blipFill>
          <a:blip r:embed="rId3"/>
          <a:srcRect/>
          <a:stretch>
            <a:fillRect/>
          </a:stretch>
        </p:blipFill>
        <p:spPr bwMode="auto">
          <a:xfrm>
            <a:off x="2487162" y="505151"/>
            <a:ext cx="4169676" cy="5847698"/>
          </a:xfrm>
          <a:prstGeom prst="rect">
            <a:avLst/>
          </a:prstGeom>
          <a:noFill/>
        </p:spPr>
      </p:pic>
    </p:spTree>
    <p:extLst>
      <p:ext uri="{BB962C8B-B14F-4D97-AF65-F5344CB8AC3E}">
        <p14:creationId xmlns:p14="http://schemas.microsoft.com/office/powerpoint/2010/main" val="1359471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172.24.191.117\macdata_vol4\08VOL4\Graphics\Powerpoint\PEARSON\PE027-CHRISTENSEN_3e\Final files\ch10\Label\10_27_Figure_L.jpg"/>
          <p:cNvPicPr>
            <a:picLocks noChangeAspect="1" noChangeArrowheads="1"/>
          </p:cNvPicPr>
          <p:nvPr/>
        </p:nvPicPr>
        <p:blipFill>
          <a:blip r:embed="rId3"/>
          <a:srcRect/>
          <a:stretch>
            <a:fillRect/>
          </a:stretch>
        </p:blipFill>
        <p:spPr bwMode="auto">
          <a:xfrm>
            <a:off x="887186" y="636602"/>
            <a:ext cx="7369629" cy="5584796"/>
          </a:xfrm>
          <a:prstGeom prst="rect">
            <a:avLst/>
          </a:prstGeom>
          <a:noFill/>
        </p:spPr>
      </p:pic>
    </p:spTree>
    <p:extLst>
      <p:ext uri="{BB962C8B-B14F-4D97-AF65-F5344CB8AC3E}">
        <p14:creationId xmlns:p14="http://schemas.microsoft.com/office/powerpoint/2010/main" val="3451612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
          <p:cNvSpPr>
            <a:spLocks noGrp="1" noChangeArrowheads="1"/>
          </p:cNvSpPr>
          <p:nvPr>
            <p:ph type="title"/>
          </p:nvPr>
        </p:nvSpPr>
        <p:spPr>
          <a:xfrm>
            <a:off x="612775" y="228600"/>
            <a:ext cx="8153400" cy="990600"/>
          </a:xfrm>
        </p:spPr>
        <p:txBody>
          <a:bodyPr/>
          <a:lstStyle/>
          <a:p>
            <a:pPr eaLnBrk="1" hangingPunct="1"/>
            <a:r>
              <a:rPr lang="en-US" altLang="en-US" dirty="0"/>
              <a:t>Indoor Air Pollution</a:t>
            </a:r>
          </a:p>
        </p:txBody>
      </p:sp>
      <p:sp>
        <p:nvSpPr>
          <p:cNvPr id="38915" name="Rectangle 11"/>
          <p:cNvSpPr>
            <a:spLocks noGrp="1" noChangeArrowheads="1"/>
          </p:cNvSpPr>
          <p:nvPr>
            <p:ph sz="quarter" idx="1"/>
          </p:nvPr>
        </p:nvSpPr>
        <p:spPr>
          <a:xfrm>
            <a:off x="612775" y="1600200"/>
            <a:ext cx="8153400" cy="4495800"/>
          </a:xfrm>
        </p:spPr>
        <p:txBody>
          <a:bodyPr/>
          <a:lstStyle/>
          <a:p>
            <a:pPr eaLnBrk="1" hangingPunct="1"/>
            <a:r>
              <a:rPr lang="en-US" altLang="en-US"/>
              <a:t>Construction materials </a:t>
            </a:r>
          </a:p>
          <a:p>
            <a:pPr eaLnBrk="1" hangingPunct="1"/>
            <a:r>
              <a:rPr lang="en-US" altLang="en-US"/>
              <a:t>Emit many volatile organic compounds (VOCs)</a:t>
            </a:r>
          </a:p>
          <a:p>
            <a:pPr lvl="1" eaLnBrk="1" hangingPunct="1"/>
            <a:r>
              <a:rPr lang="en-US" altLang="en-US"/>
              <a:t>Paints, adhesives, synthetic fabrics, wood preservatives</a:t>
            </a:r>
          </a:p>
          <a:p>
            <a:pPr eaLnBrk="1" hangingPunct="1"/>
            <a:r>
              <a:rPr lang="en-US" altLang="en-US"/>
              <a:t>Asbestos</a:t>
            </a:r>
          </a:p>
          <a:p>
            <a:pPr lvl="1" eaLnBrk="1" hangingPunct="1"/>
            <a:r>
              <a:rPr lang="en-US" altLang="en-US"/>
              <a:t>Fibrous material for heat/fire proofing</a:t>
            </a:r>
          </a:p>
          <a:p>
            <a:pPr lvl="2" eaLnBrk="1" hangingPunct="1"/>
            <a:r>
              <a:rPr lang="en-US" altLang="en-US"/>
              <a:t>Breathing fibers leads to lung disease/cancer</a:t>
            </a:r>
          </a:p>
          <a:p>
            <a:pPr lvl="2" eaLnBrk="1" hangingPunct="1"/>
            <a:r>
              <a:rPr lang="en-US" altLang="en-US"/>
              <a:t>Banned in 1973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8" descr="EAY_1e_Figure_09_25_L"/>
          <p:cNvPicPr>
            <a:picLocks noChangeAspect="1" noChangeArrowheads="1"/>
          </p:cNvPicPr>
          <p:nvPr/>
        </p:nvPicPr>
        <p:blipFill>
          <a:blip r:embed="rId3">
            <a:extLst>
              <a:ext uri="{28A0092B-C50C-407E-A947-70E740481C1C}">
                <a14:useLocalDpi xmlns:a14="http://schemas.microsoft.com/office/drawing/2010/main" val="0"/>
              </a:ext>
            </a:extLst>
          </a:blip>
          <a:srcRect b="3329"/>
          <a:stretch>
            <a:fillRect/>
          </a:stretch>
        </p:blipFill>
        <p:spPr bwMode="auto">
          <a:xfrm>
            <a:off x="273050" y="782638"/>
            <a:ext cx="8597900" cy="51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title"/>
          </p:nvPr>
        </p:nvSpPr>
        <p:spPr>
          <a:xfrm>
            <a:off x="612775" y="228600"/>
            <a:ext cx="8153400" cy="990600"/>
          </a:xfrm>
        </p:spPr>
        <p:txBody>
          <a:bodyPr/>
          <a:lstStyle/>
          <a:p>
            <a:pPr eaLnBrk="1" hangingPunct="1"/>
            <a:r>
              <a:rPr lang="en-US" altLang="en-US" dirty="0"/>
              <a:t>Indoor Air Pollution</a:t>
            </a:r>
          </a:p>
        </p:txBody>
      </p:sp>
      <p:sp>
        <p:nvSpPr>
          <p:cNvPr id="40963" name="Rectangle 7"/>
          <p:cNvSpPr>
            <a:spLocks noGrp="1" noChangeArrowheads="1"/>
          </p:cNvSpPr>
          <p:nvPr>
            <p:ph sz="quarter" idx="1"/>
          </p:nvPr>
        </p:nvSpPr>
        <p:spPr>
          <a:xfrm>
            <a:off x="612775" y="1600200"/>
            <a:ext cx="8153400" cy="4495800"/>
          </a:xfrm>
        </p:spPr>
        <p:txBody>
          <a:bodyPr/>
          <a:lstStyle/>
          <a:p>
            <a:pPr eaLnBrk="1" hangingPunct="1"/>
            <a:r>
              <a:rPr lang="en-US" altLang="en-US" dirty="0"/>
              <a:t>Radon</a:t>
            </a:r>
          </a:p>
          <a:p>
            <a:pPr lvl="1" eaLnBrk="1" hangingPunct="1"/>
            <a:r>
              <a:rPr lang="en-US" altLang="en-US" dirty="0"/>
              <a:t>Nontoxic gas produced from decay of radium-226 (</a:t>
            </a:r>
            <a:r>
              <a:rPr lang="en-US" altLang="en-US" baseline="30000" dirty="0"/>
              <a:t>226</a:t>
            </a:r>
            <a:r>
              <a:rPr lang="en-US" altLang="en-US" dirty="0"/>
              <a:t>Ra)</a:t>
            </a:r>
          </a:p>
          <a:p>
            <a:pPr lvl="1" eaLnBrk="1" hangingPunct="1"/>
            <a:r>
              <a:rPr lang="en-US" altLang="en-US" dirty="0"/>
              <a:t>Radon decays to radioactive isotopes </a:t>
            </a:r>
          </a:p>
          <a:p>
            <a:pPr lvl="2" eaLnBrk="1" hangingPunct="1"/>
            <a:r>
              <a:rPr lang="en-US" altLang="en-US" dirty="0"/>
              <a:t>Polonium (</a:t>
            </a:r>
            <a:r>
              <a:rPr lang="en-US" altLang="en-US" baseline="30000" dirty="0"/>
              <a:t>218</a:t>
            </a:r>
            <a:r>
              <a:rPr lang="en-US" altLang="en-US" dirty="0"/>
              <a:t>Po) and lead (</a:t>
            </a:r>
            <a:r>
              <a:rPr lang="en-US" altLang="en-US" baseline="30000" dirty="0"/>
              <a:t>214</a:t>
            </a:r>
            <a:r>
              <a:rPr lang="en-US" altLang="en-US" dirty="0"/>
              <a:t>Pb)</a:t>
            </a:r>
          </a:p>
          <a:p>
            <a:pPr lvl="1" eaLnBrk="1" hangingPunct="1"/>
            <a:r>
              <a:rPr lang="en-US" altLang="en-US" dirty="0"/>
              <a:t>Bind to particulate matter</a:t>
            </a:r>
          </a:p>
          <a:p>
            <a:pPr lvl="1" eaLnBrk="1" hangingPunct="1"/>
            <a:r>
              <a:rPr lang="en-US" altLang="en-US" dirty="0"/>
              <a:t>When inhaled, cause cancer</a:t>
            </a:r>
          </a:p>
          <a:p>
            <a:pPr lvl="2" eaLnBrk="1" hangingPunct="1"/>
            <a:r>
              <a:rPr lang="en-US" altLang="en-US" dirty="0"/>
              <a:t>Not significant outdoors</a:t>
            </a:r>
          </a:p>
          <a:p>
            <a:pPr lvl="2" eaLnBrk="1" hangingPunct="1"/>
            <a:r>
              <a:rPr lang="en-US" altLang="en-US" dirty="0"/>
              <a:t>Indoor concentration may be 1,000X concentration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8" descr="EAY_1e_Figure_09_26_L"/>
          <p:cNvPicPr>
            <a:picLocks noChangeAspect="1" noChangeArrowheads="1"/>
          </p:cNvPicPr>
          <p:nvPr/>
        </p:nvPicPr>
        <p:blipFill>
          <a:blip r:embed="rId3">
            <a:extLst>
              <a:ext uri="{28A0092B-C50C-407E-A947-70E740481C1C}">
                <a14:useLocalDpi xmlns:a14="http://schemas.microsoft.com/office/drawing/2010/main" val="0"/>
              </a:ext>
            </a:extLst>
          </a:blip>
          <a:srcRect b="3285"/>
          <a:stretch>
            <a:fillRect/>
          </a:stretch>
        </p:blipFill>
        <p:spPr bwMode="auto">
          <a:xfrm>
            <a:off x="0" y="377825"/>
            <a:ext cx="9144000" cy="591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title"/>
          </p:nvPr>
        </p:nvSpPr>
        <p:spPr>
          <a:xfrm>
            <a:off x="612775" y="228600"/>
            <a:ext cx="8153400" cy="990600"/>
          </a:xfrm>
        </p:spPr>
        <p:txBody>
          <a:bodyPr/>
          <a:lstStyle/>
          <a:p>
            <a:pPr eaLnBrk="1" hangingPunct="1"/>
            <a:r>
              <a:rPr lang="en-US" altLang="en-US" dirty="0"/>
              <a:t>Indoor Air Pollution</a:t>
            </a:r>
          </a:p>
        </p:txBody>
      </p:sp>
      <p:sp>
        <p:nvSpPr>
          <p:cNvPr id="43011" name="Rectangle 7"/>
          <p:cNvSpPr>
            <a:spLocks noGrp="1" noChangeArrowheads="1"/>
          </p:cNvSpPr>
          <p:nvPr>
            <p:ph sz="quarter" idx="1"/>
          </p:nvPr>
        </p:nvSpPr>
        <p:spPr>
          <a:xfrm>
            <a:off x="612775" y="1600200"/>
            <a:ext cx="8153400" cy="4495800"/>
          </a:xfrm>
        </p:spPr>
        <p:txBody>
          <a:bodyPr/>
          <a:lstStyle/>
          <a:p>
            <a:pPr eaLnBrk="1" hangingPunct="1"/>
            <a:r>
              <a:rPr lang="en-US" altLang="en-US"/>
              <a:t>Pesticides</a:t>
            </a:r>
          </a:p>
          <a:p>
            <a:pPr lvl="1" eaLnBrk="1" hangingPunct="1"/>
            <a:r>
              <a:rPr lang="en-US" altLang="en-US"/>
              <a:t>Wide range of toxic chemicals</a:t>
            </a:r>
          </a:p>
          <a:p>
            <a:pPr lvl="1" eaLnBrk="1" hangingPunct="1"/>
            <a:r>
              <a:rPr lang="en-US" altLang="en-US"/>
              <a:t>Many pesticides of the past now banned</a:t>
            </a:r>
          </a:p>
          <a:p>
            <a:pPr lvl="1" eaLnBrk="1" hangingPunct="1"/>
            <a:r>
              <a:rPr lang="en-US" altLang="en-US"/>
              <a:t>Many stored in fatty tissues in body</a:t>
            </a:r>
          </a:p>
          <a:p>
            <a:pPr lvl="2" eaLnBrk="1" hangingPunct="1"/>
            <a:r>
              <a:rPr lang="en-US" altLang="en-US"/>
              <a:t>DDT, chlordane, pentachlorophenol</a:t>
            </a:r>
          </a:p>
          <a:p>
            <a:pPr lvl="2" eaLnBrk="1" hangingPunct="1"/>
            <a:r>
              <a:rPr lang="en-US" altLang="en-US"/>
              <a:t>May lead to nervous and digestive system issues</a:t>
            </a:r>
          </a:p>
          <a:p>
            <a:pPr eaLnBrk="1" hangingPunct="1"/>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8" descr="EAY_1e_Figure_09_27_L"/>
          <p:cNvPicPr>
            <a:picLocks noChangeAspect="1" noChangeArrowheads="1"/>
          </p:cNvPicPr>
          <p:nvPr/>
        </p:nvPicPr>
        <p:blipFill>
          <a:blip r:embed="rId3">
            <a:extLst>
              <a:ext uri="{28A0092B-C50C-407E-A947-70E740481C1C}">
                <a14:useLocalDpi xmlns:a14="http://schemas.microsoft.com/office/drawing/2010/main" val="0"/>
              </a:ext>
            </a:extLst>
          </a:blip>
          <a:srcRect b="3406"/>
          <a:stretch>
            <a:fillRect/>
          </a:stretch>
        </p:blipFill>
        <p:spPr bwMode="auto">
          <a:xfrm>
            <a:off x="704850" y="781050"/>
            <a:ext cx="77343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title"/>
          </p:nvPr>
        </p:nvSpPr>
        <p:spPr>
          <a:xfrm>
            <a:off x="612775" y="228600"/>
            <a:ext cx="8153400" cy="990600"/>
          </a:xfrm>
        </p:spPr>
        <p:txBody>
          <a:bodyPr/>
          <a:lstStyle/>
          <a:p>
            <a:pPr eaLnBrk="1" hangingPunct="1"/>
            <a:r>
              <a:rPr lang="en-US" altLang="en-US" dirty="0"/>
              <a:t>Indoor Air Pollution</a:t>
            </a:r>
          </a:p>
        </p:txBody>
      </p:sp>
      <p:sp>
        <p:nvSpPr>
          <p:cNvPr id="45059" name="Rectangle 7"/>
          <p:cNvSpPr>
            <a:spLocks noGrp="1" noChangeArrowheads="1"/>
          </p:cNvSpPr>
          <p:nvPr>
            <p:ph sz="quarter" idx="1"/>
          </p:nvPr>
        </p:nvSpPr>
        <p:spPr>
          <a:xfrm>
            <a:off x="612775" y="1600200"/>
            <a:ext cx="8153400" cy="4495800"/>
          </a:xfrm>
        </p:spPr>
        <p:txBody>
          <a:bodyPr/>
          <a:lstStyle/>
          <a:p>
            <a:pPr eaLnBrk="1" hangingPunct="1"/>
            <a:r>
              <a:rPr lang="en-US" altLang="en-US" dirty="0"/>
              <a:t>Biological contaminants</a:t>
            </a:r>
          </a:p>
          <a:p>
            <a:pPr eaLnBrk="1" hangingPunct="1"/>
            <a:r>
              <a:rPr lang="en-US" altLang="en-US" dirty="0"/>
              <a:t>Buildup of virus, bacteria, fungi</a:t>
            </a:r>
          </a:p>
          <a:p>
            <a:pPr lvl="1" eaLnBrk="1" hangingPunct="1"/>
            <a:r>
              <a:rPr lang="en-US" altLang="en-US" dirty="0"/>
              <a:t>Legionnaires' disease</a:t>
            </a:r>
          </a:p>
          <a:p>
            <a:pPr lvl="2" eaLnBrk="1" hangingPunct="1"/>
            <a:r>
              <a:rPr lang="en-US" altLang="en-US" dirty="0"/>
              <a:t>Bacterium that build up in air-conditioning system</a:t>
            </a:r>
          </a:p>
          <a:p>
            <a:pPr lvl="2" eaLnBrk="1" hangingPunct="1"/>
            <a:r>
              <a:rPr lang="en-US" altLang="en-US" dirty="0"/>
              <a:t>Transmitted indoors in aerosols</a:t>
            </a:r>
          </a:p>
          <a:p>
            <a:pPr lvl="2" eaLnBrk="1" hangingPunct="1"/>
            <a:r>
              <a:rPr lang="en-US" altLang="en-US" dirty="0"/>
              <a:t>Many similar diseases occur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8" descr="EAY_1e_Figure_09_28_L"/>
          <p:cNvPicPr>
            <a:picLocks noChangeAspect="1" noChangeArrowheads="1"/>
          </p:cNvPicPr>
          <p:nvPr/>
        </p:nvPicPr>
        <p:blipFill>
          <a:blip r:embed="rId3">
            <a:extLst>
              <a:ext uri="{28A0092B-C50C-407E-A947-70E740481C1C}">
                <a14:useLocalDpi xmlns:a14="http://schemas.microsoft.com/office/drawing/2010/main" val="0"/>
              </a:ext>
            </a:extLst>
          </a:blip>
          <a:srcRect b="3801"/>
          <a:stretch>
            <a:fillRect/>
          </a:stretch>
        </p:blipFill>
        <p:spPr bwMode="auto">
          <a:xfrm>
            <a:off x="750888" y="647700"/>
            <a:ext cx="7642225" cy="57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a:p>
        </p:txBody>
      </p:sp>
      <p:sp>
        <p:nvSpPr>
          <p:cNvPr id="5" name="Title 4"/>
          <p:cNvSpPr>
            <a:spLocks noGrp="1"/>
          </p:cNvSpPr>
          <p:nvPr>
            <p:ph type="title"/>
          </p:nvPr>
        </p:nvSpPr>
        <p:spPr/>
        <p:txBody>
          <a:bodyPr/>
          <a:lstStyle/>
          <a:p>
            <a:r>
              <a:rPr lang="en-US" dirty="0"/>
              <a:t>Indoor </a:t>
            </a:r>
            <a:r>
              <a:rPr lang="en-US"/>
              <a:t>Air Pollution</a:t>
            </a:r>
          </a:p>
        </p:txBody>
      </p:sp>
      <p:sp>
        <p:nvSpPr>
          <p:cNvPr id="4" name="Footer Placeholder 3"/>
          <p:cNvSpPr>
            <a:spLocks noGrp="1"/>
          </p:cNvSpPr>
          <p:nvPr>
            <p:ph type="ftr" sz="quarter" idx="12"/>
          </p:nvPr>
        </p:nvSpPr>
        <p:spPr/>
        <p:txBody>
          <a:bodyPr/>
          <a:lstStyle/>
          <a:p>
            <a:pPr>
              <a:defRPr/>
            </a:pPr>
            <a:endParaRPr lang="en-US"/>
          </a:p>
        </p:txBody>
      </p:sp>
    </p:spTree>
    <p:extLst>
      <p:ext uri="{BB962C8B-B14F-4D97-AF65-F5344CB8AC3E}">
        <p14:creationId xmlns:p14="http://schemas.microsoft.com/office/powerpoint/2010/main" val="1310346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a:spLocks noGrp="1" noChangeArrowheads="1"/>
          </p:cNvSpPr>
          <p:nvPr>
            <p:ph type="title"/>
          </p:nvPr>
        </p:nvSpPr>
        <p:spPr>
          <a:xfrm>
            <a:off x="612775" y="228600"/>
            <a:ext cx="8153400" cy="990600"/>
          </a:xfrm>
        </p:spPr>
        <p:txBody>
          <a:bodyPr/>
          <a:lstStyle/>
          <a:p>
            <a:pPr eaLnBrk="1" hangingPunct="1"/>
            <a:r>
              <a:rPr lang="en-US" altLang="en-US" dirty="0"/>
              <a:t>10.5 Air Pollution Policy and Law</a:t>
            </a:r>
          </a:p>
        </p:txBody>
      </p:sp>
      <p:sp>
        <p:nvSpPr>
          <p:cNvPr id="46083" name="Rectangle 7"/>
          <p:cNvSpPr>
            <a:spLocks noGrp="1" noChangeArrowheads="1"/>
          </p:cNvSpPr>
          <p:nvPr>
            <p:ph sz="quarter" idx="1"/>
          </p:nvPr>
        </p:nvSpPr>
        <p:spPr>
          <a:xfrm>
            <a:off x="612775" y="1600200"/>
            <a:ext cx="8153400" cy="4495800"/>
          </a:xfrm>
        </p:spPr>
        <p:txBody>
          <a:bodyPr/>
          <a:lstStyle/>
          <a:p>
            <a:pPr eaLnBrk="1" hangingPunct="1"/>
            <a:r>
              <a:rPr lang="en-US" altLang="en-US"/>
              <a:t>Policies to control air pollution changed substantially over past 60 years</a:t>
            </a:r>
          </a:p>
          <a:p>
            <a:pPr lvl="1" eaLnBrk="1" hangingPunct="1"/>
            <a:r>
              <a:rPr lang="en-US" altLang="en-US"/>
              <a:t>Public outcry after tragedies</a:t>
            </a:r>
          </a:p>
          <a:p>
            <a:pPr lvl="1" eaLnBrk="1" hangingPunct="1"/>
            <a:r>
              <a:rPr lang="en-US" altLang="en-US"/>
              <a:t>Air pollution Act–1955</a:t>
            </a:r>
          </a:p>
          <a:p>
            <a:pPr lvl="2" eaLnBrk="1" hangingPunct="1"/>
            <a:r>
              <a:rPr lang="en-US" altLang="en-US"/>
              <a:t>Standards set by states</a:t>
            </a:r>
          </a:p>
          <a:p>
            <a:pPr lvl="1" eaLnBrk="1" hangingPunct="1"/>
            <a:r>
              <a:rPr lang="en-US" altLang="en-US"/>
              <a:t>1963–1990 responsibility shifted to federal government</a:t>
            </a:r>
          </a:p>
          <a:p>
            <a:pPr lvl="2" eaLnBrk="1" hangingPunct="1"/>
            <a:r>
              <a:rPr lang="en-US" altLang="en-US"/>
              <a:t>Clean Air Act–1963</a:t>
            </a:r>
          </a:p>
          <a:p>
            <a:pPr lvl="3" eaLnBrk="1" hangingPunct="1"/>
            <a:r>
              <a:rPr lang="en-US" altLang="en-US"/>
              <a:t>Regulated emissions from stationary sources</a:t>
            </a:r>
          </a:p>
          <a:p>
            <a:pPr lvl="3" eaLnBrk="1" hangingPunct="1"/>
            <a:r>
              <a:rPr lang="en-US" altLang="en-US"/>
              <a:t>Factories, power plants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027" descr="EAY_1e_Figure_09_29a_L"/>
          <p:cNvPicPr>
            <a:picLocks noChangeAspect="1" noChangeArrowheads="1"/>
          </p:cNvPicPr>
          <p:nvPr/>
        </p:nvPicPr>
        <p:blipFill>
          <a:blip r:embed="rId3">
            <a:extLst>
              <a:ext uri="{28A0092B-C50C-407E-A947-70E740481C1C}">
                <a14:useLocalDpi xmlns:a14="http://schemas.microsoft.com/office/drawing/2010/main" val="0"/>
              </a:ext>
            </a:extLst>
          </a:blip>
          <a:srcRect b="3899"/>
          <a:stretch>
            <a:fillRect/>
          </a:stretch>
        </p:blipFill>
        <p:spPr bwMode="auto">
          <a:xfrm>
            <a:off x="273050" y="1147763"/>
            <a:ext cx="8597900" cy="438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noChangeArrowheads="1"/>
          </p:cNvSpPr>
          <p:nvPr>
            <p:ph type="title"/>
          </p:nvPr>
        </p:nvSpPr>
        <p:spPr>
          <a:xfrm>
            <a:off x="612775" y="228600"/>
            <a:ext cx="8153400" cy="990600"/>
          </a:xfrm>
        </p:spPr>
        <p:txBody>
          <a:bodyPr/>
          <a:lstStyle/>
          <a:p>
            <a:pPr eaLnBrk="1" hangingPunct="1"/>
            <a:r>
              <a:rPr lang="en-US" altLang="en-US" dirty="0"/>
              <a:t>Air Pollution Policy and Law</a:t>
            </a:r>
          </a:p>
        </p:txBody>
      </p:sp>
      <p:sp>
        <p:nvSpPr>
          <p:cNvPr id="50179" name="Rectangle 7"/>
          <p:cNvSpPr>
            <a:spLocks noGrp="1" noChangeArrowheads="1"/>
          </p:cNvSpPr>
          <p:nvPr>
            <p:ph sz="quarter" idx="1"/>
          </p:nvPr>
        </p:nvSpPr>
        <p:spPr>
          <a:xfrm>
            <a:off x="612775" y="1600200"/>
            <a:ext cx="8153400" cy="4495800"/>
          </a:xfrm>
        </p:spPr>
        <p:txBody>
          <a:bodyPr/>
          <a:lstStyle/>
          <a:p>
            <a:pPr eaLnBrk="1" hangingPunct="1"/>
            <a:r>
              <a:rPr lang="en-US" altLang="en-US"/>
              <a:t>International Air Pollution Policy</a:t>
            </a:r>
          </a:p>
          <a:p>
            <a:pPr lvl="1" eaLnBrk="1" hangingPunct="1"/>
            <a:r>
              <a:rPr lang="en-US" altLang="en-US"/>
              <a:t>Agreements to limit air pollution among countries</a:t>
            </a:r>
          </a:p>
          <a:p>
            <a:pPr lvl="1" eaLnBrk="1" hangingPunct="1"/>
            <a:r>
              <a:rPr lang="en-US" altLang="en-US"/>
              <a:t>Driven by shared sense of need and cost sharing</a:t>
            </a:r>
          </a:p>
          <a:p>
            <a:pPr eaLnBrk="1" hangingPunct="1"/>
            <a:r>
              <a:rPr lang="en-US" altLang="en-US"/>
              <a:t>Geneva Convention on long-range transboundary air pollution–1983</a:t>
            </a:r>
          </a:p>
          <a:p>
            <a:pPr lvl="1" eaLnBrk="1" hangingPunct="1"/>
            <a:r>
              <a:rPr lang="en-US" altLang="en-US"/>
              <a:t>Led to protocols for reducing air pollution internationally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title"/>
          </p:nvPr>
        </p:nvSpPr>
        <p:spPr>
          <a:xfrm>
            <a:off x="612775" y="228600"/>
            <a:ext cx="8153400" cy="990600"/>
          </a:xfrm>
        </p:spPr>
        <p:txBody>
          <a:bodyPr/>
          <a:lstStyle/>
          <a:p>
            <a:pPr eaLnBrk="1" hangingPunct="1"/>
            <a:r>
              <a:rPr lang="en-US" altLang="en-US" dirty="0"/>
              <a:t>Air Pollution Policy and Law</a:t>
            </a:r>
          </a:p>
        </p:txBody>
      </p:sp>
      <p:sp>
        <p:nvSpPr>
          <p:cNvPr id="51203" name="Rectangle 7"/>
          <p:cNvSpPr>
            <a:spLocks noGrp="1" noChangeArrowheads="1"/>
          </p:cNvSpPr>
          <p:nvPr>
            <p:ph sz="quarter" idx="1"/>
          </p:nvPr>
        </p:nvSpPr>
        <p:spPr>
          <a:xfrm>
            <a:off x="612775" y="1600200"/>
            <a:ext cx="8153400" cy="4495800"/>
          </a:xfrm>
        </p:spPr>
        <p:txBody>
          <a:bodyPr/>
          <a:lstStyle/>
          <a:p>
            <a:pPr eaLnBrk="1" hangingPunct="1"/>
            <a:r>
              <a:rPr lang="en-US" altLang="en-US" dirty="0"/>
              <a:t>International Air Pollution Policy</a:t>
            </a:r>
          </a:p>
          <a:p>
            <a:pPr eaLnBrk="1" hangingPunct="1"/>
            <a:r>
              <a:rPr lang="en-US" altLang="en-US" dirty="0"/>
              <a:t>1999 Protocol</a:t>
            </a:r>
          </a:p>
          <a:p>
            <a:pPr lvl="1" eaLnBrk="1" hangingPunct="1"/>
            <a:r>
              <a:rPr lang="en-US" altLang="en-US" dirty="0"/>
              <a:t>Addressed acidification, eutrophication, and ground-level ozone</a:t>
            </a:r>
          </a:p>
          <a:p>
            <a:pPr lvl="1" eaLnBrk="1" hangingPunct="1"/>
            <a:r>
              <a:rPr lang="en-US" altLang="en-US" dirty="0"/>
              <a:t>Reduced emissions of </a:t>
            </a:r>
            <a:r>
              <a:rPr lang="en-US" sz="2800" dirty="0"/>
              <a:t>SO</a:t>
            </a:r>
            <a:r>
              <a:rPr lang="en-US" sz="2800" baseline="-25000" dirty="0"/>
              <a:t>2</a:t>
            </a:r>
            <a:r>
              <a:rPr lang="en-US" sz="2800" dirty="0"/>
              <a:t>, NO</a:t>
            </a:r>
            <a:r>
              <a:rPr lang="en-US" sz="2800" baseline="-25000" dirty="0"/>
              <a:t>x</a:t>
            </a:r>
            <a:r>
              <a:rPr lang="en-US" sz="2800" dirty="0"/>
              <a:t> ,VOCs, and ammonia</a:t>
            </a:r>
          </a:p>
          <a:p>
            <a:pPr eaLnBrk="1" hangingPunct="1"/>
            <a:r>
              <a:rPr lang="en-US" altLang="en-US" dirty="0"/>
              <a:t>Montreal Protocol on Ozone, 1987</a:t>
            </a:r>
          </a:p>
          <a:p>
            <a:pPr lvl="1" eaLnBrk="1" hangingPunct="1"/>
            <a:r>
              <a:rPr lang="en-US" altLang="en-US" dirty="0"/>
              <a:t>Aimed to reduce ozone destruction</a:t>
            </a:r>
          </a:p>
          <a:p>
            <a:pPr lvl="1" eaLnBrk="1" hangingPunct="1"/>
            <a:r>
              <a:rPr lang="en-US" altLang="en-US" dirty="0"/>
              <a:t>Established timeline and protocols for phasing out CFCs and ozone-destroying substances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172.24.191.117\macdata_vol4\08VOL4\Graphics\Powerpoint\PEARSON\PE027-CHRISTENSEN_3e\Final files\ch10\Label\10_33_Figure_L.jpg"/>
          <p:cNvPicPr>
            <a:picLocks noChangeAspect="1" noChangeArrowheads="1"/>
          </p:cNvPicPr>
          <p:nvPr/>
        </p:nvPicPr>
        <p:blipFill>
          <a:blip r:embed="rId3"/>
          <a:srcRect/>
          <a:stretch>
            <a:fillRect/>
          </a:stretch>
        </p:blipFill>
        <p:spPr bwMode="auto">
          <a:xfrm>
            <a:off x="594851" y="668078"/>
            <a:ext cx="7954298" cy="5521845"/>
          </a:xfrm>
          <a:prstGeom prst="rect">
            <a:avLst/>
          </a:prstGeom>
          <a:noFill/>
        </p:spPr>
      </p:pic>
    </p:spTree>
    <p:extLst>
      <p:ext uri="{BB962C8B-B14F-4D97-AF65-F5344CB8AC3E}">
        <p14:creationId xmlns:p14="http://schemas.microsoft.com/office/powerpoint/2010/main" val="2430467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172.24.191.117\macdata_vol4\08VOL4\Graphics\Powerpoint\PEARSON\PE027-CHRISTENSEN_3e\Final files\ch10\Label\10_34_Figure_L.jpg"/>
          <p:cNvPicPr>
            <a:picLocks noChangeAspect="1" noChangeArrowheads="1"/>
          </p:cNvPicPr>
          <p:nvPr/>
        </p:nvPicPr>
        <p:blipFill>
          <a:blip r:embed="rId3"/>
          <a:srcRect/>
          <a:stretch>
            <a:fillRect/>
          </a:stretch>
        </p:blipFill>
        <p:spPr bwMode="auto">
          <a:xfrm>
            <a:off x="1900052" y="529087"/>
            <a:ext cx="5343896" cy="5799826"/>
          </a:xfrm>
          <a:prstGeom prst="rect">
            <a:avLst/>
          </a:prstGeom>
          <a:noFill/>
        </p:spPr>
      </p:pic>
    </p:spTree>
    <p:extLst>
      <p:ext uri="{BB962C8B-B14F-4D97-AF65-F5344CB8AC3E}">
        <p14:creationId xmlns:p14="http://schemas.microsoft.com/office/powerpoint/2010/main" val="3427041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title"/>
          </p:nvPr>
        </p:nvSpPr>
        <p:spPr>
          <a:xfrm>
            <a:off x="612775" y="228600"/>
            <a:ext cx="8153400" cy="990600"/>
          </a:xfrm>
        </p:spPr>
        <p:txBody>
          <a:bodyPr/>
          <a:lstStyle/>
          <a:p>
            <a:pPr eaLnBrk="1" hangingPunct="1"/>
            <a:r>
              <a:rPr lang="en-US" altLang="en-US" dirty="0"/>
              <a:t>10.4 Indoor Air Pollution</a:t>
            </a:r>
          </a:p>
        </p:txBody>
      </p:sp>
      <p:sp>
        <p:nvSpPr>
          <p:cNvPr id="35843" name="Rectangle 7"/>
          <p:cNvSpPr>
            <a:spLocks noGrp="1" noChangeArrowheads="1"/>
          </p:cNvSpPr>
          <p:nvPr>
            <p:ph sz="quarter" idx="1"/>
          </p:nvPr>
        </p:nvSpPr>
        <p:spPr>
          <a:xfrm>
            <a:off x="612775" y="1600200"/>
            <a:ext cx="8153400" cy="4495800"/>
          </a:xfrm>
        </p:spPr>
        <p:txBody>
          <a:bodyPr/>
          <a:lstStyle/>
          <a:p>
            <a:pPr eaLnBrk="1" hangingPunct="1"/>
            <a:r>
              <a:rPr lang="en-US" altLang="en-US"/>
              <a:t>Indoor air pollution </a:t>
            </a:r>
          </a:p>
          <a:p>
            <a:pPr lvl="1" eaLnBrk="1" hangingPunct="1"/>
            <a:r>
              <a:rPr lang="en-US" altLang="en-US"/>
              <a:t>Generally more polluted than outside air</a:t>
            </a:r>
          </a:p>
          <a:p>
            <a:pPr lvl="1" eaLnBrk="1" hangingPunct="1"/>
            <a:r>
              <a:rPr lang="en-US" altLang="en-US"/>
              <a:t>Combustion by-products</a:t>
            </a:r>
          </a:p>
          <a:p>
            <a:pPr lvl="2" eaLnBrk="1" hangingPunct="1"/>
            <a:r>
              <a:rPr lang="en-US" altLang="en-US"/>
              <a:t>Carbon monoxide, nitrogen and sulfur oxides, VOCs, particulate matter</a:t>
            </a:r>
          </a:p>
          <a:p>
            <a:pPr lvl="3" eaLnBrk="1" hangingPunct="1"/>
            <a:r>
              <a:rPr lang="en-US" altLang="en-US"/>
              <a:t>Indoor burning</a:t>
            </a:r>
          </a:p>
          <a:p>
            <a:pPr lvl="3" eaLnBrk="1" hangingPunct="1"/>
            <a:r>
              <a:rPr lang="en-US" altLang="en-US"/>
              <a:t>Secondhand smoke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72.24.191.117\macdata_vol4\08VOL4\Graphics\Powerpoint\PEARSON\PE027-CHRISTENSEN_3e\Final files\ch10\Label\10_22_Figure_L.jpg"/>
          <p:cNvPicPr>
            <a:picLocks noChangeAspect="1" noChangeArrowheads="1"/>
          </p:cNvPicPr>
          <p:nvPr/>
        </p:nvPicPr>
        <p:blipFill>
          <a:blip r:embed="rId3"/>
          <a:srcRect/>
          <a:stretch>
            <a:fillRect/>
          </a:stretch>
        </p:blipFill>
        <p:spPr bwMode="auto">
          <a:xfrm>
            <a:off x="457200" y="1106771"/>
            <a:ext cx="8229600" cy="4644458"/>
          </a:xfrm>
          <a:prstGeom prst="rect">
            <a:avLst/>
          </a:prstGeom>
          <a:noFill/>
        </p:spPr>
      </p:pic>
    </p:spTree>
    <p:extLst>
      <p:ext uri="{BB962C8B-B14F-4D97-AF65-F5344CB8AC3E}">
        <p14:creationId xmlns:p14="http://schemas.microsoft.com/office/powerpoint/2010/main" val="2169195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172.24.191.117\macdata_vol4\08VOL4\Graphics\Powerpoint\PEARSON\PE027-CHRISTENSEN_3e\Final files\ch10\Label\10_23_Figure_L.jpg"/>
          <p:cNvPicPr>
            <a:picLocks noChangeAspect="1" noChangeArrowheads="1"/>
          </p:cNvPicPr>
          <p:nvPr/>
        </p:nvPicPr>
        <p:blipFill>
          <a:blip r:embed="rId3"/>
          <a:srcRect/>
          <a:stretch>
            <a:fillRect/>
          </a:stretch>
        </p:blipFill>
        <p:spPr bwMode="auto">
          <a:xfrm>
            <a:off x="419100" y="583924"/>
            <a:ext cx="8305800" cy="5690152"/>
          </a:xfrm>
          <a:prstGeom prst="rect">
            <a:avLst/>
          </a:prstGeom>
          <a:noFill/>
        </p:spPr>
      </p:pic>
    </p:spTree>
    <p:extLst>
      <p:ext uri="{BB962C8B-B14F-4D97-AF65-F5344CB8AC3E}">
        <p14:creationId xmlns:p14="http://schemas.microsoft.com/office/powerpoint/2010/main" val="3085905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172.24.191.117\macdata_vol4\08VOL4\Graphics\Powerpoint\PEARSON\PE027-CHRISTENSEN_3e\Final files\ch10\Label\10_24_Figure_L.jpg"/>
          <p:cNvPicPr>
            <a:picLocks noChangeAspect="1" noChangeArrowheads="1"/>
          </p:cNvPicPr>
          <p:nvPr/>
        </p:nvPicPr>
        <p:blipFill>
          <a:blip r:embed="rId3"/>
          <a:srcRect/>
          <a:stretch>
            <a:fillRect/>
          </a:stretch>
        </p:blipFill>
        <p:spPr bwMode="auto">
          <a:xfrm>
            <a:off x="630382" y="576899"/>
            <a:ext cx="7883236" cy="5704202"/>
          </a:xfrm>
          <a:prstGeom prst="rect">
            <a:avLst/>
          </a:prstGeom>
          <a:noFill/>
        </p:spPr>
      </p:pic>
    </p:spTree>
    <p:extLst>
      <p:ext uri="{BB962C8B-B14F-4D97-AF65-F5344CB8AC3E}">
        <p14:creationId xmlns:p14="http://schemas.microsoft.com/office/powerpoint/2010/main" val="518975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CEF55-AF45-43B6-B3B2-39B22A0906D9}"/>
              </a:ext>
            </a:extLst>
          </p:cNvPr>
          <p:cNvSpPr>
            <a:spLocks noGrp="1"/>
          </p:cNvSpPr>
          <p:nvPr>
            <p:ph type="title"/>
          </p:nvPr>
        </p:nvSpPr>
        <p:spPr>
          <a:xfrm>
            <a:off x="298944" y="285707"/>
            <a:ext cx="8229600" cy="1097279"/>
          </a:xfrm>
        </p:spPr>
        <p:txBody>
          <a:bodyPr/>
          <a:lstStyle/>
          <a:p>
            <a:r>
              <a:rPr lang="en-US" dirty="0"/>
              <a:t>You decide: </a:t>
            </a:r>
            <a:r>
              <a:rPr lang="en-US" sz="3600" dirty="0"/>
              <a:t>Should e-cigarettes be regulated like smoking tobacco?</a:t>
            </a:r>
            <a:endParaRPr lang="en-US" dirty="0"/>
          </a:p>
        </p:txBody>
      </p:sp>
      <p:sp>
        <p:nvSpPr>
          <p:cNvPr id="3" name="Text Placeholder 2">
            <a:extLst>
              <a:ext uri="{FF2B5EF4-FFF2-40B4-BE49-F238E27FC236}">
                <a16:creationId xmlns:a16="http://schemas.microsoft.com/office/drawing/2014/main" id="{CE06AB68-A592-4FFC-B071-02E44E1D8BED}"/>
              </a:ext>
            </a:extLst>
          </p:cNvPr>
          <p:cNvSpPr>
            <a:spLocks noGrp="1"/>
          </p:cNvSpPr>
          <p:nvPr>
            <p:ph type="body" idx="1"/>
          </p:nvPr>
        </p:nvSpPr>
        <p:spPr>
          <a:xfrm>
            <a:off x="201085" y="1581766"/>
            <a:ext cx="8229600" cy="4813513"/>
          </a:xfrm>
        </p:spPr>
        <p:txBody>
          <a:bodyPr/>
          <a:lstStyle/>
          <a:p>
            <a:pPr marL="536575" indent="-434975">
              <a:buSzPct val="100000"/>
            </a:pPr>
            <a:r>
              <a:rPr lang="en-US" sz="2000" dirty="0"/>
              <a:t>Vaping, also known as the smoking of e-cigarettes, is on the rise in the United States.</a:t>
            </a:r>
          </a:p>
          <a:p>
            <a:pPr marL="941388" lvl="1" indent="-404813"/>
            <a:r>
              <a:rPr lang="en-US" sz="1800" dirty="0"/>
              <a:t>Individuals, local governments, and schools are arguing that vaping should have regulations similar to smoking. They argue that we still don’t know the harmful effects of vaping, just like we previously did not know the harmful effects of smoking.</a:t>
            </a:r>
          </a:p>
          <a:p>
            <a:pPr marL="941388" lvl="1" indent="-404813"/>
            <a:r>
              <a:rPr lang="en-US" sz="1800" dirty="0"/>
              <a:t>e-cigarette manufacturers promote vaping as a low-harm alternative to smoking tobacco. Some have even gone so far as to call e-cigarettes medical devices because they help people to stop smoking cigarettes, which have been proven to be harmful.</a:t>
            </a:r>
          </a:p>
          <a:p>
            <a:pPr marL="536575" indent="-434975">
              <a:buSzPct val="100000"/>
            </a:pPr>
            <a:r>
              <a:rPr lang="en-US" sz="2000" dirty="0"/>
              <a:t>Do you think e-cigarettes should be regulated like other tobacco products? </a:t>
            </a:r>
          </a:p>
        </p:txBody>
      </p:sp>
    </p:spTree>
    <p:extLst>
      <p:ext uri="{BB962C8B-B14F-4D97-AF65-F5344CB8AC3E}">
        <p14:creationId xmlns:p14="http://schemas.microsoft.com/office/powerpoint/2010/main" val="3897730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
            <a:extLst>
              <a:ext uri="{FF2B5EF4-FFF2-40B4-BE49-F238E27FC236}">
                <a16:creationId xmlns:a16="http://schemas.microsoft.com/office/drawing/2014/main" id="{1D803F20-4A24-4996-A766-D2173EECD648}"/>
              </a:ext>
            </a:extLst>
          </p:cNvPr>
          <p:cNvSpPr>
            <a:spLocks noGrp="1" noChangeArrowheads="1"/>
          </p:cNvSpPr>
          <p:nvPr>
            <p:ph type="title"/>
          </p:nvPr>
        </p:nvSpPr>
        <p:spPr>
          <a:xfrm>
            <a:off x="272568" y="250540"/>
            <a:ext cx="8229600" cy="838032"/>
          </a:xfrm>
        </p:spPr>
        <p:txBody>
          <a:bodyPr/>
          <a:lstStyle/>
          <a:p>
            <a:r>
              <a:rPr lang="en-US" altLang="en-US" dirty="0"/>
              <a:t>Seeing Solutions: Taking the Fire out of Cooking</a:t>
            </a:r>
          </a:p>
        </p:txBody>
      </p:sp>
      <p:sp>
        <p:nvSpPr>
          <p:cNvPr id="45059" name="Rectangle 11">
            <a:extLst>
              <a:ext uri="{FF2B5EF4-FFF2-40B4-BE49-F238E27FC236}">
                <a16:creationId xmlns:a16="http://schemas.microsoft.com/office/drawing/2014/main" id="{8E94BB41-0FD4-4437-BD60-7D62F81A07E7}"/>
              </a:ext>
            </a:extLst>
          </p:cNvPr>
          <p:cNvSpPr>
            <a:spLocks noGrp="1" noChangeArrowheads="1"/>
          </p:cNvSpPr>
          <p:nvPr>
            <p:ph type="body" idx="1"/>
          </p:nvPr>
        </p:nvSpPr>
        <p:spPr>
          <a:xfrm>
            <a:off x="194587" y="1545159"/>
            <a:ext cx="8229600" cy="4525963"/>
          </a:xfrm>
        </p:spPr>
        <p:txBody>
          <a:bodyPr/>
          <a:lstStyle/>
          <a:p>
            <a:pPr marL="536575" indent="-434975">
              <a:spcBef>
                <a:spcPts val="1000"/>
              </a:spcBef>
            </a:pPr>
            <a:r>
              <a:rPr lang="en-US" altLang="en-US" sz="2800" dirty="0"/>
              <a:t>Smoke from indoor wood-fueled stoves </a:t>
            </a:r>
          </a:p>
          <a:p>
            <a:pPr marL="536575" indent="-434975">
              <a:spcBef>
                <a:spcPts val="1000"/>
              </a:spcBef>
            </a:pPr>
            <a:r>
              <a:rPr lang="en-US" altLang="en-US" sz="2800" dirty="0"/>
              <a:t>Cause many health issues</a:t>
            </a:r>
          </a:p>
          <a:p>
            <a:pPr marL="536575" indent="-434975">
              <a:spcBef>
                <a:spcPts val="1000"/>
              </a:spcBef>
            </a:pPr>
            <a:r>
              <a:rPr lang="en-US" altLang="en-US" sz="2800" dirty="0"/>
              <a:t>Cancer, respiratory infection, pulmonary disease</a:t>
            </a:r>
          </a:p>
          <a:p>
            <a:pPr marL="536575" indent="-434975">
              <a:spcBef>
                <a:spcPts val="1000"/>
              </a:spcBef>
            </a:pPr>
            <a:r>
              <a:rPr lang="en-US" altLang="en-US" sz="2800" dirty="0"/>
              <a:t>Smokeless cooking fuels reduce risk</a:t>
            </a:r>
          </a:p>
          <a:p>
            <a:pPr marL="941388" lvl="1" indent="-404813">
              <a:spcBef>
                <a:spcPts val="500"/>
              </a:spcBef>
            </a:pPr>
            <a:r>
              <a:rPr lang="en-US" altLang="en-US" sz="2400" dirty="0"/>
              <a:t>Many too expensive</a:t>
            </a:r>
          </a:p>
          <a:p>
            <a:pPr marL="1354138" lvl="2" indent="-404813"/>
            <a:r>
              <a:rPr lang="en-US" altLang="en-US" sz="2000" dirty="0"/>
              <a:t>Natural gas and kerosene</a:t>
            </a:r>
          </a:p>
          <a:p>
            <a:pPr marL="536575" indent="-434975">
              <a:spcBef>
                <a:spcPts val="1000"/>
              </a:spcBef>
            </a:pPr>
            <a:r>
              <a:rPr lang="en-US" altLang="en-US" sz="2800" dirty="0"/>
              <a:t>Solar cookers</a:t>
            </a:r>
          </a:p>
          <a:p>
            <a:pPr marL="941388" lvl="1" indent="-404813">
              <a:spcBef>
                <a:spcPts val="500"/>
              </a:spcBef>
            </a:pPr>
            <a:r>
              <a:rPr lang="en-US" altLang="en-US" sz="2400" dirty="0"/>
              <a:t>Pros and cons</a:t>
            </a:r>
          </a:p>
          <a:p>
            <a:pPr marL="941388" lvl="1" indent="-404813">
              <a:spcBef>
                <a:spcPts val="500"/>
              </a:spcBef>
            </a:pPr>
            <a:r>
              <a:rPr lang="en-US" altLang="en-US" sz="2400" dirty="0"/>
              <a:t>3.1 million have been distributed world wide</a:t>
            </a:r>
          </a:p>
        </p:txBody>
      </p:sp>
    </p:spTree>
    <p:extLst>
      <p:ext uri="{BB962C8B-B14F-4D97-AF65-F5344CB8AC3E}">
        <p14:creationId xmlns:p14="http://schemas.microsoft.com/office/powerpoint/2010/main" val="645007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172.24.191.117\macdata_vol4\08VOL4\Graphics\Powerpoint\PEARSON\PE027-CHRISTENSEN_3e\Final files\ch10\Label\10_25_Figure_L.jpg"/>
          <p:cNvPicPr>
            <a:picLocks noChangeAspect="1" noChangeArrowheads="1"/>
          </p:cNvPicPr>
          <p:nvPr/>
        </p:nvPicPr>
        <p:blipFill>
          <a:blip r:embed="rId3"/>
          <a:srcRect/>
          <a:stretch>
            <a:fillRect/>
          </a:stretch>
        </p:blipFill>
        <p:spPr bwMode="auto">
          <a:xfrm>
            <a:off x="2348476" y="552845"/>
            <a:ext cx="4447048" cy="5752310"/>
          </a:xfrm>
          <a:prstGeom prst="rect">
            <a:avLst/>
          </a:prstGeom>
          <a:noFill/>
        </p:spPr>
      </p:pic>
    </p:spTree>
    <p:extLst>
      <p:ext uri="{BB962C8B-B14F-4D97-AF65-F5344CB8AC3E}">
        <p14:creationId xmlns:p14="http://schemas.microsoft.com/office/powerpoint/2010/main" val="48999284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1901</TotalTime>
  <Words>532</Words>
  <Application>Microsoft Office PowerPoint</Application>
  <PresentationFormat>On-screen Show (4:3)</PresentationFormat>
  <Paragraphs>100</Paragraphs>
  <Slides>25</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Noto Sans Symbols</vt:lpstr>
      <vt:lpstr>Times New Roman</vt:lpstr>
      <vt:lpstr>TimesNewRomanPS-BoldMT</vt:lpstr>
      <vt:lpstr>Tw Cen MT</vt:lpstr>
      <vt:lpstr>Wingdings</vt:lpstr>
      <vt:lpstr>Wingdings 2</vt:lpstr>
      <vt:lpstr>Median</vt:lpstr>
      <vt:lpstr>EN SP 2000</vt:lpstr>
      <vt:lpstr>Indoor Air Pollution</vt:lpstr>
      <vt:lpstr>10.4 Indoor Air Pollution</vt:lpstr>
      <vt:lpstr>PowerPoint Presentation</vt:lpstr>
      <vt:lpstr>PowerPoint Presentation</vt:lpstr>
      <vt:lpstr>PowerPoint Presentation</vt:lpstr>
      <vt:lpstr>You decide: Should e-cigarettes be regulated like smoking tobacco?</vt:lpstr>
      <vt:lpstr>Seeing Solutions: Taking the Fire out of Cooking</vt:lpstr>
      <vt:lpstr>PowerPoint Presentation</vt:lpstr>
      <vt:lpstr>PowerPoint Presentation</vt:lpstr>
      <vt:lpstr>PowerPoint Presentation</vt:lpstr>
      <vt:lpstr>Indoor Air Pollution</vt:lpstr>
      <vt:lpstr>PowerPoint Presentation</vt:lpstr>
      <vt:lpstr>Indoor Air Pollution</vt:lpstr>
      <vt:lpstr>PowerPoint Presentation</vt:lpstr>
      <vt:lpstr>Indoor Air Pollution</vt:lpstr>
      <vt:lpstr>PowerPoint Presentation</vt:lpstr>
      <vt:lpstr>Indoor Air Pollution</vt:lpstr>
      <vt:lpstr>PowerPoint Presentation</vt:lpstr>
      <vt:lpstr>10.5 Air Pollution Policy and Law</vt:lpstr>
      <vt:lpstr>PowerPoint Presentation</vt:lpstr>
      <vt:lpstr>Air Pollution Policy and Law</vt:lpstr>
      <vt:lpstr>Air Pollution Policy and Law</vt:lpstr>
      <vt:lpstr>PowerPoint Presentation</vt:lpstr>
      <vt:lpstr>PowerPoint Presentation</vt:lpstr>
    </vt:vector>
  </TitlesOfParts>
  <Company>Marist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Marist User</dc:creator>
  <cp:lastModifiedBy>Minory Nammouz</cp:lastModifiedBy>
  <cp:revision>223</cp:revision>
  <dcterms:created xsi:type="dcterms:W3CDTF">2006-11-27T19:01:04Z</dcterms:created>
  <dcterms:modified xsi:type="dcterms:W3CDTF">2020-10-20T13:41:01Z</dcterms:modified>
</cp:coreProperties>
</file>