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304" r:id="rId14"/>
    <p:sldId id="268" r:id="rId15"/>
    <p:sldId id="269" r:id="rId16"/>
    <p:sldId id="270" r:id="rId17"/>
    <p:sldId id="271" r:id="rId18"/>
    <p:sldId id="276" r:id="rId19"/>
    <p:sldId id="275" r:id="rId20"/>
    <p:sldId id="305" r:id="rId21"/>
    <p:sldId id="277" r:id="rId22"/>
    <p:sldId id="278" r:id="rId23"/>
    <p:sldId id="320" r:id="rId24"/>
    <p:sldId id="282" r:id="rId25"/>
    <p:sldId id="284" r:id="rId26"/>
    <p:sldId id="285" r:id="rId27"/>
    <p:sldId id="286" r:id="rId28"/>
    <p:sldId id="287" r:id="rId29"/>
    <p:sldId id="321" r:id="rId30"/>
    <p:sldId id="348" r:id="rId31"/>
    <p:sldId id="349" r:id="rId32"/>
    <p:sldId id="351" r:id="rId33"/>
    <p:sldId id="294" r:id="rId34"/>
    <p:sldId id="306" r:id="rId35"/>
    <p:sldId id="307" r:id="rId36"/>
    <p:sldId id="303" r:id="rId37"/>
    <p:sldId id="308" r:id="rId38"/>
    <p:sldId id="312" r:id="rId39"/>
    <p:sldId id="313" r:id="rId40"/>
    <p:sldId id="314" r:id="rId41"/>
    <p:sldId id="315" r:id="rId42"/>
    <p:sldId id="316" r:id="rId43"/>
    <p:sldId id="317" r:id="rId44"/>
    <p:sldId id="318" r:id="rId45"/>
    <p:sldId id="319" r:id="rId4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383" y="3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966FCC-54A6-409F-8C23-47939DD2B555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02E89B-2F1C-4205-9C7E-887241CED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9038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17F4362C-C279-488C-8340-0C293E1942F3}" type="slidenum">
              <a:rPr lang="en-US" altLang="en-US" sz="1200"/>
              <a:pPr eaLnBrk="1" hangingPunct="1"/>
              <a:t>2</a:t>
            </a:fld>
            <a:endParaRPr lang="en-US" altLang="en-US" sz="120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D64FBDDE-FE23-4192-8DAE-17D373377E39}" type="slidenum">
              <a:rPr lang="en-US" altLang="en-US" sz="1200"/>
              <a:pPr eaLnBrk="1" hangingPunct="1"/>
              <a:t>11</a:t>
            </a:fld>
            <a:endParaRPr lang="en-US" altLang="en-US" sz="1200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91499DA1-E037-4981-895F-03EF48AD159A}" type="slidenum">
              <a:rPr lang="en-US" altLang="en-US" sz="1200"/>
              <a:pPr algn="r" eaLnBrk="1" hangingPunct="1"/>
              <a:t>12</a:t>
            </a:fld>
            <a:endParaRPr lang="en-US" altLang="en-US" sz="1200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6C15CE61-A05E-44CD-B1CF-772886F14041}" type="slidenum">
              <a:rPr lang="en-US" altLang="en-US" sz="1200"/>
              <a:pPr eaLnBrk="1" hangingPunct="1"/>
              <a:t>14</a:t>
            </a:fld>
            <a:endParaRPr lang="en-US" altLang="en-US" sz="1200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lvl="1" eaLnBrk="1" hangingPunct="1">
              <a:buFont typeface="Times" pitchFamily="1" charset="0"/>
              <a:buNone/>
            </a:pPr>
            <a:r>
              <a:rPr lang="en-US" altLang="en-US" dirty="0"/>
              <a:t>Environmental science is an interdisciplinary science that encompasses physical, chemical, and biological science as well as sociology, economics, and politics.</a:t>
            </a:r>
          </a:p>
          <a:p>
            <a:pPr marL="0" lvl="1" eaLnBrk="1" hangingPunct="1">
              <a:buFont typeface="Times" pitchFamily="1" charset="0"/>
              <a:buNone/>
            </a:pPr>
            <a:r>
              <a:rPr lang="en-US" altLang="en-US" dirty="0"/>
              <a:t>Ecology is one of the branches within environmental science. Ecology is the study of the abundance, distribution, and interactions of organisms in relation to their environment.</a:t>
            </a:r>
          </a:p>
          <a:p>
            <a:pPr eaLnBrk="1" hangingPunct="1">
              <a:buFont typeface="Times" pitchFamily="1" charset="0"/>
              <a:buNone/>
            </a:pPr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DE124658-057E-41AB-9E2F-1FA4C156479E}" type="slidenum">
              <a:rPr lang="en-US" altLang="en-US" sz="1200"/>
              <a:pPr eaLnBrk="1" hangingPunct="1"/>
              <a:t>15</a:t>
            </a:fld>
            <a:endParaRPr lang="en-US" altLang="en-US" sz="120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7A21B7E2-467D-4B7A-AA22-0EF27D8B8472}" type="slidenum">
              <a:rPr lang="en-US" altLang="en-US" sz="1200"/>
              <a:pPr algn="r" eaLnBrk="1" hangingPunct="1"/>
              <a:t>16</a:t>
            </a:fld>
            <a:endParaRPr lang="en-US" altLang="en-US" sz="1200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8D3AED30-3B45-419B-B2F1-03D813A7A97D}" type="slidenum">
              <a:rPr lang="en-US" altLang="en-US" sz="1200"/>
              <a:pPr eaLnBrk="1" hangingPunct="1"/>
              <a:t>17</a:t>
            </a:fld>
            <a:endParaRPr lang="en-US" altLang="en-US" sz="1200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Times" pitchFamily="1" charset="0"/>
              <a:buNone/>
            </a:pPr>
            <a:endParaRPr lang="en-US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886057C5-C5D1-4DB7-B6EF-0DD52D5EF754}" type="slidenum">
              <a:rPr lang="en-US" altLang="en-US" sz="1200"/>
              <a:pPr eaLnBrk="1" hangingPunct="1"/>
              <a:t>18</a:t>
            </a:fld>
            <a:endParaRPr lang="en-US" altLang="en-US" sz="1200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1C6AC7DA-D8AD-41D8-871E-81B451C4FD20}" type="slidenum">
              <a:rPr lang="en-US" altLang="en-US" sz="1200"/>
              <a:pPr eaLnBrk="1" hangingPunct="1"/>
              <a:t>19</a:t>
            </a:fld>
            <a:endParaRPr lang="en-US" altLang="en-US" sz="1200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6AA5A9F1-9719-4BA8-A4C9-0E35F56AE06E}" type="slidenum">
              <a:rPr lang="en-US" altLang="en-US" sz="1200"/>
              <a:pPr eaLnBrk="1" hangingPunct="1"/>
              <a:t>21</a:t>
            </a:fld>
            <a:endParaRPr lang="en-US" altLang="en-US" sz="1200"/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B5ED589F-18F3-4D9B-851E-EAF00B15E774}" type="slidenum">
              <a:rPr lang="en-US" altLang="en-US" sz="1200"/>
              <a:pPr eaLnBrk="1" hangingPunct="1"/>
              <a:t>22</a:t>
            </a:fld>
            <a:endParaRPr lang="en-US" altLang="en-US" sz="1200"/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FB6B9044-22CF-4D43-AF53-0029EABA0069}" type="slidenum">
              <a:rPr lang="en-US" altLang="en-US" sz="1200"/>
              <a:pPr eaLnBrk="1" hangingPunct="1"/>
              <a:t>3</a:t>
            </a:fld>
            <a:endParaRPr lang="en-US" altLang="en-US" sz="120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Figure 1.11 An Integrated System </a:t>
            </a:r>
          </a:p>
          <a:p>
            <a:r>
              <a:rPr lang="en-US" dirty="0"/>
              <a:t>Ecosystems comprise organisms and their nonliving environment, and they are dependent on inflows and outflows of matter and energy.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23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261147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FD1E8CD8-2902-406F-BA82-CE547BD6FA20}" type="slidenum">
              <a:rPr lang="en-US" altLang="en-US" sz="1200"/>
              <a:pPr eaLnBrk="1" hangingPunct="1"/>
              <a:t>24</a:t>
            </a:fld>
            <a:endParaRPr lang="en-US" altLang="en-US" sz="1200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1A87B094-9A1A-4875-87F9-5673B3F53125}" type="slidenum">
              <a:rPr lang="en-US" altLang="en-US" sz="1200"/>
              <a:pPr eaLnBrk="1" hangingPunct="1"/>
              <a:t>25</a:t>
            </a:fld>
            <a:endParaRPr lang="en-US" altLang="en-US" sz="1200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16749497-D93D-45E0-958F-3B437D0D7872}" type="slidenum">
              <a:rPr lang="en-US" altLang="en-US" sz="1200"/>
              <a:pPr eaLnBrk="1" hangingPunct="1"/>
              <a:t>26</a:t>
            </a:fld>
            <a:endParaRPr lang="en-US" altLang="en-US" sz="1200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F28F8567-8956-48BC-850B-522333EFBB78}" type="slidenum">
              <a:rPr lang="en-US" altLang="en-US" sz="1200"/>
              <a:pPr eaLnBrk="1" hangingPunct="1"/>
              <a:t>27</a:t>
            </a:fld>
            <a:endParaRPr lang="en-US" altLang="en-US" sz="1200"/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E6C12145-C372-4111-9B31-209B365C9CEB}" type="slidenum">
              <a:rPr lang="en-US" altLang="en-US" sz="1200"/>
              <a:pPr eaLnBrk="1" hangingPunct="1"/>
              <a:t>28</a:t>
            </a:fld>
            <a:endParaRPr lang="en-US" altLang="en-US" sz="1200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Figure 1.13 Humans and Ecosystems </a:t>
            </a:r>
          </a:p>
          <a:p>
            <a:r>
              <a:rPr lang="en-US" dirty="0"/>
              <a:t>Human well-being is dependent on the services provided by ecosystems. Human activities produce significant changes in the ecosystem functions that deliver those services.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29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2196220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30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6106052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31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8388909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32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955214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C02BA97C-306E-414B-A46D-652635BAFC4D}" type="slidenum">
              <a:rPr lang="en-US" altLang="en-US" sz="1200"/>
              <a:pPr algn="r" eaLnBrk="1" hangingPunct="1"/>
              <a:t>4</a:t>
            </a:fld>
            <a:endParaRPr lang="en-US" altLang="en-US" sz="120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Times" pitchFamily="1" charset="0"/>
              <a:buNone/>
            </a:pPr>
            <a:r>
              <a:rPr lang="en-US" altLang="en-US" b="1" dirty="0"/>
              <a:t>Long Gone</a:t>
            </a:r>
          </a:p>
          <a:p>
            <a:pPr eaLnBrk="1" hangingPunct="1"/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35492BC9-CD29-4163-BBE2-BE33FBE332AF}" type="slidenum">
              <a:rPr lang="en-US" altLang="en-US" sz="1200"/>
              <a:pPr eaLnBrk="1" hangingPunct="1"/>
              <a:t>33</a:t>
            </a:fld>
            <a:endParaRPr lang="en-US" altLang="en-US" sz="1200"/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>
                <a:latin typeface="TimesNewRomanPS-BoldMT" charset="0"/>
              </a:rPr>
              <a:t>=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98D78CB1-D18E-3940-A702-343CC02C15A3}" type="slidenum">
              <a:rPr lang="en-US"/>
              <a:pPr/>
              <a:t>34</a:t>
            </a:fld>
            <a:endParaRPr lang="en-US"/>
          </a:p>
        </p:txBody>
      </p:sp>
      <p:sp>
        <p:nvSpPr>
          <p:cNvPr id="153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D83CD0D9-3817-A749-AD6F-C00173E0725F}" type="slidenum">
              <a:rPr lang="en-US"/>
              <a:pPr/>
              <a:t>35</a:t>
            </a:fld>
            <a:endParaRPr lang="en-US"/>
          </a:p>
        </p:txBody>
      </p:sp>
      <p:sp>
        <p:nvSpPr>
          <p:cNvPr id="154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8" rIns="91435" bIns="45718" anchor="b"/>
          <a:lstStyle/>
          <a:p>
            <a:pPr algn="r"/>
            <a:fld id="{4E027926-4F40-4F44-BFDC-5BAD83EC3260}" type="slidenum">
              <a:rPr lang="en-US" sz="1200"/>
              <a:pPr algn="r"/>
              <a:t>36</a:t>
            </a:fld>
            <a:endParaRPr lang="en-US" sz="1200" dirty="0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37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8776356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38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1904010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39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4218618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40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1645605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42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9445025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45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975671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963FBA07-0F6F-4793-8604-120469202511}" type="slidenum">
              <a:rPr lang="en-US" altLang="en-US" sz="1200"/>
              <a:pPr eaLnBrk="1" hangingPunct="1"/>
              <a:t>5</a:t>
            </a:fld>
            <a:endParaRPr lang="en-US" altLang="en-US" sz="120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F0D64B43-5CE0-40DC-9C85-AEAFA911A4E0}" type="slidenum">
              <a:rPr lang="en-US" altLang="en-US" sz="1200"/>
              <a:pPr algn="r" eaLnBrk="1" hangingPunct="1"/>
              <a:t>6</a:t>
            </a:fld>
            <a:endParaRPr lang="en-US" altLang="en-US" sz="120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E8AE9146-2307-443F-9BBA-93F0694C8215}" type="slidenum">
              <a:rPr lang="en-US" altLang="en-US" sz="1200"/>
              <a:pPr eaLnBrk="1" hangingPunct="1"/>
              <a:t>7</a:t>
            </a:fld>
            <a:endParaRPr lang="en-US" altLang="en-US" sz="120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F388E1FE-9057-4BBF-BF08-94A32F68ED54}" type="slidenum">
              <a:rPr lang="en-US" altLang="en-US" sz="1200"/>
              <a:pPr algn="r" eaLnBrk="1" hangingPunct="1"/>
              <a:t>8</a:t>
            </a:fld>
            <a:endParaRPr lang="en-US" altLang="en-US" sz="1200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9F8249F2-7124-40EE-92CD-F25A114DE009}" type="slidenum">
              <a:rPr lang="en-US" altLang="en-US" sz="1200"/>
              <a:pPr eaLnBrk="1" hangingPunct="1"/>
              <a:t>9</a:t>
            </a:fld>
            <a:endParaRPr lang="en-US" altLang="en-US" sz="1200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Times" pitchFamily="1" charset="0"/>
              <a:buNone/>
            </a:pPr>
            <a:r>
              <a:rPr lang="en-US" altLang="en-US"/>
              <a:t>Over the past 75 years, human population has increased threefold and our resource use has increased 20-fold.</a:t>
            </a:r>
          </a:p>
          <a:p>
            <a:pPr eaLnBrk="1" hangingPunct="1"/>
            <a:endParaRPr lang="en-US" altLang="en-US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23EA4C5A-A7D9-49E2-99D0-D523E4AEA21B}" type="slidenum">
              <a:rPr lang="en-US" altLang="en-US" sz="1200"/>
              <a:pPr algn="r" eaLnBrk="1" hangingPunct="1"/>
              <a:t>10</a:t>
            </a:fld>
            <a:endParaRPr lang="en-US" altLang="en-US" sz="1200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5E57D98B-B17C-4EB0-808F-C5F5AD3CA965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29E3EE46-E0EE-4D48-8522-08AE0AC0D38F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7D98B-B17C-4EB0-808F-C5F5AD3CA965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EE46-E0EE-4D48-8522-08AE0AC0D3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7D98B-B17C-4EB0-808F-C5F5AD3CA965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EE46-E0EE-4D48-8522-08AE0AC0D3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earning Objectives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 txBox="1">
            <a:spLocks noGrp="1"/>
          </p:cNvSpPr>
          <p:nvPr>
            <p:ph type="title"/>
          </p:nvPr>
        </p:nvSpPr>
        <p:spPr>
          <a:xfrm>
            <a:off x="457200" y="215371"/>
            <a:ext cx="8229600" cy="109727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buClr>
                <a:srgbClr val="007FA3"/>
              </a:buClr>
              <a:buFont typeface="Times New Roman"/>
              <a:buNone/>
              <a:defRPr sz="3400" b="1" i="0" u="none" strike="noStrike" cap="none">
                <a:solidFill>
                  <a:srgbClr val="007FA3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18871" marR="0" lvl="0" indent="-93471" algn="l" rtl="0">
              <a:spcBef>
                <a:spcPts val="1500"/>
              </a:spcBef>
              <a:buClr>
                <a:srgbClr val="007FA3"/>
              </a:buClr>
              <a:buSzPct val="25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569913" marR="0" lvl="1" indent="-188912" algn="l" rtl="0">
              <a:spcBef>
                <a:spcPts val="600"/>
              </a:spcBef>
              <a:buClr>
                <a:srgbClr val="007FA3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27000" algn="l" rtl="0">
              <a:spcBef>
                <a:spcPts val="600"/>
              </a:spcBef>
              <a:buClr>
                <a:srgbClr val="007FA3"/>
              </a:buClr>
              <a:buSzPct val="100000"/>
              <a:buFont typeface="Noto Sans Symbols"/>
              <a:buChar char="▪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27000" algn="l" rtl="0">
              <a:spcBef>
                <a:spcPts val="600"/>
              </a:spcBef>
              <a:buClr>
                <a:srgbClr val="007FA3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27000" algn="l" rtl="0">
              <a:spcBef>
                <a:spcPts val="600"/>
              </a:spcBef>
              <a:buClr>
                <a:srgbClr val="007FA3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27000" algn="l" rtl="0">
              <a:spcBef>
                <a:spcPts val="300"/>
              </a:spcBef>
              <a:buClr>
                <a:srgbClr val="007FA3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27000" algn="l" rtl="0">
              <a:spcBef>
                <a:spcPts val="300"/>
              </a:spcBef>
              <a:buClr>
                <a:srgbClr val="007FA3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27000" algn="l" rtl="0">
              <a:spcBef>
                <a:spcPts val="300"/>
              </a:spcBef>
              <a:buClr>
                <a:srgbClr val="007FA3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27000" algn="l" rtl="0">
              <a:spcBef>
                <a:spcPts val="300"/>
              </a:spcBef>
              <a:buClr>
                <a:srgbClr val="007FA3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ftr" idx="11"/>
          </p:nvPr>
        </p:nvSpPr>
        <p:spPr>
          <a:xfrm>
            <a:off x="93969" y="6172200"/>
            <a:ext cx="8595359" cy="235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dt" idx="10"/>
          </p:nvPr>
        </p:nvSpPr>
        <p:spPr>
          <a:xfrm>
            <a:off x="6335712" y="113071"/>
            <a:ext cx="2133599" cy="18287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xfrm>
            <a:off x="8469311" y="113071"/>
            <a:ext cx="551783" cy="18287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en-US" sz="9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82263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7D98B-B17C-4EB0-808F-C5F5AD3CA965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EE46-E0EE-4D48-8522-08AE0AC0D3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7D98B-B17C-4EB0-808F-C5F5AD3CA965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EE46-E0EE-4D48-8522-08AE0AC0D3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7D98B-B17C-4EB0-808F-C5F5AD3CA965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EE46-E0EE-4D48-8522-08AE0AC0D38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7D98B-B17C-4EB0-808F-C5F5AD3CA965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EE46-E0EE-4D48-8522-08AE0AC0D3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7D98B-B17C-4EB0-808F-C5F5AD3CA965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EE46-E0EE-4D48-8522-08AE0AC0D3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7D98B-B17C-4EB0-808F-C5F5AD3CA965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EE46-E0EE-4D48-8522-08AE0AC0D3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7D98B-B17C-4EB0-808F-C5F5AD3CA965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EE46-E0EE-4D48-8522-08AE0AC0D38F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7D98B-B17C-4EB0-808F-C5F5AD3CA965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EE46-E0EE-4D48-8522-08AE0AC0D3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5E57D98B-B17C-4EB0-808F-C5F5AD3CA965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29E3EE46-E0EE-4D48-8522-08AE0AC0D38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</a:t>
            </a:r>
            <a:r>
              <a:rPr lang="en-US"/>
              <a:t>N SP 2000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Chapter 1 Presentation</a:t>
            </a:r>
          </a:p>
        </p:txBody>
      </p:sp>
    </p:spTree>
    <p:extLst>
      <p:ext uri="{BB962C8B-B14F-4D97-AF65-F5344CB8AC3E}">
        <p14:creationId xmlns:p14="http://schemas.microsoft.com/office/powerpoint/2010/main" val="23218897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altLang="en-US"/>
              <a:t>© 2013 Pearson Education, Inc.</a:t>
            </a:r>
          </a:p>
        </p:txBody>
      </p:sp>
      <p:pic>
        <p:nvPicPr>
          <p:cNvPr id="17416" name="Picture 8" descr="EAY_1e_Figure_01_04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54"/>
          <a:stretch>
            <a:fillRect/>
          </a:stretch>
        </p:blipFill>
        <p:spPr bwMode="auto">
          <a:xfrm>
            <a:off x="273050" y="665163"/>
            <a:ext cx="8597900" cy="569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20965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8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Earth Day, Hope Day</a:t>
            </a:r>
          </a:p>
        </p:txBody>
      </p:sp>
      <p:sp>
        <p:nvSpPr>
          <p:cNvPr id="18439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Earth Day–typical issues</a:t>
            </a:r>
          </a:p>
          <a:p>
            <a:pPr lvl="1"/>
            <a:r>
              <a:rPr lang="en-US" altLang="en-US"/>
              <a:t>There is hope</a:t>
            </a:r>
          </a:p>
          <a:p>
            <a:pPr lvl="2"/>
            <a:r>
              <a:rPr lang="en-US" altLang="en-US"/>
              <a:t>National laws and international treaties</a:t>
            </a:r>
          </a:p>
          <a:p>
            <a:pPr lvl="2"/>
            <a:r>
              <a:rPr lang="en-US" altLang="en-US"/>
              <a:t>Efforts battling habitat loss up</a:t>
            </a:r>
          </a:p>
          <a:p>
            <a:pPr lvl="2"/>
            <a:r>
              <a:rPr lang="en-US" altLang="en-US"/>
              <a:t>New technologies improving air/water quality</a:t>
            </a:r>
          </a:p>
          <a:p>
            <a:pPr lvl="2"/>
            <a:r>
              <a:rPr lang="en-US" altLang="en-US"/>
              <a:t>Human population growth rate down 40%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altLang="en-US"/>
              <a:t>© 2013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9165484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altLang="en-US"/>
              <a:t>© 2013 Pearson Education, Inc.</a:t>
            </a:r>
          </a:p>
        </p:txBody>
      </p:sp>
      <p:pic>
        <p:nvPicPr>
          <p:cNvPr id="19464" name="Picture 8" descr="EAY_1e_Figure_01_05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2"/>
          <a:stretch>
            <a:fillRect/>
          </a:stretch>
        </p:blipFill>
        <p:spPr bwMode="auto">
          <a:xfrm>
            <a:off x="273050" y="1003300"/>
            <a:ext cx="8597900" cy="4913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55011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Environment and Sustainability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6863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6" name="Rectangle 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dirty="0"/>
              <a:t>1.1 Environment and Sustainability</a:t>
            </a:r>
          </a:p>
        </p:txBody>
      </p:sp>
      <p:sp>
        <p:nvSpPr>
          <p:cNvPr id="20487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The environment </a:t>
            </a:r>
          </a:p>
          <a:p>
            <a:pPr lvl="1"/>
            <a:r>
              <a:rPr lang="en-US" altLang="en-US"/>
              <a:t>Physical, chemical, and biological factors </a:t>
            </a:r>
          </a:p>
          <a:p>
            <a:r>
              <a:rPr lang="en-US" altLang="en-US"/>
              <a:t>Environmental science</a:t>
            </a:r>
          </a:p>
          <a:p>
            <a:pPr lvl="1"/>
            <a:r>
              <a:rPr lang="en-US" altLang="en-US"/>
              <a:t>Studies all aspects of the environment</a:t>
            </a:r>
          </a:p>
          <a:p>
            <a:pPr lvl="1"/>
            <a:r>
              <a:rPr lang="en-US" altLang="en-US"/>
              <a:t>Ecology</a:t>
            </a:r>
          </a:p>
          <a:p>
            <a:pPr lvl="2"/>
            <a:r>
              <a:rPr lang="en-US" altLang="en-US"/>
              <a:t>One of the disciplines in environmental science</a:t>
            </a:r>
          </a:p>
          <a:p>
            <a:pPr lvl="2"/>
            <a:r>
              <a:rPr lang="en-US" altLang="en-US"/>
              <a:t>Studies abundance and distribution of organisms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altLang="en-US"/>
              <a:t>© 2013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8692623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0" name="Rectangle 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/>
              <a:t>1.1 Environment and Sustainability</a:t>
            </a:r>
          </a:p>
        </p:txBody>
      </p:sp>
      <p:sp>
        <p:nvSpPr>
          <p:cNvPr id="21511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Sustainable actions</a:t>
            </a:r>
          </a:p>
          <a:p>
            <a:pPr lvl="1"/>
            <a:r>
              <a:rPr lang="en-US" altLang="en-US"/>
              <a:t>Idea has changed over time</a:t>
            </a:r>
          </a:p>
          <a:p>
            <a:pPr lvl="2"/>
            <a:r>
              <a:rPr lang="en-US" altLang="en-US"/>
              <a:t>Environmental resources seen as endless 150 years ago</a:t>
            </a:r>
          </a:p>
          <a:p>
            <a:pPr lvl="2"/>
            <a:r>
              <a:rPr lang="en-US" altLang="en-US"/>
              <a:t>Now resources are limited and need management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altLang="en-US"/>
              <a:t>© 2013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7493320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altLang="en-US"/>
              <a:t>© 2013 Pearson Education, Inc.</a:t>
            </a:r>
          </a:p>
        </p:txBody>
      </p:sp>
      <p:pic>
        <p:nvPicPr>
          <p:cNvPr id="22536" name="Picture 8" descr="EAY_1e_Figure_01_06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99"/>
          <a:stretch>
            <a:fillRect/>
          </a:stretch>
        </p:blipFill>
        <p:spPr bwMode="auto">
          <a:xfrm>
            <a:off x="273050" y="795338"/>
            <a:ext cx="8597900" cy="505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04142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6" name="Rectangle 1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dirty="0"/>
              <a:t>1.1 Environment and Sustainability</a:t>
            </a:r>
          </a:p>
        </p:txBody>
      </p:sp>
      <p:sp>
        <p:nvSpPr>
          <p:cNvPr id="23567" name="Rectangle 1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Managing resources</a:t>
            </a:r>
          </a:p>
          <a:p>
            <a:pPr lvl="1"/>
            <a:r>
              <a:rPr lang="en-US" altLang="en-US"/>
              <a:t>Resources dwindled, behaviors changed</a:t>
            </a:r>
          </a:p>
          <a:p>
            <a:pPr lvl="2"/>
            <a:r>
              <a:rPr lang="en-US" altLang="en-US"/>
              <a:t>Scientific studies increased</a:t>
            </a:r>
          </a:p>
          <a:p>
            <a:pPr lvl="1"/>
            <a:r>
              <a:rPr lang="en-US" altLang="en-US"/>
              <a:t>New knowledge led to management</a:t>
            </a:r>
          </a:p>
          <a:p>
            <a:pPr lvl="2"/>
            <a:r>
              <a:rPr lang="en-US" altLang="en-US"/>
              <a:t>Forestry–replanted</a:t>
            </a:r>
          </a:p>
          <a:p>
            <a:pPr lvl="2"/>
            <a:r>
              <a:rPr lang="en-US" altLang="en-US"/>
              <a:t>Fisheries–catch limits, stocking lakes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altLang="en-US"/>
              <a:t>© 2013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2041535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4" name="Rectangle 8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/>
              <a:t>1.1 Environment and Sustainability</a:t>
            </a:r>
          </a:p>
        </p:txBody>
      </p:sp>
      <p:sp>
        <p:nvSpPr>
          <p:cNvPr id="29705" name="Rectangle 9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Sustainability</a:t>
            </a:r>
          </a:p>
          <a:p>
            <a:pPr lvl="1"/>
            <a:r>
              <a:rPr lang="en-US" altLang="en-US"/>
              <a:t>Meeting the needs of the present in an equitable and fair fashion without compromising the ability of future generations to meet their own needs.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altLang="en-US"/>
              <a:t>© 2013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4698192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8" name="Rectangle 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/>
              <a:t>1.1 Environment and Sustainability</a:t>
            </a:r>
          </a:p>
        </p:txBody>
      </p:sp>
      <p:sp>
        <p:nvSpPr>
          <p:cNvPr id="28679" name="Rectangle 7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en-US"/>
              <a:t>Sustainability–maintaining the ability to accommodate three important sources of change</a:t>
            </a:r>
          </a:p>
          <a:p>
            <a:pPr lvl="1"/>
            <a:r>
              <a:rPr lang="en-US" altLang="en-US"/>
              <a:t>The world is changing</a:t>
            </a:r>
          </a:p>
          <a:p>
            <a:pPr marL="1085850" lvl="2"/>
            <a:r>
              <a:rPr lang="en-US" altLang="en-US"/>
              <a:t>Environments are under constant change </a:t>
            </a:r>
          </a:p>
          <a:p>
            <a:pPr lvl="1"/>
            <a:r>
              <a:rPr lang="en-US" altLang="en-US"/>
              <a:t>We are changing</a:t>
            </a:r>
          </a:p>
          <a:p>
            <a:pPr marL="1085850" lvl="2"/>
            <a:r>
              <a:rPr lang="en-US" altLang="en-US"/>
              <a:t>Technology changes our needs for ecosystems services</a:t>
            </a:r>
          </a:p>
          <a:p>
            <a:pPr lvl="1"/>
            <a:r>
              <a:rPr lang="en-US" altLang="en-US"/>
              <a:t>We are changing the world</a:t>
            </a:r>
          </a:p>
          <a:p>
            <a:pPr marL="1085850" lvl="2"/>
            <a:r>
              <a:rPr lang="en-US" altLang="en-US"/>
              <a:t>Human impacts alter the environment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altLang="en-US"/>
              <a:t>© 2013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3139583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Earth Day, Hope Day</a:t>
            </a:r>
          </a:p>
        </p:txBody>
      </p:sp>
      <p:sp>
        <p:nvSpPr>
          <p:cNvPr id="9223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Earth Day–April 22</a:t>
            </a:r>
          </a:p>
          <a:p>
            <a:endParaRPr lang="en-US" altLang="en-US"/>
          </a:p>
          <a:p>
            <a:r>
              <a:rPr lang="en-US" altLang="en-US"/>
              <a:t>Celebrated worldwide</a:t>
            </a:r>
          </a:p>
          <a:p>
            <a:endParaRPr lang="en-US" altLang="en-US"/>
          </a:p>
          <a:p>
            <a:r>
              <a:rPr lang="en-US" altLang="en-US"/>
              <a:t>Highlight environmental issues</a:t>
            </a:r>
          </a:p>
          <a:p>
            <a:endParaRPr lang="en-US" alt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altLang="en-US"/>
              <a:t>© 2013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1979630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Ecosystems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6479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1.2 Ecosystems</a:t>
            </a:r>
          </a:p>
        </p:txBody>
      </p:sp>
      <p:sp>
        <p:nvSpPr>
          <p:cNvPr id="30727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Ecosystems</a:t>
            </a:r>
          </a:p>
          <a:p>
            <a:pPr lvl="1"/>
            <a:r>
              <a:rPr lang="en-US" altLang="en-US"/>
              <a:t>All the organisms, and their physical and chemical environments</a:t>
            </a:r>
          </a:p>
          <a:p>
            <a:pPr lvl="1"/>
            <a:r>
              <a:rPr lang="en-US" altLang="en-US"/>
              <a:t>Biota–living organisms</a:t>
            </a:r>
          </a:p>
          <a:p>
            <a:pPr lvl="2"/>
            <a:r>
              <a:rPr lang="en-US" altLang="en-US"/>
              <a:t>Plants, animals, bacteria, etc.</a:t>
            </a:r>
          </a:p>
          <a:p>
            <a:pPr lvl="1"/>
            <a:r>
              <a:rPr lang="en-US" altLang="en-US"/>
              <a:t>Abiotic–nonliving elements of the environment</a:t>
            </a:r>
          </a:p>
          <a:p>
            <a:pPr lvl="2"/>
            <a:r>
              <a:rPr lang="en-US" altLang="en-US"/>
              <a:t>Water, temperature, minerals, etc.</a:t>
            </a:r>
          </a:p>
          <a:p>
            <a:pPr lvl="1"/>
            <a:endParaRPr lang="en-US" alt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altLang="en-US"/>
              <a:t>© 2013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41802334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63" name="Rectangle 1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1.2 Ecosystems</a:t>
            </a:r>
          </a:p>
        </p:txBody>
      </p:sp>
      <p:sp>
        <p:nvSpPr>
          <p:cNvPr id="31764" name="Rectangle 20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Ecosystems are integrated systems</a:t>
            </a:r>
          </a:p>
          <a:p>
            <a:pPr lvl="1"/>
            <a:r>
              <a:rPr lang="en-US" altLang="en-US"/>
              <a:t>Integrated system of living and nonliving parts and processes </a:t>
            </a:r>
          </a:p>
          <a:p>
            <a:pPr lvl="2"/>
            <a:r>
              <a:rPr lang="en-US" altLang="en-US"/>
              <a:t> Bacteria convert nitrogen so plants may use</a:t>
            </a:r>
          </a:p>
          <a:p>
            <a:pPr lvl="1"/>
            <a:r>
              <a:rPr lang="en-US" altLang="en-US"/>
              <a:t>Energy and matter must flow in and out of the system</a:t>
            </a:r>
          </a:p>
          <a:p>
            <a:pPr lvl="2"/>
            <a:r>
              <a:rPr lang="en-US" altLang="en-US"/>
              <a:t>Water cycle, carbon cycle, etc.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altLang="en-US"/>
              <a:t>© 2013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8801540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\\172.24.191.117\macdata_vol4\08VOL4\Graphics\Powerpoint\PEARSON\PE027-CHRISTENSEN_3e\Final files\ch01\Labeled\01_11_Figure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1" y="1728790"/>
            <a:ext cx="7937248" cy="3376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93047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50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1.2 Ecosystems</a:t>
            </a:r>
          </a:p>
        </p:txBody>
      </p:sp>
      <p:sp>
        <p:nvSpPr>
          <p:cNvPr id="35851" name="Rectangle 11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Ecosystems provide humans with many services</a:t>
            </a:r>
          </a:p>
          <a:p>
            <a:pPr lvl="1"/>
            <a:r>
              <a:rPr lang="en-US" altLang="en-US"/>
              <a:t>Provisioning services</a:t>
            </a:r>
          </a:p>
          <a:p>
            <a:pPr lvl="1"/>
            <a:r>
              <a:rPr lang="en-US" altLang="en-US"/>
              <a:t>Regulating services</a:t>
            </a:r>
          </a:p>
          <a:p>
            <a:pPr lvl="1"/>
            <a:r>
              <a:rPr lang="en-US" altLang="en-US"/>
              <a:t>Cultural services</a:t>
            </a:r>
          </a:p>
          <a:p>
            <a:pPr lvl="1"/>
            <a:r>
              <a:rPr lang="en-US" altLang="en-US"/>
              <a:t>Supporting services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altLang="en-US"/>
              <a:t>© 2013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6340205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00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1.2 Ecosystems</a:t>
            </a:r>
          </a:p>
        </p:txBody>
      </p:sp>
      <p:sp>
        <p:nvSpPr>
          <p:cNvPr id="37901" name="Rectangle 1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Provisioning services</a:t>
            </a:r>
          </a:p>
          <a:p>
            <a:pPr lvl="1"/>
            <a:r>
              <a:rPr lang="en-US" altLang="en-US"/>
              <a:t>Supply us with resources</a:t>
            </a:r>
          </a:p>
          <a:p>
            <a:pPr lvl="2"/>
            <a:r>
              <a:rPr lang="en-US" altLang="en-US"/>
              <a:t>Food, water, air</a:t>
            </a:r>
          </a:p>
          <a:p>
            <a:pPr lvl="1"/>
            <a:r>
              <a:rPr lang="en-US" altLang="en-US"/>
              <a:t>Humans can modify to increase services</a:t>
            </a:r>
          </a:p>
          <a:p>
            <a:pPr lvl="2"/>
            <a:r>
              <a:rPr lang="en-US" altLang="en-US"/>
              <a:t>Changing grassland to cornfields</a:t>
            </a:r>
          </a:p>
          <a:p>
            <a:pPr lvl="3"/>
            <a:r>
              <a:rPr lang="en-US" altLang="en-US"/>
              <a:t>Corn provides for humans</a:t>
            </a:r>
          </a:p>
          <a:p>
            <a:pPr lvl="3"/>
            <a:r>
              <a:rPr lang="en-US" altLang="en-US"/>
              <a:t>Field now supports fewer species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altLang="en-US"/>
              <a:t>© 2013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506163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24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1.2 Ecosystems</a:t>
            </a:r>
          </a:p>
        </p:txBody>
      </p:sp>
      <p:sp>
        <p:nvSpPr>
          <p:cNvPr id="38925" name="Rectangle 1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Regulating services</a:t>
            </a:r>
          </a:p>
          <a:p>
            <a:pPr lvl="1"/>
            <a:r>
              <a:rPr lang="en-US" altLang="en-US"/>
              <a:t>Controls important conditions/services</a:t>
            </a:r>
          </a:p>
          <a:p>
            <a:pPr lvl="2"/>
            <a:r>
              <a:rPr lang="en-US" altLang="en-US"/>
              <a:t>Climate</a:t>
            </a:r>
          </a:p>
          <a:p>
            <a:pPr lvl="2"/>
            <a:r>
              <a:rPr lang="en-US" altLang="en-US"/>
              <a:t>Flow of water</a:t>
            </a:r>
          </a:p>
          <a:p>
            <a:pPr lvl="2"/>
            <a:r>
              <a:rPr lang="en-US" altLang="en-US"/>
              <a:t>Absorption of pollutants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altLang="en-US"/>
              <a:t>© 2013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2573018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6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1.2 Ecosystems</a:t>
            </a:r>
          </a:p>
        </p:txBody>
      </p:sp>
      <p:sp>
        <p:nvSpPr>
          <p:cNvPr id="39947" name="Rectangle 11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Cultural services</a:t>
            </a:r>
          </a:p>
          <a:p>
            <a:pPr lvl="1"/>
            <a:r>
              <a:rPr lang="en-US" altLang="en-US"/>
              <a:t>Spiritual and recreational benefits</a:t>
            </a:r>
          </a:p>
          <a:p>
            <a:pPr lvl="2"/>
            <a:r>
              <a:rPr lang="en-US" altLang="en-US"/>
              <a:t>Hiking, other outdoor activities</a:t>
            </a:r>
          </a:p>
          <a:p>
            <a:pPr lvl="2"/>
            <a:r>
              <a:rPr lang="en-US" altLang="en-US"/>
              <a:t>Ecotourism</a:t>
            </a:r>
          </a:p>
          <a:p>
            <a:pPr lvl="2"/>
            <a:r>
              <a:rPr lang="en-US" altLang="en-US"/>
              <a:t>Holy sites</a:t>
            </a:r>
          </a:p>
          <a:p>
            <a:pPr lvl="3"/>
            <a:endParaRPr lang="en-US" altLang="en-US"/>
          </a:p>
          <a:p>
            <a:pPr lvl="1"/>
            <a:endParaRPr lang="en-US" alt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altLang="en-US"/>
              <a:t>© 2013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5260067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0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1.2 Ecosystems</a:t>
            </a:r>
          </a:p>
        </p:txBody>
      </p:sp>
      <p:sp>
        <p:nvSpPr>
          <p:cNvPr id="40971" name="Rectangle 11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Supporting services</a:t>
            </a:r>
          </a:p>
          <a:p>
            <a:pPr lvl="1"/>
            <a:r>
              <a:rPr lang="en-US" altLang="en-US"/>
              <a:t>Basic ecosystem processes</a:t>
            </a:r>
          </a:p>
          <a:p>
            <a:pPr lvl="2"/>
            <a:r>
              <a:rPr lang="en-US" altLang="en-US"/>
              <a:t>Nutrient cycles</a:t>
            </a:r>
          </a:p>
          <a:p>
            <a:pPr lvl="2"/>
            <a:r>
              <a:rPr lang="en-US" altLang="en-US"/>
              <a:t>Soil formation</a:t>
            </a:r>
          </a:p>
          <a:p>
            <a:pPr lvl="2"/>
            <a:r>
              <a:rPr lang="en-US" altLang="en-US"/>
              <a:t>Pollination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altLang="en-US"/>
              <a:t>© 2013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11611234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\\172.24.191.117\macdata_vol4\08VOL4\Graphics\Powerpoint\PEARSON\PE027-CHRISTENSEN_3e\Final files\ch01\Labeled\01_13_Figure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618" y="1143000"/>
            <a:ext cx="8388764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48367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Earth Day, Hope Day</a:t>
            </a:r>
          </a:p>
        </p:txBody>
      </p:sp>
      <p:sp>
        <p:nvSpPr>
          <p:cNvPr id="10247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Earth Day–typical issues</a:t>
            </a:r>
          </a:p>
          <a:p>
            <a:pPr lvl="1"/>
            <a:r>
              <a:rPr lang="en-US" altLang="en-US"/>
              <a:t>Biodiversity crisis</a:t>
            </a:r>
          </a:p>
          <a:p>
            <a:pPr lvl="2"/>
            <a:r>
              <a:rPr lang="en-US" altLang="en-US"/>
              <a:t>Diversity important for ecosystem function</a:t>
            </a:r>
          </a:p>
          <a:p>
            <a:pPr lvl="2"/>
            <a:r>
              <a:rPr lang="en-US" altLang="en-US"/>
              <a:t>Animal and plant species disappearing</a:t>
            </a:r>
          </a:p>
          <a:p>
            <a:pPr lvl="3"/>
            <a:r>
              <a:rPr lang="en-US" altLang="en-US"/>
              <a:t>Habitat destruction</a:t>
            </a:r>
          </a:p>
          <a:p>
            <a:pPr lvl="3"/>
            <a:r>
              <a:rPr lang="en-US" altLang="en-US"/>
              <a:t>Overharvesting</a:t>
            </a:r>
          </a:p>
          <a:p>
            <a:pPr lvl="3"/>
            <a:r>
              <a:rPr lang="en-US" altLang="en-US"/>
              <a:t>Pollution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altLang="en-US"/>
              <a:t>© 2013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2941779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0FF044-10B4-4C08-B8EF-261330DD6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545" y="609600"/>
            <a:ext cx="8229600" cy="680825"/>
          </a:xfrm>
        </p:spPr>
        <p:txBody>
          <a:bodyPr>
            <a:normAutofit fontScale="90000"/>
          </a:bodyPr>
          <a:lstStyle/>
          <a:p>
            <a:r>
              <a:rPr lang="en-US" altLang="en-US" dirty="0">
                <a:solidFill>
                  <a:schemeClr val="bg2"/>
                </a:solidFill>
              </a:rPr>
              <a:t>1.3 Principles of Ecosystem Function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955571-311E-4364-8C85-00FB77F42C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3400" y="1828800"/>
            <a:ext cx="8229600" cy="3059723"/>
          </a:xfrm>
        </p:spPr>
        <p:txBody>
          <a:bodyPr>
            <a:normAutofit fontScale="85000" lnSpcReduction="10000"/>
          </a:bodyPr>
          <a:lstStyle/>
          <a:p>
            <a:pPr marL="447675" indent="-422275" eaLnBrk="1" hangingPunct="1">
              <a:buSzPct val="100000"/>
            </a:pPr>
            <a:r>
              <a:rPr lang="en-US" altLang="en-US" sz="2800" dirty="0"/>
              <a:t>Matter and energy are neither created nor destroyed</a:t>
            </a:r>
          </a:p>
          <a:p>
            <a:pPr marL="447675" indent="-422275" eaLnBrk="1" hangingPunct="1">
              <a:buSzPct val="100000"/>
            </a:pPr>
            <a:r>
              <a:rPr lang="en-US" altLang="en-US" sz="2800" dirty="0"/>
              <a:t>Ecosystems are open to gains and losses of energy and matter</a:t>
            </a:r>
          </a:p>
          <a:p>
            <a:pPr marL="447675" indent="-422275" eaLnBrk="1" hangingPunct="1">
              <a:buSzPct val="100000"/>
            </a:pPr>
            <a:r>
              <a:rPr lang="en-US" altLang="en-US" sz="2800" dirty="0"/>
              <a:t>Ecosystem processes are self-regulated </a:t>
            </a:r>
            <a:r>
              <a:rPr lang="en-US" sz="2800" dirty="0"/>
              <a:t>by interactions among their living and nonliving components</a:t>
            </a:r>
            <a:endParaRPr lang="en-US" altLang="en-US" sz="2800" dirty="0"/>
          </a:p>
          <a:p>
            <a:pPr marL="447675" indent="-422275" eaLnBrk="1" hangingPunct="1">
              <a:buSzPct val="100000"/>
            </a:pPr>
            <a:r>
              <a:rPr lang="en-US" altLang="en-US" sz="2800" dirty="0"/>
              <a:t>Ecosystem change is inevitable and essential 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1178886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9D19B7-4248-4178-98C3-959E0A370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691" y="609600"/>
            <a:ext cx="8229600" cy="680825"/>
          </a:xfrm>
        </p:spPr>
        <p:txBody>
          <a:bodyPr>
            <a:normAutofit fontScale="90000"/>
          </a:bodyPr>
          <a:lstStyle/>
          <a:p>
            <a:r>
              <a:rPr lang="en-US" altLang="en-US" dirty="0">
                <a:solidFill>
                  <a:schemeClr val="bg2"/>
                </a:solidFill>
              </a:rPr>
              <a:t>1.3 Principles of Ecosystem Function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DC1C3E-BEF0-4742-AF9F-0FD7286A1A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3400" y="1905000"/>
            <a:ext cx="8229600" cy="2048608"/>
          </a:xfrm>
        </p:spPr>
        <p:txBody>
          <a:bodyPr>
            <a:normAutofit fontScale="92500" lnSpcReduction="20000"/>
          </a:bodyPr>
          <a:lstStyle/>
          <a:p>
            <a:pPr marL="447675" indent="-422275" eaLnBrk="1" hangingPunct="1">
              <a:buSzPct val="100000"/>
            </a:pPr>
            <a:r>
              <a:rPr lang="en-US" altLang="en-US" sz="2800" dirty="0"/>
              <a:t>Energy and matter can be neither created nor destroyed</a:t>
            </a:r>
          </a:p>
          <a:p>
            <a:pPr marL="862013" lvl="1" indent="-414338" eaLnBrk="1" hangingPunct="1"/>
            <a:r>
              <a:rPr lang="en-US" altLang="en-US" sz="2400" dirty="0"/>
              <a:t>Something cannot be created from nothing</a:t>
            </a:r>
          </a:p>
          <a:p>
            <a:pPr marL="447675" indent="-422275" eaLnBrk="1" hangingPunct="1">
              <a:buSzPct val="100000"/>
            </a:pPr>
            <a:r>
              <a:rPr lang="en-US" altLang="en-US" sz="2800" dirty="0"/>
              <a:t>Law of energy and mass conservation</a:t>
            </a:r>
          </a:p>
          <a:p>
            <a:pPr marL="862013" lvl="1" indent="-414338" eaLnBrk="1" hangingPunct="1"/>
            <a:r>
              <a:rPr lang="en-US" altLang="en-US" sz="2400" dirty="0"/>
              <a:t>Everything goes somewhere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39139420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EC1D79-49B9-494E-AFFB-2D5B118CF4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680825"/>
          </a:xfrm>
        </p:spPr>
        <p:txBody>
          <a:bodyPr>
            <a:normAutofit fontScale="90000"/>
          </a:bodyPr>
          <a:lstStyle/>
          <a:p>
            <a:r>
              <a:rPr lang="en-US" altLang="en-US" dirty="0">
                <a:solidFill>
                  <a:schemeClr val="bg2"/>
                </a:solidFill>
              </a:rPr>
              <a:t>1.3 Principles of Ecosystem Function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66D59B-5D84-4E49-BB19-F1271376F3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828800"/>
            <a:ext cx="8229600" cy="2092569"/>
          </a:xfrm>
        </p:spPr>
        <p:txBody>
          <a:bodyPr/>
          <a:lstStyle/>
          <a:p>
            <a:pPr marL="447675" indent="-422275" eaLnBrk="1" hangingPunct="1">
              <a:buSzPct val="100000"/>
            </a:pPr>
            <a:r>
              <a:rPr lang="en-US" altLang="en-US" sz="2800" dirty="0"/>
              <a:t>Ecosystems are open</a:t>
            </a:r>
          </a:p>
          <a:p>
            <a:pPr marL="447675" indent="-422275" eaLnBrk="1" hangingPunct="1">
              <a:buSzPct val="100000"/>
            </a:pPr>
            <a:r>
              <a:rPr lang="en-US" altLang="en-US" sz="2800" dirty="0"/>
              <a:t>Matter and energy flow influence function</a:t>
            </a:r>
          </a:p>
          <a:p>
            <a:pPr marL="862013" lvl="1" indent="-414338" eaLnBrk="1" hangingPunct="1"/>
            <a:r>
              <a:rPr lang="en-US" altLang="en-US" sz="2400" dirty="0"/>
              <a:t>Interactions and context of ecosystems important</a:t>
            </a:r>
          </a:p>
          <a:p>
            <a:pPr marL="1266825" lvl="2" indent="-404813" eaLnBrk="1" hangingPunct="1"/>
            <a:r>
              <a:rPr lang="en-US" altLang="en-US" sz="2000" dirty="0"/>
              <a:t>Surrounding ecosystems may influence others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6646646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1.4 Acting Sustainably</a:t>
            </a:r>
          </a:p>
        </p:txBody>
      </p:sp>
      <p:sp>
        <p:nvSpPr>
          <p:cNvPr id="52231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Well-being of present and future humans dependent on acting sustainably</a:t>
            </a:r>
          </a:p>
          <a:p>
            <a:pPr lvl="1"/>
            <a:r>
              <a:rPr lang="en-US" altLang="en-US"/>
              <a:t>Understanding of ecosystems essential</a:t>
            </a:r>
          </a:p>
          <a:p>
            <a:pPr lvl="1"/>
            <a:r>
              <a:rPr lang="en-US" altLang="en-US"/>
              <a:t>Actions must not disrupt functions of ecosystems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altLang="en-US"/>
              <a:t>© 2013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55930814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  <a:p>
            <a:pPr eaLnBrk="1" hangingPunct="1"/>
            <a:r>
              <a:rPr lang="en-US">
                <a:latin typeface="Arial" charset="0"/>
              </a:rPr>
              <a:t>Reducing uncertainty with science</a:t>
            </a:r>
          </a:p>
          <a:p>
            <a:pPr lvl="1" eaLnBrk="1" hangingPunct="1"/>
            <a:r>
              <a:rPr lang="en-US">
                <a:latin typeface="Arial" charset="0"/>
              </a:rPr>
              <a:t>Scientific thinking: systematic questioning</a:t>
            </a:r>
          </a:p>
          <a:p>
            <a:pPr lvl="1" eaLnBrk="1" hangingPunct="1"/>
            <a:r>
              <a:rPr lang="en-US">
                <a:latin typeface="Arial" charset="0"/>
              </a:rPr>
              <a:t>Hypothesis–testable explanations</a:t>
            </a:r>
          </a:p>
          <a:p>
            <a:pPr lvl="2" eaLnBrk="1" hangingPunct="1"/>
            <a:r>
              <a:rPr lang="en-US">
                <a:latin typeface="Arial" charset="0"/>
              </a:rPr>
              <a:t>Predictions</a:t>
            </a:r>
          </a:p>
          <a:p>
            <a:pPr lvl="2" eaLnBrk="1" hangingPunct="1"/>
            <a:r>
              <a:rPr lang="en-US">
                <a:latin typeface="Arial" charset="0"/>
              </a:rPr>
              <a:t>Falsifiable–could be proven wrong</a:t>
            </a:r>
          </a:p>
          <a:p>
            <a:pPr lvl="1" eaLnBrk="1" hangingPunct="1"/>
            <a:endParaRPr lang="en-US">
              <a:latin typeface="Arial" charset="0"/>
            </a:endParaRPr>
          </a:p>
        </p:txBody>
      </p:sp>
      <p:sp>
        <p:nvSpPr>
          <p:cNvPr id="69636" name="Rectangle 10"/>
          <p:cNvSpPr>
            <a:spLocks noGrp="1" noChangeArrowheads="1"/>
          </p:cNvSpPr>
          <p:nvPr>
            <p:ph type="title"/>
          </p:nvPr>
        </p:nvSpPr>
        <p:spPr>
          <a:xfrm>
            <a:off x="685800" y="1143000"/>
            <a:ext cx="7772400" cy="609600"/>
          </a:xfrm>
          <a:noFill/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>
                <a:latin typeface="Arial" charset="0"/>
                <a:cs typeface="Arial" charset="0"/>
              </a:rPr>
              <a:t>1.5 Uncertainty, Science, and Systems Thinking</a:t>
            </a:r>
          </a:p>
        </p:txBody>
      </p:sp>
    </p:spTree>
    <p:extLst>
      <p:ext uri="{BB962C8B-B14F-4D97-AF65-F5344CB8AC3E}">
        <p14:creationId xmlns:p14="http://schemas.microsoft.com/office/powerpoint/2010/main" val="392336279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/>
            <a:r>
              <a:rPr lang="en-US" dirty="0">
                <a:latin typeface="Arial" charset="0"/>
              </a:rPr>
              <a:t>Reducing uncertainty with science</a:t>
            </a:r>
          </a:p>
          <a:p>
            <a:pPr lvl="1" eaLnBrk="1" hangingPunct="1"/>
            <a:r>
              <a:rPr lang="en-US" dirty="0">
                <a:latin typeface="Arial" charset="0"/>
              </a:rPr>
              <a:t>Testing the hypothesis</a:t>
            </a:r>
          </a:p>
          <a:p>
            <a:pPr lvl="2" eaLnBrk="1" hangingPunct="1"/>
            <a:r>
              <a:rPr lang="en-US" dirty="0">
                <a:latin typeface="Arial" charset="0"/>
              </a:rPr>
              <a:t>Treatment group</a:t>
            </a:r>
          </a:p>
          <a:p>
            <a:pPr lvl="2" eaLnBrk="1" hangingPunct="1"/>
            <a:r>
              <a:rPr lang="en-US" dirty="0">
                <a:latin typeface="Arial" charset="0"/>
              </a:rPr>
              <a:t>Control group</a:t>
            </a:r>
          </a:p>
          <a:p>
            <a:pPr lvl="1" eaLnBrk="1" hangingPunct="1"/>
            <a:r>
              <a:rPr lang="en-US" dirty="0">
                <a:latin typeface="Arial" charset="0"/>
              </a:rPr>
              <a:t>Replication and peer review</a:t>
            </a:r>
          </a:p>
          <a:p>
            <a:pPr lvl="2" eaLnBrk="1" hangingPunct="1"/>
            <a:r>
              <a:rPr lang="en-US" dirty="0">
                <a:latin typeface="Arial" charset="0"/>
              </a:rPr>
              <a:t>Precision vs. accuracy</a:t>
            </a:r>
          </a:p>
          <a:p>
            <a:pPr lvl="2" eaLnBrk="1" hangingPunct="1"/>
            <a:r>
              <a:rPr lang="en-US" dirty="0">
                <a:latin typeface="Arial" charset="0"/>
              </a:rPr>
              <a:t>Bias</a:t>
            </a:r>
          </a:p>
          <a:p>
            <a:pPr lvl="1" eaLnBrk="1" hangingPunct="1"/>
            <a:r>
              <a:rPr lang="en-US" dirty="0">
                <a:latin typeface="Arial" charset="0"/>
              </a:rPr>
              <a:t>After consensus–still can be proven wrong</a:t>
            </a:r>
          </a:p>
          <a:p>
            <a:pPr lvl="2" eaLnBrk="1" hangingPunct="1"/>
            <a:r>
              <a:rPr lang="en-US" dirty="0">
                <a:latin typeface="Arial" charset="0"/>
              </a:rPr>
              <a:t>New technology</a:t>
            </a:r>
          </a:p>
          <a:p>
            <a:pPr lvl="2" eaLnBrk="1" hangingPunct="1"/>
            <a:r>
              <a:rPr lang="en-US" dirty="0">
                <a:latin typeface="Arial" charset="0"/>
              </a:rPr>
              <a:t>Interpretation</a:t>
            </a:r>
          </a:p>
          <a:p>
            <a:pPr lvl="1" eaLnBrk="1" hangingPunct="1"/>
            <a:endParaRPr lang="en-US" dirty="0">
              <a:latin typeface="Arial" charset="0"/>
            </a:endParaRPr>
          </a:p>
        </p:txBody>
      </p:sp>
      <p:sp>
        <p:nvSpPr>
          <p:cNvPr id="70660" name="Rectangle 10"/>
          <p:cNvSpPr>
            <a:spLocks noGrp="1" noChangeArrowheads="1"/>
          </p:cNvSpPr>
          <p:nvPr>
            <p:ph type="title"/>
          </p:nvPr>
        </p:nvSpPr>
        <p:spPr>
          <a:xfrm>
            <a:off x="533400" y="1066800"/>
            <a:ext cx="8001000" cy="762000"/>
          </a:xfrm>
          <a:noFill/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>
                <a:latin typeface="Arial" charset="0"/>
                <a:cs typeface="Arial" charset="0"/>
              </a:rPr>
              <a:t>1.5 Uncertainty, Science, and Systems Thinking</a:t>
            </a:r>
          </a:p>
        </p:txBody>
      </p:sp>
    </p:spTree>
    <p:extLst>
      <p:ext uri="{BB962C8B-B14F-4D97-AF65-F5344CB8AC3E}">
        <p14:creationId xmlns:p14="http://schemas.microsoft.com/office/powerpoint/2010/main" val="178515625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87313" y="6553200"/>
            <a:ext cx="5399087" cy="179388"/>
          </a:xfrm>
          <a:prstGeom prst="rect">
            <a:avLst/>
          </a:prstGeom>
        </p:spPr>
        <p:txBody>
          <a:bodyPr/>
          <a:lstStyle/>
          <a:p>
            <a:r>
              <a:rPr lang="en-GB"/>
              <a:t>© 2013 Pearson Education, Inc.</a:t>
            </a:r>
          </a:p>
        </p:txBody>
      </p:sp>
      <p:pic>
        <p:nvPicPr>
          <p:cNvPr id="61448" name="Picture 8" descr="EAY_1e_Figure_01_22_L"/>
          <p:cNvPicPr>
            <a:picLocks noChangeAspect="1" noChangeArrowheads="1"/>
          </p:cNvPicPr>
          <p:nvPr/>
        </p:nvPicPr>
        <p:blipFill>
          <a:blip r:embed="rId3" cstate="print"/>
          <a:srcRect b="2620"/>
          <a:stretch>
            <a:fillRect/>
          </a:stretch>
        </p:blipFill>
        <p:spPr bwMode="auto">
          <a:xfrm>
            <a:off x="1892300" y="457200"/>
            <a:ext cx="5402263" cy="59817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9460266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B3604-0E45-459A-96CE-099BC17DD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57200"/>
            <a:ext cx="8001000" cy="1295400"/>
          </a:xfrm>
        </p:spPr>
        <p:txBody>
          <a:bodyPr>
            <a:normAutofit fontScale="90000"/>
          </a:bodyPr>
          <a:lstStyle/>
          <a:p>
            <a:r>
              <a:rPr lang="en-US" altLang="en-US" sz="2800" dirty="0"/>
              <a:t>1.5 Focus on Science: What methods did scientists employ to determine the impacts of the insecticide DDT on bird populations?</a:t>
            </a:r>
            <a:endParaRPr lang="en-US" sz="2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B70C7B-F452-48CC-B333-3B763A74EA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1811209"/>
            <a:ext cx="7807576" cy="3859830"/>
          </a:xfrm>
        </p:spPr>
        <p:txBody>
          <a:bodyPr>
            <a:normAutofit lnSpcReduction="10000"/>
          </a:bodyPr>
          <a:lstStyle/>
          <a:p>
            <a:pPr marL="447675" indent="-422275" eaLnBrk="1" hangingPunct="1">
              <a:buSzPct val="100000"/>
            </a:pPr>
            <a:r>
              <a:rPr lang="en-US" altLang="en-US" sz="2800" dirty="0"/>
              <a:t>Science Methodologies</a:t>
            </a:r>
          </a:p>
          <a:p>
            <a:pPr marL="862013" lvl="1" indent="-414338" eaLnBrk="1" hangingPunct="1"/>
            <a:r>
              <a:rPr lang="en-US" altLang="en-US" sz="2400" dirty="0"/>
              <a:t>Observation</a:t>
            </a:r>
          </a:p>
          <a:p>
            <a:pPr marL="1266825" lvl="2" indent="-404813" eaLnBrk="1" hangingPunct="1"/>
            <a:r>
              <a:rPr lang="en-US" altLang="en-US" sz="2000" dirty="0"/>
              <a:t>Variables</a:t>
            </a:r>
          </a:p>
          <a:p>
            <a:pPr marL="1670050" lvl="3" indent="-403225"/>
            <a:r>
              <a:rPr lang="en-US" altLang="en-US" sz="1800" dirty="0"/>
              <a:t>Hatchling survival rates</a:t>
            </a:r>
          </a:p>
          <a:p>
            <a:pPr marL="1266825" lvl="2" indent="-404813" eaLnBrk="1" hangingPunct="1"/>
            <a:r>
              <a:rPr lang="en-US" altLang="en-US" sz="2000" dirty="0"/>
              <a:t>Correlations</a:t>
            </a:r>
          </a:p>
          <a:p>
            <a:pPr marL="1670050" lvl="3" indent="-403225"/>
            <a:r>
              <a:rPr lang="en-US" altLang="en-US" sz="1800" dirty="0"/>
              <a:t>DDT residues and thin eggs</a:t>
            </a:r>
          </a:p>
          <a:p>
            <a:pPr marL="862013" lvl="1" indent="-414338" eaLnBrk="1" hangingPunct="1"/>
            <a:r>
              <a:rPr lang="en-US" altLang="en-US" sz="2400" dirty="0"/>
              <a:t>Experimentation</a:t>
            </a:r>
          </a:p>
          <a:p>
            <a:pPr marL="1266825" lvl="2" indent="-404813" eaLnBrk="1" hangingPunct="1"/>
            <a:r>
              <a:rPr lang="en-US" altLang="en-US" sz="2000" dirty="0"/>
              <a:t>Establishes relationship between variables</a:t>
            </a:r>
          </a:p>
          <a:p>
            <a:pPr marL="862013" lvl="1" indent="-414338" eaLnBrk="1" hangingPunct="1"/>
            <a:r>
              <a:rPr lang="en-US" altLang="en-US" sz="2400" dirty="0"/>
              <a:t>Synthesis</a:t>
            </a:r>
          </a:p>
          <a:p>
            <a:pPr marL="1266825" lvl="2" indent="-404813" eaLnBrk="1" hangingPunct="1"/>
            <a:r>
              <a:rPr lang="en-US" altLang="en-US" sz="2000" dirty="0"/>
              <a:t>Theory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8765800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\\172.24.191.117\macdata_vol4\08VOL4\Graphics\Powerpoint\PEARSON\PE027-CHRISTENSEN_3e\Final files\ch01\Labeled\01_27_Figure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365" y="957259"/>
            <a:ext cx="8297271" cy="4943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615322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E6801-6E3A-4309-8EA9-C7CC49B45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57200"/>
            <a:ext cx="7901360" cy="1097279"/>
          </a:xfrm>
        </p:spPr>
        <p:txBody>
          <a:bodyPr>
            <a:normAutofit fontScale="90000"/>
          </a:bodyPr>
          <a:lstStyle/>
          <a:p>
            <a:r>
              <a:rPr lang="en-US" altLang="en-US" dirty="0"/>
              <a:t>1.6 Sustainable Development, The Environment, and You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95A516-94C5-4112-B10D-5FAE540DC1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1569027"/>
            <a:ext cx="7807576" cy="4525963"/>
          </a:xfrm>
        </p:spPr>
        <p:txBody>
          <a:bodyPr>
            <a:normAutofit fontScale="92500"/>
          </a:bodyPr>
          <a:lstStyle/>
          <a:p>
            <a:pPr marL="447675" indent="-422275">
              <a:spcBef>
                <a:spcPts val="700"/>
              </a:spcBef>
              <a:buSzPct val="100000"/>
            </a:pPr>
            <a:r>
              <a:rPr lang="en-US" sz="2400" dirty="0"/>
              <a:t>Goal 1: No Poverty</a:t>
            </a:r>
          </a:p>
          <a:p>
            <a:pPr marL="862013" lvl="1" indent="-414338">
              <a:spcBef>
                <a:spcPts val="700"/>
              </a:spcBef>
            </a:pPr>
            <a:r>
              <a:rPr lang="en-US" sz="2000" dirty="0"/>
              <a:t>End poverty in all its forms everywhere.</a:t>
            </a:r>
          </a:p>
          <a:p>
            <a:pPr marL="447675" indent="-422275">
              <a:spcBef>
                <a:spcPts val="700"/>
              </a:spcBef>
              <a:buSzPct val="100000"/>
            </a:pPr>
            <a:r>
              <a:rPr lang="en-US" sz="2400" dirty="0"/>
              <a:t>Goal 2: Zero Hunger</a:t>
            </a:r>
          </a:p>
          <a:p>
            <a:pPr marL="862013" lvl="1" indent="-414338">
              <a:spcBef>
                <a:spcPts val="700"/>
              </a:spcBef>
            </a:pPr>
            <a:r>
              <a:rPr lang="en-US" sz="2000" dirty="0"/>
              <a:t>Improve nutrition and promote sustainable agriculture. </a:t>
            </a:r>
          </a:p>
          <a:p>
            <a:pPr marL="447675" indent="-422275">
              <a:spcBef>
                <a:spcPts val="700"/>
              </a:spcBef>
              <a:buSzPct val="100000"/>
            </a:pPr>
            <a:r>
              <a:rPr lang="en-US" sz="2400" dirty="0"/>
              <a:t>Goal 3: Good Health &amp; Well-Being</a:t>
            </a:r>
          </a:p>
          <a:p>
            <a:pPr marL="862013" lvl="1" indent="-414338">
              <a:spcBef>
                <a:spcPts val="700"/>
              </a:spcBef>
            </a:pPr>
            <a:r>
              <a:rPr lang="en-US" sz="2000" dirty="0"/>
              <a:t>Ensure healthy lives and promote well-being for all at all ages.</a:t>
            </a:r>
          </a:p>
          <a:p>
            <a:pPr marL="447675" indent="-422275">
              <a:spcBef>
                <a:spcPts val="700"/>
              </a:spcBef>
              <a:buSzPct val="100000"/>
            </a:pPr>
            <a:r>
              <a:rPr lang="en-US" sz="2400" dirty="0"/>
              <a:t>Goal 4: Quality Education</a:t>
            </a:r>
          </a:p>
          <a:p>
            <a:pPr marL="862013" lvl="1" indent="-414338">
              <a:spcBef>
                <a:spcPts val="700"/>
              </a:spcBef>
            </a:pPr>
            <a:r>
              <a:rPr lang="en-US" sz="2000" dirty="0"/>
              <a:t>Ensure inclusive and equitable quality education and promote lifelong learning opportunities for all. </a:t>
            </a:r>
          </a:p>
          <a:p>
            <a:pPr marL="447675" indent="-422275">
              <a:spcBef>
                <a:spcPts val="700"/>
              </a:spcBef>
              <a:buSzPct val="100000"/>
            </a:pPr>
            <a:r>
              <a:rPr lang="en-US" sz="2400" dirty="0"/>
              <a:t>Goal 5: Gender Equality</a:t>
            </a:r>
          </a:p>
          <a:p>
            <a:pPr marL="862013" lvl="1" indent="-414338">
              <a:spcBef>
                <a:spcPts val="700"/>
              </a:spcBef>
            </a:pPr>
            <a:r>
              <a:rPr lang="en-US" sz="2000" dirty="0"/>
              <a:t>Achieve gender equality and empower all women and girls. </a:t>
            </a:r>
          </a:p>
        </p:txBody>
      </p:sp>
    </p:spTree>
    <p:extLst>
      <p:ext uri="{BB962C8B-B14F-4D97-AF65-F5344CB8AC3E}">
        <p14:creationId xmlns:p14="http://schemas.microsoft.com/office/powerpoint/2010/main" val="23141067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altLang="en-US"/>
              <a:t>© 2013 Pearson Education, Inc.</a:t>
            </a:r>
          </a:p>
        </p:txBody>
      </p:sp>
      <p:pic>
        <p:nvPicPr>
          <p:cNvPr id="11272" name="Picture 8" descr="EAY_1e_Figure_01_01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22"/>
          <a:stretch>
            <a:fillRect/>
          </a:stretch>
        </p:blipFill>
        <p:spPr bwMode="auto">
          <a:xfrm>
            <a:off x="273050" y="974725"/>
            <a:ext cx="8597900" cy="473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222731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\\172.24.191.117\macdata_vol4\08VOL4\Graphics\Powerpoint\PEARSON\PE027-CHRISTENSEN_3e\Final files\ch01\Labeled\01_28_Figure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423" y="843756"/>
            <a:ext cx="8197154" cy="517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985982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E6801-6E3A-4309-8EA9-C7CC49B45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7892568" cy="1097279"/>
          </a:xfrm>
        </p:spPr>
        <p:txBody>
          <a:bodyPr>
            <a:normAutofit fontScale="90000"/>
          </a:bodyPr>
          <a:lstStyle/>
          <a:p>
            <a:r>
              <a:rPr lang="en-US" altLang="en-US" dirty="0"/>
              <a:t>1.6 Sustainable Development, The Environment, and You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95A516-94C5-4112-B10D-5FAE540DC1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2000" y="1600200"/>
            <a:ext cx="7740168" cy="4525963"/>
          </a:xfrm>
        </p:spPr>
        <p:txBody>
          <a:bodyPr/>
          <a:lstStyle/>
          <a:p>
            <a:pPr marL="447675" indent="-422275">
              <a:spcBef>
                <a:spcPts val="700"/>
              </a:spcBef>
              <a:buSzPct val="100000"/>
            </a:pPr>
            <a:r>
              <a:rPr lang="en-US" sz="2400" dirty="0"/>
              <a:t>Goal 6: Clean Water &amp; Sanitation</a:t>
            </a:r>
          </a:p>
          <a:p>
            <a:pPr marL="862013" lvl="1" indent="-414338">
              <a:spcBef>
                <a:spcPts val="700"/>
              </a:spcBef>
            </a:pPr>
            <a:r>
              <a:rPr lang="en-US" sz="2000" dirty="0"/>
              <a:t>Ensure availability and sustainable management of water and sanitation for all.</a:t>
            </a:r>
          </a:p>
          <a:p>
            <a:pPr marL="447675" indent="-422275">
              <a:spcBef>
                <a:spcPts val="700"/>
              </a:spcBef>
              <a:buSzPct val="100000"/>
            </a:pPr>
            <a:r>
              <a:rPr lang="en-US" sz="2400" dirty="0"/>
              <a:t>Goal 7: Affordable &amp; Clean Energy</a:t>
            </a:r>
          </a:p>
          <a:p>
            <a:pPr marL="862013" lvl="1" indent="-414338">
              <a:spcBef>
                <a:spcPts val="700"/>
              </a:spcBef>
            </a:pPr>
            <a:r>
              <a:rPr lang="en-US" sz="2000" dirty="0"/>
              <a:t>Ensure access to affordable, reliable, sustainable, and modern energy for all.</a:t>
            </a:r>
          </a:p>
          <a:p>
            <a:pPr marL="447675" indent="-422275">
              <a:spcBef>
                <a:spcPts val="700"/>
              </a:spcBef>
              <a:buSzPct val="100000"/>
            </a:pPr>
            <a:r>
              <a:rPr lang="en-US" sz="2400" dirty="0"/>
              <a:t>Goal 8: Decent Work &amp; Economic Growth</a:t>
            </a:r>
          </a:p>
          <a:p>
            <a:pPr marL="862013" lvl="1" indent="-414338">
              <a:spcBef>
                <a:spcPts val="700"/>
              </a:spcBef>
            </a:pPr>
            <a:r>
              <a:rPr lang="en-US" sz="2000" dirty="0"/>
              <a:t>Build resilient infrastructure, promote inclusive and sustainable industrialization, and foster innovation.</a:t>
            </a:r>
          </a:p>
          <a:p>
            <a:pPr marL="447675" indent="-422275">
              <a:spcBef>
                <a:spcPts val="700"/>
              </a:spcBef>
              <a:buSzPct val="100000"/>
            </a:pPr>
            <a:r>
              <a:rPr lang="en-US" sz="2400" dirty="0"/>
              <a:t>Goal 9: Industry, Innovation &amp; Infrastructure</a:t>
            </a:r>
          </a:p>
          <a:p>
            <a:pPr marL="862013" lvl="1" indent="-414338">
              <a:spcBef>
                <a:spcPts val="700"/>
              </a:spcBef>
            </a:pPr>
            <a:r>
              <a:rPr lang="en-US" sz="2000" dirty="0"/>
              <a:t>Reduce inequality within and among countries.</a:t>
            </a:r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3556522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\\172.24.191.117\macdata_vol4\08VOL4\Graphics\Powerpoint\PEARSON\PE027-CHRISTENSEN_3e\Final files\ch01\Labeled\01_29_Figure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00" y="749234"/>
            <a:ext cx="7823200" cy="5359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858526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E6801-6E3A-4309-8EA9-C7CC49B45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57200"/>
            <a:ext cx="7816368" cy="1097279"/>
          </a:xfrm>
        </p:spPr>
        <p:txBody>
          <a:bodyPr>
            <a:normAutofit fontScale="90000"/>
          </a:bodyPr>
          <a:lstStyle/>
          <a:p>
            <a:r>
              <a:rPr lang="en-US" altLang="en-US" dirty="0"/>
              <a:t>1.6 Sustainable Development, The Environment, and You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95A516-94C5-4112-B10D-5FAE540DC1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883776" cy="4525963"/>
          </a:xfrm>
        </p:spPr>
        <p:txBody>
          <a:bodyPr/>
          <a:lstStyle/>
          <a:p>
            <a:pPr marL="447675" indent="-422275">
              <a:spcBef>
                <a:spcPts val="700"/>
              </a:spcBef>
              <a:buSzPct val="100000"/>
            </a:pPr>
            <a:r>
              <a:rPr lang="en-US" sz="2400" dirty="0"/>
              <a:t>Goal 10: Reduced Inequalities</a:t>
            </a:r>
          </a:p>
          <a:p>
            <a:pPr marL="862013" lvl="1" indent="-414338">
              <a:spcBef>
                <a:spcPts val="700"/>
              </a:spcBef>
            </a:pPr>
            <a:r>
              <a:rPr lang="en-US" sz="2000" dirty="0"/>
              <a:t>Reduce inequality within and among countries.</a:t>
            </a:r>
          </a:p>
          <a:p>
            <a:pPr marL="447675" indent="-422275">
              <a:spcBef>
                <a:spcPts val="700"/>
              </a:spcBef>
              <a:buSzPct val="100000"/>
            </a:pPr>
            <a:r>
              <a:rPr lang="en-US" sz="2400" dirty="0"/>
              <a:t>Goal 11: Sustainable Cities &amp; Communities</a:t>
            </a:r>
          </a:p>
          <a:p>
            <a:pPr marL="862013" lvl="1" indent="-414338">
              <a:spcBef>
                <a:spcPts val="700"/>
              </a:spcBef>
            </a:pPr>
            <a:r>
              <a:rPr lang="en-US" sz="2000" dirty="0"/>
              <a:t>Make cities and human settlements inclusive, safe, resilient, and sustainable.</a:t>
            </a:r>
          </a:p>
          <a:p>
            <a:pPr marL="447675" indent="-422275">
              <a:spcBef>
                <a:spcPts val="700"/>
              </a:spcBef>
              <a:buSzPct val="100000"/>
            </a:pPr>
            <a:r>
              <a:rPr lang="en-US" sz="2400" dirty="0"/>
              <a:t>Goal 12: Responsible Consumption &amp; Production</a:t>
            </a:r>
          </a:p>
          <a:p>
            <a:pPr marL="862013" lvl="1" indent="-414338">
              <a:spcBef>
                <a:spcPts val="700"/>
              </a:spcBef>
            </a:pPr>
            <a:r>
              <a:rPr lang="en-US" sz="2000" dirty="0"/>
              <a:t>Ensure sustainable consumption and production patterns.</a:t>
            </a:r>
          </a:p>
          <a:p>
            <a:pPr marL="447675" indent="-422275">
              <a:spcBef>
                <a:spcPts val="700"/>
              </a:spcBef>
              <a:buSzPct val="100000"/>
            </a:pPr>
            <a:r>
              <a:rPr lang="en-US" sz="2400" dirty="0"/>
              <a:t>Goal 13: Climate Action</a:t>
            </a:r>
          </a:p>
          <a:p>
            <a:pPr marL="862013" lvl="1" indent="-414338">
              <a:spcBef>
                <a:spcPts val="700"/>
              </a:spcBef>
            </a:pPr>
            <a:r>
              <a:rPr lang="en-US" sz="2000" dirty="0"/>
              <a:t>Take urgent action to combat climate change and its impacts. </a:t>
            </a:r>
          </a:p>
        </p:txBody>
      </p:sp>
    </p:spTree>
    <p:extLst>
      <p:ext uri="{BB962C8B-B14F-4D97-AF65-F5344CB8AC3E}">
        <p14:creationId xmlns:p14="http://schemas.microsoft.com/office/powerpoint/2010/main" val="317767337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E6801-6E3A-4309-8EA9-C7CC49B45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457200"/>
            <a:ext cx="7901360" cy="1097279"/>
          </a:xfrm>
        </p:spPr>
        <p:txBody>
          <a:bodyPr>
            <a:noAutofit/>
          </a:bodyPr>
          <a:lstStyle/>
          <a:p>
            <a:r>
              <a:rPr lang="en-US" altLang="en-US" sz="3200" dirty="0"/>
              <a:t>1.6 Sustainable Development, The Environment, and You</a:t>
            </a:r>
            <a:endParaRPr lang="en-US" sz="32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95A516-94C5-4112-B10D-5FAE540DC1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569027"/>
            <a:ext cx="7883776" cy="4525963"/>
          </a:xfrm>
        </p:spPr>
        <p:txBody>
          <a:bodyPr>
            <a:normAutofit lnSpcReduction="10000"/>
          </a:bodyPr>
          <a:lstStyle/>
          <a:p>
            <a:pPr marL="447675" indent="-422275">
              <a:spcBef>
                <a:spcPts val="1300"/>
              </a:spcBef>
              <a:buSzPct val="100000"/>
            </a:pPr>
            <a:r>
              <a:rPr lang="en-US" sz="2000" dirty="0"/>
              <a:t>Goal 14: Life Below Water</a:t>
            </a:r>
          </a:p>
          <a:p>
            <a:pPr marL="862013" lvl="1" indent="-414338"/>
            <a:r>
              <a:rPr lang="en-US" sz="1800" dirty="0"/>
              <a:t>Conserve and sustainably use the oceans, seas, and marine resources for sustainable development. </a:t>
            </a:r>
          </a:p>
          <a:p>
            <a:pPr marL="447675" indent="-422275">
              <a:spcBef>
                <a:spcPts val="1000"/>
              </a:spcBef>
              <a:buSzPct val="100000"/>
            </a:pPr>
            <a:r>
              <a:rPr lang="en-US" sz="2000" dirty="0"/>
              <a:t>Goal 15: Life on Land</a:t>
            </a:r>
          </a:p>
          <a:p>
            <a:pPr marL="862013" lvl="1" indent="-414338"/>
            <a:r>
              <a:rPr lang="en-US" sz="1800" dirty="0"/>
              <a:t>Protect, restore, and promote sustainable use of terrestrial ecosystems, sustainably manage forests, combat desertification, and halt and reverse land degradation and halt biodiversity loss.</a:t>
            </a:r>
          </a:p>
          <a:p>
            <a:pPr marL="447675" indent="-422275">
              <a:spcBef>
                <a:spcPts val="1000"/>
              </a:spcBef>
              <a:buSzPct val="100000"/>
            </a:pPr>
            <a:r>
              <a:rPr lang="en-US" sz="2000" dirty="0"/>
              <a:t>Goal 16: Peace, Justice, and Strong Institutions</a:t>
            </a:r>
          </a:p>
          <a:p>
            <a:pPr marL="862013" lvl="1" indent="-414338"/>
            <a:r>
              <a:rPr lang="en-US" sz="1800" dirty="0"/>
              <a:t>Promote peaceful and inclusive societies for sustainable development; provide access to justice for all; and build effective, accountable, and inclusive institutions at all levels.</a:t>
            </a:r>
            <a:r>
              <a:rPr lang="en-US" sz="2000" dirty="0"/>
              <a:t> </a:t>
            </a:r>
          </a:p>
          <a:p>
            <a:pPr marL="447675" indent="-422275">
              <a:spcBef>
                <a:spcPts val="1000"/>
              </a:spcBef>
              <a:buSzPct val="100000"/>
            </a:pPr>
            <a:r>
              <a:rPr lang="en-US" sz="2000" dirty="0"/>
              <a:t>Goal 17: Partnerships for the Goals</a:t>
            </a:r>
          </a:p>
          <a:p>
            <a:pPr marL="862013" lvl="1" indent="-414338"/>
            <a:r>
              <a:rPr lang="en-US" sz="1800" dirty="0"/>
              <a:t>Strengthen the means of implementation and revitalize the Global Partnership for Sustainable Development.</a:t>
            </a:r>
          </a:p>
        </p:txBody>
      </p:sp>
    </p:spTree>
    <p:extLst>
      <p:ext uri="{BB962C8B-B14F-4D97-AF65-F5344CB8AC3E}">
        <p14:creationId xmlns:p14="http://schemas.microsoft.com/office/powerpoint/2010/main" val="287196730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\\172.24.191.117\macdata_vol4\08VOL4\Graphics\Powerpoint\PEARSON\PE027-CHRISTENSEN_3e\Final files\ch01\Labeled\01_31_Figure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" y="800387"/>
            <a:ext cx="8242300" cy="5257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3185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Earth Day, Hope Day</a:t>
            </a:r>
          </a:p>
        </p:txBody>
      </p:sp>
      <p:sp>
        <p:nvSpPr>
          <p:cNvPr id="12295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Earth Day–typical issues</a:t>
            </a:r>
          </a:p>
          <a:p>
            <a:pPr lvl="1"/>
            <a:r>
              <a:rPr lang="en-US" altLang="en-US"/>
              <a:t>Human lives affected</a:t>
            </a:r>
          </a:p>
          <a:p>
            <a:pPr lvl="2"/>
            <a:r>
              <a:rPr lang="en-US" altLang="en-US"/>
              <a:t>Pollution kills millions of humans per year</a:t>
            </a:r>
          </a:p>
          <a:p>
            <a:pPr lvl="2"/>
            <a:r>
              <a:rPr lang="en-US" altLang="en-US"/>
              <a:t>Air pollution affects both urban and rural people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altLang="en-US"/>
              <a:t>© 2013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9913828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altLang="en-US"/>
              <a:t>© 2013 Pearson Education, Inc.</a:t>
            </a:r>
          </a:p>
        </p:txBody>
      </p:sp>
      <p:pic>
        <p:nvPicPr>
          <p:cNvPr id="13320" name="Picture 8" descr="EAY_1e_Figure_01_02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08"/>
          <a:stretch>
            <a:fillRect/>
          </a:stretch>
        </p:blipFill>
        <p:spPr bwMode="auto">
          <a:xfrm>
            <a:off x="1392238" y="250825"/>
            <a:ext cx="6518275" cy="6218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46079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2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Earth Day, Hope Day</a:t>
            </a:r>
          </a:p>
        </p:txBody>
      </p:sp>
      <p:sp>
        <p:nvSpPr>
          <p:cNvPr id="14343" name="Rectangle 7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en-US"/>
              <a:t>Earth Day–typical issues</a:t>
            </a:r>
          </a:p>
          <a:p>
            <a:pPr lvl="1"/>
            <a:r>
              <a:rPr lang="en-US" altLang="en-US"/>
              <a:t>Atmosphere is heating up</a:t>
            </a:r>
          </a:p>
          <a:p>
            <a:pPr lvl="1"/>
            <a:r>
              <a:rPr lang="en-US" altLang="en-US"/>
              <a:t>Carbon dioxide (CO</a:t>
            </a:r>
            <a:r>
              <a:rPr lang="en-US" altLang="en-US" baseline="-25000"/>
              <a:t>2</a:t>
            </a:r>
            <a:r>
              <a:rPr lang="en-US" altLang="en-US"/>
              <a:t>) concentration up 30%</a:t>
            </a:r>
          </a:p>
          <a:p>
            <a:pPr lvl="1"/>
            <a:r>
              <a:rPr lang="en-US" altLang="en-US"/>
              <a:t>Earth's average temperature up 1 °C (1.8 °F)</a:t>
            </a:r>
          </a:p>
          <a:p>
            <a:pPr lvl="2"/>
            <a:r>
              <a:rPr lang="en-US" altLang="en-US"/>
              <a:t>Due to human activities</a:t>
            </a:r>
          </a:p>
          <a:p>
            <a:pPr lvl="3"/>
            <a:r>
              <a:rPr lang="en-US" altLang="en-US"/>
              <a:t>Burning fossil fuel, deforestation</a:t>
            </a:r>
          </a:p>
          <a:p>
            <a:pPr lvl="2"/>
            <a:r>
              <a:rPr lang="en-US" altLang="en-US"/>
              <a:t>Consequences</a:t>
            </a:r>
          </a:p>
          <a:p>
            <a:pPr lvl="3"/>
            <a:r>
              <a:rPr lang="en-US" altLang="en-US"/>
              <a:t>Sea level rise, ecosystem change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altLang="en-US"/>
              <a:t>© 2013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42697226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altLang="en-US"/>
              <a:t>© 2013 Pearson Education, Inc.</a:t>
            </a:r>
          </a:p>
        </p:txBody>
      </p:sp>
      <p:pic>
        <p:nvPicPr>
          <p:cNvPr id="15368" name="Picture 8" descr="EAY_1e_Figure_01_03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40"/>
          <a:stretch>
            <a:fillRect/>
          </a:stretch>
        </p:blipFill>
        <p:spPr bwMode="auto">
          <a:xfrm>
            <a:off x="273050" y="696913"/>
            <a:ext cx="8597900" cy="5557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64522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Earth Day, Hope Day</a:t>
            </a:r>
          </a:p>
        </p:txBody>
      </p:sp>
      <p:sp>
        <p:nvSpPr>
          <p:cNvPr id="16391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Earth Day–typical issues</a:t>
            </a:r>
          </a:p>
          <a:p>
            <a:pPr lvl="1"/>
            <a:r>
              <a:rPr lang="en-US" altLang="en-US"/>
              <a:t>Humans are the problem</a:t>
            </a:r>
          </a:p>
          <a:p>
            <a:pPr lvl="2"/>
            <a:r>
              <a:rPr lang="en-US" altLang="en-US"/>
              <a:t>Human population growing rapidly</a:t>
            </a:r>
          </a:p>
          <a:p>
            <a:pPr lvl="3"/>
            <a:r>
              <a:rPr lang="en-US" altLang="en-US"/>
              <a:t>Up threefold in past 75 years</a:t>
            </a:r>
          </a:p>
          <a:p>
            <a:pPr lvl="2"/>
            <a:r>
              <a:rPr lang="en-US" altLang="en-US"/>
              <a:t>Human resources use growing even faster</a:t>
            </a:r>
          </a:p>
          <a:p>
            <a:pPr lvl="3"/>
            <a:r>
              <a:rPr lang="en-US" altLang="en-US"/>
              <a:t>Up 20-fold in past 75 years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altLang="en-US"/>
              <a:t>© 2013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22243152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821</TotalTime>
  <Words>1498</Words>
  <Application>Microsoft Office PowerPoint</Application>
  <PresentationFormat>On-screen Show (4:3)</PresentationFormat>
  <Paragraphs>282</Paragraphs>
  <Slides>45</Slides>
  <Notes>39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4" baseType="lpstr">
      <vt:lpstr>Arial</vt:lpstr>
      <vt:lpstr>Calibri</vt:lpstr>
      <vt:lpstr>Century Gothic</vt:lpstr>
      <vt:lpstr>Noto Sans Symbols</vt:lpstr>
      <vt:lpstr>Times</vt:lpstr>
      <vt:lpstr>Times New Roman</vt:lpstr>
      <vt:lpstr>TimesNewRomanPS-BoldMT</vt:lpstr>
      <vt:lpstr>Wingdings 2</vt:lpstr>
      <vt:lpstr>Austin</vt:lpstr>
      <vt:lpstr>EN SP 2000</vt:lpstr>
      <vt:lpstr>Earth Day, Hope Day</vt:lpstr>
      <vt:lpstr>Earth Day, Hope Day</vt:lpstr>
      <vt:lpstr>PowerPoint Presentation</vt:lpstr>
      <vt:lpstr>Earth Day, Hope Day</vt:lpstr>
      <vt:lpstr>PowerPoint Presentation</vt:lpstr>
      <vt:lpstr>Earth Day, Hope Day</vt:lpstr>
      <vt:lpstr>PowerPoint Presentation</vt:lpstr>
      <vt:lpstr>Earth Day, Hope Day</vt:lpstr>
      <vt:lpstr>PowerPoint Presentation</vt:lpstr>
      <vt:lpstr>Earth Day, Hope Day</vt:lpstr>
      <vt:lpstr>PowerPoint Presentation</vt:lpstr>
      <vt:lpstr>Environment and Sustainability</vt:lpstr>
      <vt:lpstr>1.1 Environment and Sustainability</vt:lpstr>
      <vt:lpstr>1.1 Environment and Sustainability</vt:lpstr>
      <vt:lpstr>PowerPoint Presentation</vt:lpstr>
      <vt:lpstr>1.1 Environment and Sustainability</vt:lpstr>
      <vt:lpstr>1.1 Environment and Sustainability</vt:lpstr>
      <vt:lpstr>1.1 Environment and Sustainability</vt:lpstr>
      <vt:lpstr>Ecosystems</vt:lpstr>
      <vt:lpstr>1.2 Ecosystems</vt:lpstr>
      <vt:lpstr>1.2 Ecosystems</vt:lpstr>
      <vt:lpstr>PowerPoint Presentation</vt:lpstr>
      <vt:lpstr>1.2 Ecosystems</vt:lpstr>
      <vt:lpstr>1.2 Ecosystems</vt:lpstr>
      <vt:lpstr>1.2 Ecosystems</vt:lpstr>
      <vt:lpstr>1.2 Ecosystems</vt:lpstr>
      <vt:lpstr>1.2 Ecosystems</vt:lpstr>
      <vt:lpstr>PowerPoint Presentation</vt:lpstr>
      <vt:lpstr>1.3 Principles of Ecosystem Function</vt:lpstr>
      <vt:lpstr>1.3 Principles of Ecosystem Function</vt:lpstr>
      <vt:lpstr>1.3 Principles of Ecosystem Function</vt:lpstr>
      <vt:lpstr>1.4 Acting Sustainably</vt:lpstr>
      <vt:lpstr>1.5 Uncertainty, Science, and Systems Thinking</vt:lpstr>
      <vt:lpstr>1.5 Uncertainty, Science, and Systems Thinking</vt:lpstr>
      <vt:lpstr>PowerPoint Presentation</vt:lpstr>
      <vt:lpstr>1.5 Focus on Science: What methods did scientists employ to determine the impacts of the insecticide DDT on bird populations?</vt:lpstr>
      <vt:lpstr>PowerPoint Presentation</vt:lpstr>
      <vt:lpstr>1.6 Sustainable Development, The Environment, and You</vt:lpstr>
      <vt:lpstr>PowerPoint Presentation</vt:lpstr>
      <vt:lpstr>1.6 Sustainable Development, The Environment, and You</vt:lpstr>
      <vt:lpstr>PowerPoint Presentation</vt:lpstr>
      <vt:lpstr>1.6 Sustainable Development, The Environment, and You</vt:lpstr>
      <vt:lpstr>1.6 Sustainable Development, The Environment, and You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 SP 2000- Summer 2014</dc:title>
  <dc:creator>Windows User</dc:creator>
  <cp:lastModifiedBy>Minory Nammouz</cp:lastModifiedBy>
  <cp:revision>21</cp:revision>
  <dcterms:created xsi:type="dcterms:W3CDTF">2014-05-13T17:00:10Z</dcterms:created>
  <dcterms:modified xsi:type="dcterms:W3CDTF">2022-08-29T16:19:02Z</dcterms:modified>
</cp:coreProperties>
</file>