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3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09CBF-8829-49DC-BB57-FA78E0F5C7E4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41591-76C7-4A99-A81C-152E3A9EB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2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85D83E-470C-448E-B04F-21BD4E5D8AF4}" type="slidenum">
              <a:rPr lang="en-US"/>
              <a:pPr/>
              <a:t>3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F1E166-C738-47B7-853B-1F8759C4C0F9}" type="slidenum">
              <a:rPr lang="en-US"/>
              <a:pPr/>
              <a:t>12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8DC2B593-5350-4EA1-B383-C1DAEC212412}" type="slidenum">
              <a:rPr lang="en-US" sz="1200"/>
              <a:pPr algn="r"/>
              <a:t>13</a:t>
            </a:fld>
            <a:endParaRPr lang="en-US" sz="1200" dirty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90191-28E0-412A-B757-ACC95B7040A6}" type="slidenum">
              <a:rPr lang="en-US"/>
              <a:pPr/>
              <a:t>14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C69521-D44C-4A5C-9C78-46E3310867F1}" type="slidenum">
              <a:rPr lang="en-US"/>
              <a:pPr/>
              <a:t>15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6BA5C163-3FCB-4D24-8172-0CC4908BB4D0}" type="slidenum">
              <a:rPr lang="en-US" sz="1200"/>
              <a:pPr algn="r"/>
              <a:t>4</a:t>
            </a:fld>
            <a:endParaRPr lang="en-US" sz="1200" dirty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8AD4A01C-A9C2-46CA-85CB-C58D2C87B097}" type="slidenum">
              <a:rPr lang="en-US" sz="1200"/>
              <a:pPr algn="r"/>
              <a:t>5</a:t>
            </a:fld>
            <a:endParaRPr lang="en-US" sz="1200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E3D460-1B0B-4E4F-B559-BCBBE0699E34}" type="slidenum">
              <a:rPr lang="en-US"/>
              <a:pPr/>
              <a:t>6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E8679-21C8-4A97-8079-1241C4ED1CF3}" type="slidenum">
              <a:rPr lang="en-US"/>
              <a:pPr/>
              <a:t>7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CD49230E-6F59-4622-956F-4B58A5F90F48}" type="slidenum">
              <a:rPr lang="en-US" sz="1200"/>
              <a:pPr algn="r"/>
              <a:t>8</a:t>
            </a:fld>
            <a:endParaRPr lang="en-US" sz="1200" dirty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706789-D5B0-45B9-85C0-3BE702D154E9}" type="slidenum">
              <a:rPr lang="en-US"/>
              <a:pPr/>
              <a:t>9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D5FC96-0951-4B13-9BEC-5F39EF04C196}" type="slidenum">
              <a:rPr lang="en-US"/>
              <a:pPr/>
              <a:t>10</a:t>
            </a:fld>
            <a:endParaRPr lang="en-US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2DF023-595E-43F6-B1D8-11925AECD59C}" type="slidenum">
              <a:rPr lang="en-US"/>
              <a:pPr/>
              <a:t>11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Times" pitchFamily="1" charset="0"/>
              <a:buNone/>
            </a:pPr>
            <a:endParaRPr lang="en-US"/>
          </a:p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C0A8D4-1072-41D1-8BB7-531934C76059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Introduction to Environmental Science and Policy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ENSP 2000</a:t>
            </a:r>
          </a:p>
        </p:txBody>
      </p:sp>
    </p:spTree>
    <p:extLst>
      <p:ext uri="{BB962C8B-B14F-4D97-AF65-F5344CB8AC3E}">
        <p14:creationId xmlns:p14="http://schemas.microsoft.com/office/powerpoint/2010/main" val="3535852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2.1 Changing Views of Humans and Nature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5364" name="Rectangle 1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Modern era</a:t>
            </a:r>
          </a:p>
          <a:p>
            <a:pPr lvl="1" eaLnBrk="1" hangingPunct="1"/>
            <a:r>
              <a:rPr lang="en-US" dirty="0"/>
              <a:t>Environmental trends, debates, and warnings dominate media</a:t>
            </a:r>
          </a:p>
          <a:p>
            <a:pPr lvl="1" eaLnBrk="1" hangingPunct="1"/>
            <a:r>
              <a:rPr lang="en-US" dirty="0"/>
              <a:t>Beginning to understand dependence on ecosystems </a:t>
            </a:r>
          </a:p>
          <a:p>
            <a:pPr lvl="1" eaLnBrk="1" hangingPunct="1"/>
            <a:endParaRPr lang="en-US" dirty="0"/>
          </a:p>
          <a:p>
            <a:pPr lvl="2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55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2.2 Environmental Ethics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6388" name="Rectangle 15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Doing the right thing–main ethical traditions</a:t>
            </a:r>
          </a:p>
          <a:p>
            <a:pPr lvl="1" eaLnBrk="1" hangingPunct="1"/>
            <a:r>
              <a:rPr lang="en-US"/>
              <a:t>Virtue ethics</a:t>
            </a:r>
          </a:p>
          <a:p>
            <a:pPr lvl="2" eaLnBrk="1" hangingPunct="1"/>
            <a:r>
              <a:rPr lang="en-US"/>
              <a:t>Right if motivated by virtues (kindness, loyalty, justice, etc.)</a:t>
            </a:r>
          </a:p>
          <a:p>
            <a:pPr lvl="1" eaLnBrk="1" hangingPunct="1"/>
            <a:r>
              <a:rPr lang="en-US"/>
              <a:t>Consequence-based ethics</a:t>
            </a:r>
          </a:p>
          <a:p>
            <a:pPr lvl="2" eaLnBrk="1" hangingPunct="1"/>
            <a:r>
              <a:rPr lang="en-US"/>
              <a:t>Importance of outcome (benefit vs. harm, pleasure vs. harm)</a:t>
            </a:r>
          </a:p>
          <a:p>
            <a:pPr lvl="2" eaLnBrk="1" hangingPunct="1"/>
            <a:r>
              <a:rPr lang="en-US"/>
              <a:t>Utilitarianism–greatest good for most people</a:t>
            </a:r>
          </a:p>
          <a:p>
            <a:pPr lvl="1" eaLnBrk="1" hangingPunct="1"/>
            <a:r>
              <a:rPr lang="en-US"/>
              <a:t>Duty-based ethics</a:t>
            </a:r>
          </a:p>
          <a:p>
            <a:pPr lvl="2" eaLnBrk="1" hangingPunct="1"/>
            <a:r>
              <a:rPr lang="en-US"/>
              <a:t>Based on set of rules/laws (lying always wrong)</a:t>
            </a:r>
          </a:p>
        </p:txBody>
      </p:sp>
    </p:spTree>
    <p:extLst>
      <p:ext uri="{BB962C8B-B14F-4D97-AF65-F5344CB8AC3E}">
        <p14:creationId xmlns:p14="http://schemas.microsoft.com/office/powerpoint/2010/main" val="2570136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2.2 Environmental Ethics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8436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Environmental ethics differ regarding who or what has value</a:t>
            </a:r>
          </a:p>
          <a:p>
            <a:pPr lvl="1" eaLnBrk="1" hangingPunct="1"/>
            <a:r>
              <a:rPr lang="en-US" dirty="0"/>
              <a:t>Intrinsic value</a:t>
            </a:r>
          </a:p>
          <a:p>
            <a:pPr lvl="2" eaLnBrk="1" hangingPunct="1"/>
            <a:r>
              <a:rPr lang="en-US" dirty="0"/>
              <a:t>People, organisms, or objects are valued </a:t>
            </a:r>
          </a:p>
          <a:p>
            <a:pPr lvl="1" eaLnBrk="1" hangingPunct="1"/>
            <a:r>
              <a:rPr lang="en-US" dirty="0"/>
              <a:t>Instrumental value</a:t>
            </a:r>
          </a:p>
          <a:p>
            <a:pPr lvl="2" eaLnBrk="1" hangingPunct="1"/>
            <a:r>
              <a:rPr lang="en-US" dirty="0"/>
              <a:t>Things valued as a means to something else</a:t>
            </a:r>
          </a:p>
        </p:txBody>
      </p:sp>
    </p:spTree>
    <p:extLst>
      <p:ext uri="{BB962C8B-B14F-4D97-AF65-F5344CB8AC3E}">
        <p14:creationId xmlns:p14="http://schemas.microsoft.com/office/powerpoint/2010/main" val="2931155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4" name="Picture 2" descr="\\172.24.191.117\macdata_vol4\08VOL4\Graphics\Powerpoint\PEARSON\PE027-CHRISTENSEN_3e\Final files\ch02\Label\02_10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93" y="584009"/>
            <a:ext cx="7997215" cy="56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81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2.2 Environmental Ethics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24580" name="Rectangle 17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Anthropocentric ethics</a:t>
            </a:r>
          </a:p>
          <a:p>
            <a:pPr lvl="1" eaLnBrk="1" hangingPunct="1"/>
            <a:r>
              <a:rPr lang="en-US"/>
              <a:t>Intrinsic value–humans only</a:t>
            </a:r>
          </a:p>
          <a:p>
            <a:pPr lvl="1" eaLnBrk="1" hangingPunct="1"/>
            <a:r>
              <a:rPr lang="en-US"/>
              <a:t>Instrumental value–everything else that helps humans </a:t>
            </a:r>
          </a:p>
          <a:p>
            <a:pPr eaLnBrk="1" hangingPunct="1"/>
            <a:r>
              <a:rPr lang="en-US"/>
              <a:t>Biocentric ethics</a:t>
            </a:r>
          </a:p>
          <a:p>
            <a:pPr lvl="1" eaLnBrk="1" hangingPunct="1"/>
            <a:r>
              <a:rPr lang="en-US"/>
              <a:t>Intrinsic value–all living things</a:t>
            </a:r>
          </a:p>
          <a:p>
            <a:pPr eaLnBrk="1" hangingPunct="1"/>
            <a:r>
              <a:rPr lang="en-US"/>
              <a:t>Ecocentric ethics</a:t>
            </a:r>
          </a:p>
          <a:p>
            <a:pPr lvl="1" eaLnBrk="1" hangingPunct="1"/>
            <a:r>
              <a:rPr lang="en-US"/>
              <a:t>Intrinsic value–communities and ecosystems</a:t>
            </a:r>
          </a:p>
          <a:p>
            <a:pPr lvl="1" eaLnBrk="1" hangingPunct="1"/>
            <a:r>
              <a:rPr lang="en-US"/>
              <a:t>Deep ecology movement</a:t>
            </a:r>
          </a:p>
          <a:p>
            <a:pPr lvl="1" eaLnBrk="1" hangingPunct="1"/>
            <a:endParaRPr lang="en-US"/>
          </a:p>
          <a:p>
            <a:pPr lvl="1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99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2.2 Environmental Ethics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26628" name="Rectangle 1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Ecofeminism</a:t>
            </a:r>
          </a:p>
          <a:p>
            <a:pPr lvl="1" eaLnBrk="1" hangingPunct="1"/>
            <a:r>
              <a:rPr lang="en-US"/>
              <a:t>Fosters feminine concerns for interrelationships among humans, nonhuman life, and the environment</a:t>
            </a:r>
          </a:p>
          <a:p>
            <a:pPr lvl="1" eaLnBrk="1" hangingPunct="1"/>
            <a:r>
              <a:rPr lang="en-US"/>
              <a:t>Women suffer disproportionately from human destruction of the environment</a:t>
            </a: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6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Environmental Ethics, Economic, and Policy</a:t>
            </a:r>
          </a:p>
        </p:txBody>
      </p:sp>
    </p:spTree>
    <p:extLst>
      <p:ext uri="{BB962C8B-B14F-4D97-AF65-F5344CB8AC3E}">
        <p14:creationId xmlns:p14="http://schemas.microsoft.com/office/powerpoint/2010/main" val="1976618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Dam-nation!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4100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Hetch Hetchy Valley/Reservoir</a:t>
            </a:r>
          </a:p>
          <a:p>
            <a:pPr lvl="1" eaLnBrk="1" hangingPunct="1"/>
            <a:r>
              <a:rPr lang="en-US"/>
              <a:t>Drains Yosemite National Park and surrounding area</a:t>
            </a:r>
          </a:p>
          <a:p>
            <a:pPr lvl="1" eaLnBrk="1" hangingPunct="1"/>
            <a:r>
              <a:rPr lang="en-US"/>
              <a:t>Geological structure ideal as reservoir</a:t>
            </a:r>
          </a:p>
          <a:p>
            <a:pPr lvl="2" eaLnBrk="1" hangingPunct="1"/>
            <a:r>
              <a:rPr lang="en-US"/>
              <a:t>Proponents opposed use as reservoir and won</a:t>
            </a:r>
          </a:p>
          <a:p>
            <a:pPr lvl="2" eaLnBrk="1" hangingPunct="1"/>
            <a:r>
              <a:rPr lang="en-US"/>
              <a:t>Great earthquake of 1906, restarted process</a:t>
            </a:r>
          </a:p>
          <a:p>
            <a:pPr lvl="1" eaLnBrk="1" hangingPunct="1"/>
            <a:r>
              <a:rPr lang="en-US"/>
              <a:t>Provides water for San Francisco</a:t>
            </a:r>
          </a:p>
          <a:p>
            <a:pPr lvl="2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5123" name="Picture 10" descr="EAY_1e_Figure_02_01_L"/>
          <p:cNvPicPr>
            <a:picLocks noChangeAspect="1" noChangeArrowheads="1"/>
          </p:cNvPicPr>
          <p:nvPr/>
        </p:nvPicPr>
        <p:blipFill>
          <a:blip r:embed="rId3" cstate="print"/>
          <a:srcRect b="3358"/>
          <a:stretch>
            <a:fillRect/>
          </a:stretch>
        </p:blipFill>
        <p:spPr bwMode="auto">
          <a:xfrm>
            <a:off x="30163" y="544513"/>
            <a:ext cx="90678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0736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7171" name="Picture 10" descr="EAY_1e_Figure_02_03_L"/>
          <p:cNvPicPr>
            <a:picLocks noChangeAspect="1" noChangeArrowheads="1"/>
          </p:cNvPicPr>
          <p:nvPr/>
        </p:nvPicPr>
        <p:blipFill>
          <a:blip r:embed="rId3" cstate="print"/>
          <a:srcRect b="3040"/>
          <a:stretch>
            <a:fillRect/>
          </a:stretch>
        </p:blipFill>
        <p:spPr bwMode="auto">
          <a:xfrm>
            <a:off x="115888" y="330200"/>
            <a:ext cx="8932862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3316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/>
              <a:t>2.1 Changing Views of Humans and Nature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8196" name="Rectangle 1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Pre-industrial views</a:t>
            </a:r>
          </a:p>
          <a:p>
            <a:pPr lvl="1" eaLnBrk="1" hangingPunct="1"/>
            <a:r>
              <a:rPr lang="en-US" dirty="0"/>
              <a:t>Animism</a:t>
            </a:r>
          </a:p>
          <a:p>
            <a:pPr lvl="2" eaLnBrk="1" hangingPunct="1"/>
            <a:r>
              <a:rPr lang="en-US" dirty="0"/>
              <a:t>Living/nonliving objects have soul/spirit</a:t>
            </a:r>
          </a:p>
          <a:p>
            <a:pPr lvl="1" eaLnBrk="1" hangingPunct="1"/>
            <a:r>
              <a:rPr lang="en-US" dirty="0"/>
              <a:t>Domestication of plants/animals</a:t>
            </a:r>
          </a:p>
          <a:p>
            <a:pPr lvl="2" eaLnBrk="1" hangingPunct="1"/>
            <a:r>
              <a:rPr lang="en-US" dirty="0"/>
              <a:t>Humans alter ecosystem</a:t>
            </a:r>
          </a:p>
          <a:p>
            <a:pPr lvl="2" eaLnBrk="1" hangingPunct="1"/>
            <a:r>
              <a:rPr lang="en-US" dirty="0"/>
              <a:t>Monotheism rises during agricultural development</a:t>
            </a:r>
          </a:p>
        </p:txBody>
      </p:sp>
    </p:spTree>
    <p:extLst>
      <p:ext uri="{BB962C8B-B14F-4D97-AF65-F5344CB8AC3E}">
        <p14:creationId xmlns:p14="http://schemas.microsoft.com/office/powerpoint/2010/main" val="358419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/>
              <a:t>2.1 Changing Views of Humans and Nature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1268" name="Rectangle 17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/>
              <a:t>Enlightenment and industrial revolution</a:t>
            </a:r>
          </a:p>
          <a:p>
            <a:pPr lvl="1" eaLnBrk="1" hangingPunct="1"/>
            <a:r>
              <a:rPr lang="en-US" dirty="0"/>
              <a:t>New technology</a:t>
            </a:r>
          </a:p>
          <a:p>
            <a:pPr lvl="1" eaLnBrk="1" hangingPunct="1"/>
            <a:r>
              <a:rPr lang="en-US" dirty="0"/>
              <a:t>New scientific understanding</a:t>
            </a:r>
          </a:p>
          <a:p>
            <a:pPr lvl="2" eaLnBrk="1" hangingPunct="1"/>
            <a:r>
              <a:rPr lang="en-US" dirty="0"/>
              <a:t>Evolution</a:t>
            </a:r>
          </a:p>
          <a:p>
            <a:pPr lvl="1" eaLnBrk="1" hangingPunct="1"/>
            <a:r>
              <a:rPr lang="en-US" dirty="0"/>
              <a:t>New ideas</a:t>
            </a:r>
          </a:p>
          <a:p>
            <a:pPr lvl="2" eaLnBrk="1" hangingPunct="1"/>
            <a:r>
              <a:rPr lang="en-US" dirty="0"/>
              <a:t>Birth of modern environmental movement</a:t>
            </a:r>
          </a:p>
          <a:p>
            <a:pPr lvl="3" eaLnBrk="1" hangingPunct="1"/>
            <a:r>
              <a:rPr lang="en-US" i="1" dirty="0"/>
              <a:t>Man and Nature</a:t>
            </a:r>
            <a:r>
              <a:rPr lang="en-US" dirty="0"/>
              <a:t> by George Perkins, 1864.</a:t>
            </a:r>
          </a:p>
        </p:txBody>
      </p:sp>
    </p:spTree>
    <p:extLst>
      <p:ext uri="{BB962C8B-B14F-4D97-AF65-F5344CB8AC3E}">
        <p14:creationId xmlns:p14="http://schemas.microsoft.com/office/powerpoint/2010/main" val="3049546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2291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[INSERT FIGURE 2.6 ON THIS SLIDE]</a:t>
            </a:r>
          </a:p>
        </p:txBody>
      </p:sp>
      <p:pic>
        <p:nvPicPr>
          <p:cNvPr id="12292" name="Picture 10" descr="EAY_1e_Figure_02_06_L"/>
          <p:cNvPicPr>
            <a:picLocks noChangeAspect="1" noChangeArrowheads="1"/>
          </p:cNvPicPr>
          <p:nvPr/>
        </p:nvPicPr>
        <p:blipFill>
          <a:blip r:embed="rId3" cstate="print"/>
          <a:srcRect b="3271"/>
          <a:stretch>
            <a:fillRect/>
          </a:stretch>
        </p:blipFill>
        <p:spPr bwMode="auto">
          <a:xfrm>
            <a:off x="90488" y="414338"/>
            <a:ext cx="89916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3125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/>
              <a:t>2.1 Changing Views of Humans and Nature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14340" name="Rectangle 1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Conservation vs. preservation</a:t>
            </a:r>
          </a:p>
          <a:p>
            <a:pPr lvl="1" eaLnBrk="1" hangingPunct="1"/>
            <a:r>
              <a:rPr lang="en-US" dirty="0"/>
              <a:t>Preservationist view</a:t>
            </a:r>
          </a:p>
          <a:p>
            <a:pPr lvl="2" eaLnBrk="1" hangingPunct="1"/>
            <a:r>
              <a:rPr lang="en-US" dirty="0"/>
              <a:t>Parks/public land should preserve wild nature in pristine state</a:t>
            </a:r>
          </a:p>
          <a:p>
            <a:pPr lvl="3" eaLnBrk="1" hangingPunct="1"/>
            <a:r>
              <a:rPr lang="en-US" dirty="0"/>
              <a:t>All hands off!</a:t>
            </a:r>
          </a:p>
          <a:p>
            <a:pPr lvl="1" eaLnBrk="1" hangingPunct="1"/>
            <a:r>
              <a:rPr lang="en-US" dirty="0"/>
              <a:t>Conservationist view</a:t>
            </a:r>
          </a:p>
          <a:p>
            <a:pPr lvl="2" eaLnBrk="1" hangingPunct="1"/>
            <a:r>
              <a:rPr lang="en-US" dirty="0"/>
              <a:t> Should be used and managed sustainably to provide the greatest benefit to the greatest number of people</a:t>
            </a:r>
          </a:p>
          <a:p>
            <a:pPr lvl="3" eaLnBrk="1" hangingPunct="1"/>
            <a:r>
              <a:rPr lang="en-US" dirty="0"/>
              <a:t>Timber, water, etc. may be used sustainably</a:t>
            </a:r>
          </a:p>
        </p:txBody>
      </p:sp>
    </p:spTree>
    <p:extLst>
      <p:ext uri="{BB962C8B-B14F-4D97-AF65-F5344CB8AC3E}">
        <p14:creationId xmlns:p14="http://schemas.microsoft.com/office/powerpoint/2010/main" val="8841637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1104</TotalTime>
  <Words>473</Words>
  <Application>Microsoft Office PowerPoint</Application>
  <PresentationFormat>On-screen Show (4:3)</PresentationFormat>
  <Paragraphs>93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Calibri</vt:lpstr>
      <vt:lpstr>Franklin Gothic Book</vt:lpstr>
      <vt:lpstr>Perpetua</vt:lpstr>
      <vt:lpstr>Times</vt:lpstr>
      <vt:lpstr>TimesNewRomanPS-BoldMT</vt:lpstr>
      <vt:lpstr>Wingdings 2</vt:lpstr>
      <vt:lpstr>Equity</vt:lpstr>
      <vt:lpstr>ENSP 2000</vt:lpstr>
      <vt:lpstr>Chapter 2</vt:lpstr>
      <vt:lpstr>Dam-nation!</vt:lpstr>
      <vt:lpstr>PowerPoint Presentation</vt:lpstr>
      <vt:lpstr>PowerPoint Presentation</vt:lpstr>
      <vt:lpstr>2.1 Changing Views of Humans and Nature</vt:lpstr>
      <vt:lpstr>2.1 Changing Views of Humans and Nature</vt:lpstr>
      <vt:lpstr>PowerPoint Presentation</vt:lpstr>
      <vt:lpstr>2.1 Changing Views of Humans and Nature</vt:lpstr>
      <vt:lpstr>2.1 Changing Views of Humans and Nature</vt:lpstr>
      <vt:lpstr>2.2 Environmental Ethics</vt:lpstr>
      <vt:lpstr>2.2 Environmental Ethics</vt:lpstr>
      <vt:lpstr>PowerPoint Presentation</vt:lpstr>
      <vt:lpstr>2.2 Environmental Ethics</vt:lpstr>
      <vt:lpstr>2.2 Environmental Ethics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ENSP 2000-Fall 2013</dc:title>
  <dc:creator>Windows User</dc:creator>
  <cp:lastModifiedBy>Minory Nammouz</cp:lastModifiedBy>
  <cp:revision>25</cp:revision>
  <dcterms:created xsi:type="dcterms:W3CDTF">2014-01-20T15:51:53Z</dcterms:created>
  <dcterms:modified xsi:type="dcterms:W3CDTF">2021-01-17T16:17:43Z</dcterms:modified>
</cp:coreProperties>
</file>