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4"/>
  </p:notesMasterIdLst>
  <p:sldIdLst>
    <p:sldId id="257" r:id="rId2"/>
    <p:sldId id="258" r:id="rId3"/>
    <p:sldId id="311" r:id="rId4"/>
    <p:sldId id="312" r:id="rId5"/>
    <p:sldId id="313" r:id="rId6"/>
    <p:sldId id="314" r:id="rId7"/>
    <p:sldId id="263" r:id="rId8"/>
    <p:sldId id="315" r:id="rId9"/>
    <p:sldId id="316" r:id="rId10"/>
    <p:sldId id="265" r:id="rId11"/>
    <p:sldId id="266" r:id="rId12"/>
    <p:sldId id="267" r:id="rId13"/>
    <p:sldId id="317" r:id="rId14"/>
    <p:sldId id="269" r:id="rId15"/>
    <p:sldId id="270" r:id="rId16"/>
    <p:sldId id="271" r:id="rId17"/>
    <p:sldId id="272" r:id="rId18"/>
    <p:sldId id="319" r:id="rId19"/>
    <p:sldId id="306" r:id="rId20"/>
    <p:sldId id="274" r:id="rId21"/>
    <p:sldId id="275" r:id="rId22"/>
    <p:sldId id="276" r:id="rId23"/>
    <p:sldId id="318" r:id="rId24"/>
    <p:sldId id="278" r:id="rId25"/>
    <p:sldId id="279" r:id="rId26"/>
    <p:sldId id="280" r:id="rId27"/>
    <p:sldId id="320" r:id="rId28"/>
    <p:sldId id="307" r:id="rId29"/>
    <p:sldId id="282" r:id="rId30"/>
    <p:sldId id="283" r:id="rId31"/>
    <p:sldId id="284" r:id="rId32"/>
    <p:sldId id="285" r:id="rId33"/>
    <p:sldId id="308" r:id="rId34"/>
    <p:sldId id="286" r:id="rId35"/>
    <p:sldId id="287" r:id="rId36"/>
    <p:sldId id="288" r:id="rId37"/>
    <p:sldId id="321" r:id="rId38"/>
    <p:sldId id="294" r:id="rId39"/>
    <p:sldId id="295" r:id="rId40"/>
    <p:sldId id="322" r:id="rId41"/>
    <p:sldId id="296" r:id="rId42"/>
    <p:sldId id="297" r:id="rId43"/>
    <p:sldId id="333" r:id="rId44"/>
    <p:sldId id="334" r:id="rId45"/>
    <p:sldId id="323" r:id="rId46"/>
    <p:sldId id="324" r:id="rId47"/>
    <p:sldId id="325" r:id="rId48"/>
    <p:sldId id="326" r:id="rId49"/>
    <p:sldId id="327" r:id="rId50"/>
    <p:sldId id="329" r:id="rId51"/>
    <p:sldId id="330" r:id="rId52"/>
    <p:sldId id="332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3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44A9B-D9B0-4C13-83FB-3E24D4A8FF09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D74FE-A289-4936-9ECE-40A775E24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98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400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4AFFFEF-66D7-434F-8475-590B27CA52CD}" type="slidenum">
              <a:rPr lang="en-US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010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E8CA8BDA-5FB0-40BD-AC09-15EC79AFA32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14</a:t>
            </a:fld>
            <a:endParaRPr lang="en-US" alt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8171E352-FBB7-43EF-9B96-99DAD280E04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15</a:t>
            </a:fld>
            <a:endParaRPr lang="en-US" alt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34BEB9D-0C8F-4039-93FD-8DF636DE3B7A}" type="slidenum">
              <a:rPr lang="en-US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0E5E520D-DA71-43E8-8CBF-1C2A7492B4C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17</a:t>
            </a:fld>
            <a:endParaRPr lang="en-US" alt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1201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93AC8DDD-E411-45E4-82CB-B6DC6012B532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20</a:t>
            </a:fld>
            <a:endParaRPr lang="en-US" alt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F93361B7-09BA-48C8-BE2E-B437612F5154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21</a:t>
            </a:fld>
            <a:endParaRPr lang="en-US" altLang="en-US" dirty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9B03B2DD-72EF-4E42-9CB5-941C062D9565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22</a:t>
            </a:fld>
            <a:endParaRPr lang="en-US" altLang="en-US" dirty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0476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</a:t>
            </a:r>
            <a:r>
              <a:rPr lang="en-US" baseline="0" dirty="0"/>
              <a:t> 6.12 </a:t>
            </a:r>
            <a:r>
              <a:rPr lang="en-US" dirty="0"/>
              <a:t>Defending against Predation</a:t>
            </a:r>
          </a:p>
          <a:p>
            <a:r>
              <a:rPr lang="en-US" dirty="0"/>
              <a:t>Natural selection has produced adaptations among prey organisms that allow them a better chance of escaping their predators. Such adaptations include body structures that imitate nonfood parts of the environment, like those of this walking stick.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252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B09086D3-C3C1-4763-B480-9D398F20877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25</a:t>
            </a:fld>
            <a:endParaRPr lang="en-US" altLang="en-US" dirty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B1A4CFDB-9F6F-4AD2-A912-0AA1B2B04927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26</a:t>
            </a:fld>
            <a:endParaRPr lang="en-US" alt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90195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7F1822CC-7C0A-4D9A-AB58-1301D0B73AD9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29</a:t>
            </a:fld>
            <a:endParaRPr lang="en-US" alt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FC97340F-A398-40C6-A455-2CCC6832F01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30</a:t>
            </a:fld>
            <a:endParaRPr lang="en-US" alt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99FC878F-0ACC-4A6D-985D-B2602031A23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31</a:t>
            </a:fld>
            <a:endParaRPr lang="en-US" alt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35973546-C47E-4096-9B40-39239601018D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32</a:t>
            </a:fld>
            <a:endParaRPr lang="en-US" alt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A15544A2-ECCE-4331-970F-DBBF322442E0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34</a:t>
            </a:fld>
            <a:endParaRPr lang="en-US" altLang="en-US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A1A66408-9483-4ABD-ABFF-5A2F2D2C1F2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35</a:t>
            </a:fld>
            <a:endParaRPr lang="en-US" alt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59106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D8299620-57B5-4131-AB8B-25D4AA73B246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36</a:t>
            </a:fld>
            <a:endParaRPr lang="en-US" alt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3425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364BA79E-4079-4C34-BE29-E7932DB855B2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38</a:t>
            </a:fld>
            <a:endParaRPr lang="en-US" alt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C1C676B7-56FD-4DA0-BE7F-CCEAF6203F1A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39</a:t>
            </a:fld>
            <a:endParaRPr lang="en-US" alt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27229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3B0F2E51-56A2-4536-849C-53E68E8ED3F4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41</a:t>
            </a:fld>
            <a:endParaRPr lang="en-US" alt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894437A7-F9E9-4B8F-9890-4E1F11E97B63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42</a:t>
            </a:fld>
            <a:endParaRPr lang="en-US" altLang="en-US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5245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30994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7922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74945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46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30466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12294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66286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49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65669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50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184984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68351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4087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C151618-B1AD-4E46-B4CA-00350B1F4FF8}" type="slidenum">
              <a:rPr lang="en-US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5014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4698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CC6812EA-CBA2-4287-91BA-039BFC15FD0B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10</a:t>
            </a:fld>
            <a:endParaRPr lang="en-US" alt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spcAft>
                <a:spcPct val="50000"/>
              </a:spcAft>
              <a:buClr>
                <a:srgbClr val="669900"/>
              </a:buClr>
              <a:buFont typeface="Wingdings" pitchFamily="2" charset="2"/>
              <a:buChar char="§"/>
            </a:pPr>
            <a:fld id="{E064DAD0-3517-472D-A141-CA703584437A}" type="slidenum">
              <a:rPr lang="en-US" altLang="en-US"/>
              <a:pPr algn="r" eaLnBrk="1" hangingPunct="1">
                <a:spcBef>
                  <a:spcPct val="0"/>
                </a:spcBef>
                <a:spcAft>
                  <a:spcPct val="50000"/>
                </a:spcAft>
                <a:buClr>
                  <a:srgbClr val="669900"/>
                </a:buClr>
                <a:buFont typeface="Wingdings" pitchFamily="2" charset="2"/>
                <a:buChar char="§"/>
              </a:pPr>
              <a:t>11</a:t>
            </a:fld>
            <a:endParaRPr lang="en-US" alt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400" b="1" i="0" u="none" strike="noStrike" cap="none">
                <a:solidFill>
                  <a:srgbClr val="007FA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18871" marR="0" lvl="0" indent="-93471" algn="l" rtl="0">
              <a:spcBef>
                <a:spcPts val="1500"/>
              </a:spcBef>
              <a:buClr>
                <a:srgbClr val="007FA3"/>
              </a:buClr>
              <a:buSzPct val="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9913" marR="0" lvl="1" indent="-188912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753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DBC63AC-9DF4-484B-B2BB-5F0A0DE7101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883C491-AF2B-4C72-88CE-39B4B356430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3"/>
          <p:cNvSpPr>
            <a:spLocks noGrp="1"/>
          </p:cNvSpPr>
          <p:nvPr>
            <p:ph type="ctrTitle"/>
          </p:nvPr>
        </p:nvSpPr>
        <p:spPr>
          <a:xfrm>
            <a:off x="1295400" y="1506538"/>
            <a:ext cx="7391400" cy="1470025"/>
          </a:xfrm>
        </p:spPr>
        <p:txBody>
          <a:bodyPr/>
          <a:lstStyle/>
          <a:p>
            <a:pPr eaLnBrk="1" hangingPunct="1"/>
            <a:r>
              <a:rPr altLang="en-US" dirty="0"/>
              <a:t>ENSP 2000</a:t>
            </a:r>
            <a:r>
              <a:rPr lang="en-US" altLang="en-US" dirty="0"/>
              <a:t> – Introduction to Environmental Science and Policy</a:t>
            </a:r>
            <a:endParaRPr altLang="en-US" dirty="0"/>
          </a:p>
        </p:txBody>
      </p:sp>
      <p:sp>
        <p:nvSpPr>
          <p:cNvPr id="7170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Chapter 6 </a:t>
            </a:r>
          </a:p>
        </p:txBody>
      </p:sp>
    </p:spTree>
    <p:extLst>
      <p:ext uri="{BB962C8B-B14F-4D97-AF65-F5344CB8AC3E}">
        <p14:creationId xmlns:p14="http://schemas.microsoft.com/office/powerpoint/2010/main" val="2231546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EAY_1e_Figure_06_04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"/>
          <a:stretch>
            <a:fillRect/>
          </a:stretch>
        </p:blipFill>
        <p:spPr bwMode="auto">
          <a:xfrm>
            <a:off x="1997075" y="552450"/>
            <a:ext cx="50069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781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EAY_1e_Figure_06_03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6"/>
          <a:stretch>
            <a:fillRect/>
          </a:stretch>
        </p:blipFill>
        <p:spPr bwMode="auto">
          <a:xfrm>
            <a:off x="273050" y="719138"/>
            <a:ext cx="8597900" cy="565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139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6.1 Competition for Shared Resources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Ecological niche</a:t>
            </a:r>
          </a:p>
          <a:p>
            <a:pPr lvl="1" eaLnBrk="1" hangingPunct="1"/>
            <a:r>
              <a:rPr lang="en-US" altLang="en-US"/>
              <a:t>The role an organism fills within its habitat</a:t>
            </a:r>
          </a:p>
          <a:p>
            <a:pPr eaLnBrk="1" hangingPunct="1"/>
            <a:r>
              <a:rPr lang="en-US" altLang="en-US"/>
              <a:t>Fundamental niche</a:t>
            </a:r>
          </a:p>
          <a:p>
            <a:pPr lvl="1" eaLnBrk="1" hangingPunct="1"/>
            <a:r>
              <a:rPr lang="en-US" altLang="en-US"/>
              <a:t>Complete range of areas in which an organism could exist</a:t>
            </a:r>
          </a:p>
          <a:p>
            <a:pPr eaLnBrk="1" hangingPunct="1"/>
            <a:r>
              <a:rPr lang="en-US" altLang="en-US"/>
              <a:t>Realized niche</a:t>
            </a:r>
          </a:p>
          <a:p>
            <a:pPr lvl="1" eaLnBrk="1" hangingPunct="1"/>
            <a:r>
              <a:rPr lang="en-US" altLang="en-US"/>
              <a:t>Range in which an organism actually exists due to competition</a:t>
            </a:r>
          </a:p>
          <a:p>
            <a:pPr lvl="1"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079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149853"/>
            <a:ext cx="8229600" cy="679237"/>
          </a:xfrm>
        </p:spPr>
        <p:txBody>
          <a:bodyPr>
            <a:normAutofit fontScale="90000"/>
          </a:bodyPr>
          <a:lstStyle/>
          <a:p>
            <a:r>
              <a:rPr lang="en-US" dirty="0"/>
              <a:t>6.1 Competition for Shared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2259" y="905632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Ecological niche</a:t>
            </a:r>
          </a:p>
          <a:p>
            <a:pPr marL="835025" lvl="1" indent="-404813"/>
            <a:r>
              <a:rPr lang="en-US" altLang="en-US" sz="2400" dirty="0"/>
              <a:t>Niche differentiation</a:t>
            </a:r>
          </a:p>
          <a:p>
            <a:pPr marL="1230313" lvl="2" indent="-395288"/>
            <a:r>
              <a:rPr lang="en-US" altLang="en-US" sz="2000" dirty="0"/>
              <a:t>Division of resources</a:t>
            </a:r>
          </a:p>
          <a:p>
            <a:pPr marL="1230313" lvl="2" indent="-395288"/>
            <a:r>
              <a:rPr lang="en-US" altLang="en-US" sz="2000" dirty="0"/>
              <a:t>Potential competitors may coexist</a:t>
            </a:r>
          </a:p>
          <a:p>
            <a:pPr marL="1644650" lvl="3" indent="-414338"/>
            <a:r>
              <a:rPr lang="en-US" altLang="en-US" sz="1800" dirty="0"/>
              <a:t>Warblers in evergreen forests</a:t>
            </a:r>
          </a:p>
          <a:p>
            <a:pPr marL="1644650" lvl="3" indent="-414338"/>
            <a:r>
              <a:rPr lang="en-US" altLang="en-US" sz="1800" dirty="0"/>
              <a:t>Prairie plant root 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213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EAY_1e_Figure_06_0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3"/>
          <a:stretch>
            <a:fillRect/>
          </a:stretch>
        </p:blipFill>
        <p:spPr bwMode="auto">
          <a:xfrm>
            <a:off x="892175" y="114300"/>
            <a:ext cx="7534275" cy="629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37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EAY_1e_Figure_06_06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4"/>
          <a:stretch>
            <a:fillRect/>
          </a:stretch>
        </p:blipFill>
        <p:spPr bwMode="auto">
          <a:xfrm>
            <a:off x="1443038" y="528638"/>
            <a:ext cx="6308725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112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6.1 Competition for Shared Resources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Mechanisms of competition</a:t>
            </a:r>
          </a:p>
          <a:p>
            <a:pPr lvl="1" eaLnBrk="1" hangingPunct="1"/>
            <a:r>
              <a:rPr lang="en-US" altLang="en-US"/>
              <a:t>Exploitation competition</a:t>
            </a:r>
          </a:p>
          <a:p>
            <a:pPr lvl="2" eaLnBrk="1" hangingPunct="1"/>
            <a:r>
              <a:rPr lang="en-US" altLang="en-US"/>
              <a:t>Consume resource faster</a:t>
            </a:r>
          </a:p>
          <a:p>
            <a:pPr lvl="1" eaLnBrk="1" hangingPunct="1"/>
            <a:r>
              <a:rPr lang="en-US" altLang="en-US"/>
              <a:t>Interference competition </a:t>
            </a:r>
          </a:p>
          <a:p>
            <a:pPr lvl="2" eaLnBrk="1" hangingPunct="1"/>
            <a:r>
              <a:rPr lang="en-US" altLang="en-US"/>
              <a:t>Stop competitor from consuming resource</a:t>
            </a:r>
          </a:p>
          <a:p>
            <a:pPr lvl="1"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3840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EAY_1e_Figure_06_07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5"/>
          <a:stretch>
            <a:fillRect/>
          </a:stretch>
        </p:blipFill>
        <p:spPr bwMode="auto">
          <a:xfrm>
            <a:off x="273050" y="803275"/>
            <a:ext cx="859790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786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172.24.191.117\macdata_vol4\08VOL4\Graphics\Powerpoint\PEARSON\PE027-CHRISTENSEN_3e\Final files\ch06\Label\06_09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6" y="661591"/>
            <a:ext cx="8235589" cy="553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428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Herbivory, Predation, and Parasitism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573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are the interconnections among the many species in an ecosystem?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561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6.2 Herbivory, Predation, and Parasitism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Herbivores</a:t>
            </a:r>
          </a:p>
          <a:p>
            <a:pPr eaLnBrk="1" hangingPunct="1"/>
            <a:r>
              <a:rPr lang="en-US" altLang="en-US" dirty="0"/>
              <a:t>Adapted to feed on plant material</a:t>
            </a:r>
          </a:p>
          <a:p>
            <a:pPr lvl="1" eaLnBrk="1" hangingPunct="1"/>
            <a:r>
              <a:rPr lang="en-US" altLang="en-US" dirty="0"/>
              <a:t>Specialized digestive systems</a:t>
            </a:r>
          </a:p>
          <a:p>
            <a:pPr lvl="1" eaLnBrk="1" hangingPunct="1"/>
            <a:r>
              <a:rPr lang="en-US" altLang="en-US" dirty="0"/>
              <a:t>Ability to detoxify plant chemicals</a:t>
            </a:r>
          </a:p>
          <a:p>
            <a:pPr eaLnBrk="1" hangingPunct="1"/>
            <a:r>
              <a:rPr lang="en-US" altLang="en-US" dirty="0"/>
              <a:t>Coevolution </a:t>
            </a:r>
          </a:p>
          <a:p>
            <a:pPr lvl="2" eaLnBrk="1" hangingPunct="1"/>
            <a:r>
              <a:rPr lang="en-US" altLang="en-US" dirty="0"/>
              <a:t>Milkweed–monarch butterfly</a:t>
            </a:r>
          </a:p>
        </p:txBody>
      </p:sp>
    </p:spTree>
    <p:extLst>
      <p:ext uri="{BB962C8B-B14F-4D97-AF65-F5344CB8AC3E}">
        <p14:creationId xmlns:p14="http://schemas.microsoft.com/office/powerpoint/2010/main" val="2077043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172.24.191.117\macdata_vol4\08VOL4\Graphics\Powerpoint\PEARSON\PE027-CHRISTENSEN_3e\Final files\ch06\Label\06_10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400"/>
            <a:ext cx="4495800" cy="617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558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6.2 Herbivory, Predation, and Parasitism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Predators</a:t>
            </a:r>
          </a:p>
          <a:p>
            <a:pPr lvl="1" eaLnBrk="1" hangingPunct="1"/>
            <a:r>
              <a:rPr lang="en-US" altLang="en-US" dirty="0"/>
              <a:t>Hunt, kill, and consume prey </a:t>
            </a:r>
          </a:p>
          <a:p>
            <a:pPr lvl="1" eaLnBrk="1" hangingPunct="1"/>
            <a:r>
              <a:rPr lang="en-US" altLang="en-US" dirty="0"/>
              <a:t>Many predators hunt various species</a:t>
            </a:r>
          </a:p>
          <a:p>
            <a:pPr lvl="1" eaLnBrk="1" hangingPunct="1"/>
            <a:r>
              <a:rPr lang="en-US" altLang="en-US" dirty="0"/>
              <a:t>Prey switching</a:t>
            </a:r>
          </a:p>
          <a:p>
            <a:pPr lvl="2" eaLnBrk="1" hangingPunct="1"/>
            <a:r>
              <a:rPr lang="en-US" altLang="en-US" dirty="0"/>
              <a:t>Predators focus on most abundant prey species</a:t>
            </a:r>
          </a:p>
          <a:p>
            <a:pPr lvl="1" eaLnBrk="1" hangingPunct="1"/>
            <a:r>
              <a:rPr lang="en-US" altLang="en-US" dirty="0"/>
              <a:t>Prey respond by adapting defenses</a:t>
            </a:r>
          </a:p>
          <a:p>
            <a:pPr lvl="2" eaLnBrk="1" hangingPunct="1"/>
            <a:r>
              <a:rPr lang="en-US" altLang="en-US" dirty="0"/>
              <a:t>Protection</a:t>
            </a:r>
          </a:p>
          <a:p>
            <a:pPr lvl="2" eaLnBrk="1" hangingPunct="1"/>
            <a:r>
              <a:rPr lang="en-US" altLang="en-US" dirty="0"/>
              <a:t>Camouflage </a:t>
            </a:r>
          </a:p>
        </p:txBody>
      </p:sp>
    </p:spTree>
    <p:extLst>
      <p:ext uri="{BB962C8B-B14F-4D97-AF65-F5344CB8AC3E}">
        <p14:creationId xmlns:p14="http://schemas.microsoft.com/office/powerpoint/2010/main" val="3496181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\\172.24.191.117\macdata_vol4\08VOL4\Graphics\Powerpoint\PEARSON\PE027-CHRISTENSEN_3e\Final files\ch06\Label\06_12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583924"/>
            <a:ext cx="8305800" cy="569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667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ABC News Video – The Cuttlefish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9702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6.2 Herbivory, Predation, and Parasitism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Parasites</a:t>
            </a:r>
          </a:p>
          <a:p>
            <a:pPr lvl="1" eaLnBrk="1" hangingPunct="1"/>
            <a:r>
              <a:rPr lang="en-US" altLang="en-US" dirty="0"/>
              <a:t>Depend on living host for nourishment</a:t>
            </a:r>
          </a:p>
          <a:p>
            <a:pPr lvl="1" eaLnBrk="1" hangingPunct="1"/>
            <a:r>
              <a:rPr lang="en-US" altLang="en-US" dirty="0"/>
              <a:t>Usually do not kill host</a:t>
            </a:r>
          </a:p>
          <a:p>
            <a:pPr lvl="1" eaLnBrk="1" hangingPunct="1"/>
            <a:r>
              <a:rPr lang="en-US" altLang="en-US" dirty="0"/>
              <a:t>Internal or external</a:t>
            </a:r>
          </a:p>
          <a:p>
            <a:pPr eaLnBrk="1" hangingPunct="1"/>
            <a:r>
              <a:rPr lang="en-US" altLang="en-US" dirty="0"/>
              <a:t>May be spread by vectors</a:t>
            </a:r>
          </a:p>
          <a:p>
            <a:pPr lvl="1" eaLnBrk="1" hangingPunct="1"/>
            <a:r>
              <a:rPr lang="en-US" altLang="en-US" dirty="0"/>
              <a:t>Organism that carry parasite but is not itself affected</a:t>
            </a:r>
          </a:p>
        </p:txBody>
      </p:sp>
    </p:spTree>
    <p:extLst>
      <p:ext uri="{BB962C8B-B14F-4D97-AF65-F5344CB8AC3E}">
        <p14:creationId xmlns:p14="http://schemas.microsoft.com/office/powerpoint/2010/main" val="40207599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6.2 Herbivory, Predation, and Parasitism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Spread of parasite disease governed by 4 factors</a:t>
            </a:r>
          </a:p>
          <a:p>
            <a:pPr lvl="1" eaLnBrk="1" hangingPunct="1"/>
            <a:r>
              <a:rPr lang="en-US" altLang="en-US"/>
              <a:t>Abundance of hosts</a:t>
            </a:r>
          </a:p>
          <a:p>
            <a:pPr lvl="1" eaLnBrk="1" hangingPunct="1"/>
            <a:r>
              <a:rPr lang="en-US" altLang="en-US"/>
              <a:t>Accessibility of hosts</a:t>
            </a:r>
          </a:p>
          <a:p>
            <a:pPr lvl="1" eaLnBrk="1" hangingPunct="1"/>
            <a:r>
              <a:rPr lang="en-US" altLang="en-US"/>
              <a:t>Transmission rate of parasites</a:t>
            </a:r>
          </a:p>
          <a:p>
            <a:pPr lvl="1" eaLnBrk="1" hangingPunct="1"/>
            <a:r>
              <a:rPr lang="en-US" altLang="en-US"/>
              <a:t>Length of life of an infected host</a:t>
            </a:r>
          </a:p>
        </p:txBody>
      </p:sp>
    </p:spTree>
    <p:extLst>
      <p:ext uri="{BB962C8B-B14F-4D97-AF65-F5344CB8AC3E}">
        <p14:creationId xmlns:p14="http://schemas.microsoft.com/office/powerpoint/2010/main" val="6480986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\\172.24.191.117\macdata_vol4\08VOL4\Graphics\Powerpoint\PEARSON\PE027-CHRISTENSEN_3e\Final files\ch06\Label\06_15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503655"/>
            <a:ext cx="6972300" cy="585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218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Mutualism and Commensalism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38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6.3 Mutualism and Commensalism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Symbioses</a:t>
            </a:r>
          </a:p>
          <a:p>
            <a:pPr lvl="1" eaLnBrk="1" hangingPunct="1"/>
            <a:r>
              <a:rPr lang="en-US" altLang="en-US" sz="2400" dirty="0"/>
              <a:t>Intimate relationship between 2 species</a:t>
            </a:r>
          </a:p>
          <a:p>
            <a:pPr lvl="2"/>
            <a:r>
              <a:rPr lang="en-US" altLang="en-US" sz="2000" dirty="0"/>
              <a:t>Mutualism</a:t>
            </a:r>
          </a:p>
          <a:p>
            <a:pPr lvl="3"/>
            <a:r>
              <a:rPr lang="en-US" altLang="en-US" sz="2000" dirty="0"/>
              <a:t>Both species benefit</a:t>
            </a:r>
          </a:p>
          <a:p>
            <a:pPr lvl="4"/>
            <a:r>
              <a:rPr lang="en-US" altLang="en-US" sz="1800" dirty="0"/>
              <a:t>Figs and wasps</a:t>
            </a:r>
          </a:p>
        </p:txBody>
      </p:sp>
    </p:spTree>
    <p:extLst>
      <p:ext uri="{BB962C8B-B14F-4D97-AF65-F5344CB8AC3E}">
        <p14:creationId xmlns:p14="http://schemas.microsoft.com/office/powerpoint/2010/main" val="3972829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D0CA-6AFD-4B2B-9D30-BD219D318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197744"/>
            <a:ext cx="8229600" cy="631006"/>
          </a:xfrm>
        </p:spPr>
        <p:txBody>
          <a:bodyPr>
            <a:normAutofit fontScale="90000"/>
          </a:bodyPr>
          <a:lstStyle/>
          <a:p>
            <a:r>
              <a:rPr lang="en-US" dirty="0"/>
              <a:t>The Straight Poop on Dung Beetles</a:t>
            </a:r>
          </a:p>
        </p:txBody>
      </p:sp>
      <p:pic>
        <p:nvPicPr>
          <p:cNvPr id="1026" name="Picture 2" descr="\\172.24.191.117\macdata_vol4\08VOL4\Graphics\Powerpoint\PEARSON\PE027-CHRISTENSEN_3e\Final files\ch06\Label\06_01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66" y="975052"/>
            <a:ext cx="7937269" cy="513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3548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EAY_1e_Figure_06_16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1"/>
          <a:stretch>
            <a:fillRect/>
          </a:stretch>
        </p:blipFill>
        <p:spPr bwMode="auto">
          <a:xfrm>
            <a:off x="273050" y="727075"/>
            <a:ext cx="8597900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137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/>
              <a:t>6.3 Mutualism and Commensalism</a:t>
            </a:r>
          </a:p>
        </p:txBody>
      </p:sp>
      <p:sp>
        <p:nvSpPr>
          <p:cNvPr id="33795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Symbioses</a:t>
            </a:r>
          </a:p>
          <a:p>
            <a:pPr lvl="1" eaLnBrk="1" hangingPunct="1"/>
            <a:r>
              <a:rPr lang="en-US" altLang="en-US"/>
              <a:t>Commensalism</a:t>
            </a:r>
          </a:p>
          <a:p>
            <a:pPr lvl="2" eaLnBrk="1" hangingPunct="1"/>
            <a:r>
              <a:rPr lang="en-US" altLang="en-US"/>
              <a:t>One species benefit, other unaffected</a:t>
            </a:r>
          </a:p>
          <a:p>
            <a:pPr lvl="3" eaLnBrk="1" hangingPunct="1"/>
            <a:r>
              <a:rPr lang="en-US" altLang="en-US"/>
              <a:t>Snails and hermit crab</a:t>
            </a:r>
          </a:p>
        </p:txBody>
      </p:sp>
    </p:spTree>
    <p:extLst>
      <p:ext uri="{BB962C8B-B14F-4D97-AF65-F5344CB8AC3E}">
        <p14:creationId xmlns:p14="http://schemas.microsoft.com/office/powerpoint/2010/main" val="5346001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8" descr="EAY_1e_Figure_06_18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4"/>
          <a:stretch>
            <a:fillRect/>
          </a:stretch>
        </p:blipFill>
        <p:spPr bwMode="auto">
          <a:xfrm>
            <a:off x="1401763" y="558800"/>
            <a:ext cx="6340475" cy="594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148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626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title"/>
          </p:nvPr>
        </p:nvSpPr>
        <p:spPr>
          <a:xfrm>
            <a:off x="114300" y="371475"/>
            <a:ext cx="914400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6.4 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Energy must flow through ecological communities</a:t>
            </a:r>
          </a:p>
          <a:p>
            <a:pPr lvl="1" eaLnBrk="1" hangingPunct="1"/>
            <a:r>
              <a:rPr lang="en-US" altLang="en-US"/>
              <a:t>Energy flow</a:t>
            </a:r>
          </a:p>
          <a:p>
            <a:pPr lvl="2" eaLnBrk="1" hangingPunct="1"/>
            <a:r>
              <a:rPr lang="en-US" altLang="en-US"/>
              <a:t>Transfer and transformation of energy </a:t>
            </a:r>
          </a:p>
          <a:p>
            <a:pPr lvl="1" eaLnBrk="1" hangingPunct="1"/>
            <a:r>
              <a:rPr lang="en-US" altLang="en-US"/>
              <a:t>Organisms classified by trophic level</a:t>
            </a:r>
          </a:p>
          <a:p>
            <a:pPr lvl="2" eaLnBrk="1" hangingPunct="1"/>
            <a:r>
              <a:rPr lang="en-US" altLang="en-US"/>
              <a:t>Based on food source</a:t>
            </a:r>
          </a:p>
        </p:txBody>
      </p:sp>
    </p:spTree>
    <p:extLst>
      <p:ext uri="{BB962C8B-B14F-4D97-AF65-F5344CB8AC3E}">
        <p14:creationId xmlns:p14="http://schemas.microsoft.com/office/powerpoint/2010/main" val="1449045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title"/>
          </p:nvPr>
        </p:nvSpPr>
        <p:spPr>
          <a:xfrm>
            <a:off x="114300" y="304800"/>
            <a:ext cx="914400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6.4 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3686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Food chains/food webs</a:t>
            </a:r>
          </a:p>
          <a:p>
            <a:pPr lvl="1" eaLnBrk="1" hangingPunct="1"/>
            <a:r>
              <a:rPr lang="en-US" altLang="en-US"/>
              <a:t>Depiction of feeding relationships among organisms</a:t>
            </a:r>
          </a:p>
          <a:p>
            <a:pPr eaLnBrk="1" hangingPunct="1"/>
            <a:r>
              <a:rPr lang="en-US" altLang="en-US"/>
              <a:t>Primary producers/1</a:t>
            </a:r>
            <a:r>
              <a:rPr lang="en-US" altLang="en-US" baseline="30000"/>
              <a:t>st</a:t>
            </a:r>
            <a:r>
              <a:rPr lang="en-US" altLang="en-US"/>
              <a:t> trophic level</a:t>
            </a:r>
          </a:p>
          <a:p>
            <a:pPr lvl="1" eaLnBrk="1" hangingPunct="1"/>
            <a:r>
              <a:rPr lang="en-US" altLang="en-US"/>
              <a:t>Transform energy from sun or chemicals</a:t>
            </a:r>
          </a:p>
          <a:p>
            <a:pPr eaLnBrk="1" hangingPunct="1"/>
            <a:r>
              <a:rPr lang="en-US" altLang="en-US"/>
              <a:t>Primary consumers/2</a:t>
            </a:r>
            <a:r>
              <a:rPr lang="en-US" altLang="en-US" baseline="30000"/>
              <a:t>nd</a:t>
            </a:r>
            <a:r>
              <a:rPr lang="en-US" altLang="en-US"/>
              <a:t> trophic level</a:t>
            </a:r>
          </a:p>
          <a:p>
            <a:pPr lvl="1" eaLnBrk="1" hangingPunct="1"/>
            <a:r>
              <a:rPr lang="en-US" altLang="en-US"/>
              <a:t>Herbivores</a:t>
            </a:r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9256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title"/>
          </p:nvPr>
        </p:nvSpPr>
        <p:spPr>
          <a:xfrm>
            <a:off x="180975" y="390525"/>
            <a:ext cx="8963025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6.4 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37891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Secondary consumers/3</a:t>
            </a:r>
            <a:r>
              <a:rPr lang="en-US" altLang="en-US" baseline="30000"/>
              <a:t>rd</a:t>
            </a:r>
            <a:r>
              <a:rPr lang="en-US" altLang="en-US"/>
              <a:t> trophic level</a:t>
            </a:r>
          </a:p>
          <a:p>
            <a:pPr lvl="1" eaLnBrk="1" hangingPunct="1"/>
            <a:r>
              <a:rPr lang="en-US" altLang="en-US"/>
              <a:t>Carnivores</a:t>
            </a:r>
          </a:p>
          <a:p>
            <a:pPr eaLnBrk="1" hangingPunct="1"/>
            <a:r>
              <a:rPr lang="en-US" altLang="en-US"/>
              <a:t>Tertiary consumers/4</a:t>
            </a:r>
            <a:r>
              <a:rPr lang="en-US" altLang="en-US" baseline="30000"/>
              <a:t>th</a:t>
            </a:r>
            <a:r>
              <a:rPr lang="en-US" altLang="en-US"/>
              <a:t> trophic level</a:t>
            </a:r>
          </a:p>
          <a:p>
            <a:pPr lvl="1" eaLnBrk="1" hangingPunct="1"/>
            <a:r>
              <a:rPr lang="en-US" altLang="en-US"/>
              <a:t>Top carnivores</a:t>
            </a:r>
          </a:p>
          <a:p>
            <a:pPr eaLnBrk="1" hangingPunct="1"/>
            <a:r>
              <a:rPr lang="en-US" altLang="en-US"/>
              <a:t>Decomposers</a:t>
            </a:r>
          </a:p>
          <a:p>
            <a:pPr lvl="1" eaLnBrk="1" hangingPunct="1"/>
            <a:r>
              <a:rPr lang="en-US" altLang="en-US"/>
              <a:t>Feed on nonliving organic matter</a:t>
            </a:r>
          </a:p>
          <a:p>
            <a:pPr lvl="1" eaLnBrk="1" hangingPunct="1"/>
            <a:r>
              <a:rPr lang="en-US" altLang="en-US"/>
              <a:t>Feces/dead organisms</a:t>
            </a:r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60172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\\172.24.191.117\macdata_vol4\08VOL4\Graphics\Powerpoint\PEARSON\PE027-CHRISTENSEN_3e\Final files\ch06\Label\06_19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6" y="565424"/>
            <a:ext cx="4438649" cy="572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118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title"/>
          </p:nvPr>
        </p:nvSpPr>
        <p:spPr>
          <a:xfrm>
            <a:off x="333375" y="295275"/>
            <a:ext cx="8810625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6.4 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44035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Biomass energy</a:t>
            </a:r>
          </a:p>
          <a:p>
            <a:pPr lvl="1" eaLnBrk="1" hangingPunct="1"/>
            <a:r>
              <a:rPr lang="en-US" altLang="en-US"/>
              <a:t>Food that can be consumed by higher trophic level</a:t>
            </a:r>
          </a:p>
          <a:p>
            <a:pPr eaLnBrk="1" hangingPunct="1"/>
            <a:r>
              <a:rPr lang="en-US" altLang="en-US"/>
              <a:t>Trophic level efficiency</a:t>
            </a:r>
          </a:p>
          <a:p>
            <a:pPr lvl="1" eaLnBrk="1" hangingPunct="1"/>
            <a:r>
              <a:rPr lang="en-US" altLang="en-US"/>
              <a:t>Much energy consumed used by organism</a:t>
            </a:r>
          </a:p>
          <a:p>
            <a:pPr lvl="1" eaLnBrk="1" hangingPunct="1"/>
            <a:r>
              <a:rPr lang="en-US" altLang="en-US"/>
              <a:t>Only ~10% available to next trophic level</a:t>
            </a:r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8068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1" descr="EAY_1e_Figure_06_20_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"/>
          <a:stretch>
            <a:fillRect/>
          </a:stretch>
        </p:blipFill>
        <p:spPr bwMode="auto">
          <a:xfrm>
            <a:off x="273050" y="382588"/>
            <a:ext cx="8597900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12"/>
          <p:cNvSpPr>
            <a:spLocks noChangeArrowheads="1"/>
          </p:cNvSpPr>
          <p:nvPr/>
        </p:nvSpPr>
        <p:spPr bwMode="auto">
          <a:xfrm>
            <a:off x="6354763" y="1735138"/>
            <a:ext cx="25415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100">
                <a:latin typeface="Helvetica" pitchFamily="2" charset="0"/>
              </a:rPr>
              <a:t>Food energy lost in</a:t>
            </a:r>
          </a:p>
          <a:p>
            <a:r>
              <a:rPr lang="en-US" altLang="en-US" sz="2100">
                <a:latin typeface="Helvetica" pitchFamily="2" charset="0"/>
              </a:rPr>
              <a:t>respiration and heat</a:t>
            </a:r>
          </a:p>
        </p:txBody>
      </p:sp>
      <p:sp>
        <p:nvSpPr>
          <p:cNvPr id="45060" name="Rectangle 13"/>
          <p:cNvSpPr>
            <a:spLocks noChangeArrowheads="1"/>
          </p:cNvSpPr>
          <p:nvPr/>
        </p:nvSpPr>
        <p:spPr bwMode="auto">
          <a:xfrm>
            <a:off x="7127875" y="4735513"/>
            <a:ext cx="17557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100">
                <a:latin typeface="Helvetica" pitchFamily="2" charset="0"/>
              </a:rPr>
              <a:t>Food energy </a:t>
            </a:r>
          </a:p>
          <a:p>
            <a:r>
              <a:rPr lang="en-US" altLang="en-US" sz="2100">
                <a:latin typeface="Helvetica" pitchFamily="2" charset="0"/>
              </a:rPr>
              <a:t>lost as waste</a:t>
            </a:r>
          </a:p>
        </p:txBody>
      </p:sp>
      <p:sp>
        <p:nvSpPr>
          <p:cNvPr id="45061" name="Rectangle 14"/>
          <p:cNvSpPr>
            <a:spLocks noChangeArrowheads="1"/>
          </p:cNvSpPr>
          <p:nvPr/>
        </p:nvSpPr>
        <p:spPr bwMode="auto">
          <a:xfrm>
            <a:off x="1220788" y="4232275"/>
            <a:ext cx="7207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100">
                <a:latin typeface="Helvetica" pitchFamily="2" charset="0"/>
              </a:rPr>
              <a:t>+ O</a:t>
            </a:r>
            <a:r>
              <a:rPr lang="en-US" altLang="en-US" sz="2100" baseline="-25000">
                <a:latin typeface="Helvetica" pitchFamily="2" charset="0"/>
              </a:rPr>
              <a:t>2</a:t>
            </a:r>
            <a:endParaRPr lang="en-US" altLang="en-US" sz="210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019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831F4-4887-4040-8151-9F3F4A24F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149853"/>
            <a:ext cx="8229600" cy="679237"/>
          </a:xfrm>
        </p:spPr>
        <p:txBody>
          <a:bodyPr>
            <a:normAutofit fontScale="90000"/>
          </a:bodyPr>
          <a:lstStyle/>
          <a:p>
            <a:r>
              <a:rPr lang="en-US" dirty="0"/>
              <a:t>The Straight Poop on Dung Beetles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159F49-0EAD-47BB-8411-CCDB8D02A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896840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Interconnections </a:t>
            </a:r>
          </a:p>
          <a:p>
            <a:pPr marL="835025" lvl="1" indent="-404813"/>
            <a:r>
              <a:rPr lang="en-US" altLang="en-US" sz="2400" dirty="0"/>
              <a:t>Numerous throughout systems</a:t>
            </a:r>
          </a:p>
          <a:p>
            <a:pPr marL="835025" lvl="1" indent="-404813"/>
            <a:r>
              <a:rPr lang="en-US" altLang="en-US" sz="2400" dirty="0"/>
              <a:t>Connections complex</a:t>
            </a:r>
          </a:p>
          <a:p>
            <a:pPr marL="835025" lvl="1" indent="-404813"/>
            <a:r>
              <a:rPr lang="en-US" altLang="en-US" sz="2400" dirty="0"/>
              <a:t>Components dependent on others</a:t>
            </a:r>
          </a:p>
          <a:p>
            <a:pPr marL="1239838" lvl="2" indent="-412750"/>
            <a:r>
              <a:rPr lang="en-US" altLang="en-US" sz="2000" dirty="0"/>
              <a:t>Grasses </a:t>
            </a:r>
          </a:p>
          <a:p>
            <a:pPr marL="1239838" lvl="2" indent="-412750"/>
            <a:r>
              <a:rPr lang="en-US" altLang="en-US" sz="2000" dirty="0"/>
              <a:t>Herbivores</a:t>
            </a:r>
          </a:p>
          <a:p>
            <a:pPr marL="1239838" lvl="2" indent="-412750"/>
            <a:r>
              <a:rPr lang="en-US" altLang="en-US" sz="2000" dirty="0"/>
              <a:t>Dung beetles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55774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\\172.24.191.117\macdata_vol4\08VOL4\Graphics\Powerpoint\PEARSON\PE027-CHRISTENSEN_3e\Final files\ch06\Label\06_21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54" y="591565"/>
            <a:ext cx="7780693" cy="567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6794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8" descr="EAY_1e_Figure_06_21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1"/>
          <a:stretch>
            <a:fillRect/>
          </a:stretch>
        </p:blipFill>
        <p:spPr bwMode="auto">
          <a:xfrm>
            <a:off x="0" y="1525588"/>
            <a:ext cx="91440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6269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247650"/>
            <a:ext cx="882015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6.4 The Flow of Energy in Ecological</a:t>
            </a:r>
            <a:br>
              <a:rPr lang="en-US" dirty="0"/>
            </a:br>
            <a:r>
              <a:rPr lang="en-US" dirty="0"/>
              <a:t>Communities</a:t>
            </a:r>
          </a:p>
        </p:txBody>
      </p:sp>
      <p:sp>
        <p:nvSpPr>
          <p:cNvPr id="47107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Food webs</a:t>
            </a:r>
          </a:p>
          <a:p>
            <a:pPr eaLnBrk="1" hangingPunct="1"/>
            <a:r>
              <a:rPr lang="en-US" altLang="en-US" dirty="0"/>
              <a:t>Depicts all of the feeding relationships</a:t>
            </a:r>
          </a:p>
          <a:p>
            <a:pPr lvl="1" eaLnBrk="1" hangingPunct="1"/>
            <a:r>
              <a:rPr lang="en-US" altLang="en-US" dirty="0"/>
              <a:t>More detailed than food chains</a:t>
            </a:r>
          </a:p>
        </p:txBody>
      </p:sp>
    </p:spTree>
    <p:extLst>
      <p:ext uri="{BB962C8B-B14F-4D97-AF65-F5344CB8AC3E}">
        <p14:creationId xmlns:p14="http://schemas.microsoft.com/office/powerpoint/2010/main" val="20371781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\\172.24.191.117\macdata_vol4\08VOL4\Graphics\Powerpoint\PEARSON\PE027-CHRISTENSEN_3e\Final files\ch06\Label\06_22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777157"/>
            <a:ext cx="8324850" cy="530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5170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\\172.24.191.117\macdata_vol4\08VOL4\Graphics\Powerpoint\PEARSON\PE027-CHRISTENSEN_3e\Final files\ch06\Label\06_23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833438"/>
            <a:ext cx="8305800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065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BADF4-94C8-46C1-801C-1224567C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dirty="0"/>
              <a:t>6.5 The Carbon Cycle and Ecosystem Productivity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2685-6846-4E28-94EF-EC6EDE44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1573824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Terrestrial carbon</a:t>
            </a:r>
          </a:p>
          <a:p>
            <a:pPr marL="835025" lvl="1" indent="-404813"/>
            <a:r>
              <a:rPr lang="en-US" altLang="en-US" sz="2400" dirty="0"/>
              <a:t>Carbon only 0.032% of atmosphere and lithosphere</a:t>
            </a:r>
          </a:p>
          <a:p>
            <a:pPr marL="835025" lvl="1" indent="-404813"/>
            <a:r>
              <a:rPr lang="en-US" altLang="en-US" sz="2400" dirty="0"/>
              <a:t>Most tied in sedimentary rocks</a:t>
            </a:r>
          </a:p>
          <a:p>
            <a:pPr marL="835025" lvl="1" indent="-404813"/>
            <a:r>
              <a:rPr lang="en-US" altLang="en-US" sz="2400"/>
              <a:t>Carbon </a:t>
            </a:r>
            <a:r>
              <a:rPr lang="en-US" altLang="en-US" sz="2400" dirty="0"/>
              <a:t>essential for life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1456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BADF4-94C8-46C1-801C-1224567C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dirty="0"/>
              <a:t>6.5 The Carbon Cycle and Ecosystem Productivity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2685-6846-4E28-94EF-EC6EDE44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360" y="1556240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Flux of carbon driven by life</a:t>
            </a:r>
          </a:p>
          <a:p>
            <a:pPr marL="835025" lvl="1" indent="-404813"/>
            <a:r>
              <a:rPr lang="en-US" altLang="en-US" sz="2400" dirty="0"/>
              <a:t>Respiration: returns to atmosphere</a:t>
            </a:r>
          </a:p>
          <a:p>
            <a:pPr marL="835025" lvl="1" indent="-404813"/>
            <a:r>
              <a:rPr lang="en-US" altLang="en-US" sz="2400" dirty="0"/>
              <a:t>Photosynthesis: pulls from atmosphere</a:t>
            </a:r>
          </a:p>
          <a:p>
            <a:pPr marL="1230313" lvl="2" indent="-395288"/>
            <a:r>
              <a:rPr lang="en-US" altLang="en-US" sz="2000" dirty="0"/>
              <a:t>Gross primary production (GPP)</a:t>
            </a:r>
          </a:p>
          <a:p>
            <a:pPr marL="1644650" lvl="3" indent="-414338"/>
            <a:r>
              <a:rPr lang="en-US" altLang="en-US" sz="1800" dirty="0"/>
              <a:t>Total CO</a:t>
            </a:r>
            <a:r>
              <a:rPr lang="en-US" altLang="en-US" sz="1800" baseline="-25000" dirty="0"/>
              <a:t>2</a:t>
            </a:r>
            <a:r>
              <a:rPr lang="en-US" altLang="en-US" sz="1800" dirty="0"/>
              <a:t>  converted each year</a:t>
            </a:r>
          </a:p>
          <a:p>
            <a:pPr marL="1230313" lvl="2" indent="-395288"/>
            <a:r>
              <a:rPr lang="en-US" altLang="en-US" sz="2000" dirty="0"/>
              <a:t>Net primary production (NPP)</a:t>
            </a:r>
          </a:p>
          <a:p>
            <a:pPr marL="1644650" lvl="3" indent="-414338"/>
            <a:r>
              <a:rPr lang="en-US" altLang="en-US" sz="1800" dirty="0"/>
              <a:t>Organic carbon available to consumers</a:t>
            </a:r>
          </a:p>
          <a:p>
            <a:pPr marL="1239838" lvl="2" indent="-404813"/>
            <a:r>
              <a:rPr lang="en-US" altLang="en-US" sz="2000" dirty="0"/>
              <a:t>Net ecosystem production (NEP)   </a:t>
            </a:r>
          </a:p>
          <a:p>
            <a:pPr marL="1644650" lvl="3" indent="-414338"/>
            <a:r>
              <a:rPr lang="en-US" altLang="en-US" sz="1800" dirty="0"/>
              <a:t>Net flux of carbon into an ecosystem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5511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\\172.24.191.117\macdata_vol4\08VOL4\Graphics\Powerpoint\PEARSON\PE027-CHRISTENSEN_3e\Final files\ch06\Label\06_29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599605"/>
            <a:ext cx="7953375" cy="565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1528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BADF4-94C8-46C1-801C-1224567C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dirty="0"/>
              <a:t>6.5 The Carbon Cycle and Ecosystem Productivity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2685-6846-4E28-94EF-EC6EDE44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1573824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Terrestrial carbon</a:t>
            </a:r>
          </a:p>
          <a:p>
            <a:pPr marL="835025" lvl="1" indent="-404813"/>
            <a:r>
              <a:rPr lang="en-US" altLang="en-US" sz="2400" dirty="0"/>
              <a:t>Most carbon stored in biomass terrestrial</a:t>
            </a:r>
          </a:p>
          <a:p>
            <a:pPr marL="1230313" lvl="2" indent="-395288"/>
            <a:r>
              <a:rPr lang="en-US" altLang="en-US" sz="2000" dirty="0"/>
              <a:t>Soil contains large amounts of organic carbon</a:t>
            </a:r>
          </a:p>
          <a:p>
            <a:pPr marL="1644650" lvl="3" indent="-414338"/>
            <a:r>
              <a:rPr lang="en-US" altLang="en-US" sz="1800" dirty="0"/>
              <a:t>Plant litter, waste, dead organisms</a:t>
            </a:r>
          </a:p>
          <a:p>
            <a:pPr marL="835025" lvl="1" indent="-404813"/>
            <a:r>
              <a:rPr lang="en-US" altLang="en-US" sz="2400" dirty="0"/>
              <a:t>Portion not consumed by decomposers remain</a:t>
            </a:r>
          </a:p>
          <a:p>
            <a:pPr marL="835025" lvl="1" indent="-404813"/>
            <a:r>
              <a:rPr lang="en-US" altLang="en-US" sz="2400" dirty="0"/>
              <a:t>Carbon pool varies widely</a:t>
            </a:r>
          </a:p>
          <a:p>
            <a:pPr marL="1230313" lvl="2" indent="-395288"/>
            <a:r>
              <a:rPr lang="en-US" altLang="en-US" sz="2000" dirty="0"/>
              <a:t>Climate and water affect soil carbon pool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4507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\\172.24.191.117\macdata_vol4\08VOL4\Graphics\Powerpoint\PEARSON\PE027-CHRISTENSEN_3e\Final files\ch06\Label\06_30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539892"/>
            <a:ext cx="8305800" cy="577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74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281829"/>
            <a:ext cx="8229600" cy="547879"/>
          </a:xfrm>
        </p:spPr>
        <p:txBody>
          <a:bodyPr>
            <a:normAutofit fontScale="90000"/>
          </a:bodyPr>
          <a:lstStyle/>
          <a:p>
            <a:r>
              <a:rPr lang="en-US" dirty="0"/>
              <a:t>The Straight Poop on Dung Beetles</a:t>
            </a:r>
          </a:p>
        </p:txBody>
      </p:sp>
      <p:pic>
        <p:nvPicPr>
          <p:cNvPr id="2050" name="Picture 2" descr="\\172.24.191.117\macdata_vol4\08VOL4\Graphics\Powerpoint\PEARSON\PE027-CHRISTENSEN_3e\Final files\ch06\Label\06_02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984446"/>
            <a:ext cx="8305800" cy="288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8794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BADF4-94C8-46C1-801C-1224567C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dirty="0"/>
              <a:t>6.5 The Carbon Cycle and Ecosystem Productivity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2685-6846-4E28-94EF-EC6EDE44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1573824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Aquatic and marine carbon</a:t>
            </a:r>
          </a:p>
          <a:p>
            <a:pPr marL="835025" lvl="1" indent="-404813"/>
            <a:r>
              <a:rPr lang="en-US" altLang="en-US" sz="2400" dirty="0"/>
              <a:t>CO</a:t>
            </a:r>
            <a:r>
              <a:rPr lang="en-US" altLang="en-US" sz="2400" baseline="-25000" dirty="0"/>
              <a:t>2</a:t>
            </a:r>
            <a:r>
              <a:rPr lang="en-US" altLang="en-US" sz="2400" dirty="0"/>
              <a:t> dissolves in oceans, lakes, and rivers</a:t>
            </a:r>
          </a:p>
          <a:p>
            <a:pPr marL="433388" indent="-433388">
              <a:buSzPct val="100000"/>
            </a:pPr>
            <a:r>
              <a:rPr lang="en-US" altLang="en-US" sz="2800" dirty="0"/>
              <a:t>Phytoplankton </a:t>
            </a:r>
          </a:p>
          <a:p>
            <a:pPr marL="835025" lvl="1" indent="-404813"/>
            <a:r>
              <a:rPr lang="en-US" altLang="en-US" sz="2400" dirty="0"/>
              <a:t>Carbon used to make shells of marine organisms</a:t>
            </a:r>
          </a:p>
          <a:p>
            <a:pPr marL="835025" lvl="1" indent="-404813"/>
            <a:r>
              <a:rPr lang="en-US" altLang="en-US" sz="2400" dirty="0"/>
              <a:t>Much of this carbon falls as sediment to ocean floor</a:t>
            </a:r>
          </a:p>
          <a:p>
            <a:pPr marL="433388" indent="-433388">
              <a:buSzPct val="100000"/>
            </a:pPr>
            <a:r>
              <a:rPr lang="en-US" altLang="en-US" sz="2800" dirty="0"/>
              <a:t>Ocean absorbs carbon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956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\\172.24.191.117\macdata_vol4\08VOL4\Graphics\Powerpoint\PEARSON\PE027-CHRISTENSEN_3e\Final files\ch06\Label\06_32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991026"/>
            <a:ext cx="8305800" cy="487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0599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BADF4-94C8-46C1-801C-1224567C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44" y="250539"/>
            <a:ext cx="8229600" cy="1097279"/>
          </a:xfrm>
        </p:spPr>
        <p:txBody>
          <a:bodyPr>
            <a:normAutofit fontScale="90000"/>
          </a:bodyPr>
          <a:lstStyle/>
          <a:p>
            <a:r>
              <a:rPr lang="en-US" dirty="0"/>
              <a:t>6.5 The Carbon Cycle and Ecosystem Productivity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2685-6846-4E28-94EF-EC6EDE44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1573824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Human impacts</a:t>
            </a:r>
          </a:p>
          <a:p>
            <a:pPr marL="835025" lvl="1" indent="-404813"/>
            <a:r>
              <a:rPr lang="en-US" altLang="en-US" sz="2400" dirty="0"/>
              <a:t>Humans have altered carbon cycle</a:t>
            </a:r>
          </a:p>
          <a:p>
            <a:pPr marL="835025" lvl="1" indent="-404813"/>
            <a:r>
              <a:rPr lang="en-US" altLang="en-US" sz="2400" dirty="0"/>
              <a:t>Ecosystem change/destruction reduces NPP</a:t>
            </a:r>
          </a:p>
          <a:p>
            <a:pPr marL="835025" lvl="1" indent="-404813"/>
            <a:r>
              <a:rPr lang="en-US" altLang="en-US" sz="2400" dirty="0"/>
              <a:t>Burning of fossil fuels</a:t>
            </a:r>
          </a:p>
          <a:p>
            <a:pPr marL="1230313" lvl="2" indent="-395288"/>
            <a:r>
              <a:rPr lang="en-US" altLang="en-US" sz="2000" dirty="0"/>
              <a:t>Releases stored carbon</a:t>
            </a:r>
          </a:p>
          <a:p>
            <a:pPr marL="433388" indent="-433388">
              <a:buSzPct val="100000"/>
            </a:pPr>
            <a:r>
              <a:rPr lang="en-US" altLang="en-US" sz="2800" dirty="0"/>
              <a:t>Results in increase of carbon in atmosphere</a:t>
            </a:r>
          </a:p>
          <a:p>
            <a:pPr marL="433388" indent="-43338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03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148346"/>
            <a:ext cx="8229600" cy="680883"/>
          </a:xfrm>
        </p:spPr>
        <p:txBody>
          <a:bodyPr>
            <a:normAutofit fontScale="90000"/>
          </a:bodyPr>
          <a:lstStyle/>
          <a:p>
            <a:r>
              <a:rPr lang="en-US" dirty="0"/>
              <a:t>The Straight Poop on Dung Beetles</a:t>
            </a:r>
          </a:p>
        </p:txBody>
      </p:sp>
      <p:pic>
        <p:nvPicPr>
          <p:cNvPr id="3074" name="Picture 2" descr="\\172.24.191.117\macdata_vol4\08VOL4\Graphics\Powerpoint\PEARSON\PE027-CHRISTENSEN_3e\Final files\ch06\Label\06_03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356" y="852016"/>
            <a:ext cx="3675289" cy="552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68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6.1 Competition for Shared Resources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Resources are limited</a:t>
            </a:r>
          </a:p>
          <a:p>
            <a:pPr eaLnBrk="1" hangingPunct="1"/>
            <a:r>
              <a:rPr lang="en-US" altLang="en-US" dirty="0"/>
              <a:t>Species within ecological community compete for resources</a:t>
            </a:r>
          </a:p>
          <a:p>
            <a:pPr lvl="1" eaLnBrk="1" hangingPunct="1"/>
            <a:r>
              <a:rPr lang="en-US" altLang="en-US" dirty="0"/>
              <a:t>Ecological community</a:t>
            </a:r>
          </a:p>
          <a:p>
            <a:pPr lvl="2" eaLnBrk="1" hangingPunct="1"/>
            <a:r>
              <a:rPr lang="en-US" altLang="en-US" dirty="0"/>
              <a:t>Species that interact within a specific community</a:t>
            </a:r>
          </a:p>
        </p:txBody>
      </p:sp>
    </p:spTree>
    <p:extLst>
      <p:ext uri="{BB962C8B-B14F-4D97-AF65-F5344CB8AC3E}">
        <p14:creationId xmlns:p14="http://schemas.microsoft.com/office/powerpoint/2010/main" val="3480185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149853"/>
            <a:ext cx="8229600" cy="679237"/>
          </a:xfrm>
        </p:spPr>
        <p:txBody>
          <a:bodyPr>
            <a:normAutofit fontScale="90000"/>
          </a:bodyPr>
          <a:lstStyle/>
          <a:p>
            <a:r>
              <a:rPr lang="en-US" dirty="0"/>
              <a:t>6.1 Competition for Shared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152" y="905632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sz="2800" dirty="0"/>
              <a:t>Two basic types of interactions</a:t>
            </a:r>
          </a:p>
          <a:p>
            <a:pPr marL="835025" lvl="1" indent="-404813"/>
            <a:r>
              <a:rPr lang="en-US" sz="2400" dirty="0"/>
              <a:t>Intraspecific competition</a:t>
            </a:r>
          </a:p>
          <a:p>
            <a:pPr marL="1230313" lvl="2" indent="-395288"/>
            <a:r>
              <a:rPr lang="en-US" sz="2000" dirty="0"/>
              <a:t>Members of same species compete</a:t>
            </a:r>
          </a:p>
          <a:p>
            <a:pPr marL="1644650" lvl="3" indent="-414338"/>
            <a:r>
              <a:rPr lang="en-US" sz="1800" dirty="0"/>
              <a:t>Zebra vs. zebra </a:t>
            </a:r>
          </a:p>
          <a:p>
            <a:pPr marL="835025" lvl="1" indent="-404813"/>
            <a:r>
              <a:rPr lang="en-US" sz="2400" dirty="0"/>
              <a:t>Interspecific competition</a:t>
            </a:r>
          </a:p>
          <a:p>
            <a:pPr marL="1230313" lvl="2" indent="-395288"/>
            <a:r>
              <a:rPr lang="en-US" sz="2000" dirty="0"/>
              <a:t>Different species complete</a:t>
            </a:r>
          </a:p>
          <a:p>
            <a:pPr marL="1644650" lvl="3" indent="-414338"/>
            <a:r>
              <a:rPr lang="en-US" sz="1800" dirty="0"/>
              <a:t>Wildebeest vs. zebras </a:t>
            </a:r>
          </a:p>
        </p:txBody>
      </p:sp>
    </p:spTree>
    <p:extLst>
      <p:ext uri="{BB962C8B-B14F-4D97-AF65-F5344CB8AC3E}">
        <p14:creationId xmlns:p14="http://schemas.microsoft.com/office/powerpoint/2010/main" val="2907227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9172-E2F8-4692-82EB-25176A0D6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52" y="149853"/>
            <a:ext cx="8229600" cy="679237"/>
          </a:xfrm>
        </p:spPr>
        <p:txBody>
          <a:bodyPr>
            <a:normAutofit fontScale="90000"/>
          </a:bodyPr>
          <a:lstStyle/>
          <a:p>
            <a:r>
              <a:rPr lang="en-US" dirty="0"/>
              <a:t>6.1 Competition for Shared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D2A5C-4D39-4792-BD6F-9A66A79C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2259" y="905632"/>
            <a:ext cx="8229600" cy="4525963"/>
          </a:xfrm>
        </p:spPr>
        <p:txBody>
          <a:bodyPr/>
          <a:lstStyle/>
          <a:p>
            <a:pPr marL="433388" indent="-433388">
              <a:buSzPct val="100000"/>
            </a:pPr>
            <a:r>
              <a:rPr lang="en-US" altLang="en-US" sz="2800" dirty="0"/>
              <a:t>Competitive exclusion principle</a:t>
            </a:r>
          </a:p>
          <a:p>
            <a:pPr marL="835025" lvl="1" indent="-404813"/>
            <a:r>
              <a:rPr lang="en-US" altLang="en-US" sz="2400" dirty="0"/>
              <a:t>Two species that directly compete for resources cannot coexist </a:t>
            </a:r>
          </a:p>
          <a:p>
            <a:pPr marL="1230313" lvl="2" indent="-395288"/>
            <a:r>
              <a:rPr lang="en-US" sz="2000" dirty="0"/>
              <a:t>Ex: </a:t>
            </a:r>
            <a:r>
              <a:rPr lang="en-US" sz="2000" i="1" dirty="0"/>
              <a:t>Paramecium </a:t>
            </a:r>
            <a:r>
              <a:rPr lang="en-US" sz="2000" i="1" dirty="0" err="1"/>
              <a:t>aurelia</a:t>
            </a:r>
            <a:r>
              <a:rPr lang="en-US" sz="2000" i="1" dirty="0"/>
              <a:t> </a:t>
            </a:r>
            <a:r>
              <a:rPr lang="en-US" sz="2000" dirty="0"/>
              <a:t>vs. </a:t>
            </a:r>
            <a:r>
              <a:rPr lang="en-US" sz="2000" i="1" dirty="0"/>
              <a:t>Paramecium</a:t>
            </a:r>
            <a:r>
              <a:rPr lang="en-US" sz="2000" dirty="0"/>
              <a:t> </a:t>
            </a:r>
            <a:r>
              <a:rPr lang="en-US" sz="2000" i="1" dirty="0" err="1"/>
              <a:t>caudatum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0602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723</TotalTime>
  <Words>884</Words>
  <Application>Microsoft Office PowerPoint</Application>
  <PresentationFormat>On-screen Show (4:3)</PresentationFormat>
  <Paragraphs>216</Paragraphs>
  <Slides>52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Arial</vt:lpstr>
      <vt:lpstr>Calibri</vt:lpstr>
      <vt:lpstr>Century Schoolbook</vt:lpstr>
      <vt:lpstr>Helvetica</vt:lpstr>
      <vt:lpstr>Noto Sans Symbols</vt:lpstr>
      <vt:lpstr>Times New Roman</vt:lpstr>
      <vt:lpstr>TimesNewRomanPS-BoldMT</vt:lpstr>
      <vt:lpstr>Wingdings</vt:lpstr>
      <vt:lpstr>Wingdings 2</vt:lpstr>
      <vt:lpstr>Oriel</vt:lpstr>
      <vt:lpstr>ENSP 2000 – Introduction to Environmental Science and Policy</vt:lpstr>
      <vt:lpstr>What are the interconnections among the many species in an ecosystem?</vt:lpstr>
      <vt:lpstr>The Straight Poop on Dung Beetles</vt:lpstr>
      <vt:lpstr>The Straight Poop on Dung Beetles</vt:lpstr>
      <vt:lpstr>The Straight Poop on Dung Beetles</vt:lpstr>
      <vt:lpstr>The Straight Poop on Dung Beetles</vt:lpstr>
      <vt:lpstr>6.1 Competition for Shared Resources</vt:lpstr>
      <vt:lpstr>6.1 Competition for Shared Resources</vt:lpstr>
      <vt:lpstr>6.1 Competition for Shared Resources</vt:lpstr>
      <vt:lpstr>PowerPoint Presentation</vt:lpstr>
      <vt:lpstr>PowerPoint Presentation</vt:lpstr>
      <vt:lpstr>6.1 Competition for Shared Resources</vt:lpstr>
      <vt:lpstr>6.1 Competition for Shared Resources</vt:lpstr>
      <vt:lpstr>PowerPoint Presentation</vt:lpstr>
      <vt:lpstr>PowerPoint Presentation</vt:lpstr>
      <vt:lpstr>6.1 Competition for Shared Resources</vt:lpstr>
      <vt:lpstr>PowerPoint Presentation</vt:lpstr>
      <vt:lpstr>PowerPoint Presentation</vt:lpstr>
      <vt:lpstr>Herbivory, Predation, and Parasitism</vt:lpstr>
      <vt:lpstr>6.2 Herbivory, Predation, and Parasitism</vt:lpstr>
      <vt:lpstr>PowerPoint Presentation</vt:lpstr>
      <vt:lpstr>6.2 Herbivory, Predation, and Parasitism</vt:lpstr>
      <vt:lpstr>PowerPoint Presentation</vt:lpstr>
      <vt:lpstr>ABC News Video – The Cuttlefish</vt:lpstr>
      <vt:lpstr>6.2 Herbivory, Predation, and Parasitism</vt:lpstr>
      <vt:lpstr>6.2 Herbivory, Predation, and Parasitism</vt:lpstr>
      <vt:lpstr>PowerPoint Presentation</vt:lpstr>
      <vt:lpstr>Mutualism and Commensalism</vt:lpstr>
      <vt:lpstr>6.3 Mutualism and Commensalism</vt:lpstr>
      <vt:lpstr>PowerPoint Presentation</vt:lpstr>
      <vt:lpstr>6.3 Mutualism and Commensalism</vt:lpstr>
      <vt:lpstr>PowerPoint Presentation</vt:lpstr>
      <vt:lpstr>The Flow of Energy in Ecological Communities</vt:lpstr>
      <vt:lpstr>6.4 The Flow of Energy in Ecological Communities</vt:lpstr>
      <vt:lpstr>6.4 The Flow of Energy in Ecological Communities</vt:lpstr>
      <vt:lpstr>6.4 The Flow of Energy in Ecological Communities</vt:lpstr>
      <vt:lpstr>PowerPoint Presentation</vt:lpstr>
      <vt:lpstr>6.4 The Flow of Energy in Ecological Communities</vt:lpstr>
      <vt:lpstr>PowerPoint Presentation</vt:lpstr>
      <vt:lpstr>PowerPoint Presentation</vt:lpstr>
      <vt:lpstr>PowerPoint Presentation</vt:lpstr>
      <vt:lpstr>6.4 The Flow of Energy in Ecological Communities</vt:lpstr>
      <vt:lpstr>PowerPoint Presentation</vt:lpstr>
      <vt:lpstr>PowerPoint Presentation</vt:lpstr>
      <vt:lpstr>6.5 The Carbon Cycle and Ecosystem Productivity</vt:lpstr>
      <vt:lpstr>6.5 The Carbon Cycle and Ecosystem Productivity</vt:lpstr>
      <vt:lpstr>PowerPoint Presentation</vt:lpstr>
      <vt:lpstr>6.5 The Carbon Cycle and Ecosystem Productivity</vt:lpstr>
      <vt:lpstr>PowerPoint Presentation</vt:lpstr>
      <vt:lpstr>6.5 The Carbon Cycle and Ecosystem Productivity</vt:lpstr>
      <vt:lpstr>PowerPoint Presentation</vt:lpstr>
      <vt:lpstr>6.5 The Carbon Cycle and Ecosystem Productivity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ENSP 2000 – Fall 2014</dc:title>
  <dc:creator>Windows User</dc:creator>
  <cp:lastModifiedBy>Minory Nammouz</cp:lastModifiedBy>
  <cp:revision>23</cp:revision>
  <dcterms:created xsi:type="dcterms:W3CDTF">2014-09-17T18:39:01Z</dcterms:created>
  <dcterms:modified xsi:type="dcterms:W3CDTF">2020-10-05T22:34:26Z</dcterms:modified>
</cp:coreProperties>
</file>