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408" r:id="rId2"/>
    <p:sldId id="258" r:id="rId3"/>
    <p:sldId id="259" r:id="rId4"/>
    <p:sldId id="507" r:id="rId5"/>
    <p:sldId id="508" r:id="rId6"/>
    <p:sldId id="269" r:id="rId7"/>
    <p:sldId id="415" r:id="rId8"/>
    <p:sldId id="271" r:id="rId9"/>
    <p:sldId id="410" r:id="rId10"/>
    <p:sldId id="411" r:id="rId11"/>
    <p:sldId id="274" r:id="rId12"/>
    <p:sldId id="412" r:id="rId13"/>
    <p:sldId id="413" r:id="rId14"/>
    <p:sldId id="414" r:id="rId15"/>
    <p:sldId id="418" r:id="rId16"/>
    <p:sldId id="419" r:id="rId17"/>
    <p:sldId id="420" r:id="rId18"/>
    <p:sldId id="421" r:id="rId19"/>
    <p:sldId id="422" r:id="rId20"/>
    <p:sldId id="424" r:id="rId21"/>
    <p:sldId id="425" r:id="rId22"/>
    <p:sldId id="426" r:id="rId23"/>
    <p:sldId id="427" r:id="rId24"/>
    <p:sldId id="509" r:id="rId25"/>
    <p:sldId id="429" r:id="rId26"/>
    <p:sldId id="510" r:id="rId27"/>
    <p:sldId id="431" r:id="rId28"/>
    <p:sldId id="432" r:id="rId29"/>
    <p:sldId id="435" r:id="rId30"/>
    <p:sldId id="436" r:id="rId31"/>
    <p:sldId id="437" r:id="rId32"/>
    <p:sldId id="438" r:id="rId33"/>
    <p:sldId id="445" r:id="rId3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30" autoAdjust="0"/>
    <p:restoredTop sz="94660"/>
  </p:normalViewPr>
  <p:slideViewPr>
    <p:cSldViewPr>
      <p:cViewPr varScale="1">
        <p:scale>
          <a:sx n="63" d="100"/>
          <a:sy n="63" d="100"/>
        </p:scale>
        <p:origin x="1482" y="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1C27880-C962-4479-A669-C449C09302E2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D6C6098-CB31-4C22-A57A-2D8FE3CAA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47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/>
            <a:fld id="{37D1F14F-B95A-4666-924D-53307F3DA259}" type="slidenum">
              <a:rPr lang="en-US" sz="1200"/>
              <a:pPr algn="r"/>
              <a:t>2</a:t>
            </a:fld>
            <a:endParaRPr lang="en-US" sz="1200" dirty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/>
            <a:fld id="{C36F37D0-27C5-465B-8636-CF7A5F8165E8}" type="slidenum">
              <a:rPr lang="en-US" sz="1200"/>
              <a:pPr algn="r"/>
              <a:t>11</a:t>
            </a:fld>
            <a:endParaRPr lang="en-US" sz="1200" dirty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3E44D220-708A-4182-8DF4-402A5AB82873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12</a:t>
            </a:fld>
            <a:endParaRPr lang="en-US" alt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DDA96A3B-861F-4E07-93AF-6E0D017AA6CE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13</a:t>
            </a:fld>
            <a:endParaRPr lang="en-US" alt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4DFD9223-B3A8-4759-B6E7-84B0F99D7A92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14</a:t>
            </a:fld>
            <a:endParaRPr lang="en-US" alt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2E2550FC-A654-4065-8DB1-F430D5460001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15</a:t>
            </a:fld>
            <a:endParaRPr lang="en-US" alt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B9EBC46D-5D56-4E1D-AE21-7ABD307096BC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16</a:t>
            </a:fld>
            <a:endParaRPr lang="en-US" altLang="en-U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D4967920-3FA3-4A05-AD7F-E65E377212AC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17</a:t>
            </a:fld>
            <a:endParaRPr lang="en-US" alt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7A912BC1-05C5-4AB9-8E0E-DA1AD519FB25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18</a:t>
            </a:fld>
            <a:endParaRPr lang="en-US" alt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76B53794-CCE4-4C41-92C1-6F772F5D1737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19</a:t>
            </a:fld>
            <a:endParaRPr lang="en-US" alt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4A421046-9285-442E-8BFF-1D3F68977BFD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20</a:t>
            </a:fld>
            <a:endParaRPr lang="en-US" alt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/>
            <a:fld id="{8A3A6ACF-847F-4867-9D63-5F567D1D132C}" type="slidenum">
              <a:rPr lang="en-US" sz="1200"/>
              <a:pPr algn="r"/>
              <a:t>3</a:t>
            </a:fld>
            <a:endParaRPr lang="en-US" sz="1200" dirty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="1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C68E83A6-3353-45C9-ACBC-F3BE2C510AD3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21</a:t>
            </a:fld>
            <a:endParaRPr lang="en-US" altLang="en-US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2CC8CD7E-5265-4FFC-893D-9C7AE22B883B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22</a:t>
            </a:fld>
            <a:endParaRPr lang="en-US" altLang="en-U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9702B2AC-4028-418E-B669-4AE1F825D00F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23</a:t>
            </a:fld>
            <a:endParaRPr lang="en-US" altLang="en-US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>
            <a:extLst>
              <a:ext uri="{FF2B5EF4-FFF2-40B4-BE49-F238E27FC236}">
                <a16:creationId xmlns:a16="http://schemas.microsoft.com/office/drawing/2014/main" id="{35A0A8E3-197C-495C-B771-B3C3726BB6D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BC079173-B013-49B7-8CC6-51A21ECD05E7}" type="slidenum">
              <a:rPr lang="en-US" altLang="en-US" sz="1200"/>
              <a:pPr algn="r" eaLnBrk="1" hangingPunct="1"/>
              <a:t>24</a:t>
            </a:fld>
            <a:endParaRPr lang="en-US" altLang="en-US" sz="1200"/>
          </a:p>
        </p:txBody>
      </p:sp>
      <p:sp>
        <p:nvSpPr>
          <p:cNvPr id="146435" name="Rectangle 2">
            <a:extLst>
              <a:ext uri="{FF2B5EF4-FFF2-40B4-BE49-F238E27FC236}">
                <a16:creationId xmlns:a16="http://schemas.microsoft.com/office/drawing/2014/main" id="{40107B37-9EFD-411C-918F-AE3CE14E73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>
            <a:extLst>
              <a:ext uri="{FF2B5EF4-FFF2-40B4-BE49-F238E27FC236}">
                <a16:creationId xmlns:a16="http://schemas.microsoft.com/office/drawing/2014/main" id="{C53A5F61-1FBF-4D3E-B1D3-1289FED027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</p:spTree>
    <p:extLst>
      <p:ext uri="{BB962C8B-B14F-4D97-AF65-F5344CB8AC3E}">
        <p14:creationId xmlns:p14="http://schemas.microsoft.com/office/powerpoint/2010/main" val="4420144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17B36C44-B27A-4B24-A3A5-F7A0AF27CCF5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25</a:t>
            </a:fld>
            <a:endParaRPr lang="en-US" altLang="en-U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>
            <a:extLst>
              <a:ext uri="{FF2B5EF4-FFF2-40B4-BE49-F238E27FC236}">
                <a16:creationId xmlns:a16="http://schemas.microsoft.com/office/drawing/2014/main" id="{5B4B104E-D8A4-42C1-BB41-CED5D9A37DF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4A69EA3F-22DA-47A9-9267-BEF75546C979}" type="slidenum">
              <a:rPr lang="en-US" altLang="en-US" sz="1200"/>
              <a:pPr algn="r" eaLnBrk="1" hangingPunct="1"/>
              <a:t>26</a:t>
            </a:fld>
            <a:endParaRPr lang="en-US" altLang="en-US" sz="1200"/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0358E0E8-B65B-4DED-A0AF-55C6AA2BA7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26165FA7-CA59-4DCD-9292-1B7CD5F305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23535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B0134795-57EA-4157-8F4B-4B108CA3DD96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27</a:t>
            </a:fld>
            <a:endParaRPr lang="en-US" alt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927C8A08-0CC6-4952-A5BC-5FE323388035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28</a:t>
            </a:fld>
            <a:endParaRPr lang="en-US" alt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1A9EF636-46B6-4FB2-B192-596C8B1DEE33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29</a:t>
            </a:fld>
            <a:endParaRPr lang="en-US" altLang="en-US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2391A975-83B9-4769-BF15-9161C04BF20A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30</a:t>
            </a:fld>
            <a:endParaRPr lang="en-US" alt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id="{F8A40988-4E6A-4209-A875-02552F1B671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1215B236-70D6-45FC-9EE5-D394A7D4AD9E}" type="slidenum">
              <a:rPr lang="en-US" altLang="en-US" sz="1200"/>
              <a:pPr algn="r" eaLnBrk="1" hangingPunct="1"/>
              <a:t>4</a:t>
            </a:fld>
            <a:endParaRPr lang="en-US" altLang="en-US" sz="1200"/>
          </a:p>
        </p:txBody>
      </p:sp>
      <p:sp>
        <p:nvSpPr>
          <p:cNvPr id="117763" name="Rectangle 2">
            <a:extLst>
              <a:ext uri="{FF2B5EF4-FFF2-40B4-BE49-F238E27FC236}">
                <a16:creationId xmlns:a16="http://schemas.microsoft.com/office/drawing/2014/main" id="{04E9ACB3-2A17-4D15-8767-EDD05127B8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>
            <a:extLst>
              <a:ext uri="{FF2B5EF4-FFF2-40B4-BE49-F238E27FC236}">
                <a16:creationId xmlns:a16="http://schemas.microsoft.com/office/drawing/2014/main" id="{999A93BC-3842-42B2-B831-408332773C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</p:spTree>
    <p:extLst>
      <p:ext uri="{BB962C8B-B14F-4D97-AF65-F5344CB8AC3E}">
        <p14:creationId xmlns:p14="http://schemas.microsoft.com/office/powerpoint/2010/main" val="18748645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44D60213-0DC4-47DC-81C5-F7085CE9C9DF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31</a:t>
            </a:fld>
            <a:endParaRPr lang="en-US" alt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17A0AA9E-423E-42D1-8631-902A6AE6B5B2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32</a:t>
            </a:fld>
            <a:endParaRPr lang="en-US" alt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A827D2E1-DF5E-498B-B7F3-57B327270D57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33</a:t>
            </a:fld>
            <a:endParaRPr lang="en-US" alt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>
            <a:extLst>
              <a:ext uri="{FF2B5EF4-FFF2-40B4-BE49-F238E27FC236}">
                <a16:creationId xmlns:a16="http://schemas.microsoft.com/office/drawing/2014/main" id="{94B8DC56-F6B9-4838-BC09-5022622D0F4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F3FA430F-D332-48C0-8B74-BB4AA4B99E81}" type="slidenum">
              <a:rPr lang="en-US" altLang="en-US" sz="1200"/>
              <a:pPr algn="r" eaLnBrk="1" hangingPunct="1"/>
              <a:t>5</a:t>
            </a:fld>
            <a:endParaRPr lang="en-US" altLang="en-US" sz="1200"/>
          </a:p>
        </p:txBody>
      </p:sp>
      <p:sp>
        <p:nvSpPr>
          <p:cNvPr id="118787" name="Rectangle 2">
            <a:extLst>
              <a:ext uri="{FF2B5EF4-FFF2-40B4-BE49-F238E27FC236}">
                <a16:creationId xmlns:a16="http://schemas.microsoft.com/office/drawing/2014/main" id="{AFB0471B-20E8-49A0-A385-335BAA32DA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E2C14612-EEFC-443F-BB79-90BC6A9404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</p:spTree>
    <p:extLst>
      <p:ext uri="{BB962C8B-B14F-4D97-AF65-F5344CB8AC3E}">
        <p14:creationId xmlns:p14="http://schemas.microsoft.com/office/powerpoint/2010/main" val="2399214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/>
            <a:fld id="{AFEC8730-1064-4AFC-A7B4-1F15AD80E41A}" type="slidenum">
              <a:rPr lang="en-US" sz="1200"/>
              <a:pPr algn="r"/>
              <a:t>6</a:t>
            </a:fld>
            <a:endParaRPr lang="en-US" sz="1200" dirty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08F2D769-1F27-4306-8FA7-8D1BF07BD3E3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7</a:t>
            </a:fld>
            <a:endParaRPr lang="en-US" alt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/>
          </a:bodyPr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/>
            <a:fld id="{5BE816C6-AEBE-4482-B5D0-76958E1EA465}" type="slidenum">
              <a:rPr lang="en-US" sz="1200"/>
              <a:pPr algn="r"/>
              <a:t>8</a:t>
            </a:fld>
            <a:endParaRPr lang="en-US" sz="1200" dirty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0D4C7300-B71E-40A7-A2D0-C1A60B5B381E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9</a:t>
            </a:fld>
            <a:endParaRPr lang="en-US" alt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EF09218A-2DC2-4F2C-A5BB-A0564E8C4202}" type="slidenum">
              <a:rPr lang="en-US" altLang="en-US"/>
              <a:pPr algn="r" eaLnBrk="1" hangingPunct="1"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10</a:t>
            </a:fld>
            <a:endParaRPr lang="en-US" alt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802AAD-84E0-413F-BB79-04AC0A104276}" type="datetimeFigureOut">
              <a:rPr lang="en-US" smtClean="0"/>
              <a:pPr/>
              <a:t>10/27/2020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4E3075-4061-49B9-9235-EA276A09F85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Chapter 11 : Water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Part 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43" y="206734"/>
            <a:ext cx="5895990" cy="616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897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11.1 Water World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Watersheds</a:t>
            </a:r>
          </a:p>
          <a:p>
            <a:pPr lvl="1"/>
            <a:r>
              <a:rPr lang="en-US"/>
              <a:t>Area of land that drains to form a river or lake</a:t>
            </a:r>
          </a:p>
          <a:p>
            <a:pPr lvl="1"/>
            <a:r>
              <a:rPr lang="en-US"/>
              <a:t>Also called drainage basins</a:t>
            </a:r>
          </a:p>
          <a:p>
            <a:pPr lvl="1"/>
            <a:r>
              <a:rPr lang="en-US"/>
              <a:t>Separated by geological features</a:t>
            </a:r>
          </a:p>
          <a:p>
            <a:pPr lvl="2"/>
            <a:r>
              <a:rPr lang="en-US"/>
              <a:t>Mountains, plateaus</a:t>
            </a:r>
          </a:p>
          <a:p>
            <a:pPr lvl="1"/>
            <a:r>
              <a:rPr lang="en-US"/>
              <a:t>Open watersheds</a:t>
            </a:r>
          </a:p>
          <a:p>
            <a:pPr lvl="3"/>
            <a:r>
              <a:rPr lang="en-US"/>
              <a:t>Eventually drain to sea</a:t>
            </a:r>
          </a:p>
          <a:p>
            <a:pPr lvl="1"/>
            <a:r>
              <a:rPr lang="en-US"/>
              <a:t>Closed watersheds</a:t>
            </a:r>
          </a:p>
          <a:p>
            <a:pPr lvl="3"/>
            <a:r>
              <a:rPr lang="en-US"/>
              <a:t>Do not drain to sea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11.1 Water World</a:t>
            </a:r>
          </a:p>
        </p:txBody>
      </p:sp>
      <p:sp>
        <p:nvSpPr>
          <p:cNvPr id="1843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Essential ecosystem services</a:t>
            </a:r>
          </a:p>
          <a:p>
            <a:pPr eaLnBrk="1" hangingPunct="1"/>
            <a:r>
              <a:rPr lang="en-US" altLang="en-US"/>
              <a:t>Supporting services</a:t>
            </a:r>
          </a:p>
          <a:p>
            <a:pPr lvl="1" eaLnBrk="1" hangingPunct="1"/>
            <a:r>
              <a:rPr lang="en-US" altLang="en-US"/>
              <a:t>Photosynthesis, nutrient movement, food webs</a:t>
            </a:r>
          </a:p>
          <a:p>
            <a:pPr eaLnBrk="1" hangingPunct="1"/>
            <a:r>
              <a:rPr lang="en-US" altLang="en-US"/>
              <a:t>Regulatory services</a:t>
            </a:r>
          </a:p>
          <a:p>
            <a:pPr lvl="1" eaLnBrk="1" hangingPunct="1"/>
            <a:r>
              <a:rPr lang="en-US" altLang="en-US"/>
              <a:t>Temperature regulation, pH buffering</a:t>
            </a:r>
          </a:p>
          <a:p>
            <a:pPr eaLnBrk="1" hangingPunct="1"/>
            <a:r>
              <a:rPr lang="en-US" altLang="en-US"/>
              <a:t>Provisioning services</a:t>
            </a:r>
          </a:p>
          <a:p>
            <a:pPr lvl="1" eaLnBrk="1" hangingPunct="1"/>
            <a:r>
              <a:rPr lang="en-US" altLang="en-US"/>
              <a:t>Drinking water, agriculture</a:t>
            </a:r>
          </a:p>
          <a:p>
            <a:pPr eaLnBrk="1" hangingPunct="1">
              <a:buFontTx/>
              <a:buNone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174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11.1 Water World</a:t>
            </a:r>
          </a:p>
        </p:txBody>
      </p:sp>
      <p:sp>
        <p:nvSpPr>
          <p:cNvPr id="1946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Human water use</a:t>
            </a:r>
          </a:p>
          <a:p>
            <a:pPr lvl="1" eaLnBrk="1" hangingPunct="1"/>
            <a:r>
              <a:rPr lang="en-US" altLang="en-US"/>
              <a:t>Use over half of water flowing in Earth’s streams</a:t>
            </a:r>
          </a:p>
          <a:p>
            <a:pPr lvl="1" eaLnBrk="1" hangingPunct="1"/>
            <a:r>
              <a:rPr lang="en-US" altLang="en-US"/>
              <a:t>Nonconsumptive uses</a:t>
            </a:r>
          </a:p>
          <a:p>
            <a:pPr lvl="2" eaLnBrk="1" hangingPunct="1"/>
            <a:r>
              <a:rPr lang="en-US" altLang="en-US"/>
              <a:t>Water use that returns to streams/aquifers</a:t>
            </a:r>
          </a:p>
          <a:p>
            <a:pPr lvl="3" eaLnBrk="1" hangingPunct="1"/>
            <a:r>
              <a:rPr lang="en-US" altLang="en-US"/>
              <a:t>Hydroelectric power, wastewater in septic systems</a:t>
            </a:r>
          </a:p>
          <a:p>
            <a:pPr lvl="1" eaLnBrk="1" hangingPunct="1"/>
            <a:r>
              <a:rPr lang="en-US" altLang="en-US"/>
              <a:t>Consumptive uses</a:t>
            </a:r>
          </a:p>
          <a:p>
            <a:pPr lvl="2" eaLnBrk="1" hangingPunct="1"/>
            <a:r>
              <a:rPr lang="en-US" altLang="en-US"/>
              <a:t>Water not returned</a:t>
            </a:r>
          </a:p>
          <a:p>
            <a:pPr lvl="3" eaLnBrk="1" hangingPunct="1"/>
            <a:r>
              <a:rPr lang="en-US" altLang="en-US"/>
              <a:t>Irrigation</a:t>
            </a:r>
          </a:p>
          <a:p>
            <a:pPr lvl="3" eaLnBrk="1" hangingPunct="1"/>
            <a:r>
              <a:rPr lang="en-US" altLang="en-US"/>
              <a:t>Industrial use</a:t>
            </a:r>
          </a:p>
        </p:txBody>
      </p:sp>
    </p:spTree>
    <p:extLst>
      <p:ext uri="{BB962C8B-B14F-4D97-AF65-F5344CB8AC3E}">
        <p14:creationId xmlns:p14="http://schemas.microsoft.com/office/powerpoint/2010/main" val="3110747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5"/>
          <a:stretch/>
        </p:blipFill>
        <p:spPr>
          <a:xfrm>
            <a:off x="3858768" y="137160"/>
            <a:ext cx="1426464" cy="643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99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11.2 Groundwater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Water that resides in rocks and soil beneath the ground</a:t>
            </a:r>
          </a:p>
          <a:p>
            <a:pPr lvl="1" eaLnBrk="1" hangingPunct="1"/>
            <a:r>
              <a:rPr lang="en-US" altLang="en-US"/>
              <a:t>0.3% of Earth’s water</a:t>
            </a:r>
          </a:p>
          <a:p>
            <a:pPr eaLnBrk="1" hangingPunct="1"/>
            <a:r>
              <a:rPr lang="en-US" altLang="en-US"/>
              <a:t>Most in aquifers</a:t>
            </a:r>
          </a:p>
          <a:p>
            <a:pPr lvl="1" eaLnBrk="1" hangingPunct="1"/>
            <a:r>
              <a:rPr lang="en-US" altLang="en-US"/>
              <a:t>Layers of sediment and rock saturated with water</a:t>
            </a:r>
          </a:p>
          <a:p>
            <a:pPr lvl="2" eaLnBrk="1" hangingPunct="1"/>
            <a:r>
              <a:rPr lang="en-US" altLang="en-US"/>
              <a:t>Wide variation of volume of water stored</a:t>
            </a:r>
          </a:p>
        </p:txBody>
      </p:sp>
    </p:spTree>
    <p:extLst>
      <p:ext uri="{BB962C8B-B14F-4D97-AF65-F5344CB8AC3E}">
        <p14:creationId xmlns:p14="http://schemas.microsoft.com/office/powerpoint/2010/main" val="787021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11.2 Groundwater</a:t>
            </a:r>
          </a:p>
        </p:txBody>
      </p:sp>
      <p:sp>
        <p:nvSpPr>
          <p:cNvPr id="2560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229600" cy="5381625"/>
          </a:xfrm>
        </p:spPr>
        <p:txBody>
          <a:bodyPr/>
          <a:lstStyle/>
          <a:p>
            <a:pPr eaLnBrk="1" hangingPunct="1"/>
            <a:r>
              <a:rPr lang="en-US" altLang="en-US" dirty="0"/>
              <a:t>Characteristics of groundwater</a:t>
            </a:r>
          </a:p>
          <a:p>
            <a:pPr lvl="1" eaLnBrk="1" hangingPunct="1"/>
            <a:r>
              <a:rPr lang="en-US" altLang="en-US" dirty="0"/>
              <a:t>From rain that does not evaporate or run off</a:t>
            </a:r>
          </a:p>
          <a:p>
            <a:pPr lvl="1" eaLnBrk="1" hangingPunct="1"/>
            <a:r>
              <a:rPr lang="en-US" altLang="en-US" dirty="0"/>
              <a:t>Percolates through rock to the water table</a:t>
            </a:r>
          </a:p>
          <a:p>
            <a:pPr lvl="2" eaLnBrk="1" hangingPunct="1"/>
            <a:r>
              <a:rPr lang="en-US" altLang="en-US" dirty="0"/>
              <a:t>Water table—underground depth where rock and sediment are completely saturated</a:t>
            </a:r>
          </a:p>
          <a:p>
            <a:pPr lvl="1" eaLnBrk="1" hangingPunct="1"/>
            <a:r>
              <a:rPr lang="en-US" altLang="en-US" dirty="0"/>
              <a:t>Recharge zone</a:t>
            </a:r>
          </a:p>
          <a:p>
            <a:pPr lvl="2" eaLnBrk="1" hangingPunct="1"/>
            <a:r>
              <a:rPr lang="en-US" altLang="en-US" dirty="0"/>
              <a:t>Area from which water enters water table from surface</a:t>
            </a:r>
          </a:p>
          <a:p>
            <a:pPr lvl="1" eaLnBrk="1" hangingPunct="1"/>
            <a:r>
              <a:rPr lang="en-US" altLang="en-US" dirty="0"/>
              <a:t>Discharge zone</a:t>
            </a:r>
          </a:p>
          <a:p>
            <a:pPr lvl="2" eaLnBrk="1" hangingPunct="1"/>
            <a:r>
              <a:rPr lang="en-US" altLang="en-US" dirty="0"/>
              <a:t>Groundwater flows to surface</a:t>
            </a:r>
          </a:p>
        </p:txBody>
      </p:sp>
    </p:spTree>
    <p:extLst>
      <p:ext uri="{BB962C8B-B14F-4D97-AF65-F5344CB8AC3E}">
        <p14:creationId xmlns:p14="http://schemas.microsoft.com/office/powerpoint/2010/main" val="674761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"/>
          <a:stretch/>
        </p:blipFill>
        <p:spPr>
          <a:xfrm>
            <a:off x="304800" y="957072"/>
            <a:ext cx="8534400" cy="479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35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7"/>
          <a:stretch/>
        </p:blipFill>
        <p:spPr>
          <a:xfrm>
            <a:off x="1858404" y="127222"/>
            <a:ext cx="5417668" cy="628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54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11.2 Groundwater</a:t>
            </a:r>
          </a:p>
        </p:txBody>
      </p:sp>
      <p:sp>
        <p:nvSpPr>
          <p:cNvPr id="2867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06987"/>
          </a:xfrm>
        </p:spPr>
        <p:txBody>
          <a:bodyPr/>
          <a:lstStyle/>
          <a:p>
            <a:pPr eaLnBrk="1" hangingPunct="1"/>
            <a:r>
              <a:rPr lang="en-US" altLang="en-US" dirty="0"/>
              <a:t>Human use and impacts</a:t>
            </a:r>
          </a:p>
          <a:p>
            <a:pPr lvl="1" eaLnBrk="1" hangingPunct="1"/>
            <a:r>
              <a:rPr lang="en-US" altLang="en-US" dirty="0"/>
              <a:t>Extraction </a:t>
            </a:r>
          </a:p>
          <a:p>
            <a:pPr lvl="2"/>
            <a:r>
              <a:rPr lang="en-US" altLang="en-US" dirty="0"/>
              <a:t>Agriculture (68%)</a:t>
            </a:r>
          </a:p>
          <a:p>
            <a:pPr lvl="2" eaLnBrk="1" hangingPunct="1"/>
            <a:r>
              <a:rPr lang="en-US" altLang="en-US" dirty="0"/>
              <a:t>Industrial (21%)</a:t>
            </a:r>
          </a:p>
          <a:p>
            <a:pPr lvl="2" eaLnBrk="1" hangingPunct="1"/>
            <a:r>
              <a:rPr lang="en-US" altLang="en-US" dirty="0"/>
              <a:t>Domestic (11%)</a:t>
            </a:r>
          </a:p>
          <a:p>
            <a:pPr lvl="1" eaLnBrk="1" hangingPunct="1"/>
            <a:r>
              <a:rPr lang="en-US" altLang="en-US" dirty="0"/>
              <a:t>Some areas, extraction exceeds recharge</a:t>
            </a:r>
          </a:p>
          <a:p>
            <a:pPr lvl="2" eaLnBrk="1" hangingPunct="1"/>
            <a:r>
              <a:rPr lang="en-US" altLang="en-US" dirty="0"/>
              <a:t>Arid areas especially</a:t>
            </a:r>
          </a:p>
          <a:p>
            <a:pPr lvl="1" eaLnBrk="1" hangingPunct="1"/>
            <a:r>
              <a:rPr lang="en-US" altLang="en-US" dirty="0"/>
              <a:t>Primary drinking water source for many</a:t>
            </a:r>
          </a:p>
          <a:p>
            <a:pPr lvl="1" eaLnBrk="1" hangingPunct="1"/>
            <a:r>
              <a:rPr lang="en-US" altLang="en-US" dirty="0"/>
              <a:t>Pollution</a:t>
            </a:r>
          </a:p>
          <a:p>
            <a:pPr lvl="2" eaLnBrk="1" hangingPunct="1"/>
            <a:r>
              <a:rPr lang="en-US" altLang="en-US" dirty="0"/>
              <a:t>Faulty septic systems, chemical storage tank leaks </a:t>
            </a:r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21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Disappearing Resource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Lake Chad in Africa</a:t>
            </a:r>
          </a:p>
          <a:p>
            <a:r>
              <a:rPr lang="en-US" sz="2800" dirty="0"/>
              <a:t>5,000 years ago area much wetter</a:t>
            </a:r>
          </a:p>
          <a:p>
            <a:r>
              <a:rPr lang="en-US" sz="2800" dirty="0"/>
              <a:t>Lake has receded ever since</a:t>
            </a:r>
          </a:p>
          <a:p>
            <a:r>
              <a:rPr lang="en-US" sz="2800" dirty="0"/>
              <a:t>Lake has decreased over 90% since 1973</a:t>
            </a:r>
          </a:p>
          <a:p>
            <a:pPr lvl="1"/>
            <a:r>
              <a:rPr lang="en-US" sz="2400" dirty="0"/>
              <a:t>Climate change</a:t>
            </a:r>
          </a:p>
          <a:p>
            <a:pPr lvl="1"/>
            <a:r>
              <a:rPr lang="en-US" sz="2400" dirty="0"/>
              <a:t>Deforestation</a:t>
            </a:r>
          </a:p>
          <a:p>
            <a:pPr lvl="1"/>
            <a:r>
              <a:rPr lang="en-US" sz="2400" dirty="0"/>
              <a:t>Human overuse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6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11.3 Water Distribution</a:t>
            </a:r>
          </a:p>
        </p:txBody>
      </p:sp>
      <p:sp>
        <p:nvSpPr>
          <p:cNvPr id="3072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229600" cy="51069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Too much water—flood control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Flooding natural occurrence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Seasonal volumes of rain or snowmelt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Annual flood cycles support rich agricultural areas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Nile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Mississippi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0052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29" y="196794"/>
            <a:ext cx="7933617" cy="616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160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6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11.3 Water Distribution</a:t>
            </a:r>
          </a:p>
        </p:txBody>
      </p:sp>
      <p:sp>
        <p:nvSpPr>
          <p:cNvPr id="3277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229600" cy="51069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Too much water—flood control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Urban systems—challenges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Impervious surfaces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Pavement, roofs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Do not absorb rainfall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Water channeled through storm drains to bodies of water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30–50% of urban surface runoff goes into water bodies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5% of forested system runoff goes into water bodies </a:t>
            </a:r>
          </a:p>
        </p:txBody>
      </p:sp>
    </p:spTree>
    <p:extLst>
      <p:ext uri="{BB962C8B-B14F-4D97-AF65-F5344CB8AC3E}">
        <p14:creationId xmlns:p14="http://schemas.microsoft.com/office/powerpoint/2010/main" val="843268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6"/>
          <a:stretch/>
        </p:blipFill>
        <p:spPr>
          <a:xfrm>
            <a:off x="304800" y="1295400"/>
            <a:ext cx="8534400" cy="412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76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\\172.24.191.117\macdata_vol4\08VOL4\Graphics\Powerpoint\PEARSON\PE027-CHRISTENSEN_3e\Final files\ch11\Label\11_18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42938"/>
            <a:ext cx="8534400" cy="557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7891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6"/>
          <p:cNvSpPr>
            <a:spLocks noGrp="1" noChangeArrowheads="1"/>
          </p:cNvSpPr>
          <p:nvPr>
            <p:ph type="title"/>
          </p:nvPr>
        </p:nvSpPr>
        <p:spPr>
          <a:xfrm>
            <a:off x="433387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11.3 Water Distribution</a:t>
            </a:r>
          </a:p>
        </p:txBody>
      </p:sp>
      <p:sp>
        <p:nvSpPr>
          <p:cNvPr id="3584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229600" cy="51069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Too much water—flood control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Growing paved areas and deforestation reducing flood control ecosystem service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Single deciduous tree in North Carolina can transpire 100 gallons per day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City solutions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Increasing green space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Using pervious pavement</a:t>
            </a:r>
          </a:p>
          <a:p>
            <a:pPr lvl="3" eaLnBrk="1" hangingPunct="1">
              <a:lnSpc>
                <a:spcPct val="90000"/>
              </a:lnSpc>
            </a:pPr>
            <a:r>
              <a:rPr lang="en-US" altLang="en-US" dirty="0"/>
              <a:t>Allows percolation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/>
              <a:t>Green roofs</a:t>
            </a:r>
          </a:p>
          <a:p>
            <a:pPr lvl="3" eaLnBrk="1" hangingPunct="1">
              <a:lnSpc>
                <a:spcPct val="90000"/>
              </a:lnSpc>
            </a:pPr>
            <a:r>
              <a:rPr lang="en-US" altLang="en-US" dirty="0"/>
              <a:t>Retain 75% of rainwater </a:t>
            </a:r>
          </a:p>
        </p:txBody>
      </p:sp>
    </p:spTree>
    <p:extLst>
      <p:ext uri="{BB962C8B-B14F-4D97-AF65-F5344CB8AC3E}">
        <p14:creationId xmlns:p14="http://schemas.microsoft.com/office/powerpoint/2010/main" val="1074939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\\172.24.191.117\macdata_vol4\08VOL4\Graphics\Powerpoint\PEARSON\PE027-CHRISTENSEN_3e\Final files\ch11\Label\11_19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6823" y="504112"/>
            <a:ext cx="7150354" cy="5849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80388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6"/>
          <p:cNvSpPr>
            <a:spLocks noGrp="1" noChangeArrowheads="1"/>
          </p:cNvSpPr>
          <p:nvPr>
            <p:ph type="title"/>
          </p:nvPr>
        </p:nvSpPr>
        <p:spPr>
          <a:xfrm>
            <a:off x="433387" y="13176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11.3 Water Distribution</a:t>
            </a:r>
          </a:p>
        </p:txBody>
      </p:sp>
      <p:sp>
        <p:nvSpPr>
          <p:cNvPr id="3789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45488" cy="5106987"/>
          </a:xfrm>
        </p:spPr>
        <p:txBody>
          <a:bodyPr/>
          <a:lstStyle/>
          <a:p>
            <a:pPr eaLnBrk="1" hangingPunct="1"/>
            <a:r>
              <a:rPr lang="en-US" altLang="en-US" dirty="0"/>
              <a:t>Too little water</a:t>
            </a:r>
          </a:p>
          <a:p>
            <a:pPr lvl="1" eaLnBrk="1" hangingPunct="1"/>
            <a:r>
              <a:rPr lang="en-US" altLang="en-US" dirty="0"/>
              <a:t>Overdrawing surface water</a:t>
            </a:r>
          </a:p>
          <a:p>
            <a:pPr lvl="2" eaLnBrk="1" hangingPunct="1"/>
            <a:r>
              <a:rPr lang="en-US" altLang="en-US" dirty="0"/>
              <a:t>Throughout history, water diverged from lakes and streams</a:t>
            </a:r>
          </a:p>
          <a:p>
            <a:pPr lvl="2" eaLnBrk="1" hangingPunct="1"/>
            <a:r>
              <a:rPr lang="en-US" altLang="en-US" dirty="0"/>
              <a:t>Overdrawing may deplete and alter water bodies</a:t>
            </a:r>
          </a:p>
          <a:p>
            <a:pPr lvl="1" eaLnBrk="1" hangingPunct="1"/>
            <a:r>
              <a:rPr lang="en-US" altLang="en-US" dirty="0"/>
              <a:t>Overdrawing groundwater</a:t>
            </a:r>
          </a:p>
          <a:p>
            <a:pPr lvl="2" eaLnBrk="1" hangingPunct="1"/>
            <a:r>
              <a:rPr lang="en-US" altLang="en-US" dirty="0"/>
              <a:t>Use of aquifers for agricultural and drinking water</a:t>
            </a:r>
          </a:p>
          <a:p>
            <a:pPr lvl="2" eaLnBrk="1" hangingPunct="1"/>
            <a:r>
              <a:rPr lang="en-US" altLang="en-US" dirty="0"/>
              <a:t>Aquifers can be emptied</a:t>
            </a:r>
          </a:p>
        </p:txBody>
      </p:sp>
    </p:spTree>
    <p:extLst>
      <p:ext uri="{BB962C8B-B14F-4D97-AF65-F5344CB8AC3E}">
        <p14:creationId xmlns:p14="http://schemas.microsoft.com/office/powerpoint/2010/main" val="2555631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7"/>
          <a:stretch/>
        </p:blipFill>
        <p:spPr>
          <a:xfrm>
            <a:off x="304800" y="2246376"/>
            <a:ext cx="8534400" cy="221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4993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11.3 Water Distribution</a:t>
            </a:r>
          </a:p>
        </p:txBody>
      </p:sp>
      <p:sp>
        <p:nvSpPr>
          <p:cNvPr id="41988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28600" y="1905000"/>
            <a:ext cx="8345488" cy="5106987"/>
          </a:xfrm>
        </p:spPr>
        <p:txBody>
          <a:bodyPr/>
          <a:lstStyle/>
          <a:p>
            <a:pPr eaLnBrk="1" hangingPunct="1"/>
            <a:r>
              <a:rPr lang="en-US" altLang="en-US" dirty="0"/>
              <a:t>Subsidence</a:t>
            </a:r>
          </a:p>
          <a:p>
            <a:pPr lvl="1" eaLnBrk="1" hangingPunct="1"/>
            <a:r>
              <a:rPr lang="en-US" altLang="en-US" dirty="0"/>
              <a:t>Sinking of land above an aquifer</a:t>
            </a:r>
          </a:p>
          <a:p>
            <a:pPr lvl="2" eaLnBrk="1" hangingPunct="1"/>
            <a:r>
              <a:rPr lang="en-US" altLang="en-US" dirty="0"/>
              <a:t>May occur slowly</a:t>
            </a:r>
          </a:p>
          <a:p>
            <a:pPr lvl="3" eaLnBrk="1" hangingPunct="1"/>
            <a:r>
              <a:rPr lang="en-US" altLang="en-US" dirty="0"/>
              <a:t>Example: pole in California has sunk 33 feet in 50 years</a:t>
            </a:r>
          </a:p>
          <a:p>
            <a:pPr lvl="3" eaLnBrk="1" hangingPunct="1"/>
            <a:r>
              <a:rPr lang="en-US" altLang="en-US" dirty="0"/>
              <a:t>Venice, Italy sinking at 2 mm/year </a:t>
            </a:r>
          </a:p>
          <a:p>
            <a:pPr lvl="2" eaLnBrk="1" hangingPunct="1"/>
            <a:r>
              <a:rPr lang="en-US" altLang="en-US" dirty="0"/>
              <a:t>May occur quickly</a:t>
            </a:r>
          </a:p>
          <a:p>
            <a:pPr lvl="3" eaLnBrk="1" hangingPunct="1"/>
            <a:r>
              <a:rPr lang="en-US" altLang="en-US" dirty="0"/>
              <a:t>Sinkhole</a:t>
            </a:r>
          </a:p>
          <a:p>
            <a:pPr eaLnBrk="1" hangingPunct="1"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193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0251" name="Picture 11" descr="EAY_1e_Figure_12_01_L"/>
          <p:cNvPicPr>
            <a:picLocks noChangeAspect="1" noChangeArrowheads="1"/>
          </p:cNvPicPr>
          <p:nvPr/>
        </p:nvPicPr>
        <p:blipFill>
          <a:blip r:embed="rId3" cstate="print"/>
          <a:srcRect b="2679"/>
          <a:stretch>
            <a:fillRect/>
          </a:stretch>
        </p:blipFill>
        <p:spPr bwMode="auto">
          <a:xfrm>
            <a:off x="882650" y="111125"/>
            <a:ext cx="7377113" cy="6456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6"/>
          <a:stretch/>
        </p:blipFill>
        <p:spPr>
          <a:xfrm>
            <a:off x="304800" y="1057656"/>
            <a:ext cx="8534400" cy="458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319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35" y="347472"/>
            <a:ext cx="8024605" cy="579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42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6"/>
          <p:cNvSpPr>
            <a:spLocks noGrp="1" noChangeArrowheads="1"/>
          </p:cNvSpPr>
          <p:nvPr>
            <p:ph type="title"/>
          </p:nvPr>
        </p:nvSpPr>
        <p:spPr>
          <a:xfrm>
            <a:off x="433387" y="13176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11.3 Water Distribution</a:t>
            </a:r>
          </a:p>
        </p:txBody>
      </p:sp>
      <p:sp>
        <p:nvSpPr>
          <p:cNvPr id="4506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75443" y="1295400"/>
            <a:ext cx="8345488" cy="5106987"/>
          </a:xfrm>
        </p:spPr>
        <p:txBody>
          <a:bodyPr/>
          <a:lstStyle/>
          <a:p>
            <a:pPr eaLnBrk="1" hangingPunct="1"/>
            <a:r>
              <a:rPr lang="en-US" altLang="en-US" dirty="0"/>
              <a:t>Saltwater intrusion</a:t>
            </a:r>
          </a:p>
          <a:p>
            <a:pPr lvl="1" eaLnBrk="1" hangingPunct="1"/>
            <a:r>
              <a:rPr lang="en-US" altLang="en-US" dirty="0"/>
              <a:t>Migration of salt water into freshwater aquifers</a:t>
            </a:r>
          </a:p>
          <a:p>
            <a:pPr lvl="1" eaLnBrk="1" hangingPunct="1"/>
            <a:r>
              <a:rPr lang="en-US" altLang="en-US" dirty="0"/>
              <a:t>May occur from overdrawing</a:t>
            </a:r>
          </a:p>
          <a:p>
            <a:pPr lvl="1" eaLnBrk="1" hangingPunct="1"/>
            <a:r>
              <a:rPr lang="en-US" altLang="en-US" dirty="0"/>
              <a:t>Detected as early as 1854 in New York City</a:t>
            </a:r>
          </a:p>
          <a:p>
            <a:pPr lvl="1" eaLnBrk="1" hangingPunct="1"/>
            <a:r>
              <a:rPr lang="en-US" altLang="en-US" dirty="0"/>
              <a:t>Issue in various areas worldwide</a:t>
            </a:r>
          </a:p>
          <a:p>
            <a:pPr lvl="2" eaLnBrk="1" hangingPunct="1"/>
            <a:r>
              <a:rPr lang="en-US" altLang="en-US" dirty="0"/>
              <a:t>China, Africa, U.S. coasts</a:t>
            </a:r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/>
          </a:p>
          <a:p>
            <a:pPr eaLnBrk="1" hangingPunct="1"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48089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5"/>
          <a:stretch/>
        </p:blipFill>
        <p:spPr>
          <a:xfrm>
            <a:off x="304800" y="1612392"/>
            <a:ext cx="8534400" cy="347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6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172.24.191.117\macdata_vol4\08VOL4\Graphics\Powerpoint\PEARSON\PE027-CHRISTENSEN_3e\Final files\ch11\Label\11_02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734932"/>
            <a:ext cx="8305800" cy="3388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9507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172.24.191.117\macdata_vol4\08VOL4\Graphics\Powerpoint\PEARSON\PE027-CHRISTENSEN_3e\Final files\ch11\Label\11_03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320106"/>
            <a:ext cx="8305800" cy="42177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0562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11.1 Water World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global water budget</a:t>
            </a:r>
          </a:p>
          <a:p>
            <a:pPr lvl="1"/>
            <a:r>
              <a:rPr lang="en-US"/>
              <a:t>Over 70% of Earth's surface is covered with water</a:t>
            </a:r>
          </a:p>
          <a:p>
            <a:pPr lvl="1"/>
            <a:r>
              <a:rPr lang="en-US"/>
              <a:t>Equal amount of water evaporates as precipitates</a:t>
            </a:r>
          </a:p>
          <a:p>
            <a:pPr lvl="2"/>
            <a:r>
              <a:rPr lang="en-US"/>
              <a:t>Precipitation has three fates</a:t>
            </a:r>
          </a:p>
          <a:p>
            <a:pPr lvl="3"/>
            <a:r>
              <a:rPr lang="en-US"/>
              <a:t>Evaporation</a:t>
            </a:r>
          </a:p>
          <a:p>
            <a:pPr lvl="3"/>
            <a:r>
              <a:rPr lang="en-US"/>
              <a:t>Flow over land</a:t>
            </a:r>
          </a:p>
          <a:p>
            <a:pPr lvl="4">
              <a:buFontTx/>
              <a:buChar char="•"/>
            </a:pPr>
            <a:r>
              <a:rPr lang="en-US"/>
              <a:t>Rivers, streams</a:t>
            </a:r>
          </a:p>
          <a:p>
            <a:pPr lvl="2"/>
            <a:r>
              <a:rPr lang="en-US"/>
              <a:t>Percolate to groundwater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Where is Earth’s fresh water?</a:t>
            </a:r>
          </a:p>
          <a:p>
            <a:pPr eaLnBrk="1" hangingPunct="1"/>
            <a:r>
              <a:rPr lang="en-US" altLang="en-US" dirty="0"/>
              <a:t>Earth’s surface 70% water</a:t>
            </a:r>
          </a:p>
          <a:p>
            <a:pPr lvl="1" eaLnBrk="1" hangingPunct="1"/>
            <a:r>
              <a:rPr lang="en-US" altLang="en-US" dirty="0"/>
              <a:t>97.5% salty, 1.74% frozen, 0.001% in soil</a:t>
            </a:r>
          </a:p>
          <a:p>
            <a:pPr lvl="1" eaLnBrk="1" hangingPunct="1"/>
            <a:r>
              <a:rPr lang="en-US" altLang="en-US" dirty="0"/>
              <a:t>1% fresh water</a:t>
            </a:r>
          </a:p>
          <a:p>
            <a:pPr eaLnBrk="1" hangingPunct="1"/>
            <a:r>
              <a:rPr lang="en-US" altLang="en-US" dirty="0"/>
              <a:t>Fresh water not evenly distributed</a:t>
            </a:r>
          </a:p>
          <a:p>
            <a:pPr lvl="1" eaLnBrk="1" hangingPunct="1"/>
            <a:r>
              <a:rPr lang="en-US" altLang="en-US" dirty="0"/>
              <a:t>Baseline water stress</a:t>
            </a:r>
          </a:p>
          <a:p>
            <a:pPr lvl="2" eaLnBrk="1" hangingPunct="1"/>
            <a:r>
              <a:rPr lang="en-US" altLang="en-US" dirty="0"/>
              <a:t>Total annual water withdrawals as a percent of annual flow in that region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579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11.1 Water World</a:t>
            </a:r>
          </a:p>
        </p:txBody>
      </p:sp>
    </p:spTree>
    <p:extLst>
      <p:ext uri="{BB962C8B-B14F-4D97-AF65-F5344CB8AC3E}">
        <p14:creationId xmlns:p14="http://schemas.microsoft.com/office/powerpoint/2010/main" val="2192963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4347" name="Picture 11" descr="EAY_1e_Figure_12_04_L"/>
          <p:cNvPicPr>
            <a:picLocks noChangeAspect="1" noChangeArrowheads="1"/>
          </p:cNvPicPr>
          <p:nvPr/>
        </p:nvPicPr>
        <p:blipFill>
          <a:blip r:embed="rId3" cstate="print"/>
          <a:srcRect b="3062"/>
          <a:stretch>
            <a:fillRect/>
          </a:stretch>
        </p:blipFill>
        <p:spPr bwMode="auto">
          <a:xfrm>
            <a:off x="0" y="34925"/>
            <a:ext cx="5029200" cy="6430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6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333399"/>
                </a:solidFill>
              </a:rPr>
              <a:t>11.1 Water World</a:t>
            </a:r>
          </a:p>
        </p:txBody>
      </p:sp>
      <p:sp>
        <p:nvSpPr>
          <p:cNvPr id="1331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65125" y="1150938"/>
            <a:ext cx="8229600" cy="5106987"/>
          </a:xfrm>
        </p:spPr>
        <p:txBody>
          <a:bodyPr/>
          <a:lstStyle/>
          <a:p>
            <a:pPr eaLnBrk="1" hangingPunct="1"/>
            <a:r>
              <a:rPr lang="en-US" altLang="en-US" dirty="0"/>
              <a:t>Geography of the hydrologic cycle</a:t>
            </a:r>
          </a:p>
          <a:p>
            <a:pPr lvl="1" eaLnBrk="1" hangingPunct="1"/>
            <a:r>
              <a:rPr lang="en-US" altLang="en-US" dirty="0"/>
              <a:t>Source of water varies by time and region</a:t>
            </a:r>
          </a:p>
          <a:p>
            <a:pPr lvl="1" eaLnBrk="1" hangingPunct="1"/>
            <a:r>
              <a:rPr lang="en-US" altLang="en-US" dirty="0"/>
              <a:t>Ocean and near coasts</a:t>
            </a:r>
          </a:p>
          <a:p>
            <a:pPr lvl="2" eaLnBrk="1" hangingPunct="1"/>
            <a:r>
              <a:rPr lang="en-US" altLang="en-US" dirty="0"/>
              <a:t>~100% of rain from ocean</a:t>
            </a:r>
          </a:p>
          <a:p>
            <a:pPr lvl="1" eaLnBrk="1" hangingPunct="1"/>
            <a:r>
              <a:rPr lang="en-US" altLang="en-US" dirty="0"/>
              <a:t>Inland</a:t>
            </a:r>
          </a:p>
          <a:p>
            <a:pPr lvl="2" eaLnBrk="1" hangingPunct="1"/>
            <a:r>
              <a:rPr lang="en-US" altLang="en-US" dirty="0"/>
              <a:t>Considerable proportion from evapotranspiration</a:t>
            </a:r>
          </a:p>
          <a:p>
            <a:pPr lvl="2" eaLnBrk="1" hangingPunct="1"/>
            <a:r>
              <a:rPr lang="en-US" altLang="en-US" dirty="0"/>
              <a:t>Example: 25–50% of rain in Amazon from evapotranspiration</a:t>
            </a:r>
          </a:p>
        </p:txBody>
      </p:sp>
    </p:spTree>
    <p:extLst>
      <p:ext uri="{BB962C8B-B14F-4D97-AF65-F5344CB8AC3E}">
        <p14:creationId xmlns:p14="http://schemas.microsoft.com/office/powerpoint/2010/main" val="37317799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1351</TotalTime>
  <Words>712</Words>
  <Application>Microsoft Office PowerPoint</Application>
  <PresentationFormat>On-screen Show (4:3)</PresentationFormat>
  <Paragraphs>178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Calibri</vt:lpstr>
      <vt:lpstr>Constantia</vt:lpstr>
      <vt:lpstr>Times New Roman</vt:lpstr>
      <vt:lpstr>TimesNewRomanPS-BoldMT</vt:lpstr>
      <vt:lpstr>Wingdings</vt:lpstr>
      <vt:lpstr>Wingdings 2</vt:lpstr>
      <vt:lpstr>Flow</vt:lpstr>
      <vt:lpstr>Chapter 11 : Water</vt:lpstr>
      <vt:lpstr>A Disappearing Resource</vt:lpstr>
      <vt:lpstr>PowerPoint Presentation</vt:lpstr>
      <vt:lpstr>PowerPoint Presentation</vt:lpstr>
      <vt:lpstr>PowerPoint Presentation</vt:lpstr>
      <vt:lpstr>11.1 Water World</vt:lpstr>
      <vt:lpstr>11.1 Water World</vt:lpstr>
      <vt:lpstr>PowerPoint Presentation</vt:lpstr>
      <vt:lpstr>11.1 Water World</vt:lpstr>
      <vt:lpstr>PowerPoint Presentation</vt:lpstr>
      <vt:lpstr>11.1 Water World</vt:lpstr>
      <vt:lpstr>11.1 Water World</vt:lpstr>
      <vt:lpstr>11.1 Water World</vt:lpstr>
      <vt:lpstr>PowerPoint Presentation</vt:lpstr>
      <vt:lpstr>11.2 Groundwater</vt:lpstr>
      <vt:lpstr>11.2 Groundwater</vt:lpstr>
      <vt:lpstr>PowerPoint Presentation</vt:lpstr>
      <vt:lpstr>PowerPoint Presentation</vt:lpstr>
      <vt:lpstr>11.2 Groundwater</vt:lpstr>
      <vt:lpstr>11.3 Water Distribution</vt:lpstr>
      <vt:lpstr>PowerPoint Presentation</vt:lpstr>
      <vt:lpstr>11.3 Water Distribution</vt:lpstr>
      <vt:lpstr>PowerPoint Presentation</vt:lpstr>
      <vt:lpstr>PowerPoint Presentation</vt:lpstr>
      <vt:lpstr>11.3 Water Distribution</vt:lpstr>
      <vt:lpstr>PowerPoint Presentation</vt:lpstr>
      <vt:lpstr>11.3 Water Distribution</vt:lpstr>
      <vt:lpstr>PowerPoint Presentation</vt:lpstr>
      <vt:lpstr>11.3 Water Distribution</vt:lpstr>
      <vt:lpstr>PowerPoint Presentation</vt:lpstr>
      <vt:lpstr>PowerPoint Presentation</vt:lpstr>
      <vt:lpstr>11.3 Water Distribution</vt:lpstr>
      <vt:lpstr>PowerPoint Presentation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Windows User</dc:creator>
  <cp:lastModifiedBy>Minory Nammouz</cp:lastModifiedBy>
  <cp:revision>93</cp:revision>
  <dcterms:created xsi:type="dcterms:W3CDTF">2013-10-22T18:55:50Z</dcterms:created>
  <dcterms:modified xsi:type="dcterms:W3CDTF">2020-10-27T14:30:41Z</dcterms:modified>
</cp:coreProperties>
</file>