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1"/>
  </p:notesMasterIdLst>
  <p:sldIdLst>
    <p:sldId id="408" r:id="rId2"/>
    <p:sldId id="440" r:id="rId3"/>
    <p:sldId id="441" r:id="rId4"/>
    <p:sldId id="442" r:id="rId5"/>
    <p:sldId id="443" r:id="rId6"/>
    <p:sldId id="444" r:id="rId7"/>
    <p:sldId id="447" r:id="rId8"/>
    <p:sldId id="448" r:id="rId9"/>
    <p:sldId id="449" r:id="rId10"/>
    <p:sldId id="450" r:id="rId11"/>
    <p:sldId id="452" r:id="rId12"/>
    <p:sldId id="454" r:id="rId13"/>
    <p:sldId id="455" r:id="rId14"/>
    <p:sldId id="456" r:id="rId15"/>
    <p:sldId id="457" r:id="rId16"/>
    <p:sldId id="463" r:id="rId17"/>
    <p:sldId id="464" r:id="rId18"/>
    <p:sldId id="465" r:id="rId19"/>
    <p:sldId id="466" r:id="rId20"/>
    <p:sldId id="467" r:id="rId21"/>
    <p:sldId id="471" r:id="rId22"/>
    <p:sldId id="511" r:id="rId23"/>
    <p:sldId id="472" r:id="rId24"/>
    <p:sldId id="473" r:id="rId25"/>
    <p:sldId id="474" r:id="rId26"/>
    <p:sldId id="476" r:id="rId27"/>
    <p:sldId id="477" r:id="rId28"/>
    <p:sldId id="478" r:id="rId29"/>
    <p:sldId id="479" r:id="rId30"/>
    <p:sldId id="481" r:id="rId31"/>
    <p:sldId id="482" r:id="rId32"/>
    <p:sldId id="483" r:id="rId33"/>
    <p:sldId id="487" r:id="rId34"/>
    <p:sldId id="488" r:id="rId35"/>
    <p:sldId id="490" r:id="rId36"/>
    <p:sldId id="491" r:id="rId37"/>
    <p:sldId id="492" r:id="rId38"/>
    <p:sldId id="493" r:id="rId39"/>
    <p:sldId id="513"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94660"/>
  </p:normalViewPr>
  <p:slideViewPr>
    <p:cSldViewPr>
      <p:cViewPr varScale="1">
        <p:scale>
          <a:sx n="63" d="100"/>
          <a:sy n="63" d="100"/>
        </p:scale>
        <p:origin x="1482" y="39"/>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1C27880-C962-4479-A669-C449C09302E2}" type="datetimeFigureOut">
              <a:rPr lang="en-US" smtClean="0"/>
              <a:pPr/>
              <a:t>11/10/2020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D6C6098-CB31-4C22-A57A-2D8FE3CAA48F}" type="slidenum">
              <a:rPr lang="en-US" smtClean="0"/>
              <a:pPr/>
              <a:t>‹#›</a:t>
            </a:fld>
            <a:endParaRPr lang="en-US"/>
          </a:p>
        </p:txBody>
      </p:sp>
    </p:spTree>
    <p:extLst>
      <p:ext uri="{BB962C8B-B14F-4D97-AF65-F5344CB8AC3E}">
        <p14:creationId xmlns:p14="http://schemas.microsoft.com/office/powerpoint/2010/main" val="3938647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7087AF24-0E3E-4281-8A15-BBA4F387D70F}" type="slidenum">
              <a:rPr lang="en-US" altLang="en-US"/>
              <a:pPr algn="r" eaLnBrk="1" hangingPunct="1">
                <a:spcAft>
                  <a:spcPct val="50000"/>
                </a:spcAft>
                <a:buClr>
                  <a:srgbClr val="669900"/>
                </a:buClr>
                <a:buFont typeface="Wingdings" pitchFamily="2" charset="2"/>
                <a:buChar char="§"/>
              </a:pPr>
              <a:t>2</a:t>
            </a:fld>
            <a:endParaRPr lang="en-US" altLang="en-US"/>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98C9459F-D229-4FB7-B2EB-104727D03358}" type="slidenum">
              <a:rPr lang="en-US" altLang="en-US"/>
              <a:pPr algn="r" eaLnBrk="1" hangingPunct="1">
                <a:spcAft>
                  <a:spcPct val="50000"/>
                </a:spcAft>
                <a:buClr>
                  <a:srgbClr val="669900"/>
                </a:buClr>
                <a:buFont typeface="Wingdings" pitchFamily="2" charset="2"/>
                <a:buChar char="§"/>
              </a:pPr>
              <a:t>11</a:t>
            </a:fld>
            <a:endParaRPr lang="en-US" altLang="en-US"/>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AFE99BC3-8007-458B-AB72-4BB7C404330C}" type="slidenum">
              <a:rPr lang="en-US" altLang="en-US"/>
              <a:pPr algn="r" eaLnBrk="1" hangingPunct="1">
                <a:spcAft>
                  <a:spcPct val="50000"/>
                </a:spcAft>
                <a:buClr>
                  <a:srgbClr val="669900"/>
                </a:buClr>
                <a:buFont typeface="Wingdings" pitchFamily="2" charset="2"/>
                <a:buChar char="§"/>
              </a:pPr>
              <a:t>12</a:t>
            </a:fld>
            <a:endParaRPr lang="en-US" altLang="en-US"/>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ADABD276-5D7A-43D9-BB33-6D0BA4222B00}" type="slidenum">
              <a:rPr lang="en-US" altLang="en-US"/>
              <a:pPr algn="r" eaLnBrk="1" hangingPunct="1">
                <a:spcAft>
                  <a:spcPct val="50000"/>
                </a:spcAft>
                <a:buClr>
                  <a:srgbClr val="669900"/>
                </a:buClr>
                <a:buFont typeface="Wingdings" pitchFamily="2" charset="2"/>
                <a:buChar char="§"/>
              </a:pPr>
              <a:t>13</a:t>
            </a:fld>
            <a:endParaRPr lang="en-US" alt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D0E6F5B1-8153-4DCC-A225-6E8677666A82}" type="slidenum">
              <a:rPr lang="en-US" altLang="en-US"/>
              <a:pPr algn="r" eaLnBrk="1" hangingPunct="1">
                <a:spcAft>
                  <a:spcPct val="50000"/>
                </a:spcAft>
                <a:buClr>
                  <a:srgbClr val="669900"/>
                </a:buClr>
                <a:buFont typeface="Wingdings" pitchFamily="2" charset="2"/>
                <a:buChar char="§"/>
              </a:pPr>
              <a:t>14</a:t>
            </a:fld>
            <a:endParaRPr lang="en-US" alt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35C23E5A-3E36-481D-9191-88CF5FBE9A9B}" type="slidenum">
              <a:rPr lang="en-US" altLang="en-US"/>
              <a:pPr algn="r" eaLnBrk="1" hangingPunct="1">
                <a:spcAft>
                  <a:spcPct val="50000"/>
                </a:spcAft>
                <a:buClr>
                  <a:srgbClr val="669900"/>
                </a:buClr>
                <a:buFont typeface="Wingdings" pitchFamily="2" charset="2"/>
                <a:buChar char="§"/>
              </a:pPr>
              <a:t>15</a:t>
            </a:fld>
            <a:endParaRPr lang="en-US" alt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D0F36528-BB89-4105-9AE1-F85056256F07}" type="slidenum">
              <a:rPr lang="en-US" altLang="en-US"/>
              <a:pPr algn="r" eaLnBrk="1" hangingPunct="1">
                <a:spcAft>
                  <a:spcPct val="50000"/>
                </a:spcAft>
                <a:buClr>
                  <a:srgbClr val="669900"/>
                </a:buClr>
                <a:buFont typeface="Wingdings" pitchFamily="2" charset="2"/>
                <a:buChar char="§"/>
              </a:pPr>
              <a:t>16</a:t>
            </a:fld>
            <a:endParaRPr lang="en-US" altLang="en-U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D18CD24D-0053-4F68-8F94-17359F87FAAC}" type="slidenum">
              <a:rPr lang="en-US" altLang="en-US"/>
              <a:pPr algn="r" eaLnBrk="1" hangingPunct="1">
                <a:spcAft>
                  <a:spcPct val="50000"/>
                </a:spcAft>
                <a:buClr>
                  <a:srgbClr val="669900"/>
                </a:buClr>
                <a:buFont typeface="Wingdings" pitchFamily="2" charset="2"/>
                <a:buChar char="§"/>
              </a:pPr>
              <a:t>17</a:t>
            </a:fld>
            <a:endParaRPr lang="en-US" alt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62A2FEAB-FCEF-4963-96D2-16FDF18CA526}" type="slidenum">
              <a:rPr lang="en-US" altLang="en-US"/>
              <a:pPr algn="r" eaLnBrk="1" hangingPunct="1">
                <a:spcAft>
                  <a:spcPct val="50000"/>
                </a:spcAft>
                <a:buClr>
                  <a:srgbClr val="669900"/>
                </a:buClr>
                <a:buFont typeface="Wingdings" pitchFamily="2" charset="2"/>
                <a:buChar char="§"/>
              </a:pPr>
              <a:t>18</a:t>
            </a:fld>
            <a:endParaRPr lang="en-US" altLang="en-US"/>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5CD5DE6B-D2F8-4500-BED0-D4A5BD8C9E91}" type="slidenum">
              <a:rPr lang="en-US" altLang="en-US"/>
              <a:pPr algn="r" eaLnBrk="1" hangingPunct="1">
                <a:spcAft>
                  <a:spcPct val="50000"/>
                </a:spcAft>
                <a:buClr>
                  <a:srgbClr val="669900"/>
                </a:buClr>
                <a:buFont typeface="Wingdings" pitchFamily="2" charset="2"/>
                <a:buChar char="§"/>
              </a:pPr>
              <a:t>19</a:t>
            </a:fld>
            <a:endParaRPr lang="en-US" alt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E91F45DA-4DC7-4B8B-AEFE-3904A4923A33}" type="slidenum">
              <a:rPr lang="en-US" altLang="en-US"/>
              <a:pPr algn="r" eaLnBrk="1" hangingPunct="1">
                <a:spcAft>
                  <a:spcPct val="50000"/>
                </a:spcAft>
                <a:buClr>
                  <a:srgbClr val="669900"/>
                </a:buClr>
                <a:buFont typeface="Wingdings" pitchFamily="2" charset="2"/>
                <a:buChar char="§"/>
              </a:pPr>
              <a:t>20</a:t>
            </a:fld>
            <a:endParaRPr lang="en-US" altLang="en-US"/>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F5F8B70B-65A1-489C-A9A7-975CAE9F8DBC}" type="slidenum">
              <a:rPr lang="en-US" altLang="en-US"/>
              <a:pPr algn="r" eaLnBrk="1" hangingPunct="1">
                <a:spcAft>
                  <a:spcPct val="50000"/>
                </a:spcAft>
                <a:buClr>
                  <a:srgbClr val="669900"/>
                </a:buClr>
                <a:buFont typeface="Wingdings" pitchFamily="2" charset="2"/>
                <a:buChar char="§"/>
              </a:pPr>
              <a:t>3</a:t>
            </a:fld>
            <a:endParaRPr lang="en-US" altLang="en-US"/>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4E873AB5-A89C-4933-924C-44DB92B14337}" type="slidenum">
              <a:rPr lang="en-US" altLang="en-US"/>
              <a:pPr algn="r" eaLnBrk="1" hangingPunct="1">
                <a:spcAft>
                  <a:spcPct val="50000"/>
                </a:spcAft>
                <a:buClr>
                  <a:srgbClr val="669900"/>
                </a:buClr>
                <a:buFont typeface="Wingdings" pitchFamily="2" charset="2"/>
                <a:buChar char="§"/>
              </a:pPr>
              <a:t>21</a:t>
            </a:fld>
            <a:endParaRPr lang="en-US" alt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About 70% of the water that humans use goes to irrigate crops and pastures. Much of that water is lost when it evaporates from the surfaces of reservoirs, canals, and flooded fields. The rate of that evaporation is greatest in arid regions, where irrigation is most widely used. Water that runs off into nearby streams is also lost. Yet there is much opportunity for improvement. In fact, engineers estimate that improved techniques could reduce the amount of water used to irrigate crops by more than 50%. Irrigation efficiency is the percentage of the water applied to fields that is actually used by crop plants.</a:t>
            </a:r>
            <a:endParaRPr lang="en-US" altLang="en-US" dirty="0">
              <a:latin typeface="TimesNewRomanPS-BoldMT"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D6FAFC55-B5F6-4547-B414-68119C03C9AC}"/>
              </a:ext>
            </a:extLst>
          </p:cNvPr>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9pPr>
          </a:lstStyle>
          <a:p>
            <a:pPr algn="r" eaLnBrk="1" hangingPunct="1"/>
            <a:fld id="{661409D1-F8A5-4F50-A64C-EA77C7627475}" type="slidenum">
              <a:rPr lang="en-US" altLang="en-US" sz="1200"/>
              <a:pPr algn="r" eaLnBrk="1" hangingPunct="1"/>
              <a:t>22</a:t>
            </a:fld>
            <a:endParaRPr lang="en-US" altLang="en-US" sz="1200"/>
          </a:p>
        </p:txBody>
      </p:sp>
      <p:sp>
        <p:nvSpPr>
          <p:cNvPr id="196611" name="Rectangle 2">
            <a:extLst>
              <a:ext uri="{FF2B5EF4-FFF2-40B4-BE49-F238E27FC236}">
                <a16:creationId xmlns:a16="http://schemas.microsoft.com/office/drawing/2014/main" id="{91C04B2F-B1EF-4882-9EE9-FEE3BDF94F36}"/>
              </a:ext>
            </a:extLst>
          </p:cNvPr>
          <p:cNvSpPr>
            <a:spLocks noGrp="1" noRot="1" noChangeAspect="1" noChangeArrowheads="1" noTextEdit="1"/>
          </p:cNvSpPr>
          <p:nvPr>
            <p:ph type="sldImg"/>
          </p:nvPr>
        </p:nvSpPr>
        <p:spPr>
          <a:ln/>
        </p:spPr>
      </p:sp>
      <p:sp>
        <p:nvSpPr>
          <p:cNvPr id="196612" name="Rectangle 3">
            <a:extLst>
              <a:ext uri="{FF2B5EF4-FFF2-40B4-BE49-F238E27FC236}">
                <a16:creationId xmlns:a16="http://schemas.microsoft.com/office/drawing/2014/main" id="{8F2CB347-4C3D-43E7-8425-07CF4E780E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2693673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7BDDE11B-841D-4B7A-9508-670D804F90DF}" type="slidenum">
              <a:rPr lang="en-US" altLang="en-US"/>
              <a:pPr algn="r" eaLnBrk="1" hangingPunct="1">
                <a:spcAft>
                  <a:spcPct val="50000"/>
                </a:spcAft>
                <a:buClr>
                  <a:srgbClr val="669900"/>
                </a:buClr>
                <a:buFont typeface="Wingdings" pitchFamily="2" charset="2"/>
                <a:buChar char="§"/>
              </a:pPr>
              <a:t>23</a:t>
            </a:fld>
            <a:endParaRPr lang="en-US" alt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D093AF9D-307E-49C1-87F1-C083DBCE975F}" type="slidenum">
              <a:rPr lang="en-US" altLang="en-US"/>
              <a:pPr algn="r" eaLnBrk="1" hangingPunct="1">
                <a:spcAft>
                  <a:spcPct val="50000"/>
                </a:spcAft>
                <a:buClr>
                  <a:srgbClr val="669900"/>
                </a:buClr>
                <a:buFont typeface="Wingdings" pitchFamily="2" charset="2"/>
                <a:buChar char="§"/>
              </a:pPr>
              <a:t>24</a:t>
            </a:fld>
            <a:endParaRPr lang="en-US" alt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8F180580-BE83-4BEC-843A-9720658A4D35}" type="slidenum">
              <a:rPr lang="en-US" altLang="en-US"/>
              <a:pPr algn="r" eaLnBrk="1" hangingPunct="1">
                <a:spcAft>
                  <a:spcPct val="50000"/>
                </a:spcAft>
                <a:buClr>
                  <a:srgbClr val="669900"/>
                </a:buClr>
                <a:buFont typeface="Wingdings" pitchFamily="2" charset="2"/>
                <a:buChar char="§"/>
              </a:pPr>
              <a:t>25</a:t>
            </a:fld>
            <a:endParaRPr lang="en-US" alt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2EDC9429-C049-43C7-8509-2BB42A629844}" type="slidenum">
              <a:rPr lang="en-US" altLang="en-US"/>
              <a:pPr algn="r" eaLnBrk="1" hangingPunct="1">
                <a:spcAft>
                  <a:spcPct val="50000"/>
                </a:spcAft>
                <a:buClr>
                  <a:srgbClr val="669900"/>
                </a:buClr>
                <a:buFont typeface="Wingdings" pitchFamily="2" charset="2"/>
                <a:buChar char="§"/>
              </a:pPr>
              <a:t>26</a:t>
            </a:fld>
            <a:endParaRPr lang="en-US" alt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48642C61-D56B-4B43-BBF7-7567DA2F375A}" type="slidenum">
              <a:rPr lang="en-US" altLang="en-US"/>
              <a:pPr algn="r" eaLnBrk="1" hangingPunct="1">
                <a:spcAft>
                  <a:spcPct val="50000"/>
                </a:spcAft>
                <a:buClr>
                  <a:srgbClr val="669900"/>
                </a:buClr>
                <a:buFont typeface="Wingdings" pitchFamily="2" charset="2"/>
                <a:buChar char="§"/>
              </a:pPr>
              <a:t>27</a:t>
            </a:fld>
            <a:endParaRPr lang="en-US" alt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35AC1E44-9F5F-44CD-A9ED-C194668691EF}" type="slidenum">
              <a:rPr lang="en-US" altLang="en-US"/>
              <a:pPr algn="r" eaLnBrk="1" hangingPunct="1">
                <a:spcAft>
                  <a:spcPct val="50000"/>
                </a:spcAft>
                <a:buClr>
                  <a:srgbClr val="669900"/>
                </a:buClr>
                <a:buFont typeface="Wingdings" pitchFamily="2" charset="2"/>
                <a:buChar char="§"/>
              </a:pPr>
              <a:t>28</a:t>
            </a:fld>
            <a:endParaRPr lang="en-US" alt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985FEF17-C611-428E-9DF9-34E4516233D9}" type="slidenum">
              <a:rPr lang="en-US" altLang="en-US"/>
              <a:pPr algn="r" eaLnBrk="1" hangingPunct="1">
                <a:spcAft>
                  <a:spcPct val="50000"/>
                </a:spcAft>
                <a:buClr>
                  <a:srgbClr val="669900"/>
                </a:buClr>
                <a:buFont typeface="Wingdings" pitchFamily="2" charset="2"/>
                <a:buChar char="§"/>
              </a:pPr>
              <a:t>29</a:t>
            </a:fld>
            <a:endParaRPr lang="en-US" alt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1D9A9004-0F76-40A9-A5D1-6A49A54C500C}" type="slidenum">
              <a:rPr lang="en-US" altLang="en-US"/>
              <a:pPr algn="r" eaLnBrk="1" hangingPunct="1">
                <a:spcAft>
                  <a:spcPct val="50000"/>
                </a:spcAft>
                <a:buClr>
                  <a:srgbClr val="669900"/>
                </a:buClr>
                <a:buFont typeface="Wingdings" pitchFamily="2" charset="2"/>
                <a:buChar char="§"/>
              </a:pPr>
              <a:t>30</a:t>
            </a:fld>
            <a:endParaRPr lang="en-US" altLang="en-US"/>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en-US" altLang="en-US" dirty="0"/>
              <a:t>Pretreated wastewater then flows into large settling tanks, where it undergoes </a:t>
            </a:r>
            <a:r>
              <a:rPr lang="en-US" altLang="en-US" b="1" dirty="0"/>
              <a:t>primary treatment</a:t>
            </a:r>
            <a:r>
              <a:rPr lang="en-US" altLang="en-US" dirty="0"/>
              <a:t>. Particles in the wastewater settle to the bottom of the tank, forming a sediment called sludge. The main purpose of primary treatment is to produce a relatively homogeneous liquid that can be treated biologically and a sludge that can be processed separately. In many developing countries, municipalities return wastes to the environment after primary treatment.</a:t>
            </a:r>
          </a:p>
          <a:p>
            <a:r>
              <a:rPr lang="en-US" altLang="en-US" dirty="0"/>
              <a:t>In </a:t>
            </a:r>
            <a:r>
              <a:rPr lang="en-US" altLang="en-US" b="1" dirty="0"/>
              <a:t>secondary treatment</a:t>
            </a:r>
            <a:r>
              <a:rPr lang="en-US" altLang="en-US" dirty="0"/>
              <a:t>, bacteria and other microorganisms are used to break down the organic material dissolved in the wastewater. In most treatment plants, secondary treatment takes place in aerated tanks and basins. Some facilities use membranes or gravel filters to further separate solid and liquid wastes (</a:t>
            </a:r>
            <a:r>
              <a:rPr lang="en-US" altLang="en-US" b="1" dirty="0"/>
              <a:t>Figure 11.43</a:t>
            </a:r>
            <a:r>
              <a:rPr lang="en-US" altLang="en-US" dirty="0"/>
              <a:t>).</a:t>
            </a:r>
          </a:p>
          <a:p>
            <a:r>
              <a:rPr lang="en-US" altLang="en-US" dirty="0"/>
              <a:t>Some treatment plants also use </a:t>
            </a:r>
            <a:r>
              <a:rPr lang="en-US" altLang="en-US" b="1" dirty="0"/>
              <a:t>tertiary treatment</a:t>
            </a:r>
            <a:r>
              <a:rPr lang="en-US" altLang="en-US" dirty="0"/>
              <a:t> to remove inorganic nutrients from wastewater. In this stage of treatment, wastewater is passed through sand and charcoal filters to remove residual solids and toxins. Next, the water is stored in human-made ponds or lagoons where microorganisms remove significant amounts of dissolved nitrogen and phosphorus. Finally, the water is disinfected with chlorine, ozone, or ultraviolet radiation to reduce the number of microorganisms.</a:t>
            </a:r>
          </a:p>
          <a:p>
            <a:r>
              <a:rPr lang="en-US" altLang="en-US" dirty="0"/>
              <a:t>Solid wastes, or sludge, accumulate at each step in this treatment process. Most often, sludge is subjected to digestion by microorganisms, which reduce the volume of organic matter and the number of disease-causing microbes. Sludge is then dried so that it can be transported and disposed of off-site. Usually, it is dumped into landfills or spread onto open land. However, a growing number of treatment plants convert sludge into pellets that can be used as fertilizers; these pellets are often sold to local gardeners and farmers.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0C8325DB-3E47-423E-BE43-389F119164D0}" type="slidenum">
              <a:rPr lang="en-US" altLang="en-US"/>
              <a:pPr algn="r" eaLnBrk="1" hangingPunct="1">
                <a:spcAft>
                  <a:spcPct val="50000"/>
                </a:spcAft>
                <a:buClr>
                  <a:srgbClr val="669900"/>
                </a:buClr>
                <a:buFont typeface="Wingdings" pitchFamily="2" charset="2"/>
                <a:buChar char="§"/>
              </a:pPr>
              <a:t>4</a:t>
            </a:fld>
            <a:endParaRPr lang="en-US" alt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B4375F20-028B-48C4-8879-9FE7B4CA8B98}" type="slidenum">
              <a:rPr lang="en-US" altLang="en-US"/>
              <a:pPr algn="r" eaLnBrk="1" hangingPunct="1">
                <a:spcAft>
                  <a:spcPct val="50000"/>
                </a:spcAft>
                <a:buClr>
                  <a:srgbClr val="669900"/>
                </a:buClr>
                <a:buFont typeface="Wingdings" pitchFamily="2" charset="2"/>
                <a:buChar char="§"/>
              </a:pPr>
              <a:t>31</a:t>
            </a:fld>
            <a:endParaRPr lang="en-US" alt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44EC3976-81F2-45A8-B888-05CE7C16E522}" type="slidenum">
              <a:rPr lang="en-US" altLang="en-US"/>
              <a:pPr algn="r" eaLnBrk="1" hangingPunct="1">
                <a:spcAft>
                  <a:spcPct val="50000"/>
                </a:spcAft>
                <a:buClr>
                  <a:srgbClr val="669900"/>
                </a:buClr>
                <a:buFont typeface="Wingdings" pitchFamily="2" charset="2"/>
                <a:buChar char="§"/>
              </a:pPr>
              <a:t>32</a:t>
            </a:fld>
            <a:endParaRPr lang="en-US" altLang="en-US"/>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 </a:t>
            </a:r>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4EF43D82-3925-40A4-8B58-C8EA2E8DBF59}" type="slidenum">
              <a:rPr lang="en-US" altLang="en-US"/>
              <a:pPr algn="r" eaLnBrk="1" hangingPunct="1">
                <a:spcAft>
                  <a:spcPct val="50000"/>
                </a:spcAft>
                <a:buClr>
                  <a:srgbClr val="669900"/>
                </a:buClr>
                <a:buFont typeface="Wingdings" pitchFamily="2" charset="2"/>
                <a:buChar char="§"/>
              </a:pPr>
              <a:t>33</a:t>
            </a:fld>
            <a:endParaRPr lang="en-US" altLang="en-US"/>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CEB93480-B94E-490B-B0A4-C9EBF921365E}" type="slidenum">
              <a:rPr lang="en-US" altLang="en-US"/>
              <a:pPr algn="r" eaLnBrk="1" hangingPunct="1">
                <a:spcAft>
                  <a:spcPct val="50000"/>
                </a:spcAft>
                <a:buClr>
                  <a:srgbClr val="669900"/>
                </a:buClr>
                <a:buFont typeface="Wingdings" pitchFamily="2" charset="2"/>
                <a:buChar char="§"/>
              </a:pPr>
              <a:t>34</a:t>
            </a:fld>
            <a:endParaRPr lang="en-US" altLang="en-US"/>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112347CB-4A10-415F-9E23-E91360D383D2}" type="slidenum">
              <a:rPr lang="en-US" altLang="en-US"/>
              <a:pPr algn="r" eaLnBrk="1" hangingPunct="1">
                <a:spcAft>
                  <a:spcPct val="50000"/>
                </a:spcAft>
                <a:buClr>
                  <a:srgbClr val="669900"/>
                </a:buClr>
                <a:buFont typeface="Wingdings" pitchFamily="2" charset="2"/>
                <a:buChar char="§"/>
              </a:pPr>
              <a:t>35</a:t>
            </a:fld>
            <a:endParaRPr lang="en-US" altLang="en-US"/>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58D228B8-F3BD-4C15-A184-B6EAD9F0E964}" type="slidenum">
              <a:rPr lang="en-US" altLang="en-US"/>
              <a:pPr algn="r" eaLnBrk="1" hangingPunct="1">
                <a:spcAft>
                  <a:spcPct val="50000"/>
                </a:spcAft>
                <a:buClr>
                  <a:srgbClr val="669900"/>
                </a:buClr>
                <a:buFont typeface="Wingdings" pitchFamily="2" charset="2"/>
                <a:buChar char="§"/>
              </a:pPr>
              <a:t>36</a:t>
            </a:fld>
            <a:endParaRPr lang="en-US" altLang="en-US"/>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B07D9A20-5F91-4067-9082-89518E2AD218}" type="slidenum">
              <a:rPr lang="en-US" altLang="en-US"/>
              <a:pPr algn="r" eaLnBrk="1" hangingPunct="1">
                <a:spcAft>
                  <a:spcPct val="50000"/>
                </a:spcAft>
                <a:buClr>
                  <a:srgbClr val="669900"/>
                </a:buClr>
                <a:buFont typeface="Wingdings" pitchFamily="2" charset="2"/>
                <a:buChar char="§"/>
              </a:pPr>
              <a:t>37</a:t>
            </a:fld>
            <a:endParaRPr lang="en-US" altLang="en-US"/>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7782B71E-EDE9-4535-B8F4-9450C97F9C91}" type="slidenum">
              <a:rPr lang="en-US" altLang="en-US"/>
              <a:pPr algn="r" eaLnBrk="1" hangingPunct="1">
                <a:spcAft>
                  <a:spcPct val="50000"/>
                </a:spcAft>
                <a:buClr>
                  <a:srgbClr val="669900"/>
                </a:buClr>
                <a:buFont typeface="Wingdings" pitchFamily="2" charset="2"/>
                <a:buChar char="§"/>
              </a:pPr>
              <a:t>38</a:t>
            </a:fld>
            <a:endParaRPr lang="en-US" altLang="en-US"/>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a:extLst>
              <a:ext uri="{FF2B5EF4-FFF2-40B4-BE49-F238E27FC236}">
                <a16:creationId xmlns:a16="http://schemas.microsoft.com/office/drawing/2014/main" id="{E575E971-A880-4E6F-9B71-2DB037E8540C}"/>
              </a:ext>
            </a:extLst>
          </p:cNvPr>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Times New Roman" panose="02020603050405020304" pitchFamily="18" charset="0"/>
                <a:ea typeface="ＭＳ Ｐゴシック" panose="020B0600070205080204" pitchFamily="34" charset="-128"/>
              </a:defRPr>
            </a:lvl9pPr>
          </a:lstStyle>
          <a:p>
            <a:pPr algn="r" eaLnBrk="1" hangingPunct="1"/>
            <a:fld id="{5966E120-073A-4C63-9FAC-44B0AF1E4621}" type="slidenum">
              <a:rPr lang="en-US" altLang="en-US" sz="1200"/>
              <a:pPr algn="r" eaLnBrk="1" hangingPunct="1"/>
              <a:t>39</a:t>
            </a:fld>
            <a:endParaRPr lang="en-US" altLang="en-US" sz="1200"/>
          </a:p>
        </p:txBody>
      </p:sp>
      <p:sp>
        <p:nvSpPr>
          <p:cNvPr id="222211" name="Rectangle 2">
            <a:extLst>
              <a:ext uri="{FF2B5EF4-FFF2-40B4-BE49-F238E27FC236}">
                <a16:creationId xmlns:a16="http://schemas.microsoft.com/office/drawing/2014/main" id="{6C548886-D767-411D-BE15-5DB055196A44}"/>
              </a:ext>
            </a:extLst>
          </p:cNvPr>
          <p:cNvSpPr>
            <a:spLocks noGrp="1" noRot="1" noChangeAspect="1" noChangeArrowheads="1" noTextEdit="1"/>
          </p:cNvSpPr>
          <p:nvPr>
            <p:ph type="sldImg"/>
          </p:nvPr>
        </p:nvSpPr>
        <p:spPr>
          <a:ln/>
        </p:spPr>
      </p:sp>
      <p:sp>
        <p:nvSpPr>
          <p:cNvPr id="222212" name="Rectangle 3">
            <a:extLst>
              <a:ext uri="{FF2B5EF4-FFF2-40B4-BE49-F238E27FC236}">
                <a16:creationId xmlns:a16="http://schemas.microsoft.com/office/drawing/2014/main" id="{281090A2-6A00-44B6-A2D1-68D9280264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3464889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DC81D9FE-16A9-4902-9B45-CA57E1394084}" type="slidenum">
              <a:rPr lang="en-US" altLang="en-US"/>
              <a:pPr algn="r" eaLnBrk="1" hangingPunct="1">
                <a:spcAft>
                  <a:spcPct val="50000"/>
                </a:spcAft>
                <a:buClr>
                  <a:srgbClr val="669900"/>
                </a:buClr>
                <a:buFont typeface="Wingdings" pitchFamily="2" charset="2"/>
                <a:buChar char="§"/>
              </a:pPr>
              <a:t>5</a:t>
            </a:fld>
            <a:endParaRPr lang="en-US" altLang="en-US"/>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EF261924-2E49-451B-AE21-729B8A140E9C}" type="slidenum">
              <a:rPr lang="en-US" altLang="en-US"/>
              <a:pPr algn="r" eaLnBrk="1" hangingPunct="1">
                <a:spcAft>
                  <a:spcPct val="50000"/>
                </a:spcAft>
                <a:buClr>
                  <a:srgbClr val="669900"/>
                </a:buClr>
                <a:buFont typeface="Wingdings" pitchFamily="2" charset="2"/>
                <a:buChar char="§"/>
              </a:pPr>
              <a:t>6</a:t>
            </a:fld>
            <a:endParaRPr lang="en-US" alt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FB06C580-5570-4999-8387-D3FBC1A88DAF}" type="slidenum">
              <a:rPr lang="en-US" altLang="en-US"/>
              <a:pPr algn="r" eaLnBrk="1" hangingPunct="1">
                <a:spcAft>
                  <a:spcPct val="50000"/>
                </a:spcAft>
                <a:buClr>
                  <a:srgbClr val="669900"/>
                </a:buClr>
                <a:buFont typeface="Wingdings" pitchFamily="2" charset="2"/>
                <a:buChar char="§"/>
              </a:pPr>
              <a:t>7</a:t>
            </a:fld>
            <a:endParaRPr lang="en-US" altLang="en-US"/>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7BDB5254-D8A3-4835-8AF1-CD6FF6D7EF9E}" type="slidenum">
              <a:rPr lang="en-US" altLang="en-US"/>
              <a:pPr algn="r" eaLnBrk="1" hangingPunct="1">
                <a:spcAft>
                  <a:spcPct val="50000"/>
                </a:spcAft>
                <a:buClr>
                  <a:srgbClr val="669900"/>
                </a:buClr>
                <a:buFont typeface="Wingdings" pitchFamily="2" charset="2"/>
                <a:buChar char="§"/>
              </a:pPr>
              <a:t>8</a:t>
            </a:fld>
            <a:endParaRPr lang="en-US" altLang="en-US"/>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3EDC66D3-4AF9-4B7F-BB99-54A40EEA2984}" type="slidenum">
              <a:rPr lang="en-US" altLang="en-US"/>
              <a:pPr algn="r" eaLnBrk="1" hangingPunct="1">
                <a:spcAft>
                  <a:spcPct val="50000"/>
                </a:spcAft>
                <a:buClr>
                  <a:srgbClr val="669900"/>
                </a:buClr>
                <a:buFont typeface="Wingdings" pitchFamily="2" charset="2"/>
                <a:buChar char="§"/>
              </a:pPr>
              <a:t>9</a:t>
            </a:fld>
            <a:endParaRPr lang="en-US" altLang="en-US"/>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1200">
                <a:solidFill>
                  <a:schemeClr val="tx1"/>
                </a:solidFill>
                <a:latin typeface="Times New Roman" pitchFamily="18" charset="0"/>
              </a:defRPr>
            </a:lvl1pPr>
            <a:lvl2pPr marL="742950" indent="-285750">
              <a:defRPr sz="1200">
                <a:solidFill>
                  <a:schemeClr val="tx1"/>
                </a:solidFill>
                <a:latin typeface="Times New Roman" pitchFamily="18" charset="0"/>
              </a:defRPr>
            </a:lvl2pPr>
            <a:lvl3pPr marL="1143000" indent="-228600">
              <a:defRPr sz="1200">
                <a:solidFill>
                  <a:schemeClr val="tx1"/>
                </a:solidFill>
                <a:latin typeface="Times New Roman" pitchFamily="18" charset="0"/>
              </a:defRPr>
            </a:lvl3pPr>
            <a:lvl4pPr marL="1600200" indent="-228600">
              <a:defRPr sz="1200">
                <a:solidFill>
                  <a:schemeClr val="tx1"/>
                </a:solidFill>
                <a:latin typeface="Times New Roman" pitchFamily="18" charset="0"/>
              </a:defRPr>
            </a:lvl4pPr>
            <a:lvl5pPr marL="2057400" indent="-228600">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Aft>
                <a:spcPct val="50000"/>
              </a:spcAft>
              <a:buClr>
                <a:srgbClr val="669900"/>
              </a:buClr>
              <a:buFont typeface="Wingdings" pitchFamily="2" charset="2"/>
              <a:buChar char="§"/>
            </a:pPr>
            <a:fld id="{63F2EC7F-D41E-4B59-A3DB-B67CA6372B64}" type="slidenum">
              <a:rPr lang="en-US" altLang="en-US"/>
              <a:pPr algn="r" eaLnBrk="1" hangingPunct="1">
                <a:spcAft>
                  <a:spcPct val="50000"/>
                </a:spcAft>
                <a:buClr>
                  <a:srgbClr val="669900"/>
                </a:buClr>
                <a:buFont typeface="Wingdings" pitchFamily="2" charset="2"/>
                <a:buChar char="§"/>
              </a:pPr>
              <a:t>10</a:t>
            </a:fld>
            <a:endParaRPr lang="en-US" altLang="en-US"/>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F4E3075-4061-49B9-9235-EA276A09F85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4E3075-4061-49B9-9235-EA276A09F85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4E3075-4061-49B9-9235-EA276A09F8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2802AAD-84E0-413F-BB79-04AC0A104276}"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F4E3075-4061-49B9-9235-EA276A09F854}"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2802AAD-84E0-413F-BB79-04AC0A104276}" type="datetimeFigureOut">
              <a:rPr lang="en-US" smtClean="0"/>
              <a:pPr/>
              <a:t>11/10/2020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F4E3075-4061-49B9-9235-EA276A09F854}"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a:t>Chapter 11 : Water</a:t>
            </a:r>
          </a:p>
        </p:txBody>
      </p:sp>
      <p:sp>
        <p:nvSpPr>
          <p:cNvPr id="5" name="Subtitle 4"/>
          <p:cNvSpPr>
            <a:spLocks noGrp="1"/>
          </p:cNvSpPr>
          <p:nvPr>
            <p:ph type="subTitle" idx="1"/>
          </p:nvPr>
        </p:nvSpPr>
        <p:spPr/>
        <p:txBody>
          <a:bodyPr/>
          <a:lstStyle/>
          <a:p>
            <a:r>
              <a:rPr lang="en-US" dirty="0"/>
              <a:t>Part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6"/>
          <p:cNvSpPr>
            <a:spLocks noGrp="1" noChangeArrowheads="1"/>
          </p:cNvSpPr>
          <p:nvPr>
            <p:ph type="title"/>
          </p:nvPr>
        </p:nvSpPr>
        <p:spPr>
          <a:xfrm>
            <a:off x="381000" y="228600"/>
            <a:ext cx="8229600" cy="1143000"/>
          </a:xfrm>
        </p:spPr>
        <p:txBody>
          <a:bodyPr/>
          <a:lstStyle/>
          <a:p>
            <a:pPr eaLnBrk="1" hangingPunct="1"/>
            <a:r>
              <a:rPr lang="en-US" altLang="en-US" dirty="0">
                <a:solidFill>
                  <a:srgbClr val="333399"/>
                </a:solidFill>
              </a:rPr>
              <a:t>11.4 Water Quality</a:t>
            </a:r>
          </a:p>
        </p:txBody>
      </p:sp>
      <p:sp>
        <p:nvSpPr>
          <p:cNvPr id="57348" name="Rectangle 7"/>
          <p:cNvSpPr>
            <a:spLocks noGrp="1" noChangeArrowheads="1"/>
          </p:cNvSpPr>
          <p:nvPr>
            <p:ph type="body" idx="1"/>
          </p:nvPr>
        </p:nvSpPr>
        <p:spPr>
          <a:xfrm>
            <a:off x="228600" y="1600200"/>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Oceans</a:t>
            </a:r>
          </a:p>
          <a:p>
            <a:pPr lvl="2" eaLnBrk="1" hangingPunct="1"/>
            <a:r>
              <a:rPr lang="en-US" altLang="en-US" dirty="0"/>
              <a:t>Dead zones</a:t>
            </a:r>
          </a:p>
          <a:p>
            <a:pPr lvl="3" eaLnBrk="1" hangingPunct="1">
              <a:buFont typeface="Arial" pitchFamily="34" charset="0"/>
              <a:buChar char="–"/>
            </a:pPr>
            <a:r>
              <a:rPr lang="en-US" altLang="en-US" dirty="0"/>
              <a:t>UN estimates over 200 dead zones</a:t>
            </a:r>
          </a:p>
          <a:p>
            <a:pPr lvl="3" eaLnBrk="1" hangingPunct="1">
              <a:buFont typeface="Arial" pitchFamily="34" charset="0"/>
              <a:buChar char="–"/>
            </a:pPr>
            <a:r>
              <a:rPr lang="en-US" altLang="en-US" dirty="0"/>
              <a:t>All associated with the mouth of a river</a:t>
            </a:r>
          </a:p>
          <a:p>
            <a:pPr lvl="3" eaLnBrk="1" hangingPunct="1">
              <a:buFont typeface="Arial" pitchFamily="34" charset="0"/>
              <a:buChar char="–"/>
            </a:pPr>
            <a:r>
              <a:rPr lang="en-US" altLang="en-US" dirty="0"/>
              <a:t>Major contributor to declines of many fish species  </a:t>
            </a:r>
          </a:p>
          <a:p>
            <a:pPr lvl="2" eaLnBrk="1" hangingPunct="1"/>
            <a:r>
              <a:rPr lang="en-US" altLang="en-US" dirty="0"/>
              <a:t>Nutrient pollution also harms coral reefs</a:t>
            </a:r>
          </a:p>
          <a:p>
            <a:pPr lvl="2" eaLnBrk="1" hangingPunct="1"/>
            <a:r>
              <a:rPr lang="en-US" altLang="en-US" dirty="0"/>
              <a:t>Mercury bioaccumulation in large fish</a:t>
            </a:r>
          </a:p>
          <a:p>
            <a:pPr lvl="2" eaLnBrk="1" hangingPunct="1"/>
            <a:r>
              <a:rPr lang="en-US" altLang="en-US" dirty="0"/>
              <a:t>Oil </a:t>
            </a:r>
          </a:p>
          <a:p>
            <a:pPr lvl="3" eaLnBrk="1" hangingPunct="1">
              <a:buFont typeface="Arial" pitchFamily="34" charset="0"/>
              <a:buChar char="–"/>
            </a:pPr>
            <a:r>
              <a:rPr lang="en-US" altLang="en-US" dirty="0"/>
              <a:t>Spills and discharge</a:t>
            </a:r>
          </a:p>
        </p:txBody>
      </p:sp>
    </p:spTree>
    <p:extLst>
      <p:ext uri="{BB962C8B-B14F-4D97-AF65-F5344CB8AC3E}">
        <p14:creationId xmlns:p14="http://schemas.microsoft.com/office/powerpoint/2010/main" val="3555125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6"/>
          <p:cNvSpPr>
            <a:spLocks noGrp="1" noChangeArrowheads="1"/>
          </p:cNvSpPr>
          <p:nvPr>
            <p:ph type="title"/>
          </p:nvPr>
        </p:nvSpPr>
        <p:spPr>
          <a:xfrm>
            <a:off x="304800" y="76200"/>
            <a:ext cx="8229600" cy="1143000"/>
          </a:xfrm>
        </p:spPr>
        <p:txBody>
          <a:bodyPr/>
          <a:lstStyle/>
          <a:p>
            <a:pPr eaLnBrk="1" hangingPunct="1"/>
            <a:r>
              <a:rPr lang="en-US" altLang="en-US" dirty="0">
                <a:solidFill>
                  <a:srgbClr val="333399"/>
                </a:solidFill>
              </a:rPr>
              <a:t>11.4 Water Quality</a:t>
            </a:r>
          </a:p>
        </p:txBody>
      </p:sp>
      <p:sp>
        <p:nvSpPr>
          <p:cNvPr id="59396" name="Rectangle 7"/>
          <p:cNvSpPr>
            <a:spLocks noGrp="1" noChangeArrowheads="1"/>
          </p:cNvSpPr>
          <p:nvPr>
            <p:ph type="body" idx="1"/>
          </p:nvPr>
        </p:nvSpPr>
        <p:spPr>
          <a:xfrm>
            <a:off x="228600" y="1751013"/>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Oceans</a:t>
            </a:r>
          </a:p>
          <a:p>
            <a:pPr lvl="2" eaLnBrk="1" hangingPunct="1"/>
            <a:r>
              <a:rPr lang="en-US" altLang="en-US" dirty="0"/>
              <a:t>Acidification</a:t>
            </a:r>
          </a:p>
          <a:p>
            <a:pPr lvl="3" eaLnBrk="1" hangingPunct="1"/>
            <a:r>
              <a:rPr lang="en-US" altLang="en-US" dirty="0"/>
              <a:t>Reduction in pH to increasing CO</a:t>
            </a:r>
            <a:r>
              <a:rPr lang="en-US" altLang="en-US" baseline="-25000" dirty="0"/>
              <a:t>2</a:t>
            </a:r>
            <a:r>
              <a:rPr lang="en-US" altLang="en-US" dirty="0"/>
              <a:t> input</a:t>
            </a:r>
          </a:p>
          <a:p>
            <a:pPr lvl="3" eaLnBrk="1" hangingPunct="1"/>
            <a:r>
              <a:rPr lang="en-US" altLang="en-US" dirty="0"/>
              <a:t>25% of CO</a:t>
            </a:r>
            <a:r>
              <a:rPr lang="en-US" altLang="en-US" baseline="-25000" dirty="0"/>
              <a:t>2</a:t>
            </a:r>
            <a:r>
              <a:rPr lang="en-US" altLang="en-US" dirty="0"/>
              <a:t> in atmosphere absorbed by ocean</a:t>
            </a:r>
          </a:p>
          <a:p>
            <a:pPr lvl="3" eaLnBrk="1" hangingPunct="1"/>
            <a:r>
              <a:rPr lang="en-US" altLang="en-US" dirty="0"/>
              <a:t>Acidification limits calcification of many organisms</a:t>
            </a:r>
          </a:p>
          <a:p>
            <a:pPr lvl="3" eaLnBrk="1" hangingPunct="1"/>
            <a:r>
              <a:rPr lang="en-US" altLang="en-US" dirty="0"/>
              <a:t>Slowing of coral growth</a:t>
            </a:r>
          </a:p>
          <a:p>
            <a:pPr lvl="3" eaLnBrk="1" hangingPunct="1"/>
            <a:r>
              <a:rPr lang="en-US" altLang="en-US" dirty="0"/>
              <a:t>Loss of calcareous species</a:t>
            </a:r>
          </a:p>
        </p:txBody>
      </p:sp>
    </p:spTree>
    <p:extLst>
      <p:ext uri="{BB962C8B-B14F-4D97-AF65-F5344CB8AC3E}">
        <p14:creationId xmlns:p14="http://schemas.microsoft.com/office/powerpoint/2010/main" val="3976720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6"/>
          <p:cNvSpPr>
            <a:spLocks noGrp="1" noChangeArrowheads="1"/>
          </p:cNvSpPr>
          <p:nvPr>
            <p:ph type="title"/>
          </p:nvPr>
        </p:nvSpPr>
        <p:spPr>
          <a:xfrm>
            <a:off x="457200" y="228600"/>
            <a:ext cx="8229600" cy="1143000"/>
          </a:xfrm>
        </p:spPr>
        <p:txBody>
          <a:bodyPr/>
          <a:lstStyle/>
          <a:p>
            <a:pPr eaLnBrk="1" hangingPunct="1"/>
            <a:r>
              <a:rPr lang="en-US" altLang="en-US" dirty="0">
                <a:solidFill>
                  <a:srgbClr val="333399"/>
                </a:solidFill>
              </a:rPr>
              <a:t>11.4 Water Quality</a:t>
            </a:r>
          </a:p>
        </p:txBody>
      </p:sp>
      <p:sp>
        <p:nvSpPr>
          <p:cNvPr id="61444" name="Rectangle 7"/>
          <p:cNvSpPr>
            <a:spLocks noGrp="1" noChangeArrowheads="1"/>
          </p:cNvSpPr>
          <p:nvPr>
            <p:ph type="body" idx="1"/>
          </p:nvPr>
        </p:nvSpPr>
        <p:spPr>
          <a:xfrm>
            <a:off x="152400" y="1524000"/>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Oceans</a:t>
            </a:r>
          </a:p>
          <a:p>
            <a:pPr lvl="2" eaLnBrk="1" hangingPunct="1"/>
            <a:r>
              <a:rPr lang="en-US" altLang="en-US" dirty="0"/>
              <a:t>Trash</a:t>
            </a:r>
          </a:p>
          <a:p>
            <a:pPr lvl="2" eaLnBrk="1" hangingPunct="1"/>
            <a:r>
              <a:rPr lang="en-US" altLang="en-US" dirty="0"/>
              <a:t>Plastic trash flows to oceans</a:t>
            </a:r>
          </a:p>
          <a:p>
            <a:pPr lvl="2" eaLnBrk="1" hangingPunct="1"/>
            <a:r>
              <a:rPr lang="en-US" altLang="en-US" dirty="0"/>
              <a:t>Winds and currents concentrate trash </a:t>
            </a:r>
          </a:p>
          <a:p>
            <a:pPr lvl="3" eaLnBrk="1" hangingPunct="1">
              <a:buFont typeface="Arial" pitchFamily="34" charset="0"/>
              <a:buChar char="–"/>
            </a:pPr>
            <a:r>
              <a:rPr lang="en-US" altLang="en-US" dirty="0"/>
              <a:t>Great Pacific Garbage Dump</a:t>
            </a:r>
          </a:p>
          <a:p>
            <a:pPr lvl="3" eaLnBrk="1" hangingPunct="1">
              <a:buFont typeface="Arial" pitchFamily="34" charset="0"/>
              <a:buChar char="–"/>
            </a:pPr>
            <a:r>
              <a:rPr lang="en-US" altLang="en-US" dirty="0"/>
              <a:t>4 million tons in 1.2 million square miles</a:t>
            </a:r>
          </a:p>
          <a:p>
            <a:pPr lvl="1" eaLnBrk="1" hangingPunct="1">
              <a:buFont typeface="Arial" pitchFamily="34" charset="0"/>
              <a:buChar char="•"/>
            </a:pPr>
            <a:endParaRPr lang="en-US" altLang="en-US" sz="3200" dirty="0"/>
          </a:p>
        </p:txBody>
      </p:sp>
    </p:spTree>
    <p:extLst>
      <p:ext uri="{BB962C8B-B14F-4D97-AF65-F5344CB8AC3E}">
        <p14:creationId xmlns:p14="http://schemas.microsoft.com/office/powerpoint/2010/main" val="1132801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79576"/>
            <a:ext cx="8534400" cy="4498848"/>
          </a:xfrm>
          <a:prstGeom prst="rect">
            <a:avLst/>
          </a:prstGeom>
        </p:spPr>
      </p:pic>
    </p:spTree>
    <p:extLst>
      <p:ext uri="{BB962C8B-B14F-4D97-AF65-F5344CB8AC3E}">
        <p14:creationId xmlns:p14="http://schemas.microsoft.com/office/powerpoint/2010/main" val="705653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6"/>
          <p:cNvSpPr>
            <a:spLocks noGrp="1" noChangeArrowheads="1"/>
          </p:cNvSpPr>
          <p:nvPr>
            <p:ph type="title"/>
          </p:nvPr>
        </p:nvSpPr>
        <p:spPr>
          <a:xfrm>
            <a:off x="533400" y="457200"/>
            <a:ext cx="8229600" cy="1143000"/>
          </a:xfrm>
        </p:spPr>
        <p:txBody>
          <a:bodyPr>
            <a:normAutofit fontScale="90000"/>
          </a:bodyPr>
          <a:lstStyle/>
          <a:p>
            <a:pPr eaLnBrk="1" hangingPunct="1"/>
            <a:r>
              <a:rPr lang="en-US" altLang="en-US" dirty="0">
                <a:solidFill>
                  <a:srgbClr val="333399"/>
                </a:solidFill>
              </a:rPr>
              <a:t>11.5 Water Management and Conservation</a:t>
            </a:r>
          </a:p>
        </p:txBody>
      </p:sp>
      <p:sp>
        <p:nvSpPr>
          <p:cNvPr id="63492" name="Rectangle 7"/>
          <p:cNvSpPr>
            <a:spLocks noGrp="1" noChangeArrowheads="1"/>
          </p:cNvSpPr>
          <p:nvPr>
            <p:ph type="body" idx="1"/>
          </p:nvPr>
        </p:nvSpPr>
        <p:spPr>
          <a:xfrm>
            <a:off x="-2309" y="1751013"/>
            <a:ext cx="8229600" cy="5106987"/>
          </a:xfrm>
        </p:spPr>
        <p:txBody>
          <a:bodyPr/>
          <a:lstStyle/>
          <a:p>
            <a:pPr lvl="1" eaLnBrk="1" hangingPunct="1">
              <a:buFont typeface="Arial" pitchFamily="34" charset="0"/>
              <a:buChar char="•"/>
            </a:pPr>
            <a:r>
              <a:rPr lang="en-US" altLang="en-US" dirty="0"/>
              <a:t>700 million people live with water scarcity</a:t>
            </a:r>
          </a:p>
          <a:p>
            <a:pPr lvl="1" eaLnBrk="1" hangingPunct="1">
              <a:buFont typeface="Arial" pitchFamily="34" charset="0"/>
              <a:buChar char="•"/>
            </a:pPr>
            <a:r>
              <a:rPr lang="en-US" altLang="en-US" dirty="0"/>
              <a:t>More than 3 times that many lack access to clean water</a:t>
            </a:r>
          </a:p>
          <a:p>
            <a:pPr lvl="1" eaLnBrk="1" hangingPunct="1">
              <a:buFont typeface="Arial" pitchFamily="34" charset="0"/>
              <a:buChar char="•"/>
            </a:pPr>
            <a:r>
              <a:rPr lang="en-US" altLang="en-US" dirty="0"/>
              <a:t>Most acute in poor countries</a:t>
            </a:r>
          </a:p>
          <a:p>
            <a:pPr lvl="1" eaLnBrk="1" hangingPunct="1">
              <a:buFont typeface="Arial" pitchFamily="34" charset="0"/>
              <a:buChar char="•"/>
            </a:pPr>
            <a:r>
              <a:rPr lang="en-US" altLang="en-US" dirty="0"/>
              <a:t>Wealthy nations also face water shortages</a:t>
            </a:r>
          </a:p>
          <a:p>
            <a:pPr lvl="1" eaLnBrk="1" hangingPunct="1">
              <a:buFont typeface="Arial" pitchFamily="34" charset="0"/>
              <a:buChar char="•"/>
            </a:pPr>
            <a:r>
              <a:rPr lang="en-US" altLang="en-US" dirty="0"/>
              <a:t>Estimated 50% increase in water use by 2050</a:t>
            </a:r>
          </a:p>
          <a:p>
            <a:pPr lvl="1" eaLnBrk="1" hangingPunct="1">
              <a:buFont typeface="Arial" pitchFamily="34" charset="0"/>
              <a:buChar char="•"/>
            </a:pPr>
            <a:r>
              <a:rPr lang="en-US" altLang="en-US" dirty="0"/>
              <a:t>Conservation key aspect of sustainability </a:t>
            </a:r>
          </a:p>
        </p:txBody>
      </p:sp>
    </p:spTree>
    <p:extLst>
      <p:ext uri="{BB962C8B-B14F-4D97-AF65-F5344CB8AC3E}">
        <p14:creationId xmlns:p14="http://schemas.microsoft.com/office/powerpoint/2010/main" val="3789228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3392" y="137160"/>
            <a:ext cx="5157216" cy="6583680"/>
          </a:xfrm>
          <a:prstGeom prst="rect">
            <a:avLst/>
          </a:prstGeom>
        </p:spPr>
      </p:pic>
    </p:spTree>
    <p:extLst>
      <p:ext uri="{BB962C8B-B14F-4D97-AF65-F5344CB8AC3E}">
        <p14:creationId xmlns:p14="http://schemas.microsoft.com/office/powerpoint/2010/main" val="412206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6"/>
          <p:cNvSpPr>
            <a:spLocks noGrp="1" noChangeArrowheads="1"/>
          </p:cNvSpPr>
          <p:nvPr>
            <p:ph type="title"/>
          </p:nvPr>
        </p:nvSpPr>
        <p:spPr>
          <a:xfrm>
            <a:off x="533400" y="304800"/>
            <a:ext cx="8229600" cy="1143000"/>
          </a:xfrm>
        </p:spPr>
        <p:txBody>
          <a:bodyPr>
            <a:normAutofit fontScale="90000"/>
          </a:bodyPr>
          <a:lstStyle/>
          <a:p>
            <a:pPr eaLnBrk="1" hangingPunct="1"/>
            <a:r>
              <a:rPr lang="en-US" altLang="en-US" dirty="0">
                <a:solidFill>
                  <a:srgbClr val="333399"/>
                </a:solidFill>
              </a:rPr>
              <a:t>11.5 Water Management and Conservation</a:t>
            </a:r>
          </a:p>
        </p:txBody>
      </p:sp>
      <p:sp>
        <p:nvSpPr>
          <p:cNvPr id="70660" name="Rectangle 7"/>
          <p:cNvSpPr>
            <a:spLocks noGrp="1" noChangeArrowheads="1"/>
          </p:cNvSpPr>
          <p:nvPr>
            <p:ph type="body" idx="1"/>
          </p:nvPr>
        </p:nvSpPr>
        <p:spPr>
          <a:xfrm>
            <a:off x="76200" y="1600200"/>
            <a:ext cx="8229600" cy="5106987"/>
          </a:xfrm>
        </p:spPr>
        <p:txBody>
          <a:bodyPr/>
          <a:lstStyle/>
          <a:p>
            <a:pPr lvl="1" eaLnBrk="1" hangingPunct="1">
              <a:buFont typeface="Arial" pitchFamily="34" charset="0"/>
              <a:buChar char="•"/>
            </a:pPr>
            <a:r>
              <a:rPr lang="en-US" altLang="en-US" dirty="0"/>
              <a:t>Wetland loss</a:t>
            </a:r>
          </a:p>
          <a:p>
            <a:pPr lvl="1" eaLnBrk="1" hangingPunct="1">
              <a:buFont typeface="Arial" pitchFamily="34" charset="0"/>
              <a:buChar char="•"/>
            </a:pPr>
            <a:r>
              <a:rPr lang="en-US" altLang="en-US" dirty="0"/>
              <a:t>Critical in mitigating flooding and storm surge</a:t>
            </a:r>
          </a:p>
          <a:p>
            <a:pPr lvl="1" eaLnBrk="1" hangingPunct="1">
              <a:buFont typeface="Arial" pitchFamily="34" charset="0"/>
              <a:buChar char="•"/>
            </a:pPr>
            <a:r>
              <a:rPr lang="en-US" altLang="en-US" dirty="0"/>
              <a:t>Past 200 years wetlands in lower 48 states from 90 to 40 million hectares</a:t>
            </a:r>
          </a:p>
          <a:p>
            <a:pPr lvl="2" eaLnBrk="1" hangingPunct="1"/>
            <a:r>
              <a:rPr lang="en-US" altLang="en-US" dirty="0"/>
              <a:t>Much along Gulf Coast</a:t>
            </a:r>
          </a:p>
          <a:p>
            <a:pPr lvl="1" eaLnBrk="1" hangingPunct="1">
              <a:buFont typeface="Arial" pitchFamily="34" charset="0"/>
              <a:buChar char="•"/>
            </a:pPr>
            <a:r>
              <a:rPr lang="en-US" altLang="en-US" dirty="0"/>
              <a:t>Nutrients and pollution have degraded function</a:t>
            </a:r>
          </a:p>
          <a:p>
            <a:pPr lvl="1" eaLnBrk="1" hangingPunct="1">
              <a:buFont typeface="Arial" pitchFamily="34" charset="0"/>
              <a:buChar char="•"/>
            </a:pPr>
            <a:r>
              <a:rPr lang="en-US" altLang="en-US" dirty="0"/>
              <a:t>Lost to drainage</a:t>
            </a:r>
          </a:p>
          <a:p>
            <a:pPr lvl="2" eaLnBrk="1" hangingPunct="1"/>
            <a:r>
              <a:rPr lang="en-US" altLang="en-US" dirty="0"/>
              <a:t>Mosquito control</a:t>
            </a:r>
          </a:p>
          <a:p>
            <a:pPr lvl="2" eaLnBrk="1" hangingPunct="1"/>
            <a:r>
              <a:rPr lang="en-US" altLang="en-US" dirty="0"/>
              <a:t>Agriculture</a:t>
            </a:r>
          </a:p>
        </p:txBody>
      </p:sp>
    </p:spTree>
    <p:extLst>
      <p:ext uri="{BB962C8B-B14F-4D97-AF65-F5344CB8AC3E}">
        <p14:creationId xmlns:p14="http://schemas.microsoft.com/office/powerpoint/2010/main" val="3441905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711"/>
          <a:stretch/>
        </p:blipFill>
        <p:spPr>
          <a:xfrm>
            <a:off x="439711" y="307848"/>
            <a:ext cx="8255053" cy="5874291"/>
          </a:xfrm>
          <a:prstGeom prst="rect">
            <a:avLst/>
          </a:prstGeom>
        </p:spPr>
      </p:pic>
    </p:spTree>
    <p:extLst>
      <p:ext uri="{BB962C8B-B14F-4D97-AF65-F5344CB8AC3E}">
        <p14:creationId xmlns:p14="http://schemas.microsoft.com/office/powerpoint/2010/main" val="3363448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6"/>
          <p:cNvSpPr>
            <a:spLocks noGrp="1" noChangeArrowheads="1"/>
          </p:cNvSpPr>
          <p:nvPr>
            <p:ph type="title"/>
          </p:nvPr>
        </p:nvSpPr>
        <p:spPr>
          <a:xfrm>
            <a:off x="304800" y="228600"/>
            <a:ext cx="8229600" cy="1143000"/>
          </a:xfrm>
        </p:spPr>
        <p:txBody>
          <a:bodyPr>
            <a:normAutofit fontScale="90000"/>
          </a:bodyPr>
          <a:lstStyle/>
          <a:p>
            <a:pPr eaLnBrk="1" hangingPunct="1"/>
            <a:r>
              <a:rPr lang="en-US" altLang="en-US" dirty="0">
                <a:solidFill>
                  <a:srgbClr val="333399"/>
                </a:solidFill>
              </a:rPr>
              <a:t>11.5 Water Management and Conservation</a:t>
            </a:r>
          </a:p>
        </p:txBody>
      </p:sp>
      <p:sp>
        <p:nvSpPr>
          <p:cNvPr id="72708" name="Rectangle 7"/>
          <p:cNvSpPr>
            <a:spLocks noGrp="1" noChangeArrowheads="1"/>
          </p:cNvSpPr>
          <p:nvPr>
            <p:ph type="body" idx="1"/>
          </p:nvPr>
        </p:nvSpPr>
        <p:spPr>
          <a:xfrm>
            <a:off x="25400" y="1524000"/>
            <a:ext cx="8229600" cy="5106987"/>
          </a:xfrm>
        </p:spPr>
        <p:txBody>
          <a:bodyPr/>
          <a:lstStyle/>
          <a:p>
            <a:pPr lvl="1" eaLnBrk="1" hangingPunct="1">
              <a:buFont typeface="Arial" pitchFamily="34" charset="0"/>
              <a:buChar char="•"/>
            </a:pPr>
            <a:r>
              <a:rPr lang="en-US" altLang="en-US" dirty="0"/>
              <a:t>Wetland restoration</a:t>
            </a:r>
          </a:p>
          <a:p>
            <a:pPr lvl="1" eaLnBrk="1" hangingPunct="1">
              <a:buFont typeface="Arial" pitchFamily="34" charset="0"/>
              <a:buChar char="•"/>
            </a:pPr>
            <a:r>
              <a:rPr lang="en-US" altLang="en-US" dirty="0"/>
              <a:t>Many countries set policies to stop loss</a:t>
            </a:r>
          </a:p>
          <a:p>
            <a:pPr lvl="1" eaLnBrk="1" hangingPunct="1">
              <a:buFont typeface="Arial" pitchFamily="34" charset="0"/>
              <a:buChar char="•"/>
            </a:pPr>
            <a:r>
              <a:rPr lang="en-US" altLang="en-US" dirty="0"/>
              <a:t>United States: no net loss policy</a:t>
            </a:r>
          </a:p>
          <a:p>
            <a:pPr lvl="2" eaLnBrk="1" hangingPunct="1"/>
            <a:r>
              <a:rPr lang="en-US" altLang="en-US" dirty="0"/>
              <a:t>Based on Clean Water Act</a:t>
            </a:r>
          </a:p>
          <a:p>
            <a:pPr lvl="2" eaLnBrk="1" hangingPunct="1"/>
            <a:r>
              <a:rPr lang="en-US" altLang="en-US" dirty="0"/>
              <a:t>If wetland destroyed or impaired through development, equal amount must be restored or protected</a:t>
            </a:r>
          </a:p>
          <a:p>
            <a:pPr lvl="1" eaLnBrk="1" hangingPunct="1">
              <a:buFont typeface="Arial" pitchFamily="34" charset="0"/>
              <a:buChar char="•"/>
            </a:pPr>
            <a:r>
              <a:rPr lang="en-US" altLang="en-US" dirty="0"/>
              <a:t>Many wetland restoration projects underway</a:t>
            </a:r>
          </a:p>
        </p:txBody>
      </p:sp>
    </p:spTree>
    <p:extLst>
      <p:ext uri="{BB962C8B-B14F-4D97-AF65-F5344CB8AC3E}">
        <p14:creationId xmlns:p14="http://schemas.microsoft.com/office/powerpoint/2010/main" val="2921751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774192"/>
            <a:ext cx="8534400" cy="5309616"/>
          </a:xfrm>
          <a:prstGeom prst="rect">
            <a:avLst/>
          </a:prstGeom>
        </p:spPr>
      </p:pic>
    </p:spTree>
    <p:extLst>
      <p:ext uri="{BB962C8B-B14F-4D97-AF65-F5344CB8AC3E}">
        <p14:creationId xmlns:p14="http://schemas.microsoft.com/office/powerpoint/2010/main" val="3290789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6"/>
          <p:cNvSpPr>
            <a:spLocks noGrp="1" noChangeArrowheads="1"/>
          </p:cNvSpPr>
          <p:nvPr>
            <p:ph type="title"/>
          </p:nvPr>
        </p:nvSpPr>
        <p:spPr>
          <a:xfrm>
            <a:off x="433387" y="131763"/>
            <a:ext cx="8229600" cy="1143000"/>
          </a:xfrm>
        </p:spPr>
        <p:txBody>
          <a:bodyPr/>
          <a:lstStyle/>
          <a:p>
            <a:pPr eaLnBrk="1" hangingPunct="1"/>
            <a:r>
              <a:rPr lang="en-US" altLang="en-US" dirty="0">
                <a:solidFill>
                  <a:srgbClr val="333399"/>
                </a:solidFill>
              </a:rPr>
              <a:t>11.4 Water Quality</a:t>
            </a:r>
          </a:p>
        </p:txBody>
      </p:sp>
      <p:sp>
        <p:nvSpPr>
          <p:cNvPr id="47108" name="Rectangle 7"/>
          <p:cNvSpPr>
            <a:spLocks noGrp="1" noChangeArrowheads="1"/>
          </p:cNvSpPr>
          <p:nvPr>
            <p:ph type="body" idx="1"/>
          </p:nvPr>
        </p:nvSpPr>
        <p:spPr>
          <a:xfrm>
            <a:off x="76200" y="1676400"/>
            <a:ext cx="8229600" cy="5106987"/>
          </a:xfrm>
        </p:spPr>
        <p:txBody>
          <a:bodyPr/>
          <a:lstStyle/>
          <a:p>
            <a:pPr lvl="1" eaLnBrk="1" hangingPunct="1">
              <a:buFont typeface="Arial" pitchFamily="34" charset="0"/>
              <a:buChar char="•"/>
            </a:pPr>
            <a:r>
              <a:rPr lang="en-US" altLang="en-US" sz="3200" dirty="0"/>
              <a:t>Water pollution</a:t>
            </a:r>
          </a:p>
          <a:p>
            <a:pPr lvl="2" eaLnBrk="1" hangingPunct="1"/>
            <a:r>
              <a:rPr lang="en-US" altLang="en-US" dirty="0"/>
              <a:t>Standards differ with use</a:t>
            </a:r>
          </a:p>
          <a:p>
            <a:pPr lvl="3" eaLnBrk="1" hangingPunct="1">
              <a:buFont typeface="Arial" pitchFamily="34" charset="0"/>
              <a:buChar char="–"/>
            </a:pPr>
            <a:r>
              <a:rPr lang="en-US" altLang="en-US" dirty="0"/>
              <a:t>Recreation vs. drinking supply</a:t>
            </a:r>
          </a:p>
          <a:p>
            <a:pPr lvl="1" eaLnBrk="1" hangingPunct="1">
              <a:buFont typeface="Arial" pitchFamily="34" charset="0"/>
              <a:buChar char="•"/>
            </a:pPr>
            <a:r>
              <a:rPr lang="en-US" altLang="en-US" sz="3200" dirty="0"/>
              <a:t>Defined by 3 characteristics</a:t>
            </a:r>
          </a:p>
          <a:p>
            <a:pPr lvl="2" eaLnBrk="1" hangingPunct="1"/>
            <a:r>
              <a:rPr lang="en-US" altLang="en-US" dirty="0"/>
              <a:t>Physical</a:t>
            </a:r>
          </a:p>
          <a:p>
            <a:pPr lvl="3" eaLnBrk="1" hangingPunct="1">
              <a:buFont typeface="Arial" pitchFamily="34" charset="0"/>
              <a:buChar char="–"/>
            </a:pPr>
            <a:r>
              <a:rPr lang="en-US" altLang="en-US" dirty="0"/>
              <a:t>Turbidity, sediment</a:t>
            </a:r>
          </a:p>
          <a:p>
            <a:pPr lvl="2" eaLnBrk="1" hangingPunct="1"/>
            <a:r>
              <a:rPr lang="en-US" altLang="en-US" dirty="0"/>
              <a:t>Chemical</a:t>
            </a:r>
          </a:p>
          <a:p>
            <a:pPr lvl="3" eaLnBrk="1" hangingPunct="1">
              <a:buFont typeface="Arial" pitchFamily="34" charset="0"/>
              <a:buChar char="–"/>
            </a:pPr>
            <a:r>
              <a:rPr lang="en-US" altLang="en-US" dirty="0"/>
              <a:t>Industrial discharge, pharmaceuticals and personal care products (PPCPs)</a:t>
            </a:r>
          </a:p>
          <a:p>
            <a:pPr lvl="2" eaLnBrk="1" hangingPunct="1"/>
            <a:r>
              <a:rPr lang="en-US" altLang="en-US" dirty="0"/>
              <a:t>Biological</a:t>
            </a:r>
          </a:p>
          <a:p>
            <a:pPr lvl="3" eaLnBrk="1" hangingPunct="1">
              <a:buFont typeface="Arial" pitchFamily="34" charset="0"/>
              <a:buChar char="–"/>
            </a:pPr>
            <a:r>
              <a:rPr lang="en-US" altLang="en-US" dirty="0"/>
              <a:t>Bacteria, pathogens</a:t>
            </a:r>
          </a:p>
        </p:txBody>
      </p:sp>
    </p:spTree>
    <p:extLst>
      <p:ext uri="{BB962C8B-B14F-4D97-AF65-F5344CB8AC3E}">
        <p14:creationId xmlns:p14="http://schemas.microsoft.com/office/powerpoint/2010/main" val="1304170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6"/>
          <p:cNvSpPr>
            <a:spLocks noGrp="1" noChangeArrowheads="1"/>
          </p:cNvSpPr>
          <p:nvPr>
            <p:ph type="title"/>
          </p:nvPr>
        </p:nvSpPr>
        <p:spPr>
          <a:xfrm>
            <a:off x="457200" y="304800"/>
            <a:ext cx="8229600" cy="1143000"/>
          </a:xfrm>
        </p:spPr>
        <p:txBody>
          <a:bodyPr>
            <a:normAutofit fontScale="90000"/>
          </a:bodyPr>
          <a:lstStyle/>
          <a:p>
            <a:pPr eaLnBrk="1" hangingPunct="1"/>
            <a:r>
              <a:rPr lang="en-US" altLang="en-US" dirty="0">
                <a:solidFill>
                  <a:srgbClr val="333399"/>
                </a:solidFill>
              </a:rPr>
              <a:t>11.5 Water Management and Conservation</a:t>
            </a:r>
          </a:p>
        </p:txBody>
      </p:sp>
      <p:sp>
        <p:nvSpPr>
          <p:cNvPr id="74756" name="Rectangle 7"/>
          <p:cNvSpPr>
            <a:spLocks noGrp="1" noChangeArrowheads="1"/>
          </p:cNvSpPr>
          <p:nvPr>
            <p:ph type="body" idx="1"/>
          </p:nvPr>
        </p:nvSpPr>
        <p:spPr>
          <a:xfrm>
            <a:off x="-30018" y="1524000"/>
            <a:ext cx="8855075" cy="5106987"/>
          </a:xfrm>
        </p:spPr>
        <p:txBody>
          <a:bodyPr/>
          <a:lstStyle/>
          <a:p>
            <a:pPr lvl="1" eaLnBrk="1" hangingPunct="1">
              <a:buFont typeface="Arial" pitchFamily="34" charset="0"/>
              <a:buChar char="•"/>
            </a:pPr>
            <a:r>
              <a:rPr lang="en-US" altLang="en-US" dirty="0"/>
              <a:t>Estuarine wetland loss</a:t>
            </a:r>
          </a:p>
          <a:p>
            <a:pPr lvl="1" eaLnBrk="1" hangingPunct="1">
              <a:buFont typeface="Arial" pitchFamily="34" charset="0"/>
              <a:buChar char="•"/>
            </a:pPr>
            <a:r>
              <a:rPr lang="en-US" altLang="en-US" dirty="0"/>
              <a:t>At risk through alteration of water flow of feeding rivers</a:t>
            </a:r>
          </a:p>
          <a:p>
            <a:pPr lvl="2" eaLnBrk="1" hangingPunct="1"/>
            <a:r>
              <a:rPr lang="en-US" altLang="en-US" dirty="0"/>
              <a:t>Dams and diversion have altered seasonal water flow</a:t>
            </a:r>
          </a:p>
          <a:p>
            <a:pPr lvl="1" eaLnBrk="1" hangingPunct="1">
              <a:buFont typeface="Arial" pitchFamily="34" charset="0"/>
              <a:buChar char="•"/>
            </a:pPr>
            <a:r>
              <a:rPr lang="en-US" altLang="en-US" dirty="0"/>
              <a:t>Fresh water entering estuary reduced, which increases salinity</a:t>
            </a:r>
          </a:p>
        </p:txBody>
      </p:sp>
    </p:spTree>
    <p:extLst>
      <p:ext uri="{BB962C8B-B14F-4D97-AF65-F5344CB8AC3E}">
        <p14:creationId xmlns:p14="http://schemas.microsoft.com/office/powerpoint/2010/main" val="4262785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6"/>
          <p:cNvSpPr>
            <a:spLocks noGrp="1" noChangeArrowheads="1"/>
          </p:cNvSpPr>
          <p:nvPr>
            <p:ph type="title"/>
          </p:nvPr>
        </p:nvSpPr>
        <p:spPr/>
        <p:txBody>
          <a:bodyPr>
            <a:normAutofit fontScale="90000"/>
          </a:bodyPr>
          <a:lstStyle/>
          <a:p>
            <a:pPr eaLnBrk="1" hangingPunct="1"/>
            <a:r>
              <a:rPr lang="en-US" altLang="en-US" dirty="0">
                <a:solidFill>
                  <a:srgbClr val="333399"/>
                </a:solidFill>
              </a:rPr>
              <a:t>11.5 Water Management and Conservation</a:t>
            </a:r>
          </a:p>
        </p:txBody>
      </p:sp>
      <p:sp>
        <p:nvSpPr>
          <p:cNvPr id="78852" name="Rectangle 7"/>
          <p:cNvSpPr>
            <a:spLocks noGrp="1" noChangeArrowheads="1"/>
          </p:cNvSpPr>
          <p:nvPr>
            <p:ph type="body" idx="1"/>
          </p:nvPr>
        </p:nvSpPr>
        <p:spPr/>
        <p:txBody>
          <a:bodyPr/>
          <a:lstStyle/>
          <a:p>
            <a:pPr eaLnBrk="1" hangingPunct="1"/>
            <a:r>
              <a:rPr lang="en-US" altLang="en-US" dirty="0"/>
              <a:t>Crop irrigation</a:t>
            </a:r>
          </a:p>
          <a:p>
            <a:pPr lvl="1" eaLnBrk="1" hangingPunct="1"/>
            <a:r>
              <a:rPr lang="en-US" altLang="en-US" dirty="0"/>
              <a:t>70% of freshwater irrigates crops</a:t>
            </a:r>
          </a:p>
          <a:p>
            <a:pPr lvl="1" eaLnBrk="1" hangingPunct="1"/>
            <a:r>
              <a:rPr lang="en-US" altLang="en-US" dirty="0"/>
              <a:t>Irrigation efficiency</a:t>
            </a:r>
          </a:p>
          <a:p>
            <a:pPr lvl="2" eaLnBrk="1" hangingPunct="1"/>
            <a:r>
              <a:rPr lang="en-US" altLang="en-US" dirty="0"/>
              <a:t>Percentage of applied water that actually gets used by plants</a:t>
            </a:r>
          </a:p>
          <a:p>
            <a:pPr lvl="1" eaLnBrk="1" hangingPunct="1"/>
            <a:r>
              <a:rPr lang="en-US" altLang="en-US" dirty="0"/>
              <a:t>Most farms less than 40% efficiency</a:t>
            </a:r>
          </a:p>
          <a:p>
            <a:pPr lvl="1" eaLnBrk="1" hangingPunct="1"/>
            <a:r>
              <a:rPr lang="en-US" altLang="en-US" dirty="0"/>
              <a:t>Simple changes in practices and new technologies can decrease use by 15–50%</a:t>
            </a:r>
          </a:p>
          <a:p>
            <a:pPr eaLnBrk="1" hangingPunct="1"/>
            <a:endParaRPr lang="en-US" altLang="en-US" dirty="0"/>
          </a:p>
        </p:txBody>
      </p:sp>
    </p:spTree>
    <p:extLst>
      <p:ext uri="{BB962C8B-B14F-4D97-AF65-F5344CB8AC3E}">
        <p14:creationId xmlns:p14="http://schemas.microsoft.com/office/powerpoint/2010/main" val="3323813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172.24.191.117\macdata_vol4\08VOL4\Graphics\Powerpoint\PEARSON\PE027-CHRISTENSEN_3e\Final files\ch11\Label\11_45_Figure_L.jpg"/>
          <p:cNvPicPr>
            <a:picLocks noChangeAspect="1" noChangeArrowheads="1"/>
          </p:cNvPicPr>
          <p:nvPr/>
        </p:nvPicPr>
        <p:blipFill>
          <a:blip r:embed="rId3"/>
          <a:srcRect/>
          <a:stretch>
            <a:fillRect/>
          </a:stretch>
        </p:blipFill>
        <p:spPr bwMode="auto">
          <a:xfrm>
            <a:off x="2270714" y="545788"/>
            <a:ext cx="4602573" cy="5766424"/>
          </a:xfrm>
          <a:prstGeom prst="rect">
            <a:avLst/>
          </a:prstGeom>
          <a:noFill/>
        </p:spPr>
      </p:pic>
    </p:spTree>
    <p:extLst>
      <p:ext uri="{BB962C8B-B14F-4D97-AF65-F5344CB8AC3E}">
        <p14:creationId xmlns:p14="http://schemas.microsoft.com/office/powerpoint/2010/main" val="75562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6"/>
          <p:cNvSpPr>
            <a:spLocks noGrp="1" noChangeArrowheads="1"/>
          </p:cNvSpPr>
          <p:nvPr>
            <p:ph type="title"/>
          </p:nvPr>
        </p:nvSpPr>
        <p:spPr/>
        <p:txBody>
          <a:bodyPr>
            <a:normAutofit fontScale="90000"/>
          </a:bodyPr>
          <a:lstStyle/>
          <a:p>
            <a:pPr eaLnBrk="1" hangingPunct="1"/>
            <a:r>
              <a:rPr lang="en-US" altLang="en-US" dirty="0">
                <a:solidFill>
                  <a:srgbClr val="333399"/>
                </a:solidFill>
              </a:rPr>
              <a:t>11.5 Water Management and Conservation</a:t>
            </a:r>
          </a:p>
        </p:txBody>
      </p:sp>
      <p:sp>
        <p:nvSpPr>
          <p:cNvPr id="79876" name="Rectangle 7"/>
          <p:cNvSpPr>
            <a:spLocks noGrp="1" noChangeArrowheads="1"/>
          </p:cNvSpPr>
          <p:nvPr>
            <p:ph type="body" idx="1"/>
          </p:nvPr>
        </p:nvSpPr>
        <p:spPr/>
        <p:txBody>
          <a:bodyPr/>
          <a:lstStyle/>
          <a:p>
            <a:pPr eaLnBrk="1" hangingPunct="1"/>
            <a:r>
              <a:rPr lang="en-US" altLang="en-US" dirty="0"/>
              <a:t>Water reuse</a:t>
            </a:r>
          </a:p>
          <a:p>
            <a:pPr lvl="1" eaLnBrk="1" hangingPunct="1"/>
            <a:r>
              <a:rPr lang="en-US" altLang="en-US" dirty="0"/>
              <a:t>Can conserve water and provide benefits</a:t>
            </a:r>
          </a:p>
          <a:p>
            <a:pPr lvl="1" eaLnBrk="1" hangingPunct="1"/>
            <a:r>
              <a:rPr lang="en-US" altLang="en-US" dirty="0"/>
              <a:t>Municipal wastewater treated and reused for irrigation</a:t>
            </a:r>
          </a:p>
          <a:p>
            <a:pPr lvl="2" eaLnBrk="1" hangingPunct="1"/>
            <a:r>
              <a:rPr lang="en-US" altLang="en-US" dirty="0"/>
              <a:t>Reduces need for water</a:t>
            </a:r>
          </a:p>
          <a:p>
            <a:pPr lvl="2" eaLnBrk="1" hangingPunct="1"/>
            <a:r>
              <a:rPr lang="en-US" altLang="en-US" dirty="0"/>
              <a:t>Reused water has residual nutrients</a:t>
            </a:r>
          </a:p>
          <a:p>
            <a:pPr lvl="2" eaLnBrk="1" hangingPunct="1"/>
            <a:r>
              <a:rPr lang="en-US" altLang="en-US" dirty="0"/>
              <a:t>Reduces fertilizer needs</a:t>
            </a:r>
          </a:p>
        </p:txBody>
      </p:sp>
    </p:spTree>
    <p:extLst>
      <p:ext uri="{BB962C8B-B14F-4D97-AF65-F5344CB8AC3E}">
        <p14:creationId xmlns:p14="http://schemas.microsoft.com/office/powerpoint/2010/main" val="3172043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542544"/>
            <a:ext cx="8534400" cy="5772912"/>
          </a:xfrm>
          <a:prstGeom prst="rect">
            <a:avLst/>
          </a:prstGeom>
        </p:spPr>
      </p:pic>
    </p:spTree>
    <p:extLst>
      <p:ext uri="{BB962C8B-B14F-4D97-AF65-F5344CB8AC3E}">
        <p14:creationId xmlns:p14="http://schemas.microsoft.com/office/powerpoint/2010/main" val="3133694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6"/>
          <p:cNvSpPr>
            <a:spLocks noGrp="1" noChangeArrowheads="1"/>
          </p:cNvSpPr>
          <p:nvPr>
            <p:ph type="title"/>
          </p:nvPr>
        </p:nvSpPr>
        <p:spPr/>
        <p:txBody>
          <a:bodyPr>
            <a:normAutofit fontScale="90000"/>
          </a:bodyPr>
          <a:lstStyle/>
          <a:p>
            <a:pPr eaLnBrk="1" hangingPunct="1"/>
            <a:r>
              <a:rPr lang="en-US" altLang="en-US" dirty="0">
                <a:solidFill>
                  <a:srgbClr val="333399"/>
                </a:solidFill>
              </a:rPr>
              <a:t>11.5 Water Management and Conservation</a:t>
            </a:r>
          </a:p>
        </p:txBody>
      </p:sp>
      <p:sp>
        <p:nvSpPr>
          <p:cNvPr id="81924" name="Rectangle 7"/>
          <p:cNvSpPr>
            <a:spLocks noGrp="1" noChangeArrowheads="1"/>
          </p:cNvSpPr>
          <p:nvPr>
            <p:ph type="body" idx="1"/>
          </p:nvPr>
        </p:nvSpPr>
        <p:spPr/>
        <p:txBody>
          <a:bodyPr/>
          <a:lstStyle/>
          <a:p>
            <a:pPr eaLnBrk="1" hangingPunct="1"/>
            <a:r>
              <a:rPr lang="en-US" altLang="en-US"/>
              <a:t>Desalination</a:t>
            </a:r>
          </a:p>
          <a:p>
            <a:pPr lvl="1" eaLnBrk="1" hangingPunct="1"/>
            <a:r>
              <a:rPr lang="en-US" altLang="en-US"/>
              <a:t>Converting seawater to fresh water</a:t>
            </a:r>
          </a:p>
          <a:p>
            <a:pPr eaLnBrk="1" hangingPunct="1"/>
            <a:r>
              <a:rPr lang="en-US" altLang="en-US"/>
              <a:t>Distillation</a:t>
            </a:r>
          </a:p>
          <a:p>
            <a:pPr lvl="1" eaLnBrk="1" hangingPunct="1"/>
            <a:r>
              <a:rPr lang="en-US" altLang="en-US"/>
              <a:t>Boiling off fresh water</a:t>
            </a:r>
          </a:p>
          <a:p>
            <a:pPr eaLnBrk="1" hangingPunct="1"/>
            <a:r>
              <a:rPr lang="en-US" altLang="en-US"/>
              <a:t>Reverse osmosis</a:t>
            </a:r>
          </a:p>
          <a:p>
            <a:pPr lvl="1" eaLnBrk="1" hangingPunct="1"/>
            <a:r>
              <a:rPr lang="en-US" altLang="en-US"/>
              <a:t>Filtering out salts</a:t>
            </a:r>
          </a:p>
          <a:p>
            <a:pPr eaLnBrk="1" hangingPunct="1"/>
            <a:r>
              <a:rPr lang="en-US" altLang="en-US"/>
              <a:t>Expensive (cost and energy)</a:t>
            </a:r>
          </a:p>
          <a:p>
            <a:pPr lvl="1" eaLnBrk="1" hangingPunct="1"/>
            <a:r>
              <a:rPr lang="en-US" altLang="en-US"/>
              <a:t>Cost effective in some regions</a:t>
            </a:r>
          </a:p>
        </p:txBody>
      </p:sp>
    </p:spTree>
    <p:extLst>
      <p:ext uri="{BB962C8B-B14F-4D97-AF65-F5344CB8AC3E}">
        <p14:creationId xmlns:p14="http://schemas.microsoft.com/office/powerpoint/2010/main" val="87536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6"/>
          <p:cNvSpPr>
            <a:spLocks noGrp="1" noChangeArrowheads="1"/>
          </p:cNvSpPr>
          <p:nvPr>
            <p:ph type="title"/>
          </p:nvPr>
        </p:nvSpPr>
        <p:spPr>
          <a:xfrm>
            <a:off x="381000" y="304800"/>
            <a:ext cx="8229600" cy="1143000"/>
          </a:xfrm>
        </p:spPr>
        <p:txBody>
          <a:bodyPr>
            <a:normAutofit fontScale="90000"/>
          </a:bodyPr>
          <a:lstStyle/>
          <a:p>
            <a:pPr eaLnBrk="1" hangingPunct="1"/>
            <a:r>
              <a:rPr lang="en-US" altLang="en-US" dirty="0">
                <a:solidFill>
                  <a:srgbClr val="333399"/>
                </a:solidFill>
              </a:rPr>
              <a:t>11.5 Water Management and Conservation</a:t>
            </a:r>
          </a:p>
        </p:txBody>
      </p:sp>
      <p:sp>
        <p:nvSpPr>
          <p:cNvPr id="83972" name="Rectangle 7"/>
          <p:cNvSpPr>
            <a:spLocks noGrp="1" noChangeArrowheads="1"/>
          </p:cNvSpPr>
          <p:nvPr>
            <p:ph type="body" idx="1"/>
          </p:nvPr>
        </p:nvSpPr>
        <p:spPr>
          <a:xfrm>
            <a:off x="76200" y="1524000"/>
            <a:ext cx="8229600" cy="5106987"/>
          </a:xfrm>
        </p:spPr>
        <p:txBody>
          <a:bodyPr/>
          <a:lstStyle/>
          <a:p>
            <a:pPr lvl="1" eaLnBrk="1" hangingPunct="1">
              <a:buFont typeface="Arial" pitchFamily="34" charset="0"/>
              <a:buChar char="•"/>
            </a:pPr>
            <a:r>
              <a:rPr lang="en-US" altLang="en-US" dirty="0"/>
              <a:t>Water pricing</a:t>
            </a:r>
          </a:p>
          <a:p>
            <a:pPr lvl="1" eaLnBrk="1" hangingPunct="1">
              <a:buFont typeface="Arial" pitchFamily="34" charset="0"/>
              <a:buChar char="•"/>
            </a:pPr>
            <a:r>
              <a:rPr lang="en-US" altLang="en-US" dirty="0"/>
              <a:t>Changing water pricing may enhance sustainable conservation</a:t>
            </a:r>
          </a:p>
          <a:p>
            <a:pPr lvl="1" eaLnBrk="1" hangingPunct="1">
              <a:buFont typeface="Arial" pitchFamily="34" charset="0"/>
              <a:buChar char="•"/>
            </a:pPr>
            <a:r>
              <a:rPr lang="en-US" altLang="en-US" dirty="0"/>
              <a:t>Removal of subsidies for farmers may encourage water conserving measures</a:t>
            </a:r>
          </a:p>
          <a:p>
            <a:pPr lvl="2" eaLnBrk="1" hangingPunct="1"/>
            <a:r>
              <a:rPr lang="en-US" altLang="en-US" dirty="0"/>
              <a:t>Drip irrigation</a:t>
            </a:r>
          </a:p>
          <a:p>
            <a:pPr lvl="2" eaLnBrk="1" hangingPunct="1"/>
            <a:r>
              <a:rPr lang="en-US" altLang="en-US" dirty="0"/>
              <a:t>Irrigation improvements</a:t>
            </a:r>
          </a:p>
          <a:p>
            <a:pPr lvl="1" eaLnBrk="1" hangingPunct="1">
              <a:buFont typeface="Arial" pitchFamily="34" charset="0"/>
              <a:buChar char="•"/>
            </a:pPr>
            <a:r>
              <a:rPr lang="en-US" altLang="en-US" dirty="0"/>
              <a:t>Residential rates also effective</a:t>
            </a:r>
          </a:p>
          <a:p>
            <a:pPr lvl="2" eaLnBrk="1" hangingPunct="1"/>
            <a:r>
              <a:rPr lang="en-US" altLang="en-US" dirty="0"/>
              <a:t>Flat rate vs. metered homes</a:t>
            </a:r>
          </a:p>
        </p:txBody>
      </p:sp>
    </p:spTree>
    <p:extLst>
      <p:ext uri="{BB962C8B-B14F-4D97-AF65-F5344CB8AC3E}">
        <p14:creationId xmlns:p14="http://schemas.microsoft.com/office/powerpoint/2010/main" val="6230989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6"/>
          <p:cNvSpPr>
            <a:spLocks noGrp="1" noChangeArrowheads="1"/>
          </p:cNvSpPr>
          <p:nvPr>
            <p:ph type="title"/>
          </p:nvPr>
        </p:nvSpPr>
        <p:spPr>
          <a:xfrm>
            <a:off x="381000" y="76200"/>
            <a:ext cx="8229600" cy="1143000"/>
          </a:xfrm>
        </p:spPr>
        <p:txBody>
          <a:bodyPr/>
          <a:lstStyle/>
          <a:p>
            <a:pPr eaLnBrk="1" hangingPunct="1"/>
            <a:r>
              <a:rPr lang="en-US" altLang="en-US" dirty="0">
                <a:solidFill>
                  <a:srgbClr val="333399"/>
                </a:solidFill>
              </a:rPr>
              <a:t>11.6 Wastewater Treatment</a:t>
            </a:r>
          </a:p>
        </p:txBody>
      </p:sp>
      <p:sp>
        <p:nvSpPr>
          <p:cNvPr id="84996" name="Rectangle 7"/>
          <p:cNvSpPr>
            <a:spLocks noGrp="1" noChangeArrowheads="1"/>
          </p:cNvSpPr>
          <p:nvPr>
            <p:ph type="body" idx="1"/>
          </p:nvPr>
        </p:nvSpPr>
        <p:spPr>
          <a:xfrm>
            <a:off x="152400" y="1676400"/>
            <a:ext cx="8229600" cy="5106987"/>
          </a:xfrm>
        </p:spPr>
        <p:txBody>
          <a:bodyPr/>
          <a:lstStyle/>
          <a:p>
            <a:pPr lvl="1" eaLnBrk="1" hangingPunct="1">
              <a:buFont typeface="Arial" pitchFamily="34" charset="0"/>
              <a:buChar char="•"/>
            </a:pPr>
            <a:r>
              <a:rPr lang="en-US" altLang="en-US" dirty="0"/>
              <a:t>Wastewater comes from various sources</a:t>
            </a:r>
          </a:p>
          <a:p>
            <a:pPr lvl="2" eaLnBrk="1" hangingPunct="1"/>
            <a:r>
              <a:rPr lang="en-US" altLang="en-US" dirty="0"/>
              <a:t>Sewage</a:t>
            </a:r>
          </a:p>
          <a:p>
            <a:pPr lvl="2" eaLnBrk="1" hangingPunct="1"/>
            <a:r>
              <a:rPr lang="en-US" altLang="en-US" dirty="0"/>
              <a:t>Sinks and other household uses</a:t>
            </a:r>
          </a:p>
          <a:p>
            <a:pPr lvl="2" eaLnBrk="1" hangingPunct="1"/>
            <a:r>
              <a:rPr lang="en-US" altLang="en-US" dirty="0" err="1"/>
              <a:t>Stormwater</a:t>
            </a:r>
            <a:r>
              <a:rPr lang="en-US" altLang="en-US" dirty="0"/>
              <a:t> runoff</a:t>
            </a:r>
          </a:p>
          <a:p>
            <a:pPr lvl="2" eaLnBrk="1" hangingPunct="1"/>
            <a:r>
              <a:rPr lang="en-US" altLang="en-US" dirty="0"/>
              <a:t>Manufacturing and industry </a:t>
            </a:r>
          </a:p>
          <a:p>
            <a:pPr lvl="1" eaLnBrk="1" hangingPunct="1">
              <a:buFont typeface="Arial" pitchFamily="34" charset="0"/>
              <a:buChar char="•"/>
            </a:pPr>
            <a:r>
              <a:rPr lang="en-US" altLang="en-US" dirty="0"/>
              <a:t>Historically dumped into waterways</a:t>
            </a:r>
          </a:p>
          <a:p>
            <a:pPr lvl="1" eaLnBrk="1" hangingPunct="1">
              <a:buFont typeface="Arial" pitchFamily="34" charset="0"/>
              <a:buChar char="•"/>
            </a:pPr>
            <a:r>
              <a:rPr lang="en-US" altLang="en-US" dirty="0"/>
              <a:t>Developed countries now treat wastewater before discharge</a:t>
            </a:r>
          </a:p>
          <a:p>
            <a:pPr lvl="1" eaLnBrk="1" hangingPunct="1">
              <a:buFont typeface="Arial" pitchFamily="34" charset="0"/>
              <a:buChar char="•"/>
            </a:pPr>
            <a:endParaRPr lang="en-US" altLang="en-US" dirty="0"/>
          </a:p>
        </p:txBody>
      </p:sp>
    </p:spTree>
    <p:extLst>
      <p:ext uri="{BB962C8B-B14F-4D97-AF65-F5344CB8AC3E}">
        <p14:creationId xmlns:p14="http://schemas.microsoft.com/office/powerpoint/2010/main" val="2413108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6"/>
          <p:cNvSpPr>
            <a:spLocks noGrp="1" noChangeArrowheads="1"/>
          </p:cNvSpPr>
          <p:nvPr>
            <p:ph type="title"/>
          </p:nvPr>
        </p:nvSpPr>
        <p:spPr>
          <a:xfrm>
            <a:off x="381000" y="76200"/>
            <a:ext cx="8229600" cy="1143000"/>
          </a:xfrm>
        </p:spPr>
        <p:txBody>
          <a:bodyPr/>
          <a:lstStyle/>
          <a:p>
            <a:pPr eaLnBrk="1" hangingPunct="1"/>
            <a:r>
              <a:rPr lang="en-US" altLang="en-US" dirty="0">
                <a:solidFill>
                  <a:srgbClr val="333399"/>
                </a:solidFill>
              </a:rPr>
              <a:t>11.6 Wastewater Treatment</a:t>
            </a:r>
          </a:p>
        </p:txBody>
      </p:sp>
      <p:sp>
        <p:nvSpPr>
          <p:cNvPr id="86020" name="Rectangle 7"/>
          <p:cNvSpPr>
            <a:spLocks noGrp="1" noChangeArrowheads="1"/>
          </p:cNvSpPr>
          <p:nvPr>
            <p:ph type="body" idx="1"/>
          </p:nvPr>
        </p:nvSpPr>
        <p:spPr>
          <a:xfrm>
            <a:off x="-9236" y="1720995"/>
            <a:ext cx="8864600" cy="5106987"/>
          </a:xfrm>
        </p:spPr>
        <p:txBody>
          <a:bodyPr/>
          <a:lstStyle/>
          <a:p>
            <a:pPr lvl="1" eaLnBrk="1" hangingPunct="1">
              <a:buFont typeface="Arial" pitchFamily="34" charset="0"/>
              <a:buChar char="•"/>
            </a:pPr>
            <a:r>
              <a:rPr lang="en-US" altLang="en-US" dirty="0"/>
              <a:t>Municipal wastewater treatment</a:t>
            </a:r>
          </a:p>
          <a:p>
            <a:pPr lvl="1" eaLnBrk="1" hangingPunct="1">
              <a:buFont typeface="Arial" pitchFamily="34" charset="0"/>
              <a:buChar char="•"/>
            </a:pPr>
            <a:r>
              <a:rPr lang="en-US" altLang="en-US" dirty="0"/>
              <a:t>Historically sewage dumped into waterways</a:t>
            </a:r>
          </a:p>
          <a:p>
            <a:pPr lvl="1" eaLnBrk="1" hangingPunct="1">
              <a:buFont typeface="Arial" pitchFamily="34" charset="0"/>
              <a:buChar char="•"/>
            </a:pPr>
            <a:r>
              <a:rPr lang="en-US" altLang="en-US" dirty="0"/>
              <a:t>Problematic in high-population areas</a:t>
            </a:r>
          </a:p>
          <a:p>
            <a:pPr lvl="1" eaLnBrk="1" hangingPunct="1">
              <a:buFont typeface="Arial" pitchFamily="34" charset="0"/>
              <a:buChar char="•"/>
            </a:pPr>
            <a:r>
              <a:rPr lang="en-US" altLang="en-US" dirty="0"/>
              <a:t>Latin America: only 15% of sewage treated</a:t>
            </a:r>
          </a:p>
          <a:p>
            <a:pPr lvl="2" eaLnBrk="1" hangingPunct="1"/>
            <a:r>
              <a:rPr lang="en-US" altLang="en-US" dirty="0"/>
              <a:t>High rates of waterborne illness</a:t>
            </a:r>
          </a:p>
          <a:p>
            <a:pPr lvl="1" eaLnBrk="1" hangingPunct="1">
              <a:buFont typeface="Arial" pitchFamily="34" charset="0"/>
              <a:buChar char="•"/>
            </a:pPr>
            <a:r>
              <a:rPr lang="en-US" altLang="en-US" dirty="0"/>
              <a:t>United States: most cities and towns treat sewage</a:t>
            </a:r>
          </a:p>
          <a:p>
            <a:pPr lvl="2" eaLnBrk="1" hangingPunct="1"/>
            <a:r>
              <a:rPr lang="en-US" altLang="en-US" dirty="0"/>
              <a:t>Municipal sewage treatment plants (MSTPs)</a:t>
            </a:r>
          </a:p>
          <a:p>
            <a:pPr lvl="2" eaLnBrk="1" hangingPunct="1"/>
            <a:r>
              <a:rPr lang="en-US" altLang="en-US" dirty="0"/>
              <a:t>Stepwise process that removes wastes and some chemicals</a:t>
            </a:r>
          </a:p>
          <a:p>
            <a:pPr lvl="1" eaLnBrk="1" hangingPunct="1">
              <a:buFont typeface="Arial" pitchFamily="34" charset="0"/>
              <a:buChar char="•"/>
            </a:pPr>
            <a:endParaRPr lang="en-US" altLang="en-US" dirty="0"/>
          </a:p>
          <a:p>
            <a:pPr lvl="1" eaLnBrk="1" hangingPunct="1">
              <a:buFont typeface="Arial" pitchFamily="34" charset="0"/>
              <a:buChar char="•"/>
            </a:pPr>
            <a:endParaRPr lang="en-US" altLang="en-US" dirty="0"/>
          </a:p>
        </p:txBody>
      </p:sp>
    </p:spTree>
    <p:extLst>
      <p:ext uri="{BB962C8B-B14F-4D97-AF65-F5344CB8AC3E}">
        <p14:creationId xmlns:p14="http://schemas.microsoft.com/office/powerpoint/2010/main" val="33977995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4271"/>
          <a:stretch/>
        </p:blipFill>
        <p:spPr>
          <a:xfrm>
            <a:off x="304800" y="1603248"/>
            <a:ext cx="8534400" cy="3495526"/>
          </a:xfrm>
          <a:prstGeom prst="rect">
            <a:avLst/>
          </a:prstGeom>
        </p:spPr>
      </p:pic>
    </p:spTree>
    <p:extLst>
      <p:ext uri="{BB962C8B-B14F-4D97-AF65-F5344CB8AC3E}">
        <p14:creationId xmlns:p14="http://schemas.microsoft.com/office/powerpoint/2010/main" val="1010536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6"/>
          <p:cNvSpPr>
            <a:spLocks noGrp="1" noChangeArrowheads="1"/>
          </p:cNvSpPr>
          <p:nvPr>
            <p:ph type="title"/>
          </p:nvPr>
        </p:nvSpPr>
        <p:spPr>
          <a:xfrm>
            <a:off x="381000" y="76200"/>
            <a:ext cx="8229600" cy="1143000"/>
          </a:xfrm>
        </p:spPr>
        <p:txBody>
          <a:bodyPr/>
          <a:lstStyle/>
          <a:p>
            <a:pPr eaLnBrk="1" hangingPunct="1"/>
            <a:r>
              <a:rPr lang="en-US" altLang="en-US" dirty="0">
                <a:solidFill>
                  <a:srgbClr val="333399"/>
                </a:solidFill>
              </a:rPr>
              <a:t>11.4 Water Quality</a:t>
            </a:r>
          </a:p>
        </p:txBody>
      </p:sp>
      <p:sp>
        <p:nvSpPr>
          <p:cNvPr id="44036" name="Rectangle 7"/>
          <p:cNvSpPr>
            <a:spLocks noGrp="1" noChangeArrowheads="1"/>
          </p:cNvSpPr>
          <p:nvPr>
            <p:ph type="body" idx="1"/>
          </p:nvPr>
        </p:nvSpPr>
        <p:spPr>
          <a:xfrm>
            <a:off x="76200" y="1447800"/>
            <a:ext cx="8229600" cy="5106987"/>
          </a:xfrm>
        </p:spPr>
        <p:txBody>
          <a:bodyPr/>
          <a:lstStyle/>
          <a:p>
            <a:pPr lvl="1" eaLnBrk="1" hangingPunct="1">
              <a:buFont typeface="Arial" pitchFamily="34" charset="0"/>
              <a:buChar char="•"/>
              <a:defRPr/>
            </a:pPr>
            <a:r>
              <a:rPr lang="en-US" sz="3200" dirty="0"/>
              <a:t>Total maximum daily loads (TMDLs)</a:t>
            </a:r>
          </a:p>
          <a:p>
            <a:pPr lvl="2" eaLnBrk="1" hangingPunct="1">
              <a:buFont typeface="Arial" pitchFamily="34" charset="0"/>
              <a:buChar char="•"/>
              <a:defRPr/>
            </a:pPr>
            <a:r>
              <a:rPr lang="en-US" dirty="0"/>
              <a:t>Represent maximum amount of pollutant in water before quality is reduced</a:t>
            </a:r>
          </a:p>
          <a:p>
            <a:pPr lvl="1" eaLnBrk="1" hangingPunct="1">
              <a:buFont typeface="Arial" pitchFamily="34" charset="0"/>
              <a:buChar char="•"/>
              <a:defRPr/>
            </a:pPr>
            <a:r>
              <a:rPr lang="en-US" sz="3200" dirty="0"/>
              <a:t>EPA requires states to report impaired waters that surpass TMDLs</a:t>
            </a:r>
          </a:p>
          <a:p>
            <a:pPr lvl="1" eaLnBrk="1" hangingPunct="1">
              <a:buFont typeface="Arial" pitchFamily="34" charset="0"/>
              <a:buChar char="•"/>
              <a:defRPr/>
            </a:pPr>
            <a:r>
              <a:rPr lang="en-US" sz="3200" dirty="0"/>
              <a:t>Top impairments</a:t>
            </a:r>
          </a:p>
          <a:p>
            <a:pPr marL="1371600" lvl="2" indent="-514350" eaLnBrk="1" hangingPunct="1">
              <a:buFont typeface="+mj-lt"/>
              <a:buAutoNum type="arabicPeriod"/>
              <a:defRPr/>
            </a:pPr>
            <a:r>
              <a:rPr lang="en-US" dirty="0"/>
              <a:t>Pathogens</a:t>
            </a:r>
          </a:p>
          <a:p>
            <a:pPr marL="1371600" lvl="2" indent="-514350" eaLnBrk="1" hangingPunct="1">
              <a:buFont typeface="+mj-lt"/>
              <a:buAutoNum type="arabicPeriod"/>
              <a:defRPr/>
            </a:pPr>
            <a:r>
              <a:rPr lang="en-US" dirty="0"/>
              <a:t>Metals</a:t>
            </a:r>
          </a:p>
          <a:p>
            <a:pPr marL="1371600" lvl="2" indent="-514350" eaLnBrk="1" hangingPunct="1">
              <a:buFont typeface="+mj-lt"/>
              <a:buAutoNum type="arabicPeriod"/>
              <a:defRPr/>
            </a:pPr>
            <a:r>
              <a:rPr lang="en-US" dirty="0"/>
              <a:t>Nutrients</a:t>
            </a:r>
          </a:p>
        </p:txBody>
      </p:sp>
    </p:spTree>
    <p:extLst>
      <p:ext uri="{BB962C8B-B14F-4D97-AF65-F5344CB8AC3E}">
        <p14:creationId xmlns:p14="http://schemas.microsoft.com/office/powerpoint/2010/main" val="1136682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6"/>
          <p:cNvSpPr>
            <a:spLocks noGrp="1" noChangeArrowheads="1"/>
          </p:cNvSpPr>
          <p:nvPr>
            <p:ph type="title"/>
          </p:nvPr>
        </p:nvSpPr>
        <p:spPr>
          <a:xfrm>
            <a:off x="381000" y="228600"/>
            <a:ext cx="8229600" cy="1143000"/>
          </a:xfrm>
        </p:spPr>
        <p:txBody>
          <a:bodyPr/>
          <a:lstStyle/>
          <a:p>
            <a:pPr eaLnBrk="1" hangingPunct="1"/>
            <a:r>
              <a:rPr lang="en-US" altLang="en-US" dirty="0">
                <a:solidFill>
                  <a:srgbClr val="333399"/>
                </a:solidFill>
              </a:rPr>
              <a:t>11.6 Wastewater Treatment</a:t>
            </a:r>
          </a:p>
        </p:txBody>
      </p:sp>
      <p:sp>
        <p:nvSpPr>
          <p:cNvPr id="89092" name="Rectangle 7"/>
          <p:cNvSpPr>
            <a:spLocks noGrp="1" noChangeArrowheads="1"/>
          </p:cNvSpPr>
          <p:nvPr>
            <p:ph type="body" idx="1"/>
          </p:nvPr>
        </p:nvSpPr>
        <p:spPr>
          <a:xfrm>
            <a:off x="228600" y="1447800"/>
            <a:ext cx="8229600" cy="5106987"/>
          </a:xfrm>
        </p:spPr>
        <p:txBody>
          <a:bodyPr/>
          <a:lstStyle/>
          <a:p>
            <a:pPr lvl="1" eaLnBrk="1" hangingPunct="1">
              <a:buFont typeface="Arial" pitchFamily="34" charset="0"/>
              <a:buChar char="•"/>
            </a:pPr>
            <a:r>
              <a:rPr lang="en-US" altLang="en-US" dirty="0"/>
              <a:t>Pretreatment</a:t>
            </a:r>
          </a:p>
          <a:p>
            <a:pPr lvl="2" eaLnBrk="1" hangingPunct="1"/>
            <a:r>
              <a:rPr lang="en-US" altLang="en-US" dirty="0"/>
              <a:t>Large items removed, grease/oil</a:t>
            </a:r>
          </a:p>
          <a:p>
            <a:pPr lvl="1" eaLnBrk="1" hangingPunct="1">
              <a:buFont typeface="Arial" pitchFamily="34" charset="0"/>
              <a:buChar char="•"/>
            </a:pPr>
            <a:r>
              <a:rPr lang="en-US" altLang="en-US" dirty="0"/>
              <a:t>Primary treatment</a:t>
            </a:r>
          </a:p>
          <a:p>
            <a:pPr lvl="2" eaLnBrk="1" hangingPunct="1"/>
            <a:r>
              <a:rPr lang="en-US" altLang="en-US" dirty="0"/>
              <a:t>Particles settle out (sludge)</a:t>
            </a:r>
          </a:p>
          <a:p>
            <a:pPr lvl="1" eaLnBrk="1" hangingPunct="1">
              <a:buFont typeface="Arial" pitchFamily="34" charset="0"/>
              <a:buChar char="•"/>
            </a:pPr>
            <a:r>
              <a:rPr lang="en-US" altLang="en-US" dirty="0"/>
              <a:t>Secondary treatment</a:t>
            </a:r>
          </a:p>
          <a:p>
            <a:pPr lvl="2" eaLnBrk="1" hangingPunct="1"/>
            <a:r>
              <a:rPr lang="en-US" altLang="en-US" dirty="0"/>
              <a:t>Bacteria used to break down organic material</a:t>
            </a:r>
          </a:p>
          <a:p>
            <a:pPr lvl="1" eaLnBrk="1" hangingPunct="1">
              <a:buFont typeface="Arial" pitchFamily="34" charset="0"/>
              <a:buChar char="•"/>
            </a:pPr>
            <a:r>
              <a:rPr lang="en-US" altLang="en-US" dirty="0"/>
              <a:t>Tertiary treatment</a:t>
            </a:r>
          </a:p>
          <a:p>
            <a:pPr lvl="2" eaLnBrk="1" hangingPunct="1"/>
            <a:r>
              <a:rPr lang="en-US" altLang="en-US" dirty="0"/>
              <a:t>Removes inorganic nutrients</a:t>
            </a:r>
          </a:p>
          <a:p>
            <a:pPr lvl="1" eaLnBrk="1" hangingPunct="1">
              <a:buFont typeface="Arial" pitchFamily="34" charset="0"/>
              <a:buChar char="•"/>
            </a:pPr>
            <a:endParaRPr lang="en-US" altLang="en-US" dirty="0"/>
          </a:p>
        </p:txBody>
      </p:sp>
    </p:spTree>
    <p:extLst>
      <p:ext uri="{BB962C8B-B14F-4D97-AF65-F5344CB8AC3E}">
        <p14:creationId xmlns:p14="http://schemas.microsoft.com/office/powerpoint/2010/main" val="2800464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6"/>
          <p:cNvSpPr>
            <a:spLocks noGrp="1" noChangeArrowheads="1"/>
          </p:cNvSpPr>
          <p:nvPr>
            <p:ph type="title"/>
          </p:nvPr>
        </p:nvSpPr>
        <p:spPr>
          <a:xfrm>
            <a:off x="433387" y="228600"/>
            <a:ext cx="8229600" cy="1143000"/>
          </a:xfrm>
        </p:spPr>
        <p:txBody>
          <a:bodyPr/>
          <a:lstStyle/>
          <a:p>
            <a:pPr eaLnBrk="1" hangingPunct="1"/>
            <a:r>
              <a:rPr lang="en-US" altLang="en-US" dirty="0">
                <a:solidFill>
                  <a:srgbClr val="333399"/>
                </a:solidFill>
              </a:rPr>
              <a:t>11.6 Wastewater Treatment</a:t>
            </a:r>
          </a:p>
        </p:txBody>
      </p:sp>
      <p:sp>
        <p:nvSpPr>
          <p:cNvPr id="90116" name="Rectangle 7"/>
          <p:cNvSpPr>
            <a:spLocks noGrp="1" noChangeArrowheads="1"/>
          </p:cNvSpPr>
          <p:nvPr>
            <p:ph type="body" idx="1"/>
          </p:nvPr>
        </p:nvSpPr>
        <p:spPr>
          <a:xfrm>
            <a:off x="152400" y="1727922"/>
            <a:ext cx="8229600" cy="5106987"/>
          </a:xfrm>
        </p:spPr>
        <p:txBody>
          <a:bodyPr/>
          <a:lstStyle/>
          <a:p>
            <a:pPr lvl="1" eaLnBrk="1" hangingPunct="1">
              <a:buFont typeface="Arial" pitchFamily="34" charset="0"/>
              <a:buChar char="•"/>
            </a:pPr>
            <a:r>
              <a:rPr lang="en-US" altLang="en-US" dirty="0"/>
              <a:t>On-site wastewater treatment</a:t>
            </a:r>
          </a:p>
          <a:p>
            <a:pPr lvl="1" eaLnBrk="1" hangingPunct="1">
              <a:buFont typeface="Arial" pitchFamily="34" charset="0"/>
              <a:buChar char="•"/>
            </a:pPr>
            <a:r>
              <a:rPr lang="en-US" altLang="en-US" dirty="0"/>
              <a:t>Septic system</a:t>
            </a:r>
          </a:p>
          <a:p>
            <a:pPr lvl="1" eaLnBrk="1" hangingPunct="1">
              <a:buFont typeface="Arial" pitchFamily="34" charset="0"/>
              <a:buChar char="•"/>
            </a:pPr>
            <a:r>
              <a:rPr lang="en-US" altLang="en-US" dirty="0"/>
              <a:t>Typical in less densely populated areas</a:t>
            </a:r>
          </a:p>
          <a:p>
            <a:pPr lvl="1" eaLnBrk="1" hangingPunct="1">
              <a:buFont typeface="Arial" pitchFamily="34" charset="0"/>
              <a:buChar char="•"/>
            </a:pPr>
            <a:r>
              <a:rPr lang="en-US" altLang="en-US" dirty="0"/>
              <a:t>Sewage settles in underground tank </a:t>
            </a:r>
          </a:p>
          <a:p>
            <a:pPr lvl="2" eaLnBrk="1" hangingPunct="1"/>
            <a:r>
              <a:rPr lang="en-US" altLang="en-US" dirty="0"/>
              <a:t>Microorganisms break wastes down</a:t>
            </a:r>
          </a:p>
          <a:p>
            <a:pPr lvl="1" eaLnBrk="1" hangingPunct="1">
              <a:buFont typeface="Arial" pitchFamily="34" charset="0"/>
              <a:buChar char="•"/>
            </a:pPr>
            <a:r>
              <a:rPr lang="en-US" altLang="en-US" dirty="0"/>
              <a:t>Leach field</a:t>
            </a:r>
          </a:p>
          <a:p>
            <a:pPr lvl="2" eaLnBrk="1" hangingPunct="1"/>
            <a:r>
              <a:rPr lang="en-US" altLang="en-US" dirty="0"/>
              <a:t>Area where wastewater is discharged in soil from septic tank</a:t>
            </a:r>
          </a:p>
          <a:p>
            <a:pPr lvl="3" eaLnBrk="1" hangingPunct="1">
              <a:buFont typeface="Arial" pitchFamily="34" charset="0"/>
              <a:buChar char="–"/>
            </a:pPr>
            <a:r>
              <a:rPr lang="en-US" altLang="en-US" dirty="0"/>
              <a:t>Microorganisms break wastes down</a:t>
            </a:r>
          </a:p>
          <a:p>
            <a:pPr lvl="1" eaLnBrk="1" hangingPunct="1">
              <a:buFont typeface="Arial" pitchFamily="34" charset="0"/>
              <a:buChar char="•"/>
            </a:pPr>
            <a:endParaRPr lang="en-US" altLang="en-US" dirty="0"/>
          </a:p>
        </p:txBody>
      </p:sp>
    </p:spTree>
    <p:extLst>
      <p:ext uri="{BB962C8B-B14F-4D97-AF65-F5344CB8AC3E}">
        <p14:creationId xmlns:p14="http://schemas.microsoft.com/office/powerpoint/2010/main" val="16730240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483"/>
          <a:stretch/>
        </p:blipFill>
        <p:spPr>
          <a:xfrm>
            <a:off x="535264" y="264778"/>
            <a:ext cx="8063948" cy="6032560"/>
          </a:xfrm>
          <a:prstGeom prst="rect">
            <a:avLst/>
          </a:prstGeom>
        </p:spPr>
      </p:pic>
    </p:spTree>
    <p:extLst>
      <p:ext uri="{BB962C8B-B14F-4D97-AF65-F5344CB8AC3E}">
        <p14:creationId xmlns:p14="http://schemas.microsoft.com/office/powerpoint/2010/main" val="22583820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6"/>
          <p:cNvSpPr>
            <a:spLocks noGrp="1" noChangeArrowheads="1"/>
          </p:cNvSpPr>
          <p:nvPr>
            <p:ph type="title"/>
          </p:nvPr>
        </p:nvSpPr>
        <p:spPr>
          <a:xfrm>
            <a:off x="457200" y="228600"/>
            <a:ext cx="8229600" cy="1143000"/>
          </a:xfrm>
        </p:spPr>
        <p:txBody>
          <a:bodyPr/>
          <a:lstStyle/>
          <a:p>
            <a:pPr eaLnBrk="1" hangingPunct="1"/>
            <a:r>
              <a:rPr lang="en-US" altLang="en-US" dirty="0">
                <a:solidFill>
                  <a:srgbClr val="333399"/>
                </a:solidFill>
              </a:rPr>
              <a:t>11.7 Water and You</a:t>
            </a:r>
          </a:p>
        </p:txBody>
      </p:sp>
      <p:sp>
        <p:nvSpPr>
          <p:cNvPr id="95236" name="Rectangle 7"/>
          <p:cNvSpPr>
            <a:spLocks noGrp="1" noChangeArrowheads="1"/>
          </p:cNvSpPr>
          <p:nvPr>
            <p:ph type="body" idx="1"/>
          </p:nvPr>
        </p:nvSpPr>
        <p:spPr>
          <a:xfrm>
            <a:off x="157884" y="1981200"/>
            <a:ext cx="8683625" cy="5106987"/>
          </a:xfrm>
        </p:spPr>
        <p:txBody>
          <a:bodyPr/>
          <a:lstStyle/>
          <a:p>
            <a:pPr lvl="1" eaLnBrk="1" hangingPunct="1">
              <a:buFont typeface="Arial" pitchFamily="34" charset="0"/>
              <a:buChar char="•"/>
            </a:pPr>
            <a:r>
              <a:rPr lang="en-US" altLang="en-US" sz="3200" dirty="0"/>
              <a:t>United States: 13% of fresh water used in municipal systems</a:t>
            </a:r>
          </a:p>
          <a:p>
            <a:pPr lvl="1" eaLnBrk="1" hangingPunct="1">
              <a:buFont typeface="Arial" pitchFamily="34" charset="0"/>
              <a:buChar char="•"/>
            </a:pPr>
            <a:r>
              <a:rPr lang="en-US" altLang="en-US" sz="3200" dirty="0"/>
              <a:t>Bathrooms and laundry highest proportion</a:t>
            </a:r>
          </a:p>
          <a:p>
            <a:pPr lvl="1" eaLnBrk="1" hangingPunct="1">
              <a:buFont typeface="Arial" pitchFamily="34" charset="0"/>
              <a:buChar char="•"/>
            </a:pPr>
            <a:r>
              <a:rPr lang="en-US" altLang="en-US" sz="3200" dirty="0"/>
              <a:t>Toilets, washing machines, showers biggest users</a:t>
            </a:r>
          </a:p>
        </p:txBody>
      </p:sp>
    </p:spTree>
    <p:extLst>
      <p:ext uri="{BB962C8B-B14F-4D97-AF65-F5344CB8AC3E}">
        <p14:creationId xmlns:p14="http://schemas.microsoft.com/office/powerpoint/2010/main" val="138017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445"/>
          <a:stretch/>
        </p:blipFill>
        <p:spPr>
          <a:xfrm>
            <a:off x="662130" y="256430"/>
            <a:ext cx="7810216" cy="6015162"/>
          </a:xfrm>
          <a:prstGeom prst="rect">
            <a:avLst/>
          </a:prstGeom>
        </p:spPr>
      </p:pic>
    </p:spTree>
    <p:extLst>
      <p:ext uri="{BB962C8B-B14F-4D97-AF65-F5344CB8AC3E}">
        <p14:creationId xmlns:p14="http://schemas.microsoft.com/office/powerpoint/2010/main" val="15369085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6"/>
          <p:cNvSpPr>
            <a:spLocks noGrp="1" noChangeArrowheads="1"/>
          </p:cNvSpPr>
          <p:nvPr>
            <p:ph type="title"/>
          </p:nvPr>
        </p:nvSpPr>
        <p:spPr>
          <a:xfrm>
            <a:off x="457200" y="152400"/>
            <a:ext cx="8229600" cy="1143000"/>
          </a:xfrm>
        </p:spPr>
        <p:txBody>
          <a:bodyPr/>
          <a:lstStyle/>
          <a:p>
            <a:pPr eaLnBrk="1" hangingPunct="1"/>
            <a:r>
              <a:rPr lang="en-US" altLang="en-US" dirty="0">
                <a:solidFill>
                  <a:srgbClr val="333399"/>
                </a:solidFill>
              </a:rPr>
              <a:t>11.7 Water and You</a:t>
            </a:r>
          </a:p>
        </p:txBody>
      </p:sp>
      <p:sp>
        <p:nvSpPr>
          <p:cNvPr id="98308" name="Rectangle 7"/>
          <p:cNvSpPr>
            <a:spLocks noGrp="1" noChangeArrowheads="1"/>
          </p:cNvSpPr>
          <p:nvPr>
            <p:ph type="body" idx="1"/>
          </p:nvPr>
        </p:nvSpPr>
        <p:spPr>
          <a:xfrm>
            <a:off x="304800" y="1600200"/>
            <a:ext cx="8229600" cy="5106987"/>
          </a:xfrm>
        </p:spPr>
        <p:txBody>
          <a:bodyPr/>
          <a:lstStyle/>
          <a:p>
            <a:pPr lvl="1" eaLnBrk="1" hangingPunct="1">
              <a:buFont typeface="Arial" pitchFamily="34" charset="0"/>
              <a:buChar char="•"/>
            </a:pPr>
            <a:r>
              <a:rPr lang="en-US" altLang="en-US" sz="3200" dirty="0"/>
              <a:t>Water efficiency</a:t>
            </a:r>
          </a:p>
          <a:p>
            <a:pPr lvl="1" eaLnBrk="1" hangingPunct="1">
              <a:buFont typeface="Arial" pitchFamily="34" charset="0"/>
              <a:buChar char="•"/>
            </a:pPr>
            <a:r>
              <a:rPr lang="en-US" altLang="en-US" sz="3200" dirty="0"/>
              <a:t>Reduces water consumption</a:t>
            </a:r>
          </a:p>
          <a:p>
            <a:pPr lvl="1" eaLnBrk="1" hangingPunct="1">
              <a:buFont typeface="Arial" pitchFamily="34" charset="0"/>
              <a:buChar char="•"/>
            </a:pPr>
            <a:r>
              <a:rPr lang="en-US" altLang="en-US" sz="3200" dirty="0"/>
              <a:t>Technology advances used</a:t>
            </a:r>
          </a:p>
          <a:p>
            <a:pPr lvl="1" eaLnBrk="1" hangingPunct="1">
              <a:buFont typeface="Arial" pitchFamily="34" charset="0"/>
              <a:buChar char="•"/>
            </a:pPr>
            <a:r>
              <a:rPr lang="en-US" altLang="en-US" sz="3200" dirty="0"/>
              <a:t>Government regulation/incentives</a:t>
            </a:r>
          </a:p>
          <a:p>
            <a:pPr lvl="2" eaLnBrk="1" hangingPunct="1"/>
            <a:r>
              <a:rPr lang="en-US" altLang="en-US" dirty="0"/>
              <a:t>EPA </a:t>
            </a:r>
            <a:r>
              <a:rPr lang="en-US" altLang="en-US" dirty="0" err="1"/>
              <a:t>WaterSense</a:t>
            </a:r>
            <a:r>
              <a:rPr lang="en-US" altLang="en-US" baseline="30000" dirty="0">
                <a:latin typeface="Times New Roman" pitchFamily="18" charset="0"/>
                <a:cs typeface="Times New Roman" pitchFamily="18" charset="0"/>
              </a:rPr>
              <a:t>®</a:t>
            </a:r>
            <a:r>
              <a:rPr lang="en-US" altLang="en-US" dirty="0"/>
              <a:t> program</a:t>
            </a:r>
          </a:p>
          <a:p>
            <a:pPr lvl="2" eaLnBrk="1" hangingPunct="1"/>
            <a:r>
              <a:rPr lang="en-US" altLang="en-US"/>
              <a:t>2006–2012 </a:t>
            </a:r>
            <a:r>
              <a:rPr lang="en-US" altLang="en-US" dirty="0"/>
              <a:t>program saved 487 billion gallons</a:t>
            </a:r>
          </a:p>
          <a:p>
            <a:pPr lvl="1" eaLnBrk="1" hangingPunct="1">
              <a:buFont typeface="Arial" pitchFamily="34" charset="0"/>
              <a:buChar char="•"/>
            </a:pPr>
            <a:r>
              <a:rPr lang="en-US" altLang="en-US" sz="3200" dirty="0"/>
              <a:t>Improving water efficiency of appliances</a:t>
            </a:r>
          </a:p>
          <a:p>
            <a:pPr lvl="1" eaLnBrk="1" hangingPunct="1">
              <a:buFont typeface="Arial" pitchFamily="34" charset="0"/>
              <a:buChar char="•"/>
            </a:pPr>
            <a:r>
              <a:rPr lang="en-US" altLang="en-US" sz="3200" dirty="0"/>
              <a:t>Low-flow toilets, showerheads</a:t>
            </a:r>
          </a:p>
          <a:p>
            <a:pPr lvl="1" eaLnBrk="1" hangingPunct="1">
              <a:buFont typeface="Arial" pitchFamily="34" charset="0"/>
              <a:buChar char="•"/>
            </a:pPr>
            <a:endParaRPr lang="en-US" altLang="en-US" sz="3200" dirty="0"/>
          </a:p>
        </p:txBody>
      </p:sp>
    </p:spTree>
    <p:extLst>
      <p:ext uri="{BB962C8B-B14F-4D97-AF65-F5344CB8AC3E}">
        <p14:creationId xmlns:p14="http://schemas.microsoft.com/office/powerpoint/2010/main" val="30545959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445"/>
          <a:stretch/>
        </p:blipFill>
        <p:spPr>
          <a:xfrm>
            <a:off x="2148840" y="137160"/>
            <a:ext cx="4846320" cy="6422666"/>
          </a:xfrm>
          <a:prstGeom prst="rect">
            <a:avLst/>
          </a:prstGeom>
        </p:spPr>
      </p:pic>
    </p:spTree>
    <p:extLst>
      <p:ext uri="{BB962C8B-B14F-4D97-AF65-F5344CB8AC3E}">
        <p14:creationId xmlns:p14="http://schemas.microsoft.com/office/powerpoint/2010/main" val="2714472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6"/>
          <p:cNvSpPr>
            <a:spLocks noGrp="1" noChangeArrowheads="1"/>
          </p:cNvSpPr>
          <p:nvPr>
            <p:ph type="title"/>
          </p:nvPr>
        </p:nvSpPr>
        <p:spPr>
          <a:xfrm>
            <a:off x="457200" y="228600"/>
            <a:ext cx="8229600" cy="1143000"/>
          </a:xfrm>
        </p:spPr>
        <p:txBody>
          <a:bodyPr/>
          <a:lstStyle/>
          <a:p>
            <a:pPr eaLnBrk="1" hangingPunct="1"/>
            <a:r>
              <a:rPr lang="en-US" altLang="en-US" dirty="0">
                <a:solidFill>
                  <a:srgbClr val="333399"/>
                </a:solidFill>
              </a:rPr>
              <a:t>11.7 Water and You</a:t>
            </a:r>
          </a:p>
        </p:txBody>
      </p:sp>
      <p:sp>
        <p:nvSpPr>
          <p:cNvPr id="100356" name="Rectangle 7"/>
          <p:cNvSpPr>
            <a:spLocks noGrp="1" noChangeArrowheads="1"/>
          </p:cNvSpPr>
          <p:nvPr>
            <p:ph type="body" idx="1"/>
          </p:nvPr>
        </p:nvSpPr>
        <p:spPr>
          <a:xfrm>
            <a:off x="228600" y="1524000"/>
            <a:ext cx="8229600" cy="5106987"/>
          </a:xfrm>
        </p:spPr>
        <p:txBody>
          <a:bodyPr/>
          <a:lstStyle/>
          <a:p>
            <a:pPr lvl="1" eaLnBrk="1" hangingPunct="1">
              <a:buFont typeface="Arial" pitchFamily="34" charset="0"/>
              <a:buChar char="•"/>
            </a:pPr>
            <a:r>
              <a:rPr lang="en-US" altLang="en-US" sz="3200" dirty="0"/>
              <a:t>Water conservation</a:t>
            </a:r>
          </a:p>
          <a:p>
            <a:pPr lvl="2" eaLnBrk="1" hangingPunct="1"/>
            <a:r>
              <a:rPr lang="en-US" altLang="en-US" dirty="0"/>
              <a:t>Using less vs. using more efficiently</a:t>
            </a:r>
          </a:p>
          <a:p>
            <a:pPr lvl="2" eaLnBrk="1" hangingPunct="1"/>
            <a:r>
              <a:rPr lang="en-US" altLang="en-US" dirty="0"/>
              <a:t>Behavior changes</a:t>
            </a:r>
          </a:p>
          <a:p>
            <a:pPr lvl="3" eaLnBrk="1" hangingPunct="1">
              <a:buFont typeface="Arial" pitchFamily="34" charset="0"/>
              <a:buChar char="–"/>
            </a:pPr>
            <a:r>
              <a:rPr lang="en-US" altLang="en-US" dirty="0"/>
              <a:t>Shorter showers, faucet off while brushing teeth</a:t>
            </a:r>
          </a:p>
          <a:p>
            <a:pPr lvl="2" eaLnBrk="1" hangingPunct="1"/>
            <a:r>
              <a:rPr lang="en-US" altLang="en-US" dirty="0"/>
              <a:t>Rainwater use</a:t>
            </a:r>
          </a:p>
          <a:p>
            <a:pPr lvl="3" eaLnBrk="1" hangingPunct="1">
              <a:buFont typeface="Arial" pitchFamily="34" charset="0"/>
              <a:buChar char="–"/>
            </a:pPr>
            <a:r>
              <a:rPr lang="en-US" altLang="en-US" dirty="0"/>
              <a:t>Rain barrels</a:t>
            </a:r>
          </a:p>
          <a:p>
            <a:pPr lvl="2" eaLnBrk="1" hangingPunct="1"/>
            <a:r>
              <a:rPr lang="en-US" altLang="en-US" dirty="0" err="1"/>
              <a:t>Graywater</a:t>
            </a:r>
            <a:endParaRPr lang="en-US" altLang="en-US" dirty="0"/>
          </a:p>
          <a:p>
            <a:pPr lvl="3" eaLnBrk="1" hangingPunct="1">
              <a:buFont typeface="Arial" pitchFamily="34" charset="0"/>
              <a:buChar char="–"/>
            </a:pPr>
            <a:r>
              <a:rPr lang="en-US" altLang="en-US" dirty="0"/>
              <a:t>Water from non-sewage</a:t>
            </a:r>
          </a:p>
          <a:p>
            <a:pPr lvl="3" eaLnBrk="1" hangingPunct="1">
              <a:buFont typeface="Arial" pitchFamily="34" charset="0"/>
              <a:buChar char="–"/>
            </a:pPr>
            <a:r>
              <a:rPr lang="en-US" altLang="en-US" dirty="0"/>
              <a:t>Used for flushing, non-drinking uses</a:t>
            </a:r>
          </a:p>
          <a:p>
            <a:pPr lvl="2" eaLnBrk="1" hangingPunct="1"/>
            <a:r>
              <a:rPr lang="en-US" altLang="en-US" dirty="0" err="1"/>
              <a:t>Blackwater</a:t>
            </a:r>
            <a:endParaRPr lang="en-US" altLang="en-US" dirty="0"/>
          </a:p>
          <a:p>
            <a:pPr lvl="3" eaLnBrk="1" hangingPunct="1">
              <a:buFont typeface="Arial" pitchFamily="34" charset="0"/>
              <a:buChar char="–"/>
            </a:pPr>
            <a:r>
              <a:rPr lang="en-US" altLang="en-US" dirty="0"/>
              <a:t>Toilets, sewage</a:t>
            </a:r>
          </a:p>
          <a:p>
            <a:pPr lvl="1" eaLnBrk="1" hangingPunct="1">
              <a:buFont typeface="Arial" pitchFamily="34" charset="0"/>
              <a:buChar char="•"/>
            </a:pPr>
            <a:endParaRPr lang="en-US" altLang="en-US" sz="3200" dirty="0"/>
          </a:p>
        </p:txBody>
      </p:sp>
    </p:spTree>
    <p:extLst>
      <p:ext uri="{BB962C8B-B14F-4D97-AF65-F5344CB8AC3E}">
        <p14:creationId xmlns:p14="http://schemas.microsoft.com/office/powerpoint/2010/main" val="2211496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957"/>
          <a:stretch/>
        </p:blipFill>
        <p:spPr>
          <a:xfrm>
            <a:off x="304800" y="798576"/>
            <a:ext cx="8534400" cy="5105267"/>
          </a:xfrm>
          <a:prstGeom prst="rect">
            <a:avLst/>
          </a:prstGeom>
        </p:spPr>
      </p:pic>
    </p:spTree>
    <p:extLst>
      <p:ext uri="{BB962C8B-B14F-4D97-AF65-F5344CB8AC3E}">
        <p14:creationId xmlns:p14="http://schemas.microsoft.com/office/powerpoint/2010/main" val="41491391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6">
            <a:extLst>
              <a:ext uri="{FF2B5EF4-FFF2-40B4-BE49-F238E27FC236}">
                <a16:creationId xmlns:a16="http://schemas.microsoft.com/office/drawing/2014/main" id="{D51D5FBA-B7AB-457D-885F-9D635BECEC47}"/>
              </a:ext>
            </a:extLst>
          </p:cNvPr>
          <p:cNvSpPr>
            <a:spLocks noGrp="1" noChangeArrowheads="1"/>
          </p:cNvSpPr>
          <p:nvPr>
            <p:ph type="title"/>
          </p:nvPr>
        </p:nvSpPr>
        <p:spPr>
          <a:xfrm>
            <a:off x="228600" y="1143000"/>
            <a:ext cx="8229600" cy="674080"/>
          </a:xfrm>
        </p:spPr>
        <p:txBody>
          <a:bodyPr>
            <a:noAutofit/>
          </a:bodyPr>
          <a:lstStyle/>
          <a:p>
            <a:pPr eaLnBrk="1" hangingPunct="1"/>
            <a:r>
              <a:rPr lang="en-US" altLang="en-US" sz="4000" dirty="0"/>
              <a:t>11.8 Water Conservation Policy and Law</a:t>
            </a:r>
          </a:p>
        </p:txBody>
      </p:sp>
      <p:sp>
        <p:nvSpPr>
          <p:cNvPr id="110596" name="Rectangle 7">
            <a:extLst>
              <a:ext uri="{FF2B5EF4-FFF2-40B4-BE49-F238E27FC236}">
                <a16:creationId xmlns:a16="http://schemas.microsoft.com/office/drawing/2014/main" id="{7DD12BB3-AF78-4897-B25D-B81C4E324896}"/>
              </a:ext>
            </a:extLst>
          </p:cNvPr>
          <p:cNvSpPr>
            <a:spLocks noGrp="1" noChangeArrowheads="1"/>
          </p:cNvSpPr>
          <p:nvPr>
            <p:ph type="body" idx="1"/>
          </p:nvPr>
        </p:nvSpPr>
        <p:spPr>
          <a:xfrm>
            <a:off x="152400" y="1981200"/>
            <a:ext cx="8229600" cy="4241691"/>
          </a:xfrm>
        </p:spPr>
        <p:txBody>
          <a:bodyPr/>
          <a:lstStyle/>
          <a:p>
            <a:pPr marL="527050" indent="-412750" eaLnBrk="1" hangingPunct="1"/>
            <a:r>
              <a:rPr lang="en-US" altLang="en-US" sz="2800" dirty="0"/>
              <a:t>U.S. water quality</a:t>
            </a:r>
          </a:p>
          <a:p>
            <a:pPr marL="941388" lvl="1" indent="-414338" eaLnBrk="1" hangingPunct="1"/>
            <a:r>
              <a:rPr lang="en-US" altLang="en-US" sz="2400" dirty="0"/>
              <a:t>1899 Refuse Act</a:t>
            </a:r>
          </a:p>
          <a:p>
            <a:pPr marL="941388" lvl="1" indent="-414338" eaLnBrk="1" hangingPunct="1"/>
            <a:r>
              <a:rPr lang="en-US" altLang="en-US" sz="2400" dirty="0"/>
              <a:t>Oil Pollution Act of 1924</a:t>
            </a:r>
          </a:p>
          <a:p>
            <a:pPr marL="941388" lvl="1" indent="-414338" eaLnBrk="1" hangingPunct="1"/>
            <a:r>
              <a:rPr lang="en-US" altLang="en-US" sz="2400" dirty="0"/>
              <a:t>Water Pollution Act of 1948</a:t>
            </a:r>
          </a:p>
          <a:p>
            <a:pPr marL="941388" lvl="1" indent="-414338" eaLnBrk="1" hangingPunct="1"/>
            <a:r>
              <a:rPr lang="en-US" altLang="en-US" sz="2400" dirty="0"/>
              <a:t>Clean Water Act of 1972</a:t>
            </a:r>
          </a:p>
          <a:p>
            <a:pPr marL="527050" indent="-412750" eaLnBrk="1" hangingPunct="1"/>
            <a:r>
              <a:rPr lang="en-US" altLang="en-US" sz="2800" dirty="0"/>
              <a:t>International water law</a:t>
            </a:r>
          </a:p>
          <a:p>
            <a:pPr marL="941388" lvl="1" indent="-414338" eaLnBrk="1" hangingPunct="1"/>
            <a:r>
              <a:rPr lang="en-US" altLang="en-US" sz="2400" dirty="0"/>
              <a:t>1997 Convention on the Non-Navigational Uses of International Watercourses</a:t>
            </a:r>
          </a:p>
        </p:txBody>
      </p:sp>
    </p:spTree>
    <p:extLst>
      <p:ext uri="{BB962C8B-B14F-4D97-AF65-F5344CB8AC3E}">
        <p14:creationId xmlns:p14="http://schemas.microsoft.com/office/powerpoint/2010/main" val="3122207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712"/>
          <a:stretch/>
        </p:blipFill>
        <p:spPr>
          <a:xfrm>
            <a:off x="304800" y="402336"/>
            <a:ext cx="8534400" cy="5889134"/>
          </a:xfrm>
          <a:prstGeom prst="rect">
            <a:avLst/>
          </a:prstGeom>
        </p:spPr>
      </p:pic>
    </p:spTree>
    <p:extLst>
      <p:ext uri="{BB962C8B-B14F-4D97-AF65-F5344CB8AC3E}">
        <p14:creationId xmlns:p14="http://schemas.microsoft.com/office/powerpoint/2010/main" val="860750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321"/>
          <a:stretch/>
        </p:blipFill>
        <p:spPr>
          <a:xfrm>
            <a:off x="304800" y="1182624"/>
            <a:ext cx="8534400" cy="4343533"/>
          </a:xfrm>
          <a:prstGeom prst="rect">
            <a:avLst/>
          </a:prstGeom>
        </p:spPr>
      </p:pic>
    </p:spTree>
    <p:extLst>
      <p:ext uri="{BB962C8B-B14F-4D97-AF65-F5344CB8AC3E}">
        <p14:creationId xmlns:p14="http://schemas.microsoft.com/office/powerpoint/2010/main" val="1236257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6"/>
          <p:cNvSpPr>
            <a:spLocks noGrp="1" noChangeArrowheads="1"/>
          </p:cNvSpPr>
          <p:nvPr>
            <p:ph type="title"/>
          </p:nvPr>
        </p:nvSpPr>
        <p:spPr>
          <a:xfrm>
            <a:off x="457200" y="152400"/>
            <a:ext cx="8229600" cy="1143000"/>
          </a:xfrm>
        </p:spPr>
        <p:txBody>
          <a:bodyPr/>
          <a:lstStyle/>
          <a:p>
            <a:pPr eaLnBrk="1" hangingPunct="1"/>
            <a:r>
              <a:rPr lang="en-US" altLang="en-US" dirty="0">
                <a:solidFill>
                  <a:srgbClr val="333399"/>
                </a:solidFill>
              </a:rPr>
              <a:t>11.4 Water Quality</a:t>
            </a:r>
          </a:p>
        </p:txBody>
      </p:sp>
      <p:sp>
        <p:nvSpPr>
          <p:cNvPr id="51204" name="Rectangle 7"/>
          <p:cNvSpPr>
            <a:spLocks noGrp="1" noChangeArrowheads="1"/>
          </p:cNvSpPr>
          <p:nvPr>
            <p:ph type="body" idx="1"/>
          </p:nvPr>
        </p:nvSpPr>
        <p:spPr>
          <a:xfrm>
            <a:off x="228600" y="1371600"/>
            <a:ext cx="8229600" cy="5106987"/>
          </a:xfrm>
        </p:spPr>
        <p:txBody>
          <a:bodyPr/>
          <a:lstStyle/>
          <a:p>
            <a:pPr lvl="1" eaLnBrk="1" hangingPunct="1">
              <a:buFont typeface="Arial" pitchFamily="34" charset="0"/>
              <a:buChar char="•"/>
            </a:pPr>
            <a:r>
              <a:rPr lang="en-US" altLang="en-US" sz="3200" dirty="0" err="1"/>
              <a:t>Bioassessment</a:t>
            </a:r>
            <a:r>
              <a:rPr lang="en-US" altLang="en-US" sz="3200" dirty="0"/>
              <a:t> </a:t>
            </a:r>
          </a:p>
          <a:p>
            <a:pPr lvl="2" eaLnBrk="1" hangingPunct="1"/>
            <a:r>
              <a:rPr lang="en-US" altLang="en-US" dirty="0"/>
              <a:t>Using organisms living in the water as an indicator of quality</a:t>
            </a:r>
          </a:p>
          <a:p>
            <a:pPr lvl="2" eaLnBrk="1" hangingPunct="1"/>
            <a:r>
              <a:rPr lang="en-US" altLang="en-US" dirty="0"/>
              <a:t>Vegetation, fish, insects, invertebrates, mussels</a:t>
            </a:r>
          </a:p>
          <a:p>
            <a:pPr lvl="3" eaLnBrk="1" hangingPunct="1">
              <a:buFont typeface="Arial" pitchFamily="34" charset="0"/>
              <a:buChar char="–"/>
            </a:pPr>
            <a:r>
              <a:rPr lang="en-US" altLang="en-US" dirty="0"/>
              <a:t>Special attention to those sensitive to water quality</a:t>
            </a:r>
          </a:p>
          <a:p>
            <a:pPr lvl="2" eaLnBrk="1" hangingPunct="1"/>
            <a:r>
              <a:rPr lang="en-US" altLang="en-US" dirty="0"/>
              <a:t>Organisms are biological indicator species</a:t>
            </a:r>
          </a:p>
          <a:p>
            <a:pPr lvl="1" eaLnBrk="1" hangingPunct="1">
              <a:buFont typeface="Arial" pitchFamily="34" charset="0"/>
              <a:buChar char="•"/>
            </a:pPr>
            <a:r>
              <a:rPr lang="en-US" altLang="en-US" sz="3200" dirty="0"/>
              <a:t>All 50 states have developed </a:t>
            </a:r>
            <a:r>
              <a:rPr lang="en-US" altLang="en-US" sz="3200" dirty="0" err="1"/>
              <a:t>bioassessment</a:t>
            </a:r>
            <a:r>
              <a:rPr lang="en-US" altLang="en-US" sz="3200" dirty="0"/>
              <a:t> programs</a:t>
            </a:r>
          </a:p>
          <a:p>
            <a:pPr marL="393192" lvl="1" indent="0">
              <a:buNone/>
            </a:pPr>
            <a:endParaRPr lang="en-US" altLang="en-US" sz="3200" dirty="0"/>
          </a:p>
          <a:p>
            <a:pPr lvl="1" eaLnBrk="1" hangingPunct="1">
              <a:buFont typeface="Arial" pitchFamily="34" charset="0"/>
              <a:buChar char="•"/>
            </a:pPr>
            <a:endParaRPr lang="en-US" altLang="en-US" sz="3200" dirty="0"/>
          </a:p>
          <a:p>
            <a:pPr lvl="1" eaLnBrk="1" hangingPunct="1">
              <a:buFont typeface="Arial" pitchFamily="34" charset="0"/>
              <a:buChar char="•"/>
            </a:pPr>
            <a:endParaRPr lang="en-US" altLang="en-US" sz="3200" dirty="0"/>
          </a:p>
        </p:txBody>
      </p:sp>
    </p:spTree>
    <p:extLst>
      <p:ext uri="{BB962C8B-B14F-4D97-AF65-F5344CB8AC3E}">
        <p14:creationId xmlns:p14="http://schemas.microsoft.com/office/powerpoint/2010/main" val="2231440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6"/>
          <p:cNvSpPr>
            <a:spLocks noGrp="1" noChangeArrowheads="1"/>
          </p:cNvSpPr>
          <p:nvPr>
            <p:ph type="title"/>
          </p:nvPr>
        </p:nvSpPr>
        <p:spPr>
          <a:xfrm>
            <a:off x="457200" y="0"/>
            <a:ext cx="8229600" cy="1143000"/>
          </a:xfrm>
        </p:spPr>
        <p:txBody>
          <a:bodyPr/>
          <a:lstStyle/>
          <a:p>
            <a:pPr eaLnBrk="1" hangingPunct="1"/>
            <a:r>
              <a:rPr lang="en-US" altLang="en-US" dirty="0">
                <a:solidFill>
                  <a:srgbClr val="333399"/>
                </a:solidFill>
              </a:rPr>
              <a:t>11.4 Water Quality</a:t>
            </a:r>
          </a:p>
        </p:txBody>
      </p:sp>
      <p:sp>
        <p:nvSpPr>
          <p:cNvPr id="54276" name="Rectangle 7"/>
          <p:cNvSpPr>
            <a:spLocks noGrp="1" noChangeArrowheads="1"/>
          </p:cNvSpPr>
          <p:nvPr>
            <p:ph type="body" idx="1"/>
          </p:nvPr>
        </p:nvSpPr>
        <p:spPr>
          <a:xfrm>
            <a:off x="228600" y="1295400"/>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Streams</a:t>
            </a:r>
          </a:p>
          <a:p>
            <a:pPr lvl="2" eaLnBrk="1" hangingPunct="1"/>
            <a:r>
              <a:rPr lang="en-US" altLang="en-US" dirty="0"/>
              <a:t>Devastates biodiversity</a:t>
            </a:r>
          </a:p>
          <a:p>
            <a:pPr lvl="2" eaLnBrk="1" hangingPunct="1"/>
            <a:r>
              <a:rPr lang="en-US" altLang="en-US" dirty="0"/>
              <a:t>&gt; 50% of U.S. native freshwater mussels endangered or extinct </a:t>
            </a:r>
          </a:p>
          <a:p>
            <a:pPr lvl="2" eaLnBrk="1" hangingPunct="1"/>
            <a:r>
              <a:rPr lang="en-US" altLang="en-US" dirty="0"/>
              <a:t>Heavy metal from mines</a:t>
            </a:r>
          </a:p>
          <a:p>
            <a:pPr lvl="2" eaLnBrk="1" hangingPunct="1"/>
            <a:r>
              <a:rPr lang="en-US" altLang="en-US" dirty="0"/>
              <a:t>pH altered from mining tailings</a:t>
            </a:r>
          </a:p>
        </p:txBody>
      </p:sp>
    </p:spTree>
    <p:extLst>
      <p:ext uri="{BB962C8B-B14F-4D97-AF65-F5344CB8AC3E}">
        <p14:creationId xmlns:p14="http://schemas.microsoft.com/office/powerpoint/2010/main" val="1068482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6"/>
          <p:cNvSpPr>
            <a:spLocks noGrp="1" noChangeArrowheads="1"/>
          </p:cNvSpPr>
          <p:nvPr>
            <p:ph type="title"/>
          </p:nvPr>
        </p:nvSpPr>
        <p:spPr>
          <a:xfrm>
            <a:off x="457200" y="228600"/>
            <a:ext cx="8229600" cy="1143000"/>
          </a:xfrm>
        </p:spPr>
        <p:txBody>
          <a:bodyPr/>
          <a:lstStyle/>
          <a:p>
            <a:pPr eaLnBrk="1" hangingPunct="1"/>
            <a:r>
              <a:rPr lang="en-US" altLang="en-US" dirty="0">
                <a:solidFill>
                  <a:srgbClr val="333399"/>
                </a:solidFill>
              </a:rPr>
              <a:t>11.4 Water Quality</a:t>
            </a:r>
          </a:p>
        </p:txBody>
      </p:sp>
      <p:sp>
        <p:nvSpPr>
          <p:cNvPr id="55300" name="Rectangle 7"/>
          <p:cNvSpPr>
            <a:spLocks noGrp="1" noChangeArrowheads="1"/>
          </p:cNvSpPr>
          <p:nvPr>
            <p:ph type="body" idx="1"/>
          </p:nvPr>
        </p:nvSpPr>
        <p:spPr>
          <a:xfrm>
            <a:off x="179420" y="1600200"/>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Lakes</a:t>
            </a:r>
          </a:p>
          <a:p>
            <a:pPr lvl="2" eaLnBrk="1" hangingPunct="1"/>
            <a:r>
              <a:rPr lang="en-US" altLang="en-US" dirty="0"/>
              <a:t>Nutrients accumulate from runoff</a:t>
            </a:r>
          </a:p>
          <a:p>
            <a:pPr lvl="2" eaLnBrk="1" hangingPunct="1"/>
            <a:r>
              <a:rPr lang="en-US" altLang="en-US" dirty="0"/>
              <a:t>Eutrophication</a:t>
            </a:r>
          </a:p>
          <a:p>
            <a:pPr lvl="3" eaLnBrk="1" hangingPunct="1">
              <a:buFont typeface="Arial" pitchFamily="34" charset="0"/>
              <a:buChar char="–"/>
            </a:pPr>
            <a:r>
              <a:rPr lang="en-US" altLang="en-US" dirty="0"/>
              <a:t>Enrichment of bodies of water with excess nutrients</a:t>
            </a:r>
          </a:p>
          <a:p>
            <a:pPr lvl="2" eaLnBrk="1" hangingPunct="1"/>
            <a:r>
              <a:rPr lang="en-US" altLang="en-US" dirty="0"/>
              <a:t>Algal blooms</a:t>
            </a:r>
          </a:p>
          <a:p>
            <a:pPr lvl="2" eaLnBrk="1" hangingPunct="1"/>
            <a:r>
              <a:rPr lang="en-US" altLang="en-US" dirty="0"/>
              <a:t>Large amount of organic material decomposition uses up oxygen</a:t>
            </a:r>
          </a:p>
          <a:p>
            <a:pPr lvl="2" eaLnBrk="1" hangingPunct="1"/>
            <a:r>
              <a:rPr lang="en-US" altLang="en-US" dirty="0"/>
              <a:t>Reduces biodiversity </a:t>
            </a:r>
          </a:p>
        </p:txBody>
      </p:sp>
    </p:spTree>
    <p:extLst>
      <p:ext uri="{BB962C8B-B14F-4D97-AF65-F5344CB8AC3E}">
        <p14:creationId xmlns:p14="http://schemas.microsoft.com/office/powerpoint/2010/main" val="715786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6"/>
          <p:cNvSpPr>
            <a:spLocks noGrp="1" noChangeArrowheads="1"/>
          </p:cNvSpPr>
          <p:nvPr>
            <p:ph type="title"/>
          </p:nvPr>
        </p:nvSpPr>
        <p:spPr>
          <a:xfrm>
            <a:off x="304800" y="-24882"/>
            <a:ext cx="8229600" cy="1143000"/>
          </a:xfrm>
        </p:spPr>
        <p:txBody>
          <a:bodyPr/>
          <a:lstStyle/>
          <a:p>
            <a:pPr eaLnBrk="1" hangingPunct="1"/>
            <a:r>
              <a:rPr lang="en-US" altLang="en-US" dirty="0">
                <a:solidFill>
                  <a:srgbClr val="333399"/>
                </a:solidFill>
              </a:rPr>
              <a:t>11.4 Water Quality</a:t>
            </a:r>
          </a:p>
        </p:txBody>
      </p:sp>
      <p:sp>
        <p:nvSpPr>
          <p:cNvPr id="56324" name="Rectangle 7"/>
          <p:cNvSpPr>
            <a:spLocks noGrp="1" noChangeArrowheads="1"/>
          </p:cNvSpPr>
          <p:nvPr>
            <p:ph type="body" idx="1"/>
          </p:nvPr>
        </p:nvSpPr>
        <p:spPr>
          <a:xfrm>
            <a:off x="228600" y="1295400"/>
            <a:ext cx="8229600" cy="5106987"/>
          </a:xfrm>
        </p:spPr>
        <p:txBody>
          <a:bodyPr/>
          <a:lstStyle/>
          <a:p>
            <a:pPr lvl="1" eaLnBrk="1" hangingPunct="1">
              <a:buFont typeface="Arial" pitchFamily="34" charset="0"/>
              <a:buChar char="•"/>
            </a:pPr>
            <a:r>
              <a:rPr lang="en-US" altLang="en-US" sz="3200" dirty="0"/>
              <a:t>Effects of water pollution on ecosystems</a:t>
            </a:r>
          </a:p>
          <a:p>
            <a:pPr lvl="1" eaLnBrk="1" hangingPunct="1">
              <a:buFont typeface="Arial" pitchFamily="34" charset="0"/>
              <a:buChar char="•"/>
            </a:pPr>
            <a:r>
              <a:rPr lang="en-US" altLang="en-US" sz="3200" dirty="0"/>
              <a:t>Estuaries</a:t>
            </a:r>
          </a:p>
          <a:p>
            <a:pPr lvl="2" eaLnBrk="1" hangingPunct="1"/>
            <a:r>
              <a:rPr lang="en-US" altLang="en-US" dirty="0"/>
              <a:t>Are base of watersheds</a:t>
            </a:r>
          </a:p>
          <a:p>
            <a:pPr lvl="3" eaLnBrk="1" hangingPunct="1"/>
            <a:r>
              <a:rPr lang="en-US" altLang="en-US" dirty="0"/>
              <a:t>Many pollutants enter</a:t>
            </a:r>
          </a:p>
          <a:p>
            <a:pPr lvl="2" eaLnBrk="1" hangingPunct="1"/>
            <a:r>
              <a:rPr lang="en-US" altLang="en-US" dirty="0"/>
              <a:t>Excess nitrogen and phosphorus cause eutrophication</a:t>
            </a:r>
          </a:p>
          <a:p>
            <a:pPr lvl="2" eaLnBrk="1" hangingPunct="1"/>
            <a:r>
              <a:rPr lang="en-US" altLang="en-US" dirty="0"/>
              <a:t>Dead zones</a:t>
            </a:r>
          </a:p>
          <a:p>
            <a:pPr lvl="3" eaLnBrk="1" hangingPunct="1"/>
            <a:r>
              <a:rPr lang="en-US" altLang="en-US" dirty="0"/>
              <a:t>Oxygen so low few marine organisms can survive</a:t>
            </a:r>
          </a:p>
        </p:txBody>
      </p:sp>
    </p:spTree>
    <p:extLst>
      <p:ext uri="{BB962C8B-B14F-4D97-AF65-F5344CB8AC3E}">
        <p14:creationId xmlns:p14="http://schemas.microsoft.com/office/powerpoint/2010/main" val="4225195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1345</TotalTime>
  <Words>1433</Words>
  <Application>Microsoft Office PowerPoint</Application>
  <PresentationFormat>On-screen Show (4:3)</PresentationFormat>
  <Paragraphs>252</Paragraphs>
  <Slides>39</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Constantia</vt:lpstr>
      <vt:lpstr>Times New Roman</vt:lpstr>
      <vt:lpstr>TimesNewRomanPS-BoldMT</vt:lpstr>
      <vt:lpstr>Wingdings</vt:lpstr>
      <vt:lpstr>Wingdings 2</vt:lpstr>
      <vt:lpstr>Flow</vt:lpstr>
      <vt:lpstr>Chapter 11 : Water</vt:lpstr>
      <vt:lpstr>11.4 Water Quality</vt:lpstr>
      <vt:lpstr>11.4 Water Quality</vt:lpstr>
      <vt:lpstr>PowerPoint Presentation</vt:lpstr>
      <vt:lpstr>PowerPoint Presentation</vt:lpstr>
      <vt:lpstr>11.4 Water Quality</vt:lpstr>
      <vt:lpstr>11.4 Water Quality</vt:lpstr>
      <vt:lpstr>11.4 Water Quality</vt:lpstr>
      <vt:lpstr>11.4 Water Quality</vt:lpstr>
      <vt:lpstr>11.4 Water Quality</vt:lpstr>
      <vt:lpstr>11.4 Water Quality</vt:lpstr>
      <vt:lpstr>11.4 Water Quality</vt:lpstr>
      <vt:lpstr>PowerPoint Presentation</vt:lpstr>
      <vt:lpstr>11.5 Water Management and Conservation</vt:lpstr>
      <vt:lpstr>PowerPoint Presentation</vt:lpstr>
      <vt:lpstr>11.5 Water Management and Conservation</vt:lpstr>
      <vt:lpstr>PowerPoint Presentation</vt:lpstr>
      <vt:lpstr>11.5 Water Management and Conservation</vt:lpstr>
      <vt:lpstr>PowerPoint Presentation</vt:lpstr>
      <vt:lpstr>11.5 Water Management and Conservation</vt:lpstr>
      <vt:lpstr>11.5 Water Management and Conservation</vt:lpstr>
      <vt:lpstr>PowerPoint Presentation</vt:lpstr>
      <vt:lpstr>11.5 Water Management and Conservation</vt:lpstr>
      <vt:lpstr>PowerPoint Presentation</vt:lpstr>
      <vt:lpstr>11.5 Water Management and Conservation</vt:lpstr>
      <vt:lpstr>11.5 Water Management and Conservation</vt:lpstr>
      <vt:lpstr>11.6 Wastewater Treatment</vt:lpstr>
      <vt:lpstr>11.6 Wastewater Treatment</vt:lpstr>
      <vt:lpstr>PowerPoint Presentation</vt:lpstr>
      <vt:lpstr>11.6 Wastewater Treatment</vt:lpstr>
      <vt:lpstr>11.6 Wastewater Treatment</vt:lpstr>
      <vt:lpstr>PowerPoint Presentation</vt:lpstr>
      <vt:lpstr>11.7 Water and You</vt:lpstr>
      <vt:lpstr>PowerPoint Presentation</vt:lpstr>
      <vt:lpstr>11.7 Water and You</vt:lpstr>
      <vt:lpstr>PowerPoint Presentation</vt:lpstr>
      <vt:lpstr>11.7 Water and You</vt:lpstr>
      <vt:lpstr>PowerPoint Presentation</vt:lpstr>
      <vt:lpstr>11.8 Water Conservation Policy and Law</vt:lpstr>
    </vt:vector>
  </TitlesOfParts>
  <Company>Clemson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dc:title>
  <dc:creator>Windows User</dc:creator>
  <cp:lastModifiedBy>Minory Nammouz</cp:lastModifiedBy>
  <cp:revision>93</cp:revision>
  <dcterms:created xsi:type="dcterms:W3CDTF">2013-10-22T18:55:50Z</dcterms:created>
  <dcterms:modified xsi:type="dcterms:W3CDTF">2020-11-10T21:44:40Z</dcterms:modified>
</cp:coreProperties>
</file>