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43"/>
  </p:notesMasterIdLst>
  <p:sldIdLst>
    <p:sldId id="256" r:id="rId2"/>
    <p:sldId id="315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1" r:id="rId15"/>
    <p:sldId id="272" r:id="rId16"/>
    <p:sldId id="273" r:id="rId17"/>
    <p:sldId id="275" r:id="rId18"/>
    <p:sldId id="276" r:id="rId19"/>
    <p:sldId id="278" r:id="rId20"/>
    <p:sldId id="279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1" r:id="rId31"/>
    <p:sldId id="294" r:id="rId32"/>
    <p:sldId id="293" r:id="rId33"/>
    <p:sldId id="295" r:id="rId34"/>
    <p:sldId id="296" r:id="rId35"/>
    <p:sldId id="297" r:id="rId36"/>
    <p:sldId id="298" r:id="rId37"/>
    <p:sldId id="299" r:id="rId38"/>
    <p:sldId id="300" r:id="rId39"/>
    <p:sldId id="301" r:id="rId40"/>
    <p:sldId id="305" r:id="rId41"/>
    <p:sldId id="306" r:id="rId42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97" autoAdjust="0"/>
    <p:restoredTop sz="94660"/>
  </p:normalViewPr>
  <p:slideViewPr>
    <p:cSldViewPr>
      <p:cViewPr varScale="1">
        <p:scale>
          <a:sx n="63" d="100"/>
          <a:sy n="63" d="100"/>
        </p:scale>
        <p:origin x="1368" y="3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4EDC0B53-0EB0-40DA-A87B-AD741338841B}" type="datetimeFigureOut">
              <a:rPr lang="en-US" smtClean="0"/>
              <a:pPr/>
              <a:t>11/9/2020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BBE4FC18-8479-4C30-B1A7-50A4FDCA4E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274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42EA810-2241-46C5-B4B1-3B2B1FB0DF29}" type="slidenum">
              <a:rPr lang="en-US" smtClean="0">
                <a:ea typeface="ＭＳ Ｐゴシック" pitchFamily="34" charset="-128"/>
              </a:rPr>
              <a:pPr/>
              <a:t>3</a:t>
            </a:fld>
            <a:endParaRPr lang="en-US">
              <a:ea typeface="ＭＳ Ｐゴシック" pitchFamily="34" charset="-128"/>
            </a:endParaRPr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 typeface="Times" pitchFamily="12" charset="0"/>
              <a:buNone/>
            </a:pPr>
            <a:endParaRPr lang="en-US"/>
          </a:p>
          <a:p>
            <a:pPr eaLnBrk="1" hangingPunct="1"/>
            <a:endParaRPr lang="en-US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/>
            <a:fld id="{EC1EF004-B9E0-41C7-ADEF-3B6FA26BF650}" type="slidenum">
              <a:rPr lang="en-US" sz="1200"/>
              <a:pPr algn="r"/>
              <a:t>12</a:t>
            </a:fld>
            <a:endParaRPr lang="en-US" sz="1200" dirty="0"/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/>
            <a:fld id="{F51B0F8A-7A1B-48B6-8F40-2800903B27ED}" type="slidenum">
              <a:rPr lang="en-US" sz="1200"/>
              <a:pPr algn="r"/>
              <a:t>13</a:t>
            </a:fld>
            <a:endParaRPr lang="en-US" sz="1200" dirty="0"/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/>
            <a:fld id="{93347FA1-EA60-4914-92D9-73DB1E839F39}" type="slidenum">
              <a:rPr lang="en-US" sz="1200"/>
              <a:pPr algn="r"/>
              <a:t>14</a:t>
            </a:fld>
            <a:endParaRPr lang="en-US" sz="1200" dirty="0"/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/>
            <a:fld id="{ECBA82E9-02A2-4F08-91B1-37E6F2336A87}" type="slidenum">
              <a:rPr lang="en-US" sz="1200"/>
              <a:pPr algn="r"/>
              <a:t>15</a:t>
            </a:fld>
            <a:endParaRPr lang="en-US" sz="1200" dirty="0"/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/>
            <a:fld id="{9C746D9C-3546-4544-8107-A1EE1302423F}" type="slidenum">
              <a:rPr lang="en-US" sz="1200"/>
              <a:pPr algn="r"/>
              <a:t>16</a:t>
            </a:fld>
            <a:endParaRPr lang="en-US" sz="1200" dirty="0"/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/>
            <a:fld id="{FA0B6E59-B65F-4201-AB67-5157A3B83146}" type="slidenum">
              <a:rPr lang="en-US" sz="1200"/>
              <a:pPr algn="r"/>
              <a:t>17</a:t>
            </a:fld>
            <a:endParaRPr lang="en-US" sz="1200" dirty="0"/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/>
            <a:fld id="{A168BC2A-99B8-465B-994C-189B92B67DAA}" type="slidenum">
              <a:rPr lang="en-US" sz="1200"/>
              <a:pPr algn="r"/>
              <a:t>18</a:t>
            </a:fld>
            <a:endParaRPr lang="en-US" sz="1200" dirty="0"/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/>
            <a:fld id="{F944F7BD-0B29-49FB-9220-A354DCE7F9D1}" type="slidenum">
              <a:rPr lang="en-US" sz="1200"/>
              <a:pPr algn="r"/>
              <a:t>19</a:t>
            </a:fld>
            <a:endParaRPr lang="en-US" sz="1200" dirty="0"/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/>
            <a:fld id="{C32B0652-836E-4618-8086-708F4C31DA8C}" type="slidenum">
              <a:rPr lang="en-US" sz="1200"/>
              <a:pPr algn="r"/>
              <a:t>20</a:t>
            </a:fld>
            <a:endParaRPr lang="en-US" sz="1200" dirty="0"/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/>
            <a:fld id="{EF4D6447-20C2-4A40-8BB2-AE7343DE0DB1}" type="slidenum">
              <a:rPr lang="en-US" sz="1200"/>
              <a:pPr algn="r"/>
              <a:t>21</a:t>
            </a:fld>
            <a:endParaRPr lang="en-US" sz="1200" dirty="0"/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/>
            <a:fld id="{C45830B1-CC85-4961-824E-92383424FAC3}" type="slidenum">
              <a:rPr lang="en-US" sz="1200"/>
              <a:pPr algn="r"/>
              <a:t>4</a:t>
            </a:fld>
            <a:endParaRPr lang="en-US" sz="1200" dirty="0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/>
            <a:fld id="{95CBA8C6-DBAF-4545-93DF-64CB57DCCED1}" type="slidenum">
              <a:rPr lang="en-US" sz="1200"/>
              <a:pPr algn="r"/>
              <a:t>22</a:t>
            </a:fld>
            <a:endParaRPr lang="en-US" sz="1200" dirty="0"/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/>
            <a:fld id="{A88D7139-A112-4FCC-97DE-A21A3D5C80DA}" type="slidenum">
              <a:rPr lang="en-US" sz="1200"/>
              <a:pPr algn="r"/>
              <a:t>23</a:t>
            </a:fld>
            <a:endParaRPr lang="en-US" sz="1200" dirty="0"/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/>
            <a:fld id="{5238FA6F-6D02-46EC-8F54-51DE6E7B8DA4}" type="slidenum">
              <a:rPr lang="en-US" sz="1200"/>
              <a:pPr algn="r"/>
              <a:t>24</a:t>
            </a:fld>
            <a:endParaRPr lang="en-US" sz="1200" dirty="0"/>
          </a:p>
        </p:txBody>
      </p:sp>
      <p:sp>
        <p:nvSpPr>
          <p:cNvPr id="109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/>
            <a:fld id="{9E3ABC43-379D-4791-82B7-61DEAE94B96E}" type="slidenum">
              <a:rPr lang="en-US" sz="1200"/>
              <a:pPr algn="r"/>
              <a:t>25</a:t>
            </a:fld>
            <a:endParaRPr lang="en-US" sz="1200" dirty="0"/>
          </a:p>
        </p:txBody>
      </p:sp>
      <p:sp>
        <p:nvSpPr>
          <p:cNvPr id="110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/>
            <a:fld id="{493F7DC1-E782-430D-8414-C18B08882377}" type="slidenum">
              <a:rPr lang="en-US" sz="1200"/>
              <a:pPr algn="r"/>
              <a:t>26</a:t>
            </a:fld>
            <a:endParaRPr lang="en-US" sz="1200" dirty="0"/>
          </a:p>
        </p:txBody>
      </p:sp>
      <p:sp>
        <p:nvSpPr>
          <p:cNvPr id="111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/>
            <a:fld id="{084726A2-99A3-40BF-B8EA-82D1920E3BDF}" type="slidenum">
              <a:rPr lang="en-US" sz="1200"/>
              <a:pPr algn="r"/>
              <a:t>27</a:t>
            </a:fld>
            <a:endParaRPr lang="en-US" sz="12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/>
            <a:fld id="{FBA42A0A-7EC0-4009-BC0E-E1244DC88425}" type="slidenum">
              <a:rPr lang="en-US" sz="1200"/>
              <a:pPr algn="r"/>
              <a:t>28</a:t>
            </a:fld>
            <a:endParaRPr lang="en-US" sz="1200" dirty="0"/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/>
            <a:fld id="{D1289CBE-8044-4B40-B31F-968DD564813C}" type="slidenum">
              <a:rPr lang="en-US" sz="1200"/>
              <a:pPr algn="r"/>
              <a:t>29</a:t>
            </a:fld>
            <a:endParaRPr lang="en-US" sz="1200" dirty="0"/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/>
            <a:fld id="{229F79E2-EF17-4DF6-918E-C2E9380FA883}" type="slidenum">
              <a:rPr lang="en-US" sz="1200"/>
              <a:pPr algn="r"/>
              <a:t>30</a:t>
            </a:fld>
            <a:endParaRPr lang="en-US" sz="1200" dirty="0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/>
            <a:fld id="{56D81F9F-8CBC-4DF8-9AE0-5A73BD22ED8C}" type="slidenum">
              <a:rPr lang="en-US" sz="1200"/>
              <a:pPr algn="r"/>
              <a:t>31</a:t>
            </a:fld>
            <a:endParaRPr lang="en-US" sz="1200" dirty="0"/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/>
            <a:fld id="{ABAF5BB4-02FE-4D91-9967-ADA8E1F2B24E}" type="slidenum">
              <a:rPr lang="en-US" sz="1200"/>
              <a:pPr algn="r"/>
              <a:t>5</a:t>
            </a:fld>
            <a:endParaRPr lang="en-US" sz="1200" dirty="0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/>
            <a:fld id="{3EED7D2E-4A70-45C8-94A8-F7EF6F2A8744}" type="slidenum">
              <a:rPr lang="en-US" sz="1200"/>
              <a:pPr algn="r"/>
              <a:t>32</a:t>
            </a:fld>
            <a:endParaRPr lang="en-US" sz="1200" dirty="0"/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/>
            <a:fld id="{9E5B62A8-7F0A-421D-B6E1-63D5E3EFF837}" type="slidenum">
              <a:rPr lang="en-US" sz="1200"/>
              <a:pPr algn="r"/>
              <a:t>33</a:t>
            </a:fld>
            <a:endParaRPr lang="en-US" sz="1200" dirty="0"/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/>
            <a:fld id="{81DF6D8D-F039-4868-8E85-BABE1C7D7C1E}" type="slidenum">
              <a:rPr lang="en-US" sz="1200"/>
              <a:pPr algn="r"/>
              <a:t>34</a:t>
            </a:fld>
            <a:endParaRPr lang="en-US" sz="1200" dirty="0"/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/>
            <a:fld id="{280F9E69-F352-4228-8C70-94DDB1BF267D}" type="slidenum">
              <a:rPr lang="en-US" sz="1200"/>
              <a:pPr algn="r"/>
              <a:t>35</a:t>
            </a:fld>
            <a:endParaRPr lang="en-US" sz="1200" dirty="0"/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/>
            <a:fld id="{B474EBD5-E1A7-4E06-88F7-35A10A9BC687}" type="slidenum">
              <a:rPr lang="en-US" sz="1200"/>
              <a:pPr algn="r"/>
              <a:t>36</a:t>
            </a:fld>
            <a:endParaRPr lang="en-US" sz="1200" dirty="0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/>
            <a:fld id="{7AB8B313-DC3E-454C-AF1C-38FB27B3EC19}" type="slidenum">
              <a:rPr lang="en-US" sz="1200"/>
              <a:pPr algn="r"/>
              <a:t>37</a:t>
            </a:fld>
            <a:endParaRPr lang="en-US" sz="1200" dirty="0"/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/>
            <a:fld id="{EF59DDC8-3B9D-4F84-AAC0-125FE88FE7EE}" type="slidenum">
              <a:rPr lang="en-US" sz="1200"/>
              <a:pPr algn="r"/>
              <a:t>38</a:t>
            </a:fld>
            <a:endParaRPr lang="en-US" sz="1200" dirty="0"/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/>
            <a:fld id="{BE135F1C-D36B-457D-A559-A0F77BF4BF5A}" type="slidenum">
              <a:rPr lang="en-US" sz="1200"/>
              <a:pPr algn="r"/>
              <a:t>39</a:t>
            </a:fld>
            <a:endParaRPr lang="en-US" sz="1200" dirty="0"/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/>
            <a:fld id="{D93D73F8-6E76-4026-9621-97F437E75E41}" type="slidenum">
              <a:rPr lang="en-US" sz="1200"/>
              <a:pPr algn="r"/>
              <a:t>40</a:t>
            </a:fld>
            <a:endParaRPr lang="en-US" sz="1200" dirty="0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/>
            <a:fld id="{78CCE987-74FD-4FAB-A442-68A204ADA881}" type="slidenum">
              <a:rPr lang="en-US" sz="1200"/>
              <a:pPr algn="r"/>
              <a:t>41</a:t>
            </a:fld>
            <a:endParaRPr lang="en-US" sz="1200" dirty="0"/>
          </a:p>
        </p:txBody>
      </p:sp>
      <p:sp>
        <p:nvSpPr>
          <p:cNvPr id="133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/>
            <a:fld id="{D642901F-CDE4-40A2-81E6-779117F318C5}" type="slidenum">
              <a:rPr lang="en-US" sz="1200"/>
              <a:pPr algn="r"/>
              <a:t>6</a:t>
            </a:fld>
            <a:endParaRPr lang="en-US" sz="1200" dirty="0"/>
          </a:p>
        </p:txBody>
      </p:sp>
      <p:sp>
        <p:nvSpPr>
          <p:cNvPr id="194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/>
            <a:fld id="{816C71B6-FA27-468A-964A-EE854422C4A6}" type="slidenum">
              <a:rPr lang="en-US" sz="1200"/>
              <a:pPr algn="r"/>
              <a:t>7</a:t>
            </a:fld>
            <a:endParaRPr lang="en-US" sz="1200" dirty="0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/>
            <a:fld id="{E48C05AF-1FEF-4B02-A645-3346E92625AE}" type="slidenum">
              <a:rPr lang="en-US" sz="1200"/>
              <a:pPr algn="r"/>
              <a:t>8</a:t>
            </a:fld>
            <a:endParaRPr lang="en-US" sz="1200" dirty="0"/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/>
            <a:fld id="{0EF67B87-3669-4B40-B85A-58D688609E63}" type="slidenum">
              <a:rPr lang="en-US" sz="1200"/>
              <a:pPr algn="r"/>
              <a:t>9</a:t>
            </a:fld>
            <a:endParaRPr lang="en-US" sz="1200" dirty="0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/>
            <a:fld id="{080F4BAA-BB7B-4935-B014-AE0A0042BB53}" type="slidenum">
              <a:rPr lang="en-US" sz="1200"/>
              <a:pPr algn="r"/>
              <a:t>10</a:t>
            </a:fld>
            <a:endParaRPr lang="en-US" sz="1200" dirty="0"/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/>
            <a:fld id="{9086BB4C-E768-4385-8C7C-17905C416AF9}" type="slidenum">
              <a:rPr lang="en-US" sz="1200"/>
              <a:pPr algn="r"/>
              <a:t>11</a:t>
            </a:fld>
            <a:endParaRPr lang="en-US" sz="1200" dirty="0"/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A67244F-BD86-4A63-A328-4139353B5691}" type="datetimeFigureOut">
              <a:rPr lang="en-US" smtClean="0"/>
              <a:pPr/>
              <a:t>11/9/2020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3E14EDB0-AE70-4E6B-A04D-06FEF5C193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7244F-BD86-4A63-A328-4139353B5691}" type="datetimeFigureOut">
              <a:rPr lang="en-US" smtClean="0"/>
              <a:pPr/>
              <a:t>11/9/2020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4EDB0-AE70-4E6B-A04D-06FEF5C193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7244F-BD86-4A63-A328-4139353B5691}" type="datetimeFigureOut">
              <a:rPr lang="en-US" smtClean="0"/>
              <a:pPr/>
              <a:t>11/9/2020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4EDB0-AE70-4E6B-A04D-06FEF5C193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A67244F-BD86-4A63-A328-4139353B5691}" type="datetimeFigureOut">
              <a:rPr lang="en-US" smtClean="0"/>
              <a:pPr/>
              <a:t>11/9/2020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E14EDB0-AE70-4E6B-A04D-06FEF5C1938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A67244F-BD86-4A63-A328-4139353B5691}" type="datetimeFigureOut">
              <a:rPr lang="en-US" smtClean="0"/>
              <a:pPr/>
              <a:t>11/9/2020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3E14EDB0-AE70-4E6B-A04D-06FEF5C193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7244F-BD86-4A63-A328-4139353B5691}" type="datetimeFigureOut">
              <a:rPr lang="en-US" smtClean="0"/>
              <a:pPr/>
              <a:t>11/9/2020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4EDB0-AE70-4E6B-A04D-06FEF5C1938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7244F-BD86-4A63-A328-4139353B5691}" type="datetimeFigureOut">
              <a:rPr lang="en-US" smtClean="0"/>
              <a:pPr/>
              <a:t>11/9/2020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4EDB0-AE70-4E6B-A04D-06FEF5C1938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A67244F-BD86-4A63-A328-4139353B5691}" type="datetimeFigureOut">
              <a:rPr lang="en-US" smtClean="0"/>
              <a:pPr/>
              <a:t>11/9/2020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E14EDB0-AE70-4E6B-A04D-06FEF5C1938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7244F-BD86-4A63-A328-4139353B5691}" type="datetimeFigureOut">
              <a:rPr lang="en-US" smtClean="0"/>
              <a:pPr/>
              <a:t>11/9/2020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4EDB0-AE70-4E6B-A04D-06FEF5C193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A67244F-BD86-4A63-A328-4139353B5691}" type="datetimeFigureOut">
              <a:rPr lang="en-US" smtClean="0"/>
              <a:pPr/>
              <a:t>11/9/2020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E14EDB0-AE70-4E6B-A04D-06FEF5C1938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A67244F-BD86-4A63-A328-4139353B5691}" type="datetimeFigureOut">
              <a:rPr lang="en-US" smtClean="0"/>
              <a:pPr/>
              <a:t>11/9/2020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E14EDB0-AE70-4E6B-A04D-06FEF5C1938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A67244F-BD86-4A63-A328-4139353B5691}" type="datetimeFigureOut">
              <a:rPr lang="en-US" smtClean="0"/>
              <a:pPr/>
              <a:t>11/9/2020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3E14EDB0-AE70-4E6B-A04D-06FEF5C1938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ENSP 2000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  <p:pic>
        <p:nvPicPr>
          <p:cNvPr id="20486" name="Picture 6" descr="EAY_1e_Figure_15_07_L"/>
          <p:cNvPicPr>
            <a:picLocks noChangeAspect="1" noChangeArrowheads="1"/>
          </p:cNvPicPr>
          <p:nvPr/>
        </p:nvPicPr>
        <p:blipFill>
          <a:blip r:embed="rId3" cstate="print"/>
          <a:srcRect b="2776"/>
          <a:stretch>
            <a:fillRect/>
          </a:stretch>
        </p:blipFill>
        <p:spPr bwMode="auto">
          <a:xfrm>
            <a:off x="3482975" y="206375"/>
            <a:ext cx="2176463" cy="64500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2" name="Rectangle 8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14.1 Energy Production </a:t>
            </a:r>
          </a:p>
        </p:txBody>
      </p:sp>
      <p:sp>
        <p:nvSpPr>
          <p:cNvPr id="21513" name="Rectangle 9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Future energy portfolios</a:t>
            </a:r>
          </a:p>
          <a:p>
            <a:r>
              <a:rPr lang="en-US" dirty="0"/>
              <a:t>Future patterns depend on four factors</a:t>
            </a:r>
          </a:p>
          <a:p>
            <a:pPr lvl="1"/>
            <a:r>
              <a:rPr lang="en-US" dirty="0"/>
              <a:t>Size of reserves</a:t>
            </a:r>
          </a:p>
          <a:p>
            <a:pPr lvl="2"/>
            <a:r>
              <a:rPr lang="en-US" dirty="0"/>
              <a:t>Proven reserves</a:t>
            </a:r>
          </a:p>
          <a:p>
            <a:pPr lvl="1"/>
            <a:r>
              <a:rPr lang="en-US" dirty="0"/>
              <a:t>Extraction rates </a:t>
            </a:r>
          </a:p>
          <a:p>
            <a:pPr lvl="2"/>
            <a:r>
              <a:rPr lang="en-US" dirty="0"/>
              <a:t>Reserves-to-production ratio</a:t>
            </a:r>
          </a:p>
          <a:p>
            <a:pPr lvl="1"/>
            <a:r>
              <a:rPr lang="en-US" dirty="0"/>
              <a:t>Market price </a:t>
            </a:r>
          </a:p>
          <a:p>
            <a:pPr lvl="3"/>
            <a:r>
              <a:rPr lang="en-US" dirty="0"/>
              <a:t>Energy return on investment</a:t>
            </a:r>
          </a:p>
          <a:p>
            <a:pPr lvl="1"/>
            <a:r>
              <a:rPr lang="en-US" dirty="0"/>
              <a:t>Environmental impacts</a:t>
            </a:r>
          </a:p>
          <a:p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8" name="Rectangle 10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>
            <a:normAutofit/>
          </a:bodyPr>
          <a:lstStyle/>
          <a:p>
            <a:r>
              <a:rPr lang="en-US" dirty="0"/>
              <a:t>14.2 Electric Power—Generation, Distribution, and Use</a:t>
            </a:r>
          </a:p>
        </p:txBody>
      </p:sp>
      <p:sp>
        <p:nvSpPr>
          <p:cNvPr id="22539" name="Rectangle 11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/>
              <a:t>Generating electricity</a:t>
            </a:r>
          </a:p>
          <a:p>
            <a:pPr lvl="1"/>
            <a:r>
              <a:rPr lang="en-US"/>
              <a:t>Electric current flow of electrons through a wire</a:t>
            </a:r>
          </a:p>
          <a:p>
            <a:pPr lvl="2"/>
            <a:r>
              <a:rPr lang="en-US"/>
              <a:t>Measured in amperes</a:t>
            </a:r>
          </a:p>
          <a:p>
            <a:pPr lvl="2"/>
            <a:r>
              <a:rPr lang="en-US"/>
              <a:t>Electric potential measured in volts</a:t>
            </a:r>
          </a:p>
          <a:p>
            <a:pPr lvl="1"/>
            <a:r>
              <a:rPr lang="en-US"/>
              <a:t>Electric power measured in kilowatt hours (kWh)</a:t>
            </a:r>
          </a:p>
          <a:p>
            <a:pPr lvl="1"/>
            <a:r>
              <a:rPr lang="en-US"/>
              <a:t>Electricity generated in power plants using turbines to drive electric generators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3" name="Rectangle 7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>
            <a:normAutofit/>
          </a:bodyPr>
          <a:lstStyle/>
          <a:p>
            <a:r>
              <a:rPr lang="en-US" dirty="0"/>
              <a:t>14.2 Electric Power—Generation, Distribution, and Use</a:t>
            </a:r>
          </a:p>
        </p:txBody>
      </p:sp>
      <p:sp>
        <p:nvSpPr>
          <p:cNvPr id="29704" name="Rectangle 8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/>
              <a:t>Environmental impacts</a:t>
            </a:r>
          </a:p>
          <a:p>
            <a:r>
              <a:rPr lang="en-US"/>
              <a:t>Electromagnetic field produced by transmission lines</a:t>
            </a:r>
          </a:p>
          <a:p>
            <a:r>
              <a:rPr lang="en-US"/>
              <a:t>Polychlorinated biphenyls (PCBs) in transformers</a:t>
            </a:r>
          </a:p>
          <a:p>
            <a:r>
              <a:rPr lang="en-US"/>
              <a:t>Chemicals from batteries</a:t>
            </a:r>
          </a:p>
          <a:p>
            <a:pPr lvl="1"/>
            <a:r>
              <a:rPr lang="en-US"/>
              <a:t>Lead</a:t>
            </a:r>
          </a:p>
          <a:p>
            <a:pPr lvl="1"/>
            <a:r>
              <a:rPr lang="en-US"/>
              <a:t>Heavy metals</a:t>
            </a:r>
          </a:p>
          <a:p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14.3 Coal</a:t>
            </a:r>
          </a:p>
        </p:txBody>
      </p:sp>
      <p:sp>
        <p:nvSpPr>
          <p:cNvPr id="31752" name="Rectangle 8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/>
              <a:t>Coal formed from plants hundreds of millions of years ago</a:t>
            </a:r>
          </a:p>
          <a:p>
            <a:r>
              <a:rPr lang="en-US"/>
              <a:t>Deposited in layers of sediment called coal seams</a:t>
            </a:r>
          </a:p>
          <a:p>
            <a:r>
              <a:rPr lang="en-US"/>
              <a:t>Types of coal</a:t>
            </a:r>
          </a:p>
          <a:p>
            <a:pPr lvl="1"/>
            <a:r>
              <a:rPr lang="en-US"/>
              <a:t>Lignite</a:t>
            </a:r>
          </a:p>
          <a:p>
            <a:pPr lvl="1"/>
            <a:r>
              <a:rPr lang="en-US"/>
              <a:t>Sub-bituminous</a:t>
            </a:r>
          </a:p>
          <a:p>
            <a:pPr lvl="1"/>
            <a:r>
              <a:rPr lang="en-US"/>
              <a:t>Bituminous</a:t>
            </a:r>
          </a:p>
          <a:p>
            <a:pPr lvl="1"/>
            <a:r>
              <a:rPr lang="en-US"/>
              <a:t>Anthracite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  <p:pic>
        <p:nvPicPr>
          <p:cNvPr id="32774" name="Picture 6" descr="EAY_1e_Figure_15_13_L"/>
          <p:cNvPicPr>
            <a:picLocks noChangeAspect="1" noChangeArrowheads="1"/>
          </p:cNvPicPr>
          <p:nvPr/>
        </p:nvPicPr>
        <p:blipFill>
          <a:blip r:embed="rId3" cstate="print"/>
          <a:srcRect b="5322"/>
          <a:stretch>
            <a:fillRect/>
          </a:stretch>
        </p:blipFill>
        <p:spPr bwMode="auto">
          <a:xfrm>
            <a:off x="273050" y="1892300"/>
            <a:ext cx="8597900" cy="2908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9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14.3 Coal</a:t>
            </a:r>
          </a:p>
        </p:txBody>
      </p:sp>
      <p:sp>
        <p:nvSpPr>
          <p:cNvPr id="33800" name="Rectangle 8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Extraction and processing</a:t>
            </a:r>
          </a:p>
          <a:p>
            <a:pPr lvl="1"/>
            <a:r>
              <a:rPr lang="en-US" dirty="0"/>
              <a:t>Removed from sediments by underground and surfacing mining</a:t>
            </a:r>
          </a:p>
          <a:p>
            <a:pPr lvl="2"/>
            <a:r>
              <a:rPr lang="en-US" dirty="0"/>
              <a:t>Cleaned to remove dirt and other impurities</a:t>
            </a:r>
          </a:p>
          <a:p>
            <a:pPr lvl="1"/>
            <a:r>
              <a:rPr lang="en-US" dirty="0"/>
              <a:t>Globally, 67% used for electricity generation (90% in United States)</a:t>
            </a:r>
          </a:p>
          <a:p>
            <a:r>
              <a:rPr lang="en-US" dirty="0"/>
              <a:t>Transformed into electricity at coal-fired power plants</a:t>
            </a:r>
          </a:p>
          <a:p>
            <a:pPr lvl="1"/>
            <a:r>
              <a:rPr lang="en-US" dirty="0"/>
              <a:t>Burned to create steam for steam turbines</a:t>
            </a:r>
          </a:p>
          <a:p>
            <a:pPr lvl="1"/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  <p:pic>
        <p:nvPicPr>
          <p:cNvPr id="35846" name="Picture 6" descr="EAY_1e_Figure_15_15_L"/>
          <p:cNvPicPr>
            <a:picLocks noChangeAspect="1" noChangeArrowheads="1"/>
          </p:cNvPicPr>
          <p:nvPr/>
        </p:nvPicPr>
        <p:blipFill>
          <a:blip r:embed="rId3" cstate="print"/>
          <a:srcRect b="3647"/>
          <a:stretch>
            <a:fillRect/>
          </a:stretch>
        </p:blipFill>
        <p:spPr bwMode="auto">
          <a:xfrm>
            <a:off x="273050" y="468313"/>
            <a:ext cx="8597900" cy="57038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  <p:pic>
        <p:nvPicPr>
          <p:cNvPr id="36870" name="Picture 6" descr="EAY_1e_Figure_15_16_L"/>
          <p:cNvPicPr>
            <a:picLocks noChangeAspect="1" noChangeArrowheads="1"/>
          </p:cNvPicPr>
          <p:nvPr/>
        </p:nvPicPr>
        <p:blipFill>
          <a:blip r:embed="rId3" cstate="print"/>
          <a:srcRect b="3647"/>
          <a:stretch>
            <a:fillRect/>
          </a:stretch>
        </p:blipFill>
        <p:spPr bwMode="auto">
          <a:xfrm>
            <a:off x="273050" y="468313"/>
            <a:ext cx="8597900" cy="57038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9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14.3 Coal</a:t>
            </a:r>
          </a:p>
        </p:txBody>
      </p:sp>
      <p:sp>
        <p:nvSpPr>
          <p:cNvPr id="38920" name="Rectangle 8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/>
              <a:t>Environmental impacts</a:t>
            </a:r>
          </a:p>
          <a:p>
            <a:pPr lvl="1"/>
            <a:r>
              <a:rPr lang="en-US"/>
              <a:t>Mining destroys habitats</a:t>
            </a:r>
          </a:p>
          <a:p>
            <a:pPr lvl="2"/>
            <a:r>
              <a:rPr lang="en-US"/>
              <a:t>Mountaintop removal</a:t>
            </a:r>
          </a:p>
          <a:p>
            <a:pPr lvl="1"/>
            <a:r>
              <a:rPr lang="en-US"/>
              <a:t>Mine tailings are acidic</a:t>
            </a:r>
          </a:p>
          <a:p>
            <a:pPr lvl="1"/>
            <a:r>
              <a:rPr lang="en-US"/>
              <a:t>Exhaust from coal fires</a:t>
            </a:r>
          </a:p>
          <a:p>
            <a:pPr lvl="2"/>
            <a:r>
              <a:rPr lang="en-US"/>
              <a:t>Numerous toxins</a:t>
            </a:r>
          </a:p>
          <a:p>
            <a:pPr lvl="2"/>
            <a:r>
              <a:rPr lang="en-US"/>
              <a:t>Mercury</a:t>
            </a:r>
          </a:p>
          <a:p>
            <a:pPr lvl="2"/>
            <a:r>
              <a:rPr lang="en-US"/>
              <a:t>CO</a:t>
            </a:r>
            <a:r>
              <a:rPr lang="en-US" baseline="-25000"/>
              <a:t>2</a:t>
            </a:r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itchFamily="34" charset="0"/>
                <a:cs typeface="Arial" pitchFamily="34" charset="0"/>
              </a:rPr>
              <a:t>Nonrenewable Energy and Electricity</a:t>
            </a:r>
            <a:br>
              <a:rPr lang="en-US" sz="2800" dirty="0">
                <a:latin typeface="Arial" pitchFamily="34" charset="0"/>
                <a:cs typeface="Arial" pitchFamily="34" charset="0"/>
              </a:rPr>
            </a:b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Chapter 14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  <p:pic>
        <p:nvPicPr>
          <p:cNvPr id="39942" name="Picture 6" descr="EAY_1e_Figure_15_18_L"/>
          <p:cNvPicPr>
            <a:picLocks noChangeAspect="1" noChangeArrowheads="1"/>
          </p:cNvPicPr>
          <p:nvPr/>
        </p:nvPicPr>
        <p:blipFill>
          <a:blip r:embed="rId3" cstate="print"/>
          <a:srcRect b="3230"/>
          <a:stretch>
            <a:fillRect/>
          </a:stretch>
        </p:blipFill>
        <p:spPr bwMode="auto">
          <a:xfrm>
            <a:off x="358775" y="215900"/>
            <a:ext cx="8428038" cy="6176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  <p:pic>
        <p:nvPicPr>
          <p:cNvPr id="41990" name="Picture 6" descr="EAY_1e_Figure_15_20_L"/>
          <p:cNvPicPr>
            <a:picLocks noChangeAspect="1" noChangeArrowheads="1"/>
          </p:cNvPicPr>
          <p:nvPr/>
        </p:nvPicPr>
        <p:blipFill>
          <a:blip r:embed="rId3" cstate="print"/>
          <a:srcRect b="2896"/>
          <a:stretch>
            <a:fillRect/>
          </a:stretch>
        </p:blipFill>
        <p:spPr bwMode="auto">
          <a:xfrm>
            <a:off x="2074863" y="153988"/>
            <a:ext cx="4992687" cy="64420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14.4 Oil</a:t>
            </a:r>
          </a:p>
        </p:txBody>
      </p:sp>
      <p:sp>
        <p:nvSpPr>
          <p:cNvPr id="43016" name="Rectangle 8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/>
              <a:t>Sources and amounts</a:t>
            </a:r>
          </a:p>
          <a:p>
            <a:pPr lvl="1"/>
            <a:r>
              <a:rPr lang="en-US"/>
              <a:t>Oils formed under specific geological conditions</a:t>
            </a:r>
          </a:p>
          <a:p>
            <a:pPr lvl="2"/>
            <a:r>
              <a:rPr lang="en-US"/>
              <a:t>Found only in a few places</a:t>
            </a:r>
          </a:p>
          <a:p>
            <a:pPr lvl="1"/>
            <a:r>
              <a:rPr lang="en-US"/>
              <a:t>Formed from remains of microorganisms millions of years ago</a:t>
            </a:r>
          </a:p>
          <a:p>
            <a:pPr lvl="1"/>
            <a:r>
              <a:rPr lang="en-US"/>
              <a:t>Became trapped beneath impermeable rock</a:t>
            </a:r>
          </a:p>
          <a:p>
            <a:pPr lvl="2"/>
            <a:r>
              <a:rPr lang="en-US"/>
              <a:t>Oil reservoirs 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  <p:pic>
        <p:nvPicPr>
          <p:cNvPr id="44039" name="Picture 7" descr="EAY_1e_Figure_15_21_L"/>
          <p:cNvPicPr>
            <a:picLocks noChangeAspect="1" noChangeArrowheads="1"/>
          </p:cNvPicPr>
          <p:nvPr/>
        </p:nvPicPr>
        <p:blipFill>
          <a:blip r:embed="rId3" cstate="print"/>
          <a:srcRect b="4486"/>
          <a:stretch>
            <a:fillRect/>
          </a:stretch>
        </p:blipFill>
        <p:spPr bwMode="auto">
          <a:xfrm>
            <a:off x="273050" y="915988"/>
            <a:ext cx="8597900" cy="47990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  <p:pic>
        <p:nvPicPr>
          <p:cNvPr id="45062" name="Picture 6" descr="EAY_1e_Figure_15_22_L"/>
          <p:cNvPicPr>
            <a:picLocks noChangeAspect="1" noChangeArrowheads="1"/>
          </p:cNvPicPr>
          <p:nvPr/>
        </p:nvPicPr>
        <p:blipFill>
          <a:blip r:embed="rId3" cstate="print"/>
          <a:srcRect b="2896"/>
          <a:stretch>
            <a:fillRect/>
          </a:stretch>
        </p:blipFill>
        <p:spPr bwMode="auto">
          <a:xfrm>
            <a:off x="2730500" y="139700"/>
            <a:ext cx="3683000" cy="64420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  <p:pic>
        <p:nvPicPr>
          <p:cNvPr id="46086" name="Picture 6" descr="EAY_1e_Figure_15_23_L"/>
          <p:cNvPicPr>
            <a:picLocks noChangeAspect="1" noChangeArrowheads="1"/>
          </p:cNvPicPr>
          <p:nvPr/>
        </p:nvPicPr>
        <p:blipFill>
          <a:blip r:embed="rId3" cstate="print"/>
          <a:srcRect b="2939"/>
          <a:stretch>
            <a:fillRect/>
          </a:stretch>
        </p:blipFill>
        <p:spPr bwMode="auto">
          <a:xfrm>
            <a:off x="968375" y="139700"/>
            <a:ext cx="6983413" cy="62388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13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14.4 Oil</a:t>
            </a:r>
          </a:p>
        </p:txBody>
      </p:sp>
      <p:sp>
        <p:nvSpPr>
          <p:cNvPr id="47114" name="Rectangle 10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/>
              <a:t>Oil extraction and processing</a:t>
            </a:r>
          </a:p>
          <a:p>
            <a:pPr lvl="1"/>
            <a:r>
              <a:rPr lang="en-US"/>
              <a:t>Crude oil is pumped from reservoirs and sent to refineries</a:t>
            </a:r>
          </a:p>
          <a:p>
            <a:pPr lvl="2"/>
            <a:r>
              <a:rPr lang="en-US"/>
              <a:t>Primary oil recovery</a:t>
            </a:r>
          </a:p>
          <a:p>
            <a:pPr lvl="3"/>
            <a:r>
              <a:rPr lang="en-US"/>
              <a:t>Original flow (first 20%)</a:t>
            </a:r>
          </a:p>
          <a:p>
            <a:pPr lvl="2"/>
            <a:r>
              <a:rPr lang="en-US"/>
              <a:t>Secondary oil recovery</a:t>
            </a:r>
          </a:p>
          <a:p>
            <a:pPr lvl="3"/>
            <a:r>
              <a:rPr lang="en-US"/>
              <a:t>Additional methods, injecting water</a:t>
            </a:r>
          </a:p>
          <a:p>
            <a:pPr lvl="2"/>
            <a:r>
              <a:rPr lang="en-US"/>
              <a:t>Tertiary oil recovery</a:t>
            </a:r>
          </a:p>
          <a:p>
            <a:pPr lvl="3"/>
            <a:r>
              <a:rPr lang="en-US"/>
              <a:t>Injection of CO</a:t>
            </a:r>
            <a:r>
              <a:rPr lang="en-US" baseline="-25000"/>
              <a:t>2</a:t>
            </a:r>
            <a:r>
              <a:rPr lang="en-US"/>
              <a:t> steam</a:t>
            </a:r>
          </a:p>
          <a:p>
            <a:pPr lvl="3"/>
            <a:r>
              <a:rPr lang="en-US"/>
              <a:t>Fracking</a:t>
            </a:r>
          </a:p>
          <a:p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  <p:pic>
        <p:nvPicPr>
          <p:cNvPr id="48134" name="Picture 6" descr="EAY_1e_Figure_15_24_L"/>
          <p:cNvPicPr>
            <a:picLocks noChangeAspect="1" noChangeArrowheads="1"/>
          </p:cNvPicPr>
          <p:nvPr/>
        </p:nvPicPr>
        <p:blipFill>
          <a:blip r:embed="rId3" cstate="print"/>
          <a:srcRect b="2992"/>
          <a:stretch>
            <a:fillRect/>
          </a:stretch>
        </p:blipFill>
        <p:spPr bwMode="auto">
          <a:xfrm>
            <a:off x="273050" y="511175"/>
            <a:ext cx="8597900" cy="56610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  <p:pic>
        <p:nvPicPr>
          <p:cNvPr id="49158" name="Picture 6" descr="EAY_1e_Figure_15_25_L"/>
          <p:cNvPicPr>
            <a:picLocks noChangeAspect="1" noChangeArrowheads="1"/>
          </p:cNvPicPr>
          <p:nvPr/>
        </p:nvPicPr>
        <p:blipFill>
          <a:blip r:embed="rId3" cstate="print"/>
          <a:srcRect b="2896"/>
          <a:stretch>
            <a:fillRect/>
          </a:stretch>
        </p:blipFill>
        <p:spPr bwMode="auto">
          <a:xfrm>
            <a:off x="2462213" y="111125"/>
            <a:ext cx="4219575" cy="64420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14.4 Oil</a:t>
            </a:r>
          </a:p>
        </p:txBody>
      </p:sp>
      <p:sp>
        <p:nvSpPr>
          <p:cNvPr id="50184" name="Rectangle 8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/>
              <a:t>Environmental impacts</a:t>
            </a:r>
          </a:p>
          <a:p>
            <a:r>
              <a:rPr lang="en-US"/>
              <a:t>Drilling and transportation of oil</a:t>
            </a:r>
          </a:p>
          <a:p>
            <a:pPr lvl="1"/>
            <a:r>
              <a:rPr lang="en-US"/>
              <a:t>Spills</a:t>
            </a:r>
          </a:p>
          <a:p>
            <a:r>
              <a:rPr lang="en-US"/>
              <a:t>Combustion products</a:t>
            </a:r>
          </a:p>
          <a:p>
            <a:pPr lvl="1"/>
            <a:r>
              <a:rPr lang="en-US"/>
              <a:t>Carbon monoxide, carbon dioxide, hydrocarbons, nitrogen oxides</a:t>
            </a:r>
          </a:p>
          <a:p>
            <a:pPr lvl="1"/>
            <a:r>
              <a:rPr lang="en-US"/>
              <a:t>Greenhouse gas emissions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5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History of an Oil Field</a:t>
            </a:r>
          </a:p>
        </p:txBody>
      </p:sp>
      <p:sp>
        <p:nvSpPr>
          <p:cNvPr id="9226" name="Rectangle 10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Kern River Oil Field</a:t>
            </a:r>
          </a:p>
          <a:p>
            <a:pPr lvl="1"/>
            <a:r>
              <a:rPr lang="en-US" dirty="0"/>
              <a:t>California's southern Joaquin Valley near Bakersfield</a:t>
            </a:r>
          </a:p>
          <a:p>
            <a:pPr lvl="1"/>
            <a:r>
              <a:rPr lang="en-US" dirty="0"/>
              <a:t>Oil first used by </a:t>
            </a:r>
            <a:r>
              <a:rPr lang="en-US" dirty="0" err="1"/>
              <a:t>Yokut</a:t>
            </a:r>
            <a:r>
              <a:rPr lang="en-US" dirty="0"/>
              <a:t> Indians </a:t>
            </a:r>
          </a:p>
          <a:p>
            <a:r>
              <a:rPr lang="en-US" dirty="0"/>
              <a:t>As technology developed, oil extracted</a:t>
            </a:r>
          </a:p>
          <a:p>
            <a:pPr lvl="1"/>
            <a:r>
              <a:rPr lang="en-US" dirty="0"/>
              <a:t>Since 1899, 2 billion + barrels of oil extracted</a:t>
            </a:r>
          </a:p>
          <a:p>
            <a:pPr lvl="1"/>
            <a:r>
              <a:rPr lang="en-US" dirty="0"/>
              <a:t>475 million barrels estimated to remain</a:t>
            </a:r>
          </a:p>
          <a:p>
            <a:pPr lvl="2"/>
            <a:r>
              <a:rPr lang="en-US" dirty="0"/>
              <a:t>Recovering remaining oil dependent on technology and high oil prices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  <p:pic>
        <p:nvPicPr>
          <p:cNvPr id="52230" name="Picture 6" descr="EAY_1e_Figure_15_27_L"/>
          <p:cNvPicPr>
            <a:picLocks noChangeAspect="1" noChangeArrowheads="1"/>
          </p:cNvPicPr>
          <p:nvPr/>
        </p:nvPicPr>
        <p:blipFill>
          <a:blip r:embed="rId3" cstate="print"/>
          <a:srcRect b="3316"/>
          <a:stretch>
            <a:fillRect/>
          </a:stretch>
        </p:blipFill>
        <p:spPr bwMode="auto">
          <a:xfrm>
            <a:off x="273050" y="484188"/>
            <a:ext cx="8597900" cy="56943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14.4 Natural Gas</a:t>
            </a:r>
          </a:p>
        </p:txBody>
      </p:sp>
      <p:sp>
        <p:nvSpPr>
          <p:cNvPr id="58376" name="Rectangle 8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/>
              <a:t>Extraction and processing</a:t>
            </a:r>
          </a:p>
          <a:p>
            <a:pPr lvl="1"/>
            <a:r>
              <a:rPr lang="en-US"/>
              <a:t>Sent by pipeline to refinery</a:t>
            </a:r>
          </a:p>
          <a:p>
            <a:pPr lvl="1"/>
            <a:r>
              <a:rPr lang="en-US"/>
              <a:t>Converted to liquefied natural gas (LNG)</a:t>
            </a:r>
          </a:p>
          <a:p>
            <a:pPr lvl="1"/>
            <a:r>
              <a:rPr lang="en-US"/>
              <a:t>Largest use industrial and power generation</a:t>
            </a:r>
          </a:p>
          <a:p>
            <a:pPr lvl="1"/>
            <a:r>
              <a:rPr lang="en-US"/>
              <a:t>Some used for production of plastics, fertilizers, and synthetic fibers</a:t>
            </a:r>
          </a:p>
          <a:p>
            <a:pPr lvl="1"/>
            <a:r>
              <a:rPr lang="en-US"/>
              <a:t>31% used to generate electricity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  <p:pic>
        <p:nvPicPr>
          <p:cNvPr id="57350" name="Picture 6" descr="EAY_1e_Figure_15_31_L"/>
          <p:cNvPicPr>
            <a:picLocks noChangeAspect="1" noChangeArrowheads="1"/>
          </p:cNvPicPr>
          <p:nvPr/>
        </p:nvPicPr>
        <p:blipFill>
          <a:blip r:embed="rId3" cstate="print"/>
          <a:srcRect b="2896"/>
          <a:stretch>
            <a:fillRect/>
          </a:stretch>
        </p:blipFill>
        <p:spPr bwMode="auto">
          <a:xfrm>
            <a:off x="1825625" y="111125"/>
            <a:ext cx="5492750" cy="64420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  <p:pic>
        <p:nvPicPr>
          <p:cNvPr id="59398" name="Picture 6" descr="EAY_1e_Figure_15_32_L"/>
          <p:cNvPicPr>
            <a:picLocks noChangeAspect="1" noChangeArrowheads="1"/>
          </p:cNvPicPr>
          <p:nvPr/>
        </p:nvPicPr>
        <p:blipFill>
          <a:blip r:embed="rId3" cstate="print"/>
          <a:srcRect b="3435"/>
          <a:stretch>
            <a:fillRect/>
          </a:stretch>
        </p:blipFill>
        <p:spPr bwMode="auto">
          <a:xfrm>
            <a:off x="273050" y="401638"/>
            <a:ext cx="8597900" cy="58467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14.4 Natural Gas</a:t>
            </a:r>
          </a:p>
        </p:txBody>
      </p:sp>
      <p:sp>
        <p:nvSpPr>
          <p:cNvPr id="60424" name="Rectangle 8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/>
              <a:t>Environmental impacts</a:t>
            </a:r>
          </a:p>
          <a:p>
            <a:r>
              <a:rPr lang="en-US"/>
              <a:t>Has fewer effects than coal or oil</a:t>
            </a:r>
          </a:p>
          <a:p>
            <a:r>
              <a:rPr lang="en-US"/>
              <a:t>Fracking for natural gas may contaminate aquifers</a:t>
            </a:r>
          </a:p>
          <a:p>
            <a:r>
              <a:rPr lang="en-US"/>
              <a:t>Burning releases CO</a:t>
            </a:r>
            <a:r>
              <a:rPr lang="en-US" baseline="-25000"/>
              <a:t>2</a:t>
            </a:r>
            <a:endParaRPr lang="en-US"/>
          </a:p>
          <a:p>
            <a:pPr lvl="1"/>
            <a:r>
              <a:rPr lang="en-US"/>
              <a:t>Half as much as coal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14.5 Nuclear Power</a:t>
            </a:r>
          </a:p>
        </p:txBody>
      </p:sp>
      <p:sp>
        <p:nvSpPr>
          <p:cNvPr id="61448" name="Rectangle 8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/>
              <a:t>Sources and amounts</a:t>
            </a:r>
          </a:p>
          <a:p>
            <a:pPr lvl="1"/>
            <a:r>
              <a:rPr lang="en-US"/>
              <a:t>Uses heat generated by fission of atoms</a:t>
            </a:r>
          </a:p>
          <a:p>
            <a:pPr lvl="1"/>
            <a:r>
              <a:rPr lang="en-US"/>
              <a:t>Uses decay of uranium</a:t>
            </a:r>
          </a:p>
          <a:p>
            <a:r>
              <a:rPr lang="en-US"/>
              <a:t>Uranium found in many locations</a:t>
            </a:r>
          </a:p>
          <a:p>
            <a:pPr lvl="1"/>
            <a:r>
              <a:rPr lang="en-US"/>
              <a:t>Reserves for 120 years </a:t>
            </a:r>
          </a:p>
          <a:p>
            <a:pPr lvl="1"/>
            <a:r>
              <a:rPr lang="en-US"/>
              <a:t>Produces 16% global electricity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  <p:pic>
        <p:nvPicPr>
          <p:cNvPr id="62470" name="Picture 6" descr="EAY_1e_Figure_15_33_L"/>
          <p:cNvPicPr>
            <a:picLocks noChangeAspect="1" noChangeArrowheads="1"/>
          </p:cNvPicPr>
          <p:nvPr/>
        </p:nvPicPr>
        <p:blipFill>
          <a:blip r:embed="rId3" cstate="print"/>
          <a:srcRect b="3566"/>
          <a:stretch>
            <a:fillRect/>
          </a:stretch>
        </p:blipFill>
        <p:spPr bwMode="auto">
          <a:xfrm>
            <a:off x="273050" y="557213"/>
            <a:ext cx="8597900" cy="55387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14.5 Nuclear Power</a:t>
            </a:r>
          </a:p>
        </p:txBody>
      </p:sp>
      <p:sp>
        <p:nvSpPr>
          <p:cNvPr id="63496" name="Rectangle 8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/>
              <a:t>Uranium extraction and processing</a:t>
            </a:r>
          </a:p>
          <a:p>
            <a:pPr lvl="1"/>
            <a:r>
              <a:rPr lang="en-US"/>
              <a:t>Uranium extracted by open pit mines</a:t>
            </a:r>
          </a:p>
          <a:p>
            <a:pPr lvl="1"/>
            <a:r>
              <a:rPr lang="en-US"/>
              <a:t>Uranium ore crushed into fine powder and processed into yellowcake</a:t>
            </a:r>
          </a:p>
          <a:p>
            <a:pPr lvl="1"/>
            <a:r>
              <a:rPr lang="en-US"/>
              <a:t>Yellowcake converted to gas and centrifuged to produce uranium fuel pellets</a:t>
            </a:r>
          </a:p>
          <a:p>
            <a:pPr lvl="1"/>
            <a:r>
              <a:rPr lang="en-US"/>
              <a:t>Fuel pellets packed into rods</a:t>
            </a:r>
          </a:p>
          <a:p>
            <a:pPr lvl="1"/>
            <a:r>
              <a:rPr lang="en-US"/>
              <a:t>100–300 fuel rods packed into assemblies</a:t>
            </a:r>
          </a:p>
          <a:p>
            <a:pPr lvl="1"/>
            <a:r>
              <a:rPr lang="en-US"/>
              <a:t>3,000 assemblies make a reactor core</a:t>
            </a:r>
          </a:p>
          <a:p>
            <a:pPr lvl="1"/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  <p:pic>
        <p:nvPicPr>
          <p:cNvPr id="64518" name="Picture 6" descr="EAY_1e_Figure_15_34_L"/>
          <p:cNvPicPr>
            <a:picLocks noChangeAspect="1" noChangeArrowheads="1"/>
          </p:cNvPicPr>
          <p:nvPr/>
        </p:nvPicPr>
        <p:blipFill>
          <a:blip r:embed="rId3" cstate="print"/>
          <a:srcRect b="4199"/>
          <a:stretch>
            <a:fillRect/>
          </a:stretch>
        </p:blipFill>
        <p:spPr bwMode="auto">
          <a:xfrm>
            <a:off x="273050" y="517525"/>
            <a:ext cx="8597900" cy="55784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  <p:pic>
        <p:nvPicPr>
          <p:cNvPr id="65545" name="Picture 9" descr="EAY_1e_Figure_15_35d_L"/>
          <p:cNvPicPr>
            <a:picLocks noChangeAspect="1" noChangeArrowheads="1"/>
          </p:cNvPicPr>
          <p:nvPr/>
        </p:nvPicPr>
        <p:blipFill>
          <a:blip r:embed="rId3" cstate="print"/>
          <a:srcRect b="3447"/>
          <a:stretch>
            <a:fillRect/>
          </a:stretch>
        </p:blipFill>
        <p:spPr bwMode="auto">
          <a:xfrm>
            <a:off x="5054600" y="889000"/>
            <a:ext cx="4030663" cy="4646613"/>
          </a:xfrm>
          <a:prstGeom prst="rect">
            <a:avLst/>
          </a:prstGeom>
          <a:noFill/>
        </p:spPr>
      </p:pic>
      <p:pic>
        <p:nvPicPr>
          <p:cNvPr id="65543" name="Picture 7" descr="EAY_1e_Figure_15_35b_L"/>
          <p:cNvPicPr>
            <a:picLocks noChangeAspect="1" noChangeArrowheads="1"/>
          </p:cNvPicPr>
          <p:nvPr/>
        </p:nvPicPr>
        <p:blipFill>
          <a:blip r:embed="rId4" cstate="print"/>
          <a:srcRect b="2895"/>
          <a:stretch>
            <a:fillRect/>
          </a:stretch>
        </p:blipFill>
        <p:spPr bwMode="auto">
          <a:xfrm>
            <a:off x="104775" y="2998788"/>
            <a:ext cx="2770188" cy="3316287"/>
          </a:xfrm>
          <a:prstGeom prst="rect">
            <a:avLst/>
          </a:prstGeom>
          <a:noFill/>
        </p:spPr>
      </p:pic>
      <p:pic>
        <p:nvPicPr>
          <p:cNvPr id="65542" name="Picture 6" descr="EAY_1e_Figure_15_35a_L"/>
          <p:cNvPicPr>
            <a:picLocks noChangeAspect="1" noChangeArrowheads="1"/>
          </p:cNvPicPr>
          <p:nvPr/>
        </p:nvPicPr>
        <p:blipFill>
          <a:blip r:embed="rId5" cstate="print"/>
          <a:srcRect b="3171"/>
          <a:stretch>
            <a:fillRect/>
          </a:stretch>
        </p:blipFill>
        <p:spPr bwMode="auto">
          <a:xfrm>
            <a:off x="260350" y="57150"/>
            <a:ext cx="2459038" cy="2652713"/>
          </a:xfrm>
          <a:prstGeom prst="rect">
            <a:avLst/>
          </a:prstGeom>
          <a:noFill/>
        </p:spPr>
      </p:pic>
      <p:pic>
        <p:nvPicPr>
          <p:cNvPr id="65544" name="Picture 8" descr="EAY_1e_Figure_15_35c_L"/>
          <p:cNvPicPr>
            <a:picLocks noChangeAspect="1" noChangeArrowheads="1"/>
          </p:cNvPicPr>
          <p:nvPr/>
        </p:nvPicPr>
        <p:blipFill>
          <a:blip r:embed="rId6" cstate="print"/>
          <a:srcRect b="3584"/>
          <a:stretch>
            <a:fillRect/>
          </a:stretch>
        </p:blipFill>
        <p:spPr bwMode="auto">
          <a:xfrm>
            <a:off x="2813050" y="890588"/>
            <a:ext cx="1836738" cy="46434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8" name="Rectangle 6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14.1 Energy Production</a:t>
            </a:r>
          </a:p>
        </p:txBody>
      </p:sp>
      <p:sp>
        <p:nvSpPr>
          <p:cNvPr id="13319" name="Rectangle 7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/>
              <a:t>Energy sources</a:t>
            </a:r>
          </a:p>
          <a:p>
            <a:pPr lvl="1"/>
            <a:r>
              <a:rPr lang="en-US"/>
              <a:t>Primary energy</a:t>
            </a:r>
          </a:p>
          <a:p>
            <a:pPr lvl="2"/>
            <a:r>
              <a:rPr lang="en-US"/>
              <a:t>Energy contained in natural resources</a:t>
            </a:r>
          </a:p>
          <a:p>
            <a:pPr lvl="3"/>
            <a:r>
              <a:rPr lang="en-US"/>
              <a:t>Coal, oil, sunlight, wind, uranium</a:t>
            </a:r>
          </a:p>
          <a:p>
            <a:pPr lvl="1"/>
            <a:r>
              <a:rPr lang="en-US"/>
              <a:t>Secondary energy </a:t>
            </a:r>
          </a:p>
          <a:p>
            <a:pPr lvl="2"/>
            <a:r>
              <a:rPr lang="en-US"/>
              <a:t>When primary energy is converted into another form</a:t>
            </a:r>
          </a:p>
          <a:p>
            <a:pPr lvl="3"/>
            <a:r>
              <a:rPr lang="en-US"/>
              <a:t>electricity</a:t>
            </a:r>
          </a:p>
          <a:p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  <p:pic>
        <p:nvPicPr>
          <p:cNvPr id="67590" name="Picture 6" descr="EAY_1e_Figure_15_37_L"/>
          <p:cNvPicPr>
            <a:picLocks noChangeAspect="1" noChangeArrowheads="1"/>
          </p:cNvPicPr>
          <p:nvPr/>
        </p:nvPicPr>
        <p:blipFill>
          <a:blip r:embed="rId3" cstate="print"/>
          <a:srcRect b="3326"/>
          <a:stretch>
            <a:fillRect/>
          </a:stretch>
        </p:blipFill>
        <p:spPr bwMode="auto">
          <a:xfrm>
            <a:off x="2395538" y="111125"/>
            <a:ext cx="4352925" cy="6413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14.5 Nuclear Power</a:t>
            </a:r>
          </a:p>
        </p:txBody>
      </p:sp>
      <p:sp>
        <p:nvSpPr>
          <p:cNvPr id="68616" name="Rectangle 8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Environmental impacts</a:t>
            </a:r>
          </a:p>
          <a:p>
            <a:r>
              <a:rPr lang="en-US" dirty="0"/>
              <a:t>Benefits and costs are hotly disputed</a:t>
            </a:r>
          </a:p>
          <a:p>
            <a:pPr lvl="1"/>
            <a:r>
              <a:rPr lang="en-US" dirty="0"/>
              <a:t>Large open pit mines</a:t>
            </a:r>
          </a:p>
          <a:p>
            <a:pPr lvl="1"/>
            <a:r>
              <a:rPr lang="en-US" dirty="0"/>
              <a:t>Thermal discharge</a:t>
            </a:r>
          </a:p>
          <a:p>
            <a:pPr lvl="1"/>
            <a:r>
              <a:rPr lang="en-US"/>
              <a:t>Radiation </a:t>
            </a:r>
            <a:r>
              <a:rPr lang="en-US" dirty="0"/>
              <a:t>leak</a:t>
            </a:r>
          </a:p>
          <a:p>
            <a:pPr lvl="1"/>
            <a:r>
              <a:rPr lang="en-US" dirty="0"/>
              <a:t>Nuclear waste</a:t>
            </a:r>
          </a:p>
          <a:p>
            <a:pPr lvl="1"/>
            <a:r>
              <a:rPr lang="en-US" dirty="0"/>
              <a:t>Does not release greenhouse gases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8" name="Rectangle 1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14.1 Energy Production </a:t>
            </a:r>
          </a:p>
        </p:txBody>
      </p:sp>
      <p:sp>
        <p:nvSpPr>
          <p:cNvPr id="14349" name="Rectangle 1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609600" indent="-609600"/>
            <a:r>
              <a:rPr lang="en-US" dirty="0"/>
              <a:t>End use</a:t>
            </a:r>
          </a:p>
          <a:p>
            <a:pPr marL="1752600" lvl="3" indent="-381000"/>
            <a:r>
              <a:rPr lang="en-US" dirty="0"/>
              <a:t>Final application of energy</a:t>
            </a:r>
          </a:p>
          <a:p>
            <a:pPr marL="1752600" lvl="3" indent="-381000"/>
            <a:r>
              <a:rPr lang="en-US" dirty="0"/>
              <a:t>Running a car or computer</a:t>
            </a:r>
          </a:p>
          <a:p>
            <a:pPr marL="990600" lvl="1" indent="-533400">
              <a:buFontTx/>
              <a:buNone/>
            </a:pPr>
            <a:r>
              <a:rPr lang="en-US" dirty="0"/>
              <a:t>• Second law of thermodynamics</a:t>
            </a:r>
          </a:p>
          <a:p>
            <a:pPr marL="1752600" lvl="3" indent="-381000"/>
            <a:r>
              <a:rPr lang="en-US" dirty="0"/>
              <a:t>Energy lost in each conversion</a:t>
            </a:r>
          </a:p>
          <a:p>
            <a:pPr marL="990600" lvl="1" indent="-533400">
              <a:buFontTx/>
              <a:buNone/>
            </a:pPr>
            <a:r>
              <a:rPr lang="en-US" dirty="0"/>
              <a:t>• Energy conversion efficiency</a:t>
            </a:r>
          </a:p>
          <a:p>
            <a:pPr marL="1752600" lvl="3" indent="-381000"/>
            <a:r>
              <a:rPr lang="en-US" dirty="0"/>
              <a:t>Percentage of primary source energy that is captured in secondary form</a:t>
            </a:r>
          </a:p>
          <a:p>
            <a:pPr marL="609600" indent="-609600"/>
            <a:r>
              <a:rPr lang="en-US" dirty="0"/>
              <a:t>Energy end-use efficiency</a:t>
            </a:r>
          </a:p>
          <a:p>
            <a:pPr marL="1752600" lvl="3" indent="-381000"/>
            <a:r>
              <a:rPr lang="en-US" dirty="0"/>
              <a:t>Product of all of the energy conversions and end use</a:t>
            </a:r>
          </a:p>
          <a:p>
            <a:pPr marL="1752600" lvl="3" indent="-381000"/>
            <a:r>
              <a:rPr lang="en-US" dirty="0"/>
              <a:t>100 units of coal powers a lightbulb that produces 1.2 units of light energy, 1.2% efficiency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  <p:pic>
        <p:nvPicPr>
          <p:cNvPr id="193548" name="Picture 1036" descr="EAY_1e_Figure_15_04_L"/>
          <p:cNvPicPr>
            <a:picLocks noChangeAspect="1" noChangeArrowheads="1"/>
          </p:cNvPicPr>
          <p:nvPr/>
        </p:nvPicPr>
        <p:blipFill>
          <a:blip r:embed="rId3" cstate="print"/>
          <a:srcRect b="8070"/>
          <a:stretch>
            <a:fillRect/>
          </a:stretch>
        </p:blipFill>
        <p:spPr bwMode="auto">
          <a:xfrm>
            <a:off x="273050" y="2170113"/>
            <a:ext cx="8597900" cy="2314575"/>
          </a:xfrm>
          <a:prstGeom prst="rect">
            <a:avLst/>
          </a:prstGeom>
          <a:noFill/>
        </p:spPr>
      </p:pic>
      <p:sp>
        <p:nvSpPr>
          <p:cNvPr id="193549" name="Rectangle 1037"/>
          <p:cNvSpPr>
            <a:spLocks noChangeArrowheads="1"/>
          </p:cNvSpPr>
          <p:nvPr/>
        </p:nvSpPr>
        <p:spPr bwMode="auto">
          <a:xfrm>
            <a:off x="342900" y="4075113"/>
            <a:ext cx="1027113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>
              <a:spcAft>
                <a:spcPct val="0"/>
              </a:spcAft>
              <a:buClrTx/>
              <a:buFontTx/>
              <a:buNone/>
            </a:pPr>
            <a:r>
              <a:rPr lang="en-US" sz="600" b="1">
                <a:latin typeface="Helvetica" pitchFamily="2" charset="0"/>
              </a:rPr>
              <a:t>Primary Energy Source</a:t>
            </a:r>
          </a:p>
        </p:txBody>
      </p:sp>
      <p:sp>
        <p:nvSpPr>
          <p:cNvPr id="193550" name="Rectangle 1038"/>
          <p:cNvSpPr>
            <a:spLocks noChangeArrowheads="1"/>
          </p:cNvSpPr>
          <p:nvPr/>
        </p:nvSpPr>
        <p:spPr bwMode="auto">
          <a:xfrm>
            <a:off x="1136650" y="3559175"/>
            <a:ext cx="7937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>
              <a:spcAft>
                <a:spcPct val="0"/>
              </a:spcAft>
              <a:buClrTx/>
              <a:buFontTx/>
              <a:buNone/>
            </a:pPr>
            <a:r>
              <a:rPr lang="en-US" sz="600" b="1" dirty="0">
                <a:latin typeface="Helvetica" pitchFamily="2" charset="0"/>
              </a:rPr>
              <a:t>Chemical energy</a:t>
            </a:r>
          </a:p>
          <a:p>
            <a:pPr algn="ctr" eaLnBrk="0" hangingPunct="0">
              <a:spcAft>
                <a:spcPct val="0"/>
              </a:spcAft>
              <a:buClrTx/>
              <a:buFontTx/>
              <a:buNone/>
            </a:pPr>
            <a:r>
              <a:rPr lang="en-US" sz="600" b="1" dirty="0">
                <a:latin typeface="Helvetica" pitchFamily="2" charset="0"/>
              </a:rPr>
              <a:t>100 units</a:t>
            </a:r>
          </a:p>
        </p:txBody>
      </p:sp>
      <p:sp>
        <p:nvSpPr>
          <p:cNvPr id="193551" name="Rectangle 1039"/>
          <p:cNvSpPr>
            <a:spLocks noChangeArrowheads="1"/>
          </p:cNvSpPr>
          <p:nvPr/>
        </p:nvSpPr>
        <p:spPr bwMode="auto">
          <a:xfrm>
            <a:off x="1600200" y="2230438"/>
            <a:ext cx="17986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Aft>
                <a:spcPct val="0"/>
              </a:spcAft>
              <a:buClrTx/>
              <a:buFontTx/>
              <a:buNone/>
            </a:pPr>
            <a:r>
              <a:rPr lang="en-US" sz="600" b="1">
                <a:latin typeface="Helvetica" pitchFamily="2" charset="0"/>
              </a:rPr>
              <a:t>70 units lost as heat as the chemical energy</a:t>
            </a:r>
          </a:p>
          <a:p>
            <a:pPr algn="ctr" eaLnBrk="0" hangingPunct="0">
              <a:spcAft>
                <a:spcPct val="0"/>
              </a:spcAft>
              <a:buClrTx/>
              <a:buFontTx/>
              <a:buNone/>
            </a:pPr>
            <a:r>
              <a:rPr lang="en-US" sz="600" b="1">
                <a:latin typeface="Helvetica" pitchFamily="2" charset="0"/>
              </a:rPr>
              <a:t>in coal is transformed to electrical current</a:t>
            </a:r>
          </a:p>
        </p:txBody>
      </p:sp>
      <p:sp>
        <p:nvSpPr>
          <p:cNvPr id="193552" name="Rectangle 1040"/>
          <p:cNvSpPr>
            <a:spLocks noChangeArrowheads="1"/>
          </p:cNvSpPr>
          <p:nvPr/>
        </p:nvSpPr>
        <p:spPr bwMode="auto">
          <a:xfrm>
            <a:off x="4060825" y="2228850"/>
            <a:ext cx="15176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>
              <a:spcAft>
                <a:spcPct val="0"/>
              </a:spcAft>
              <a:buClrTx/>
              <a:buFontTx/>
              <a:buNone/>
            </a:pPr>
            <a:r>
              <a:rPr lang="en-US" sz="600" b="1">
                <a:latin typeface="Helvetica" pitchFamily="2" charset="0"/>
              </a:rPr>
              <a:t>6 units lost as heat due to resistance</a:t>
            </a:r>
          </a:p>
          <a:p>
            <a:pPr algn="ctr" eaLnBrk="0" hangingPunct="0">
              <a:spcAft>
                <a:spcPct val="0"/>
              </a:spcAft>
              <a:buClrTx/>
              <a:buFontTx/>
              <a:buNone/>
            </a:pPr>
            <a:r>
              <a:rPr lang="en-US" sz="600" b="1">
                <a:latin typeface="Helvetica" pitchFamily="2" charset="0"/>
              </a:rPr>
              <a:t>in transmission lines</a:t>
            </a:r>
          </a:p>
        </p:txBody>
      </p:sp>
      <p:sp>
        <p:nvSpPr>
          <p:cNvPr id="193553" name="Rectangle 1041"/>
          <p:cNvSpPr>
            <a:spLocks noChangeArrowheads="1"/>
          </p:cNvSpPr>
          <p:nvPr/>
        </p:nvSpPr>
        <p:spPr bwMode="auto">
          <a:xfrm>
            <a:off x="6600825" y="2232025"/>
            <a:ext cx="14509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>
              <a:spcAft>
                <a:spcPct val="0"/>
              </a:spcAft>
              <a:buClrTx/>
              <a:buFontTx/>
              <a:buNone/>
            </a:pPr>
            <a:r>
              <a:rPr lang="en-US" sz="600" b="1">
                <a:latin typeface="Helvetica" pitchFamily="2" charset="0"/>
              </a:rPr>
              <a:t>22.8 units lost as heat as electrical</a:t>
            </a:r>
          </a:p>
          <a:p>
            <a:pPr algn="ctr" eaLnBrk="0" hangingPunct="0">
              <a:spcAft>
                <a:spcPct val="0"/>
              </a:spcAft>
              <a:buClrTx/>
              <a:buFontTx/>
              <a:buNone/>
            </a:pPr>
            <a:r>
              <a:rPr lang="en-US" sz="600" b="1">
                <a:latin typeface="Helvetica" pitchFamily="2" charset="0"/>
              </a:rPr>
              <a:t>current is converted to visible light</a:t>
            </a:r>
          </a:p>
        </p:txBody>
      </p:sp>
      <p:sp>
        <p:nvSpPr>
          <p:cNvPr id="193554" name="Rectangle 1042"/>
          <p:cNvSpPr>
            <a:spLocks noChangeArrowheads="1"/>
          </p:cNvSpPr>
          <p:nvPr/>
        </p:nvSpPr>
        <p:spPr bwMode="auto">
          <a:xfrm>
            <a:off x="3213100" y="3559175"/>
            <a:ext cx="7429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>
              <a:spcAft>
                <a:spcPct val="0"/>
              </a:spcAft>
              <a:buClrTx/>
              <a:buFontTx/>
              <a:buNone/>
            </a:pPr>
            <a:r>
              <a:rPr lang="en-US" sz="600" b="1">
                <a:latin typeface="Helvetica" pitchFamily="2" charset="0"/>
              </a:rPr>
              <a:t>Electric current</a:t>
            </a:r>
          </a:p>
          <a:p>
            <a:pPr algn="ctr" eaLnBrk="0" hangingPunct="0">
              <a:spcAft>
                <a:spcPct val="0"/>
              </a:spcAft>
              <a:buClrTx/>
              <a:buFontTx/>
              <a:buNone/>
            </a:pPr>
            <a:r>
              <a:rPr lang="en-US" sz="600" b="1">
                <a:latin typeface="Helvetica" pitchFamily="2" charset="0"/>
              </a:rPr>
              <a:t>30 units</a:t>
            </a:r>
          </a:p>
        </p:txBody>
      </p:sp>
      <p:sp>
        <p:nvSpPr>
          <p:cNvPr id="193555" name="Rectangle 1043"/>
          <p:cNvSpPr>
            <a:spLocks noChangeArrowheads="1"/>
          </p:cNvSpPr>
          <p:nvPr/>
        </p:nvSpPr>
        <p:spPr bwMode="auto">
          <a:xfrm>
            <a:off x="5892800" y="3562350"/>
            <a:ext cx="7429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>
              <a:spcAft>
                <a:spcPct val="0"/>
              </a:spcAft>
              <a:buClrTx/>
              <a:buFontTx/>
              <a:buNone/>
            </a:pPr>
            <a:r>
              <a:rPr lang="en-US" sz="600" b="1">
                <a:latin typeface="Helvetica" pitchFamily="2" charset="0"/>
              </a:rPr>
              <a:t>Electric current</a:t>
            </a:r>
          </a:p>
          <a:p>
            <a:pPr algn="ctr" eaLnBrk="0" hangingPunct="0">
              <a:spcAft>
                <a:spcPct val="0"/>
              </a:spcAft>
              <a:buClrTx/>
              <a:buFontTx/>
              <a:buNone/>
            </a:pPr>
            <a:r>
              <a:rPr lang="en-US" sz="600" b="1">
                <a:latin typeface="Helvetica" pitchFamily="2" charset="0"/>
              </a:rPr>
              <a:t>24 units</a:t>
            </a:r>
          </a:p>
        </p:txBody>
      </p:sp>
      <p:sp>
        <p:nvSpPr>
          <p:cNvPr id="193556" name="Rectangle 1044"/>
          <p:cNvSpPr>
            <a:spLocks noChangeArrowheads="1"/>
          </p:cNvSpPr>
          <p:nvPr/>
        </p:nvSpPr>
        <p:spPr bwMode="auto">
          <a:xfrm>
            <a:off x="8164513" y="3562350"/>
            <a:ext cx="6111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>
              <a:spcAft>
                <a:spcPct val="0"/>
              </a:spcAft>
              <a:buClrTx/>
              <a:buFontTx/>
              <a:buNone/>
            </a:pPr>
            <a:r>
              <a:rPr lang="en-US" sz="600" b="1">
                <a:latin typeface="Helvetica" pitchFamily="2" charset="0"/>
              </a:rPr>
              <a:t>Visible light</a:t>
            </a:r>
          </a:p>
          <a:p>
            <a:pPr algn="ctr" eaLnBrk="0" hangingPunct="0">
              <a:spcAft>
                <a:spcPct val="0"/>
              </a:spcAft>
              <a:buClrTx/>
              <a:buFontTx/>
              <a:buNone/>
            </a:pPr>
            <a:r>
              <a:rPr lang="en-US" sz="600" b="1">
                <a:latin typeface="Helvetica" pitchFamily="2" charset="0"/>
              </a:rPr>
              <a:t>1.2 units</a:t>
            </a:r>
          </a:p>
        </p:txBody>
      </p:sp>
      <p:sp>
        <p:nvSpPr>
          <p:cNvPr id="193557" name="Rectangle 1045"/>
          <p:cNvSpPr>
            <a:spLocks noChangeArrowheads="1"/>
          </p:cNvSpPr>
          <p:nvPr/>
        </p:nvSpPr>
        <p:spPr bwMode="auto">
          <a:xfrm>
            <a:off x="2220913" y="4343400"/>
            <a:ext cx="5857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600" b="1">
                <a:latin typeface="Helvetica" pitchFamily="2" charset="0"/>
              </a:rPr>
              <a:t>Generation</a:t>
            </a:r>
          </a:p>
        </p:txBody>
      </p:sp>
      <p:sp>
        <p:nvSpPr>
          <p:cNvPr id="193558" name="Rectangle 1046"/>
          <p:cNvSpPr>
            <a:spLocks noChangeArrowheads="1"/>
          </p:cNvSpPr>
          <p:nvPr/>
        </p:nvSpPr>
        <p:spPr bwMode="auto">
          <a:xfrm>
            <a:off x="4498975" y="4359275"/>
            <a:ext cx="67945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600" b="1">
                <a:latin typeface="Helvetica" pitchFamily="2" charset="0"/>
              </a:rPr>
              <a:t>Transmission</a:t>
            </a:r>
          </a:p>
        </p:txBody>
      </p:sp>
      <p:sp>
        <p:nvSpPr>
          <p:cNvPr id="193559" name="Rectangle 1047"/>
          <p:cNvSpPr>
            <a:spLocks noChangeArrowheads="1"/>
          </p:cNvSpPr>
          <p:nvPr/>
        </p:nvSpPr>
        <p:spPr bwMode="auto">
          <a:xfrm>
            <a:off x="7092950" y="4289425"/>
            <a:ext cx="481013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600" b="1">
                <a:latin typeface="Helvetica" pitchFamily="2" charset="0"/>
              </a:rPr>
              <a:t>End use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8" name="Rectangle 8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14.1 Energy Production </a:t>
            </a:r>
          </a:p>
        </p:txBody>
      </p:sp>
      <p:sp>
        <p:nvSpPr>
          <p:cNvPr id="15369" name="Rectangle 9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Forms of primary energy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Nonrenewable</a:t>
            </a:r>
          </a:p>
          <a:p>
            <a:pPr lvl="2">
              <a:lnSpc>
                <a:spcPct val="90000"/>
              </a:lnSpc>
            </a:pPr>
            <a:r>
              <a:rPr lang="en-US" sz="2000"/>
              <a:t>Derived from sources that exist in limited quantities</a:t>
            </a:r>
          </a:p>
          <a:p>
            <a:pPr lvl="3">
              <a:lnSpc>
                <a:spcPct val="90000"/>
              </a:lnSpc>
            </a:pPr>
            <a:r>
              <a:rPr lang="en-US" sz="1800"/>
              <a:t>Fossil fuels</a:t>
            </a:r>
          </a:p>
          <a:p>
            <a:pPr lvl="3">
              <a:lnSpc>
                <a:spcPct val="90000"/>
              </a:lnSpc>
            </a:pPr>
            <a:r>
              <a:rPr lang="en-US" sz="1800"/>
              <a:t>Nuclear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Renewable</a:t>
            </a:r>
          </a:p>
          <a:p>
            <a:pPr lvl="2">
              <a:lnSpc>
                <a:spcPct val="90000"/>
              </a:lnSpc>
            </a:pPr>
            <a:r>
              <a:rPr lang="en-US" sz="2000"/>
              <a:t>Sources that are not depleted when used or can be replenished quickly</a:t>
            </a:r>
          </a:p>
          <a:p>
            <a:pPr lvl="3">
              <a:lnSpc>
                <a:spcPct val="90000"/>
              </a:lnSpc>
            </a:pPr>
            <a:r>
              <a:rPr lang="en-US" sz="1800"/>
              <a:t>Solar</a:t>
            </a:r>
          </a:p>
          <a:p>
            <a:pPr lvl="3">
              <a:lnSpc>
                <a:spcPct val="90000"/>
              </a:lnSpc>
            </a:pPr>
            <a:r>
              <a:rPr lang="en-US" sz="1800"/>
              <a:t>Wind</a:t>
            </a:r>
          </a:p>
          <a:p>
            <a:pPr lvl="3">
              <a:lnSpc>
                <a:spcPct val="90000"/>
              </a:lnSpc>
            </a:pPr>
            <a:r>
              <a:rPr lang="en-US" sz="1800"/>
              <a:t>Wood</a:t>
            </a:r>
          </a:p>
          <a:p>
            <a:pPr>
              <a:lnSpc>
                <a:spcPct val="90000"/>
              </a:lnSpc>
            </a:pPr>
            <a:endParaRPr lang="en-US" sz="2800"/>
          </a:p>
          <a:p>
            <a:pPr>
              <a:lnSpc>
                <a:spcPct val="90000"/>
              </a:lnSpc>
            </a:pPr>
            <a:endParaRPr lang="en-US" sz="2800"/>
          </a:p>
          <a:p>
            <a:pPr>
              <a:lnSpc>
                <a:spcPct val="90000"/>
              </a:lnSpc>
            </a:pPr>
            <a:endParaRPr lang="en-US" sz="280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  <p:pic>
        <p:nvPicPr>
          <p:cNvPr id="18438" name="Picture 6" descr="EAY_1e_Figure_15_06_L"/>
          <p:cNvPicPr>
            <a:picLocks noChangeAspect="1" noChangeArrowheads="1"/>
          </p:cNvPicPr>
          <p:nvPr/>
        </p:nvPicPr>
        <p:blipFill>
          <a:blip r:embed="rId3" cstate="print"/>
          <a:srcRect b="3000"/>
          <a:stretch>
            <a:fillRect/>
          </a:stretch>
        </p:blipFill>
        <p:spPr bwMode="auto">
          <a:xfrm>
            <a:off x="273050" y="331788"/>
            <a:ext cx="8597900" cy="6210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6" name="Rectangle 10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14.1 Energy Production </a:t>
            </a:r>
          </a:p>
        </p:txBody>
      </p:sp>
      <p:sp>
        <p:nvSpPr>
          <p:cNvPr id="19467" name="Rectangle 11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/>
              <a:t>End use</a:t>
            </a:r>
          </a:p>
          <a:p>
            <a:pPr lvl="1"/>
            <a:r>
              <a:rPr lang="en-US"/>
              <a:t>Rates of primary energy consumption vary by country</a:t>
            </a:r>
          </a:p>
          <a:p>
            <a:pPr lvl="1"/>
            <a:r>
              <a:rPr lang="en-US"/>
              <a:t>Consumption broken into four sectors</a:t>
            </a:r>
          </a:p>
          <a:p>
            <a:pPr lvl="2"/>
            <a:r>
              <a:rPr lang="en-US"/>
              <a:t>Transportation</a:t>
            </a:r>
          </a:p>
          <a:p>
            <a:pPr lvl="2"/>
            <a:r>
              <a:rPr lang="en-US"/>
              <a:t>Industry</a:t>
            </a:r>
          </a:p>
          <a:p>
            <a:pPr lvl="2"/>
            <a:r>
              <a:rPr lang="en-US"/>
              <a:t>Residential/ commercial</a:t>
            </a:r>
          </a:p>
          <a:p>
            <a:pPr lvl="2"/>
            <a:r>
              <a:rPr lang="en-US"/>
              <a:t>Electricity</a:t>
            </a:r>
          </a:p>
          <a:p>
            <a:pPr lvl="2"/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1310</TotalTime>
  <Words>1081</Words>
  <Application>Microsoft Office PowerPoint</Application>
  <PresentationFormat>On-screen Show (4:3)</PresentationFormat>
  <Paragraphs>254</Paragraphs>
  <Slides>41</Slides>
  <Notes>39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50" baseType="lpstr">
      <vt:lpstr>Arial</vt:lpstr>
      <vt:lpstr>Calibri</vt:lpstr>
      <vt:lpstr>Century Schoolbook</vt:lpstr>
      <vt:lpstr>Helvetica</vt:lpstr>
      <vt:lpstr>Times</vt:lpstr>
      <vt:lpstr>TimesNewRomanPS-BoldMT</vt:lpstr>
      <vt:lpstr>Wingdings</vt:lpstr>
      <vt:lpstr>Wingdings 2</vt:lpstr>
      <vt:lpstr>Oriel</vt:lpstr>
      <vt:lpstr>ENSP 2000</vt:lpstr>
      <vt:lpstr>Nonrenewable Energy and Electricity </vt:lpstr>
      <vt:lpstr>The History of an Oil Field</vt:lpstr>
      <vt:lpstr>14.1 Energy Production</vt:lpstr>
      <vt:lpstr>14.1 Energy Production </vt:lpstr>
      <vt:lpstr>PowerPoint Presentation</vt:lpstr>
      <vt:lpstr>14.1 Energy Production </vt:lpstr>
      <vt:lpstr>PowerPoint Presentation</vt:lpstr>
      <vt:lpstr>14.1 Energy Production </vt:lpstr>
      <vt:lpstr>PowerPoint Presentation</vt:lpstr>
      <vt:lpstr>14.1 Energy Production </vt:lpstr>
      <vt:lpstr>14.2 Electric Power—Generation, Distribution, and Use</vt:lpstr>
      <vt:lpstr>14.2 Electric Power—Generation, Distribution, and Use</vt:lpstr>
      <vt:lpstr>14.3 Coal</vt:lpstr>
      <vt:lpstr>PowerPoint Presentation</vt:lpstr>
      <vt:lpstr>14.3 Coal</vt:lpstr>
      <vt:lpstr>PowerPoint Presentation</vt:lpstr>
      <vt:lpstr>PowerPoint Presentation</vt:lpstr>
      <vt:lpstr>14.3 Coal</vt:lpstr>
      <vt:lpstr>PowerPoint Presentation</vt:lpstr>
      <vt:lpstr>PowerPoint Presentation</vt:lpstr>
      <vt:lpstr>14.4 Oil</vt:lpstr>
      <vt:lpstr>PowerPoint Presentation</vt:lpstr>
      <vt:lpstr>PowerPoint Presentation</vt:lpstr>
      <vt:lpstr>PowerPoint Presentation</vt:lpstr>
      <vt:lpstr>14.4 Oil</vt:lpstr>
      <vt:lpstr>PowerPoint Presentation</vt:lpstr>
      <vt:lpstr>PowerPoint Presentation</vt:lpstr>
      <vt:lpstr>14.4 Oil</vt:lpstr>
      <vt:lpstr>PowerPoint Presentation</vt:lpstr>
      <vt:lpstr>14.4 Natural Gas</vt:lpstr>
      <vt:lpstr>PowerPoint Presentation</vt:lpstr>
      <vt:lpstr>PowerPoint Presentation</vt:lpstr>
      <vt:lpstr>14.4 Natural Gas</vt:lpstr>
      <vt:lpstr>14.5 Nuclear Power</vt:lpstr>
      <vt:lpstr>PowerPoint Presentation</vt:lpstr>
      <vt:lpstr>14.5 Nuclear Power</vt:lpstr>
      <vt:lpstr>PowerPoint Presentation</vt:lpstr>
      <vt:lpstr>PowerPoint Presentation</vt:lpstr>
      <vt:lpstr>PowerPoint Presentation</vt:lpstr>
      <vt:lpstr>14.5 Nuclear Power</vt:lpstr>
    </vt:vector>
  </TitlesOfParts>
  <Company>Clemson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Windows User</dc:creator>
  <cp:lastModifiedBy>Minory Nammouz</cp:lastModifiedBy>
  <cp:revision>44</cp:revision>
  <dcterms:created xsi:type="dcterms:W3CDTF">2013-11-06T18:58:56Z</dcterms:created>
  <dcterms:modified xsi:type="dcterms:W3CDTF">2020-11-09T22:31:43Z</dcterms:modified>
</cp:coreProperties>
</file>