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313" r:id="rId3"/>
    <p:sldId id="276" r:id="rId4"/>
    <p:sldId id="277" r:id="rId5"/>
    <p:sldId id="321" r:id="rId6"/>
    <p:sldId id="279" r:id="rId7"/>
    <p:sldId id="280" r:id="rId8"/>
    <p:sldId id="314" r:id="rId9"/>
    <p:sldId id="281" r:id="rId10"/>
    <p:sldId id="282" r:id="rId11"/>
    <p:sldId id="285" r:id="rId12"/>
    <p:sldId id="286" r:id="rId13"/>
    <p:sldId id="289" r:id="rId14"/>
    <p:sldId id="290" r:id="rId15"/>
    <p:sldId id="291" r:id="rId16"/>
    <p:sldId id="292" r:id="rId17"/>
    <p:sldId id="293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7012" autoAdjust="0"/>
  </p:normalViewPr>
  <p:slideViewPr>
    <p:cSldViewPr>
      <p:cViewPr varScale="1">
        <p:scale>
          <a:sx n="58" d="100"/>
          <a:sy n="58" d="100"/>
        </p:scale>
        <p:origin x="1518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8EE0ED-7FC1-4EFA-A114-B78D7483636D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0AC949-5B95-454A-80FB-DE444E87F2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715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949EBD0A-F191-4E8B-8C74-F3A4CA8C6ACF}" type="slidenum">
              <a:rPr lang="en-US" sz="1200"/>
              <a:pPr algn="r"/>
              <a:t>3</a:t>
            </a:fld>
            <a:endParaRPr lang="en-US" sz="1200"/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731FBE51-E036-433A-8D71-3CB358D166E5}" type="slidenum">
              <a:rPr lang="en-US" sz="1200"/>
              <a:pPr algn="r"/>
              <a:t>13</a:t>
            </a:fld>
            <a:endParaRPr lang="en-US" sz="1200"/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17BC3DD-D472-4F56-8CE3-7204F318C0DD}" type="slidenum">
              <a:rPr lang="en-US" sz="1200"/>
              <a:pPr algn="r"/>
              <a:t>14</a:t>
            </a:fld>
            <a:endParaRPr lang="en-US" sz="1200"/>
          </a:p>
        </p:txBody>
      </p:sp>
      <p:sp>
        <p:nvSpPr>
          <p:cNvPr id="142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baseline="300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A5E8D9ED-B90B-4B2C-9858-A8FE776440B4}" type="slidenum">
              <a:rPr lang="en-US" sz="1200"/>
              <a:pPr algn="r"/>
              <a:t>15</a:t>
            </a:fld>
            <a:endParaRPr lang="en-US" sz="1200"/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E49368EF-6927-4D3C-BDA6-1770917E98B5}" type="slidenum">
              <a:rPr lang="en-US" sz="1200"/>
              <a:pPr algn="r"/>
              <a:t>16</a:t>
            </a:fld>
            <a:endParaRPr lang="en-US" sz="1200"/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B1436E9-4EA4-4FA7-B5BE-CAEF0D137FF4}" type="slidenum">
              <a:rPr lang="en-US" sz="1200"/>
              <a:pPr algn="r"/>
              <a:t>17</a:t>
            </a:fld>
            <a:endParaRPr lang="en-US" sz="1200"/>
          </a:p>
        </p:txBody>
      </p:sp>
      <p:sp>
        <p:nvSpPr>
          <p:cNvPr id="148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F6309646-87B3-49BF-AD86-55A45A338449}" type="slidenum">
              <a:rPr lang="en-US" sz="1200"/>
              <a:pPr algn="r"/>
              <a:t>4</a:t>
            </a:fld>
            <a:endParaRPr lang="en-US" sz="1200"/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5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046486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B6A55943-2355-4843-972F-E1F2AC49E036}" type="slidenum">
              <a:rPr lang="en-US" sz="1200"/>
              <a:pPr algn="r"/>
              <a:t>6</a:t>
            </a:fld>
            <a:endParaRPr lang="en-US" sz="1200"/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A26117C3-C382-457F-B593-61A66743FFD0}" type="slidenum">
              <a:rPr lang="en-US" sz="1200"/>
              <a:pPr algn="r"/>
              <a:t>7</a:t>
            </a:fld>
            <a:endParaRPr lang="en-US" sz="1200"/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9ED2FB87-A31B-420C-BBDD-87E0F095BE19}" type="slidenum">
              <a:rPr lang="en-US" sz="1200"/>
              <a:pPr algn="r"/>
              <a:t>9</a:t>
            </a:fld>
            <a:endParaRPr lang="en-US" sz="1200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95586E56-3BDF-4EDE-BE7B-BC82B259ECAF}" type="slidenum">
              <a:rPr lang="en-US" sz="1200"/>
              <a:pPr algn="r"/>
              <a:t>10</a:t>
            </a:fld>
            <a:endParaRPr lang="en-US" sz="1200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7ED2C67-496E-4D6F-8BB5-FFFC9DB4A39B}" type="slidenum">
              <a:rPr lang="en-US" sz="1200"/>
              <a:pPr algn="r"/>
              <a:t>11</a:t>
            </a:fld>
            <a:endParaRPr lang="en-US" sz="1200"/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3F10CB6F-83AF-49B5-9241-CB71DCFAB4BC}" type="slidenum">
              <a:rPr lang="en-US" sz="1200"/>
              <a:pPr algn="r"/>
              <a:t>12</a:t>
            </a:fld>
            <a:endParaRPr lang="en-US" sz="1200"/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NewRomanPS-BoldMT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D3FDC-6FCA-443B-B113-204187A2E0B5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83D1332F-C7D4-4CC3-BBC3-F61B30DBF4D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D3FDC-6FCA-443B-B113-204187A2E0B5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1332F-C7D4-4CC3-BBC3-F61B30DBF4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D3FDC-6FCA-443B-B113-204187A2E0B5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1332F-C7D4-4CC3-BBC3-F61B30DBF4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earning Objectives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 txBox="1">
            <a:spLocks noGrp="1"/>
          </p:cNvSpPr>
          <p:nvPr>
            <p:ph type="title"/>
          </p:nvPr>
        </p:nvSpPr>
        <p:spPr>
          <a:xfrm>
            <a:off x="457200" y="215371"/>
            <a:ext cx="8229600" cy="109727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buClr>
                <a:srgbClr val="007FA3"/>
              </a:buClr>
              <a:buFont typeface="Times New Roman"/>
              <a:buNone/>
              <a:defRPr sz="3400" b="1" i="0" u="none" strike="noStrike" cap="none">
                <a:solidFill>
                  <a:srgbClr val="007FA3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18871" marR="0" lvl="0" indent="-93471" algn="l" rtl="0">
              <a:spcBef>
                <a:spcPts val="1500"/>
              </a:spcBef>
              <a:buClr>
                <a:srgbClr val="007FA3"/>
              </a:buClr>
              <a:buSzPct val="25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569913" marR="0" lvl="1" indent="-188912" algn="l" rtl="0">
              <a:spcBef>
                <a:spcPts val="600"/>
              </a:spcBef>
              <a:buClr>
                <a:srgbClr val="007FA3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127000" algn="l" rtl="0">
              <a:spcBef>
                <a:spcPts val="600"/>
              </a:spcBef>
              <a:buClr>
                <a:srgbClr val="007FA3"/>
              </a:buClr>
              <a:buSzPct val="100000"/>
              <a:buFont typeface="Noto Sans Symbols"/>
              <a:buChar char="▪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27000" algn="l" rtl="0">
              <a:spcBef>
                <a:spcPts val="600"/>
              </a:spcBef>
              <a:buClr>
                <a:srgbClr val="007FA3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27000" algn="l" rtl="0">
              <a:spcBef>
                <a:spcPts val="600"/>
              </a:spcBef>
              <a:buClr>
                <a:srgbClr val="007FA3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27000" algn="l" rtl="0">
              <a:spcBef>
                <a:spcPts val="300"/>
              </a:spcBef>
              <a:buClr>
                <a:srgbClr val="007FA3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27000" algn="l" rtl="0">
              <a:spcBef>
                <a:spcPts val="300"/>
              </a:spcBef>
              <a:buClr>
                <a:srgbClr val="007FA3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27000" algn="l" rtl="0">
              <a:spcBef>
                <a:spcPts val="300"/>
              </a:spcBef>
              <a:buClr>
                <a:srgbClr val="007FA3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27000" algn="l" rtl="0">
              <a:spcBef>
                <a:spcPts val="300"/>
              </a:spcBef>
              <a:buClr>
                <a:srgbClr val="007FA3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ftr" idx="11"/>
          </p:nvPr>
        </p:nvSpPr>
        <p:spPr>
          <a:xfrm>
            <a:off x="93969" y="6172200"/>
            <a:ext cx="8595359" cy="2354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dt" idx="10"/>
          </p:nvPr>
        </p:nvSpPr>
        <p:spPr>
          <a:xfrm>
            <a:off x="6335712" y="113071"/>
            <a:ext cx="2133599" cy="18287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sldNum" idx="12"/>
          </p:nvPr>
        </p:nvSpPr>
        <p:spPr>
          <a:xfrm>
            <a:off x="8469311" y="113071"/>
            <a:ext cx="551783" cy="18287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en-US" sz="9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19838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D3FDC-6FCA-443B-B113-204187A2E0B5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1332F-C7D4-4CC3-BBC3-F61B30DBF4D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D3FDC-6FCA-443B-B113-204187A2E0B5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83D1332F-C7D4-4CC3-BBC3-F61B30DBF4D4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D3FDC-6FCA-443B-B113-204187A2E0B5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1332F-C7D4-4CC3-BBC3-F61B30DBF4D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D3FDC-6FCA-443B-B113-204187A2E0B5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1332F-C7D4-4CC3-BBC3-F61B30DBF4D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D3FDC-6FCA-443B-B113-204187A2E0B5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1332F-C7D4-4CC3-BBC3-F61B30DBF4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D3FDC-6FCA-443B-B113-204187A2E0B5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1332F-C7D4-4CC3-BBC3-F61B30DBF4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D3FDC-6FCA-443B-B113-204187A2E0B5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1332F-C7D4-4CC3-BBC3-F61B30DBF4D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D3FDC-6FCA-443B-B113-204187A2E0B5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83D1332F-C7D4-4CC3-BBC3-F61B30DBF4D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0BD3FDC-6FCA-443B-B113-204187A2E0B5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83D1332F-C7D4-4CC3-BBC3-F61B30DBF4D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Chapter 4-part 2: Organism and Population Ecology and Evolution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pic>
        <p:nvPicPr>
          <p:cNvPr id="40963" name="Picture 8" descr="EAY_1e_Figure_04_15_L"/>
          <p:cNvPicPr>
            <a:picLocks noChangeAspect="1" noChangeArrowheads="1"/>
          </p:cNvPicPr>
          <p:nvPr/>
        </p:nvPicPr>
        <p:blipFill>
          <a:blip r:embed="rId3" cstate="print"/>
          <a:srcRect b="2342"/>
          <a:stretch>
            <a:fillRect/>
          </a:stretch>
        </p:blipFill>
        <p:spPr bwMode="auto">
          <a:xfrm>
            <a:off x="890588" y="314325"/>
            <a:ext cx="7493000" cy="612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328275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4.4 Limits on Population Growth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sp>
        <p:nvSpPr>
          <p:cNvPr id="48132" name="Rectangle 7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/>
              <a:t>Populations cannot grow forever</a:t>
            </a:r>
          </a:p>
          <a:p>
            <a:pPr lvl="1" eaLnBrk="1" hangingPunct="1"/>
            <a:r>
              <a:rPr lang="en-US"/>
              <a:t>Limits to growth</a:t>
            </a:r>
          </a:p>
          <a:p>
            <a:pPr lvl="2" eaLnBrk="1" hangingPunct="1"/>
            <a:r>
              <a:rPr lang="en-US"/>
              <a:t>Carrying capacity</a:t>
            </a:r>
          </a:p>
          <a:p>
            <a:pPr lvl="3" eaLnBrk="1" hangingPunct="1"/>
            <a:r>
              <a:rPr lang="en-US"/>
              <a:t>The number of organisms the environment can support</a:t>
            </a:r>
          </a:p>
          <a:p>
            <a:pPr lvl="2" eaLnBrk="1" hangingPunct="1"/>
            <a:r>
              <a:rPr lang="en-US"/>
              <a:t>Results in logistic growth curve (S shape)</a:t>
            </a:r>
          </a:p>
          <a:p>
            <a:pPr lvl="2" eaLnBrk="1" hangingPunct="1"/>
            <a:r>
              <a:rPr lang="en-US"/>
              <a:t>Competition reduces reproduction rate</a:t>
            </a:r>
          </a:p>
        </p:txBody>
      </p:sp>
    </p:spTree>
    <p:extLst>
      <p:ext uri="{BB962C8B-B14F-4D97-AF65-F5344CB8AC3E}">
        <p14:creationId xmlns:p14="http://schemas.microsoft.com/office/powerpoint/2010/main" val="33384657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pic>
        <p:nvPicPr>
          <p:cNvPr id="49155" name="Picture 8" descr="EAY_1e_Figure_04_21_L"/>
          <p:cNvPicPr>
            <a:picLocks noChangeAspect="1" noChangeArrowheads="1"/>
          </p:cNvPicPr>
          <p:nvPr/>
        </p:nvPicPr>
        <p:blipFill>
          <a:blip r:embed="rId3" cstate="print"/>
          <a:srcRect b="2620"/>
          <a:stretch>
            <a:fillRect/>
          </a:stretch>
        </p:blipFill>
        <p:spPr bwMode="auto">
          <a:xfrm>
            <a:off x="1692275" y="250825"/>
            <a:ext cx="6153150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667005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4.4 Limits on Population Growth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sp>
        <p:nvSpPr>
          <p:cNvPr id="50180" name="Rectangle 7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/>
              <a:t>Not all populations exhibit an S curve</a:t>
            </a:r>
          </a:p>
          <a:p>
            <a:pPr lvl="1" eaLnBrk="1" hangingPunct="1"/>
            <a:r>
              <a:rPr lang="en-US"/>
              <a:t>Some exceed carrying capacity</a:t>
            </a:r>
          </a:p>
          <a:p>
            <a:pPr lvl="2" eaLnBrk="1" hangingPunct="1"/>
            <a:r>
              <a:rPr lang="en-US"/>
              <a:t>Populations fluctuate around carrying capacity</a:t>
            </a:r>
          </a:p>
          <a:p>
            <a:pPr lvl="1" eaLnBrk="1" hangingPunct="1"/>
            <a:r>
              <a:rPr lang="en-US"/>
              <a:t>Some shoot past carrying capacity</a:t>
            </a:r>
          </a:p>
          <a:p>
            <a:pPr lvl="2" eaLnBrk="1" hangingPunct="1"/>
            <a:r>
              <a:rPr lang="en-US"/>
              <a:t>Population then crashes</a:t>
            </a:r>
          </a:p>
          <a:p>
            <a:pPr lvl="3" eaLnBrk="1" hangingPunct="1"/>
            <a:r>
              <a:rPr lang="en-US"/>
              <a:t>Rather common</a:t>
            </a:r>
          </a:p>
          <a:p>
            <a:pPr lvl="1" eaLnBrk="1" hangingPunct="1"/>
            <a:endParaRPr lang="en-US"/>
          </a:p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6650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pic>
        <p:nvPicPr>
          <p:cNvPr id="51203" name="Picture 15" descr="EAY_1e_Figure_04_22_L"/>
          <p:cNvPicPr>
            <a:picLocks noChangeAspect="1" noChangeArrowheads="1"/>
          </p:cNvPicPr>
          <p:nvPr/>
        </p:nvPicPr>
        <p:blipFill>
          <a:blip r:embed="rId3" cstate="print"/>
          <a:srcRect b="5350"/>
          <a:stretch>
            <a:fillRect/>
          </a:stretch>
        </p:blipFill>
        <p:spPr bwMode="auto">
          <a:xfrm>
            <a:off x="273050" y="1647825"/>
            <a:ext cx="8597900" cy="337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980496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4.4 Limits on Population Growth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sp>
        <p:nvSpPr>
          <p:cNvPr id="55300" name="Rectangle 7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/>
              <a:t>Other limits on population growth</a:t>
            </a:r>
          </a:p>
          <a:p>
            <a:pPr lvl="1" eaLnBrk="1" hangingPunct="1"/>
            <a:r>
              <a:rPr lang="en-US"/>
              <a:t>Temperature</a:t>
            </a:r>
          </a:p>
          <a:p>
            <a:pPr lvl="1" eaLnBrk="1" hangingPunct="1"/>
            <a:r>
              <a:rPr lang="en-US"/>
              <a:t>Space</a:t>
            </a:r>
          </a:p>
          <a:p>
            <a:pPr lvl="1" eaLnBrk="1" hangingPunct="1"/>
            <a:r>
              <a:rPr lang="en-US"/>
              <a:t>Chemicals/nutrients</a:t>
            </a:r>
          </a:p>
          <a:p>
            <a:pPr lvl="2" eaLnBrk="1" hangingPunct="1"/>
            <a:r>
              <a:rPr lang="en-US"/>
              <a:t>Range of tolerance</a:t>
            </a:r>
          </a:p>
          <a:p>
            <a:pPr lvl="3" eaLnBrk="1" hangingPunct="1"/>
            <a:r>
              <a:rPr lang="en-US"/>
              <a:t>Span between minimum and maximum values for survival</a:t>
            </a:r>
          </a:p>
          <a:p>
            <a:pPr lvl="1" eaLnBrk="1" hangingPunct="1"/>
            <a:endParaRPr lang="en-US"/>
          </a:p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9228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pic>
        <p:nvPicPr>
          <p:cNvPr id="56323" name="Picture 8" descr="EAY_1e_Figure_04_23_L"/>
          <p:cNvPicPr>
            <a:picLocks noChangeAspect="1" noChangeArrowheads="1"/>
          </p:cNvPicPr>
          <p:nvPr/>
        </p:nvPicPr>
        <p:blipFill>
          <a:blip r:embed="rId3" cstate="print"/>
          <a:srcRect b="4042"/>
          <a:stretch>
            <a:fillRect/>
          </a:stretch>
        </p:blipFill>
        <p:spPr bwMode="auto">
          <a:xfrm>
            <a:off x="273050" y="1071563"/>
            <a:ext cx="8597900" cy="452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613040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4.4 Limits on Population Growth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sp>
        <p:nvSpPr>
          <p:cNvPr id="57348" name="Rectangle 7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/>
              <a:t>Range of tolerance for various factors determine habitat and niche.</a:t>
            </a:r>
          </a:p>
          <a:p>
            <a:pPr eaLnBrk="1" hangingPunct="1"/>
            <a:r>
              <a:rPr lang="en-US"/>
              <a:t>Habitat </a:t>
            </a:r>
          </a:p>
          <a:p>
            <a:pPr lvl="1" eaLnBrk="1" hangingPunct="1"/>
            <a:r>
              <a:rPr lang="en-US"/>
              <a:t>Environment organism depends on</a:t>
            </a:r>
          </a:p>
          <a:p>
            <a:pPr lvl="2" eaLnBrk="1" hangingPunct="1"/>
            <a:r>
              <a:rPr lang="en-US"/>
              <a:t>Temperature, humidity, living elements</a:t>
            </a:r>
          </a:p>
          <a:p>
            <a:pPr eaLnBrk="1" hangingPunct="1"/>
            <a:r>
              <a:rPr lang="en-US"/>
              <a:t>Niche</a:t>
            </a:r>
          </a:p>
          <a:p>
            <a:pPr lvl="1" eaLnBrk="1" hangingPunct="1"/>
            <a:r>
              <a:rPr lang="en-US"/>
              <a:t>Role organism fills </a:t>
            </a:r>
          </a:p>
        </p:txBody>
      </p:sp>
    </p:spTree>
    <p:extLst>
      <p:ext uri="{BB962C8B-B14F-4D97-AF65-F5344CB8AC3E}">
        <p14:creationId xmlns:p14="http://schemas.microsoft.com/office/powerpoint/2010/main" val="39381395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4.3 The Growth of Populations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914400" y="2667000"/>
            <a:ext cx="7772400" cy="1338262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13893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4.3 The Growth of Populations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sp>
        <p:nvSpPr>
          <p:cNvPr id="34820" name="Rectangle 7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/>
              <a:t>Population Growth</a:t>
            </a:r>
          </a:p>
          <a:p>
            <a:pPr lvl="1" eaLnBrk="1" hangingPunct="1"/>
            <a:r>
              <a:rPr lang="en-US"/>
              <a:t>Growth Rate = (Births + Immigration) – </a:t>
            </a:r>
            <a:br>
              <a:rPr lang="en-US"/>
            </a:br>
            <a:r>
              <a:rPr lang="en-US"/>
              <a:t>(Death + Emigration)</a:t>
            </a:r>
          </a:p>
          <a:p>
            <a:pPr lvl="1" eaLnBrk="1" hangingPunct="1"/>
            <a:r>
              <a:rPr lang="en-US"/>
              <a:t>Birth rate–births</a:t>
            </a:r>
          </a:p>
          <a:p>
            <a:pPr lvl="1" eaLnBrk="1" hangingPunct="1"/>
            <a:r>
              <a:rPr lang="en-US"/>
              <a:t>Death rate (mortality rate)</a:t>
            </a:r>
          </a:p>
          <a:p>
            <a:pPr lvl="1" eaLnBrk="1" hangingPunct="1"/>
            <a:r>
              <a:rPr lang="en-US"/>
              <a:t>Immigration rate </a:t>
            </a:r>
          </a:p>
          <a:p>
            <a:pPr lvl="2" eaLnBrk="1" hangingPunct="1"/>
            <a:r>
              <a:rPr lang="en-US"/>
              <a:t>Number entering population</a:t>
            </a:r>
          </a:p>
          <a:p>
            <a:pPr lvl="1" eaLnBrk="1" hangingPunct="1"/>
            <a:r>
              <a:rPr lang="en-US"/>
              <a:t>Emigration rate	</a:t>
            </a:r>
          </a:p>
          <a:p>
            <a:pPr lvl="2" eaLnBrk="1" hangingPunct="1"/>
            <a:r>
              <a:rPr lang="en-US"/>
              <a:t>Number leaving population</a:t>
            </a:r>
          </a:p>
        </p:txBody>
      </p:sp>
    </p:spTree>
    <p:extLst>
      <p:ext uri="{BB962C8B-B14F-4D97-AF65-F5344CB8AC3E}">
        <p14:creationId xmlns:p14="http://schemas.microsoft.com/office/powerpoint/2010/main" val="30862373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4.3 The Growth of Populations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sp>
        <p:nvSpPr>
          <p:cNvPr id="36868" name="Rectangle 7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Patterns of growth</a:t>
            </a:r>
          </a:p>
          <a:p>
            <a:pPr lvl="1" eaLnBrk="1" hangingPunct="1"/>
            <a:r>
              <a:rPr lang="en-US" dirty="0"/>
              <a:t>Exponential growth</a:t>
            </a:r>
          </a:p>
          <a:p>
            <a:pPr lvl="2" eaLnBrk="1" hangingPunct="1"/>
            <a:r>
              <a:rPr lang="en-US" dirty="0"/>
              <a:t>Growth accelerates with each generation</a:t>
            </a:r>
          </a:p>
          <a:p>
            <a:pPr lvl="1" eaLnBrk="1" hangingPunct="1"/>
            <a:r>
              <a:rPr lang="en-US" dirty="0"/>
              <a:t>Arithmetic growth</a:t>
            </a:r>
          </a:p>
          <a:p>
            <a:pPr lvl="2" eaLnBrk="1" hangingPunct="1"/>
            <a:r>
              <a:rPr lang="en-US" dirty="0"/>
              <a:t>Growth is constant</a:t>
            </a:r>
          </a:p>
          <a:p>
            <a:pPr lvl="1" eaLnBrk="1" hangingPunct="1"/>
            <a:r>
              <a:rPr lang="en-US" dirty="0"/>
              <a:t>Population growth rate</a:t>
            </a:r>
          </a:p>
          <a:p>
            <a:pPr lvl="2" eaLnBrk="1" hangingPunct="1"/>
            <a:r>
              <a:rPr lang="en-US" dirty="0"/>
              <a:t>Percentage of change</a:t>
            </a:r>
          </a:p>
          <a:p>
            <a:pPr lvl="2"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20125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\\172.24.191.117\macdata_vol4\08VOL4\Graphics\Powerpoint\PEARSON\PE027-CHRISTENSEN_3e\Final files\ch04\Label\04_11_Figure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5808" y="506639"/>
            <a:ext cx="4232384" cy="5844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3975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4.3 The Growth of Populations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sp>
        <p:nvSpPr>
          <p:cNvPr id="37892" name="Rectangle 7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buFont typeface="Times" pitchFamily="1" charset="0"/>
              <a:buChar char="•"/>
            </a:pPr>
            <a:r>
              <a:rPr lang="en-US"/>
              <a:t>Exponential Growth: A Case Study</a:t>
            </a:r>
          </a:p>
          <a:p>
            <a:pPr eaLnBrk="1" hangingPunct="1">
              <a:buFont typeface="Times" pitchFamily="1" charset="0"/>
              <a:buChar char="•"/>
            </a:pPr>
            <a:r>
              <a:rPr lang="en-US"/>
              <a:t>1890, 60 European starlings released in NYC</a:t>
            </a:r>
          </a:p>
          <a:p>
            <a:pPr eaLnBrk="1" hangingPunct="1">
              <a:buFont typeface="Times" pitchFamily="1" charset="0"/>
              <a:buChar char="•"/>
            </a:pPr>
            <a:r>
              <a:rPr lang="en-US"/>
              <a:t>10 years later, tens of thousands</a:t>
            </a:r>
          </a:p>
          <a:p>
            <a:pPr eaLnBrk="1" hangingPunct="1">
              <a:buFont typeface="Times" pitchFamily="1" charset="0"/>
              <a:buChar char="•"/>
            </a:pPr>
            <a:r>
              <a:rPr lang="en-US"/>
              <a:t>1920s millions of starlings across New England</a:t>
            </a:r>
          </a:p>
          <a:p>
            <a:pPr eaLnBrk="1" hangingPunct="1">
              <a:buFont typeface="Times" pitchFamily="1" charset="0"/>
              <a:buChar char="•"/>
            </a:pPr>
            <a:r>
              <a:rPr lang="en-US"/>
              <a:t>1970 starlings across entire United States </a:t>
            </a:r>
          </a:p>
          <a:p>
            <a:pPr eaLnBrk="1" hangingPunct="1">
              <a:buFont typeface="Times" pitchFamily="1" charset="0"/>
              <a:buChar char="•"/>
            </a:pPr>
            <a:r>
              <a:rPr lang="en-US"/>
              <a:t>Exponential growth</a:t>
            </a:r>
          </a:p>
        </p:txBody>
      </p:sp>
    </p:spTree>
    <p:extLst>
      <p:ext uri="{BB962C8B-B14F-4D97-AF65-F5344CB8AC3E}">
        <p14:creationId xmlns:p14="http://schemas.microsoft.com/office/powerpoint/2010/main" val="27437686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pic>
        <p:nvPicPr>
          <p:cNvPr id="38915" name="Picture 8" descr="EAY_1e_Figure_04_13_L"/>
          <p:cNvPicPr>
            <a:picLocks noChangeAspect="1" noChangeArrowheads="1"/>
          </p:cNvPicPr>
          <p:nvPr/>
        </p:nvPicPr>
        <p:blipFill>
          <a:blip r:embed="rId3" cstate="print"/>
          <a:srcRect b="3154"/>
          <a:stretch>
            <a:fillRect/>
          </a:stretch>
        </p:blipFill>
        <p:spPr bwMode="auto">
          <a:xfrm>
            <a:off x="2222500" y="276225"/>
            <a:ext cx="5162550" cy="374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9" descr="EAY_1e_Figure_04_14_L"/>
          <p:cNvPicPr>
            <a:picLocks noChangeAspect="1" noChangeArrowheads="1"/>
          </p:cNvPicPr>
          <p:nvPr/>
        </p:nvPicPr>
        <p:blipFill>
          <a:blip r:embed="rId4" cstate="print"/>
          <a:srcRect b="4066"/>
          <a:stretch>
            <a:fillRect/>
          </a:stretch>
        </p:blipFill>
        <p:spPr bwMode="auto">
          <a:xfrm>
            <a:off x="2105025" y="3708400"/>
            <a:ext cx="5476875" cy="267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581392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Question?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/>
              <a:t>From a single mating, a female housefly will lay hundreds of eggs. If population growth rate were determined solely by birth rate, Charles Darwin calculated that a pair of flies would produce offspring (children, grandchildren, etc.) equal to the weight of the Earth in just eight generations. Why does this not occur?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232627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4.3 The Growth of Populations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© 2013 Pearson Education, Inc.</a:t>
            </a:r>
          </a:p>
        </p:txBody>
      </p:sp>
      <p:sp>
        <p:nvSpPr>
          <p:cNvPr id="39940" name="Rectangle 7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Survivorship</a:t>
            </a:r>
          </a:p>
          <a:p>
            <a:pPr lvl="1" eaLnBrk="1" hangingPunct="1"/>
            <a:r>
              <a:rPr lang="en-US" dirty="0"/>
              <a:t>Probability of an organism dying during a particular interval</a:t>
            </a:r>
          </a:p>
          <a:p>
            <a:pPr lvl="1" eaLnBrk="1" hangingPunct="1"/>
            <a:r>
              <a:rPr lang="en-US" dirty="0"/>
              <a:t>Species survivorships vary widely</a:t>
            </a:r>
          </a:p>
          <a:p>
            <a:pPr lvl="2" eaLnBrk="1" hangingPunct="1"/>
            <a:r>
              <a:rPr lang="en-US" dirty="0"/>
              <a:t>Type I–most die old</a:t>
            </a:r>
          </a:p>
          <a:p>
            <a:pPr lvl="2" eaLnBrk="1" hangingPunct="1"/>
            <a:r>
              <a:rPr lang="en-US" dirty="0"/>
              <a:t>Type II–young and old die equally</a:t>
            </a:r>
          </a:p>
          <a:p>
            <a:pPr lvl="2" eaLnBrk="1" hangingPunct="1"/>
            <a:r>
              <a:rPr lang="en-US" dirty="0"/>
              <a:t>Type III–most die young</a:t>
            </a:r>
          </a:p>
          <a:p>
            <a:pPr lvl="2"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62680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1731</TotalTime>
  <Words>455</Words>
  <Application>Microsoft Office PowerPoint</Application>
  <PresentationFormat>On-screen Show (4:3)</PresentationFormat>
  <Paragraphs>90</Paragraphs>
  <Slides>17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7" baseType="lpstr">
      <vt:lpstr>Arial</vt:lpstr>
      <vt:lpstr>Calibri</vt:lpstr>
      <vt:lpstr>Franklin Gothic Book</vt:lpstr>
      <vt:lpstr>Noto Sans Symbols</vt:lpstr>
      <vt:lpstr>Perpetua</vt:lpstr>
      <vt:lpstr>Times</vt:lpstr>
      <vt:lpstr>Times New Roman</vt:lpstr>
      <vt:lpstr>TimesNewRomanPS-BoldMT</vt:lpstr>
      <vt:lpstr>Wingdings 2</vt:lpstr>
      <vt:lpstr>Equity</vt:lpstr>
      <vt:lpstr>Chapter 4-part 2: Organism and Population Ecology and Evolution</vt:lpstr>
      <vt:lpstr>4.3 The Growth of Populations</vt:lpstr>
      <vt:lpstr>4.3 The Growth of Populations</vt:lpstr>
      <vt:lpstr>4.3 The Growth of Populations</vt:lpstr>
      <vt:lpstr>PowerPoint Presentation</vt:lpstr>
      <vt:lpstr>4.3 The Growth of Populations</vt:lpstr>
      <vt:lpstr>PowerPoint Presentation</vt:lpstr>
      <vt:lpstr>Question?</vt:lpstr>
      <vt:lpstr>4.3 The Growth of Populations</vt:lpstr>
      <vt:lpstr>PowerPoint Presentation</vt:lpstr>
      <vt:lpstr>4.4 Limits on Population Growth</vt:lpstr>
      <vt:lpstr>PowerPoint Presentation</vt:lpstr>
      <vt:lpstr>4.4 Limits on Population Growth</vt:lpstr>
      <vt:lpstr>PowerPoint Presentation</vt:lpstr>
      <vt:lpstr>4.4 Limits on Population Growth</vt:lpstr>
      <vt:lpstr>PowerPoint Presentation</vt:lpstr>
      <vt:lpstr>4.4 Limits on Population Growth</vt:lpstr>
    </vt:vector>
  </TitlesOfParts>
  <Company>Clemson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 SP 2000-Fall 2013</dc:title>
  <dc:creator>Windows User</dc:creator>
  <cp:lastModifiedBy>Minory Nammouz</cp:lastModifiedBy>
  <cp:revision>45</cp:revision>
  <dcterms:created xsi:type="dcterms:W3CDTF">2013-09-16T17:37:15Z</dcterms:created>
  <dcterms:modified xsi:type="dcterms:W3CDTF">2021-02-03T15:24:22Z</dcterms:modified>
</cp:coreProperties>
</file>