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6" r:id="rId2"/>
    <p:sldId id="289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272" r:id="rId15"/>
    <p:sldId id="273" r:id="rId16"/>
    <p:sldId id="274" r:id="rId17"/>
    <p:sldId id="275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3" y="3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4FC087-7ACF-45B7-979C-DD7A38EA1F4E}" type="datetimeFigureOut">
              <a:rPr lang="en-US" smtClean="0"/>
              <a:t>1/22/2021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7A47CE-4F1A-4973-8C70-62504ECC47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054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D99CC97-7867-4253-87D7-B307F6D1D21B}" type="slidenum">
              <a:rPr lang="en-US" sz="1200"/>
              <a:pPr algn="r"/>
              <a:t>3</a:t>
            </a:fld>
            <a:endParaRPr lang="en-US" sz="120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E653EB9E-D769-4100-BBB2-0A5FD2F591F0}" type="slidenum">
              <a:rPr lang="en-US" sz="1200"/>
              <a:pPr algn="r"/>
              <a:t>12</a:t>
            </a:fld>
            <a:endParaRPr lang="en-US" sz="120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1443CF6-BBF6-4E94-BF32-40AAE022C337}" type="slidenum">
              <a:rPr lang="en-US" sz="1200"/>
              <a:pPr algn="r"/>
              <a:t>13</a:t>
            </a:fld>
            <a:endParaRPr lang="en-US" sz="1200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5FF36B31-D239-4A74-A273-F2B850F5ACC8}" type="slidenum">
              <a:rPr lang="en-US" altLang="en-US" sz="1200"/>
              <a:pPr algn="r" eaLnBrk="1" hangingPunct="1"/>
              <a:t>15</a:t>
            </a:fld>
            <a:endParaRPr lang="en-US" altLang="en-US" sz="1200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01849F68-DF13-4B3B-B76F-7443031FE64F}" type="slidenum">
              <a:rPr lang="en-US" altLang="en-US" sz="1200"/>
              <a:pPr algn="r" eaLnBrk="1" hangingPunct="1"/>
              <a:t>16</a:t>
            </a:fld>
            <a:endParaRPr lang="en-US" altLang="en-US" sz="1200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940623F7-71A0-42B6-A66C-1055318310EB}" type="slidenum">
              <a:rPr lang="en-US" altLang="en-US" sz="1200"/>
              <a:pPr algn="r" eaLnBrk="1" hangingPunct="1"/>
              <a:t>17</a:t>
            </a:fld>
            <a:endParaRPr lang="en-US" altLang="en-US" sz="1200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507EBE2A-2A4F-494D-B796-73FEC58B79B8}" type="slidenum">
              <a:rPr lang="en-US" altLang="en-US" sz="1200"/>
              <a:pPr algn="r" eaLnBrk="1" hangingPunct="1"/>
              <a:t>18</a:t>
            </a:fld>
            <a:endParaRPr lang="en-US" altLang="en-US" sz="1200"/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96617DE5-9BF4-4AED-9CE6-759A48D6A1A1}" type="slidenum">
              <a:rPr lang="en-US" altLang="en-US" sz="1200"/>
              <a:pPr algn="r" eaLnBrk="1" hangingPunct="1"/>
              <a:t>19</a:t>
            </a:fld>
            <a:endParaRPr lang="en-US" altLang="en-US" sz="1200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A4046-7F38-4F0C-B5BA-0925F7F5FFEB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A0DEADDE-16F0-4401-AFB9-D33362373922}" type="slidenum">
              <a:rPr lang="en-US" altLang="en-US" sz="1200"/>
              <a:pPr algn="r" eaLnBrk="1" hangingPunct="1"/>
              <a:t>23</a:t>
            </a:fld>
            <a:endParaRPr lang="en-US" altLang="en-US" sz="1200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4B6A870C-A6FA-423C-A0E8-341912FB4780}" type="slidenum">
              <a:rPr lang="en-US" altLang="en-US" sz="1200"/>
              <a:pPr algn="r" eaLnBrk="1" hangingPunct="1"/>
              <a:t>24</a:t>
            </a:fld>
            <a:endParaRPr lang="en-US" altLang="en-US" sz="1200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8383511-3317-46C5-8BBE-29AB29A7FF12}" type="slidenum">
              <a:rPr lang="en-US" sz="1200"/>
              <a:pPr algn="r"/>
              <a:t>4</a:t>
            </a:fld>
            <a:endParaRPr lang="en-US" sz="120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829E18CF-5D0C-4114-A96F-4CA0DB85B116}" type="slidenum">
              <a:rPr lang="en-US" altLang="en-US" sz="1200"/>
              <a:pPr algn="r" eaLnBrk="1" hangingPunct="1"/>
              <a:t>25</a:t>
            </a:fld>
            <a:endParaRPr lang="en-US" altLang="en-US" sz="1200"/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4C188B7F-1027-45B7-BCD7-81B1EA5D6AD1}" type="slidenum">
              <a:rPr lang="en-US" altLang="en-US" sz="1200"/>
              <a:pPr algn="r" eaLnBrk="1" hangingPunct="1"/>
              <a:t>26</a:t>
            </a:fld>
            <a:endParaRPr lang="en-US" altLang="en-US" sz="1200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Arial" pitchFamily="34" charset="0"/>
              </a:rPr>
              <a:t>.</a:t>
            </a:r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EDC3183E-553C-45F4-B7A4-A10E67AB0AAE}" type="slidenum">
              <a:rPr lang="en-US" altLang="en-US" sz="1200"/>
              <a:pPr algn="r" eaLnBrk="1" hangingPunct="1"/>
              <a:t>27</a:t>
            </a:fld>
            <a:endParaRPr lang="en-US" altLang="en-US" sz="1200"/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F13F1CDB-EA62-4CA4-B4EB-00F8660F1AF9}" type="slidenum">
              <a:rPr lang="en-US" altLang="en-US" sz="1200"/>
              <a:pPr algn="r" eaLnBrk="1" hangingPunct="1"/>
              <a:t>28</a:t>
            </a:fld>
            <a:endParaRPr lang="en-US" altLang="en-US" sz="1200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5000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B9350151-1AAD-435C-AD92-1398D13310D7}" type="slidenum">
              <a:rPr lang="en-US" altLang="en-US" sz="1200"/>
              <a:pPr algn="r" eaLnBrk="1" hangingPunct="1"/>
              <a:t>29</a:t>
            </a:fld>
            <a:endParaRPr lang="en-US" altLang="en-US" sz="1200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2AA3CE9-D363-4D7F-856D-9E5D2E74B760}" type="slidenum">
              <a:rPr lang="en-US" sz="1200"/>
              <a:pPr algn="r"/>
              <a:t>5</a:t>
            </a:fld>
            <a:endParaRPr lang="en-US" sz="120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6DC15D5-381D-4154-AE54-4EB51A1648B4}" type="slidenum">
              <a:rPr lang="en-US" sz="1200"/>
              <a:pPr algn="r"/>
              <a:t>6</a:t>
            </a:fld>
            <a:endParaRPr lang="en-US" sz="120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D67C2A3-96B4-4F94-B7BE-C070F0704094}" type="slidenum">
              <a:rPr lang="en-US" sz="1200"/>
              <a:pPr algn="r"/>
              <a:t>7</a:t>
            </a:fld>
            <a:endParaRPr lang="en-US" sz="120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835B701-4DAF-4AAF-A78A-18AC89708FC1}" type="slidenum">
              <a:rPr lang="en-US" sz="1200"/>
              <a:pPr algn="r"/>
              <a:t>8</a:t>
            </a:fld>
            <a:endParaRPr lang="en-US" sz="120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6FC751C-D126-4F8A-ACC2-6DAB17FB086D}" type="slidenum">
              <a:rPr lang="en-US" sz="1200"/>
              <a:pPr algn="r"/>
              <a:t>9</a:t>
            </a:fld>
            <a:endParaRPr lang="en-US" sz="120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9DF97D8-C31A-479D-8B86-54A57F576EEB}" type="slidenum">
              <a:rPr lang="en-US" sz="1200"/>
              <a:pPr algn="r"/>
              <a:t>10</a:t>
            </a:fld>
            <a:endParaRPr lang="en-US" sz="120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19315A1-33EA-4135-8D09-7E3D87D4469B}" type="slidenum">
              <a:rPr lang="en-US" sz="1200"/>
              <a:pPr algn="r"/>
              <a:t>11</a:t>
            </a:fld>
            <a:endParaRPr lang="en-US" sz="120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AC1D0-5441-4298-9067-2DC854B8680F}" type="datetimeFigureOut">
              <a:rPr lang="en-US" smtClean="0"/>
              <a:t>1/22/2021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F9015CF8-32A5-42AF-BB99-156E74ADDA0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AC1D0-5441-4298-9067-2DC854B8680F}" type="datetimeFigureOut">
              <a:rPr lang="en-US" smtClean="0"/>
              <a:t>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15CF8-32A5-42AF-BB99-156E74ADDA0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AC1D0-5441-4298-9067-2DC854B8680F}" type="datetimeFigureOut">
              <a:rPr lang="en-US" smtClean="0"/>
              <a:t>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15CF8-32A5-42AF-BB99-156E74ADDA0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AC1D0-5441-4298-9067-2DC854B8680F}" type="datetimeFigureOut">
              <a:rPr lang="en-US" smtClean="0"/>
              <a:t>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15CF8-32A5-42AF-BB99-156E74ADDA0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AC1D0-5441-4298-9067-2DC854B8680F}" type="datetimeFigureOut">
              <a:rPr lang="en-US" smtClean="0"/>
              <a:t>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F9015CF8-32A5-42AF-BB99-156E74ADDA0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AC1D0-5441-4298-9067-2DC854B8680F}" type="datetimeFigureOut">
              <a:rPr lang="en-US" smtClean="0"/>
              <a:t>1/22/2021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15CF8-32A5-42AF-BB99-156E74ADDA0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AC1D0-5441-4298-9067-2DC854B8680F}" type="datetimeFigureOut">
              <a:rPr lang="en-US" smtClean="0"/>
              <a:t>1/22/2021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15CF8-32A5-42AF-BB99-156E74ADDA0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AC1D0-5441-4298-9067-2DC854B8680F}" type="datetimeFigureOut">
              <a:rPr lang="en-US" smtClean="0"/>
              <a:t>1/22/2021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15CF8-32A5-42AF-BB99-156E74ADDA0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AC1D0-5441-4298-9067-2DC854B8680F}" type="datetimeFigureOut">
              <a:rPr lang="en-US" smtClean="0"/>
              <a:t>1/22/2021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15CF8-32A5-42AF-BB99-156E74ADDA0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AC1D0-5441-4298-9067-2DC854B8680F}" type="datetimeFigureOut">
              <a:rPr lang="en-US" smtClean="0"/>
              <a:t>1/22/2021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15CF8-32A5-42AF-BB99-156E74ADDA0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AC1D0-5441-4298-9067-2DC854B8680F}" type="datetimeFigureOut">
              <a:rPr lang="en-US" smtClean="0"/>
              <a:t>1/22/2021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F9015CF8-32A5-42AF-BB99-156E74ADDA0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FAC1D0-5441-4298-9067-2DC854B8680F}" type="datetimeFigureOut">
              <a:rPr lang="en-US" smtClean="0"/>
              <a:t>1/22/2021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F9015CF8-32A5-42AF-BB99-156E74ADDA0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Chapter 3 – Part II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ENSP 2000</a:t>
            </a:r>
          </a:p>
        </p:txBody>
      </p:sp>
    </p:spTree>
    <p:extLst>
      <p:ext uri="{BB962C8B-B14F-4D97-AF65-F5344CB8AC3E}">
        <p14:creationId xmlns:p14="http://schemas.microsoft.com/office/powerpoint/2010/main" val="4336292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3.2 The Organic Chemistry of Life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en-GB"/>
              <a:t>© 2013 Pearson Education, Inc.</a:t>
            </a:r>
          </a:p>
          <a:p>
            <a:endParaRPr lang="en-GB"/>
          </a:p>
        </p:txBody>
      </p:sp>
      <p:sp>
        <p:nvSpPr>
          <p:cNvPr id="87044" name="Rectangle 6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/>
              <a:t>Macromolecules </a:t>
            </a:r>
          </a:p>
          <a:p>
            <a:pPr lvl="1" eaLnBrk="1" hangingPunct="1"/>
            <a:r>
              <a:rPr lang="en-US">
                <a:ea typeface="ＭＳ Ｐゴシック" pitchFamily="34" charset="-128"/>
              </a:rPr>
              <a:t>Proteins</a:t>
            </a:r>
          </a:p>
          <a:p>
            <a:pPr lvl="1" eaLnBrk="1" hangingPunct="1"/>
            <a:r>
              <a:rPr lang="en-US">
                <a:ea typeface="ＭＳ Ｐゴシック" pitchFamily="34" charset="-128"/>
              </a:rPr>
              <a:t>Fold to particular shapes yielding function</a:t>
            </a:r>
          </a:p>
          <a:p>
            <a:pPr lvl="1" eaLnBrk="1" hangingPunct="1"/>
            <a:r>
              <a:rPr lang="en-US">
                <a:ea typeface="ＭＳ Ｐゴシック" pitchFamily="34" charset="-128"/>
              </a:rPr>
              <a:t>Structural or functional</a:t>
            </a:r>
          </a:p>
          <a:p>
            <a:pPr lvl="1" eaLnBrk="1" hangingPunct="1"/>
            <a:r>
              <a:rPr lang="en-US">
                <a:ea typeface="ＭＳ Ｐゴシック" pitchFamily="34" charset="-128"/>
              </a:rPr>
              <a:t>May act as catalysts</a:t>
            </a:r>
          </a:p>
          <a:p>
            <a:pPr lvl="2" eaLnBrk="1" hangingPunct="1"/>
            <a:r>
              <a:rPr lang="en-US">
                <a:ea typeface="ＭＳ Ｐゴシック" pitchFamily="34" charset="-128"/>
              </a:rPr>
              <a:t>Termed </a:t>
            </a:r>
            <a:r>
              <a:rPr lang="en-US" i="1">
                <a:ea typeface="ＭＳ Ｐゴシック" pitchFamily="34" charset="-128"/>
              </a:rPr>
              <a:t>enzymes</a:t>
            </a:r>
            <a:endParaRPr lang="en-US">
              <a:ea typeface="ＭＳ Ｐゴシック" pitchFamily="34" charset="-128"/>
            </a:endParaRPr>
          </a:p>
          <a:p>
            <a:pPr lvl="2" eaLnBrk="1" hangingPunct="1"/>
            <a:r>
              <a:rPr lang="en-US">
                <a:ea typeface="ＭＳ Ｐゴシック" pitchFamily="34" charset="-128"/>
              </a:rPr>
              <a:t>Almost all biological reactions use enzymes</a:t>
            </a:r>
          </a:p>
        </p:txBody>
      </p:sp>
    </p:spTree>
    <p:extLst>
      <p:ext uri="{BB962C8B-B14F-4D97-AF65-F5344CB8AC3E}">
        <p14:creationId xmlns:p14="http://schemas.microsoft.com/office/powerpoint/2010/main" val="30673271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en-GB"/>
              <a:t>© 2013 Pearson Education, Inc.</a:t>
            </a:r>
          </a:p>
          <a:p>
            <a:endParaRPr lang="en-GB"/>
          </a:p>
        </p:txBody>
      </p:sp>
      <p:pic>
        <p:nvPicPr>
          <p:cNvPr id="89092" name="Picture 4" descr="EAY_1e_Figure_03_14_U"/>
          <p:cNvPicPr>
            <a:picLocks noChangeAspect="1" noChangeArrowheads="1"/>
          </p:cNvPicPr>
          <p:nvPr/>
        </p:nvPicPr>
        <p:blipFill>
          <a:blip r:embed="rId3" cstate="print"/>
          <a:srcRect b="3288"/>
          <a:stretch>
            <a:fillRect/>
          </a:stretch>
        </p:blipFill>
        <p:spPr bwMode="auto">
          <a:xfrm>
            <a:off x="273050" y="531813"/>
            <a:ext cx="8597900" cy="5602287"/>
          </a:xfrm>
          <a:prstGeom prst="rect">
            <a:avLst/>
          </a:prstGeom>
          <a:noFill/>
        </p:spPr>
      </p:pic>
      <p:sp>
        <p:nvSpPr>
          <p:cNvPr id="89093" name="Rectangle 5"/>
          <p:cNvSpPr>
            <a:spLocks noChangeArrowheads="1"/>
          </p:cNvSpPr>
          <p:nvPr/>
        </p:nvSpPr>
        <p:spPr bwMode="auto">
          <a:xfrm>
            <a:off x="1720850" y="2206625"/>
            <a:ext cx="17462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eaLnBrk="0" hangingPunct="0">
              <a:spcAft>
                <a:spcPct val="0"/>
              </a:spcAft>
              <a:buClrTx/>
              <a:buFontTx/>
              <a:buNone/>
            </a:pPr>
            <a:r>
              <a:rPr lang="en-US" sz="1100">
                <a:latin typeface="Helvetica" pitchFamily="2" charset="0"/>
              </a:rPr>
              <a:t>Amino acids are linked to</a:t>
            </a:r>
          </a:p>
          <a:p>
            <a:pPr algn="r" eaLnBrk="0" hangingPunct="0">
              <a:spcAft>
                <a:spcPct val="0"/>
              </a:spcAft>
              <a:buClrTx/>
              <a:buFontTx/>
              <a:buNone/>
            </a:pPr>
            <a:r>
              <a:rPr lang="en-US" sz="1100">
                <a:latin typeface="Helvetica" pitchFamily="2" charset="0"/>
              </a:rPr>
              <a:t>form a protein chain</a:t>
            </a:r>
            <a:endParaRPr lang="en-US" sz="1200">
              <a:latin typeface="Helvetica" pitchFamily="2" charset="0"/>
            </a:endParaRPr>
          </a:p>
        </p:txBody>
      </p:sp>
      <p:sp>
        <p:nvSpPr>
          <p:cNvPr id="89094" name="Rectangle 6"/>
          <p:cNvSpPr>
            <a:spLocks noChangeArrowheads="1"/>
          </p:cNvSpPr>
          <p:nvPr/>
        </p:nvSpPr>
        <p:spPr bwMode="auto">
          <a:xfrm>
            <a:off x="3994150" y="1701800"/>
            <a:ext cx="7350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200" b="1">
                <a:latin typeface="Helvetica" pitchFamily="2" charset="0"/>
              </a:rPr>
              <a:t>Alanine</a:t>
            </a:r>
          </a:p>
        </p:txBody>
      </p:sp>
      <p:sp>
        <p:nvSpPr>
          <p:cNvPr id="89095" name="Rectangle 7"/>
          <p:cNvSpPr>
            <a:spLocks noChangeArrowheads="1"/>
          </p:cNvSpPr>
          <p:nvPr/>
        </p:nvSpPr>
        <p:spPr bwMode="auto">
          <a:xfrm>
            <a:off x="4629150" y="527050"/>
            <a:ext cx="16319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200" b="1">
                <a:latin typeface="Helvetica" pitchFamily="2" charset="0"/>
              </a:rPr>
              <a:t>Typical amino acids</a:t>
            </a:r>
          </a:p>
        </p:txBody>
      </p:sp>
      <p:sp>
        <p:nvSpPr>
          <p:cNvPr id="89096" name="Rectangle 8"/>
          <p:cNvSpPr>
            <a:spLocks noChangeArrowheads="1"/>
          </p:cNvSpPr>
          <p:nvPr/>
        </p:nvSpPr>
        <p:spPr bwMode="auto">
          <a:xfrm>
            <a:off x="4546600" y="1484313"/>
            <a:ext cx="9128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200">
                <a:latin typeface="Helvetica" pitchFamily="2" charset="0"/>
              </a:rPr>
              <a:t>Acid group</a:t>
            </a:r>
          </a:p>
        </p:txBody>
      </p:sp>
      <p:sp>
        <p:nvSpPr>
          <p:cNvPr id="89097" name="Rectangle 9"/>
          <p:cNvSpPr>
            <a:spLocks noChangeArrowheads="1"/>
          </p:cNvSpPr>
          <p:nvPr/>
        </p:nvSpPr>
        <p:spPr bwMode="auto">
          <a:xfrm>
            <a:off x="5543550" y="1484313"/>
            <a:ext cx="10477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200">
                <a:latin typeface="Helvetica" pitchFamily="2" charset="0"/>
              </a:rPr>
              <a:t>Amine group</a:t>
            </a:r>
          </a:p>
        </p:txBody>
      </p:sp>
      <p:sp>
        <p:nvSpPr>
          <p:cNvPr id="89098" name="Rectangle 10"/>
          <p:cNvSpPr>
            <a:spLocks noChangeArrowheads="1"/>
          </p:cNvSpPr>
          <p:nvPr/>
        </p:nvSpPr>
        <p:spPr bwMode="auto">
          <a:xfrm>
            <a:off x="6024563" y="2430463"/>
            <a:ext cx="11842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200" b="1">
                <a:latin typeface="Helvetica" pitchFamily="2" charset="0"/>
              </a:rPr>
              <a:t>Glutamic acid</a:t>
            </a:r>
          </a:p>
        </p:txBody>
      </p:sp>
      <p:sp>
        <p:nvSpPr>
          <p:cNvPr id="89099" name="Rectangle 11"/>
          <p:cNvSpPr>
            <a:spLocks noChangeArrowheads="1"/>
          </p:cNvSpPr>
          <p:nvPr/>
        </p:nvSpPr>
        <p:spPr bwMode="auto">
          <a:xfrm>
            <a:off x="6988175" y="2752725"/>
            <a:ext cx="1876425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lnSpc>
                <a:spcPct val="95000"/>
              </a:lnSpc>
              <a:spcAft>
                <a:spcPct val="0"/>
              </a:spcAft>
              <a:buClrTx/>
              <a:buFontTx/>
              <a:buNone/>
            </a:pPr>
            <a:r>
              <a:rPr lang="en-US" sz="1100">
                <a:latin typeface="Helvetica" pitchFamily="2" charset="0"/>
              </a:rPr>
              <a:t>Protein chains assume a</a:t>
            </a:r>
          </a:p>
          <a:p>
            <a:pPr eaLnBrk="0" hangingPunct="0">
              <a:lnSpc>
                <a:spcPct val="95000"/>
              </a:lnSpc>
              <a:spcAft>
                <a:spcPct val="0"/>
              </a:spcAft>
              <a:buClrTx/>
              <a:buFontTx/>
              <a:buNone/>
            </a:pPr>
            <a:r>
              <a:rPr lang="en-US" sz="1100">
                <a:latin typeface="Helvetica" pitchFamily="2" charset="0"/>
              </a:rPr>
              <a:t>three-dimensional structure</a:t>
            </a:r>
          </a:p>
        </p:txBody>
      </p:sp>
      <p:sp>
        <p:nvSpPr>
          <p:cNvPr id="89100" name="Freeform 12"/>
          <p:cNvSpPr>
            <a:spLocks/>
          </p:cNvSpPr>
          <p:nvPr/>
        </p:nvSpPr>
        <p:spPr bwMode="auto">
          <a:xfrm>
            <a:off x="3208338" y="2589213"/>
            <a:ext cx="482600" cy="382587"/>
          </a:xfrm>
          <a:custGeom>
            <a:avLst/>
            <a:gdLst/>
            <a:ahLst/>
            <a:cxnLst>
              <a:cxn ang="0">
                <a:pos x="0" y="241"/>
              </a:cxn>
              <a:cxn ang="0">
                <a:pos x="88" y="0"/>
              </a:cxn>
              <a:cxn ang="0">
                <a:pos x="304" y="230"/>
              </a:cxn>
            </a:cxnLst>
            <a:rect l="0" t="0" r="r" b="b"/>
            <a:pathLst>
              <a:path w="304" h="241">
                <a:moveTo>
                  <a:pt x="0" y="241"/>
                </a:moveTo>
                <a:lnTo>
                  <a:pt x="88" y="0"/>
                </a:lnTo>
                <a:lnTo>
                  <a:pt x="304" y="23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01" name="Freeform 13"/>
          <p:cNvSpPr>
            <a:spLocks/>
          </p:cNvSpPr>
          <p:nvPr/>
        </p:nvSpPr>
        <p:spPr bwMode="auto">
          <a:xfrm>
            <a:off x="3346450" y="2589213"/>
            <a:ext cx="168275" cy="368300"/>
          </a:xfrm>
          <a:custGeom>
            <a:avLst/>
            <a:gdLst/>
            <a:ahLst/>
            <a:cxnLst>
              <a:cxn ang="0">
                <a:pos x="18" y="232"/>
              </a:cxn>
              <a:cxn ang="0">
                <a:pos x="0" y="0"/>
              </a:cxn>
              <a:cxn ang="0">
                <a:pos x="106" y="230"/>
              </a:cxn>
            </a:cxnLst>
            <a:rect l="0" t="0" r="r" b="b"/>
            <a:pathLst>
              <a:path w="106" h="232">
                <a:moveTo>
                  <a:pt x="18" y="232"/>
                </a:moveTo>
                <a:lnTo>
                  <a:pt x="0" y="0"/>
                </a:lnTo>
                <a:lnTo>
                  <a:pt x="106" y="23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02" name="Line 14"/>
          <p:cNvSpPr>
            <a:spLocks noChangeShapeType="1"/>
          </p:cNvSpPr>
          <p:nvPr/>
        </p:nvSpPr>
        <p:spPr bwMode="auto">
          <a:xfrm flipV="1">
            <a:off x="6965950" y="3159125"/>
            <a:ext cx="203200" cy="33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03" name="Line 15"/>
          <p:cNvSpPr>
            <a:spLocks noChangeShapeType="1"/>
          </p:cNvSpPr>
          <p:nvPr/>
        </p:nvSpPr>
        <p:spPr bwMode="auto">
          <a:xfrm>
            <a:off x="4851400" y="1235075"/>
            <a:ext cx="114300" cy="285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9104" name="Line 16"/>
          <p:cNvSpPr>
            <a:spLocks noChangeShapeType="1"/>
          </p:cNvSpPr>
          <p:nvPr/>
        </p:nvSpPr>
        <p:spPr bwMode="auto">
          <a:xfrm flipH="1">
            <a:off x="6092825" y="1238250"/>
            <a:ext cx="187325" cy="314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4033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3.2 The Organic Chemistry of Life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en-GB"/>
              <a:t>© 2013 Pearson Education, Inc.</a:t>
            </a:r>
          </a:p>
          <a:p>
            <a:endParaRPr lang="en-GB"/>
          </a:p>
        </p:txBody>
      </p:sp>
      <p:sp>
        <p:nvSpPr>
          <p:cNvPr id="91140" name="Rectangle 6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/>
              <a:t>Nucleic acids</a:t>
            </a:r>
          </a:p>
          <a:p>
            <a:pPr lvl="1" eaLnBrk="1" hangingPunct="1"/>
            <a:r>
              <a:rPr lang="en-US">
                <a:ea typeface="ＭＳ Ｐゴシック" pitchFamily="34" charset="-128"/>
              </a:rPr>
              <a:t>Polymers of nucleotides</a:t>
            </a:r>
          </a:p>
          <a:p>
            <a:pPr lvl="2" eaLnBrk="1" hangingPunct="1"/>
            <a:r>
              <a:rPr lang="en-US">
                <a:ea typeface="ＭＳ Ｐゴシック" pitchFamily="34" charset="-128"/>
              </a:rPr>
              <a:t>5-carbon sugar, phosphate group, and nitrogenous base</a:t>
            </a:r>
          </a:p>
          <a:p>
            <a:pPr lvl="1" eaLnBrk="1" hangingPunct="1"/>
            <a:r>
              <a:rPr lang="en-US">
                <a:ea typeface="ＭＳ Ｐゴシック" pitchFamily="34" charset="-128"/>
              </a:rPr>
              <a:t>Deoxyribonucleic acid (DNA)</a:t>
            </a:r>
          </a:p>
          <a:p>
            <a:pPr lvl="2" eaLnBrk="1" hangingPunct="1"/>
            <a:r>
              <a:rPr lang="en-US">
                <a:ea typeface="ＭＳ Ｐゴシック" pitchFamily="34" charset="-128"/>
              </a:rPr>
              <a:t>Hereditary material</a:t>
            </a:r>
          </a:p>
          <a:p>
            <a:pPr lvl="2" eaLnBrk="1" hangingPunct="1"/>
            <a:r>
              <a:rPr lang="en-US">
                <a:ea typeface="ＭＳ Ｐゴシック" pitchFamily="34" charset="-128"/>
              </a:rPr>
              <a:t>Traits coded in sequence of bases</a:t>
            </a:r>
          </a:p>
          <a:p>
            <a:pPr lvl="3" eaLnBrk="1" hangingPunct="1"/>
            <a:r>
              <a:rPr lang="en-US">
                <a:ea typeface="ＭＳ Ｐゴシック" pitchFamily="34" charset="-128"/>
              </a:rPr>
              <a:t>adenine (A), thymine (T), cytosine (C), and guanine (G)</a:t>
            </a:r>
          </a:p>
          <a:p>
            <a:pPr lvl="1" eaLnBrk="1" hangingPunct="1"/>
            <a:endParaRPr lang="en-US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798838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3.2 The Organic Chemistry of Life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en-GB"/>
              <a:t>© 2013 Pearson Education, Inc.</a:t>
            </a:r>
          </a:p>
          <a:p>
            <a:endParaRPr lang="en-GB"/>
          </a:p>
        </p:txBody>
      </p:sp>
      <p:sp>
        <p:nvSpPr>
          <p:cNvPr id="95236" name="Rectangle 6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/>
              <a:t>Nucleic acids</a:t>
            </a:r>
          </a:p>
          <a:p>
            <a:pPr lvl="1" eaLnBrk="1" hangingPunct="1"/>
            <a:r>
              <a:rPr lang="en-US">
                <a:ea typeface="ＭＳ Ｐゴシック" pitchFamily="34" charset="-128"/>
              </a:rPr>
              <a:t>Ribonucleic acid (RNA)</a:t>
            </a:r>
          </a:p>
          <a:p>
            <a:pPr lvl="2" eaLnBrk="1" hangingPunct="1"/>
            <a:r>
              <a:rPr lang="en-US">
                <a:ea typeface="ＭＳ Ｐゴシック" pitchFamily="34" charset="-128"/>
              </a:rPr>
              <a:t>Structure similar to DNA</a:t>
            </a:r>
          </a:p>
          <a:p>
            <a:pPr lvl="2" eaLnBrk="1" hangingPunct="1"/>
            <a:r>
              <a:rPr lang="en-US">
                <a:ea typeface="ＭＳ Ｐゴシック" pitchFamily="34" charset="-128"/>
              </a:rPr>
              <a:t>Protein synthesis</a:t>
            </a:r>
          </a:p>
          <a:p>
            <a:pPr lvl="3" eaLnBrk="1" hangingPunct="1"/>
            <a:r>
              <a:rPr lang="en-US">
                <a:ea typeface="ＭＳ Ｐゴシック" pitchFamily="34" charset="-128"/>
              </a:rPr>
              <a:t>Transcription</a:t>
            </a:r>
          </a:p>
          <a:p>
            <a:pPr lvl="4" eaLnBrk="1" hangingPunct="1">
              <a:buFont typeface="Times" pitchFamily="18" charset="0"/>
              <a:buChar char="•"/>
            </a:pPr>
            <a:r>
              <a:rPr lang="en-US">
                <a:ea typeface="ＭＳ Ｐゴシック" pitchFamily="34" charset="-128"/>
              </a:rPr>
              <a:t>DNA code to RNA</a:t>
            </a:r>
          </a:p>
          <a:p>
            <a:pPr lvl="3" eaLnBrk="1" hangingPunct="1"/>
            <a:r>
              <a:rPr lang="en-US">
                <a:ea typeface="ＭＳ Ｐゴシック" pitchFamily="34" charset="-128"/>
              </a:rPr>
              <a:t>Translation</a:t>
            </a:r>
          </a:p>
          <a:p>
            <a:pPr lvl="4" eaLnBrk="1" hangingPunct="1">
              <a:buFont typeface="Times" pitchFamily="18" charset="0"/>
              <a:buChar char="•"/>
            </a:pPr>
            <a:r>
              <a:rPr lang="en-US">
                <a:ea typeface="ＭＳ Ｐゴシック" pitchFamily="34" charset="-128"/>
              </a:rPr>
              <a:t>RNA code to protein</a:t>
            </a:r>
          </a:p>
          <a:p>
            <a:pPr lvl="4" eaLnBrk="1" hangingPunct="1">
              <a:buFont typeface="Times" pitchFamily="18" charset="0"/>
              <a:buChar char="•"/>
            </a:pPr>
            <a:r>
              <a:rPr lang="en-US">
                <a:ea typeface="ＭＳ Ｐゴシック" pitchFamily="34" charset="-128"/>
              </a:rPr>
              <a:t>Triplet sequences code for amino acids</a:t>
            </a:r>
          </a:p>
        </p:txBody>
      </p:sp>
    </p:spTree>
    <p:extLst>
      <p:ext uri="{BB962C8B-B14F-4D97-AF65-F5344CB8AC3E}">
        <p14:creationId xmlns:p14="http://schemas.microsoft.com/office/powerpoint/2010/main" val="22027351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Energy and the Environment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930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3.3 Energy and the Environment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en-GB" altLang="en-US"/>
              <a:t>© 2013 Pearson Education, Inc.</a:t>
            </a:r>
          </a:p>
          <a:p>
            <a:endParaRPr lang="en-GB" altLang="en-US"/>
          </a:p>
        </p:txBody>
      </p:sp>
      <p:sp>
        <p:nvSpPr>
          <p:cNvPr id="101380" name="Rectangle 6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Energy</a:t>
            </a:r>
          </a:p>
          <a:p>
            <a:pPr lvl="1" eaLnBrk="1" hangingPunct="1"/>
            <a:r>
              <a:rPr lang="en-US" altLang="en-US">
                <a:ea typeface="ＭＳ Ｐゴシック" pitchFamily="34" charset="-128"/>
              </a:rPr>
              <a:t>Capacity to do work</a:t>
            </a:r>
          </a:p>
          <a:p>
            <a:pPr lvl="2" eaLnBrk="1" hangingPunct="1"/>
            <a:r>
              <a:rPr lang="en-US" altLang="en-US">
                <a:ea typeface="ＭＳ Ｐゴシック" pitchFamily="34" charset="-128"/>
              </a:rPr>
              <a:t>Work </a:t>
            </a:r>
          </a:p>
          <a:p>
            <a:pPr lvl="3" eaLnBrk="1" hangingPunct="1"/>
            <a:r>
              <a:rPr lang="en-US" altLang="en-US">
                <a:ea typeface="ＭＳ Ｐゴシック" pitchFamily="34" charset="-128"/>
              </a:rPr>
              <a:t>Force applied to an object over a distance</a:t>
            </a:r>
          </a:p>
          <a:p>
            <a:pPr lvl="1" eaLnBrk="1" hangingPunct="1"/>
            <a:r>
              <a:rPr lang="en-US" altLang="en-US">
                <a:ea typeface="ＭＳ Ｐゴシック" pitchFamily="34" charset="-128"/>
              </a:rPr>
              <a:t>Potential energy</a:t>
            </a:r>
          </a:p>
          <a:p>
            <a:pPr lvl="2" eaLnBrk="1" hangingPunct="1"/>
            <a:r>
              <a:rPr lang="en-US" altLang="en-US">
                <a:ea typeface="ＭＳ Ｐゴシック" pitchFamily="34" charset="-128"/>
              </a:rPr>
              <a:t>Stored energy</a:t>
            </a:r>
          </a:p>
          <a:p>
            <a:pPr lvl="1" eaLnBrk="1" hangingPunct="1"/>
            <a:r>
              <a:rPr lang="en-US" altLang="en-US">
                <a:ea typeface="ＭＳ Ｐゴシック" pitchFamily="34" charset="-128"/>
              </a:rPr>
              <a:t>Kinetic energy</a:t>
            </a:r>
          </a:p>
          <a:p>
            <a:pPr lvl="2" eaLnBrk="1" hangingPunct="1"/>
            <a:r>
              <a:rPr lang="en-US" altLang="en-US">
                <a:ea typeface="ＭＳ Ｐゴシック" pitchFamily="34" charset="-128"/>
              </a:rPr>
              <a:t>Energy in motion</a:t>
            </a:r>
          </a:p>
        </p:txBody>
      </p:sp>
    </p:spTree>
    <p:extLst>
      <p:ext uri="{BB962C8B-B14F-4D97-AF65-F5344CB8AC3E}">
        <p14:creationId xmlns:p14="http://schemas.microsoft.com/office/powerpoint/2010/main" val="24949098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en-GB" altLang="en-US"/>
              <a:t>© 2013 Pearson Education, Inc.</a:t>
            </a:r>
          </a:p>
          <a:p>
            <a:endParaRPr lang="en-GB" altLang="en-US"/>
          </a:p>
        </p:txBody>
      </p:sp>
      <p:pic>
        <p:nvPicPr>
          <p:cNvPr id="103427" name="Picture 7" descr="EAY_1e_Figure_03_17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71"/>
          <a:stretch>
            <a:fillRect/>
          </a:stretch>
        </p:blipFill>
        <p:spPr bwMode="auto">
          <a:xfrm>
            <a:off x="1774825" y="25400"/>
            <a:ext cx="5867400" cy="673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54660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3.3 Energy and the Environment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en-GB" altLang="en-US"/>
              <a:t>© 2013 Pearson Education, Inc.</a:t>
            </a:r>
          </a:p>
          <a:p>
            <a:endParaRPr lang="en-GB" altLang="en-US"/>
          </a:p>
        </p:txBody>
      </p:sp>
      <p:sp>
        <p:nvSpPr>
          <p:cNvPr id="105476" name="Rectangle 6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Laws of thermodynamics</a:t>
            </a:r>
          </a:p>
          <a:p>
            <a:pPr lvl="1" eaLnBrk="1" hangingPunct="1"/>
            <a:r>
              <a:rPr lang="en-US" altLang="en-US">
                <a:ea typeface="ＭＳ Ｐゴシック" pitchFamily="34" charset="-128"/>
              </a:rPr>
              <a:t>First law</a:t>
            </a:r>
          </a:p>
          <a:p>
            <a:pPr lvl="2" eaLnBrk="1" hangingPunct="1"/>
            <a:r>
              <a:rPr lang="en-US" altLang="en-US">
                <a:ea typeface="ＭＳ Ｐゴシック" pitchFamily="34" charset="-128"/>
              </a:rPr>
              <a:t>Energy can be neither created nor destroyed; can be transformed</a:t>
            </a:r>
          </a:p>
          <a:p>
            <a:pPr lvl="1" eaLnBrk="1" hangingPunct="1"/>
            <a:r>
              <a:rPr lang="en-US" altLang="en-US">
                <a:ea typeface="ＭＳ Ｐゴシック" pitchFamily="34" charset="-128"/>
              </a:rPr>
              <a:t>Second law</a:t>
            </a:r>
          </a:p>
          <a:p>
            <a:pPr lvl="2" eaLnBrk="1" hangingPunct="1"/>
            <a:r>
              <a:rPr lang="en-US" altLang="en-US">
                <a:ea typeface="ＭＳ Ｐゴシック" pitchFamily="34" charset="-128"/>
              </a:rPr>
              <a:t>Energy transformations increase disorder</a:t>
            </a:r>
          </a:p>
          <a:p>
            <a:pPr lvl="3" eaLnBrk="1" hangingPunct="1"/>
            <a:r>
              <a:rPr lang="en-US" altLang="en-US">
                <a:ea typeface="ＭＳ Ｐゴシック" pitchFamily="34" charset="-128"/>
              </a:rPr>
              <a:t>Entropy</a:t>
            </a:r>
          </a:p>
          <a:p>
            <a:pPr lvl="3" eaLnBrk="1" hangingPunct="1"/>
            <a:r>
              <a:rPr lang="en-US" altLang="en-US">
                <a:ea typeface="ＭＳ Ｐゴシック" pitchFamily="34" charset="-128"/>
              </a:rPr>
              <a:t>Energy often lost as heat</a:t>
            </a:r>
          </a:p>
        </p:txBody>
      </p:sp>
    </p:spTree>
    <p:extLst>
      <p:ext uri="{BB962C8B-B14F-4D97-AF65-F5344CB8AC3E}">
        <p14:creationId xmlns:p14="http://schemas.microsoft.com/office/powerpoint/2010/main" val="5750944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3.3 Energy and the Environment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en-GB" altLang="en-US"/>
              <a:t>© 2013 Pearson Education, Inc.</a:t>
            </a:r>
          </a:p>
          <a:p>
            <a:endParaRPr lang="en-GB" altLang="en-US"/>
          </a:p>
        </p:txBody>
      </p:sp>
      <p:sp>
        <p:nvSpPr>
          <p:cNvPr id="113668" name="Rectangle 6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Forms of energy</a:t>
            </a:r>
          </a:p>
          <a:p>
            <a:pPr eaLnBrk="1" hangingPunct="1"/>
            <a:r>
              <a:rPr lang="en-US" altLang="en-US"/>
              <a:t>Four types important for ecosystems</a:t>
            </a:r>
          </a:p>
          <a:p>
            <a:pPr lvl="1" eaLnBrk="1" hangingPunct="1"/>
            <a:r>
              <a:rPr lang="en-US" altLang="en-US">
                <a:ea typeface="ＭＳ Ｐゴシック" pitchFamily="34" charset="-128"/>
              </a:rPr>
              <a:t>Electromagnetic radiation</a:t>
            </a:r>
          </a:p>
          <a:p>
            <a:pPr lvl="2" eaLnBrk="1" hangingPunct="1"/>
            <a:r>
              <a:rPr lang="en-US" altLang="en-US">
                <a:ea typeface="ＭＳ Ｐゴシック" pitchFamily="34" charset="-128"/>
              </a:rPr>
              <a:t>Energy moves as photons in waves</a:t>
            </a:r>
          </a:p>
          <a:p>
            <a:pPr lvl="2" eaLnBrk="1" hangingPunct="1"/>
            <a:r>
              <a:rPr lang="en-US" altLang="en-US">
                <a:ea typeface="ＭＳ Ｐゴシック" pitchFamily="34" charset="-128"/>
              </a:rPr>
              <a:t>Electromagnetic spectrum–entire range of wavelengths </a:t>
            </a:r>
          </a:p>
          <a:p>
            <a:pPr lvl="3" eaLnBrk="1" hangingPunct="1"/>
            <a:r>
              <a:rPr lang="en-US" altLang="en-US">
                <a:ea typeface="ＭＳ Ｐゴシック" pitchFamily="34" charset="-128"/>
              </a:rPr>
              <a:t>Gamma rays, X-rays, visible light, radiation, infrared, microwaves, radiowaves</a:t>
            </a:r>
          </a:p>
        </p:txBody>
      </p:sp>
    </p:spTree>
    <p:extLst>
      <p:ext uri="{BB962C8B-B14F-4D97-AF65-F5344CB8AC3E}">
        <p14:creationId xmlns:p14="http://schemas.microsoft.com/office/powerpoint/2010/main" val="9459355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3.3 Energy and the Environment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en-GB" altLang="en-US"/>
              <a:t>© 2013 Pearson Education, Inc.</a:t>
            </a:r>
          </a:p>
          <a:p>
            <a:endParaRPr lang="en-GB" altLang="en-US"/>
          </a:p>
        </p:txBody>
      </p:sp>
      <p:sp>
        <p:nvSpPr>
          <p:cNvPr id="117764" name="Rectangle 6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Forms of energy</a:t>
            </a:r>
          </a:p>
          <a:p>
            <a:pPr eaLnBrk="1" hangingPunct="1"/>
            <a:r>
              <a:rPr lang="en-US" altLang="en-US"/>
              <a:t>Four types important for ecosystems</a:t>
            </a:r>
          </a:p>
          <a:p>
            <a:pPr lvl="1" eaLnBrk="1" hangingPunct="1"/>
            <a:r>
              <a:rPr lang="en-US" altLang="en-US">
                <a:ea typeface="ＭＳ Ｐゴシック" pitchFamily="34" charset="-128"/>
              </a:rPr>
              <a:t>Heat</a:t>
            </a:r>
          </a:p>
          <a:p>
            <a:pPr lvl="2" eaLnBrk="1" hangingPunct="1"/>
            <a:r>
              <a:rPr lang="en-US" altLang="en-US">
                <a:ea typeface="ＭＳ Ｐゴシック" pitchFamily="34" charset="-128"/>
              </a:rPr>
              <a:t>Kinetic energy of molecules</a:t>
            </a:r>
          </a:p>
          <a:p>
            <a:pPr lvl="2" eaLnBrk="1" hangingPunct="1"/>
            <a:r>
              <a:rPr lang="en-US" altLang="en-US">
                <a:ea typeface="ＭＳ Ｐゴシック" pitchFamily="34" charset="-128"/>
              </a:rPr>
              <a:t>Temperature</a:t>
            </a:r>
          </a:p>
          <a:p>
            <a:pPr lvl="3" eaLnBrk="1" hangingPunct="1"/>
            <a:r>
              <a:rPr lang="en-US" altLang="en-US">
                <a:ea typeface="ＭＳ Ｐゴシック" pitchFamily="34" charset="-128"/>
              </a:rPr>
              <a:t>Average kinetic energy</a:t>
            </a:r>
          </a:p>
        </p:txBody>
      </p:sp>
    </p:spTree>
    <p:extLst>
      <p:ext uri="{BB962C8B-B14F-4D97-AF65-F5344CB8AC3E}">
        <p14:creationId xmlns:p14="http://schemas.microsoft.com/office/powerpoint/2010/main" val="227404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Organic chemistry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367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74638"/>
            <a:ext cx="7315200" cy="715962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/>
              <a:t>Temperature Scales</a:t>
            </a:r>
            <a:endParaRPr lang="en-US" sz="4000" dirty="0"/>
          </a:p>
        </p:txBody>
      </p:sp>
      <p:sp>
        <p:nvSpPr>
          <p:cNvPr id="43010" name="Rectangle 5"/>
          <p:cNvSpPr>
            <a:spLocks noGrp="1" noChangeArrowheads="1"/>
          </p:cNvSpPr>
          <p:nvPr>
            <p:ph type="ftr" sz="quarter" idx="11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</p:spPr>
        <p:txBody>
          <a:bodyPr/>
          <a:lstStyle/>
          <a:p>
            <a:r>
              <a:rPr lang="en-US"/>
              <a:t>© 2010 Pearson Prentice Hall, Inc.</a:t>
            </a:r>
          </a:p>
        </p:txBody>
      </p:sp>
      <p:pic>
        <p:nvPicPr>
          <p:cNvPr id="43014" name="Picture 7" descr="E:\Images\Chapter 1\01_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1143000"/>
            <a:ext cx="57912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65010009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Temperature Conversion</a:t>
            </a:r>
          </a:p>
        </p:txBody>
      </p:sp>
      <p:sp>
        <p:nvSpPr>
          <p:cNvPr id="44034" name="Rectangle 5"/>
          <p:cNvSpPr>
            <a:spLocks noGrp="1" noChangeArrowheads="1"/>
          </p:cNvSpPr>
          <p:nvPr>
            <p:ph type="ftr" sz="quarter" idx="11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</p:spPr>
        <p:txBody>
          <a:bodyPr/>
          <a:lstStyle/>
          <a:p>
            <a:r>
              <a:rPr lang="en-US"/>
              <a:t>© 2010 Pearson Prentice Hall, Inc.</a:t>
            </a:r>
          </a:p>
        </p:txBody>
      </p:sp>
      <p:sp>
        <p:nvSpPr>
          <p:cNvPr id="4403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endParaRPr lang="en-US" dirty="0"/>
          </a:p>
          <a:p>
            <a:pPr lvl="1" eaLnBrk="1" hangingPunct="1">
              <a:buFontTx/>
              <a:buNone/>
            </a:pPr>
            <a:r>
              <a:rPr lang="en-US" dirty="0"/>
              <a:t>		K 	=	</a:t>
            </a:r>
            <a:r>
              <a:rPr lang="en-US" baseline="30000" dirty="0" err="1"/>
              <a:t>o</a:t>
            </a:r>
            <a:r>
              <a:rPr lang="en-US" dirty="0" err="1"/>
              <a:t>C</a:t>
            </a:r>
            <a:r>
              <a:rPr lang="en-US" dirty="0"/>
              <a:t> 	+	273.15</a:t>
            </a:r>
          </a:p>
          <a:p>
            <a:pPr lvl="1" eaLnBrk="1" hangingPunct="1">
              <a:buFontTx/>
              <a:buNone/>
            </a:pPr>
            <a:endParaRPr lang="en-US" dirty="0"/>
          </a:p>
          <a:p>
            <a:pPr lvl="1">
              <a:buNone/>
            </a:pPr>
            <a:r>
              <a:rPr lang="en-US" dirty="0"/>
              <a:t>		F	=	1.8*</a:t>
            </a:r>
            <a:r>
              <a:rPr lang="en-US" baseline="30000" dirty="0" err="1"/>
              <a:t>o</a:t>
            </a:r>
            <a:r>
              <a:rPr lang="en-US" dirty="0" err="1"/>
              <a:t>C</a:t>
            </a:r>
            <a:r>
              <a:rPr lang="en-US" dirty="0"/>
              <a:t>   +    32</a:t>
            </a:r>
          </a:p>
        </p:txBody>
      </p:sp>
    </p:spTree>
    <p:extLst>
      <p:ext uri="{BB962C8B-B14F-4D97-AF65-F5344CB8AC3E}">
        <p14:creationId xmlns:p14="http://schemas.microsoft.com/office/powerpoint/2010/main" val="1511326365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/>
              <a:t>Practice Problem</a:t>
            </a:r>
          </a:p>
        </p:txBody>
      </p:sp>
      <p:sp>
        <p:nvSpPr>
          <p:cNvPr id="45058" name="Rectangle 5"/>
          <p:cNvSpPr>
            <a:spLocks noGrp="1" noChangeArrowheads="1"/>
          </p:cNvSpPr>
          <p:nvPr>
            <p:ph type="ftr" sz="quarter" idx="11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</p:spPr>
        <p:txBody>
          <a:bodyPr/>
          <a:lstStyle/>
          <a:p>
            <a:r>
              <a:rPr lang="en-US"/>
              <a:t>© 2010 Pearson Prentice Hall, Inc.</a:t>
            </a:r>
          </a:p>
        </p:txBody>
      </p:sp>
      <p:sp>
        <p:nvSpPr>
          <p:cNvPr id="4506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sz="2800" dirty="0"/>
              <a:t>Human body temperature is 37 </a:t>
            </a:r>
            <a:r>
              <a:rPr lang="en-US" sz="2800" baseline="30000" dirty="0" err="1"/>
              <a:t>o</a:t>
            </a:r>
            <a:r>
              <a:rPr lang="en-US" sz="2800" dirty="0" err="1"/>
              <a:t>C.</a:t>
            </a:r>
            <a:r>
              <a:rPr lang="en-US" sz="2800" dirty="0"/>
              <a:t>  Convert this to Kelvin.</a:t>
            </a:r>
          </a:p>
          <a:p>
            <a:pPr marL="0" indent="0" eaLnBrk="1" hangingPunct="1">
              <a:buNone/>
            </a:pPr>
            <a:endParaRPr lang="en-US" sz="2800" dirty="0"/>
          </a:p>
          <a:p>
            <a:pPr lvl="2" eaLnBrk="1" hangingPunct="1">
              <a:buFontTx/>
              <a:buNone/>
            </a:pPr>
            <a:r>
              <a:rPr lang="en-US" sz="2800" dirty="0"/>
              <a:t>K 	=	</a:t>
            </a:r>
            <a:r>
              <a:rPr lang="en-US" sz="2800" baseline="30000" dirty="0" err="1"/>
              <a:t>o</a:t>
            </a:r>
            <a:r>
              <a:rPr lang="en-US" sz="2800" dirty="0" err="1"/>
              <a:t>C</a:t>
            </a:r>
            <a:r>
              <a:rPr lang="en-US" sz="2800" dirty="0"/>
              <a:t> 	+	273.15</a:t>
            </a:r>
          </a:p>
          <a:p>
            <a:pPr lvl="2" eaLnBrk="1" hangingPunct="1">
              <a:buFontTx/>
              <a:buNone/>
            </a:pPr>
            <a:endParaRPr lang="en-US" sz="2800" dirty="0"/>
          </a:p>
          <a:p>
            <a:pPr lvl="2" eaLnBrk="1" hangingPunct="1">
              <a:buFontTx/>
              <a:buNone/>
            </a:pPr>
            <a:r>
              <a:rPr lang="en-US" sz="2800" dirty="0"/>
              <a:t>		=	37	+	273.15</a:t>
            </a:r>
          </a:p>
          <a:p>
            <a:pPr lvl="2" eaLnBrk="1" hangingPunct="1">
              <a:buFontTx/>
              <a:buNone/>
            </a:pPr>
            <a:endParaRPr lang="en-US" sz="2800" dirty="0"/>
          </a:p>
          <a:p>
            <a:pPr lvl="2" eaLnBrk="1" hangingPunct="1">
              <a:buFontTx/>
              <a:buNone/>
            </a:pPr>
            <a:r>
              <a:rPr lang="en-US" sz="2800" dirty="0"/>
              <a:t>		=	310. 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386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3.3 Energy and the Environment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en-GB" altLang="en-US"/>
              <a:t>© 2013 Pearson Education, Inc.</a:t>
            </a:r>
          </a:p>
          <a:p>
            <a:endParaRPr lang="en-GB" altLang="en-US"/>
          </a:p>
        </p:txBody>
      </p:sp>
      <p:sp>
        <p:nvSpPr>
          <p:cNvPr id="121860" name="Rectangle 6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Forms of energy</a:t>
            </a:r>
          </a:p>
          <a:p>
            <a:pPr eaLnBrk="1" hangingPunct="1"/>
            <a:r>
              <a:rPr lang="en-US" altLang="en-US"/>
              <a:t>Four types important for ecosystems</a:t>
            </a:r>
          </a:p>
          <a:p>
            <a:pPr lvl="1" eaLnBrk="1" hangingPunct="1"/>
            <a:r>
              <a:rPr lang="en-US" altLang="en-US">
                <a:ea typeface="ＭＳ Ｐゴシック" pitchFamily="34" charset="-128"/>
              </a:rPr>
              <a:t>Heat can move in four ways</a:t>
            </a:r>
          </a:p>
          <a:p>
            <a:pPr lvl="2" eaLnBrk="1" hangingPunct="1"/>
            <a:r>
              <a:rPr lang="en-US" altLang="en-US">
                <a:ea typeface="ＭＳ Ｐゴシック" pitchFamily="34" charset="-128"/>
              </a:rPr>
              <a:t>Conduction</a:t>
            </a:r>
          </a:p>
          <a:p>
            <a:pPr lvl="2" eaLnBrk="1" hangingPunct="1"/>
            <a:r>
              <a:rPr lang="en-US" altLang="en-US">
                <a:ea typeface="ＭＳ Ｐゴシック" pitchFamily="34" charset="-128"/>
              </a:rPr>
              <a:t>Convection</a:t>
            </a:r>
          </a:p>
          <a:p>
            <a:pPr lvl="2" eaLnBrk="1" hangingPunct="1"/>
            <a:r>
              <a:rPr lang="en-US" altLang="en-US">
                <a:ea typeface="ＭＳ Ｐゴシック" pitchFamily="34" charset="-128"/>
              </a:rPr>
              <a:t>Radiation</a:t>
            </a:r>
          </a:p>
          <a:p>
            <a:pPr lvl="2" eaLnBrk="1" hangingPunct="1"/>
            <a:r>
              <a:rPr lang="en-US" altLang="en-US">
                <a:ea typeface="ＭＳ Ｐゴシック" pitchFamily="34" charset="-128"/>
              </a:rPr>
              <a:t>Latent heat transfer</a:t>
            </a:r>
          </a:p>
          <a:p>
            <a:pPr lvl="2" eaLnBrk="1" hangingPunct="1"/>
            <a:endParaRPr lang="en-US" altLang="en-US">
              <a:ea typeface="ＭＳ Ｐゴシック" pitchFamily="34" charset="-128"/>
            </a:endParaRPr>
          </a:p>
          <a:p>
            <a:pPr lvl="2" eaLnBrk="1" hangingPunct="1"/>
            <a:endParaRPr lang="en-US" altLang="en-US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334189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en-GB" altLang="en-US"/>
              <a:t>© 2013 Pearson Education, Inc.</a:t>
            </a:r>
          </a:p>
          <a:p>
            <a:endParaRPr lang="en-GB" altLang="en-US"/>
          </a:p>
        </p:txBody>
      </p:sp>
      <p:pic>
        <p:nvPicPr>
          <p:cNvPr id="123907" name="Picture 7" descr="EAY_1e_Figure_03_21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90"/>
          <a:stretch>
            <a:fillRect/>
          </a:stretch>
        </p:blipFill>
        <p:spPr bwMode="auto">
          <a:xfrm>
            <a:off x="0" y="542925"/>
            <a:ext cx="9144000" cy="557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08970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5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3.3 Energy and the Environment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en-GB" altLang="en-US"/>
              <a:t>© 2013 Pearson Education, Inc.</a:t>
            </a:r>
          </a:p>
          <a:p>
            <a:endParaRPr lang="en-GB" altLang="en-US"/>
          </a:p>
        </p:txBody>
      </p:sp>
      <p:sp>
        <p:nvSpPr>
          <p:cNvPr id="125956" name="Rectangle 8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Forms of energy</a:t>
            </a:r>
          </a:p>
          <a:p>
            <a:pPr lvl="1" eaLnBrk="1" hangingPunct="1"/>
            <a:r>
              <a:rPr lang="en-US" altLang="en-US">
                <a:ea typeface="ＭＳ Ｐゴシック" pitchFamily="34" charset="-128"/>
              </a:rPr>
              <a:t>Chemical energy</a:t>
            </a:r>
          </a:p>
          <a:p>
            <a:pPr lvl="2" eaLnBrk="1" hangingPunct="1"/>
            <a:r>
              <a:rPr lang="en-US" altLang="en-US">
                <a:ea typeface="ＭＳ Ｐゴシック" pitchFamily="34" charset="-128"/>
              </a:rPr>
              <a:t>Potential energy</a:t>
            </a:r>
          </a:p>
          <a:p>
            <a:pPr lvl="2" eaLnBrk="1" hangingPunct="1"/>
            <a:r>
              <a:rPr lang="en-US" altLang="en-US">
                <a:ea typeface="ＭＳ Ｐゴシック" pitchFamily="34" charset="-128"/>
              </a:rPr>
              <a:t>Breaking and forming of chemical bonds</a:t>
            </a:r>
          </a:p>
          <a:p>
            <a:pPr lvl="3" eaLnBrk="1" hangingPunct="1"/>
            <a:r>
              <a:rPr lang="en-US" altLang="en-US">
                <a:ea typeface="ＭＳ Ｐゴシック" pitchFamily="34" charset="-128"/>
              </a:rPr>
              <a:t>Photosynthesis assembles carbohydrates</a:t>
            </a:r>
          </a:p>
          <a:p>
            <a:pPr lvl="3" eaLnBrk="1" hangingPunct="1"/>
            <a:r>
              <a:rPr lang="en-US" altLang="en-US">
                <a:ea typeface="ＭＳ Ｐゴシック" pitchFamily="34" charset="-128"/>
              </a:rPr>
              <a:t>Potential energy in glucose bonds </a:t>
            </a:r>
          </a:p>
          <a:p>
            <a:pPr lvl="3" eaLnBrk="1" hangingPunct="1"/>
            <a:r>
              <a:rPr lang="en-US" altLang="en-US">
                <a:ea typeface="ＭＳ Ｐゴシック" pitchFamily="34" charset="-128"/>
              </a:rPr>
              <a:t>When needed, energy released by respiration</a:t>
            </a:r>
          </a:p>
        </p:txBody>
      </p:sp>
    </p:spTree>
    <p:extLst>
      <p:ext uri="{BB962C8B-B14F-4D97-AF65-F5344CB8AC3E}">
        <p14:creationId xmlns:p14="http://schemas.microsoft.com/office/powerpoint/2010/main" val="28888076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en-GB" altLang="en-US"/>
              <a:t>© 2013 Pearson Education, Inc.</a:t>
            </a:r>
          </a:p>
          <a:p>
            <a:endParaRPr lang="en-GB" altLang="en-US"/>
          </a:p>
        </p:txBody>
      </p:sp>
      <p:pic>
        <p:nvPicPr>
          <p:cNvPr id="128003" name="Picture 7" descr="EAY_1e_Figure_03_22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78"/>
          <a:stretch>
            <a:fillRect/>
          </a:stretch>
        </p:blipFill>
        <p:spPr bwMode="auto">
          <a:xfrm>
            <a:off x="2252663" y="0"/>
            <a:ext cx="4594225" cy="682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48147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3.3 Energy and the Environment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en-GB" altLang="en-US"/>
              <a:t>© 2013 Pearson Education, Inc.</a:t>
            </a:r>
          </a:p>
          <a:p>
            <a:endParaRPr lang="en-GB" altLang="en-US"/>
          </a:p>
        </p:txBody>
      </p:sp>
      <p:sp>
        <p:nvSpPr>
          <p:cNvPr id="130052" name="Rectangle 6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/>
              <a:t>Forms of energy</a:t>
            </a:r>
          </a:p>
          <a:p>
            <a:pPr lvl="1" eaLnBrk="1" hangingPunct="1"/>
            <a:r>
              <a:rPr lang="en-US" altLang="en-US">
                <a:ea typeface="ＭＳ Ｐゴシック" pitchFamily="34" charset="-128"/>
              </a:rPr>
              <a:t>Nuclear energy</a:t>
            </a:r>
          </a:p>
          <a:p>
            <a:pPr lvl="2" eaLnBrk="1" hangingPunct="1"/>
            <a:r>
              <a:rPr lang="en-US" altLang="en-US">
                <a:ea typeface="ＭＳ Ｐゴシック" pitchFamily="34" charset="-128"/>
              </a:rPr>
              <a:t>Energy in the structure of matter</a:t>
            </a:r>
          </a:p>
          <a:p>
            <a:pPr lvl="1" eaLnBrk="1" hangingPunct="1"/>
            <a:r>
              <a:rPr lang="en-US" altLang="en-US">
                <a:ea typeface="ＭＳ Ｐゴシック" pitchFamily="34" charset="-128"/>
              </a:rPr>
              <a:t>Nuclear fission </a:t>
            </a:r>
          </a:p>
          <a:p>
            <a:pPr lvl="2" eaLnBrk="1" hangingPunct="1"/>
            <a:r>
              <a:rPr lang="en-US" altLang="en-US">
                <a:ea typeface="ＭＳ Ｐゴシック" pitchFamily="34" charset="-128"/>
              </a:rPr>
              <a:t>Nucleus of atom split, creating two smaller atoms and releasing vast amounts of kinetic and electromagnetic energy</a:t>
            </a:r>
          </a:p>
          <a:p>
            <a:pPr lvl="1" eaLnBrk="1" hangingPunct="1"/>
            <a:r>
              <a:rPr lang="en-US" altLang="en-US">
                <a:ea typeface="ＭＳ Ｐゴシック" pitchFamily="34" charset="-128"/>
              </a:rPr>
              <a:t>Nuclear fusion</a:t>
            </a:r>
          </a:p>
          <a:p>
            <a:pPr lvl="2" eaLnBrk="1" hangingPunct="1"/>
            <a:r>
              <a:rPr lang="en-US" altLang="en-US">
                <a:ea typeface="ＭＳ Ｐゴシック" pitchFamily="34" charset="-128"/>
              </a:rPr>
              <a:t>When atoms collide and fuse</a:t>
            </a:r>
          </a:p>
          <a:p>
            <a:pPr lvl="2" eaLnBrk="1" hangingPunct="1"/>
            <a:r>
              <a:rPr lang="en-US" altLang="en-US">
                <a:ea typeface="ＭＳ Ｐゴシック" pitchFamily="34" charset="-128"/>
              </a:rPr>
              <a:t>Process that powers the sun</a:t>
            </a:r>
          </a:p>
        </p:txBody>
      </p:sp>
    </p:spTree>
    <p:extLst>
      <p:ext uri="{BB962C8B-B14F-4D97-AF65-F5344CB8AC3E}">
        <p14:creationId xmlns:p14="http://schemas.microsoft.com/office/powerpoint/2010/main" val="34599118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en-GB" altLang="en-US"/>
              <a:t>© 2013 Pearson Education, Inc.</a:t>
            </a:r>
          </a:p>
          <a:p>
            <a:endParaRPr lang="en-GB" altLang="en-US"/>
          </a:p>
        </p:txBody>
      </p:sp>
      <p:pic>
        <p:nvPicPr>
          <p:cNvPr id="132100" name="Picture 4" descr="EAY_1e_Figure_03_23_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14"/>
          <a:stretch>
            <a:fillRect/>
          </a:stretch>
        </p:blipFill>
        <p:spPr bwMode="auto">
          <a:xfrm>
            <a:off x="273050" y="596900"/>
            <a:ext cx="8597900" cy="549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2101" name="Rectangle 5"/>
          <p:cNvSpPr>
            <a:spLocks noChangeArrowheads="1"/>
          </p:cNvSpPr>
          <p:nvPr/>
        </p:nvSpPr>
        <p:spPr bwMode="auto">
          <a:xfrm>
            <a:off x="979488" y="1844675"/>
            <a:ext cx="1341437" cy="54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lnSpc>
                <a:spcPct val="90000"/>
              </a:lnSpc>
              <a:spcAft>
                <a:spcPct val="0"/>
              </a:spcAft>
              <a:buClrTx/>
              <a:buFontTx/>
              <a:buNone/>
            </a:pPr>
            <a:r>
              <a:rPr lang="en-US" altLang="en-US" sz="1100">
                <a:latin typeface="Helvetica" pitchFamily="2" charset="0"/>
              </a:rPr>
              <a:t>Neutrons are </a:t>
            </a:r>
          </a:p>
          <a:p>
            <a:pPr eaLnBrk="0" hangingPunct="0">
              <a:lnSpc>
                <a:spcPct val="90000"/>
              </a:lnSpc>
              <a:spcAft>
                <a:spcPct val="0"/>
              </a:spcAft>
              <a:buClrTx/>
              <a:buFontTx/>
              <a:buNone/>
            </a:pPr>
            <a:r>
              <a:rPr lang="en-US" altLang="en-US" sz="1100">
                <a:latin typeface="Helvetica" pitchFamily="2" charset="0"/>
              </a:rPr>
              <a:t>produced, creating</a:t>
            </a:r>
          </a:p>
          <a:p>
            <a:pPr eaLnBrk="0" hangingPunct="0">
              <a:lnSpc>
                <a:spcPct val="90000"/>
              </a:lnSpc>
              <a:spcAft>
                <a:spcPct val="0"/>
              </a:spcAft>
              <a:buClrTx/>
              <a:buFontTx/>
              <a:buNone/>
            </a:pPr>
            <a:r>
              <a:rPr lang="en-US" altLang="en-US" sz="1100">
                <a:latin typeface="Helvetica" pitchFamily="2" charset="0"/>
              </a:rPr>
              <a:t>a chain reaction</a:t>
            </a:r>
          </a:p>
        </p:txBody>
      </p:sp>
      <p:sp>
        <p:nvSpPr>
          <p:cNvPr id="132102" name="Rectangle 6"/>
          <p:cNvSpPr>
            <a:spLocks noChangeArrowheads="1"/>
          </p:cNvSpPr>
          <p:nvPr/>
        </p:nvSpPr>
        <p:spPr bwMode="auto">
          <a:xfrm>
            <a:off x="644525" y="3222625"/>
            <a:ext cx="276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altLang="en-US" sz="1000">
                <a:latin typeface="Helvetica" pitchFamily="2" charset="0"/>
              </a:rPr>
              <a:t>U</a:t>
            </a:r>
          </a:p>
        </p:txBody>
      </p:sp>
      <p:sp>
        <p:nvSpPr>
          <p:cNvPr id="132103" name="Rectangle 7"/>
          <p:cNvSpPr>
            <a:spLocks noChangeArrowheads="1"/>
          </p:cNvSpPr>
          <p:nvPr/>
        </p:nvSpPr>
        <p:spPr bwMode="auto">
          <a:xfrm>
            <a:off x="493713" y="3189288"/>
            <a:ext cx="354012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 eaLnBrk="0" hangingPunct="0">
              <a:lnSpc>
                <a:spcPct val="90000"/>
              </a:lnSpc>
              <a:spcAft>
                <a:spcPct val="0"/>
              </a:spcAft>
              <a:buClrTx/>
              <a:buFontTx/>
              <a:buNone/>
            </a:pPr>
            <a:r>
              <a:rPr lang="en-US" altLang="en-US" sz="800">
                <a:latin typeface="Helvetica" pitchFamily="2" charset="0"/>
              </a:rPr>
              <a:t>235</a:t>
            </a:r>
          </a:p>
          <a:p>
            <a:pPr algn="r" eaLnBrk="0" hangingPunct="0">
              <a:lnSpc>
                <a:spcPct val="90000"/>
              </a:lnSpc>
              <a:spcAft>
                <a:spcPct val="0"/>
              </a:spcAft>
              <a:buClrTx/>
              <a:buFontTx/>
              <a:buNone/>
            </a:pPr>
            <a:r>
              <a:rPr lang="en-US" altLang="en-US" sz="800">
                <a:latin typeface="Helvetica" pitchFamily="2" charset="0"/>
              </a:rPr>
              <a:t>92</a:t>
            </a:r>
          </a:p>
        </p:txBody>
      </p:sp>
      <p:sp>
        <p:nvSpPr>
          <p:cNvPr id="132104" name="Rectangle 8"/>
          <p:cNvSpPr>
            <a:spLocks noChangeArrowheads="1"/>
          </p:cNvSpPr>
          <p:nvPr/>
        </p:nvSpPr>
        <p:spPr bwMode="auto">
          <a:xfrm>
            <a:off x="342900" y="3608388"/>
            <a:ext cx="890588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altLang="en-US" sz="1100">
                <a:latin typeface="Helvetica" pitchFamily="2" charset="0"/>
              </a:rPr>
              <a:t>Neutron (n)</a:t>
            </a:r>
          </a:p>
        </p:txBody>
      </p:sp>
      <p:sp>
        <p:nvSpPr>
          <p:cNvPr id="132105" name="Rectangle 9"/>
          <p:cNvSpPr>
            <a:spLocks noChangeArrowheads="1"/>
          </p:cNvSpPr>
          <p:nvPr/>
        </p:nvSpPr>
        <p:spPr bwMode="auto">
          <a:xfrm>
            <a:off x="895350" y="4068763"/>
            <a:ext cx="1674813" cy="544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 eaLnBrk="0" hangingPunct="0">
              <a:lnSpc>
                <a:spcPct val="90000"/>
              </a:lnSpc>
              <a:spcAft>
                <a:spcPct val="0"/>
              </a:spcAft>
              <a:buClrTx/>
              <a:buFontTx/>
              <a:buNone/>
            </a:pPr>
            <a:r>
              <a:rPr lang="en-US" altLang="en-US" sz="1100">
                <a:latin typeface="Helvetica" pitchFamily="2" charset="0"/>
              </a:rPr>
              <a:t>A small amount of mass</a:t>
            </a:r>
          </a:p>
          <a:p>
            <a:pPr algn="r" eaLnBrk="0" hangingPunct="0">
              <a:lnSpc>
                <a:spcPct val="90000"/>
              </a:lnSpc>
              <a:spcAft>
                <a:spcPct val="0"/>
              </a:spcAft>
              <a:buClrTx/>
              <a:buFontTx/>
              <a:buNone/>
            </a:pPr>
            <a:r>
              <a:rPr lang="en-US" altLang="en-US" sz="1100">
                <a:latin typeface="Helvetica" pitchFamily="2" charset="0"/>
              </a:rPr>
              <a:t>is converted to a large</a:t>
            </a:r>
          </a:p>
          <a:p>
            <a:pPr algn="r" eaLnBrk="0" hangingPunct="0">
              <a:lnSpc>
                <a:spcPct val="90000"/>
              </a:lnSpc>
              <a:spcAft>
                <a:spcPct val="0"/>
              </a:spcAft>
              <a:buClrTx/>
              <a:buFontTx/>
              <a:buNone/>
            </a:pPr>
            <a:r>
              <a:rPr lang="en-US" altLang="en-US" sz="1100">
                <a:latin typeface="Helvetica" pitchFamily="2" charset="0"/>
              </a:rPr>
              <a:t>amount of energy</a:t>
            </a:r>
          </a:p>
        </p:txBody>
      </p:sp>
      <p:sp>
        <p:nvSpPr>
          <p:cNvPr id="132106" name="Line 10"/>
          <p:cNvSpPr>
            <a:spLocks noChangeShapeType="1"/>
          </p:cNvSpPr>
          <p:nvPr/>
        </p:nvSpPr>
        <p:spPr bwMode="auto">
          <a:xfrm>
            <a:off x="398463" y="3208338"/>
            <a:ext cx="79375" cy="449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2107" name="Line 11"/>
          <p:cNvSpPr>
            <a:spLocks noChangeShapeType="1"/>
          </p:cNvSpPr>
          <p:nvPr/>
        </p:nvSpPr>
        <p:spPr bwMode="auto">
          <a:xfrm flipH="1" flipV="1">
            <a:off x="1660525" y="2362200"/>
            <a:ext cx="133350" cy="403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2108" name="Line 12"/>
          <p:cNvSpPr>
            <a:spLocks noChangeShapeType="1"/>
          </p:cNvSpPr>
          <p:nvPr/>
        </p:nvSpPr>
        <p:spPr bwMode="auto">
          <a:xfrm flipH="1">
            <a:off x="2527300" y="4013200"/>
            <a:ext cx="427038" cy="401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9800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en-GB" altLang="en-US"/>
              <a:t>© 2013 Pearson Education, Inc.</a:t>
            </a:r>
          </a:p>
          <a:p>
            <a:endParaRPr lang="en-GB" altLang="en-US"/>
          </a:p>
        </p:txBody>
      </p:sp>
      <p:pic>
        <p:nvPicPr>
          <p:cNvPr id="134148" name="Picture 4" descr="EAY_1e_Figure_03_24_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96"/>
          <a:stretch>
            <a:fillRect/>
          </a:stretch>
        </p:blipFill>
        <p:spPr bwMode="auto">
          <a:xfrm>
            <a:off x="309563" y="111125"/>
            <a:ext cx="8524875" cy="644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4149" name="Rectangle 5"/>
          <p:cNvSpPr>
            <a:spLocks noChangeArrowheads="1"/>
          </p:cNvSpPr>
          <p:nvPr/>
        </p:nvSpPr>
        <p:spPr bwMode="auto">
          <a:xfrm>
            <a:off x="1776413" y="4618038"/>
            <a:ext cx="619125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altLang="en-US" sz="1100">
                <a:latin typeface="Helvetica" pitchFamily="2" charset="0"/>
              </a:rPr>
              <a:t>Helium</a:t>
            </a:r>
          </a:p>
        </p:txBody>
      </p:sp>
      <p:sp>
        <p:nvSpPr>
          <p:cNvPr id="134150" name="Rectangle 6"/>
          <p:cNvSpPr>
            <a:spLocks noChangeArrowheads="1"/>
          </p:cNvSpPr>
          <p:nvPr/>
        </p:nvSpPr>
        <p:spPr bwMode="auto">
          <a:xfrm>
            <a:off x="3059113" y="5543550"/>
            <a:ext cx="627062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altLang="en-US" sz="1100">
                <a:latin typeface="Helvetica" pitchFamily="2" charset="0"/>
              </a:rPr>
              <a:t>Energy</a:t>
            </a:r>
          </a:p>
        </p:txBody>
      </p:sp>
      <p:sp>
        <p:nvSpPr>
          <p:cNvPr id="134151" name="Rectangle 7"/>
          <p:cNvSpPr>
            <a:spLocks noChangeArrowheads="1"/>
          </p:cNvSpPr>
          <p:nvPr/>
        </p:nvSpPr>
        <p:spPr bwMode="auto">
          <a:xfrm>
            <a:off x="2763838" y="6359525"/>
            <a:ext cx="681037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altLang="en-US" sz="1100">
                <a:latin typeface="Helvetica" pitchFamily="2" charset="0"/>
              </a:rPr>
              <a:t>Neutron</a:t>
            </a:r>
          </a:p>
        </p:txBody>
      </p:sp>
      <p:sp>
        <p:nvSpPr>
          <p:cNvPr id="134152" name="Rectangle 8"/>
          <p:cNvSpPr>
            <a:spLocks noChangeArrowheads="1"/>
          </p:cNvSpPr>
          <p:nvPr/>
        </p:nvSpPr>
        <p:spPr bwMode="auto">
          <a:xfrm>
            <a:off x="331788" y="5238750"/>
            <a:ext cx="788987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altLang="en-US" sz="1100">
                <a:latin typeface="Helvetica" pitchFamily="2" charset="0"/>
              </a:rPr>
              <a:t>Hydrogen</a:t>
            </a:r>
          </a:p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altLang="en-US" sz="1100">
                <a:latin typeface="Helvetica" pitchFamily="2" charset="0"/>
              </a:rPr>
              <a:t>isotopes</a:t>
            </a:r>
          </a:p>
        </p:txBody>
      </p:sp>
      <p:sp>
        <p:nvSpPr>
          <p:cNvPr id="134153" name="Line 9"/>
          <p:cNvSpPr>
            <a:spLocks noChangeShapeType="1"/>
          </p:cNvSpPr>
          <p:nvPr/>
        </p:nvSpPr>
        <p:spPr bwMode="auto">
          <a:xfrm flipH="1">
            <a:off x="630238" y="5010150"/>
            <a:ext cx="200025" cy="261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4154" name="Line 10"/>
          <p:cNvSpPr>
            <a:spLocks noChangeShapeType="1"/>
          </p:cNvSpPr>
          <p:nvPr/>
        </p:nvSpPr>
        <p:spPr bwMode="auto">
          <a:xfrm flipH="1" flipV="1">
            <a:off x="660400" y="5654675"/>
            <a:ext cx="101600" cy="307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4155" name="Line 11"/>
          <p:cNvSpPr>
            <a:spLocks noChangeShapeType="1"/>
          </p:cNvSpPr>
          <p:nvPr/>
        </p:nvSpPr>
        <p:spPr bwMode="auto">
          <a:xfrm flipH="1">
            <a:off x="2339975" y="4556125"/>
            <a:ext cx="314325" cy="206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4156" name="Line 12"/>
          <p:cNvSpPr>
            <a:spLocks noChangeShapeType="1"/>
          </p:cNvSpPr>
          <p:nvPr/>
        </p:nvSpPr>
        <p:spPr bwMode="auto">
          <a:xfrm>
            <a:off x="2844800" y="5473700"/>
            <a:ext cx="250825" cy="196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4157" name="Rectangle 13"/>
          <p:cNvSpPr>
            <a:spLocks noChangeArrowheads="1"/>
          </p:cNvSpPr>
          <p:nvPr/>
        </p:nvSpPr>
        <p:spPr bwMode="auto">
          <a:xfrm>
            <a:off x="892175" y="4616450"/>
            <a:ext cx="265113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altLang="en-US" sz="1100">
                <a:latin typeface="Helvetica" pitchFamily="2" charset="0"/>
              </a:rPr>
              <a:t>+</a:t>
            </a:r>
          </a:p>
        </p:txBody>
      </p:sp>
      <p:sp>
        <p:nvSpPr>
          <p:cNvPr id="134158" name="Rectangle 14"/>
          <p:cNvSpPr>
            <a:spLocks noChangeArrowheads="1"/>
          </p:cNvSpPr>
          <p:nvPr/>
        </p:nvSpPr>
        <p:spPr bwMode="auto">
          <a:xfrm>
            <a:off x="2562225" y="4524375"/>
            <a:ext cx="265113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altLang="en-US" sz="1100">
                <a:latin typeface="Helvetica" pitchFamily="2" charset="0"/>
              </a:rPr>
              <a:t>+</a:t>
            </a:r>
          </a:p>
        </p:txBody>
      </p:sp>
      <p:sp>
        <p:nvSpPr>
          <p:cNvPr id="134159" name="Rectangle 15"/>
          <p:cNvSpPr>
            <a:spLocks noChangeArrowheads="1"/>
          </p:cNvSpPr>
          <p:nvPr/>
        </p:nvSpPr>
        <p:spPr bwMode="auto">
          <a:xfrm>
            <a:off x="2863850" y="4352925"/>
            <a:ext cx="265113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altLang="en-US" sz="1100">
                <a:latin typeface="Helvetica" pitchFamily="2" charset="0"/>
              </a:rPr>
              <a:t>+</a:t>
            </a:r>
          </a:p>
        </p:txBody>
      </p:sp>
      <p:sp>
        <p:nvSpPr>
          <p:cNvPr id="134160" name="Rectangle 16"/>
          <p:cNvSpPr>
            <a:spLocks noChangeArrowheads="1"/>
          </p:cNvSpPr>
          <p:nvPr/>
        </p:nvSpPr>
        <p:spPr bwMode="auto">
          <a:xfrm>
            <a:off x="1909763" y="5329238"/>
            <a:ext cx="265112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altLang="en-US" sz="1100">
                <a:latin typeface="Helvetica" pitchFamily="2" charset="0"/>
              </a:rPr>
              <a:t>+</a:t>
            </a:r>
          </a:p>
        </p:txBody>
      </p:sp>
      <p:sp>
        <p:nvSpPr>
          <p:cNvPr id="134161" name="Rectangle 17"/>
          <p:cNvSpPr>
            <a:spLocks noChangeArrowheads="1"/>
          </p:cNvSpPr>
          <p:nvPr/>
        </p:nvSpPr>
        <p:spPr bwMode="auto">
          <a:xfrm>
            <a:off x="1609725" y="5524500"/>
            <a:ext cx="265113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altLang="en-US" sz="1100">
                <a:latin typeface="Helvetica" pitchFamily="2" charset="0"/>
              </a:rPr>
              <a:t>+</a:t>
            </a:r>
          </a:p>
        </p:txBody>
      </p:sp>
      <p:sp>
        <p:nvSpPr>
          <p:cNvPr id="134162" name="Rectangle 18"/>
          <p:cNvSpPr>
            <a:spLocks noChangeArrowheads="1"/>
          </p:cNvSpPr>
          <p:nvPr/>
        </p:nvSpPr>
        <p:spPr bwMode="auto">
          <a:xfrm>
            <a:off x="709613" y="6115050"/>
            <a:ext cx="265112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altLang="en-US" sz="1100">
                <a:latin typeface="Helvetica" pitchFamily="2" charset="0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2702304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3.2 The Organic Chemistry of Life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en-GB"/>
              <a:t>© 2013 Pearson Education, Inc.</a:t>
            </a:r>
          </a:p>
          <a:p>
            <a:endParaRPr lang="en-GB"/>
          </a:p>
        </p:txBody>
      </p:sp>
      <p:sp>
        <p:nvSpPr>
          <p:cNvPr id="66564" name="Rectangle 6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/>
              <a:t>Organic molecules</a:t>
            </a:r>
          </a:p>
          <a:p>
            <a:pPr lvl="1" eaLnBrk="1" hangingPunct="1"/>
            <a:r>
              <a:rPr lang="en-US">
                <a:ea typeface="ＭＳ Ｐゴシック" pitchFamily="34" charset="-128"/>
              </a:rPr>
              <a:t>Carbon atom covalently bonded to hydrogen and other atoms</a:t>
            </a:r>
          </a:p>
          <a:p>
            <a:pPr lvl="1" eaLnBrk="1" hangingPunct="1"/>
            <a:r>
              <a:rPr lang="en-US">
                <a:ea typeface="ＭＳ Ｐゴシック" pitchFamily="34" charset="-128"/>
              </a:rPr>
              <a:t>Primary structural and function component of life </a:t>
            </a:r>
          </a:p>
          <a:p>
            <a:pPr lvl="1" eaLnBrk="1" hangingPunct="1"/>
            <a:r>
              <a:rPr lang="en-US">
                <a:ea typeface="ＭＳ Ｐゴシック" pitchFamily="34" charset="-128"/>
              </a:rPr>
              <a:t>Range in size</a:t>
            </a:r>
          </a:p>
          <a:p>
            <a:pPr lvl="1" eaLnBrk="1" hangingPunct="1"/>
            <a:r>
              <a:rPr lang="en-US">
                <a:ea typeface="ＭＳ Ｐゴシック" pitchFamily="34" charset="-128"/>
              </a:rPr>
              <a:t>Inorganic molecules not made of carbon and hydrogen</a:t>
            </a:r>
          </a:p>
        </p:txBody>
      </p:sp>
    </p:spTree>
    <p:extLst>
      <p:ext uri="{BB962C8B-B14F-4D97-AF65-F5344CB8AC3E}">
        <p14:creationId xmlns:p14="http://schemas.microsoft.com/office/powerpoint/2010/main" val="3457237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en-GB"/>
              <a:t>© 2013 Pearson Education, Inc.</a:t>
            </a:r>
          </a:p>
          <a:p>
            <a:endParaRPr lang="en-GB"/>
          </a:p>
        </p:txBody>
      </p:sp>
      <p:pic>
        <p:nvPicPr>
          <p:cNvPr id="68612" name="Picture 4" descr="EAY_1e_Figure_03_11_U"/>
          <p:cNvPicPr>
            <a:picLocks noChangeAspect="1" noChangeArrowheads="1"/>
          </p:cNvPicPr>
          <p:nvPr/>
        </p:nvPicPr>
        <p:blipFill>
          <a:blip r:embed="rId3" cstate="print"/>
          <a:srcRect b="5409"/>
          <a:stretch>
            <a:fillRect/>
          </a:stretch>
        </p:blipFill>
        <p:spPr bwMode="auto">
          <a:xfrm>
            <a:off x="273050" y="1462088"/>
            <a:ext cx="8597900" cy="3719512"/>
          </a:xfrm>
          <a:prstGeom prst="rect">
            <a:avLst/>
          </a:prstGeom>
          <a:noFill/>
        </p:spPr>
      </p:pic>
      <p:sp>
        <p:nvSpPr>
          <p:cNvPr id="68613" name="Rectangle 5"/>
          <p:cNvSpPr>
            <a:spLocks noChangeArrowheads="1"/>
          </p:cNvSpPr>
          <p:nvPr/>
        </p:nvSpPr>
        <p:spPr bwMode="auto">
          <a:xfrm>
            <a:off x="6645275" y="1444625"/>
            <a:ext cx="5334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100">
                <a:latin typeface="Helvetica" pitchFamily="2" charset="0"/>
              </a:rPr>
              <a:t>C</a:t>
            </a:r>
            <a:r>
              <a:rPr lang="en-US" sz="1100" baseline="-25000">
                <a:latin typeface="Helvetica" pitchFamily="2" charset="0"/>
              </a:rPr>
              <a:t>4</a:t>
            </a:r>
            <a:r>
              <a:rPr lang="en-US" sz="1100">
                <a:latin typeface="Helvetica" pitchFamily="2" charset="0"/>
              </a:rPr>
              <a:t>H</a:t>
            </a:r>
            <a:r>
              <a:rPr lang="en-US" sz="1100" baseline="-25000">
                <a:latin typeface="Helvetica" pitchFamily="2" charset="0"/>
              </a:rPr>
              <a:t>10</a:t>
            </a:r>
            <a:endParaRPr lang="en-US" sz="1100">
              <a:latin typeface="Helvetica" pitchFamily="2" charset="0"/>
            </a:endParaRPr>
          </a:p>
        </p:txBody>
      </p:sp>
      <p:sp>
        <p:nvSpPr>
          <p:cNvPr id="68614" name="Rectangle 6"/>
          <p:cNvSpPr>
            <a:spLocks noChangeArrowheads="1"/>
          </p:cNvSpPr>
          <p:nvPr/>
        </p:nvSpPr>
        <p:spPr bwMode="auto">
          <a:xfrm>
            <a:off x="228600" y="4965700"/>
            <a:ext cx="10175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100">
                <a:latin typeface="Helvetica" pitchFamily="2" charset="0"/>
              </a:rPr>
              <a:t>Methane CH</a:t>
            </a:r>
            <a:r>
              <a:rPr lang="en-US" sz="1100" baseline="-25000">
                <a:latin typeface="Helvetica" pitchFamily="2" charset="0"/>
              </a:rPr>
              <a:t>3</a:t>
            </a:r>
            <a:endParaRPr lang="en-US" sz="1100">
              <a:latin typeface="Helvetica" pitchFamily="2" charset="0"/>
            </a:endParaRPr>
          </a:p>
        </p:txBody>
      </p:sp>
      <p:sp>
        <p:nvSpPr>
          <p:cNvPr id="68615" name="Rectangle 7"/>
          <p:cNvSpPr>
            <a:spLocks noChangeArrowheads="1"/>
          </p:cNvSpPr>
          <p:nvPr/>
        </p:nvSpPr>
        <p:spPr bwMode="auto">
          <a:xfrm>
            <a:off x="1568450" y="4965700"/>
            <a:ext cx="9667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100">
                <a:latin typeface="Helvetica" pitchFamily="2" charset="0"/>
              </a:rPr>
              <a:t>Ethane C</a:t>
            </a:r>
            <a:r>
              <a:rPr lang="en-US" sz="1100" baseline="-25000">
                <a:latin typeface="Helvetica" pitchFamily="2" charset="0"/>
              </a:rPr>
              <a:t>2</a:t>
            </a:r>
            <a:r>
              <a:rPr lang="en-US" sz="1100">
                <a:latin typeface="Helvetica" pitchFamily="2" charset="0"/>
              </a:rPr>
              <a:t>H</a:t>
            </a:r>
            <a:r>
              <a:rPr lang="en-US" sz="1100" baseline="-25000">
                <a:latin typeface="Helvetica" pitchFamily="2" charset="0"/>
              </a:rPr>
              <a:t>6</a:t>
            </a:r>
            <a:endParaRPr lang="en-US" sz="1100">
              <a:latin typeface="Helvetica" pitchFamily="2" charset="0"/>
            </a:endParaRPr>
          </a:p>
        </p:txBody>
      </p:sp>
      <p:sp>
        <p:nvSpPr>
          <p:cNvPr id="68616" name="Rectangle 8"/>
          <p:cNvSpPr>
            <a:spLocks noChangeArrowheads="1"/>
          </p:cNvSpPr>
          <p:nvPr/>
        </p:nvSpPr>
        <p:spPr bwMode="auto">
          <a:xfrm>
            <a:off x="3168650" y="4965700"/>
            <a:ext cx="1050925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100">
                <a:latin typeface="Helvetica" pitchFamily="2" charset="0"/>
              </a:rPr>
              <a:t>Propane C</a:t>
            </a:r>
            <a:r>
              <a:rPr lang="en-US" sz="1100" baseline="-25000">
                <a:latin typeface="Helvetica" pitchFamily="2" charset="0"/>
              </a:rPr>
              <a:t>3</a:t>
            </a:r>
            <a:r>
              <a:rPr lang="en-US" sz="1100">
                <a:latin typeface="Helvetica" pitchFamily="2" charset="0"/>
              </a:rPr>
              <a:t>H</a:t>
            </a:r>
            <a:r>
              <a:rPr lang="en-US" sz="1100" baseline="-25000">
                <a:latin typeface="Helvetica" pitchFamily="2" charset="0"/>
              </a:rPr>
              <a:t>8</a:t>
            </a:r>
            <a:endParaRPr lang="en-US" sz="1100">
              <a:latin typeface="Helvetica" pitchFamily="2" charset="0"/>
            </a:endParaRPr>
          </a:p>
        </p:txBody>
      </p:sp>
      <p:sp>
        <p:nvSpPr>
          <p:cNvPr id="68617" name="Rectangle 9"/>
          <p:cNvSpPr>
            <a:spLocks noChangeArrowheads="1"/>
          </p:cNvSpPr>
          <p:nvPr/>
        </p:nvSpPr>
        <p:spPr bwMode="auto">
          <a:xfrm>
            <a:off x="5607050" y="4802188"/>
            <a:ext cx="110807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Aft>
                <a:spcPct val="0"/>
              </a:spcAft>
              <a:buClrTx/>
              <a:buFontTx/>
              <a:buNone/>
            </a:pPr>
            <a:r>
              <a:rPr lang="en-US" sz="1100">
                <a:latin typeface="Helvetica" pitchFamily="2" charset="0"/>
              </a:rPr>
              <a:t>Butane</a:t>
            </a:r>
          </a:p>
          <a:p>
            <a:pPr algn="ctr" eaLnBrk="0" hangingPunct="0">
              <a:spcAft>
                <a:spcPct val="0"/>
              </a:spcAft>
              <a:buClrTx/>
              <a:buFontTx/>
              <a:buNone/>
            </a:pPr>
            <a:r>
              <a:rPr lang="en-US" sz="1100">
                <a:latin typeface="Helvetica" pitchFamily="2" charset="0"/>
              </a:rPr>
              <a:t>(straight chain)</a:t>
            </a:r>
          </a:p>
        </p:txBody>
      </p:sp>
      <p:sp>
        <p:nvSpPr>
          <p:cNvPr id="68618" name="Rectangle 10"/>
          <p:cNvSpPr>
            <a:spLocks noChangeArrowheads="1"/>
          </p:cNvSpPr>
          <p:nvPr/>
        </p:nvSpPr>
        <p:spPr bwMode="auto">
          <a:xfrm>
            <a:off x="7443788" y="4802188"/>
            <a:ext cx="12319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100">
                <a:latin typeface="Helvetica" pitchFamily="2" charset="0"/>
              </a:rPr>
              <a:t>2-Methylpropane</a:t>
            </a:r>
          </a:p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100">
                <a:latin typeface="Helvetica" pitchFamily="2" charset="0"/>
              </a:rPr>
              <a:t>(branched chain)</a:t>
            </a:r>
          </a:p>
        </p:txBody>
      </p:sp>
      <p:sp>
        <p:nvSpPr>
          <p:cNvPr id="68619" name="Freeform 11"/>
          <p:cNvSpPr>
            <a:spLocks/>
          </p:cNvSpPr>
          <p:nvPr/>
        </p:nvSpPr>
        <p:spPr bwMode="auto">
          <a:xfrm>
            <a:off x="5283200" y="1851025"/>
            <a:ext cx="3273425" cy="161925"/>
          </a:xfrm>
          <a:custGeom>
            <a:avLst/>
            <a:gdLst/>
            <a:ahLst/>
            <a:cxnLst>
              <a:cxn ang="0">
                <a:pos x="2062" y="101"/>
              </a:cxn>
              <a:cxn ang="0">
                <a:pos x="2062" y="2"/>
              </a:cxn>
              <a:cxn ang="0">
                <a:pos x="0" y="0"/>
              </a:cxn>
              <a:cxn ang="0">
                <a:pos x="1" y="102"/>
              </a:cxn>
            </a:cxnLst>
            <a:rect l="0" t="0" r="r" b="b"/>
            <a:pathLst>
              <a:path w="2062" h="102">
                <a:moveTo>
                  <a:pt x="2062" y="101"/>
                </a:moveTo>
                <a:lnTo>
                  <a:pt x="2062" y="2"/>
                </a:lnTo>
                <a:lnTo>
                  <a:pt x="0" y="0"/>
                </a:lnTo>
                <a:lnTo>
                  <a:pt x="1" y="102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8620" name="Line 12"/>
          <p:cNvSpPr>
            <a:spLocks noChangeShapeType="1"/>
          </p:cNvSpPr>
          <p:nvPr/>
        </p:nvSpPr>
        <p:spPr bwMode="auto">
          <a:xfrm flipV="1">
            <a:off x="6915150" y="1689100"/>
            <a:ext cx="0" cy="1619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286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3.2 The Organic Chemistry of Life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en-GB"/>
              <a:t>© 2013 Pearson Education, Inc.</a:t>
            </a:r>
          </a:p>
          <a:p>
            <a:endParaRPr lang="en-GB"/>
          </a:p>
        </p:txBody>
      </p:sp>
      <p:sp>
        <p:nvSpPr>
          <p:cNvPr id="72708" name="Rectangle 6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/>
              <a:t>Organic molecules–types</a:t>
            </a:r>
          </a:p>
          <a:p>
            <a:pPr lvl="1" eaLnBrk="1" hangingPunct="1"/>
            <a:r>
              <a:rPr lang="en-US">
                <a:ea typeface="ＭＳ Ｐゴシック" pitchFamily="34" charset="-128"/>
              </a:rPr>
              <a:t>Hydrocarbons</a:t>
            </a:r>
          </a:p>
          <a:p>
            <a:pPr lvl="2" eaLnBrk="1" hangingPunct="1"/>
            <a:r>
              <a:rPr lang="en-US">
                <a:ea typeface="ＭＳ Ｐゴシック" pitchFamily="34" charset="-128"/>
              </a:rPr>
              <a:t>Only made of carbon and hydrogen</a:t>
            </a:r>
          </a:p>
          <a:p>
            <a:pPr lvl="1" eaLnBrk="1" hangingPunct="1"/>
            <a:r>
              <a:rPr lang="en-US">
                <a:ea typeface="ＭＳ Ｐゴシック" pitchFamily="34" charset="-128"/>
              </a:rPr>
              <a:t>Carbohydrates</a:t>
            </a:r>
          </a:p>
          <a:p>
            <a:pPr lvl="2" eaLnBrk="1" hangingPunct="1"/>
            <a:r>
              <a:rPr lang="en-US">
                <a:ea typeface="ＭＳ Ｐゴシック" pitchFamily="34" charset="-128"/>
              </a:rPr>
              <a:t>Made of carbon, hydrogen, oxygen</a:t>
            </a:r>
          </a:p>
          <a:p>
            <a:pPr lvl="2" eaLnBrk="1" hangingPunct="1"/>
            <a:r>
              <a:rPr lang="en-US">
                <a:ea typeface="ＭＳ Ｐゴシック" pitchFamily="34" charset="-128"/>
              </a:rPr>
              <a:t>Sugars, (CH</a:t>
            </a:r>
            <a:r>
              <a:rPr lang="en-US" baseline="-25000">
                <a:ea typeface="ＭＳ Ｐゴシック" pitchFamily="34" charset="-128"/>
              </a:rPr>
              <a:t>2</a:t>
            </a:r>
            <a:r>
              <a:rPr lang="en-US">
                <a:ea typeface="ＭＳ Ｐゴシック" pitchFamily="34" charset="-128"/>
              </a:rPr>
              <a:t>O)</a:t>
            </a:r>
            <a:r>
              <a:rPr lang="en-US" i="1">
                <a:ea typeface="ＭＳ Ｐゴシック" pitchFamily="34" charset="-128"/>
              </a:rPr>
              <a:t>n</a:t>
            </a:r>
            <a:r>
              <a:rPr lang="en-US">
                <a:ea typeface="ＭＳ Ｐゴシック" pitchFamily="34" charset="-128"/>
              </a:rPr>
              <a:t>, with </a:t>
            </a:r>
            <a:r>
              <a:rPr lang="en-US" i="1">
                <a:ea typeface="ＭＳ Ｐゴシック" pitchFamily="34" charset="-128"/>
              </a:rPr>
              <a:t>n</a:t>
            </a:r>
            <a:r>
              <a:rPr lang="en-US">
                <a:ea typeface="ＭＳ Ｐゴシック" pitchFamily="34" charset="-128"/>
              </a:rPr>
              <a:t> between 3 and 7</a:t>
            </a:r>
          </a:p>
          <a:p>
            <a:pPr lvl="2" eaLnBrk="1" hangingPunct="1"/>
            <a:r>
              <a:rPr lang="en-US">
                <a:ea typeface="ＭＳ Ｐゴシック" pitchFamily="34" charset="-128"/>
              </a:rPr>
              <a:t>Glucose (C</a:t>
            </a:r>
            <a:r>
              <a:rPr lang="en-US" baseline="-25000">
                <a:ea typeface="ＭＳ Ｐゴシック" pitchFamily="34" charset="-128"/>
              </a:rPr>
              <a:t>6</a:t>
            </a:r>
            <a:r>
              <a:rPr lang="en-US">
                <a:ea typeface="ＭＳ Ｐゴシック" pitchFamily="34" charset="-128"/>
              </a:rPr>
              <a:t>H</a:t>
            </a:r>
            <a:r>
              <a:rPr lang="en-US" baseline="-25000">
                <a:ea typeface="ＭＳ Ｐゴシック" pitchFamily="34" charset="-128"/>
              </a:rPr>
              <a:t>12</a:t>
            </a:r>
            <a:r>
              <a:rPr lang="en-US">
                <a:ea typeface="ＭＳ Ｐゴシック" pitchFamily="34" charset="-128"/>
              </a:rPr>
              <a:t>O</a:t>
            </a:r>
            <a:r>
              <a:rPr lang="en-US" baseline="-25000">
                <a:ea typeface="ＭＳ Ｐゴシック" pitchFamily="34" charset="-128"/>
              </a:rPr>
              <a:t>6</a:t>
            </a:r>
            <a:r>
              <a:rPr lang="en-US">
                <a:ea typeface="ＭＳ Ｐゴシック" pitchFamily="34" charset="-128"/>
              </a:rPr>
              <a:t>) the basic form of energy for most organisms</a:t>
            </a:r>
          </a:p>
          <a:p>
            <a:pPr lvl="2" eaLnBrk="1" hangingPunct="1"/>
            <a:r>
              <a:rPr lang="en-US">
                <a:ea typeface="ＭＳ Ｐゴシック" pitchFamily="34" charset="-128"/>
              </a:rPr>
              <a:t>Sugars known as saccharides</a:t>
            </a:r>
          </a:p>
          <a:p>
            <a:pPr lvl="1" eaLnBrk="1" hangingPunct="1"/>
            <a:endParaRPr lang="en-US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75212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3.2 The Organic Chemistry of Life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en-GB"/>
              <a:t>© 2013 Pearson Education, Inc.</a:t>
            </a:r>
          </a:p>
          <a:p>
            <a:endParaRPr lang="en-GB"/>
          </a:p>
        </p:txBody>
      </p:sp>
      <p:sp>
        <p:nvSpPr>
          <p:cNvPr id="76804" name="Rectangle 6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/>
              <a:t>Organic molecules–types</a:t>
            </a:r>
          </a:p>
          <a:p>
            <a:pPr lvl="1" eaLnBrk="1" hangingPunct="1"/>
            <a:r>
              <a:rPr lang="en-US">
                <a:ea typeface="ＭＳ Ｐゴシック" pitchFamily="34" charset="-128"/>
              </a:rPr>
              <a:t>Lipids</a:t>
            </a:r>
          </a:p>
          <a:p>
            <a:pPr lvl="2" eaLnBrk="1" hangingPunct="1"/>
            <a:r>
              <a:rPr lang="en-US">
                <a:ea typeface="ＭＳ Ｐゴシック" pitchFamily="34" charset="-128"/>
              </a:rPr>
              <a:t>Long chains of carbon and hydrogen and a shorter region with one to several oxygen molecules</a:t>
            </a:r>
          </a:p>
          <a:p>
            <a:pPr lvl="1" eaLnBrk="1" hangingPunct="1"/>
            <a:r>
              <a:rPr lang="en-US">
                <a:ea typeface="ＭＳ Ｐゴシック" pitchFamily="34" charset="-128"/>
              </a:rPr>
              <a:t>Fats and oils</a:t>
            </a:r>
          </a:p>
          <a:p>
            <a:pPr lvl="1" eaLnBrk="1" hangingPunct="1"/>
            <a:r>
              <a:rPr lang="en-US">
                <a:ea typeface="ＭＳ Ｐゴシック" pitchFamily="34" charset="-128"/>
              </a:rPr>
              <a:t>Nonpolar</a:t>
            </a:r>
          </a:p>
          <a:p>
            <a:pPr lvl="1" eaLnBrk="1" hangingPunct="1"/>
            <a:r>
              <a:rPr lang="en-US">
                <a:ea typeface="ＭＳ Ｐゴシック" pitchFamily="34" charset="-128"/>
              </a:rPr>
              <a:t>Lipids not water soluble</a:t>
            </a:r>
          </a:p>
          <a:p>
            <a:pPr lvl="1" eaLnBrk="1" hangingPunct="1"/>
            <a:r>
              <a:rPr lang="en-US">
                <a:ea typeface="ＭＳ Ｐゴシック" pitchFamily="34" charset="-128"/>
              </a:rPr>
              <a:t>Important energy storage</a:t>
            </a:r>
          </a:p>
        </p:txBody>
      </p:sp>
    </p:spTree>
    <p:extLst>
      <p:ext uri="{BB962C8B-B14F-4D97-AF65-F5344CB8AC3E}">
        <p14:creationId xmlns:p14="http://schemas.microsoft.com/office/powerpoint/2010/main" val="24823846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en-GB"/>
              <a:t>© 2013 Pearson Education, Inc.</a:t>
            </a:r>
          </a:p>
          <a:p>
            <a:endParaRPr lang="en-GB"/>
          </a:p>
        </p:txBody>
      </p:sp>
      <p:pic>
        <p:nvPicPr>
          <p:cNvPr id="78852" name="Picture 4" descr="EAY_1e_Figure_03_13_U"/>
          <p:cNvPicPr>
            <a:picLocks noChangeAspect="1" noChangeArrowheads="1"/>
          </p:cNvPicPr>
          <p:nvPr/>
        </p:nvPicPr>
        <p:blipFill>
          <a:blip r:embed="rId3" cstate="print"/>
          <a:srcRect b="2896"/>
          <a:stretch>
            <a:fillRect/>
          </a:stretch>
        </p:blipFill>
        <p:spPr bwMode="auto">
          <a:xfrm>
            <a:off x="1758950" y="111125"/>
            <a:ext cx="5614988" cy="6442075"/>
          </a:xfrm>
          <a:prstGeom prst="rect">
            <a:avLst/>
          </a:prstGeom>
          <a:noFill/>
        </p:spPr>
      </p:pic>
      <p:sp>
        <p:nvSpPr>
          <p:cNvPr id="78853" name="Rectangle 5"/>
          <p:cNvSpPr>
            <a:spLocks noChangeArrowheads="1"/>
          </p:cNvSpPr>
          <p:nvPr/>
        </p:nvSpPr>
        <p:spPr bwMode="auto">
          <a:xfrm>
            <a:off x="1828800" y="463550"/>
            <a:ext cx="173990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2100" b="1">
                <a:latin typeface="Helvetica" pitchFamily="2" charset="0"/>
              </a:rPr>
              <a:t>Polar region</a:t>
            </a:r>
          </a:p>
        </p:txBody>
      </p:sp>
      <p:sp>
        <p:nvSpPr>
          <p:cNvPr id="78854" name="Rectangle 6"/>
          <p:cNvSpPr>
            <a:spLocks noChangeArrowheads="1"/>
          </p:cNvSpPr>
          <p:nvPr/>
        </p:nvSpPr>
        <p:spPr bwMode="auto">
          <a:xfrm>
            <a:off x="5453063" y="776288"/>
            <a:ext cx="16065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2100">
                <a:latin typeface="Helvetica" pitchFamily="2" charset="0"/>
              </a:rPr>
              <a:t>Phosphorus</a:t>
            </a:r>
          </a:p>
        </p:txBody>
      </p:sp>
      <p:sp>
        <p:nvSpPr>
          <p:cNvPr id="78855" name="Rectangle 7"/>
          <p:cNvSpPr>
            <a:spLocks noChangeArrowheads="1"/>
          </p:cNvSpPr>
          <p:nvPr/>
        </p:nvSpPr>
        <p:spPr bwMode="auto">
          <a:xfrm>
            <a:off x="6127750" y="2268538"/>
            <a:ext cx="1058863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2100">
                <a:latin typeface="Helvetica" pitchFamily="2" charset="0"/>
              </a:rPr>
              <a:t>Carbon</a:t>
            </a:r>
          </a:p>
        </p:txBody>
      </p:sp>
      <p:sp>
        <p:nvSpPr>
          <p:cNvPr id="78856" name="Rectangle 8"/>
          <p:cNvSpPr>
            <a:spLocks noChangeArrowheads="1"/>
          </p:cNvSpPr>
          <p:nvPr/>
        </p:nvSpPr>
        <p:spPr bwMode="auto">
          <a:xfrm>
            <a:off x="6138863" y="3695700"/>
            <a:ext cx="13398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2100">
                <a:latin typeface="Helvetica" pitchFamily="2" charset="0"/>
              </a:rPr>
              <a:t>Hydrogen</a:t>
            </a:r>
          </a:p>
        </p:txBody>
      </p:sp>
      <p:sp>
        <p:nvSpPr>
          <p:cNvPr id="78857" name="Rectangle 9"/>
          <p:cNvSpPr>
            <a:spLocks noChangeArrowheads="1"/>
          </p:cNvSpPr>
          <p:nvPr/>
        </p:nvSpPr>
        <p:spPr bwMode="auto">
          <a:xfrm>
            <a:off x="2522538" y="1244600"/>
            <a:ext cx="1103312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2100">
                <a:latin typeface="Helvetica" pitchFamily="2" charset="0"/>
              </a:rPr>
              <a:t>Oxygen</a:t>
            </a:r>
          </a:p>
        </p:txBody>
      </p:sp>
      <p:sp>
        <p:nvSpPr>
          <p:cNvPr id="78858" name="Rectangle 10"/>
          <p:cNvSpPr>
            <a:spLocks noChangeArrowheads="1"/>
          </p:cNvSpPr>
          <p:nvPr/>
        </p:nvSpPr>
        <p:spPr bwMode="auto">
          <a:xfrm>
            <a:off x="2200275" y="4352925"/>
            <a:ext cx="1354138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eaLnBrk="0" hangingPunct="0">
              <a:spcAft>
                <a:spcPct val="0"/>
              </a:spcAft>
              <a:buClrTx/>
              <a:buFontTx/>
              <a:buNone/>
            </a:pPr>
            <a:r>
              <a:rPr lang="en-US" sz="2100" b="1">
                <a:latin typeface="Helvetica" pitchFamily="2" charset="0"/>
              </a:rPr>
              <a:t>Nonpolar</a:t>
            </a:r>
          </a:p>
          <a:p>
            <a:pPr algn="r" eaLnBrk="0" hangingPunct="0">
              <a:spcAft>
                <a:spcPct val="0"/>
              </a:spcAft>
              <a:buClrTx/>
              <a:buFontTx/>
              <a:buNone/>
            </a:pPr>
            <a:r>
              <a:rPr lang="en-US" sz="2100" b="1">
                <a:latin typeface="Helvetica" pitchFamily="2" charset="0"/>
              </a:rPr>
              <a:t>region</a:t>
            </a:r>
          </a:p>
        </p:txBody>
      </p:sp>
      <p:sp>
        <p:nvSpPr>
          <p:cNvPr id="78859" name="Freeform 11"/>
          <p:cNvSpPr>
            <a:spLocks/>
          </p:cNvSpPr>
          <p:nvPr/>
        </p:nvSpPr>
        <p:spPr bwMode="auto">
          <a:xfrm>
            <a:off x="3830638" y="2657475"/>
            <a:ext cx="300037" cy="3875088"/>
          </a:xfrm>
          <a:custGeom>
            <a:avLst/>
            <a:gdLst/>
            <a:ahLst/>
            <a:cxnLst>
              <a:cxn ang="0">
                <a:pos x="189" y="0"/>
              </a:cxn>
              <a:cxn ang="0">
                <a:pos x="0" y="1"/>
              </a:cxn>
              <a:cxn ang="0">
                <a:pos x="0" y="2438"/>
              </a:cxn>
              <a:cxn ang="0">
                <a:pos x="184" y="2441"/>
              </a:cxn>
            </a:cxnLst>
            <a:rect l="0" t="0" r="r" b="b"/>
            <a:pathLst>
              <a:path w="189" h="2441">
                <a:moveTo>
                  <a:pt x="189" y="0"/>
                </a:moveTo>
                <a:lnTo>
                  <a:pt x="0" y="1"/>
                </a:lnTo>
                <a:lnTo>
                  <a:pt x="0" y="2438"/>
                </a:lnTo>
                <a:lnTo>
                  <a:pt x="184" y="2441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860" name="Line 12"/>
          <p:cNvSpPr>
            <a:spLocks noChangeShapeType="1"/>
          </p:cNvSpPr>
          <p:nvPr/>
        </p:nvSpPr>
        <p:spPr bwMode="auto">
          <a:xfrm flipH="1">
            <a:off x="3548063" y="4589463"/>
            <a:ext cx="2873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861" name="Line 13"/>
          <p:cNvSpPr>
            <a:spLocks noChangeShapeType="1"/>
          </p:cNvSpPr>
          <p:nvPr/>
        </p:nvSpPr>
        <p:spPr bwMode="auto">
          <a:xfrm>
            <a:off x="5486400" y="2474913"/>
            <a:ext cx="6683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862" name="Line 14"/>
          <p:cNvSpPr>
            <a:spLocks noChangeShapeType="1"/>
          </p:cNvSpPr>
          <p:nvPr/>
        </p:nvSpPr>
        <p:spPr bwMode="auto">
          <a:xfrm>
            <a:off x="5834063" y="3892550"/>
            <a:ext cx="34131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863" name="Line 15"/>
          <p:cNvSpPr>
            <a:spLocks noChangeShapeType="1"/>
          </p:cNvSpPr>
          <p:nvPr/>
        </p:nvSpPr>
        <p:spPr bwMode="auto">
          <a:xfrm flipV="1">
            <a:off x="4702175" y="976313"/>
            <a:ext cx="784225" cy="2825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864" name="Line 16"/>
          <p:cNvSpPr>
            <a:spLocks noChangeShapeType="1"/>
          </p:cNvSpPr>
          <p:nvPr/>
        </p:nvSpPr>
        <p:spPr bwMode="auto">
          <a:xfrm flipH="1">
            <a:off x="3586163" y="1455738"/>
            <a:ext cx="5159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865" name="Freeform 17"/>
          <p:cNvSpPr>
            <a:spLocks/>
          </p:cNvSpPr>
          <p:nvPr/>
        </p:nvSpPr>
        <p:spPr bwMode="auto">
          <a:xfrm>
            <a:off x="3832225" y="177800"/>
            <a:ext cx="300038" cy="990600"/>
          </a:xfrm>
          <a:custGeom>
            <a:avLst/>
            <a:gdLst/>
            <a:ahLst/>
            <a:cxnLst>
              <a:cxn ang="0">
                <a:pos x="188" y="2"/>
              </a:cxn>
              <a:cxn ang="0">
                <a:pos x="0" y="0"/>
              </a:cxn>
              <a:cxn ang="0">
                <a:pos x="2" y="624"/>
              </a:cxn>
              <a:cxn ang="0">
                <a:pos x="189" y="624"/>
              </a:cxn>
            </a:cxnLst>
            <a:rect l="0" t="0" r="r" b="b"/>
            <a:pathLst>
              <a:path w="189" h="624">
                <a:moveTo>
                  <a:pt x="188" y="2"/>
                </a:moveTo>
                <a:lnTo>
                  <a:pt x="0" y="0"/>
                </a:lnTo>
                <a:lnTo>
                  <a:pt x="2" y="624"/>
                </a:lnTo>
                <a:lnTo>
                  <a:pt x="189" y="624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866" name="Line 18"/>
          <p:cNvSpPr>
            <a:spLocks noChangeShapeType="1"/>
          </p:cNvSpPr>
          <p:nvPr/>
        </p:nvSpPr>
        <p:spPr bwMode="auto">
          <a:xfrm flipH="1">
            <a:off x="3546475" y="673100"/>
            <a:ext cx="2857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47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3.2 The Organic Chemistry of Life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en-GB"/>
              <a:t>© 2013 Pearson Education, Inc.</a:t>
            </a:r>
          </a:p>
          <a:p>
            <a:endParaRPr lang="en-GB"/>
          </a:p>
        </p:txBody>
      </p:sp>
      <p:sp>
        <p:nvSpPr>
          <p:cNvPr id="80900" name="Rectangle 6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Macromolecules </a:t>
            </a:r>
          </a:p>
          <a:p>
            <a:pPr lvl="1" eaLnBrk="1" hangingPunct="1"/>
            <a:r>
              <a:rPr lang="en-US" dirty="0">
                <a:ea typeface="ＭＳ Ｐゴシック" pitchFamily="34" charset="-128"/>
              </a:rPr>
              <a:t>Small organic molecule linked together</a:t>
            </a:r>
          </a:p>
          <a:p>
            <a:pPr eaLnBrk="1" hangingPunct="1"/>
            <a:r>
              <a:rPr lang="en-US" dirty="0"/>
              <a:t>Polymers</a:t>
            </a:r>
          </a:p>
          <a:p>
            <a:pPr lvl="1" eaLnBrk="1" hangingPunct="1"/>
            <a:r>
              <a:rPr lang="en-US" dirty="0">
                <a:ea typeface="ＭＳ Ｐゴシック" pitchFamily="34" charset="-128"/>
              </a:rPr>
              <a:t>Linked together in long chains</a:t>
            </a:r>
          </a:p>
          <a:p>
            <a:pPr eaLnBrk="1" hangingPunct="1"/>
            <a:r>
              <a:rPr lang="en-US" dirty="0"/>
              <a:t>Polysaccharides</a:t>
            </a:r>
          </a:p>
          <a:p>
            <a:pPr lvl="1" eaLnBrk="1" hangingPunct="1"/>
            <a:r>
              <a:rPr lang="en-US" dirty="0">
                <a:ea typeface="ＭＳ Ｐゴシック" pitchFamily="34" charset="-128"/>
              </a:rPr>
              <a:t>Polymers of simple sugars</a:t>
            </a:r>
          </a:p>
          <a:p>
            <a:pPr lvl="2" eaLnBrk="1" hangingPunct="1"/>
            <a:r>
              <a:rPr lang="en-US" dirty="0">
                <a:ea typeface="ＭＳ Ｐゴシック" pitchFamily="34" charset="-128"/>
              </a:rPr>
              <a:t>Starch</a:t>
            </a:r>
          </a:p>
          <a:p>
            <a:pPr lvl="2" eaLnBrk="1" hangingPunct="1"/>
            <a:r>
              <a:rPr lang="en-US" dirty="0">
                <a:ea typeface="ＭＳ Ｐゴシック" pitchFamily="34" charset="-128"/>
              </a:rPr>
              <a:t>Cellulose</a:t>
            </a:r>
          </a:p>
        </p:txBody>
      </p:sp>
    </p:spTree>
    <p:extLst>
      <p:ext uri="{BB962C8B-B14F-4D97-AF65-F5344CB8AC3E}">
        <p14:creationId xmlns:p14="http://schemas.microsoft.com/office/powerpoint/2010/main" val="412775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3.2 The Organic Chemistry of Life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en-GB"/>
              <a:t>© 2013 Pearson Education, Inc.</a:t>
            </a:r>
          </a:p>
          <a:p>
            <a:endParaRPr lang="en-GB"/>
          </a:p>
        </p:txBody>
      </p:sp>
      <p:sp>
        <p:nvSpPr>
          <p:cNvPr id="84996" name="Rectangle 6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/>
              <a:t>Macromolecules </a:t>
            </a:r>
          </a:p>
          <a:p>
            <a:pPr lvl="1" eaLnBrk="1" hangingPunct="1"/>
            <a:r>
              <a:rPr lang="en-US">
                <a:ea typeface="ＭＳ Ｐゴシック" pitchFamily="34" charset="-128"/>
              </a:rPr>
              <a:t>Proteins</a:t>
            </a:r>
          </a:p>
          <a:p>
            <a:pPr lvl="2" eaLnBrk="1" hangingPunct="1"/>
            <a:r>
              <a:rPr lang="en-US">
                <a:ea typeface="ＭＳ Ｐゴシック" pitchFamily="34" charset="-128"/>
              </a:rPr>
              <a:t>Polymers of amino acids</a:t>
            </a:r>
          </a:p>
          <a:p>
            <a:pPr lvl="2" eaLnBrk="1" hangingPunct="1"/>
            <a:r>
              <a:rPr lang="en-US">
                <a:ea typeface="ＭＳ Ｐゴシック" pitchFamily="34" charset="-128"/>
              </a:rPr>
              <a:t>20 amino acids–same base structure</a:t>
            </a:r>
          </a:p>
          <a:p>
            <a:pPr lvl="3" eaLnBrk="1" hangingPunct="1"/>
            <a:r>
              <a:rPr lang="en-US">
                <a:ea typeface="ＭＳ Ｐゴシック" pitchFamily="34" charset="-128"/>
              </a:rPr>
              <a:t>Amino group (–NH</a:t>
            </a:r>
            <a:r>
              <a:rPr lang="en-US" baseline="-25000">
                <a:ea typeface="ＭＳ Ｐゴシック" pitchFamily="34" charset="-128"/>
              </a:rPr>
              <a:t>2</a:t>
            </a:r>
            <a:r>
              <a:rPr lang="en-US">
                <a:ea typeface="ＭＳ Ｐゴシック" pitchFamily="34" charset="-128"/>
              </a:rPr>
              <a:t>)</a:t>
            </a:r>
          </a:p>
          <a:p>
            <a:pPr lvl="3" eaLnBrk="1" hangingPunct="1"/>
            <a:r>
              <a:rPr lang="en-US">
                <a:ea typeface="ＭＳ Ｐゴシック" pitchFamily="34" charset="-128"/>
              </a:rPr>
              <a:t>Carboxylic acid group (–COOH)</a:t>
            </a:r>
          </a:p>
          <a:p>
            <a:pPr lvl="2" eaLnBrk="1" hangingPunct="1"/>
            <a:r>
              <a:rPr lang="en-US">
                <a:ea typeface="ＭＳ Ｐゴシック" pitchFamily="34" charset="-128"/>
              </a:rPr>
              <a:t>Proteins made of chains of 100 to 1,000+ amino acids</a:t>
            </a:r>
          </a:p>
        </p:txBody>
      </p:sp>
    </p:spTree>
    <p:extLst>
      <p:ext uri="{BB962C8B-B14F-4D97-AF65-F5344CB8AC3E}">
        <p14:creationId xmlns:p14="http://schemas.microsoft.com/office/powerpoint/2010/main" val="773265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8</TotalTime>
  <Words>916</Words>
  <Application>Microsoft Office PowerPoint</Application>
  <PresentationFormat>On-screen Show (4:3)</PresentationFormat>
  <Paragraphs>236</Paragraphs>
  <Slides>29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Arial</vt:lpstr>
      <vt:lpstr>Calibri</vt:lpstr>
      <vt:lpstr>Franklin Gothic Book</vt:lpstr>
      <vt:lpstr>Helvetica</vt:lpstr>
      <vt:lpstr>Perpetua</vt:lpstr>
      <vt:lpstr>Times</vt:lpstr>
      <vt:lpstr>TimesNewRomanPS-BoldMT</vt:lpstr>
      <vt:lpstr>Wingdings 2</vt:lpstr>
      <vt:lpstr>Equity</vt:lpstr>
      <vt:lpstr>ENSP 2000</vt:lpstr>
      <vt:lpstr>Organic chemistry</vt:lpstr>
      <vt:lpstr>3.2 The Organic Chemistry of Life</vt:lpstr>
      <vt:lpstr>PowerPoint Presentation</vt:lpstr>
      <vt:lpstr>3.2 The Organic Chemistry of Life</vt:lpstr>
      <vt:lpstr>3.2 The Organic Chemistry of Life</vt:lpstr>
      <vt:lpstr>PowerPoint Presentation</vt:lpstr>
      <vt:lpstr>3.2 The Organic Chemistry of Life</vt:lpstr>
      <vt:lpstr>3.2 The Organic Chemistry of Life</vt:lpstr>
      <vt:lpstr>3.2 The Organic Chemistry of Life</vt:lpstr>
      <vt:lpstr>PowerPoint Presentation</vt:lpstr>
      <vt:lpstr>3.2 The Organic Chemistry of Life</vt:lpstr>
      <vt:lpstr>3.2 The Organic Chemistry of Life</vt:lpstr>
      <vt:lpstr>Energy and the Environment</vt:lpstr>
      <vt:lpstr>3.3 Energy and the Environment</vt:lpstr>
      <vt:lpstr>PowerPoint Presentation</vt:lpstr>
      <vt:lpstr>3.3 Energy and the Environment</vt:lpstr>
      <vt:lpstr>3.3 Energy and the Environment</vt:lpstr>
      <vt:lpstr>3.3 Energy and the Environment</vt:lpstr>
      <vt:lpstr>Temperature Scales</vt:lpstr>
      <vt:lpstr>Temperature Conversion</vt:lpstr>
      <vt:lpstr>Practice Problem</vt:lpstr>
      <vt:lpstr>3.3 Energy and the Environment</vt:lpstr>
      <vt:lpstr>PowerPoint Presentation</vt:lpstr>
      <vt:lpstr>3.3 Energy and the Environment</vt:lpstr>
      <vt:lpstr>PowerPoint Presentation</vt:lpstr>
      <vt:lpstr>3.3 Energy and the Environment</vt:lpstr>
      <vt:lpstr>PowerPoint Presentation</vt:lpstr>
      <vt:lpstr>PowerPoint Presentation</vt:lpstr>
    </vt:vector>
  </TitlesOfParts>
  <Company>Clemson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ENSP 2000</dc:title>
  <dc:creator>Windows User</dc:creator>
  <cp:lastModifiedBy>Minory Nammouz</cp:lastModifiedBy>
  <cp:revision>6</cp:revision>
  <dcterms:created xsi:type="dcterms:W3CDTF">2015-01-30T18:22:35Z</dcterms:created>
  <dcterms:modified xsi:type="dcterms:W3CDTF">2021-01-22T17:38:47Z</dcterms:modified>
</cp:coreProperties>
</file>