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92" r:id="rId5"/>
    <p:sldId id="276" r:id="rId6"/>
    <p:sldId id="297" r:id="rId7"/>
    <p:sldId id="298" r:id="rId8"/>
    <p:sldId id="307" r:id="rId9"/>
    <p:sldId id="300" r:id="rId10"/>
    <p:sldId id="303" r:id="rId11"/>
    <p:sldId id="302" r:id="rId12"/>
    <p:sldId id="304" r:id="rId13"/>
    <p:sldId id="305" r:id="rId14"/>
    <p:sldId id="306" r:id="rId15"/>
    <p:sldId id="308" r:id="rId16"/>
    <p:sldId id="309" r:id="rId17"/>
    <p:sldId id="310" r:id="rId18"/>
    <p:sldId id="299" r:id="rId19"/>
    <p:sldId id="311" r:id="rId20"/>
    <p:sldId id="314" r:id="rId21"/>
    <p:sldId id="312" r:id="rId22"/>
    <p:sldId id="313"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2D8"/>
    <a:srgbClr val="446992"/>
    <a:srgbClr val="98432A"/>
    <a:srgbClr val="D84400"/>
    <a:srgbClr val="44678D"/>
    <a:srgbClr val="263E5A"/>
    <a:srgbClr val="D6E0EB"/>
    <a:srgbClr val="728DAB"/>
    <a:srgbClr val="C95B3A"/>
    <a:srgbClr val="2D4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880" autoAdjust="0"/>
  </p:normalViewPr>
  <p:slideViewPr>
    <p:cSldViewPr snapToGrid="0" showGuides="1">
      <p:cViewPr varScale="1">
        <p:scale>
          <a:sx n="109" d="100"/>
          <a:sy n="109" d="100"/>
        </p:scale>
        <p:origin x="720" y="184"/>
      </p:cViewPr>
      <p:guideLst>
        <p:guide orient="horz" pos="1536"/>
        <p:guide pos="312"/>
      </p:guideLst>
    </p:cSldViewPr>
  </p:slideViewPr>
  <p:outlineViewPr>
    <p:cViewPr>
      <p:scale>
        <a:sx n="33" d="100"/>
        <a:sy n="33" d="100"/>
      </p:scale>
      <p:origin x="0" y="0"/>
    </p:cViewPr>
  </p:outlineViewPr>
  <p:notesTextViewPr>
    <p:cViewPr>
      <p:scale>
        <a:sx n="1" d="1"/>
        <a:sy n="1" d="1"/>
      </p:scale>
      <p:origin x="0" y="0"/>
    </p:cViewPr>
  </p:notesTextViewPr>
  <p:sorterViewPr>
    <p:cViewPr>
      <p:scale>
        <a:sx n="150" d="100"/>
        <a:sy n="150" d="100"/>
      </p:scale>
      <p:origin x="0" y="0"/>
    </p:cViewPr>
  </p:sorterViewPr>
  <p:notesViewPr>
    <p:cSldViewPr snapToGrid="0">
      <p:cViewPr varScale="1">
        <p:scale>
          <a:sx n="58" d="100"/>
          <a:sy n="58" d="100"/>
        </p:scale>
        <p:origin x="2491"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t>10/10/23</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0D2594CA-29C5-062F-2EA7-C593B096C6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9" name="Slide Image Placeholder 8">
            <a:extLst>
              <a:ext uri="{FF2B5EF4-FFF2-40B4-BE49-F238E27FC236}">
                <a16:creationId xmlns:a16="http://schemas.microsoft.com/office/drawing/2014/main" id="{E04BB896-BA64-B358-A066-15B96D23BC8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a:extLst>
              <a:ext uri="{FF2B5EF4-FFF2-40B4-BE49-F238E27FC236}">
                <a16:creationId xmlns:a16="http://schemas.microsoft.com/office/drawing/2014/main" id="{5EFA2818-7747-F326-294F-EEAC9BEF6EB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1" name="Date Placeholder 10">
            <a:extLst>
              <a:ext uri="{FF2B5EF4-FFF2-40B4-BE49-F238E27FC236}">
                <a16:creationId xmlns:a16="http://schemas.microsoft.com/office/drawing/2014/main" id="{6B76E0F0-B7F9-756A-3EA4-2114B75370E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0CF20C-6BCC-41A4-8C16-5A346425718D}" type="datetimeFigureOut">
              <a:rPr lang="en-US" smtClean="0"/>
              <a:t>10/10/23</a:t>
            </a:fld>
            <a:endParaRPr lang="en-US"/>
          </a:p>
        </p:txBody>
      </p:sp>
      <p:sp>
        <p:nvSpPr>
          <p:cNvPr id="12" name="Notes Placeholder 11">
            <a:extLst>
              <a:ext uri="{FF2B5EF4-FFF2-40B4-BE49-F238E27FC236}">
                <a16:creationId xmlns:a16="http://schemas.microsoft.com/office/drawing/2014/main" id="{5161C21F-108C-0F07-CDDD-AFB8DDBF694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A507CBA7-2A1E-725E-35DA-D1CFF08EC63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60679C-80C7-4E7D-9614-ABA41C5B2858}" type="slidenum">
              <a:rPr lang="en-US" smtClean="0"/>
              <a:t>‹#›</a:t>
            </a:fld>
            <a:endParaRPr 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a:t>
            </a:fld>
            <a:endParaRPr lang="en-US" altLang="zh-CN" noProof="0" dirty="0"/>
          </a:p>
        </p:txBody>
      </p:sp>
    </p:spTree>
    <p:extLst>
      <p:ext uri="{BB962C8B-B14F-4D97-AF65-F5344CB8AC3E}">
        <p14:creationId xmlns:p14="http://schemas.microsoft.com/office/powerpoint/2010/main" val="681593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10</a:t>
            </a:fld>
            <a:endParaRPr lang="en-US" altLang="zh-CN" noProof="0" dirty="0"/>
          </a:p>
        </p:txBody>
      </p:sp>
    </p:spTree>
    <p:extLst>
      <p:ext uri="{BB962C8B-B14F-4D97-AF65-F5344CB8AC3E}">
        <p14:creationId xmlns:p14="http://schemas.microsoft.com/office/powerpoint/2010/main" val="188473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11</a:t>
            </a:fld>
            <a:endParaRPr lang="en-US" altLang="zh-CN" noProof="0" dirty="0"/>
          </a:p>
        </p:txBody>
      </p:sp>
    </p:spTree>
    <p:extLst>
      <p:ext uri="{BB962C8B-B14F-4D97-AF65-F5344CB8AC3E}">
        <p14:creationId xmlns:p14="http://schemas.microsoft.com/office/powerpoint/2010/main" val="1166937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12</a:t>
            </a:fld>
            <a:endParaRPr lang="en-US" altLang="zh-CN" noProof="0" dirty="0"/>
          </a:p>
        </p:txBody>
      </p:sp>
    </p:spTree>
    <p:extLst>
      <p:ext uri="{BB962C8B-B14F-4D97-AF65-F5344CB8AC3E}">
        <p14:creationId xmlns:p14="http://schemas.microsoft.com/office/powerpoint/2010/main" val="1159352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13</a:t>
            </a:fld>
            <a:endParaRPr lang="en-US" altLang="zh-CN" noProof="0" dirty="0"/>
          </a:p>
        </p:txBody>
      </p:sp>
    </p:spTree>
    <p:extLst>
      <p:ext uri="{BB962C8B-B14F-4D97-AF65-F5344CB8AC3E}">
        <p14:creationId xmlns:p14="http://schemas.microsoft.com/office/powerpoint/2010/main" val="4190037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14</a:t>
            </a:fld>
            <a:endParaRPr lang="en-US" altLang="zh-CN" noProof="0" dirty="0"/>
          </a:p>
        </p:txBody>
      </p:sp>
    </p:spTree>
    <p:extLst>
      <p:ext uri="{BB962C8B-B14F-4D97-AF65-F5344CB8AC3E}">
        <p14:creationId xmlns:p14="http://schemas.microsoft.com/office/powerpoint/2010/main" val="497472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15</a:t>
            </a:fld>
            <a:endParaRPr lang="en-US" altLang="zh-CN" noProof="0" dirty="0"/>
          </a:p>
        </p:txBody>
      </p:sp>
    </p:spTree>
    <p:extLst>
      <p:ext uri="{BB962C8B-B14F-4D97-AF65-F5344CB8AC3E}">
        <p14:creationId xmlns:p14="http://schemas.microsoft.com/office/powerpoint/2010/main" val="88257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16</a:t>
            </a:fld>
            <a:endParaRPr lang="en-US" altLang="zh-CN" noProof="0" dirty="0"/>
          </a:p>
        </p:txBody>
      </p:sp>
    </p:spTree>
    <p:extLst>
      <p:ext uri="{BB962C8B-B14F-4D97-AF65-F5344CB8AC3E}">
        <p14:creationId xmlns:p14="http://schemas.microsoft.com/office/powerpoint/2010/main" val="1103825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17</a:t>
            </a:fld>
            <a:endParaRPr lang="en-US" altLang="zh-CN" noProof="0" dirty="0"/>
          </a:p>
        </p:txBody>
      </p:sp>
    </p:spTree>
    <p:extLst>
      <p:ext uri="{BB962C8B-B14F-4D97-AF65-F5344CB8AC3E}">
        <p14:creationId xmlns:p14="http://schemas.microsoft.com/office/powerpoint/2010/main" val="2078345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18</a:t>
            </a:fld>
            <a:endParaRPr lang="en-US" altLang="zh-CN" noProof="0" dirty="0"/>
          </a:p>
        </p:txBody>
      </p:sp>
    </p:spTree>
    <p:extLst>
      <p:ext uri="{BB962C8B-B14F-4D97-AF65-F5344CB8AC3E}">
        <p14:creationId xmlns:p14="http://schemas.microsoft.com/office/powerpoint/2010/main" val="83019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19</a:t>
            </a:fld>
            <a:endParaRPr lang="en-US" altLang="zh-CN" noProof="0" dirty="0"/>
          </a:p>
        </p:txBody>
      </p:sp>
    </p:spTree>
    <p:extLst>
      <p:ext uri="{BB962C8B-B14F-4D97-AF65-F5344CB8AC3E}">
        <p14:creationId xmlns:p14="http://schemas.microsoft.com/office/powerpoint/2010/main" val="425574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2</a:t>
            </a:fld>
            <a:endParaRPr lang="en-US" altLang="zh-CN" noProof="0" dirty="0"/>
          </a:p>
        </p:txBody>
      </p:sp>
    </p:spTree>
    <p:extLst>
      <p:ext uri="{BB962C8B-B14F-4D97-AF65-F5344CB8AC3E}">
        <p14:creationId xmlns:p14="http://schemas.microsoft.com/office/powerpoint/2010/main" val="1377460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3</a:t>
            </a:fld>
            <a:endParaRPr lang="en-US" altLang="zh-CN" noProof="0" dirty="0"/>
          </a:p>
        </p:txBody>
      </p:sp>
    </p:spTree>
    <p:extLst>
      <p:ext uri="{BB962C8B-B14F-4D97-AF65-F5344CB8AC3E}">
        <p14:creationId xmlns:p14="http://schemas.microsoft.com/office/powerpoint/2010/main" val="3219526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4</a:t>
            </a:fld>
            <a:endParaRPr lang="en-US" altLang="zh-CN" noProof="0" dirty="0"/>
          </a:p>
        </p:txBody>
      </p:sp>
    </p:spTree>
    <p:extLst>
      <p:ext uri="{BB962C8B-B14F-4D97-AF65-F5344CB8AC3E}">
        <p14:creationId xmlns:p14="http://schemas.microsoft.com/office/powerpoint/2010/main" val="1479109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5</a:t>
            </a:fld>
            <a:endParaRPr lang="en-US" altLang="zh-CN" noProof="0" dirty="0"/>
          </a:p>
        </p:txBody>
      </p:sp>
    </p:spTree>
    <p:extLst>
      <p:ext uri="{BB962C8B-B14F-4D97-AF65-F5344CB8AC3E}">
        <p14:creationId xmlns:p14="http://schemas.microsoft.com/office/powerpoint/2010/main" val="2398854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6</a:t>
            </a:fld>
            <a:endParaRPr lang="en-US" altLang="zh-CN" noProof="0" dirty="0"/>
          </a:p>
        </p:txBody>
      </p:sp>
    </p:spTree>
    <p:extLst>
      <p:ext uri="{BB962C8B-B14F-4D97-AF65-F5344CB8AC3E}">
        <p14:creationId xmlns:p14="http://schemas.microsoft.com/office/powerpoint/2010/main" val="1555709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7</a:t>
            </a:fld>
            <a:endParaRPr lang="en-US" altLang="zh-CN" noProof="0" dirty="0"/>
          </a:p>
        </p:txBody>
      </p:sp>
    </p:spTree>
    <p:extLst>
      <p:ext uri="{BB962C8B-B14F-4D97-AF65-F5344CB8AC3E}">
        <p14:creationId xmlns:p14="http://schemas.microsoft.com/office/powerpoint/2010/main" val="2826167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8</a:t>
            </a:fld>
            <a:endParaRPr lang="en-US" altLang="zh-CN" noProof="0" dirty="0"/>
          </a:p>
        </p:txBody>
      </p:sp>
    </p:spTree>
    <p:extLst>
      <p:ext uri="{BB962C8B-B14F-4D97-AF65-F5344CB8AC3E}">
        <p14:creationId xmlns:p14="http://schemas.microsoft.com/office/powerpoint/2010/main" val="4118905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9</a:t>
            </a:fld>
            <a:endParaRPr lang="en-US" altLang="zh-CN" noProof="0" dirty="0"/>
          </a:p>
        </p:txBody>
      </p:sp>
    </p:spTree>
    <p:extLst>
      <p:ext uri="{BB962C8B-B14F-4D97-AF65-F5344CB8AC3E}">
        <p14:creationId xmlns:p14="http://schemas.microsoft.com/office/powerpoint/2010/main" val="1430602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en-US" noProof="0" dirty="0"/>
              <a:t>Click to edit Master title style</a:t>
            </a:r>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p>
            <a:r>
              <a:rPr lang="en-US" noProof="0" dirty="0"/>
              <a:t>Presentation Title</a:t>
            </a:r>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dirty="0"/>
              <a:t>Presentation Title</a:t>
            </a:r>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1">
                <a:lumMod val="75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rgbClr val="44678D"/>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p>
            <a:r>
              <a:rPr lang="en-US" noProof="0" dirty="0"/>
              <a:t>Presentation Title</a:t>
            </a:r>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12BFFCE7-C68B-4904-8795-9589C3F38FD4}"/>
              </a:ext>
            </a:extLst>
          </p:cNvPr>
          <p:cNvSpPr/>
          <p:nvPr userDrawn="1"/>
        </p:nvSpPr>
        <p:spPr>
          <a:xfrm>
            <a:off x="636161" y="5854024"/>
            <a:ext cx="2330137" cy="708120"/>
          </a:xfrm>
          <a:prstGeom prst="rect">
            <a:avLst/>
          </a:prstGeom>
          <a:solidFill>
            <a:srgbClr val="0F2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anchor="b">
            <a:noAutofit/>
          </a:bodyPr>
          <a:lstStyle>
            <a:lvl1pPr marL="0" indent="0" algn="l">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a:noAutofit/>
          </a:bodyPr>
          <a:lstStyle>
            <a:lvl1pPr marL="0" indent="0" algn="l">
              <a:lnSpc>
                <a:spcPct val="100000"/>
              </a:lnSpc>
              <a:spcBef>
                <a:spcPts val="0"/>
              </a:spcBef>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noProof="0"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noProof="0" dirty="0"/>
              <a:t>Click icon to add picture</a:t>
            </a:r>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anchor="b">
            <a:noAutofit/>
          </a:bodyPr>
          <a:lstStyle/>
          <a:p>
            <a:r>
              <a:rPr lang="en-US" noProof="0" dirty="0"/>
              <a:t>Click to edit Master title style</a:t>
            </a:r>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anchor="b">
            <a:noAutofit/>
          </a:bodyPr>
          <a:lstStyle>
            <a:lvl1pPr marL="0" indent="0" algn="l">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a:noAutofit/>
          </a:bodyPr>
          <a:lstStyle>
            <a:lvl1pPr marL="0" indent="0" algn="l">
              <a:lnSpc>
                <a:spcPct val="100000"/>
              </a:lnSpc>
              <a:spcBef>
                <a:spcPts val="0"/>
              </a:spcBef>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noProof="0"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anchor="t">
            <a:noAutofit/>
          </a:bodyPr>
          <a:lstStyle/>
          <a:p>
            <a:r>
              <a:rPr lang="en-US"/>
              <a:t>Click to edit Master title style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solidFill>
              <a:schemeClr val="tx1"/>
            </a:solidFill>
          </a:ln>
        </p:spPr>
        <p:txBody>
          <a:bodyPr anchor="ctr">
            <a:noAutofit/>
          </a:bodyPr>
          <a:lstStyle>
            <a:lvl1pPr marL="0" indent="0" algn="ctr">
              <a:buNone/>
              <a:defRPr>
                <a:solidFill>
                  <a:schemeClr val="bg1"/>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94440"/>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p>
            <a:r>
              <a:rPr lang="en-US" noProof="0" dirty="0"/>
              <a:t>Presentation Title</a:t>
            </a:r>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rgbClr val="9843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p>
            <a:r>
              <a:rPr lang="en-US"/>
              <a:t>Click to edit Master title style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4733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p>
            <a:r>
              <a:rPr lang="en-US" noProof="0" dirty="0"/>
              <a:t>Click to edit Master title style</a:t>
            </a:r>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noProof="0"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p:txBody>
          <a:bodyPr/>
          <a:lstStyle/>
          <a:p>
            <a:r>
              <a:rPr lang="en-US" noProof="0" dirty="0"/>
              <a:t>Presentation Title</a:t>
            </a:r>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p:txBody>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p>
            <a:r>
              <a:rPr lang="en-US" dirty="0"/>
              <a:t>Click to edit Master title style</a:t>
            </a:r>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p>
            <a:r>
              <a:rPr lang="en-US" noProof="0" dirty="0"/>
              <a:t>Presentation Title</a:t>
            </a:r>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tx2"/>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bg1"/>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p>
            <a:r>
              <a:rPr lang="en-US" noProof="0" dirty="0"/>
              <a:t>Presentation Title</a:t>
            </a:r>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bg1"/>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p>
            <a:r>
              <a:rPr lang="en-US" noProof="0" dirty="0"/>
              <a:t>Presentation Title</a:t>
            </a:r>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noProof="0" dirty="0"/>
              <a:t>Click to edit </a:t>
            </a:r>
            <a:r>
              <a:rPr lang="en-US" altLang="zh-CN" noProof="0" dirty="0"/>
              <a:t>Text </a:t>
            </a:r>
            <a:r>
              <a:rPr lang="en-US" noProof="0"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2"/>
                </a:solidFill>
                <a:latin typeface="+mn-lt"/>
              </a:defRPr>
            </a:lvl1pPr>
            <a:lvl2pPr>
              <a:defRPr sz="1000"/>
            </a:lvl2pPr>
            <a:lvl3pPr>
              <a:defRPr sz="900"/>
            </a:lvl3pPr>
            <a:lvl4pPr>
              <a:defRPr sz="800"/>
            </a:lvl4pPr>
            <a:lvl5pPr>
              <a:defRPr sz="800"/>
            </a:lvl5pPr>
          </a:lstStyle>
          <a:p>
            <a:pPr lvl="0"/>
            <a:r>
              <a:rPr lang="en-US" altLang="zh-CN" noProof="0"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noProof="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dirty="0"/>
              <a:t>Presentation Title</a:t>
            </a:r>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p>
            <a:r>
              <a:rPr lang="en-US" noProof="0" dirty="0"/>
              <a:t>Presentation Title</a:t>
            </a:r>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p>
            <a:r>
              <a:rPr lang="en-US"/>
              <a:t>Click to edit Master title style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p>
            <a:r>
              <a:rPr lang="en-US" noProof="0" dirty="0"/>
              <a:t>Presentation Title</a:t>
            </a:r>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bg1"/>
                </a:solidFill>
                <a:latin typeface="+mn-lt"/>
              </a:defRPr>
            </a:lvl1pPr>
          </a:lstStyle>
          <a:p>
            <a:fld id="{47FEACEE-25B4-4A2D-B147-27296E36371D}" type="slidenum">
              <a:rPr lang="en-US" altLang="zh-CN" noProof="0" smtClean="0"/>
              <a:pPr/>
              <a:t>‹#›</a:t>
            </a:fld>
            <a:endParaRPr lang="en-US" altLang="zh-CN" noProof="0"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bg1"/>
                </a:solidFill>
                <a:latin typeface="+mn-lt"/>
              </a:defRPr>
            </a:lvl1pPr>
          </a:lstStyle>
          <a:p>
            <a:r>
              <a:rPr lang="en-US" noProof="0" dirty="0"/>
              <a:t>Presentation Title</a:t>
            </a:r>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p:hf sldNum="0" hd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thispersondoesnotexist.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thispersondoesnotexist.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mybeaconfinancial.com/"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www.glasercompany.com/" TargetMode="External"/><Relationship Id="rId4" Type="http://schemas.openxmlformats.org/officeDocument/2006/relationships/hyperlink" Target="https://southcarolina.massmutua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media.istockphoto.com/id/941729686/photo/business-accounting-concept-business-man-using-calculator-with-computer-laptop-budget-and-loan.jpg?s=612x612&amp;w=0&amp;k=20&amp;c=SlfDzm_rNa2XqM5t3AdqjPfp-RkmUJdbyMrdYi8C-8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t4.ftcdn.net/jpg/02/89/31/47/360_F_289314706_W1d6K5ZE1TkY2JBPRpY4nRvkufziOdtl.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static9.depositphotos.com/1518767/1084/i/450/depositphotos_10846413-stock-photo-mother-and-father-giving-children.j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thispersondoesnotexis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1484765" y="1986926"/>
            <a:ext cx="3964679" cy="2057441"/>
          </a:xfrm>
        </p:spPr>
        <p:txBody>
          <a:bodyPr/>
          <a:lstStyle/>
          <a:p>
            <a:r>
              <a:rPr lang="en-US" dirty="0"/>
              <a:t>Beacon Financial</a:t>
            </a:r>
            <a:br>
              <a:rPr lang="en-US" dirty="0"/>
            </a:br>
            <a:r>
              <a:rPr lang="en-US" dirty="0"/>
              <a:t>Marketing Plan</a:t>
            </a:r>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p:txBody>
          <a:bodyPr/>
          <a:lstStyle/>
          <a:p>
            <a:r>
              <a:rPr lang="en-US" dirty="0"/>
              <a:t>Owen</a:t>
            </a:r>
            <a:br>
              <a:rPr lang="en-US" dirty="0"/>
            </a:br>
            <a:r>
              <a:rPr lang="en-US" dirty="0"/>
              <a:t>Sullivan</a:t>
            </a:r>
          </a:p>
        </p:txBody>
      </p:sp>
      <p:pic>
        <p:nvPicPr>
          <p:cNvPr id="30" name="Picture placeholder 29">
            <a:extLst>
              <a:ext uri="{FF2B5EF4-FFF2-40B4-BE49-F238E27FC236}">
                <a16:creationId xmlns:a16="http://schemas.microsoft.com/office/drawing/2014/main" id="{18C88B4D-F554-49C2-A23C-DFE94D4C835B}"/>
              </a:ext>
            </a:extLst>
          </p:cNvPr>
          <p:cNvPicPr>
            <a:picLocks noGrp="1" noChangeAspect="1"/>
          </p:cNvPicPr>
          <p:nvPr>
            <p:ph type="pic" sz="quarter" idx="47"/>
          </p:nvPr>
        </p:nvPicPr>
        <p:blipFill>
          <a:blip r:embed="rId3"/>
          <a:srcRect l="6522" r="6522"/>
          <a:stretch/>
        </p:blipFill>
        <p:spPr>
          <a:xfrm>
            <a:off x="6742557" y="821836"/>
            <a:ext cx="4405503" cy="5066346"/>
          </a:xfrm>
        </p:spPr>
      </p:pic>
      <p:pic>
        <p:nvPicPr>
          <p:cNvPr id="12" name="Shape 31">
            <a:extLst>
              <a:ext uri="{FF2B5EF4-FFF2-40B4-BE49-F238E27FC236}">
                <a16:creationId xmlns:a16="http://schemas.microsoft.com/office/drawing/2014/main" id="{A2E096B7-3B4F-355B-58E5-41784AC8BE2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t="2555" b="2555"/>
          <a:stretch>
            <a:fillRect/>
          </a:stretch>
        </p:blipFill>
        <p:spPr>
          <a:xfrm>
            <a:off x="6284315" y="3984454"/>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pic>
        <p:nvPicPr>
          <p:cNvPr id="13" name="Shape 33">
            <a:extLst>
              <a:ext uri="{FF2B5EF4-FFF2-40B4-BE49-F238E27FC236}">
                <a16:creationId xmlns:a16="http://schemas.microsoft.com/office/drawing/2014/main" id="{4D81E37E-7366-D88D-83B8-BBA577CA462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9897686" y="1064464"/>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3" name="TextBox 2">
            <a:extLst>
              <a:ext uri="{FF2B5EF4-FFF2-40B4-BE49-F238E27FC236}">
                <a16:creationId xmlns:a16="http://schemas.microsoft.com/office/drawing/2014/main" id="{EA0B143E-30C8-4773-06E5-95B8F2DD93F5}"/>
              </a:ext>
            </a:extLst>
          </p:cNvPr>
          <p:cNvSpPr txBox="1"/>
          <p:nvPr/>
        </p:nvSpPr>
        <p:spPr>
          <a:xfrm>
            <a:off x="8491692" y="6007699"/>
            <a:ext cx="2811987" cy="246221"/>
          </a:xfrm>
          <a:prstGeom prst="rect">
            <a:avLst/>
          </a:prstGeom>
        </p:spPr>
        <p:txBody>
          <a:bodyPr wrap="none" rtlCol="0">
            <a:spAutoFit/>
          </a:bodyPr>
          <a:lstStyle/>
          <a:p>
            <a:pPr marL="0" indent="0" algn="ctr">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Beacon Financial Services, LLC</a:t>
            </a:r>
          </a:p>
        </p:txBody>
      </p:sp>
    </p:spTree>
    <p:extLst>
      <p:ext uri="{BB962C8B-B14F-4D97-AF65-F5344CB8AC3E}">
        <p14:creationId xmlns:p14="http://schemas.microsoft.com/office/powerpoint/2010/main" val="3898447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r>
              <a:rPr lang="en-US" altLang="zh-CN" dirty="0"/>
              <a:t>Buyer Personas (2)</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altLang="zh-CN" sz="1200" u="none" strike="noStrike" kern="1200" cap="none" spc="0" normalizeH="0" baseline="0" dirty="0">
              <a:ln>
                <a:noFill/>
              </a:ln>
              <a:solidFill>
                <a:schemeClr val="bg1"/>
              </a:solidFill>
              <a:effectLst/>
              <a:uLnTx/>
              <a:uFillTx/>
            </a:endParaRPr>
          </a:p>
        </p:txBody>
      </p:sp>
      <p:sp>
        <p:nvSpPr>
          <p:cNvPr id="2" name="Text Placeholder 19">
            <a:extLst>
              <a:ext uri="{FF2B5EF4-FFF2-40B4-BE49-F238E27FC236}">
                <a16:creationId xmlns:a16="http://schemas.microsoft.com/office/drawing/2014/main" id="{212DB8ED-59E1-0196-1300-E4617B35CC41}"/>
              </a:ext>
            </a:extLst>
          </p:cNvPr>
          <p:cNvSpPr txBox="1">
            <a:spLocks/>
          </p:cNvSpPr>
          <p:nvPr/>
        </p:nvSpPr>
        <p:spPr>
          <a:xfrm>
            <a:off x="509575" y="1947702"/>
            <a:ext cx="5586426"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Name:</a:t>
            </a:r>
            <a:r>
              <a:rPr lang="en-US" sz="1800" dirty="0"/>
              <a:t> Gina McFarlane</a:t>
            </a:r>
          </a:p>
          <a:p>
            <a:r>
              <a:rPr lang="en-US" sz="1800" b="1" u="sng" dirty="0"/>
              <a:t>Demographic:</a:t>
            </a:r>
            <a:r>
              <a:rPr lang="en-US" sz="1800" dirty="0"/>
              <a:t> 40 years old; female; ex-manager at marketing firm; willing to spend 10-15% of budget</a:t>
            </a:r>
          </a:p>
          <a:p>
            <a:r>
              <a:rPr lang="en-US" sz="1800" b="1" u="sng" dirty="0"/>
              <a:t>Motivations:</a:t>
            </a:r>
            <a:r>
              <a:rPr lang="en-US" sz="1800" dirty="0"/>
              <a:t> Wants to open her own marketing firm</a:t>
            </a:r>
          </a:p>
          <a:p>
            <a:r>
              <a:rPr lang="en-US" sz="1800" b="1" u="sng" dirty="0"/>
              <a:t>Frustrations:</a:t>
            </a:r>
            <a:r>
              <a:rPr lang="en-US" sz="1800" dirty="0"/>
              <a:t> Has very little starting capital; lots of risk involved with starting her business</a:t>
            </a:r>
          </a:p>
          <a:p>
            <a:r>
              <a:rPr lang="en-US" sz="1800" b="1" u="sng" dirty="0"/>
              <a:t>Misc.:</a:t>
            </a:r>
            <a:r>
              <a:rPr lang="en-US" sz="1800" dirty="0"/>
              <a:t> Extremely knowledgeable about marketing strategies; has many connections with previous corporate world</a:t>
            </a:r>
            <a:endParaRPr lang="en-US" sz="1800" b="1" u="sng" dirty="0"/>
          </a:p>
        </p:txBody>
      </p:sp>
      <p:pic>
        <p:nvPicPr>
          <p:cNvPr id="4" name="Picture 3">
            <a:extLst>
              <a:ext uri="{FF2B5EF4-FFF2-40B4-BE49-F238E27FC236}">
                <a16:creationId xmlns:a16="http://schemas.microsoft.com/office/drawing/2014/main" id="{825C0BD0-01EF-F47A-E4D1-9CCD9797FFFB}"/>
              </a:ext>
            </a:extLst>
          </p:cNvPr>
          <p:cNvPicPr>
            <a:picLocks noChangeAspect="1"/>
          </p:cNvPicPr>
          <p:nvPr/>
        </p:nvPicPr>
        <p:blipFill>
          <a:blip r:embed="rId3"/>
          <a:srcRect/>
          <a:stretch/>
        </p:blipFill>
        <p:spPr>
          <a:xfrm>
            <a:off x="6416726" y="622139"/>
            <a:ext cx="5372608" cy="5372608"/>
          </a:xfrm>
          <a:prstGeom prst="rect">
            <a:avLst/>
          </a:prstGeom>
        </p:spPr>
      </p:pic>
      <p:sp>
        <p:nvSpPr>
          <p:cNvPr id="3" name="TextBox 2">
            <a:extLst>
              <a:ext uri="{FF2B5EF4-FFF2-40B4-BE49-F238E27FC236}">
                <a16:creationId xmlns:a16="http://schemas.microsoft.com/office/drawing/2014/main" id="{6C12A483-BED6-6E66-1F5E-9C0F0CF95D67}"/>
              </a:ext>
            </a:extLst>
          </p:cNvPr>
          <p:cNvSpPr txBox="1"/>
          <p:nvPr/>
        </p:nvSpPr>
        <p:spPr>
          <a:xfrm>
            <a:off x="6359085" y="5994747"/>
            <a:ext cx="4572000" cy="246221"/>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a:t>
            </a:r>
            <a:r>
              <a:rPr lang="en-US" sz="1000" dirty="0">
                <a:solidFill>
                  <a:prstClr val="white"/>
                </a:solidFill>
                <a:latin typeface="Posterama" panose="020B0504020200020000" pitchFamily="34" charset="0"/>
                <a:ea typeface="微软雅黑"/>
                <a:cs typeface="Posterama" panose="020B0504020200020000" pitchFamily="34" charset="0"/>
                <a:hlinkClick r:id="rId4"/>
              </a:rPr>
              <a:t>https://</a:t>
            </a:r>
            <a:r>
              <a:rPr lang="en-US" sz="1000" dirty="0" err="1">
                <a:solidFill>
                  <a:prstClr val="white"/>
                </a:solidFill>
                <a:latin typeface="Posterama" panose="020B0504020200020000" pitchFamily="34" charset="0"/>
                <a:ea typeface="微软雅黑"/>
                <a:cs typeface="Posterama" panose="020B0504020200020000" pitchFamily="34" charset="0"/>
                <a:hlinkClick r:id="rId4"/>
              </a:rPr>
              <a:t>thispersondoesnotexist.com</a:t>
            </a:r>
            <a:r>
              <a:rPr lang="en-US" sz="1000" dirty="0">
                <a:solidFill>
                  <a:prstClr val="white"/>
                </a:solidFill>
                <a:latin typeface="Posterama" panose="020B0504020200020000" pitchFamily="34" charset="0"/>
                <a:ea typeface="微软雅黑"/>
                <a:cs typeface="Posterama" panose="020B0504020200020000" pitchFamily="34" charset="0"/>
                <a:hlinkClick r:id="rId4"/>
              </a:rPr>
              <a:t>/</a:t>
            </a:r>
            <a:endParaRPr lang="en-US" sz="1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198285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r>
              <a:rPr lang="en-US" altLang="zh-CN" dirty="0"/>
              <a:t>Buyer Personas (3)</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altLang="zh-CN" sz="1200" u="none" strike="noStrike" kern="1200" cap="none" spc="0" normalizeH="0" baseline="0" dirty="0">
              <a:ln>
                <a:noFill/>
              </a:ln>
              <a:solidFill>
                <a:schemeClr val="bg1"/>
              </a:solidFill>
              <a:effectLst/>
              <a:uLnTx/>
              <a:uFillTx/>
            </a:endParaRPr>
          </a:p>
        </p:txBody>
      </p:sp>
      <p:sp>
        <p:nvSpPr>
          <p:cNvPr id="2" name="Text Placeholder 19">
            <a:extLst>
              <a:ext uri="{FF2B5EF4-FFF2-40B4-BE49-F238E27FC236}">
                <a16:creationId xmlns:a16="http://schemas.microsoft.com/office/drawing/2014/main" id="{212DB8ED-59E1-0196-1300-E4617B35CC41}"/>
              </a:ext>
            </a:extLst>
          </p:cNvPr>
          <p:cNvSpPr txBox="1">
            <a:spLocks/>
          </p:cNvSpPr>
          <p:nvPr/>
        </p:nvSpPr>
        <p:spPr>
          <a:xfrm>
            <a:off x="509575" y="1947702"/>
            <a:ext cx="5586426"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Name:</a:t>
            </a:r>
            <a:r>
              <a:rPr lang="en-US" sz="1800" dirty="0"/>
              <a:t> Tom Smith</a:t>
            </a:r>
          </a:p>
          <a:p>
            <a:r>
              <a:rPr lang="en-US" sz="1800" b="1" u="sng" dirty="0"/>
              <a:t>Demographic:</a:t>
            </a:r>
            <a:r>
              <a:rPr lang="en-US" sz="1800" dirty="0"/>
              <a:t> 34 years old; male; Junior VP at large corporation; willing to spend 20-25% of budget</a:t>
            </a:r>
          </a:p>
          <a:p>
            <a:r>
              <a:rPr lang="en-US" sz="1800" b="1" u="sng" dirty="0"/>
              <a:t>Motivations:</a:t>
            </a:r>
            <a:r>
              <a:rPr lang="en-US" sz="1800" dirty="0"/>
              <a:t> Wants to find the best outsourced accounting solution for his company</a:t>
            </a:r>
          </a:p>
          <a:p>
            <a:r>
              <a:rPr lang="en-US" sz="1800" b="1" u="sng" dirty="0"/>
              <a:t>Frustrations:</a:t>
            </a:r>
            <a:r>
              <a:rPr lang="en-US" sz="1800" dirty="0"/>
              <a:t> Needs approval from company’s executive board to spend large percentages of budget</a:t>
            </a:r>
          </a:p>
          <a:p>
            <a:r>
              <a:rPr lang="en-US" sz="1800" b="1" u="sng" dirty="0"/>
              <a:t>Misc.:</a:t>
            </a:r>
            <a:r>
              <a:rPr lang="en-US" sz="1800" dirty="0"/>
              <a:t> Avid hiker</a:t>
            </a:r>
            <a:endParaRPr lang="en-US" sz="1800" b="1" u="sng" dirty="0"/>
          </a:p>
        </p:txBody>
      </p:sp>
      <p:pic>
        <p:nvPicPr>
          <p:cNvPr id="4" name="Picture 3">
            <a:extLst>
              <a:ext uri="{FF2B5EF4-FFF2-40B4-BE49-F238E27FC236}">
                <a16:creationId xmlns:a16="http://schemas.microsoft.com/office/drawing/2014/main" id="{825C0BD0-01EF-F47A-E4D1-9CCD9797FFFB}"/>
              </a:ext>
            </a:extLst>
          </p:cNvPr>
          <p:cNvPicPr>
            <a:picLocks noChangeAspect="1"/>
          </p:cNvPicPr>
          <p:nvPr/>
        </p:nvPicPr>
        <p:blipFill>
          <a:blip r:embed="rId3"/>
          <a:srcRect/>
          <a:stretch/>
        </p:blipFill>
        <p:spPr>
          <a:xfrm>
            <a:off x="6416726" y="622139"/>
            <a:ext cx="5372608" cy="5372608"/>
          </a:xfrm>
          <a:prstGeom prst="rect">
            <a:avLst/>
          </a:prstGeom>
        </p:spPr>
      </p:pic>
      <p:sp>
        <p:nvSpPr>
          <p:cNvPr id="3" name="TextBox 2">
            <a:extLst>
              <a:ext uri="{FF2B5EF4-FFF2-40B4-BE49-F238E27FC236}">
                <a16:creationId xmlns:a16="http://schemas.microsoft.com/office/drawing/2014/main" id="{DB1B88AB-D89D-820D-AA44-5125DC65EDB3}"/>
              </a:ext>
            </a:extLst>
          </p:cNvPr>
          <p:cNvSpPr txBox="1"/>
          <p:nvPr/>
        </p:nvSpPr>
        <p:spPr>
          <a:xfrm>
            <a:off x="6359085" y="5994747"/>
            <a:ext cx="4572000" cy="246221"/>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a:t>
            </a:r>
            <a:r>
              <a:rPr lang="en-US" sz="1000" dirty="0">
                <a:solidFill>
                  <a:prstClr val="white"/>
                </a:solidFill>
                <a:latin typeface="Posterama" panose="020B0504020200020000" pitchFamily="34" charset="0"/>
                <a:ea typeface="微软雅黑"/>
                <a:cs typeface="Posterama" panose="020B0504020200020000" pitchFamily="34" charset="0"/>
                <a:hlinkClick r:id="rId4"/>
              </a:rPr>
              <a:t>https://</a:t>
            </a:r>
            <a:r>
              <a:rPr lang="en-US" sz="1000" dirty="0" err="1">
                <a:solidFill>
                  <a:prstClr val="white"/>
                </a:solidFill>
                <a:latin typeface="Posterama" panose="020B0504020200020000" pitchFamily="34" charset="0"/>
                <a:ea typeface="微软雅黑"/>
                <a:cs typeface="Posterama" panose="020B0504020200020000" pitchFamily="34" charset="0"/>
                <a:hlinkClick r:id="rId4"/>
              </a:rPr>
              <a:t>thispersondoesnotexist.com</a:t>
            </a:r>
            <a:r>
              <a:rPr lang="en-US" sz="1000" dirty="0">
                <a:solidFill>
                  <a:prstClr val="white"/>
                </a:solidFill>
                <a:latin typeface="Posterama" panose="020B0504020200020000" pitchFamily="34" charset="0"/>
                <a:ea typeface="微软雅黑"/>
                <a:cs typeface="Posterama" panose="020B0504020200020000" pitchFamily="34" charset="0"/>
                <a:hlinkClick r:id="rId4"/>
              </a:rPr>
              <a:t>/</a:t>
            </a:r>
            <a:endParaRPr lang="en-US" sz="1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253191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Competitor Analysis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509575" y="1947702"/>
            <a:ext cx="11172851"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Our primary competitors are other CPAs and accounting firms in the Lowcountry area, especially those with physical offices and more employees. We want to provide better service at a more reasonable price than larger firms.</a:t>
            </a:r>
          </a:p>
          <a:p>
            <a:endParaRPr lang="en-US" sz="1800" b="1" u="sng" dirty="0"/>
          </a:p>
          <a:p>
            <a:r>
              <a:rPr lang="en-US" sz="1800" b="1" u="sng" dirty="0"/>
              <a:t>Competitor Strategies:</a:t>
            </a:r>
          </a:p>
          <a:p>
            <a:pPr marL="342900" indent="-342900">
              <a:buAutoNum type="arabicPeriod"/>
            </a:pPr>
            <a:r>
              <a:rPr lang="en-US" sz="1800" dirty="0"/>
              <a:t>Our competitors have been in business longer, and thus can leverage their larger client bases to attract new customers and expand their services.</a:t>
            </a:r>
          </a:p>
          <a:p>
            <a:pPr marL="342900" indent="-342900">
              <a:buAutoNum type="arabicPeriod"/>
            </a:pPr>
            <a:r>
              <a:rPr lang="en-US" sz="1800" dirty="0"/>
              <a:t>Our competitors have more experience with the industries their clients work in, which helps them better understand a small business’ needs.</a:t>
            </a:r>
          </a:p>
        </p:txBody>
      </p:sp>
    </p:spTree>
    <p:extLst>
      <p:ext uri="{BB962C8B-B14F-4D97-AF65-F5344CB8AC3E}">
        <p14:creationId xmlns:p14="http://schemas.microsoft.com/office/powerpoint/2010/main" val="2470503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r>
              <a:rPr lang="en-US" altLang="zh-CN" dirty="0"/>
              <a:t>Competitor: Glaser and Company, LLC</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altLang="zh-CN" sz="1200" u="none" strike="noStrike" kern="1200" cap="none" spc="0" normalizeH="0" baseline="0" dirty="0">
              <a:ln>
                <a:noFill/>
              </a:ln>
              <a:solidFill>
                <a:schemeClr val="bg1"/>
              </a:solidFill>
              <a:effectLst/>
              <a:uLnTx/>
              <a:uFillTx/>
            </a:endParaRPr>
          </a:p>
        </p:txBody>
      </p:sp>
      <p:graphicFrame>
        <p:nvGraphicFramePr>
          <p:cNvPr id="6" name="Table 5">
            <a:extLst>
              <a:ext uri="{FF2B5EF4-FFF2-40B4-BE49-F238E27FC236}">
                <a16:creationId xmlns:a16="http://schemas.microsoft.com/office/drawing/2014/main" id="{95D474A0-B07B-E0B6-BB37-E0257F420610}"/>
              </a:ext>
            </a:extLst>
          </p:cNvPr>
          <p:cNvGraphicFramePr>
            <a:graphicFrameLocks noGrp="1"/>
          </p:cNvGraphicFramePr>
          <p:nvPr>
            <p:extLst>
              <p:ext uri="{D42A27DB-BD31-4B8C-83A1-F6EECF244321}">
                <p14:modId xmlns:p14="http://schemas.microsoft.com/office/powerpoint/2010/main" val="3630837929"/>
              </p:ext>
            </p:extLst>
          </p:nvPr>
        </p:nvGraphicFramePr>
        <p:xfrm>
          <a:off x="1525370" y="1947702"/>
          <a:ext cx="9141260" cy="3728223"/>
        </p:xfrm>
        <a:graphic>
          <a:graphicData uri="http://schemas.openxmlformats.org/drawingml/2006/table">
            <a:tbl>
              <a:tblPr bandRow="1">
                <a:tableStyleId>{B301B821-A1FF-4177-AEE7-76D212191A09}</a:tableStyleId>
              </a:tblPr>
              <a:tblGrid>
                <a:gridCol w="4570630">
                  <a:extLst>
                    <a:ext uri="{9D8B030D-6E8A-4147-A177-3AD203B41FA5}">
                      <a16:colId xmlns:a16="http://schemas.microsoft.com/office/drawing/2014/main" val="3075798148"/>
                    </a:ext>
                  </a:extLst>
                </a:gridCol>
                <a:gridCol w="4570630">
                  <a:extLst>
                    <a:ext uri="{9D8B030D-6E8A-4147-A177-3AD203B41FA5}">
                      <a16:colId xmlns:a16="http://schemas.microsoft.com/office/drawing/2014/main" val="2026315069"/>
                    </a:ext>
                  </a:extLst>
                </a:gridCol>
              </a:tblGrid>
              <a:tr h="545853">
                <a:tc>
                  <a:txBody>
                    <a:bodyPr/>
                    <a:lstStyle/>
                    <a:p>
                      <a:pPr algn="ctr"/>
                      <a:r>
                        <a:rPr lang="en-US" sz="2400" b="1" dirty="0">
                          <a:solidFill>
                            <a:schemeClr val="tx1"/>
                          </a:solidFill>
                        </a:rPr>
                        <a:t>Strengths</a:t>
                      </a:r>
                    </a:p>
                  </a:txBody>
                  <a:tcPr/>
                </a:tc>
                <a:tc>
                  <a:txBody>
                    <a:bodyPr/>
                    <a:lstStyle/>
                    <a:p>
                      <a:pPr algn="ctr"/>
                      <a:r>
                        <a:rPr lang="en-US" sz="2400" b="1" dirty="0"/>
                        <a:t>Weaknesses</a:t>
                      </a:r>
                    </a:p>
                  </a:txBody>
                  <a:tcPr/>
                </a:tc>
                <a:extLst>
                  <a:ext uri="{0D108BD9-81ED-4DB2-BD59-A6C34878D82A}">
                    <a16:rowId xmlns:a16="http://schemas.microsoft.com/office/drawing/2014/main" val="1238324770"/>
                  </a:ext>
                </a:extLst>
              </a:tr>
              <a:tr h="1273658">
                <a:tc>
                  <a:txBody>
                    <a:bodyPr/>
                    <a:lstStyle/>
                    <a:p>
                      <a:pPr marL="285750" indent="-285750">
                        <a:buFont typeface="Arial" panose="020B0604020202020204" pitchFamily="34" charset="0"/>
                        <a:buChar char="•"/>
                      </a:pPr>
                      <a:r>
                        <a:rPr lang="en-US" sz="1600" dirty="0"/>
                        <a:t>Physical office location in Charleston, SC</a:t>
                      </a:r>
                    </a:p>
                    <a:p>
                      <a:pPr marL="285750" indent="-285750">
                        <a:buFont typeface="Arial" panose="020B0604020202020204" pitchFamily="34" charset="0"/>
                        <a:buChar char="•"/>
                      </a:pPr>
                      <a:r>
                        <a:rPr lang="en-US" sz="1600" dirty="0"/>
                        <a:t>Open since 2006, meaning close to 20 years in business</a:t>
                      </a:r>
                    </a:p>
                    <a:p>
                      <a:pPr marL="285750" indent="-285750">
                        <a:buFont typeface="Arial" panose="020B0604020202020204" pitchFamily="34" charset="0"/>
                        <a:buChar char="•"/>
                      </a:pPr>
                      <a:r>
                        <a:rPr lang="en-US" sz="1600" dirty="0"/>
                        <a:t>Owners have over 40 years of professional experience</a:t>
                      </a:r>
                    </a:p>
                  </a:txBody>
                  <a:tcPr/>
                </a:tc>
                <a:tc>
                  <a:txBody>
                    <a:bodyPr/>
                    <a:lstStyle/>
                    <a:p>
                      <a:pPr marL="285750" indent="-285750">
                        <a:buFont typeface="Arial" panose="020B0604020202020204" pitchFamily="34" charset="0"/>
                        <a:buChar char="•"/>
                      </a:pPr>
                      <a:r>
                        <a:rPr lang="en-US" sz="1600" dirty="0"/>
                        <a:t>Small social media presence with low following</a:t>
                      </a:r>
                    </a:p>
                    <a:p>
                      <a:pPr marL="285750" indent="-285750">
                        <a:buFont typeface="Arial" panose="020B0604020202020204" pitchFamily="34" charset="0"/>
                        <a:buChar char="•"/>
                      </a:pPr>
                      <a:r>
                        <a:rPr lang="en-US" sz="1600" dirty="0"/>
                        <a:t>Website contains very little detail about what services are provided</a:t>
                      </a:r>
                    </a:p>
                    <a:p>
                      <a:pPr marL="285750" indent="-285750">
                        <a:buFont typeface="Arial" panose="020B0604020202020204" pitchFamily="34" charset="0"/>
                        <a:buChar char="•"/>
                      </a:pPr>
                      <a:endParaRPr lang="en-US" sz="1600" dirty="0"/>
                    </a:p>
                  </a:txBody>
                  <a:tcPr/>
                </a:tc>
                <a:extLst>
                  <a:ext uri="{0D108BD9-81ED-4DB2-BD59-A6C34878D82A}">
                    <a16:rowId xmlns:a16="http://schemas.microsoft.com/office/drawing/2014/main" val="2301414100"/>
                  </a:ext>
                </a:extLst>
              </a:tr>
              <a:tr h="561090">
                <a:tc>
                  <a:txBody>
                    <a:bodyPr/>
                    <a:lstStyle/>
                    <a:p>
                      <a:pPr algn="ctr"/>
                      <a:r>
                        <a:rPr lang="en-US" sz="2400" b="1" dirty="0"/>
                        <a:t>Opportunities</a:t>
                      </a:r>
                    </a:p>
                  </a:txBody>
                  <a:tcPr/>
                </a:tc>
                <a:tc>
                  <a:txBody>
                    <a:bodyPr/>
                    <a:lstStyle/>
                    <a:p>
                      <a:pPr algn="ctr"/>
                      <a:r>
                        <a:rPr lang="en-US" sz="2400" b="1" dirty="0"/>
                        <a:t>Threats</a:t>
                      </a:r>
                    </a:p>
                  </a:txBody>
                  <a:tcPr/>
                </a:tc>
                <a:extLst>
                  <a:ext uri="{0D108BD9-81ED-4DB2-BD59-A6C34878D82A}">
                    <a16:rowId xmlns:a16="http://schemas.microsoft.com/office/drawing/2014/main" val="4053817927"/>
                  </a:ext>
                </a:extLst>
              </a:tr>
              <a:tr h="1273658">
                <a:tc>
                  <a:txBody>
                    <a:bodyPr/>
                    <a:lstStyle/>
                    <a:p>
                      <a:pPr marL="285750" indent="-285750">
                        <a:buFont typeface="Arial" panose="020B0604020202020204" pitchFamily="34" charset="0"/>
                        <a:buChar char="•"/>
                      </a:pPr>
                      <a:r>
                        <a:rPr lang="en-US" sz="1600" dirty="0"/>
                        <a:t>They can more easily expand to another location since one location is already successful</a:t>
                      </a:r>
                    </a:p>
                    <a:p>
                      <a:pPr marL="285750" indent="-285750">
                        <a:buFont typeface="Arial" panose="020B0604020202020204" pitchFamily="34" charset="0"/>
                        <a:buChar char="•"/>
                      </a:pPr>
                      <a:r>
                        <a:rPr lang="en-US" sz="1600" dirty="0"/>
                        <a:t>Existing positive reviews on Google can attract new clients</a:t>
                      </a:r>
                    </a:p>
                  </a:txBody>
                  <a:tcPr/>
                </a:tc>
                <a:tc>
                  <a:txBody>
                    <a:bodyPr/>
                    <a:lstStyle/>
                    <a:p>
                      <a:pPr marL="285750" indent="-285750">
                        <a:buFont typeface="Arial" panose="020B0604020202020204" pitchFamily="34" charset="0"/>
                        <a:buChar char="•"/>
                      </a:pPr>
                      <a:r>
                        <a:rPr lang="en-US" sz="1600" dirty="0"/>
                        <a:t>Their SEO optimization is significantly better</a:t>
                      </a:r>
                    </a:p>
                    <a:p>
                      <a:pPr marL="285750" indent="-285750">
                        <a:buFont typeface="Arial" panose="020B0604020202020204" pitchFamily="34" charset="0"/>
                        <a:buChar char="•"/>
                      </a:pPr>
                      <a:r>
                        <a:rPr lang="en-US" sz="1600" dirty="0"/>
                        <a:t>They have more employees</a:t>
                      </a:r>
                    </a:p>
                  </a:txBody>
                  <a:tcPr/>
                </a:tc>
                <a:extLst>
                  <a:ext uri="{0D108BD9-81ED-4DB2-BD59-A6C34878D82A}">
                    <a16:rowId xmlns:a16="http://schemas.microsoft.com/office/drawing/2014/main" val="749870238"/>
                  </a:ext>
                </a:extLst>
              </a:tr>
            </a:tbl>
          </a:graphicData>
        </a:graphic>
      </p:graphicFrame>
      <p:sp>
        <p:nvSpPr>
          <p:cNvPr id="2" name="TextBox 1">
            <a:extLst>
              <a:ext uri="{FF2B5EF4-FFF2-40B4-BE49-F238E27FC236}">
                <a16:creationId xmlns:a16="http://schemas.microsoft.com/office/drawing/2014/main" id="{96BFC0D5-D846-4F54-074C-52AE30DC1DBE}"/>
              </a:ext>
            </a:extLst>
          </p:cNvPr>
          <p:cNvSpPr txBox="1"/>
          <p:nvPr/>
        </p:nvSpPr>
        <p:spPr>
          <a:xfrm>
            <a:off x="1525370" y="5699866"/>
            <a:ext cx="4572000" cy="246221"/>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(Glaser and Company, LLC, 2015)</a:t>
            </a:r>
          </a:p>
        </p:txBody>
      </p:sp>
    </p:spTree>
    <p:extLst>
      <p:ext uri="{BB962C8B-B14F-4D97-AF65-F5344CB8AC3E}">
        <p14:creationId xmlns:p14="http://schemas.microsoft.com/office/powerpoint/2010/main" val="2041389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r>
              <a:rPr lang="en-US" altLang="zh-CN" dirty="0"/>
              <a:t>Competitor: MassMutual South Carolina</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altLang="zh-CN" sz="1200" u="none" strike="noStrike" kern="1200" cap="none" spc="0" normalizeH="0" baseline="0" dirty="0">
              <a:ln>
                <a:noFill/>
              </a:ln>
              <a:solidFill>
                <a:schemeClr val="bg1"/>
              </a:solidFill>
              <a:effectLst/>
              <a:uLnTx/>
              <a:uFillTx/>
            </a:endParaRPr>
          </a:p>
        </p:txBody>
      </p:sp>
      <p:graphicFrame>
        <p:nvGraphicFramePr>
          <p:cNvPr id="6" name="Table 5">
            <a:extLst>
              <a:ext uri="{FF2B5EF4-FFF2-40B4-BE49-F238E27FC236}">
                <a16:creationId xmlns:a16="http://schemas.microsoft.com/office/drawing/2014/main" id="{95D474A0-B07B-E0B6-BB37-E0257F420610}"/>
              </a:ext>
            </a:extLst>
          </p:cNvPr>
          <p:cNvGraphicFramePr>
            <a:graphicFrameLocks noGrp="1"/>
          </p:cNvGraphicFramePr>
          <p:nvPr>
            <p:extLst>
              <p:ext uri="{D42A27DB-BD31-4B8C-83A1-F6EECF244321}">
                <p14:modId xmlns:p14="http://schemas.microsoft.com/office/powerpoint/2010/main" val="3083991451"/>
              </p:ext>
            </p:extLst>
          </p:nvPr>
        </p:nvGraphicFramePr>
        <p:xfrm>
          <a:off x="1525370" y="1947702"/>
          <a:ext cx="9141260" cy="3728223"/>
        </p:xfrm>
        <a:graphic>
          <a:graphicData uri="http://schemas.openxmlformats.org/drawingml/2006/table">
            <a:tbl>
              <a:tblPr bandRow="1">
                <a:tableStyleId>{B301B821-A1FF-4177-AEE7-76D212191A09}</a:tableStyleId>
              </a:tblPr>
              <a:tblGrid>
                <a:gridCol w="4570630">
                  <a:extLst>
                    <a:ext uri="{9D8B030D-6E8A-4147-A177-3AD203B41FA5}">
                      <a16:colId xmlns:a16="http://schemas.microsoft.com/office/drawing/2014/main" val="3075798148"/>
                    </a:ext>
                  </a:extLst>
                </a:gridCol>
                <a:gridCol w="4570630">
                  <a:extLst>
                    <a:ext uri="{9D8B030D-6E8A-4147-A177-3AD203B41FA5}">
                      <a16:colId xmlns:a16="http://schemas.microsoft.com/office/drawing/2014/main" val="2026315069"/>
                    </a:ext>
                  </a:extLst>
                </a:gridCol>
              </a:tblGrid>
              <a:tr h="545853">
                <a:tc>
                  <a:txBody>
                    <a:bodyPr/>
                    <a:lstStyle/>
                    <a:p>
                      <a:pPr algn="ctr"/>
                      <a:r>
                        <a:rPr lang="en-US" sz="2400" b="1" dirty="0">
                          <a:solidFill>
                            <a:schemeClr val="tx1"/>
                          </a:solidFill>
                        </a:rPr>
                        <a:t>Strengths</a:t>
                      </a:r>
                    </a:p>
                  </a:txBody>
                  <a:tcPr/>
                </a:tc>
                <a:tc>
                  <a:txBody>
                    <a:bodyPr/>
                    <a:lstStyle/>
                    <a:p>
                      <a:pPr algn="ctr"/>
                      <a:r>
                        <a:rPr lang="en-US" sz="2400" b="1" dirty="0"/>
                        <a:t>Weaknesses</a:t>
                      </a:r>
                    </a:p>
                  </a:txBody>
                  <a:tcPr/>
                </a:tc>
                <a:extLst>
                  <a:ext uri="{0D108BD9-81ED-4DB2-BD59-A6C34878D82A}">
                    <a16:rowId xmlns:a16="http://schemas.microsoft.com/office/drawing/2014/main" val="1238324770"/>
                  </a:ext>
                </a:extLst>
              </a:tr>
              <a:tr h="1273658">
                <a:tc>
                  <a:txBody>
                    <a:bodyPr/>
                    <a:lstStyle/>
                    <a:p>
                      <a:pPr marL="285750" indent="-285750">
                        <a:buFont typeface="Arial" panose="020B0604020202020204" pitchFamily="34" charset="0"/>
                        <a:buChar char="•"/>
                      </a:pPr>
                      <a:r>
                        <a:rPr lang="en-US" sz="1600" dirty="0"/>
                        <a:t>Part of a widely-recognized chain of financial planning firms</a:t>
                      </a:r>
                    </a:p>
                    <a:p>
                      <a:pPr marL="285750" indent="-285750">
                        <a:buFont typeface="Arial" panose="020B0604020202020204" pitchFamily="34" charset="0"/>
                        <a:buChar char="•"/>
                      </a:pPr>
                      <a:r>
                        <a:rPr lang="en-US" sz="1600" dirty="0"/>
                        <a:t>Office location on one of the most traveled streets in Downtown Charleston, SC</a:t>
                      </a:r>
                    </a:p>
                  </a:txBody>
                  <a:tcPr/>
                </a:tc>
                <a:tc>
                  <a:txBody>
                    <a:bodyPr/>
                    <a:lstStyle/>
                    <a:p>
                      <a:pPr marL="285750" indent="-285750">
                        <a:buFont typeface="Arial" panose="020B0604020202020204" pitchFamily="34" charset="0"/>
                        <a:buChar char="•"/>
                      </a:pPr>
                      <a:r>
                        <a:rPr lang="en-US" sz="1600" dirty="0"/>
                        <a:t>Large client base means that some requirements could be overlooked or confused with other clients</a:t>
                      </a:r>
                    </a:p>
                    <a:p>
                      <a:pPr marL="285750" indent="-285750">
                        <a:buFont typeface="Arial" panose="020B0604020202020204" pitchFamily="34" charset="0"/>
                        <a:buChar char="•"/>
                      </a:pPr>
                      <a:r>
                        <a:rPr lang="en-US" sz="1600" dirty="0"/>
                        <a:t>Larger business size means more regulatory scrutiny</a:t>
                      </a:r>
                    </a:p>
                  </a:txBody>
                  <a:tcPr/>
                </a:tc>
                <a:extLst>
                  <a:ext uri="{0D108BD9-81ED-4DB2-BD59-A6C34878D82A}">
                    <a16:rowId xmlns:a16="http://schemas.microsoft.com/office/drawing/2014/main" val="2301414100"/>
                  </a:ext>
                </a:extLst>
              </a:tr>
              <a:tr h="561090">
                <a:tc>
                  <a:txBody>
                    <a:bodyPr/>
                    <a:lstStyle/>
                    <a:p>
                      <a:pPr algn="ctr"/>
                      <a:r>
                        <a:rPr lang="en-US" sz="2400" b="1" dirty="0"/>
                        <a:t>Opportunities</a:t>
                      </a:r>
                    </a:p>
                  </a:txBody>
                  <a:tcPr/>
                </a:tc>
                <a:tc>
                  <a:txBody>
                    <a:bodyPr/>
                    <a:lstStyle/>
                    <a:p>
                      <a:pPr algn="ctr"/>
                      <a:r>
                        <a:rPr lang="en-US" sz="2400" b="1" dirty="0"/>
                        <a:t>Threats</a:t>
                      </a:r>
                    </a:p>
                  </a:txBody>
                  <a:tcPr/>
                </a:tc>
                <a:extLst>
                  <a:ext uri="{0D108BD9-81ED-4DB2-BD59-A6C34878D82A}">
                    <a16:rowId xmlns:a16="http://schemas.microsoft.com/office/drawing/2014/main" val="4053817927"/>
                  </a:ext>
                </a:extLst>
              </a:tr>
              <a:tr h="1273658">
                <a:tc>
                  <a:txBody>
                    <a:bodyPr/>
                    <a:lstStyle/>
                    <a:p>
                      <a:pPr marL="285750" indent="-285750">
                        <a:buFont typeface="Arial" panose="020B0604020202020204" pitchFamily="34" charset="0"/>
                        <a:buChar char="•"/>
                      </a:pPr>
                      <a:r>
                        <a:rPr lang="en-US" sz="1600" dirty="0"/>
                        <a:t>Chain offices like MassMutual are sometimes regarded as less personal with clients</a:t>
                      </a:r>
                    </a:p>
                    <a:p>
                      <a:pPr marL="285750" indent="-285750">
                        <a:buFont typeface="Arial" panose="020B0604020202020204" pitchFamily="34" charset="0"/>
                        <a:buChar char="•"/>
                      </a:pPr>
                      <a:r>
                        <a:rPr lang="en-US" sz="1600" dirty="0"/>
                        <a:t>Small businesses are always looking for cheaper options that large chains sometimes cannot offer</a:t>
                      </a:r>
                    </a:p>
                  </a:txBody>
                  <a:tcPr/>
                </a:tc>
                <a:tc>
                  <a:txBody>
                    <a:bodyPr/>
                    <a:lstStyle/>
                    <a:p>
                      <a:pPr marL="285750" indent="-285750">
                        <a:buFont typeface="Arial" panose="020B0604020202020204" pitchFamily="34" charset="0"/>
                        <a:buChar char="•"/>
                      </a:pPr>
                      <a:r>
                        <a:rPr lang="en-US" sz="1600" dirty="0"/>
                        <a:t>Have the resources to hire new CPAs, which increases the ability to take on new clients</a:t>
                      </a:r>
                    </a:p>
                    <a:p>
                      <a:pPr marL="285750" indent="-285750">
                        <a:buFont typeface="Arial" panose="020B0604020202020204" pitchFamily="34" charset="0"/>
                        <a:buChar char="•"/>
                      </a:pPr>
                      <a:r>
                        <a:rPr lang="en-US" sz="1600" dirty="0"/>
                        <a:t>Have the resources to make riskier investments, which could result in higher ROI</a:t>
                      </a:r>
                    </a:p>
                  </a:txBody>
                  <a:tcPr/>
                </a:tc>
                <a:extLst>
                  <a:ext uri="{0D108BD9-81ED-4DB2-BD59-A6C34878D82A}">
                    <a16:rowId xmlns:a16="http://schemas.microsoft.com/office/drawing/2014/main" val="749870238"/>
                  </a:ext>
                </a:extLst>
              </a:tr>
            </a:tbl>
          </a:graphicData>
        </a:graphic>
      </p:graphicFrame>
      <p:sp>
        <p:nvSpPr>
          <p:cNvPr id="2" name="TextBox 1">
            <a:extLst>
              <a:ext uri="{FF2B5EF4-FFF2-40B4-BE49-F238E27FC236}">
                <a16:creationId xmlns:a16="http://schemas.microsoft.com/office/drawing/2014/main" id="{0E3BD06E-4D28-A708-95E9-572CD771E8E1}"/>
              </a:ext>
            </a:extLst>
          </p:cNvPr>
          <p:cNvSpPr txBox="1"/>
          <p:nvPr/>
        </p:nvSpPr>
        <p:spPr>
          <a:xfrm>
            <a:off x="1525370" y="5698197"/>
            <a:ext cx="4572000" cy="246221"/>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(MassMutual South Carolina, n.d.)</a:t>
            </a:r>
          </a:p>
        </p:txBody>
      </p:sp>
    </p:spTree>
    <p:extLst>
      <p:ext uri="{BB962C8B-B14F-4D97-AF65-F5344CB8AC3E}">
        <p14:creationId xmlns:p14="http://schemas.microsoft.com/office/powerpoint/2010/main" val="3171440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Goals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2751686" y="2033033"/>
            <a:ext cx="7486662" cy="94404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As an expanding business, our primary goals are to attract new clients and expand our offerings to better fit the needs of new and existing clients. We aim to gain 25 or more new clients in Q4 2023 through Q3 2024.</a:t>
            </a:r>
          </a:p>
        </p:txBody>
      </p:sp>
      <p:sp>
        <p:nvSpPr>
          <p:cNvPr id="7" name="Text Placeholder 19">
            <a:extLst>
              <a:ext uri="{FF2B5EF4-FFF2-40B4-BE49-F238E27FC236}">
                <a16:creationId xmlns:a16="http://schemas.microsoft.com/office/drawing/2014/main" id="{4F7F9B43-B19C-DDC4-4586-9E7806068CFC}"/>
              </a:ext>
            </a:extLst>
          </p:cNvPr>
          <p:cNvSpPr txBox="1">
            <a:spLocks/>
          </p:cNvSpPr>
          <p:nvPr/>
        </p:nvSpPr>
        <p:spPr>
          <a:xfrm>
            <a:off x="2751686" y="3364044"/>
            <a:ext cx="7486662" cy="94404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We want to reach more potential clients through heavier use of social media and online advertising, as well as increase brand recognition in a competitive financial space. We aim to receive 3,500+ clicks in Q4.</a:t>
            </a:r>
          </a:p>
        </p:txBody>
      </p:sp>
      <p:sp>
        <p:nvSpPr>
          <p:cNvPr id="8" name="Text Placeholder 19">
            <a:extLst>
              <a:ext uri="{FF2B5EF4-FFF2-40B4-BE49-F238E27FC236}">
                <a16:creationId xmlns:a16="http://schemas.microsoft.com/office/drawing/2014/main" id="{73286961-1D78-265A-36A8-CB478E9823E7}"/>
              </a:ext>
            </a:extLst>
          </p:cNvPr>
          <p:cNvSpPr txBox="1">
            <a:spLocks/>
          </p:cNvSpPr>
          <p:nvPr/>
        </p:nvSpPr>
        <p:spPr>
          <a:xfrm>
            <a:off x="2751686" y="4757543"/>
            <a:ext cx="7486662" cy="132556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The ultimate goal of everything we do is to help small business owners achieve their dreams. We aim to help at least 10% of new clients decrease liabilities in 2024.</a:t>
            </a:r>
          </a:p>
        </p:txBody>
      </p:sp>
      <p:sp>
        <p:nvSpPr>
          <p:cNvPr id="11" name="Freeform: Shape 5">
            <a:extLst>
              <a:ext uri="{FF2B5EF4-FFF2-40B4-BE49-F238E27FC236}">
                <a16:creationId xmlns:a16="http://schemas.microsoft.com/office/drawing/2014/main" id="{C6B1E4A8-A924-40A4-DCEA-A8007485309A}"/>
              </a:ext>
              <a:ext uri="{C183D7F6-B498-43B3-948B-1728B52AA6E4}">
                <adec:decorative xmlns:adec="http://schemas.microsoft.com/office/drawing/2017/decorative" val="1"/>
              </a:ext>
            </a:extLst>
          </p:cNvPr>
          <p:cNvSpPr/>
          <p:nvPr/>
        </p:nvSpPr>
        <p:spPr>
          <a:xfrm>
            <a:off x="1721153" y="1947331"/>
            <a:ext cx="913302" cy="104554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12" name="TextBox 11">
            <a:extLst>
              <a:ext uri="{FF2B5EF4-FFF2-40B4-BE49-F238E27FC236}">
                <a16:creationId xmlns:a16="http://schemas.microsoft.com/office/drawing/2014/main" id="{73301FED-5BCE-E4FC-8496-BC3D884BEFA4}"/>
              </a:ext>
            </a:extLst>
          </p:cNvPr>
          <p:cNvSpPr txBox="1"/>
          <p:nvPr/>
        </p:nvSpPr>
        <p:spPr>
          <a:xfrm>
            <a:off x="2042991" y="2285437"/>
            <a:ext cx="269626" cy="369332"/>
          </a:xfrm>
          <a:prstGeom prst="rect">
            <a:avLst/>
          </a:prstGeom>
        </p:spPr>
        <p:txBody>
          <a:bodyPr wrap="none" rtlCol="0">
            <a:spAutoFit/>
          </a:bodyPr>
          <a:lstStyle/>
          <a:p>
            <a:pPr marL="0" indent="0" algn="ctr">
              <a:lnSpc>
                <a:spcPct val="100000"/>
              </a:lnSpc>
              <a:spcBef>
                <a:spcPts val="0"/>
              </a:spcBef>
              <a:buFontTx/>
              <a:buNone/>
            </a:pPr>
            <a:r>
              <a:rPr lang="en-US" sz="1800" dirty="0">
                <a:solidFill>
                  <a:prstClr val="white"/>
                </a:solidFill>
                <a:latin typeface="Posterama" panose="020B0504020200020000" pitchFamily="34" charset="0"/>
                <a:ea typeface="微软雅黑"/>
                <a:cs typeface="Posterama" panose="020B0504020200020000" pitchFamily="34" charset="0"/>
              </a:rPr>
              <a:t>1</a:t>
            </a:r>
          </a:p>
        </p:txBody>
      </p:sp>
      <p:sp>
        <p:nvSpPr>
          <p:cNvPr id="13" name="Freeform: Shape 5">
            <a:extLst>
              <a:ext uri="{FF2B5EF4-FFF2-40B4-BE49-F238E27FC236}">
                <a16:creationId xmlns:a16="http://schemas.microsoft.com/office/drawing/2014/main" id="{A6BCC2E3-C7AC-F5ED-776F-7764443375FD}"/>
              </a:ext>
              <a:ext uri="{C183D7F6-B498-43B3-948B-1728B52AA6E4}">
                <adec:decorative xmlns:adec="http://schemas.microsoft.com/office/drawing/2017/decorative" val="1"/>
              </a:ext>
            </a:extLst>
          </p:cNvPr>
          <p:cNvSpPr/>
          <p:nvPr/>
        </p:nvSpPr>
        <p:spPr>
          <a:xfrm>
            <a:off x="1721153" y="3314669"/>
            <a:ext cx="913302" cy="104554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14" name="TextBox 13">
            <a:extLst>
              <a:ext uri="{FF2B5EF4-FFF2-40B4-BE49-F238E27FC236}">
                <a16:creationId xmlns:a16="http://schemas.microsoft.com/office/drawing/2014/main" id="{001D7CE5-69BF-5705-1C62-4E4AA8952F9B}"/>
              </a:ext>
            </a:extLst>
          </p:cNvPr>
          <p:cNvSpPr txBox="1"/>
          <p:nvPr/>
        </p:nvSpPr>
        <p:spPr>
          <a:xfrm>
            <a:off x="2020549" y="3652775"/>
            <a:ext cx="314510" cy="369332"/>
          </a:xfrm>
          <a:prstGeom prst="rect">
            <a:avLst/>
          </a:prstGeom>
        </p:spPr>
        <p:txBody>
          <a:bodyPr wrap="none" rtlCol="0">
            <a:spAutoFit/>
          </a:bodyPr>
          <a:lstStyle/>
          <a:p>
            <a:pPr marL="0" indent="0" algn="ctr">
              <a:lnSpc>
                <a:spcPct val="100000"/>
              </a:lnSpc>
              <a:spcBef>
                <a:spcPts val="0"/>
              </a:spcBef>
              <a:buFontTx/>
              <a:buNone/>
            </a:pPr>
            <a:r>
              <a:rPr lang="en-US" dirty="0">
                <a:solidFill>
                  <a:prstClr val="white"/>
                </a:solidFill>
                <a:latin typeface="Posterama" panose="020B0504020200020000" pitchFamily="34" charset="0"/>
                <a:ea typeface="微软雅黑"/>
                <a:cs typeface="Posterama" panose="020B0504020200020000" pitchFamily="34" charset="0"/>
              </a:rPr>
              <a:t>2</a:t>
            </a:r>
            <a:endParaRPr lang="en-US" sz="1800" dirty="0">
              <a:solidFill>
                <a:prstClr val="white"/>
              </a:solidFill>
              <a:latin typeface="Posterama" panose="020B0504020200020000" pitchFamily="34" charset="0"/>
              <a:ea typeface="微软雅黑"/>
              <a:cs typeface="Posterama" panose="020B0504020200020000" pitchFamily="34" charset="0"/>
            </a:endParaRPr>
          </a:p>
        </p:txBody>
      </p:sp>
      <p:sp>
        <p:nvSpPr>
          <p:cNvPr id="15" name="Freeform: Shape 5">
            <a:extLst>
              <a:ext uri="{FF2B5EF4-FFF2-40B4-BE49-F238E27FC236}">
                <a16:creationId xmlns:a16="http://schemas.microsoft.com/office/drawing/2014/main" id="{F57C722F-4565-7653-3E01-9F11611D0F3D}"/>
              </a:ext>
              <a:ext uri="{C183D7F6-B498-43B3-948B-1728B52AA6E4}">
                <adec:decorative xmlns:adec="http://schemas.microsoft.com/office/drawing/2017/decorative" val="1"/>
              </a:ext>
            </a:extLst>
          </p:cNvPr>
          <p:cNvSpPr/>
          <p:nvPr/>
        </p:nvSpPr>
        <p:spPr>
          <a:xfrm>
            <a:off x="1724041" y="4681797"/>
            <a:ext cx="913302" cy="104554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16" name="TextBox 15">
            <a:extLst>
              <a:ext uri="{FF2B5EF4-FFF2-40B4-BE49-F238E27FC236}">
                <a16:creationId xmlns:a16="http://schemas.microsoft.com/office/drawing/2014/main" id="{3D0F2CD0-4774-B717-F9E4-096302D8B575}"/>
              </a:ext>
            </a:extLst>
          </p:cNvPr>
          <p:cNvSpPr txBox="1"/>
          <p:nvPr/>
        </p:nvSpPr>
        <p:spPr>
          <a:xfrm>
            <a:off x="2019430" y="5019903"/>
            <a:ext cx="322524" cy="369332"/>
          </a:xfrm>
          <a:prstGeom prst="rect">
            <a:avLst/>
          </a:prstGeom>
        </p:spPr>
        <p:txBody>
          <a:bodyPr wrap="none" rtlCol="0">
            <a:spAutoFit/>
          </a:bodyPr>
          <a:lstStyle/>
          <a:p>
            <a:pPr marL="0" indent="0" algn="ctr">
              <a:lnSpc>
                <a:spcPct val="100000"/>
              </a:lnSpc>
              <a:spcBef>
                <a:spcPts val="0"/>
              </a:spcBef>
              <a:buFontTx/>
              <a:buNone/>
            </a:pPr>
            <a:r>
              <a:rPr lang="en-US" sz="1800" dirty="0">
                <a:solidFill>
                  <a:prstClr val="white"/>
                </a:solidFill>
                <a:latin typeface="Posterama" panose="020B0504020200020000" pitchFamily="34" charset="0"/>
                <a:ea typeface="微软雅黑"/>
                <a:cs typeface="Posterama" panose="020B0504020200020000" pitchFamily="34" charset="0"/>
              </a:rPr>
              <a:t>3</a:t>
            </a:r>
          </a:p>
        </p:txBody>
      </p:sp>
    </p:spTree>
    <p:extLst>
      <p:ext uri="{BB962C8B-B14F-4D97-AF65-F5344CB8AC3E}">
        <p14:creationId xmlns:p14="http://schemas.microsoft.com/office/powerpoint/2010/main" val="3600953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Competitor Price Strategies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509575" y="1947703"/>
            <a:ext cx="5586425" cy="213661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Glaser and Company, LLC:</a:t>
            </a:r>
          </a:p>
          <a:p>
            <a:pPr marL="285750" indent="-285750">
              <a:buFont typeface="Arial" panose="020B0604020202020204" pitchFamily="34" charset="0"/>
              <a:buChar char="•"/>
            </a:pPr>
            <a:r>
              <a:rPr lang="en-US" sz="1800" dirty="0"/>
              <a:t>Prices are determined on a case-by-case basis</a:t>
            </a:r>
          </a:p>
          <a:p>
            <a:pPr marL="285750" indent="-285750">
              <a:buFont typeface="Arial" panose="020B0604020202020204" pitchFamily="34" charset="0"/>
              <a:buChar char="•"/>
            </a:pPr>
            <a:r>
              <a:rPr lang="en-US" sz="1800" dirty="0"/>
              <a:t>No information about prices has been made public</a:t>
            </a:r>
            <a:endParaRPr lang="en-US" sz="1300" dirty="0"/>
          </a:p>
        </p:txBody>
      </p:sp>
      <p:sp>
        <p:nvSpPr>
          <p:cNvPr id="2" name="Text Placeholder 19">
            <a:extLst>
              <a:ext uri="{FF2B5EF4-FFF2-40B4-BE49-F238E27FC236}">
                <a16:creationId xmlns:a16="http://schemas.microsoft.com/office/drawing/2014/main" id="{644C2F29-6324-D093-C7A8-6F36E6363EC8}"/>
              </a:ext>
            </a:extLst>
          </p:cNvPr>
          <p:cNvSpPr txBox="1">
            <a:spLocks/>
          </p:cNvSpPr>
          <p:nvPr/>
        </p:nvSpPr>
        <p:spPr>
          <a:xfrm>
            <a:off x="6096000" y="1945447"/>
            <a:ext cx="5586425" cy="2136619"/>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MassMutual South Carolina:</a:t>
            </a:r>
          </a:p>
          <a:p>
            <a:pPr marL="285750" indent="-285750">
              <a:buFont typeface="Arial" panose="020B0604020202020204" pitchFamily="34" charset="0"/>
              <a:buChar char="•"/>
            </a:pPr>
            <a:r>
              <a:rPr lang="en-US" sz="1800" dirty="0"/>
              <a:t>Prices are determined based on a few major criteria</a:t>
            </a:r>
          </a:p>
          <a:p>
            <a:pPr marL="971550" lvl="1" indent="-285750"/>
            <a:r>
              <a:rPr lang="en-US" sz="1300" dirty="0"/>
              <a:t>Investment market conditions</a:t>
            </a:r>
          </a:p>
          <a:p>
            <a:pPr marL="971550" lvl="1" indent="-285750"/>
            <a:r>
              <a:rPr lang="en-US" sz="1300" dirty="0"/>
              <a:t>Risk assessment</a:t>
            </a:r>
          </a:p>
          <a:p>
            <a:pPr marL="971550" lvl="1" indent="-285750"/>
            <a:r>
              <a:rPr lang="en-US" sz="1300" dirty="0"/>
              <a:t>Customer segregation</a:t>
            </a:r>
          </a:p>
          <a:p>
            <a:pPr marL="971550" lvl="1" indent="-285750"/>
            <a:r>
              <a:rPr lang="en-US" sz="1300" dirty="0"/>
              <a:t>Etc.</a:t>
            </a:r>
          </a:p>
          <a:p>
            <a:pPr marL="285750" indent="-285750"/>
            <a:endParaRPr lang="en-US" sz="1800" dirty="0"/>
          </a:p>
        </p:txBody>
      </p:sp>
      <p:sp>
        <p:nvSpPr>
          <p:cNvPr id="3" name="Title 4">
            <a:extLst>
              <a:ext uri="{FF2B5EF4-FFF2-40B4-BE49-F238E27FC236}">
                <a16:creationId xmlns:a16="http://schemas.microsoft.com/office/drawing/2014/main" id="{01DEDA56-77F0-803D-729B-3EBA39F60D87}"/>
              </a:ext>
            </a:extLst>
          </p:cNvPr>
          <p:cNvSpPr txBox="1">
            <a:spLocks/>
          </p:cNvSpPr>
          <p:nvPr/>
        </p:nvSpPr>
        <p:spPr>
          <a:xfrm>
            <a:off x="509574" y="3591179"/>
            <a:ext cx="11172852"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r>
              <a:rPr lang="en-US" altLang="zh-CN" dirty="0"/>
              <a:t>Our Price Strategy</a:t>
            </a:r>
            <a:endParaRPr lang="en-US" dirty="0"/>
          </a:p>
        </p:txBody>
      </p:sp>
      <p:sp>
        <p:nvSpPr>
          <p:cNvPr id="4" name="Text Placeholder 19">
            <a:extLst>
              <a:ext uri="{FF2B5EF4-FFF2-40B4-BE49-F238E27FC236}">
                <a16:creationId xmlns:a16="http://schemas.microsoft.com/office/drawing/2014/main" id="{3DFF7464-16C5-29EC-FD7C-47CB1FDF8754}"/>
              </a:ext>
            </a:extLst>
          </p:cNvPr>
          <p:cNvSpPr txBox="1">
            <a:spLocks/>
          </p:cNvSpPr>
          <p:nvPr/>
        </p:nvSpPr>
        <p:spPr>
          <a:xfrm>
            <a:off x="509573" y="4724018"/>
            <a:ext cx="11172851"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At Beacon Financial, we aim to meet our clients in the middle and find a price that fits their service requirements and budget. Generally speaking, we aim to provide as many services as are feasible based on a percentage of the client’s budget that will be dedicated to financial services.</a:t>
            </a:r>
          </a:p>
        </p:txBody>
      </p:sp>
    </p:spTree>
    <p:extLst>
      <p:ext uri="{BB962C8B-B14F-4D97-AF65-F5344CB8AC3E}">
        <p14:creationId xmlns:p14="http://schemas.microsoft.com/office/powerpoint/2010/main" val="1430416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Competitor Analysis Notes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509575" y="1947702"/>
            <a:ext cx="11172851"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It should be noted that finding specific information about competitors in the Financial Planning industry is difficult without insider knowledge, which we lack at this time. Most significantly, finding information pertaining to competitors’ price strategies is difficult.</a:t>
            </a:r>
          </a:p>
          <a:p>
            <a:r>
              <a:rPr lang="en-US" sz="2000" dirty="0"/>
              <a:t>To make up for this lack of available information, details about competitors’ price strategies are inferred from common market analyses and public reviews. Thus, this information may not be reliable and is not referenced from a citable source.</a:t>
            </a:r>
          </a:p>
        </p:txBody>
      </p:sp>
    </p:spTree>
    <p:extLst>
      <p:ext uri="{BB962C8B-B14F-4D97-AF65-F5344CB8AC3E}">
        <p14:creationId xmlns:p14="http://schemas.microsoft.com/office/powerpoint/2010/main" val="3185746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3547518" cy="1325563"/>
          </a:xfrm>
        </p:spPr>
        <p:txBody>
          <a:bodyPr/>
          <a:lstStyle/>
          <a:p>
            <a:r>
              <a:rPr lang="en-US" altLang="zh-CN" dirty="0"/>
              <a:t>Budget Breakdown</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509575" y="1947703"/>
            <a:ext cx="3795725" cy="426796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We have allocated a budget of $10,000 to marketing that will be used in the following ways:</a:t>
            </a:r>
          </a:p>
          <a:p>
            <a:pPr marL="342900" indent="-342900">
              <a:buFont typeface="+mj-lt"/>
              <a:buAutoNum type="arabicPeriod"/>
            </a:pPr>
            <a:r>
              <a:rPr lang="en-US" sz="1800" dirty="0"/>
              <a:t>Social media advertising (Facebook)</a:t>
            </a:r>
          </a:p>
          <a:p>
            <a:pPr marL="342900" indent="-342900">
              <a:buFont typeface="+mj-lt"/>
              <a:buAutoNum type="arabicPeriod"/>
            </a:pPr>
            <a:r>
              <a:rPr lang="en-US" sz="1800" dirty="0"/>
              <a:t>SEO optimization (including website hosting costs)</a:t>
            </a:r>
          </a:p>
          <a:p>
            <a:pPr marL="342900" indent="-342900">
              <a:buFont typeface="+mj-lt"/>
              <a:buAutoNum type="arabicPeriod"/>
            </a:pPr>
            <a:r>
              <a:rPr lang="en-US" sz="1800" dirty="0"/>
              <a:t>Newspaper advertising</a:t>
            </a:r>
          </a:p>
          <a:p>
            <a:pPr marL="342900" indent="-342900">
              <a:buFont typeface="+mj-lt"/>
              <a:buAutoNum type="arabicPeriod"/>
            </a:pPr>
            <a:r>
              <a:rPr lang="en-US" sz="1800" dirty="0"/>
              <a:t>Referral bonuses</a:t>
            </a:r>
          </a:p>
        </p:txBody>
      </p:sp>
      <p:pic>
        <p:nvPicPr>
          <p:cNvPr id="7" name="Picture 6" descr="A pie chart with different colored circles&#10;&#10;Description automatically generated">
            <a:extLst>
              <a:ext uri="{FF2B5EF4-FFF2-40B4-BE49-F238E27FC236}">
                <a16:creationId xmlns:a16="http://schemas.microsoft.com/office/drawing/2014/main" id="{B701D1C7-5933-AD24-DE9D-CBB23D548FED}"/>
              </a:ext>
            </a:extLst>
          </p:cNvPr>
          <p:cNvPicPr>
            <a:picLocks noChangeAspect="1"/>
          </p:cNvPicPr>
          <p:nvPr/>
        </p:nvPicPr>
        <p:blipFill rotWithShape="1">
          <a:blip r:embed="rId3"/>
          <a:srcRect b="10529"/>
          <a:stretch/>
        </p:blipFill>
        <p:spPr>
          <a:xfrm>
            <a:off x="4057092" y="1110996"/>
            <a:ext cx="7772400" cy="4636008"/>
          </a:xfrm>
          <a:prstGeom prst="rect">
            <a:avLst/>
          </a:prstGeom>
        </p:spPr>
      </p:pic>
    </p:spTree>
    <p:extLst>
      <p:ext uri="{BB962C8B-B14F-4D97-AF65-F5344CB8AC3E}">
        <p14:creationId xmlns:p14="http://schemas.microsoft.com/office/powerpoint/2010/main" val="4122166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r>
              <a:rPr lang="en-US" altLang="zh-CN" dirty="0"/>
              <a:t>References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509575" y="1947702"/>
            <a:ext cx="11172851"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(2019). </a:t>
            </a:r>
            <a:r>
              <a:rPr lang="en-US" sz="2000" i="1" dirty="0"/>
              <a:t>Beacon Financial Services, LLC</a:t>
            </a:r>
            <a:r>
              <a:rPr lang="en-US" sz="2000" dirty="0"/>
              <a:t>. Beacon Financial Services, LLC. </a:t>
            </a:r>
            <a:r>
              <a:rPr lang="en-US" sz="2000" dirty="0">
                <a:hlinkClick r:id="rId3"/>
              </a:rPr>
              <a:t>https://mybeaconfinancial.com/</a:t>
            </a:r>
            <a:endParaRPr lang="en-US" sz="2000" dirty="0"/>
          </a:p>
          <a:p>
            <a:r>
              <a:rPr lang="en-US" sz="2000" dirty="0"/>
              <a:t>(n.d.). </a:t>
            </a:r>
            <a:r>
              <a:rPr lang="en-US" sz="2000" i="1" dirty="0"/>
              <a:t>Financial and Insurance Products and Services | MassMutual South Carolina</a:t>
            </a:r>
            <a:r>
              <a:rPr lang="en-US" sz="2000" dirty="0"/>
              <a:t>. MassMutual South Carolina. </a:t>
            </a:r>
            <a:r>
              <a:rPr lang="en-US" sz="2000" dirty="0">
                <a:hlinkClick r:id="rId4"/>
              </a:rPr>
              <a:t>https://southcarolina.massmutual.com/</a:t>
            </a:r>
            <a:endParaRPr lang="en-US" sz="2000" dirty="0"/>
          </a:p>
          <a:p>
            <a:r>
              <a:rPr lang="en-US" sz="2000" dirty="0"/>
              <a:t>(2015). </a:t>
            </a:r>
            <a:r>
              <a:rPr lang="en-US" sz="2000" i="1" dirty="0"/>
              <a:t>Glaser &amp; Company | CPA Near Me | Accounting Firm Charleston SC</a:t>
            </a:r>
            <a:r>
              <a:rPr lang="en-US" sz="2000" dirty="0"/>
              <a:t>. Glaser &amp; Company Certified Public Accountants. </a:t>
            </a:r>
            <a:r>
              <a:rPr lang="en-US" sz="2000" dirty="0">
                <a:hlinkClick r:id="rId5"/>
              </a:rPr>
              <a:t>http://www.glasercompany.com/</a:t>
            </a:r>
            <a:endParaRPr lang="en-US" sz="2000" dirty="0"/>
          </a:p>
        </p:txBody>
      </p:sp>
    </p:spTree>
    <p:extLst>
      <p:ext uri="{BB962C8B-B14F-4D97-AF65-F5344CB8AC3E}">
        <p14:creationId xmlns:p14="http://schemas.microsoft.com/office/powerpoint/2010/main" val="108547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5117162" cy="1325563"/>
          </a:xfrm>
        </p:spPr>
        <p:txBody>
          <a:bodyPr/>
          <a:lstStyle/>
          <a:p>
            <a:r>
              <a:rPr lang="en-US" altLang="zh-CN" dirty="0"/>
              <a:t>Executive</a:t>
            </a:r>
            <a:br>
              <a:rPr lang="en-US" altLang="zh-CN" dirty="0"/>
            </a:br>
            <a:r>
              <a:rPr lang="en-US" altLang="zh-CN" dirty="0"/>
              <a:t>Summary</a:t>
            </a:r>
            <a:endParaRPr lang="en-US" dirty="0"/>
          </a:p>
        </p:txBody>
      </p:sp>
      <p:sp>
        <p:nvSpPr>
          <p:cNvPr id="20" name="Text Placeholder 19">
            <a:extLst>
              <a:ext uri="{FF2B5EF4-FFF2-40B4-BE49-F238E27FC236}">
                <a16:creationId xmlns:a16="http://schemas.microsoft.com/office/drawing/2014/main" id="{CC0093B1-77CC-1E61-FB22-E136F94EABD2}"/>
              </a:ext>
            </a:extLst>
          </p:cNvPr>
          <p:cNvSpPr>
            <a:spLocks noGrp="1"/>
          </p:cNvSpPr>
          <p:nvPr>
            <p:ph type="body" sz="quarter" idx="28"/>
          </p:nvPr>
        </p:nvSpPr>
        <p:spPr>
          <a:xfrm>
            <a:off x="509574" y="1947702"/>
            <a:ext cx="4260180" cy="1294530"/>
          </a:xfrm>
        </p:spPr>
        <p:txBody>
          <a:bodyPr/>
          <a:lstStyle/>
          <a:p>
            <a:r>
              <a:rPr lang="en-US" dirty="0"/>
              <a:t>With roots in the corporate finance world going back decades, Beacon Financial wants to help small businesses succeed by providing outstanding accounting and outsourced CFO services </a:t>
            </a:r>
            <a:r>
              <a:rPr lang="en-US" sz="1000" dirty="0"/>
              <a:t>(Beacon Financial Services, LLC, 2019)</a:t>
            </a:r>
            <a:r>
              <a:rPr lang="en-US" dirty="0"/>
              <a:t>.</a:t>
            </a:r>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pic>
        <p:nvPicPr>
          <p:cNvPr id="12" name="Picture Placeholder 11">
            <a:extLst>
              <a:ext uri="{FF2B5EF4-FFF2-40B4-BE49-F238E27FC236}">
                <a16:creationId xmlns:a16="http://schemas.microsoft.com/office/drawing/2014/main" id="{8C4B5C6A-45B4-1976-622A-4CEB4E3211BC}"/>
              </a:ext>
            </a:extLst>
          </p:cNvPr>
          <p:cNvPicPr>
            <a:picLocks noGrp="1" noChangeAspect="1"/>
          </p:cNvPicPr>
          <p:nvPr>
            <p:ph type="pic" sz="quarter" idx="51"/>
          </p:nvPr>
        </p:nvPicPr>
        <p:blipFill>
          <a:blip r:embed="rId3"/>
          <a:srcRect l="18772" r="18772"/>
          <a:stretch/>
        </p:blipFill>
        <p:spPr>
          <a:xfrm>
            <a:off x="5745001" y="0"/>
            <a:ext cx="6446999" cy="6858000"/>
          </a:xfrm>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altLang="zh-CN" sz="1200" u="none" strike="noStrike" kern="1200" cap="none" spc="0" normalizeH="0" baseline="0" dirty="0">
              <a:ln>
                <a:noFill/>
              </a:ln>
              <a:solidFill>
                <a:schemeClr val="bg1"/>
              </a:solidFill>
              <a:effectLst/>
              <a:uLnTx/>
              <a:uFillTx/>
            </a:endParaRPr>
          </a:p>
        </p:txBody>
      </p:sp>
      <p:sp>
        <p:nvSpPr>
          <p:cNvPr id="4" name="Text Placeholder 19">
            <a:extLst>
              <a:ext uri="{FF2B5EF4-FFF2-40B4-BE49-F238E27FC236}">
                <a16:creationId xmlns:a16="http://schemas.microsoft.com/office/drawing/2014/main" id="{0396549F-7850-979C-1B51-B0672A6E0477}"/>
              </a:ext>
            </a:extLst>
          </p:cNvPr>
          <p:cNvSpPr txBox="1">
            <a:spLocks/>
          </p:cNvSpPr>
          <p:nvPr/>
        </p:nvSpPr>
        <p:spPr>
          <a:xfrm>
            <a:off x="509574" y="3272667"/>
            <a:ext cx="4260180" cy="2914817"/>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 accomplish this goal, Beacon Financial will:</a:t>
            </a:r>
          </a:p>
          <a:p>
            <a:pPr marL="285750" indent="-285750">
              <a:buFont typeface="Arial" panose="020B0604020202020204" pitchFamily="34" charset="0"/>
              <a:buChar char="•"/>
            </a:pPr>
            <a:r>
              <a:rPr lang="en-US" dirty="0"/>
              <a:t>Maintain a strong Facebook presence</a:t>
            </a:r>
          </a:p>
          <a:p>
            <a:pPr marL="971550" lvl="1" indent="-285750"/>
            <a:r>
              <a:rPr lang="en-US" dirty="0"/>
              <a:t>Will increase total “Like” count to 1000+ and total “Follow” count to 500+</a:t>
            </a:r>
          </a:p>
          <a:p>
            <a:pPr marL="285750" indent="-285750">
              <a:buFont typeface="Arial" panose="020B0604020202020204" pitchFamily="34" charset="0"/>
              <a:buChar char="•"/>
            </a:pPr>
            <a:r>
              <a:rPr lang="en-US" dirty="0"/>
              <a:t>Create new referral bonuses for new and existing customers</a:t>
            </a:r>
          </a:p>
          <a:p>
            <a:pPr marL="971550" lvl="1" indent="-285750"/>
            <a:r>
              <a:rPr lang="en-US" dirty="0"/>
              <a:t>10% annual discount if 2 or more clients referred</a:t>
            </a:r>
          </a:p>
          <a:p>
            <a:pPr marL="971550" lvl="1" indent="-285750"/>
            <a:r>
              <a:rPr lang="en-US" dirty="0"/>
              <a:t>Aiming for an average of 1.2 referrals per client</a:t>
            </a:r>
          </a:p>
          <a:p>
            <a:pPr marL="285750" indent="-285750">
              <a:buFont typeface="Arial" panose="020B0604020202020204" pitchFamily="34" charset="0"/>
              <a:buChar char="•"/>
            </a:pPr>
            <a:r>
              <a:rPr lang="en-US" dirty="0"/>
              <a:t>Expand service offerings</a:t>
            </a:r>
          </a:p>
          <a:p>
            <a:pPr marL="971550" lvl="1" indent="-285750"/>
            <a:r>
              <a:rPr lang="en-US" dirty="0"/>
              <a:t>Generate a 7% total increase in revenue from new services</a:t>
            </a:r>
          </a:p>
        </p:txBody>
      </p:sp>
      <p:sp>
        <p:nvSpPr>
          <p:cNvPr id="7" name="TextBox 6">
            <a:extLst>
              <a:ext uri="{FF2B5EF4-FFF2-40B4-BE49-F238E27FC236}">
                <a16:creationId xmlns:a16="http://schemas.microsoft.com/office/drawing/2014/main" id="{1725FCAC-DA49-991E-6D7C-7A86A6906F8D}"/>
              </a:ext>
            </a:extLst>
          </p:cNvPr>
          <p:cNvSpPr txBox="1"/>
          <p:nvPr/>
        </p:nvSpPr>
        <p:spPr>
          <a:xfrm>
            <a:off x="5646922" y="5784778"/>
            <a:ext cx="4572000" cy="861774"/>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iStock</a:t>
            </a:r>
          </a:p>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hlinkClick r:id="rId4"/>
              </a:rPr>
              <a:t>https://</a:t>
            </a:r>
            <a:r>
              <a:rPr lang="en-US" sz="1000" dirty="0" err="1">
                <a:solidFill>
                  <a:prstClr val="white"/>
                </a:solidFill>
                <a:latin typeface="Posterama" panose="020B0504020200020000" pitchFamily="34" charset="0"/>
                <a:ea typeface="微软雅黑"/>
                <a:cs typeface="Posterama" panose="020B0504020200020000" pitchFamily="34" charset="0"/>
                <a:hlinkClick r:id="rId4"/>
              </a:rPr>
              <a:t>media.istockphoto.com</a:t>
            </a:r>
            <a:r>
              <a:rPr lang="en-US" sz="1000" dirty="0">
                <a:solidFill>
                  <a:prstClr val="white"/>
                </a:solidFill>
                <a:latin typeface="Posterama" panose="020B0504020200020000" pitchFamily="34" charset="0"/>
                <a:ea typeface="微软雅黑"/>
                <a:cs typeface="Posterama" panose="020B0504020200020000" pitchFamily="34" charset="0"/>
                <a:hlinkClick r:id="rId4"/>
              </a:rPr>
              <a:t>/id/941729686/photo/business-accounting-concept-business-man-using-calculator-with-computer-laptop-budget-and-loan.jpg?s=612x612&amp;w=0&amp;k=20&amp;c=SlfDzm_rNa2XqM5t3AdqjPfp-RkmUJdbyMrdYi8C-8g=</a:t>
            </a:r>
            <a:endParaRPr lang="en-US" sz="1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77554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5117162" cy="1325563"/>
          </a:xfrm>
        </p:spPr>
        <p:txBody>
          <a:bodyPr/>
          <a:lstStyle/>
          <a:p>
            <a:r>
              <a:rPr lang="en-US" altLang="zh-CN" dirty="0"/>
              <a:t>Executive</a:t>
            </a:r>
            <a:br>
              <a:rPr lang="en-US" altLang="zh-CN" dirty="0"/>
            </a:br>
            <a:r>
              <a:rPr lang="en-US" altLang="zh-CN" dirty="0"/>
              <a:t>Summary (Cont.)</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pic>
        <p:nvPicPr>
          <p:cNvPr id="12" name="Picture Placeholder 11">
            <a:extLst>
              <a:ext uri="{FF2B5EF4-FFF2-40B4-BE49-F238E27FC236}">
                <a16:creationId xmlns:a16="http://schemas.microsoft.com/office/drawing/2014/main" id="{8C4B5C6A-45B4-1976-622A-4CEB4E3211BC}"/>
              </a:ext>
            </a:extLst>
          </p:cNvPr>
          <p:cNvPicPr>
            <a:picLocks noGrp="1" noChangeAspect="1"/>
          </p:cNvPicPr>
          <p:nvPr>
            <p:ph type="pic" sz="quarter" idx="51"/>
          </p:nvPr>
        </p:nvPicPr>
        <p:blipFill>
          <a:blip r:embed="rId3"/>
          <a:srcRect l="18664" r="18664"/>
          <a:stretch/>
        </p:blipFill>
        <p:spPr>
          <a:xfrm>
            <a:off x="5745001" y="0"/>
            <a:ext cx="6446999" cy="6858000"/>
          </a:xfrm>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altLang="zh-CN" sz="1200" u="none" strike="noStrike" kern="1200" cap="none" spc="0" normalizeH="0" baseline="0" dirty="0">
              <a:ln>
                <a:noFill/>
              </a:ln>
              <a:solidFill>
                <a:schemeClr val="bg1"/>
              </a:solidFill>
              <a:effectLst/>
              <a:uLnTx/>
              <a:uFillTx/>
            </a:endParaRPr>
          </a:p>
        </p:txBody>
      </p:sp>
      <p:sp>
        <p:nvSpPr>
          <p:cNvPr id="4" name="Text Placeholder 19">
            <a:extLst>
              <a:ext uri="{FF2B5EF4-FFF2-40B4-BE49-F238E27FC236}">
                <a16:creationId xmlns:a16="http://schemas.microsoft.com/office/drawing/2014/main" id="{0396549F-7850-979C-1B51-B0672A6E0477}"/>
              </a:ext>
            </a:extLst>
          </p:cNvPr>
          <p:cNvSpPr txBox="1">
            <a:spLocks/>
          </p:cNvSpPr>
          <p:nvPr/>
        </p:nvSpPr>
        <p:spPr>
          <a:xfrm>
            <a:off x="509574" y="1947702"/>
            <a:ext cx="4260180"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With an increased marketing budget of $10,000, Beacon Financial will:</a:t>
            </a:r>
          </a:p>
          <a:p>
            <a:pPr marL="285750" indent="-285750">
              <a:buFont typeface="Arial" panose="020B0604020202020204" pitchFamily="34" charset="0"/>
              <a:buChar char="•"/>
            </a:pPr>
            <a:r>
              <a:rPr lang="en-US" dirty="0"/>
              <a:t>Purchase new Facebook ads</a:t>
            </a:r>
          </a:p>
          <a:p>
            <a:pPr marL="971550" lvl="1" indent="-285750"/>
            <a:r>
              <a:rPr lang="en-US" dirty="0"/>
              <a:t>Most significant area of marketing spending</a:t>
            </a:r>
          </a:p>
          <a:p>
            <a:pPr marL="971550" lvl="1" indent="-285750"/>
            <a:r>
              <a:rPr lang="en-US" dirty="0"/>
              <a:t>Targets existing and potential customers</a:t>
            </a:r>
          </a:p>
          <a:p>
            <a:pPr marL="971550" lvl="1" indent="-285750"/>
            <a:r>
              <a:rPr lang="en-US" dirty="0"/>
              <a:t>Reach 20,000+ people in the Charleston, SC area</a:t>
            </a:r>
          </a:p>
          <a:p>
            <a:pPr marL="285750" indent="-285750">
              <a:buFont typeface="Arial" panose="020B0604020202020204" pitchFamily="34" charset="0"/>
              <a:buChar char="•"/>
            </a:pPr>
            <a:r>
              <a:rPr lang="en-US" dirty="0"/>
              <a:t>Search Engine Optimization (SEO)</a:t>
            </a:r>
          </a:p>
          <a:p>
            <a:pPr marL="971550" lvl="1" indent="-285750"/>
            <a:r>
              <a:rPr lang="en-US" dirty="0"/>
              <a:t>Target the Charleston, SC, area and expand as budget permits</a:t>
            </a:r>
          </a:p>
          <a:p>
            <a:pPr marL="971550" lvl="1" indent="-285750"/>
            <a:r>
              <a:rPr lang="en-US" dirty="0"/>
              <a:t>Promote website as well as Facebook page</a:t>
            </a:r>
          </a:p>
          <a:p>
            <a:pPr marL="971550" lvl="1" indent="-285750"/>
            <a:r>
              <a:rPr lang="en-US" dirty="0"/>
              <a:t>Become the top result for “financial planning” in Charleston, SC</a:t>
            </a:r>
          </a:p>
          <a:p>
            <a:pPr marL="285750" indent="-285750">
              <a:buFont typeface="Arial" panose="020B0604020202020204" pitchFamily="34" charset="0"/>
              <a:buChar char="•"/>
            </a:pPr>
            <a:r>
              <a:rPr lang="en-US" dirty="0"/>
              <a:t>Ads in local papers</a:t>
            </a:r>
          </a:p>
          <a:p>
            <a:pPr marL="971550" lvl="1" indent="-285750"/>
            <a:r>
              <a:rPr lang="en-US" dirty="0"/>
              <a:t>Most clients are older and may engage more with print advertisements</a:t>
            </a:r>
          </a:p>
          <a:p>
            <a:pPr marL="971550" lvl="1" indent="-285750"/>
            <a:r>
              <a:rPr lang="en-US" dirty="0"/>
              <a:t>Target the Charleston, SC, area with a concentration on Daniel Island, SC, and Monks Corner, SC</a:t>
            </a:r>
          </a:p>
          <a:p>
            <a:pPr marL="971550" lvl="1" indent="-285750"/>
            <a:r>
              <a:rPr lang="en-US" dirty="0"/>
              <a:t>Attribute at least 4-5% of new revenue to paper ads</a:t>
            </a:r>
          </a:p>
        </p:txBody>
      </p:sp>
      <p:sp>
        <p:nvSpPr>
          <p:cNvPr id="11" name="TextBox 10">
            <a:extLst>
              <a:ext uri="{FF2B5EF4-FFF2-40B4-BE49-F238E27FC236}">
                <a16:creationId xmlns:a16="http://schemas.microsoft.com/office/drawing/2014/main" id="{125C9C82-689F-5DEF-CB8F-DB26F2AD4CC7}"/>
              </a:ext>
            </a:extLst>
          </p:cNvPr>
          <p:cNvSpPr txBox="1"/>
          <p:nvPr/>
        </p:nvSpPr>
        <p:spPr>
          <a:xfrm>
            <a:off x="5646922" y="5784778"/>
            <a:ext cx="4572000" cy="553998"/>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Adobe Stock</a:t>
            </a:r>
          </a:p>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hlinkClick r:id="rId4"/>
              </a:rPr>
              <a:t>https://t4.ftcdn.net/jpg/02/89/31/47/360_F_289314706_W1d6K5ZE1TkY2JBPRpY4nRvkufziOdtl.jpg</a:t>
            </a:r>
            <a:endParaRPr lang="en-US" sz="1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1748198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Mission Statement</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altLang="zh-CN" sz="1200" u="none" strike="noStrike" kern="1200" cap="none" spc="0" normalizeH="0" baseline="0" dirty="0">
              <a:ln>
                <a:noFill/>
              </a:ln>
              <a:solidFill>
                <a:schemeClr val="bg1"/>
              </a:solidFill>
              <a:effectLst/>
              <a:uLnTx/>
              <a:uFillTx/>
            </a:endParaRPr>
          </a:p>
        </p:txBody>
      </p:sp>
      <p:sp>
        <p:nvSpPr>
          <p:cNvPr id="2" name="Text Placeholder 19">
            <a:extLst>
              <a:ext uri="{FF2B5EF4-FFF2-40B4-BE49-F238E27FC236}">
                <a16:creationId xmlns:a16="http://schemas.microsoft.com/office/drawing/2014/main" id="{37367543-E18D-10AB-DCD1-EBFA239E32B3}"/>
              </a:ext>
            </a:extLst>
          </p:cNvPr>
          <p:cNvSpPr>
            <a:spLocks noGrp="1"/>
          </p:cNvSpPr>
          <p:nvPr>
            <p:ph type="body" sz="quarter" idx="28"/>
          </p:nvPr>
        </p:nvSpPr>
        <p:spPr>
          <a:xfrm>
            <a:off x="509573" y="1947702"/>
            <a:ext cx="11172851" cy="1294530"/>
          </a:xfrm>
        </p:spPr>
        <p:txBody>
          <a:bodyPr/>
          <a:lstStyle/>
          <a:p>
            <a:pPr algn="ctr"/>
            <a:r>
              <a:rPr lang="en-US" sz="2600" dirty="0"/>
              <a:t>“Our mission is to make corporate-grade accounting services available to the small business that run our local economies, starting in Charleston, SC.”</a:t>
            </a: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479910" y="3242231"/>
            <a:ext cx="11172851" cy="297343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There are many offerings like ours, but none provide the same personal level of care that Beacon Financial can provide:</a:t>
            </a:r>
          </a:p>
          <a:p>
            <a:pPr marL="285750" indent="-285750">
              <a:buFont typeface="Arial" panose="020B0604020202020204" pitchFamily="34" charset="0"/>
              <a:buChar char="•"/>
            </a:pPr>
            <a:r>
              <a:rPr lang="en-US" sz="1800" dirty="0"/>
              <a:t>We are a small business ourselves, and we understand the struggles of maintaining a business firsthand. We will treat your business like our own, because that </a:t>
            </a:r>
            <a:r>
              <a:rPr lang="en-US" sz="1800" i="1" dirty="0"/>
              <a:t>is</a:t>
            </a:r>
            <a:r>
              <a:rPr lang="en-US" sz="1800" dirty="0"/>
              <a:t> our business.</a:t>
            </a:r>
          </a:p>
          <a:p>
            <a:pPr marL="285750" indent="-285750">
              <a:buFont typeface="Arial" panose="020B0604020202020204" pitchFamily="34" charset="0"/>
              <a:buChar char="•"/>
            </a:pPr>
            <a:r>
              <a:rPr lang="en-US" sz="1800" dirty="0"/>
              <a:t>We will treat you like family, because everyone in a small business is family.</a:t>
            </a:r>
          </a:p>
          <a:p>
            <a:pPr marL="285750" indent="-285750">
              <a:buFont typeface="Arial" panose="020B0604020202020204" pitchFamily="34" charset="0"/>
              <a:buChar char="•"/>
            </a:pPr>
            <a:r>
              <a:rPr lang="en-US" sz="1800" dirty="0"/>
              <a:t>We will dedicate more time to performing your services without inflating our fee structure, to give you access to the best financial services available at the best price.</a:t>
            </a:r>
          </a:p>
          <a:p>
            <a:pPr marL="285750" indent="-285750">
              <a:buFont typeface="Arial" panose="020B0604020202020204" pitchFamily="34" charset="0"/>
              <a:buChar char="•"/>
            </a:pPr>
            <a:endParaRPr lang="en-US" sz="1800" dirty="0"/>
          </a:p>
        </p:txBody>
      </p:sp>
    </p:spTree>
    <p:extLst>
      <p:ext uri="{BB962C8B-B14F-4D97-AF65-F5344CB8AC3E}">
        <p14:creationId xmlns:p14="http://schemas.microsoft.com/office/powerpoint/2010/main" val="347275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Core Value</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484632" y="2733593"/>
            <a:ext cx="5611368" cy="208785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At Beacon Financial, we have one core value that drives our everyday interactions: </a:t>
            </a:r>
            <a:r>
              <a:rPr lang="en-US" sz="1800" b="1" u="sng" dirty="0"/>
              <a:t>Family Matters</a:t>
            </a:r>
            <a:r>
              <a:rPr lang="en-US" sz="1800" dirty="0"/>
              <a:t> </a:t>
            </a:r>
            <a:r>
              <a:rPr lang="en-US" sz="1000" dirty="0"/>
              <a:t>(Beacon Financial Services, LLC, 2019)</a:t>
            </a:r>
            <a:endParaRPr lang="en-US" sz="1000" b="1" u="sng" dirty="0"/>
          </a:p>
          <a:p>
            <a:pPr marL="285750" indent="-285750">
              <a:buFont typeface="Arial" panose="020B0604020202020204" pitchFamily="34" charset="0"/>
              <a:buChar char="•"/>
            </a:pPr>
            <a:r>
              <a:rPr lang="en-US" sz="1800" dirty="0"/>
              <a:t>We don’t just treat our clients like family, we treat their </a:t>
            </a:r>
            <a:r>
              <a:rPr lang="en-US" sz="1800" i="1" dirty="0"/>
              <a:t>businesses</a:t>
            </a:r>
            <a:r>
              <a:rPr lang="en-US" sz="1800" dirty="0"/>
              <a:t> like family.</a:t>
            </a:r>
          </a:p>
          <a:p>
            <a:pPr marL="285750" indent="-285750">
              <a:buFont typeface="Arial" panose="020B0604020202020204" pitchFamily="34" charset="0"/>
              <a:buChar char="•"/>
            </a:pPr>
            <a:r>
              <a:rPr lang="en-US" sz="1800" dirty="0"/>
              <a:t>The extent of this dedication goes beyond the client’s decision-makers.</a:t>
            </a:r>
          </a:p>
        </p:txBody>
      </p:sp>
      <p:pic>
        <p:nvPicPr>
          <p:cNvPr id="7" name="Picture 6">
            <a:extLst>
              <a:ext uri="{FF2B5EF4-FFF2-40B4-BE49-F238E27FC236}">
                <a16:creationId xmlns:a16="http://schemas.microsoft.com/office/drawing/2014/main" id="{B8E4E4C0-4684-5287-AA5C-9E11AE5F4C89}"/>
              </a:ext>
            </a:extLst>
          </p:cNvPr>
          <p:cNvPicPr>
            <a:picLocks noChangeAspect="1"/>
          </p:cNvPicPr>
          <p:nvPr/>
        </p:nvPicPr>
        <p:blipFill>
          <a:blip r:embed="rId3"/>
          <a:stretch>
            <a:fillRect/>
          </a:stretch>
        </p:blipFill>
        <p:spPr>
          <a:xfrm>
            <a:off x="6217919" y="1947702"/>
            <a:ext cx="5489448" cy="3659632"/>
          </a:xfrm>
          <a:prstGeom prst="rect">
            <a:avLst/>
          </a:prstGeom>
        </p:spPr>
      </p:pic>
      <p:sp>
        <p:nvSpPr>
          <p:cNvPr id="8" name="TextBox 7">
            <a:extLst>
              <a:ext uri="{FF2B5EF4-FFF2-40B4-BE49-F238E27FC236}">
                <a16:creationId xmlns:a16="http://schemas.microsoft.com/office/drawing/2014/main" id="{FC0BE136-2D89-9263-E01A-A0428D113EFD}"/>
              </a:ext>
            </a:extLst>
          </p:cNvPr>
          <p:cNvSpPr txBox="1"/>
          <p:nvPr/>
        </p:nvSpPr>
        <p:spPr>
          <a:xfrm>
            <a:off x="6217918" y="5665404"/>
            <a:ext cx="5096269" cy="553998"/>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a:t>
            </a:r>
            <a:r>
              <a:rPr lang="en-US" sz="1000" dirty="0" err="1">
                <a:solidFill>
                  <a:prstClr val="white"/>
                </a:solidFill>
                <a:latin typeface="Posterama" panose="020B0504020200020000" pitchFamily="34" charset="0"/>
                <a:ea typeface="微软雅黑"/>
                <a:cs typeface="Posterama" panose="020B0504020200020000" pitchFamily="34" charset="0"/>
              </a:rPr>
              <a:t>Depositphotos</a:t>
            </a:r>
            <a:endParaRPr lang="en-US" sz="1000" dirty="0">
              <a:solidFill>
                <a:prstClr val="white"/>
              </a:solidFill>
              <a:latin typeface="Posterama" panose="020B0504020200020000" pitchFamily="34" charset="0"/>
              <a:ea typeface="微软雅黑"/>
              <a:cs typeface="Posterama" panose="020B0504020200020000" pitchFamily="34" charset="0"/>
            </a:endParaRPr>
          </a:p>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hlinkClick r:id="rId4"/>
              </a:rPr>
              <a:t>https://static9.depositphotos.com/1518767/1084/</a:t>
            </a:r>
            <a:r>
              <a:rPr lang="en-US" sz="1000" dirty="0" err="1">
                <a:solidFill>
                  <a:prstClr val="white"/>
                </a:solidFill>
                <a:latin typeface="Posterama" panose="020B0504020200020000" pitchFamily="34" charset="0"/>
                <a:ea typeface="微软雅黑"/>
                <a:cs typeface="Posterama" panose="020B0504020200020000" pitchFamily="34" charset="0"/>
                <a:hlinkClick r:id="rId4"/>
              </a:rPr>
              <a:t>i</a:t>
            </a:r>
            <a:r>
              <a:rPr lang="en-US" sz="1000" dirty="0">
                <a:solidFill>
                  <a:prstClr val="white"/>
                </a:solidFill>
                <a:latin typeface="Posterama" panose="020B0504020200020000" pitchFamily="34" charset="0"/>
                <a:ea typeface="微软雅黑"/>
                <a:cs typeface="Posterama" panose="020B0504020200020000" pitchFamily="34" charset="0"/>
                <a:hlinkClick r:id="rId4"/>
              </a:rPr>
              <a:t>/450/depositphotos_10846413-stock-photo-mother-and-father-giving-children.jpg</a:t>
            </a:r>
            <a:endParaRPr lang="en-US" sz="1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36111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Market Analysis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altLang="zh-CN" sz="1200" u="none" strike="noStrike" kern="1200" cap="none" spc="0" normalizeH="0" baseline="0" dirty="0">
              <a:ln>
                <a:noFill/>
              </a:ln>
              <a:solidFill>
                <a:schemeClr val="bg1"/>
              </a:solidFill>
              <a:effectLst/>
              <a:uLnTx/>
              <a:uFillTx/>
            </a:endParaRPr>
          </a:p>
        </p:txBody>
      </p:sp>
      <p:graphicFrame>
        <p:nvGraphicFramePr>
          <p:cNvPr id="6" name="Table 5">
            <a:extLst>
              <a:ext uri="{FF2B5EF4-FFF2-40B4-BE49-F238E27FC236}">
                <a16:creationId xmlns:a16="http://schemas.microsoft.com/office/drawing/2014/main" id="{95D474A0-B07B-E0B6-BB37-E0257F420610}"/>
              </a:ext>
            </a:extLst>
          </p:cNvPr>
          <p:cNvGraphicFramePr>
            <a:graphicFrameLocks noGrp="1"/>
          </p:cNvGraphicFramePr>
          <p:nvPr>
            <p:extLst>
              <p:ext uri="{D42A27DB-BD31-4B8C-83A1-F6EECF244321}">
                <p14:modId xmlns:p14="http://schemas.microsoft.com/office/powerpoint/2010/main" val="442236463"/>
              </p:ext>
            </p:extLst>
          </p:nvPr>
        </p:nvGraphicFramePr>
        <p:xfrm>
          <a:off x="1525370" y="1947702"/>
          <a:ext cx="9141260" cy="3691241"/>
        </p:xfrm>
        <a:graphic>
          <a:graphicData uri="http://schemas.openxmlformats.org/drawingml/2006/table">
            <a:tbl>
              <a:tblPr bandRow="1">
                <a:tableStyleId>{B301B821-A1FF-4177-AEE7-76D212191A09}</a:tableStyleId>
              </a:tblPr>
              <a:tblGrid>
                <a:gridCol w="4570630">
                  <a:extLst>
                    <a:ext uri="{9D8B030D-6E8A-4147-A177-3AD203B41FA5}">
                      <a16:colId xmlns:a16="http://schemas.microsoft.com/office/drawing/2014/main" val="3075798148"/>
                    </a:ext>
                  </a:extLst>
                </a:gridCol>
                <a:gridCol w="4570630">
                  <a:extLst>
                    <a:ext uri="{9D8B030D-6E8A-4147-A177-3AD203B41FA5}">
                      <a16:colId xmlns:a16="http://schemas.microsoft.com/office/drawing/2014/main" val="2026315069"/>
                    </a:ext>
                  </a:extLst>
                </a:gridCol>
              </a:tblGrid>
              <a:tr h="545853">
                <a:tc>
                  <a:txBody>
                    <a:bodyPr/>
                    <a:lstStyle/>
                    <a:p>
                      <a:pPr algn="ctr"/>
                      <a:r>
                        <a:rPr lang="en-US" sz="2400" b="1" dirty="0">
                          <a:solidFill>
                            <a:schemeClr val="tx1"/>
                          </a:solidFill>
                        </a:rPr>
                        <a:t>Strengths</a:t>
                      </a:r>
                    </a:p>
                  </a:txBody>
                  <a:tcPr/>
                </a:tc>
                <a:tc>
                  <a:txBody>
                    <a:bodyPr/>
                    <a:lstStyle/>
                    <a:p>
                      <a:pPr algn="ctr"/>
                      <a:r>
                        <a:rPr lang="en-US" sz="2400" b="1" dirty="0"/>
                        <a:t>Weaknesses</a:t>
                      </a:r>
                    </a:p>
                  </a:txBody>
                  <a:tcPr/>
                </a:tc>
                <a:extLst>
                  <a:ext uri="{0D108BD9-81ED-4DB2-BD59-A6C34878D82A}">
                    <a16:rowId xmlns:a16="http://schemas.microsoft.com/office/drawing/2014/main" val="1238324770"/>
                  </a:ext>
                </a:extLst>
              </a:tr>
              <a:tr h="1273658">
                <a:tc>
                  <a:txBody>
                    <a:bodyPr/>
                    <a:lstStyle/>
                    <a:p>
                      <a:pPr marL="285750" indent="-285750">
                        <a:buFont typeface="Arial" panose="020B0604020202020204" pitchFamily="34" charset="0"/>
                        <a:buChar char="•"/>
                      </a:pPr>
                      <a:r>
                        <a:rPr lang="en-US" sz="1600" dirty="0"/>
                        <a:t>Physical office in Charleston, SC</a:t>
                      </a:r>
                    </a:p>
                    <a:p>
                      <a:pPr marL="285750" indent="-285750">
                        <a:buFont typeface="Arial" panose="020B0604020202020204" pitchFamily="34" charset="0"/>
                        <a:buChar char="•"/>
                      </a:pPr>
                      <a:r>
                        <a:rPr lang="en-US" sz="1600" dirty="0"/>
                        <a:t>Company founders have decades of experience in corporate finance</a:t>
                      </a:r>
                    </a:p>
                    <a:p>
                      <a:pPr marL="285750" indent="-285750">
                        <a:buFont typeface="Arial" panose="020B0604020202020204" pitchFamily="34" charset="0"/>
                        <a:buChar char="•"/>
                      </a:pPr>
                      <a:r>
                        <a:rPr lang="en-US" sz="1600" dirty="0"/>
                        <a:t>Many happy customers to date</a:t>
                      </a:r>
                    </a:p>
                    <a:p>
                      <a:pPr marL="285750" indent="-285750">
                        <a:buFont typeface="Arial" panose="020B0604020202020204" pitchFamily="34" charset="0"/>
                        <a:buChar char="•"/>
                      </a:pPr>
                      <a:r>
                        <a:rPr lang="en-US" sz="1600" dirty="0"/>
                        <a:t>Word-of-mouth advertising already strong</a:t>
                      </a:r>
                    </a:p>
                  </a:txBody>
                  <a:tcPr/>
                </a:tc>
                <a:tc>
                  <a:txBody>
                    <a:bodyPr/>
                    <a:lstStyle/>
                    <a:p>
                      <a:pPr marL="285750" indent="-285750">
                        <a:buFont typeface="Arial" panose="020B0604020202020204" pitchFamily="34" charset="0"/>
                        <a:buChar char="•"/>
                      </a:pPr>
                      <a:r>
                        <a:rPr lang="en-US" sz="1600" dirty="0"/>
                        <a:t>Small employee base</a:t>
                      </a:r>
                    </a:p>
                    <a:p>
                      <a:pPr marL="285750" indent="-285750">
                        <a:buFont typeface="Arial" panose="020B0604020202020204" pitchFamily="34" charset="0"/>
                        <a:buChar char="•"/>
                      </a:pPr>
                      <a:r>
                        <a:rPr lang="en-US" sz="1600" dirty="0"/>
                        <a:t>Many clients do not see a need to expand financial services</a:t>
                      </a:r>
                    </a:p>
                  </a:txBody>
                  <a:tcPr/>
                </a:tc>
                <a:extLst>
                  <a:ext uri="{0D108BD9-81ED-4DB2-BD59-A6C34878D82A}">
                    <a16:rowId xmlns:a16="http://schemas.microsoft.com/office/drawing/2014/main" val="2301414100"/>
                  </a:ext>
                </a:extLst>
              </a:tr>
              <a:tr h="561090">
                <a:tc>
                  <a:txBody>
                    <a:bodyPr/>
                    <a:lstStyle/>
                    <a:p>
                      <a:pPr algn="ctr"/>
                      <a:r>
                        <a:rPr lang="en-US" sz="2400" b="1" dirty="0"/>
                        <a:t>Opportunities</a:t>
                      </a:r>
                    </a:p>
                  </a:txBody>
                  <a:tcPr/>
                </a:tc>
                <a:tc>
                  <a:txBody>
                    <a:bodyPr/>
                    <a:lstStyle/>
                    <a:p>
                      <a:pPr algn="ctr"/>
                      <a:r>
                        <a:rPr lang="en-US" sz="2400" b="1" dirty="0"/>
                        <a:t>Threats</a:t>
                      </a:r>
                    </a:p>
                  </a:txBody>
                  <a:tcPr/>
                </a:tc>
                <a:extLst>
                  <a:ext uri="{0D108BD9-81ED-4DB2-BD59-A6C34878D82A}">
                    <a16:rowId xmlns:a16="http://schemas.microsoft.com/office/drawing/2014/main" val="4053817927"/>
                  </a:ext>
                </a:extLst>
              </a:tr>
              <a:tr h="1273658">
                <a:tc>
                  <a:txBody>
                    <a:bodyPr/>
                    <a:lstStyle/>
                    <a:p>
                      <a:pPr marL="285750" indent="-285750">
                        <a:buFont typeface="Arial" panose="020B0604020202020204" pitchFamily="34" charset="0"/>
                        <a:buChar char="•"/>
                      </a:pPr>
                      <a:r>
                        <a:rPr lang="en-US" sz="1600" dirty="0"/>
                        <a:t>Existing clients highly recommend us and can make high-quality referrals</a:t>
                      </a:r>
                    </a:p>
                    <a:p>
                      <a:pPr marL="285750" indent="-285750">
                        <a:buFont typeface="Arial" panose="020B0604020202020204" pitchFamily="34" charset="0"/>
                        <a:buChar char="•"/>
                      </a:pPr>
                      <a:r>
                        <a:rPr lang="en-US" sz="1600" dirty="0"/>
                        <a:t>Many small businesses are opening or re-opening after the pandemic</a:t>
                      </a:r>
                    </a:p>
                  </a:txBody>
                  <a:tcPr/>
                </a:tc>
                <a:tc>
                  <a:txBody>
                    <a:bodyPr/>
                    <a:lstStyle/>
                    <a:p>
                      <a:pPr marL="285750" indent="-285750">
                        <a:buFont typeface="Arial" panose="020B0604020202020204" pitchFamily="34" charset="0"/>
                        <a:buChar char="•"/>
                      </a:pPr>
                      <a:r>
                        <a:rPr lang="en-US" sz="1600" dirty="0"/>
                        <a:t>Many similar businesses in the local financial space whose clients are reluctant to switch</a:t>
                      </a:r>
                    </a:p>
                    <a:p>
                      <a:pPr marL="285750" indent="-285750">
                        <a:buFont typeface="Arial" panose="020B0604020202020204" pitchFamily="34" charset="0"/>
                        <a:buChar char="•"/>
                      </a:pPr>
                      <a:r>
                        <a:rPr lang="en-US" sz="1600" dirty="0"/>
                        <a:t>Chain CPAs can sometimes undercut our fees</a:t>
                      </a:r>
                    </a:p>
                  </a:txBody>
                  <a:tcPr/>
                </a:tc>
                <a:extLst>
                  <a:ext uri="{0D108BD9-81ED-4DB2-BD59-A6C34878D82A}">
                    <a16:rowId xmlns:a16="http://schemas.microsoft.com/office/drawing/2014/main" val="749870238"/>
                  </a:ext>
                </a:extLst>
              </a:tr>
            </a:tbl>
          </a:graphicData>
        </a:graphic>
      </p:graphicFrame>
    </p:spTree>
    <p:extLst>
      <p:ext uri="{BB962C8B-B14F-4D97-AF65-F5344CB8AC3E}">
        <p14:creationId xmlns:p14="http://schemas.microsoft.com/office/powerpoint/2010/main" val="3594079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Target Market Demographics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509575" y="1947702"/>
            <a:ext cx="11172851"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Although we will aim to continue targeting three main buyer personas, we understand the following as a part of our target demographics:</a:t>
            </a:r>
          </a:p>
          <a:p>
            <a:pPr marL="342900" indent="-342900">
              <a:buFont typeface="+mj-lt"/>
              <a:buAutoNum type="arabicPeriod"/>
            </a:pPr>
            <a:r>
              <a:rPr lang="en-US" sz="1800" b="1" u="sng" dirty="0"/>
              <a:t>Age</a:t>
            </a:r>
            <a:r>
              <a:rPr lang="en-US" sz="1800" dirty="0"/>
              <a:t> — We happily work with business owners of all ages, but we’re primarily geared towards working with young (25-40 years old) and middle-aged (40-60 years old) clients.</a:t>
            </a:r>
          </a:p>
          <a:p>
            <a:pPr marL="342900" indent="-342900">
              <a:buFont typeface="+mj-lt"/>
              <a:buAutoNum type="arabicPeriod"/>
            </a:pPr>
            <a:r>
              <a:rPr lang="en-US" sz="1800" b="1" u="sng" dirty="0"/>
              <a:t>Gender</a:t>
            </a:r>
            <a:r>
              <a:rPr lang="en-US" sz="1800" dirty="0"/>
              <a:t> — We have no preference about the gender of the clients we work with, however we plan to target men primarily as they make up the majority of our existing client base.</a:t>
            </a:r>
          </a:p>
          <a:p>
            <a:pPr marL="342900" indent="-342900">
              <a:buFont typeface="+mj-lt"/>
              <a:buAutoNum type="arabicPeriod"/>
            </a:pPr>
            <a:r>
              <a:rPr lang="en-US" sz="1800" b="1" u="sng" dirty="0"/>
              <a:t>Economic Strata</a:t>
            </a:r>
            <a:r>
              <a:rPr lang="en-US" sz="1800" dirty="0"/>
              <a:t> — Our fee structure is designed to work as a function of a small business’ revenue, and we primarily aim to target businesses that are comfortable spending 10%-15% of their annual budget.</a:t>
            </a:r>
          </a:p>
          <a:p>
            <a:pPr marL="342900" indent="-342900">
              <a:buFont typeface="+mj-lt"/>
              <a:buAutoNum type="arabicPeriod"/>
            </a:pPr>
            <a:r>
              <a:rPr lang="en-US" sz="1800" b="1" u="sng" dirty="0"/>
              <a:t>Geography</a:t>
            </a:r>
            <a:r>
              <a:rPr lang="en-US" sz="1800" dirty="0"/>
              <a:t> — We are interested in expanding our operations across the state of South Carolina through remote work, but we are most interested in capturing the markets of Charleston, SC, and the immediately surrounding areas.</a:t>
            </a:r>
          </a:p>
          <a:p>
            <a:pPr marL="342900" indent="-342900">
              <a:buFont typeface="+mj-lt"/>
              <a:buAutoNum type="arabicPeriod"/>
            </a:pPr>
            <a:r>
              <a:rPr lang="en-US" sz="1800" b="1" u="sng" dirty="0"/>
              <a:t>Interests, Hobbies, etc.</a:t>
            </a:r>
            <a:r>
              <a:rPr lang="en-US" sz="1800" dirty="0"/>
              <a:t> — We have no preference with respect to clients’ personal interests.</a:t>
            </a:r>
            <a:endParaRPr lang="en-US" sz="1800" b="1" u="sng" dirty="0"/>
          </a:p>
        </p:txBody>
      </p:sp>
    </p:spTree>
    <p:extLst>
      <p:ext uri="{BB962C8B-B14F-4D97-AF65-F5344CB8AC3E}">
        <p14:creationId xmlns:p14="http://schemas.microsoft.com/office/powerpoint/2010/main" val="1887227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pPr algn="ctr"/>
            <a:r>
              <a:rPr lang="en-US" altLang="zh-CN" dirty="0"/>
              <a:t>Buyer Personas</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altLang="zh-CN" sz="1200" u="none" strike="noStrike" kern="1200" cap="none" spc="0" normalizeH="0" baseline="0" dirty="0">
              <a:ln>
                <a:noFill/>
              </a:ln>
              <a:solidFill>
                <a:schemeClr val="bg1"/>
              </a:solidFill>
              <a:effectLst/>
              <a:uLnTx/>
              <a:uFillTx/>
            </a:endParaRPr>
          </a:p>
        </p:txBody>
      </p:sp>
      <p:sp>
        <p:nvSpPr>
          <p:cNvPr id="10" name="Text Placeholder 19">
            <a:extLst>
              <a:ext uri="{FF2B5EF4-FFF2-40B4-BE49-F238E27FC236}">
                <a16:creationId xmlns:a16="http://schemas.microsoft.com/office/drawing/2014/main" id="{50061D12-B024-0C88-8C70-12B6FCC82FD8}"/>
              </a:ext>
            </a:extLst>
          </p:cNvPr>
          <p:cNvSpPr txBox="1">
            <a:spLocks/>
          </p:cNvSpPr>
          <p:nvPr/>
        </p:nvSpPr>
        <p:spPr>
          <a:xfrm>
            <a:off x="2751686" y="2023578"/>
            <a:ext cx="7486662" cy="94404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Small business owners</a:t>
            </a:r>
            <a:r>
              <a:rPr lang="en-US" sz="1800" dirty="0"/>
              <a:t> — We primarily want to engage with the people that already operate a business and who require outsourced accounting information</a:t>
            </a:r>
            <a:endParaRPr lang="en-US" sz="1800" b="1" dirty="0"/>
          </a:p>
        </p:txBody>
      </p:sp>
      <p:sp>
        <p:nvSpPr>
          <p:cNvPr id="7" name="Text Placeholder 19">
            <a:extLst>
              <a:ext uri="{FF2B5EF4-FFF2-40B4-BE49-F238E27FC236}">
                <a16:creationId xmlns:a16="http://schemas.microsoft.com/office/drawing/2014/main" id="{4F7F9B43-B19C-DDC4-4586-9E7806068CFC}"/>
              </a:ext>
            </a:extLst>
          </p:cNvPr>
          <p:cNvSpPr txBox="1">
            <a:spLocks/>
          </p:cNvSpPr>
          <p:nvPr/>
        </p:nvSpPr>
        <p:spPr>
          <a:xfrm>
            <a:off x="2751686" y="3364044"/>
            <a:ext cx="7486662" cy="94404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Potential business owners</a:t>
            </a:r>
            <a:r>
              <a:rPr lang="en-US" sz="1800" b="1" dirty="0"/>
              <a:t> </a:t>
            </a:r>
            <a:r>
              <a:rPr lang="en-US" sz="1800" dirty="0"/>
              <a:t>— We want to engage with people who have an idea and are working to secure their finances before bringing their idea to market</a:t>
            </a:r>
            <a:endParaRPr lang="en-US" sz="1800" b="1" dirty="0"/>
          </a:p>
        </p:txBody>
      </p:sp>
      <p:sp>
        <p:nvSpPr>
          <p:cNvPr id="8" name="Text Placeholder 19">
            <a:extLst>
              <a:ext uri="{FF2B5EF4-FFF2-40B4-BE49-F238E27FC236}">
                <a16:creationId xmlns:a16="http://schemas.microsoft.com/office/drawing/2014/main" id="{73286961-1D78-265A-36A8-CB478E9823E7}"/>
              </a:ext>
            </a:extLst>
          </p:cNvPr>
          <p:cNvSpPr txBox="1">
            <a:spLocks/>
          </p:cNvSpPr>
          <p:nvPr/>
        </p:nvSpPr>
        <p:spPr>
          <a:xfrm>
            <a:off x="2751686" y="4800715"/>
            <a:ext cx="7486662" cy="132556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Corporate decision-makers</a:t>
            </a:r>
            <a:r>
              <a:rPr lang="en-US" sz="1800" b="1" dirty="0"/>
              <a:t> </a:t>
            </a:r>
            <a:r>
              <a:rPr lang="en-US" sz="1800" dirty="0"/>
              <a:t>— We want to engage with the people responsible for corporate decisions, including cost-cutting, to provide corporate outsourcing services</a:t>
            </a:r>
            <a:endParaRPr lang="en-US" sz="1800" b="1" dirty="0"/>
          </a:p>
        </p:txBody>
      </p:sp>
      <p:sp>
        <p:nvSpPr>
          <p:cNvPr id="11" name="Freeform: Shape 5">
            <a:extLst>
              <a:ext uri="{FF2B5EF4-FFF2-40B4-BE49-F238E27FC236}">
                <a16:creationId xmlns:a16="http://schemas.microsoft.com/office/drawing/2014/main" id="{C6B1E4A8-A924-40A4-DCEA-A8007485309A}"/>
              </a:ext>
              <a:ext uri="{C183D7F6-B498-43B3-948B-1728B52AA6E4}">
                <adec:decorative xmlns:adec="http://schemas.microsoft.com/office/drawing/2017/decorative" val="1"/>
              </a:ext>
            </a:extLst>
          </p:cNvPr>
          <p:cNvSpPr/>
          <p:nvPr/>
        </p:nvSpPr>
        <p:spPr>
          <a:xfrm>
            <a:off x="1721153" y="1947331"/>
            <a:ext cx="913302" cy="104554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12" name="TextBox 11">
            <a:extLst>
              <a:ext uri="{FF2B5EF4-FFF2-40B4-BE49-F238E27FC236}">
                <a16:creationId xmlns:a16="http://schemas.microsoft.com/office/drawing/2014/main" id="{73301FED-5BCE-E4FC-8496-BC3D884BEFA4}"/>
              </a:ext>
            </a:extLst>
          </p:cNvPr>
          <p:cNvSpPr txBox="1"/>
          <p:nvPr/>
        </p:nvSpPr>
        <p:spPr>
          <a:xfrm>
            <a:off x="2042991" y="2285437"/>
            <a:ext cx="269626" cy="369332"/>
          </a:xfrm>
          <a:prstGeom prst="rect">
            <a:avLst/>
          </a:prstGeom>
        </p:spPr>
        <p:txBody>
          <a:bodyPr wrap="none" rtlCol="0">
            <a:spAutoFit/>
          </a:bodyPr>
          <a:lstStyle/>
          <a:p>
            <a:pPr marL="0" indent="0" algn="ctr">
              <a:lnSpc>
                <a:spcPct val="100000"/>
              </a:lnSpc>
              <a:spcBef>
                <a:spcPts val="0"/>
              </a:spcBef>
              <a:buFontTx/>
              <a:buNone/>
            </a:pPr>
            <a:r>
              <a:rPr lang="en-US" sz="1800" dirty="0">
                <a:solidFill>
                  <a:prstClr val="white"/>
                </a:solidFill>
                <a:latin typeface="Posterama" panose="020B0504020200020000" pitchFamily="34" charset="0"/>
                <a:ea typeface="微软雅黑"/>
                <a:cs typeface="Posterama" panose="020B0504020200020000" pitchFamily="34" charset="0"/>
              </a:rPr>
              <a:t>1</a:t>
            </a:r>
          </a:p>
        </p:txBody>
      </p:sp>
      <p:sp>
        <p:nvSpPr>
          <p:cNvPr id="13" name="Freeform: Shape 5">
            <a:extLst>
              <a:ext uri="{FF2B5EF4-FFF2-40B4-BE49-F238E27FC236}">
                <a16:creationId xmlns:a16="http://schemas.microsoft.com/office/drawing/2014/main" id="{A6BCC2E3-C7AC-F5ED-776F-7764443375FD}"/>
              </a:ext>
              <a:ext uri="{C183D7F6-B498-43B3-948B-1728B52AA6E4}">
                <adec:decorative xmlns:adec="http://schemas.microsoft.com/office/drawing/2017/decorative" val="1"/>
              </a:ext>
            </a:extLst>
          </p:cNvPr>
          <p:cNvSpPr/>
          <p:nvPr/>
        </p:nvSpPr>
        <p:spPr>
          <a:xfrm>
            <a:off x="1721153" y="3314669"/>
            <a:ext cx="913302" cy="104554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14" name="TextBox 13">
            <a:extLst>
              <a:ext uri="{FF2B5EF4-FFF2-40B4-BE49-F238E27FC236}">
                <a16:creationId xmlns:a16="http://schemas.microsoft.com/office/drawing/2014/main" id="{001D7CE5-69BF-5705-1C62-4E4AA8952F9B}"/>
              </a:ext>
            </a:extLst>
          </p:cNvPr>
          <p:cNvSpPr txBox="1"/>
          <p:nvPr/>
        </p:nvSpPr>
        <p:spPr>
          <a:xfrm>
            <a:off x="2020549" y="3652775"/>
            <a:ext cx="314510" cy="369332"/>
          </a:xfrm>
          <a:prstGeom prst="rect">
            <a:avLst/>
          </a:prstGeom>
        </p:spPr>
        <p:txBody>
          <a:bodyPr wrap="none" rtlCol="0">
            <a:spAutoFit/>
          </a:bodyPr>
          <a:lstStyle/>
          <a:p>
            <a:pPr marL="0" indent="0" algn="ctr">
              <a:lnSpc>
                <a:spcPct val="100000"/>
              </a:lnSpc>
              <a:spcBef>
                <a:spcPts val="0"/>
              </a:spcBef>
              <a:buFontTx/>
              <a:buNone/>
            </a:pPr>
            <a:r>
              <a:rPr lang="en-US" dirty="0">
                <a:solidFill>
                  <a:prstClr val="white"/>
                </a:solidFill>
                <a:latin typeface="Posterama" panose="020B0504020200020000" pitchFamily="34" charset="0"/>
                <a:ea typeface="微软雅黑"/>
                <a:cs typeface="Posterama" panose="020B0504020200020000" pitchFamily="34" charset="0"/>
              </a:rPr>
              <a:t>2</a:t>
            </a:r>
            <a:endParaRPr lang="en-US" sz="1800" dirty="0">
              <a:solidFill>
                <a:prstClr val="white"/>
              </a:solidFill>
              <a:latin typeface="Posterama" panose="020B0504020200020000" pitchFamily="34" charset="0"/>
              <a:ea typeface="微软雅黑"/>
              <a:cs typeface="Posterama" panose="020B0504020200020000" pitchFamily="34" charset="0"/>
            </a:endParaRPr>
          </a:p>
        </p:txBody>
      </p:sp>
      <p:sp>
        <p:nvSpPr>
          <p:cNvPr id="15" name="Freeform: Shape 5">
            <a:extLst>
              <a:ext uri="{FF2B5EF4-FFF2-40B4-BE49-F238E27FC236}">
                <a16:creationId xmlns:a16="http://schemas.microsoft.com/office/drawing/2014/main" id="{F57C722F-4565-7653-3E01-9F11611D0F3D}"/>
              </a:ext>
              <a:ext uri="{C183D7F6-B498-43B3-948B-1728B52AA6E4}">
                <adec:decorative xmlns:adec="http://schemas.microsoft.com/office/drawing/2017/decorative" val="1"/>
              </a:ext>
            </a:extLst>
          </p:cNvPr>
          <p:cNvSpPr/>
          <p:nvPr/>
        </p:nvSpPr>
        <p:spPr>
          <a:xfrm>
            <a:off x="1724041" y="4681797"/>
            <a:ext cx="913302" cy="104554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
        <p:nvSpPr>
          <p:cNvPr id="16" name="TextBox 15">
            <a:extLst>
              <a:ext uri="{FF2B5EF4-FFF2-40B4-BE49-F238E27FC236}">
                <a16:creationId xmlns:a16="http://schemas.microsoft.com/office/drawing/2014/main" id="{3D0F2CD0-4774-B717-F9E4-096302D8B575}"/>
              </a:ext>
            </a:extLst>
          </p:cNvPr>
          <p:cNvSpPr txBox="1"/>
          <p:nvPr/>
        </p:nvSpPr>
        <p:spPr>
          <a:xfrm>
            <a:off x="2019430" y="5019903"/>
            <a:ext cx="322524" cy="369332"/>
          </a:xfrm>
          <a:prstGeom prst="rect">
            <a:avLst/>
          </a:prstGeom>
        </p:spPr>
        <p:txBody>
          <a:bodyPr wrap="none" rtlCol="0">
            <a:spAutoFit/>
          </a:bodyPr>
          <a:lstStyle/>
          <a:p>
            <a:pPr marL="0" indent="0" algn="ctr">
              <a:lnSpc>
                <a:spcPct val="100000"/>
              </a:lnSpc>
              <a:spcBef>
                <a:spcPts val="0"/>
              </a:spcBef>
              <a:buFontTx/>
              <a:buNone/>
            </a:pPr>
            <a:r>
              <a:rPr lang="en-US" sz="1800" dirty="0">
                <a:solidFill>
                  <a:prstClr val="white"/>
                </a:solidFill>
                <a:latin typeface="Posterama" panose="020B0504020200020000" pitchFamily="34" charset="0"/>
                <a:ea typeface="微软雅黑"/>
                <a:cs typeface="Posterama" panose="020B0504020200020000" pitchFamily="34" charset="0"/>
              </a:rPr>
              <a:t>3</a:t>
            </a:r>
          </a:p>
        </p:txBody>
      </p:sp>
    </p:spTree>
    <p:extLst>
      <p:ext uri="{BB962C8B-B14F-4D97-AF65-F5344CB8AC3E}">
        <p14:creationId xmlns:p14="http://schemas.microsoft.com/office/powerpoint/2010/main" val="180850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09574" y="622139"/>
            <a:ext cx="11172852" cy="1325563"/>
          </a:xfrm>
        </p:spPr>
        <p:txBody>
          <a:bodyPr/>
          <a:lstStyle/>
          <a:p>
            <a:r>
              <a:rPr lang="en-US" altLang="zh-CN" dirty="0"/>
              <a:t>Buyer Personas (1)</a:t>
            </a:r>
            <a:endParaRPr lang="en-US" dirty="0"/>
          </a:p>
        </p:txBody>
      </p:sp>
      <p:sp>
        <p:nvSpPr>
          <p:cNvPr id="18" name="Footer Placeholder 17">
            <a:extLst>
              <a:ext uri="{FF2B5EF4-FFF2-40B4-BE49-F238E27FC236}">
                <a16:creationId xmlns:a16="http://schemas.microsoft.com/office/drawing/2014/main" id="{59AC624B-4FD9-E308-F182-08902D49A82B}"/>
              </a:ext>
            </a:extLst>
          </p:cNvPr>
          <p:cNvSpPr>
            <a:spLocks noGrp="1"/>
          </p:cNvSpPr>
          <p:nvPr>
            <p:ph type="ftr" sz="quarter" idx="52"/>
          </p:nvPr>
        </p:nvSpPr>
        <p:spPr>
          <a:xfrm>
            <a:off x="484632" y="6217920"/>
            <a:ext cx="4114800" cy="365125"/>
          </a:xfrm>
        </p:spPr>
        <p:txBody>
          <a:bodyPr/>
          <a:lstStyle/>
          <a:p>
            <a:r>
              <a:rPr lang="en-US" dirty="0"/>
              <a:t>Beacon Financial Marketing Plan</a:t>
            </a:r>
          </a:p>
        </p:txBody>
      </p:sp>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altLang="zh-CN" sz="1200" u="none" strike="noStrike" kern="1200" cap="none" spc="0" normalizeH="0" baseline="0" dirty="0">
              <a:ln>
                <a:noFill/>
              </a:ln>
              <a:solidFill>
                <a:schemeClr val="bg1"/>
              </a:solidFill>
              <a:effectLst/>
              <a:uLnTx/>
              <a:uFillTx/>
            </a:endParaRPr>
          </a:p>
        </p:txBody>
      </p:sp>
      <p:sp>
        <p:nvSpPr>
          <p:cNvPr id="2" name="Text Placeholder 19">
            <a:extLst>
              <a:ext uri="{FF2B5EF4-FFF2-40B4-BE49-F238E27FC236}">
                <a16:creationId xmlns:a16="http://schemas.microsoft.com/office/drawing/2014/main" id="{212DB8ED-59E1-0196-1300-E4617B35CC41}"/>
              </a:ext>
            </a:extLst>
          </p:cNvPr>
          <p:cNvSpPr txBox="1">
            <a:spLocks/>
          </p:cNvSpPr>
          <p:nvPr/>
        </p:nvSpPr>
        <p:spPr>
          <a:xfrm>
            <a:off x="509575" y="1947702"/>
            <a:ext cx="5586426" cy="4267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5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u="sng" dirty="0"/>
              <a:t>Name:</a:t>
            </a:r>
            <a:r>
              <a:rPr lang="en-US" sz="1800" dirty="0"/>
              <a:t> Anthony DeStefano</a:t>
            </a:r>
          </a:p>
          <a:p>
            <a:r>
              <a:rPr lang="en-US" sz="1800" b="1" u="sng" dirty="0"/>
              <a:t>Demographic:</a:t>
            </a:r>
            <a:r>
              <a:rPr lang="en-US" sz="1800" dirty="0"/>
              <a:t> 52 years old; male; small business owner from Charleston, SC; willing to spend 15% of budget</a:t>
            </a:r>
          </a:p>
          <a:p>
            <a:r>
              <a:rPr lang="en-US" sz="1800" b="1" u="sng" dirty="0"/>
              <a:t>Motivations:</a:t>
            </a:r>
            <a:r>
              <a:rPr lang="en-US" sz="1800" dirty="0"/>
              <a:t> Wants to reduce tax liabilities for his restaurant; wants to finance expansion to a new location</a:t>
            </a:r>
          </a:p>
          <a:p>
            <a:r>
              <a:rPr lang="en-US" sz="1800" b="1" u="sng" dirty="0"/>
              <a:t>Frustrations:</a:t>
            </a:r>
            <a:r>
              <a:rPr lang="en-US" sz="1800" dirty="0"/>
              <a:t> Operates on thin profit margins; tired of increased fees year-over-year</a:t>
            </a:r>
          </a:p>
          <a:p>
            <a:r>
              <a:rPr lang="en-US" sz="1800" b="1" u="sng" dirty="0"/>
              <a:t>Misc.:</a:t>
            </a:r>
            <a:r>
              <a:rPr lang="en-US" sz="1800" dirty="0"/>
              <a:t> Enjoys taking employees on company sailing retreats in the Charleston Harbor</a:t>
            </a:r>
            <a:endParaRPr lang="en-US" sz="1800" b="1" u="sng" dirty="0"/>
          </a:p>
        </p:txBody>
      </p:sp>
      <p:pic>
        <p:nvPicPr>
          <p:cNvPr id="4" name="Picture 3">
            <a:extLst>
              <a:ext uri="{FF2B5EF4-FFF2-40B4-BE49-F238E27FC236}">
                <a16:creationId xmlns:a16="http://schemas.microsoft.com/office/drawing/2014/main" id="{825C0BD0-01EF-F47A-E4D1-9CCD9797FFFB}"/>
              </a:ext>
            </a:extLst>
          </p:cNvPr>
          <p:cNvPicPr>
            <a:picLocks noChangeAspect="1"/>
          </p:cNvPicPr>
          <p:nvPr/>
        </p:nvPicPr>
        <p:blipFill>
          <a:blip r:embed="rId3"/>
          <a:stretch>
            <a:fillRect/>
          </a:stretch>
        </p:blipFill>
        <p:spPr>
          <a:xfrm>
            <a:off x="6416726" y="622139"/>
            <a:ext cx="5372608" cy="5372608"/>
          </a:xfrm>
          <a:prstGeom prst="rect">
            <a:avLst/>
          </a:prstGeom>
        </p:spPr>
      </p:pic>
      <p:sp>
        <p:nvSpPr>
          <p:cNvPr id="6" name="TextBox 5">
            <a:extLst>
              <a:ext uri="{FF2B5EF4-FFF2-40B4-BE49-F238E27FC236}">
                <a16:creationId xmlns:a16="http://schemas.microsoft.com/office/drawing/2014/main" id="{21738B5D-E9DC-1F61-52D3-016CC1226306}"/>
              </a:ext>
            </a:extLst>
          </p:cNvPr>
          <p:cNvSpPr txBox="1"/>
          <p:nvPr/>
        </p:nvSpPr>
        <p:spPr>
          <a:xfrm>
            <a:off x="6359085" y="5994747"/>
            <a:ext cx="4572000" cy="246221"/>
          </a:xfrm>
          <a:prstGeom prst="rect">
            <a:avLst/>
          </a:prstGeom>
        </p:spPr>
        <p:txBody>
          <a:bodyPr wrap="square" rtlCol="0">
            <a:spAutoFit/>
          </a:bodyPr>
          <a:lstStyle/>
          <a:p>
            <a:pPr marL="0" indent="0">
              <a:lnSpc>
                <a:spcPct val="100000"/>
              </a:lnSpc>
              <a:spcBef>
                <a:spcPts val="0"/>
              </a:spcBef>
              <a:buFontTx/>
              <a:buNone/>
            </a:pPr>
            <a:r>
              <a:rPr lang="en-US" sz="1000" dirty="0">
                <a:solidFill>
                  <a:prstClr val="white"/>
                </a:solidFill>
                <a:latin typeface="Posterama" panose="020B0504020200020000" pitchFamily="34" charset="0"/>
                <a:ea typeface="微软雅黑"/>
                <a:cs typeface="Posterama" panose="020B0504020200020000" pitchFamily="34" charset="0"/>
              </a:rPr>
              <a:t>Image credit: </a:t>
            </a:r>
            <a:r>
              <a:rPr lang="en-US" sz="1000" dirty="0">
                <a:solidFill>
                  <a:prstClr val="white"/>
                </a:solidFill>
                <a:latin typeface="Posterama" panose="020B0504020200020000" pitchFamily="34" charset="0"/>
                <a:ea typeface="微软雅黑"/>
                <a:cs typeface="Posterama" panose="020B0504020200020000" pitchFamily="34" charset="0"/>
                <a:hlinkClick r:id="rId4"/>
              </a:rPr>
              <a:t>https://</a:t>
            </a:r>
            <a:r>
              <a:rPr lang="en-US" sz="1000" dirty="0" err="1">
                <a:solidFill>
                  <a:prstClr val="white"/>
                </a:solidFill>
                <a:latin typeface="Posterama" panose="020B0504020200020000" pitchFamily="34" charset="0"/>
                <a:ea typeface="微软雅黑"/>
                <a:cs typeface="Posterama" panose="020B0504020200020000" pitchFamily="34" charset="0"/>
                <a:hlinkClick r:id="rId4"/>
              </a:rPr>
              <a:t>thispersondoesnotexist.com</a:t>
            </a:r>
            <a:r>
              <a:rPr lang="en-US" sz="1000" dirty="0">
                <a:solidFill>
                  <a:prstClr val="white"/>
                </a:solidFill>
                <a:latin typeface="Posterama" panose="020B0504020200020000" pitchFamily="34" charset="0"/>
                <a:ea typeface="微软雅黑"/>
                <a:cs typeface="Posterama" panose="020B0504020200020000" pitchFamily="34" charset="0"/>
                <a:hlinkClick r:id="rId4"/>
              </a:rPr>
              <a:t>/</a:t>
            </a:r>
            <a:endParaRPr lang="en-US" sz="10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1326240712"/>
      </p:ext>
    </p:extLst>
  </p:cSld>
  <p:clrMapOvr>
    <a:masterClrMapping/>
  </p:clrMapOvr>
</p:sld>
</file>

<file path=ppt/theme/theme1.xml><?xml version="1.0" encoding="utf-8"?>
<a:theme xmlns:a="http://schemas.openxmlformats.org/drawingml/2006/main" name="Custom">
  <a:themeElements>
    <a:clrScheme name="Custom 7">
      <a:dk1>
        <a:srgbClr val="000000"/>
      </a:dk1>
      <a:lt1>
        <a:srgbClr val="FFFFFF"/>
      </a:lt1>
      <a:dk2>
        <a:srgbClr val="0F253E"/>
      </a:dk2>
      <a:lt2>
        <a:srgbClr val="E7E6E6"/>
      </a:lt2>
      <a:accent1>
        <a:srgbClr val="4472C4"/>
      </a:accent1>
      <a:accent2>
        <a:srgbClr val="B83903"/>
      </a:accent2>
      <a:accent3>
        <a:srgbClr val="75262A"/>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Dark Presentation_win32_v2" id="{93B44BEE-AA18-4720-B555-E5F46C5F93FC}" vid="{88E458CA-BB4B-4D24-B4FE-119ECB54A9B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B0009351-EDD4-484E-ACD6-D50CCB137637}">
  <ds:schemaRefs>
    <ds:schemaRef ds:uri="http://schemas.microsoft.com/sharepoint/v3/contenttype/forms"/>
  </ds:schemaRefs>
</ds:datastoreItem>
</file>

<file path=customXml/itemProps2.xml><?xml version="1.0" encoding="utf-8"?>
<ds:datastoreItem xmlns:ds="http://schemas.openxmlformats.org/officeDocument/2006/customXml" ds:itemID="{DE77570E-71D6-4005-B631-1B00A1197B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DB3C62-858A-4A01-AFEF-21E0BB8CE26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4498</TotalTime>
  <Words>1969</Words>
  <Application>Microsoft Macintosh PowerPoint</Application>
  <PresentationFormat>Widescreen</PresentationFormat>
  <Paragraphs>215</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等线</vt:lpstr>
      <vt:lpstr>Abadi</vt:lpstr>
      <vt:lpstr>Arial</vt:lpstr>
      <vt:lpstr>Calibri</vt:lpstr>
      <vt:lpstr>Posterama</vt:lpstr>
      <vt:lpstr>Posterama Text Black</vt:lpstr>
      <vt:lpstr>Posterama Text SemiBold</vt:lpstr>
      <vt:lpstr>Custom</vt:lpstr>
      <vt:lpstr>Beacon Financial Marketing Plan</vt:lpstr>
      <vt:lpstr>Executive Summary</vt:lpstr>
      <vt:lpstr>Executive Summary (Cont.)</vt:lpstr>
      <vt:lpstr>Mission Statement</vt:lpstr>
      <vt:lpstr>Core Value</vt:lpstr>
      <vt:lpstr>Market Analysis</vt:lpstr>
      <vt:lpstr>Target Market Demographics</vt:lpstr>
      <vt:lpstr>Buyer Personas</vt:lpstr>
      <vt:lpstr>Buyer Personas (1)</vt:lpstr>
      <vt:lpstr>Buyer Personas (2)</vt:lpstr>
      <vt:lpstr>Buyer Personas (3)</vt:lpstr>
      <vt:lpstr>Competitor Analysis</vt:lpstr>
      <vt:lpstr>Competitor: Glaser and Company, LLC</vt:lpstr>
      <vt:lpstr>Competitor: MassMutual South Carolina</vt:lpstr>
      <vt:lpstr>Goals</vt:lpstr>
      <vt:lpstr>Competitor Price Strategies</vt:lpstr>
      <vt:lpstr>Competitor Analysis Notes</vt:lpstr>
      <vt:lpstr>Budget Breakdown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Owen Patrick Sullivan</cp:lastModifiedBy>
  <cp:revision>13</cp:revision>
  <dcterms:created xsi:type="dcterms:W3CDTF">2023-10-06T15:22:40Z</dcterms:created>
  <dcterms:modified xsi:type="dcterms:W3CDTF">2023-10-10T16:17:58Z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