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5143500" cx="9144000"/>
  <p:notesSz cx="6858000" cy="9144000"/>
  <p:embeddedFontLst>
    <p:embeddedFont>
      <p:font typeface="Roboto Slab"/>
      <p:regular r:id="rId21"/>
      <p:bold r:id="rId22"/>
    </p:embeddedFont>
    <p:embeddedFont>
      <p:font typeface="Robot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579FB35-F444-419E-A9A0-927831BD9803}">
  <a:tblStyle styleId="{5579FB35-F444-419E-A9A0-927831BD980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RobotoSlab-bold.fntdata"/><Relationship Id="rId21" Type="http://schemas.openxmlformats.org/officeDocument/2006/relationships/font" Target="fonts/RobotoSlab-regular.fntdata"/><Relationship Id="rId24" Type="http://schemas.openxmlformats.org/officeDocument/2006/relationships/font" Target="fonts/Roboto-bold.fntdata"/><Relationship Id="rId23" Type="http://schemas.openxmlformats.org/officeDocument/2006/relationships/font" Target="fonts/Robo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Roboto-boldItalic.fntdata"/><Relationship Id="rId25" Type="http://schemas.openxmlformats.org/officeDocument/2006/relationships/font" Target="fonts/Roboto-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13cea240d3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13cea240d3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the various system tiers to interact with each other securely, we recommend the following VPC security group rules: EC2 instances on the Web and Application tiers should be able to communicate with dedicated Application Load Balancers for each tier over HTTP and HTTPS, and RDS on the Database tier should be able to communicate with the instances on the Application tier via port 1433, the port for SQL Server. The image on this slide shows an example inbound rule configuration in AWS for the database tier.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ultimate goal of these inbound and outbound rules is to ensure that both business data and user personal identifying information are secure and can only be accessed through TigerMed’s private cloud network, restricting the flow of data to the ports required for interoperation between compute tiers.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13cea240d3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13cea240d3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Web and Application tiers of our proposed solution for TigerMed consist of EC2 instances with t3.medium and t3.xlarge instance types, respectively. With a minimum of two instances per tier running at all times, EC2 Auto Scaling groups can be configured to automatically add instances till the target maximum of four instances are deployed to meet increased user demand. These instances will run Windows Server and the IIS web server, and they will not store any user data.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Database tier will use the db.m4.2xlarge instance type, matching TigerMed’s existing database server specifications but offloading persistent storage to S3. The databases themselves will store user identifying information and will be scaled across availability zones automatically.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13cea240d3_2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13cea240d3_2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ensure high </a:t>
            </a:r>
            <a:r>
              <a:rPr lang="en"/>
              <a:t>availability</a:t>
            </a:r>
            <a:r>
              <a:rPr lang="en"/>
              <a:t> across TigerMed’s application, the system should be architected with resilience, fault tolerance, usage </a:t>
            </a:r>
            <a:r>
              <a:rPr lang="en"/>
              <a:t>monitoring</a:t>
            </a:r>
            <a:r>
              <a:rPr lang="en"/>
              <a:t>, and </a:t>
            </a:r>
            <a:r>
              <a:rPr lang="en"/>
              <a:t>backup</a:t>
            </a:r>
            <a:r>
              <a:rPr lang="en"/>
              <a:t> strategies in mind.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this to be </a:t>
            </a:r>
            <a:r>
              <a:rPr lang="en"/>
              <a:t>achieved</a:t>
            </a:r>
            <a:r>
              <a:rPr lang="en"/>
              <a:t>, the application will need to utilize CloudWatch metrics, which enable key features such as usage monitoring and can trigger alarms when app usage is above or below a threshold. These alarms can be tied to EC2 Auto Scaling groups, which will respond to the alarms and provision or roll back instances as needed. These two features are key for system </a:t>
            </a:r>
            <a:r>
              <a:rPr lang="en"/>
              <a:t>availability</a:t>
            </a:r>
            <a:r>
              <a:rPr lang="en"/>
              <a:t>, and they’ll help to keep costs manageable.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Utilizing Elastic Load Balancers will ensure that traffic is evenly distributed across the scaled EC2 instances, which are deployed across multiple availability zones. They are also key to failure detection and replacement, as </a:t>
            </a:r>
            <a:r>
              <a:rPr lang="en"/>
              <a:t>they will not send requests to unhealthy instances and collect health metrics for CloudWatch to monitor.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Amazon RDS can span multiple availability zones using a primary-secondary configuration, where the primary instance replicates writes to a secondary read replica instance in another AZ. In the event of a primary instance failure, a secondary instance can be promoted to primary to accept write transactions.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13cea240d3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13cea240d3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AWS includes tools for monitoring both the actions taken within TigerMed’s AWS accounts as well as the performance and health of cloud resources. CloudTrail will enable TigerMed business administrators to track the activities of all IAM-registered users, making it easier to determine the sources of misconfigurations and errors resulting from changes to deployments. CloudWatch will enable TigerMed system and database administrators, as well as those on monitoring teams, to monitor the real-time health and performance of compute and database instances.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13cea240d3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13cea240d3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Our team recommends a single region solution for TigerMed because of the company’s desire to maintain their current </a:t>
            </a:r>
            <a:r>
              <a:rPr lang="en">
                <a:solidFill>
                  <a:schemeClr val="dk1"/>
                </a:solidFill>
              </a:rPr>
              <a:t>architecture</a:t>
            </a:r>
            <a:r>
              <a:rPr lang="en">
                <a:solidFill>
                  <a:schemeClr val="dk1"/>
                </a:solidFill>
              </a:rPr>
              <a:t> and relative newness to the cloud.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However, if TigerMed begins to face issues related to data governance, application resilience, or increased latency, the company </a:t>
            </a:r>
            <a:r>
              <a:rPr lang="en">
                <a:solidFill>
                  <a:schemeClr val="dk1"/>
                </a:solidFill>
              </a:rPr>
              <a:t>should</a:t>
            </a:r>
            <a:r>
              <a:rPr lang="en">
                <a:solidFill>
                  <a:schemeClr val="dk1"/>
                </a:solidFill>
              </a:rPr>
              <a:t> consider shifting to a multi-region </a:t>
            </a:r>
            <a:r>
              <a:rPr lang="en">
                <a:solidFill>
                  <a:schemeClr val="dk1"/>
                </a:solidFill>
              </a:rPr>
              <a:t>approach</a:t>
            </a:r>
            <a:r>
              <a:rPr lang="en">
                <a:solidFill>
                  <a:schemeClr val="dk1"/>
                </a:solidFill>
              </a:rPr>
              <a:t>. This solution would allow user’s PII to be stored in their respective regions, satisfying regulatory requirements. It would increase resilience in the unlikely event of a whole-region failure, which might be important</a:t>
            </a:r>
            <a:r>
              <a:rPr lang="en">
                <a:solidFill>
                  <a:schemeClr val="dk1"/>
                </a:solidFill>
              </a:rPr>
              <a:t> due to TigerMed’s medical context. The switch would also improve user experience by reducing latency, key to applications used in emergency settings.</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This shift would be expensive due to the significant increase in redundancy and the need for skilled employees to </a:t>
            </a:r>
            <a:r>
              <a:rPr lang="en">
                <a:solidFill>
                  <a:schemeClr val="dk1"/>
                </a:solidFill>
              </a:rPr>
              <a:t>maintain and improve the solution</a:t>
            </a:r>
            <a:r>
              <a:rPr lang="en">
                <a:solidFill>
                  <a:schemeClr val="dk1"/>
                </a:solidFill>
              </a:rPr>
              <a:t>. It would require the company to reexamine their current </a:t>
            </a:r>
            <a:r>
              <a:rPr lang="en">
                <a:solidFill>
                  <a:schemeClr val="dk1"/>
                </a:solidFill>
              </a:rPr>
              <a:t>architecture, especially surrounding their database systems, where a NoSQL approach (such as Amazon DynamoDB) might be beneficial. However, with careful monitoring and management, we believe that this approach will carry TigerMed into the future.</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11c247bf25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11c247bf2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compute and database infrastructure, we recommend Amazon AWS' S3, RDS, and EC2 platforms. Simple Storage Service, or S3, will enable TigerMed to store uploaded user data securely without sacrificing time-sensitive retrieval from the database and application tiers; Relational Database Service, or RDS, will enable TigerMed to maintain its existing SQL Server deployments with high performance, redundancy, and simplicity; and finally, Elastic Compute Cloud, or EC2, will enable TigerMed to transition to highly scalable, cloud-based compute using Windows Server and IIS without additional licensing costs.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13cea240d3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13cea240d3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networking and access management, we recommend AWS’ ELB, VPC, IAM, and potentially Route 53 services. Elastic Load Balancing, or ELB, enables TigerMed to distribute incoming traffic across multiple availability zones and compute instances within them; Virtual Private Cloud, or VPC, enables TigerMed to secure every layer of its application and databases behind a virtual network, with security groups to compliment; Identity and Access Management, or IAM, enables TigerMed to limit the scope of its employees’ access to cloud infrastructure; and finally, Route 53 could enable TigerMed to connect cloud infrastructure across multiple AWS regions with minimal latency.</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11c247bf25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11c247bf25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As access control is of paramount importance to a successful cloud deployment, we have broken down the various levels of access required by TigerMed and its employees into Identity and Access Management (IAM) roles in AWS.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System Administrators will have control over and full access to all systems and configurations on compute, database, and storage tiers, and will be able to create and modify instances and deployment configurations. This allows them to quickly re-provision cloud resources as TigerMed's cloud needs expand over time.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Database Administrators will have control over and full access to all database and their configurations, including database users and permissions, schemas, data integrity rules, and validation rules. This allows them to scale databases and ensure availability as TigerMed's client base grows.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Cloud monitors will have the ability to create and view compute performance metrics, configure alerts for performance issues and over-demand, and generate system health reports. This allows them to communicate clearly and effectively with other teams to resolve infrastructure issues as they arise.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t>Finally, there will need to be a specific access control group to allow communication between TigerMed's application infrastructure and its user data storage in S3. This helps ensure secure data access between cloud layers.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11c247bf25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11c247bf25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help ensure TigerMed employees are accessing cloud resources through AWS in a safe and secure manner, IAM policies can be used to enforce password complexity rules. We recommend the following minimum password complexity policy: passwords must contain a minimum of eight characters, including at least one uppercase letter, one lowercase letter, one special character, and one number. Once the IAM policy is created, users must fulfill these criteria whenever creating or changing their AWS account password.</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11c247bf25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11c247bf25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password requirement we recommend is a password expiration policy. Common best practice is to require users to update their passwords every ninety days, and ensure users cannot reuse recent passwords. To help ensure this policy doesn’t interrupt day-to-day cloud operations, IAM can be configured to send password expiration notifications.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11c247bf25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11c247bf25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Administrators may need to use multiple access methods to interact with cloud resources, including programmatic and console access to AWS. Programmatic access will be secured behind individual access key IDs and secret access keys, while console access will be secured behind required multi-factor authentication and standard IAM credentials.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13cea240d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13cea240d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TigerMed will need to create a VPC for each region it deploys its cloud infrastructure in, complete with pairs of public and private subnets across at least two availability zones. Each VPC will require its own distinct CIDR range. This table shows an example configuration with VPCs for each of the U.S., Asia-Pacific, and European regions TigerMed users operate from. Additionally, more VPCs can be created to facilitate development and testing environments, separate from the production environment.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13cea240d3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13cea240d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Assuming a single-region deployment, subnets should span two AWS availability zones. Public subnets will host NAT Gateways to allow outbound network traffic from the compute instances within private subnets, while the public subnets themselves will access the internet through an Internet Gateway and Application Load Balancers.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1" name="Google Shape;11;p2"/>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2" name="Google Shape;12;p2"/>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 name="Google Shape;13;p2"/>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4" name="Google Shape;14;p2"/>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1"/>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6" name="Google Shape;56;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8" name="Google Shape;18;p3"/>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2" name="Google Shape;22;p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7" name="Google Shape;27;p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5"/>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36" name="Google Shape;36;p7"/>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7" name="Google Shape;37;p7"/>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 name="Shape 39"/>
        <p:cNvGrpSpPr/>
        <p:nvPr/>
      </p:nvGrpSpPr>
      <p:grpSpPr>
        <a:xfrm>
          <a:off x="0" y="0"/>
          <a:ext cx="0" cy="0"/>
          <a:chOff x="0" y="0"/>
          <a:chExt cx="0" cy="0"/>
        </a:xfrm>
      </p:grpSpPr>
      <p:sp>
        <p:nvSpPr>
          <p:cNvPr id="40" name="Google Shape;40;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1" name="Google Shape;41;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 name="Google Shape;44;p9"/>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45" name="Google Shape;45;p9"/>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6" name="Google Shape;46;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7" name="Google Shape;47;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51" name="Google Shape;51;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7" name="Google Shape;7;p1"/>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2.png"/><Relationship Id="rId5" Type="http://schemas.openxmlformats.org/officeDocument/2006/relationships/image" Target="../media/image4.png"/><Relationship Id="rId6"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3"/>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TigerMed Company </a:t>
            </a:r>
            <a:endParaRPr/>
          </a:p>
        </p:txBody>
      </p:sp>
      <p:sp>
        <p:nvSpPr>
          <p:cNvPr id="64" name="Google Shape;64;p13"/>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a:t>By: Katherine Kreutzer, </a:t>
            </a:r>
            <a:r>
              <a:rPr lang="en"/>
              <a:t>Kelly Cochran and Owen Sullivan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2"/>
          <p:cNvSpPr txBox="1"/>
          <p:nvPr>
            <p:ph idx="1" type="body"/>
          </p:nvPr>
        </p:nvSpPr>
        <p:spPr>
          <a:xfrm>
            <a:off x="387900" y="1489825"/>
            <a:ext cx="4184100" cy="1081800"/>
          </a:xfrm>
          <a:prstGeom prst="rect">
            <a:avLst/>
          </a:prstGeom>
        </p:spPr>
        <p:txBody>
          <a:bodyPr anchorCtr="0" anchor="t" bIns="91425" lIns="91425" spcFirstLastPara="1" rIns="91425" wrap="square" tIns="91425">
            <a:normAutofit fontScale="62500"/>
          </a:bodyPr>
          <a:lstStyle/>
          <a:p>
            <a:pPr indent="0" lvl="0" marL="0" rtl="0" algn="ctr">
              <a:spcBef>
                <a:spcPts val="0"/>
              </a:spcBef>
              <a:spcAft>
                <a:spcPts val="1200"/>
              </a:spcAft>
              <a:buNone/>
            </a:pPr>
            <a:r>
              <a:rPr b="1" lang="en"/>
              <a:t>Web tier:</a:t>
            </a:r>
            <a:br>
              <a:rPr b="1" lang="en"/>
            </a:br>
            <a:r>
              <a:rPr lang="en"/>
              <a:t>Inbound: ALB -&gt; EC2 over HTTP/HTTPS (ports 80 and 443)</a:t>
            </a:r>
            <a:br>
              <a:rPr lang="en"/>
            </a:br>
            <a:r>
              <a:rPr lang="en"/>
              <a:t>Outbound: EC2 -&gt; ALB over HTTP/HTTPS (ports 80 and 443)</a:t>
            </a:r>
            <a:endParaRPr/>
          </a:p>
        </p:txBody>
      </p:sp>
      <p:sp>
        <p:nvSpPr>
          <p:cNvPr id="157" name="Google Shape;157;p22"/>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Network and Network Security: Security Groups</a:t>
            </a:r>
            <a:endParaRPr/>
          </a:p>
        </p:txBody>
      </p:sp>
      <p:pic>
        <p:nvPicPr>
          <p:cNvPr id="158" name="Google Shape;158;p22"/>
          <p:cNvPicPr preferRelativeResize="0"/>
          <p:nvPr/>
        </p:nvPicPr>
        <p:blipFill>
          <a:blip r:embed="rId3">
            <a:alphaModFix/>
          </a:blip>
          <a:stretch>
            <a:fillRect/>
          </a:stretch>
        </p:blipFill>
        <p:spPr>
          <a:xfrm>
            <a:off x="387900" y="3545231"/>
            <a:ext cx="8368200" cy="1266669"/>
          </a:xfrm>
          <a:prstGeom prst="rect">
            <a:avLst/>
          </a:prstGeom>
          <a:noFill/>
          <a:ln>
            <a:noFill/>
          </a:ln>
        </p:spPr>
      </p:pic>
      <p:sp>
        <p:nvSpPr>
          <p:cNvPr id="159" name="Google Shape;159;p22"/>
          <p:cNvSpPr txBox="1"/>
          <p:nvPr>
            <p:ph idx="1" type="body"/>
          </p:nvPr>
        </p:nvSpPr>
        <p:spPr>
          <a:xfrm>
            <a:off x="4572000" y="1514825"/>
            <a:ext cx="4184100" cy="10569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SzPts val="605"/>
              <a:buNone/>
            </a:pPr>
            <a:r>
              <a:rPr b="1" lang="en" sz="1100"/>
              <a:t>Database tier:</a:t>
            </a:r>
            <a:br>
              <a:rPr b="1" lang="en" sz="1100"/>
            </a:br>
            <a:r>
              <a:rPr lang="en" sz="1100"/>
              <a:t>Inbound: EC2 -&gt; RDS over Custom TCP (port 1433)</a:t>
            </a:r>
            <a:br>
              <a:rPr lang="en" sz="1100"/>
            </a:br>
            <a:r>
              <a:rPr lang="en" sz="1100"/>
              <a:t>Outbound: RDS -&gt; EC2 over Custom TCP (port 1433)</a:t>
            </a:r>
            <a:endParaRPr sz="1100"/>
          </a:p>
        </p:txBody>
      </p:sp>
      <p:sp>
        <p:nvSpPr>
          <p:cNvPr id="160" name="Google Shape;160;p22"/>
          <p:cNvSpPr txBox="1"/>
          <p:nvPr>
            <p:ph idx="1" type="body"/>
          </p:nvPr>
        </p:nvSpPr>
        <p:spPr>
          <a:xfrm>
            <a:off x="2479950" y="2571625"/>
            <a:ext cx="4184100" cy="686100"/>
          </a:xfrm>
          <a:prstGeom prst="rect">
            <a:avLst/>
          </a:prstGeom>
        </p:spPr>
        <p:txBody>
          <a:bodyPr anchorCtr="0" anchor="t" bIns="91425" lIns="91425" spcFirstLastPara="1" rIns="91425" wrap="square" tIns="91425">
            <a:normAutofit fontScale="62500" lnSpcReduction="20000"/>
          </a:bodyPr>
          <a:lstStyle/>
          <a:p>
            <a:pPr indent="0" lvl="0" marL="0" rtl="0" algn="ctr">
              <a:spcBef>
                <a:spcPts val="0"/>
              </a:spcBef>
              <a:spcAft>
                <a:spcPts val="1200"/>
              </a:spcAft>
              <a:buNone/>
            </a:pPr>
            <a:r>
              <a:rPr b="1" lang="en"/>
              <a:t>Application tier:</a:t>
            </a:r>
            <a:br>
              <a:rPr b="1" lang="en"/>
            </a:br>
            <a:r>
              <a:rPr lang="en"/>
              <a:t>Inbound: ALB -&gt; EC2 over HTTP/HTTPS (ports 80 and 443)</a:t>
            </a:r>
            <a:br>
              <a:rPr lang="en"/>
            </a:br>
            <a:r>
              <a:rPr lang="en"/>
              <a:t>Outbound: EC2 -&gt; ALB over HTTP/HTTPS (ports 80 and 443)</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Compute Instances and Resources</a:t>
            </a:r>
            <a:endParaRPr/>
          </a:p>
        </p:txBody>
      </p:sp>
      <p:graphicFrame>
        <p:nvGraphicFramePr>
          <p:cNvPr id="166" name="Google Shape;166;p23"/>
          <p:cNvGraphicFramePr/>
          <p:nvPr/>
        </p:nvGraphicFramePr>
        <p:xfrm>
          <a:off x="197775" y="1601325"/>
          <a:ext cx="3000000" cy="3000000"/>
        </p:xfrm>
        <a:graphic>
          <a:graphicData uri="http://schemas.openxmlformats.org/drawingml/2006/table">
            <a:tbl>
              <a:tblPr>
                <a:noFill/>
                <a:tableStyleId>{5579FB35-F444-419E-A9A0-927831BD9803}</a:tableStyleId>
              </a:tblPr>
              <a:tblGrid>
                <a:gridCol w="1458075"/>
                <a:gridCol w="1458075"/>
                <a:gridCol w="1458075"/>
                <a:gridCol w="1458075"/>
                <a:gridCol w="1458075"/>
                <a:gridCol w="1458075"/>
              </a:tblGrid>
              <a:tr h="344325">
                <a:tc>
                  <a:txBody>
                    <a:bodyPr/>
                    <a:lstStyle/>
                    <a:p>
                      <a:pPr indent="0" lvl="0" marL="0" rtl="0" algn="ctr">
                        <a:spcBef>
                          <a:spcPts val="0"/>
                        </a:spcBef>
                        <a:spcAft>
                          <a:spcPts val="0"/>
                        </a:spcAft>
                        <a:buNone/>
                      </a:pPr>
                      <a:r>
                        <a:rPr lang="en">
                          <a:solidFill>
                            <a:schemeClr val="dk1"/>
                          </a:solidFill>
                        </a:rPr>
                        <a:t>Tier</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OS</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Instance Type</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Justifications</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 of Instances</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User Data? (Y/N)</a:t>
                      </a:r>
                      <a:endParaRPr>
                        <a:solidFill>
                          <a:schemeClr val="dk1"/>
                        </a:solidFill>
                      </a:endParaRPr>
                    </a:p>
                  </a:txBody>
                  <a:tcPr marT="91425" marB="91425" marR="91425" marL="91425"/>
                </a:tc>
              </a:tr>
              <a:tr h="585375">
                <a:tc>
                  <a:txBody>
                    <a:bodyPr/>
                    <a:lstStyle/>
                    <a:p>
                      <a:pPr indent="0" lvl="0" marL="0" rtl="0" algn="l">
                        <a:spcBef>
                          <a:spcPts val="0"/>
                        </a:spcBef>
                        <a:spcAft>
                          <a:spcPts val="0"/>
                        </a:spcAft>
                        <a:buNone/>
                      </a:pPr>
                      <a:r>
                        <a:rPr lang="en">
                          <a:solidFill>
                            <a:schemeClr val="dk1"/>
                          </a:solidFill>
                        </a:rPr>
                        <a:t>Web</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Windows Server 2016</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t3.medium</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 vCPUs, 4GB RAM, 5gbps network</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 (4)</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N</a:t>
                      </a:r>
                      <a:endParaRPr>
                        <a:solidFill>
                          <a:schemeClr val="dk1"/>
                        </a:solidFill>
                      </a:endParaRPr>
                    </a:p>
                  </a:txBody>
                  <a:tcPr marT="91425" marB="91425" marR="91425" marL="91425"/>
                </a:tc>
              </a:tr>
              <a:tr h="585375">
                <a:tc>
                  <a:txBody>
                    <a:bodyPr/>
                    <a:lstStyle/>
                    <a:p>
                      <a:pPr indent="0" lvl="0" marL="0" rtl="0" algn="l">
                        <a:spcBef>
                          <a:spcPts val="0"/>
                        </a:spcBef>
                        <a:spcAft>
                          <a:spcPts val="0"/>
                        </a:spcAft>
                        <a:buNone/>
                      </a:pPr>
                      <a:r>
                        <a:rPr lang="en">
                          <a:solidFill>
                            <a:schemeClr val="dk1"/>
                          </a:solidFill>
                        </a:rPr>
                        <a:t>Application</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Windows Server 2016</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t3.xlarge</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4 vCPUs, 16GB RAM, 5gbps network</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 (4)</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N</a:t>
                      </a:r>
                      <a:endParaRPr>
                        <a:solidFill>
                          <a:schemeClr val="dk1"/>
                        </a:solidFill>
                      </a:endParaRPr>
                    </a:p>
                  </a:txBody>
                  <a:tcPr marT="91425" marB="91425" marR="91425" marL="91425"/>
                </a:tc>
              </a:tr>
              <a:tr h="585375">
                <a:tc>
                  <a:txBody>
                    <a:bodyPr/>
                    <a:lstStyle/>
                    <a:p>
                      <a:pPr indent="0" lvl="0" marL="0" rtl="0" algn="l">
                        <a:spcBef>
                          <a:spcPts val="0"/>
                        </a:spcBef>
                        <a:spcAft>
                          <a:spcPts val="0"/>
                        </a:spcAft>
                        <a:buNone/>
                      </a:pPr>
                      <a:r>
                        <a:rPr lang="en">
                          <a:solidFill>
                            <a:schemeClr val="dk1"/>
                          </a:solidFill>
                        </a:rPr>
                        <a:t>Database</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SQL Server Standard Edition</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db.m4.2xlarge</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8 vCPUs, 32GB RAM, Windows Server</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 (2)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Y</a:t>
                      </a:r>
                      <a:endParaRPr>
                        <a:solidFill>
                          <a:schemeClr val="dk1"/>
                        </a:solidFill>
                      </a:endParaRPr>
                    </a:p>
                  </a:txBody>
                  <a:tcPr marT="91425" marB="91425" marR="91425" marL="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Resilient Architecture</a:t>
            </a:r>
            <a:endParaRPr/>
          </a:p>
        </p:txBody>
      </p:sp>
      <p:sp>
        <p:nvSpPr>
          <p:cNvPr id="172" name="Google Shape;172;p24"/>
          <p:cNvSpPr txBox="1"/>
          <p:nvPr>
            <p:ph idx="1" type="body"/>
          </p:nvPr>
        </p:nvSpPr>
        <p:spPr>
          <a:xfrm>
            <a:off x="387900" y="1560275"/>
            <a:ext cx="39693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600"/>
              <a:t>High Availability &amp; Automatic Scaling:</a:t>
            </a:r>
            <a:endParaRPr sz="1600"/>
          </a:p>
          <a:p>
            <a:pPr indent="-304800" lvl="1" marL="914400" rtl="0" algn="l">
              <a:spcBef>
                <a:spcPts val="0"/>
              </a:spcBef>
              <a:spcAft>
                <a:spcPts val="0"/>
              </a:spcAft>
              <a:buSzPts val="1200"/>
              <a:buAutoNum type="alphaLcParenR"/>
            </a:pPr>
            <a:r>
              <a:rPr lang="en" sz="1200"/>
              <a:t>Resilience</a:t>
            </a:r>
            <a:endParaRPr sz="1200"/>
          </a:p>
          <a:p>
            <a:pPr indent="-304800" lvl="1" marL="914400" rtl="0" algn="l">
              <a:spcBef>
                <a:spcPts val="0"/>
              </a:spcBef>
              <a:spcAft>
                <a:spcPts val="0"/>
              </a:spcAft>
              <a:buSzPts val="1200"/>
              <a:buAutoNum type="alphaLcParenR"/>
            </a:pPr>
            <a:r>
              <a:rPr lang="en" sz="1200"/>
              <a:t>Failure detection and replacement</a:t>
            </a:r>
            <a:endParaRPr sz="1200"/>
          </a:p>
          <a:p>
            <a:pPr indent="-304800" lvl="1" marL="914400" rtl="0" algn="l">
              <a:spcBef>
                <a:spcPts val="0"/>
              </a:spcBef>
              <a:spcAft>
                <a:spcPts val="0"/>
              </a:spcAft>
              <a:buSzPts val="1200"/>
              <a:buAutoNum type="alphaLcParenR"/>
            </a:pPr>
            <a:r>
              <a:rPr lang="en" sz="1200"/>
              <a:t>Usage monitoring</a:t>
            </a:r>
            <a:endParaRPr sz="1200"/>
          </a:p>
          <a:p>
            <a:pPr indent="-304800" lvl="1" marL="914400" rtl="0" algn="l">
              <a:spcBef>
                <a:spcPts val="0"/>
              </a:spcBef>
              <a:spcAft>
                <a:spcPts val="0"/>
              </a:spcAft>
              <a:buSzPts val="1200"/>
              <a:buAutoNum type="alphaLcParenR"/>
            </a:pPr>
            <a:r>
              <a:rPr lang="en" sz="1200"/>
              <a:t>Backups</a:t>
            </a:r>
            <a:endParaRPr sz="1200"/>
          </a:p>
          <a:p>
            <a:pPr indent="0" lvl="0" marL="0" rtl="0" algn="l">
              <a:spcBef>
                <a:spcPts val="1200"/>
              </a:spcBef>
              <a:spcAft>
                <a:spcPts val="0"/>
              </a:spcAft>
              <a:buNone/>
            </a:pPr>
            <a:r>
              <a:rPr lang="en" sz="1600"/>
              <a:t>Solution:</a:t>
            </a:r>
            <a:endParaRPr sz="1600"/>
          </a:p>
          <a:p>
            <a:pPr indent="-304800" lvl="0" marL="914400" rtl="0" algn="l">
              <a:spcBef>
                <a:spcPts val="0"/>
              </a:spcBef>
              <a:spcAft>
                <a:spcPts val="0"/>
              </a:spcAft>
              <a:buSzPts val="1200"/>
              <a:buAutoNum type="alphaLcParenR"/>
            </a:pPr>
            <a:r>
              <a:rPr lang="en" sz="1200"/>
              <a:t>CloudWatch metrics</a:t>
            </a:r>
            <a:endParaRPr sz="1200"/>
          </a:p>
          <a:p>
            <a:pPr indent="-304800" lvl="0" marL="914400" rtl="0" algn="l">
              <a:spcBef>
                <a:spcPts val="0"/>
              </a:spcBef>
              <a:spcAft>
                <a:spcPts val="0"/>
              </a:spcAft>
              <a:buSzPts val="1200"/>
              <a:buAutoNum type="alphaLcParenR"/>
            </a:pPr>
            <a:r>
              <a:rPr lang="en" sz="1200"/>
              <a:t>EC2 Auto Scaling Group</a:t>
            </a:r>
            <a:endParaRPr sz="1200"/>
          </a:p>
          <a:p>
            <a:pPr indent="-304800" lvl="0" marL="914400" rtl="0" algn="l">
              <a:spcBef>
                <a:spcPts val="0"/>
              </a:spcBef>
              <a:spcAft>
                <a:spcPts val="0"/>
              </a:spcAft>
              <a:buSzPts val="1200"/>
              <a:buAutoNum type="alphaLcParenR"/>
            </a:pPr>
            <a:r>
              <a:rPr lang="en" sz="1200"/>
              <a:t>Elastic Load Balancers</a:t>
            </a:r>
            <a:endParaRPr sz="1200"/>
          </a:p>
          <a:p>
            <a:pPr indent="-304800" lvl="0" marL="914400" rtl="0" algn="l">
              <a:spcBef>
                <a:spcPts val="0"/>
              </a:spcBef>
              <a:spcAft>
                <a:spcPts val="0"/>
              </a:spcAft>
              <a:buSzPts val="1200"/>
              <a:buAutoNum type="alphaLcParenR"/>
            </a:pPr>
            <a:r>
              <a:rPr lang="en" sz="1200"/>
              <a:t>Multi-AZ deployments and DB replication</a:t>
            </a:r>
            <a:endParaRPr sz="1200"/>
          </a:p>
        </p:txBody>
      </p:sp>
      <p:pic>
        <p:nvPicPr>
          <p:cNvPr id="173" name="Google Shape;173;p24"/>
          <p:cNvPicPr preferRelativeResize="0"/>
          <p:nvPr/>
        </p:nvPicPr>
        <p:blipFill>
          <a:blip r:embed="rId3">
            <a:alphaModFix/>
          </a:blip>
          <a:stretch>
            <a:fillRect/>
          </a:stretch>
        </p:blipFill>
        <p:spPr>
          <a:xfrm>
            <a:off x="5121925" y="1706938"/>
            <a:ext cx="3634174" cy="27855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Key AWS Tools for Monitoring and Auditing</a:t>
            </a:r>
            <a:endParaRPr/>
          </a:p>
        </p:txBody>
      </p:sp>
      <p:pic>
        <p:nvPicPr>
          <p:cNvPr id="179" name="Google Shape;179;p25"/>
          <p:cNvPicPr preferRelativeResize="0"/>
          <p:nvPr/>
        </p:nvPicPr>
        <p:blipFill rotWithShape="1">
          <a:blip r:embed="rId3">
            <a:alphaModFix/>
          </a:blip>
          <a:srcRect b="0" l="10550" r="66174" t="53115"/>
          <a:stretch/>
        </p:blipFill>
        <p:spPr>
          <a:xfrm>
            <a:off x="1846462" y="1561075"/>
            <a:ext cx="1157274" cy="1288800"/>
          </a:xfrm>
          <a:prstGeom prst="rect">
            <a:avLst/>
          </a:prstGeom>
          <a:noFill/>
          <a:ln>
            <a:noFill/>
          </a:ln>
        </p:spPr>
      </p:pic>
      <p:sp>
        <p:nvSpPr>
          <p:cNvPr id="180" name="Google Shape;180;p25"/>
          <p:cNvSpPr/>
          <p:nvPr/>
        </p:nvSpPr>
        <p:spPr>
          <a:xfrm>
            <a:off x="2883375" y="1933950"/>
            <a:ext cx="120350" cy="213375"/>
          </a:xfrm>
          <a:prstGeom prst="flowChartProcess">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chemeClr val="dk1"/>
              </a:highlight>
              <a:latin typeface="Roboto"/>
              <a:ea typeface="Roboto"/>
              <a:cs typeface="Roboto"/>
              <a:sym typeface="Roboto"/>
            </a:endParaRPr>
          </a:p>
        </p:txBody>
      </p:sp>
      <p:pic>
        <p:nvPicPr>
          <p:cNvPr id="181" name="Google Shape;181;p25"/>
          <p:cNvPicPr preferRelativeResize="0"/>
          <p:nvPr/>
        </p:nvPicPr>
        <p:blipFill rotWithShape="1">
          <a:blip r:embed="rId3">
            <a:alphaModFix/>
          </a:blip>
          <a:srcRect b="0" l="65950" r="9530" t="54423"/>
          <a:stretch/>
        </p:blipFill>
        <p:spPr>
          <a:xfrm>
            <a:off x="6040988" y="1561075"/>
            <a:ext cx="1157274" cy="1288800"/>
          </a:xfrm>
          <a:prstGeom prst="rect">
            <a:avLst/>
          </a:prstGeom>
          <a:noFill/>
          <a:ln>
            <a:noFill/>
          </a:ln>
        </p:spPr>
      </p:pic>
      <p:sp>
        <p:nvSpPr>
          <p:cNvPr id="182" name="Google Shape;182;p25"/>
          <p:cNvSpPr/>
          <p:nvPr/>
        </p:nvSpPr>
        <p:spPr>
          <a:xfrm>
            <a:off x="6041000" y="1933950"/>
            <a:ext cx="142925" cy="213375"/>
          </a:xfrm>
          <a:prstGeom prst="flowChartProcess">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chemeClr val="dk1"/>
              </a:highlight>
              <a:latin typeface="Roboto"/>
              <a:ea typeface="Roboto"/>
              <a:cs typeface="Roboto"/>
              <a:sym typeface="Roboto"/>
            </a:endParaRPr>
          </a:p>
        </p:txBody>
      </p:sp>
      <p:sp>
        <p:nvSpPr>
          <p:cNvPr id="183" name="Google Shape;183;p25"/>
          <p:cNvSpPr txBox="1"/>
          <p:nvPr/>
        </p:nvSpPr>
        <p:spPr>
          <a:xfrm>
            <a:off x="4917725" y="2849875"/>
            <a:ext cx="3403800" cy="1708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1"/>
                </a:solidFill>
                <a:latin typeface="Roboto"/>
                <a:ea typeface="Roboto"/>
                <a:cs typeface="Roboto"/>
                <a:sym typeface="Roboto"/>
              </a:rPr>
              <a:t>Purpose</a:t>
            </a:r>
            <a:r>
              <a:rPr lang="en" sz="1100">
                <a:solidFill>
                  <a:schemeClr val="dk1"/>
                </a:solidFill>
                <a:latin typeface="Roboto"/>
                <a:ea typeface="Roboto"/>
                <a:cs typeface="Roboto"/>
                <a:sym typeface="Roboto"/>
              </a:rPr>
              <a:t>: </a:t>
            </a:r>
            <a:endParaRPr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Real-time monitoring of AWS resources and applications.</a:t>
            </a:r>
            <a:endParaRPr sz="1100">
              <a:solidFill>
                <a:schemeClr val="dk1"/>
              </a:solidFill>
              <a:latin typeface="Roboto"/>
              <a:ea typeface="Roboto"/>
              <a:cs typeface="Roboto"/>
              <a:sym typeface="Roboto"/>
            </a:endParaRPr>
          </a:p>
          <a:p>
            <a:pPr indent="0" lvl="0" marL="0" rtl="0" algn="l">
              <a:spcBef>
                <a:spcPts val="0"/>
              </a:spcBef>
              <a:spcAft>
                <a:spcPts val="0"/>
              </a:spcAft>
              <a:buNone/>
            </a:pPr>
            <a:r>
              <a:t/>
            </a:r>
            <a:endParaRPr b="1" sz="1100">
              <a:solidFill>
                <a:schemeClr val="dk1"/>
              </a:solidFill>
              <a:latin typeface="Roboto"/>
              <a:ea typeface="Roboto"/>
              <a:cs typeface="Roboto"/>
              <a:sym typeface="Roboto"/>
            </a:endParaRPr>
          </a:p>
          <a:p>
            <a:pPr indent="0" lvl="0" marL="0" rtl="0" algn="l">
              <a:spcBef>
                <a:spcPts val="0"/>
              </a:spcBef>
              <a:spcAft>
                <a:spcPts val="0"/>
              </a:spcAft>
              <a:buNone/>
            </a:pPr>
            <a:r>
              <a:rPr b="1" lang="en" sz="1100">
                <a:solidFill>
                  <a:schemeClr val="dk1"/>
                </a:solidFill>
                <a:latin typeface="Roboto"/>
                <a:ea typeface="Roboto"/>
                <a:cs typeface="Roboto"/>
                <a:sym typeface="Roboto"/>
              </a:rPr>
              <a:t>Key Features:</a:t>
            </a:r>
            <a:endParaRPr b="1"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Metrics &amp; Logs: Tracks system health and performance metrics.</a:t>
            </a:r>
            <a:endParaRPr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Alarms: Sends alerts for unusual activity or thresholds.</a:t>
            </a:r>
            <a:endParaRPr sz="1100">
              <a:solidFill>
                <a:schemeClr val="dk1"/>
              </a:solidFill>
              <a:latin typeface="Roboto"/>
              <a:ea typeface="Roboto"/>
              <a:cs typeface="Roboto"/>
              <a:sym typeface="Roboto"/>
            </a:endParaRPr>
          </a:p>
        </p:txBody>
      </p:sp>
      <p:sp>
        <p:nvSpPr>
          <p:cNvPr id="184" name="Google Shape;184;p25"/>
          <p:cNvSpPr txBox="1"/>
          <p:nvPr/>
        </p:nvSpPr>
        <p:spPr>
          <a:xfrm>
            <a:off x="723200" y="2849875"/>
            <a:ext cx="3403800" cy="1708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1"/>
                </a:solidFill>
                <a:latin typeface="Roboto"/>
                <a:ea typeface="Roboto"/>
                <a:cs typeface="Roboto"/>
                <a:sym typeface="Roboto"/>
              </a:rPr>
              <a:t>Purpose</a:t>
            </a:r>
            <a:r>
              <a:rPr lang="en" sz="1100">
                <a:solidFill>
                  <a:schemeClr val="dk1"/>
                </a:solidFill>
                <a:latin typeface="Roboto"/>
                <a:ea typeface="Roboto"/>
                <a:cs typeface="Roboto"/>
                <a:sym typeface="Roboto"/>
              </a:rPr>
              <a:t>: </a:t>
            </a:r>
            <a:endParaRPr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Records AWS account activity for compliance and audit trails.</a:t>
            </a:r>
            <a:endParaRPr sz="1100">
              <a:solidFill>
                <a:schemeClr val="dk1"/>
              </a:solidFill>
              <a:latin typeface="Roboto"/>
              <a:ea typeface="Roboto"/>
              <a:cs typeface="Roboto"/>
              <a:sym typeface="Roboto"/>
            </a:endParaRPr>
          </a:p>
          <a:p>
            <a:pPr indent="0" lvl="0" marL="0" rtl="0" algn="ctr">
              <a:spcBef>
                <a:spcPts val="0"/>
              </a:spcBef>
              <a:spcAft>
                <a:spcPts val="0"/>
              </a:spcAft>
              <a:buNone/>
            </a:pPr>
            <a:r>
              <a:t/>
            </a:r>
            <a:endParaRPr sz="1100">
              <a:solidFill>
                <a:schemeClr val="dk1"/>
              </a:solidFill>
              <a:latin typeface="Roboto"/>
              <a:ea typeface="Roboto"/>
              <a:cs typeface="Roboto"/>
              <a:sym typeface="Roboto"/>
            </a:endParaRPr>
          </a:p>
          <a:p>
            <a:pPr indent="0" lvl="0" marL="0" rtl="0" algn="l">
              <a:spcBef>
                <a:spcPts val="0"/>
              </a:spcBef>
              <a:spcAft>
                <a:spcPts val="0"/>
              </a:spcAft>
              <a:buNone/>
            </a:pPr>
            <a:r>
              <a:rPr b="1" lang="en" sz="1100">
                <a:solidFill>
                  <a:schemeClr val="dk1"/>
                </a:solidFill>
                <a:latin typeface="Roboto"/>
                <a:ea typeface="Roboto"/>
                <a:cs typeface="Roboto"/>
                <a:sym typeface="Roboto"/>
              </a:rPr>
              <a:t>Key Features:</a:t>
            </a:r>
            <a:endParaRPr b="1"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Event Logs: Tracks API calls, changes, and user activities.</a:t>
            </a:r>
            <a:endParaRPr sz="1100">
              <a:solidFill>
                <a:schemeClr val="dk1"/>
              </a:solidFill>
              <a:latin typeface="Roboto"/>
              <a:ea typeface="Roboto"/>
              <a:cs typeface="Roboto"/>
              <a:sym typeface="Roboto"/>
            </a:endParaRPr>
          </a:p>
          <a:p>
            <a:pPr indent="0" lvl="0" marL="457200" rtl="0" algn="l">
              <a:spcBef>
                <a:spcPts val="0"/>
              </a:spcBef>
              <a:spcAft>
                <a:spcPts val="0"/>
              </a:spcAft>
              <a:buNone/>
            </a:pPr>
            <a:r>
              <a:rPr lang="en" sz="1100">
                <a:solidFill>
                  <a:schemeClr val="dk1"/>
                </a:solidFill>
                <a:latin typeface="Roboto"/>
                <a:ea typeface="Roboto"/>
                <a:cs typeface="Roboto"/>
                <a:sym typeface="Roboto"/>
              </a:rPr>
              <a:t>Access Tracking: Identifies the source and actions taken on AWS resources.</a:t>
            </a:r>
            <a:endParaRPr sz="11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Further Solution Optimization</a:t>
            </a:r>
            <a:endParaRPr/>
          </a:p>
        </p:txBody>
      </p:sp>
      <p:sp>
        <p:nvSpPr>
          <p:cNvPr id="190" name="Google Shape;190;p26"/>
          <p:cNvSpPr txBox="1"/>
          <p:nvPr/>
        </p:nvSpPr>
        <p:spPr>
          <a:xfrm>
            <a:off x="521100" y="1545725"/>
            <a:ext cx="7633800" cy="264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a:solidFill>
                  <a:schemeClr val="dk1"/>
                </a:solidFill>
                <a:latin typeface="Roboto"/>
                <a:ea typeface="Roboto"/>
                <a:cs typeface="Roboto"/>
                <a:sym typeface="Roboto"/>
              </a:rPr>
              <a:t>Multi-Region </a:t>
            </a:r>
            <a:r>
              <a:rPr b="1" lang="en" sz="1600">
                <a:solidFill>
                  <a:schemeClr val="dk1"/>
                </a:solidFill>
                <a:latin typeface="Roboto"/>
                <a:ea typeface="Roboto"/>
                <a:cs typeface="Roboto"/>
                <a:sym typeface="Roboto"/>
              </a:rPr>
              <a:t>Approach</a:t>
            </a:r>
            <a:r>
              <a:rPr b="1" lang="en" sz="1600">
                <a:solidFill>
                  <a:schemeClr val="dk1"/>
                </a:solidFill>
                <a:latin typeface="Roboto"/>
                <a:ea typeface="Roboto"/>
                <a:cs typeface="Roboto"/>
                <a:sym typeface="Roboto"/>
              </a:rPr>
              <a:t>:</a:t>
            </a:r>
            <a:endParaRPr b="1" sz="16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lang="en" sz="1600">
                <a:solidFill>
                  <a:schemeClr val="dk1"/>
                </a:solidFill>
                <a:latin typeface="Roboto"/>
                <a:ea typeface="Roboto"/>
                <a:cs typeface="Roboto"/>
                <a:sym typeface="Roboto"/>
              </a:rPr>
              <a:t>Reasons For</a:t>
            </a:r>
            <a:r>
              <a:rPr lang="en" sz="1600">
                <a:solidFill>
                  <a:schemeClr val="dk1"/>
                </a:solidFill>
                <a:latin typeface="Roboto"/>
                <a:ea typeface="Roboto"/>
                <a:cs typeface="Roboto"/>
                <a:sym typeface="Roboto"/>
              </a:rPr>
              <a:t>:</a:t>
            </a:r>
            <a:endParaRPr sz="1600">
              <a:solidFill>
                <a:schemeClr val="dk1"/>
              </a:solidFill>
              <a:latin typeface="Roboto"/>
              <a:ea typeface="Roboto"/>
              <a:cs typeface="Roboto"/>
              <a:sym typeface="Roboto"/>
            </a:endParaRPr>
          </a:p>
          <a:p>
            <a:pPr indent="-304800" lvl="1"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Managing data governance requirements</a:t>
            </a:r>
            <a:endParaRPr sz="1200">
              <a:solidFill>
                <a:schemeClr val="dk1"/>
              </a:solidFill>
              <a:latin typeface="Roboto"/>
              <a:ea typeface="Roboto"/>
              <a:cs typeface="Roboto"/>
              <a:sym typeface="Roboto"/>
            </a:endParaRPr>
          </a:p>
          <a:p>
            <a:pPr indent="-304800" lvl="1"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Increased resilience</a:t>
            </a:r>
            <a:endParaRPr sz="1200">
              <a:solidFill>
                <a:schemeClr val="dk1"/>
              </a:solidFill>
              <a:latin typeface="Roboto"/>
              <a:ea typeface="Roboto"/>
              <a:cs typeface="Roboto"/>
              <a:sym typeface="Roboto"/>
            </a:endParaRPr>
          </a:p>
          <a:p>
            <a:pPr indent="-304800" lvl="1"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Reduced latency for customers across globe</a:t>
            </a:r>
            <a:endParaRPr sz="1200">
              <a:solidFill>
                <a:schemeClr val="dk1"/>
              </a:solidFill>
              <a:latin typeface="Roboto"/>
              <a:ea typeface="Roboto"/>
              <a:cs typeface="Roboto"/>
              <a:sym typeface="Roboto"/>
            </a:endParaRPr>
          </a:p>
          <a:p>
            <a:pPr indent="0" lvl="0" marL="0" rtl="0" algn="l">
              <a:lnSpc>
                <a:spcPct val="115000"/>
              </a:lnSpc>
              <a:spcBef>
                <a:spcPts val="1200"/>
              </a:spcBef>
              <a:spcAft>
                <a:spcPts val="0"/>
              </a:spcAft>
              <a:buNone/>
            </a:pPr>
            <a:r>
              <a:rPr lang="en" sz="1600">
                <a:solidFill>
                  <a:schemeClr val="dk1"/>
                </a:solidFill>
                <a:latin typeface="Roboto"/>
                <a:ea typeface="Roboto"/>
                <a:cs typeface="Roboto"/>
                <a:sym typeface="Roboto"/>
              </a:rPr>
              <a:t>Reasons Against:</a:t>
            </a:r>
            <a:endParaRPr sz="1600">
              <a:solidFill>
                <a:schemeClr val="dk1"/>
              </a:solidFill>
              <a:latin typeface="Roboto"/>
              <a:ea typeface="Roboto"/>
              <a:cs typeface="Roboto"/>
              <a:sym typeface="Roboto"/>
            </a:endParaRPr>
          </a:p>
          <a:p>
            <a:pPr indent="-304800" lvl="0"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Large expenses related to added redundancy</a:t>
            </a:r>
            <a:endParaRPr sz="1200">
              <a:solidFill>
                <a:schemeClr val="dk1"/>
              </a:solidFill>
              <a:latin typeface="Roboto"/>
              <a:ea typeface="Roboto"/>
              <a:cs typeface="Roboto"/>
              <a:sym typeface="Roboto"/>
            </a:endParaRPr>
          </a:p>
          <a:p>
            <a:pPr indent="-304800" lvl="0"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Newness to cloud</a:t>
            </a:r>
            <a:endParaRPr sz="1200">
              <a:solidFill>
                <a:schemeClr val="dk1"/>
              </a:solidFill>
              <a:latin typeface="Roboto"/>
              <a:ea typeface="Roboto"/>
              <a:cs typeface="Roboto"/>
              <a:sym typeface="Roboto"/>
            </a:endParaRPr>
          </a:p>
          <a:p>
            <a:pPr indent="-304800" lvl="0" marL="914400" rtl="0" algn="l">
              <a:lnSpc>
                <a:spcPct val="115000"/>
              </a:lnSpc>
              <a:spcBef>
                <a:spcPts val="0"/>
              </a:spcBef>
              <a:spcAft>
                <a:spcPts val="0"/>
              </a:spcAft>
              <a:buClr>
                <a:schemeClr val="dk1"/>
              </a:buClr>
              <a:buSzPts val="1200"/>
              <a:buFont typeface="Roboto"/>
              <a:buAutoNum type="alphaLcParenR"/>
            </a:pPr>
            <a:r>
              <a:rPr lang="en" sz="1200">
                <a:solidFill>
                  <a:schemeClr val="dk1"/>
                </a:solidFill>
                <a:latin typeface="Roboto"/>
                <a:ea typeface="Roboto"/>
                <a:cs typeface="Roboto"/>
                <a:sym typeface="Roboto"/>
              </a:rPr>
              <a:t>Database complexities</a:t>
            </a:r>
            <a:endParaRPr sz="1200">
              <a:solidFill>
                <a:schemeClr val="dk1"/>
              </a:solidFill>
              <a:latin typeface="Roboto"/>
              <a:ea typeface="Roboto"/>
              <a:cs typeface="Roboto"/>
              <a:sym typeface="Roboto"/>
            </a:endParaRPr>
          </a:p>
          <a:p>
            <a:pPr indent="-304800" lvl="1" marL="1371600" rtl="0" algn="l">
              <a:lnSpc>
                <a:spcPct val="115000"/>
              </a:lnSpc>
              <a:spcBef>
                <a:spcPts val="0"/>
              </a:spcBef>
              <a:spcAft>
                <a:spcPts val="0"/>
              </a:spcAft>
              <a:buClr>
                <a:schemeClr val="dk1"/>
              </a:buClr>
              <a:buSzPts val="1200"/>
              <a:buFont typeface="Roboto"/>
              <a:buAutoNum type="romanLcParenR"/>
            </a:pPr>
            <a:r>
              <a:rPr lang="en" sz="1200">
                <a:solidFill>
                  <a:schemeClr val="dk1"/>
                </a:solidFill>
                <a:latin typeface="Roboto"/>
                <a:ea typeface="Roboto"/>
                <a:cs typeface="Roboto"/>
                <a:sym typeface="Roboto"/>
              </a:rPr>
              <a:t>Would likely require modification of current architecture</a:t>
            </a:r>
            <a:endParaRPr sz="1200">
              <a:solidFill>
                <a:schemeClr val="dk1"/>
              </a:solidFill>
              <a:latin typeface="Roboto"/>
              <a:ea typeface="Roboto"/>
              <a:cs typeface="Roboto"/>
              <a:sym typeface="Roboto"/>
            </a:endParaRPr>
          </a:p>
        </p:txBody>
      </p:sp>
      <p:pic>
        <p:nvPicPr>
          <p:cNvPr id="191" name="Google Shape;191;p26"/>
          <p:cNvPicPr preferRelativeResize="0"/>
          <p:nvPr/>
        </p:nvPicPr>
        <p:blipFill rotWithShape="1">
          <a:blip r:embed="rId3">
            <a:alphaModFix/>
          </a:blip>
          <a:srcRect b="9828" l="0" r="0" t="0"/>
          <a:stretch/>
        </p:blipFill>
        <p:spPr>
          <a:xfrm>
            <a:off x="5785725" y="1658000"/>
            <a:ext cx="3151225" cy="1873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Potential Services and Purposes: </a:t>
            </a:r>
            <a:endParaRPr/>
          </a:p>
          <a:p>
            <a:pPr indent="0" lvl="0" marL="0" rtl="0" algn="ctr">
              <a:spcBef>
                <a:spcPts val="0"/>
              </a:spcBef>
              <a:spcAft>
                <a:spcPts val="0"/>
              </a:spcAft>
              <a:buNone/>
            </a:pPr>
            <a:r>
              <a:rPr lang="en"/>
              <a:t>Compute &amp; Database Services</a:t>
            </a:r>
            <a:endParaRPr/>
          </a:p>
        </p:txBody>
      </p:sp>
      <p:sp>
        <p:nvSpPr>
          <p:cNvPr id="70" name="Google Shape;70;p14"/>
          <p:cNvSpPr txBox="1"/>
          <p:nvPr>
            <p:ph idx="1" type="body"/>
          </p:nvPr>
        </p:nvSpPr>
        <p:spPr>
          <a:xfrm>
            <a:off x="5866925" y="3091425"/>
            <a:ext cx="2501700" cy="1105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sz="1600"/>
              <a:t>Amazon EC2: </a:t>
            </a:r>
            <a:r>
              <a:rPr lang="en" sz="1600"/>
              <a:t>Scalable virtual servers for compute capacity.</a:t>
            </a:r>
            <a:endParaRPr sz="1600"/>
          </a:p>
        </p:txBody>
      </p:sp>
      <p:pic>
        <p:nvPicPr>
          <p:cNvPr id="71" name="Google Shape;71;p14"/>
          <p:cNvPicPr preferRelativeResize="0"/>
          <p:nvPr/>
        </p:nvPicPr>
        <p:blipFill>
          <a:blip r:embed="rId3">
            <a:alphaModFix/>
          </a:blip>
          <a:stretch>
            <a:fillRect/>
          </a:stretch>
        </p:blipFill>
        <p:spPr>
          <a:xfrm>
            <a:off x="1092572" y="1692750"/>
            <a:ext cx="1867300" cy="1398675"/>
          </a:xfrm>
          <a:prstGeom prst="rect">
            <a:avLst/>
          </a:prstGeom>
          <a:noFill/>
          <a:ln>
            <a:noFill/>
          </a:ln>
        </p:spPr>
      </p:pic>
      <p:pic>
        <p:nvPicPr>
          <p:cNvPr id="72" name="Google Shape;72;p14"/>
          <p:cNvPicPr preferRelativeResize="0"/>
          <p:nvPr/>
        </p:nvPicPr>
        <p:blipFill>
          <a:blip r:embed="rId4">
            <a:alphaModFix/>
          </a:blip>
          <a:stretch>
            <a:fillRect/>
          </a:stretch>
        </p:blipFill>
        <p:spPr>
          <a:xfrm>
            <a:off x="3557175" y="1692751"/>
            <a:ext cx="1867300" cy="1398675"/>
          </a:xfrm>
          <a:prstGeom prst="rect">
            <a:avLst/>
          </a:prstGeom>
          <a:noFill/>
          <a:ln>
            <a:noFill/>
          </a:ln>
        </p:spPr>
      </p:pic>
      <p:pic>
        <p:nvPicPr>
          <p:cNvPr id="73" name="Google Shape;73;p14"/>
          <p:cNvPicPr preferRelativeResize="0"/>
          <p:nvPr/>
        </p:nvPicPr>
        <p:blipFill rotWithShape="1">
          <a:blip r:embed="rId5">
            <a:alphaModFix/>
          </a:blip>
          <a:srcRect b="16405" l="27415" r="26991" t="15040"/>
          <a:stretch/>
        </p:blipFill>
        <p:spPr>
          <a:xfrm>
            <a:off x="6283388" y="1684250"/>
            <a:ext cx="1668775" cy="1415675"/>
          </a:xfrm>
          <a:prstGeom prst="rect">
            <a:avLst/>
          </a:prstGeom>
          <a:noFill/>
          <a:ln>
            <a:noFill/>
          </a:ln>
        </p:spPr>
      </p:pic>
      <p:sp>
        <p:nvSpPr>
          <p:cNvPr id="74" name="Google Shape;74;p14"/>
          <p:cNvSpPr txBox="1"/>
          <p:nvPr>
            <p:ph idx="1" type="body"/>
          </p:nvPr>
        </p:nvSpPr>
        <p:spPr>
          <a:xfrm>
            <a:off x="3170800" y="3091425"/>
            <a:ext cx="2583900" cy="1105800"/>
          </a:xfrm>
          <a:prstGeom prst="rect">
            <a:avLst/>
          </a:prstGeom>
        </p:spPr>
        <p:txBody>
          <a:bodyPr anchorCtr="0" anchor="t" bIns="91425" lIns="91425" spcFirstLastPara="1" rIns="91425" wrap="square" tIns="91425">
            <a:normAutofit fontScale="92500" lnSpcReduction="20000"/>
          </a:bodyPr>
          <a:lstStyle/>
          <a:p>
            <a:pPr indent="0" lvl="0" marL="0" rtl="0" algn="ctr">
              <a:spcBef>
                <a:spcPts val="0"/>
              </a:spcBef>
              <a:spcAft>
                <a:spcPts val="1200"/>
              </a:spcAft>
              <a:buNone/>
            </a:pPr>
            <a:r>
              <a:rPr b="1" lang="en" sz="1600"/>
              <a:t>Amazon RDS for SQL Server:</a:t>
            </a:r>
            <a:r>
              <a:rPr lang="en" sz="1600"/>
              <a:t> Managed relational database service for SQL Server</a:t>
            </a:r>
            <a:r>
              <a:rPr lang="en" sz="1600"/>
              <a:t>.</a:t>
            </a:r>
            <a:r>
              <a:rPr lang="en" sz="1600"/>
              <a:t>.</a:t>
            </a:r>
            <a:endParaRPr sz="1600"/>
          </a:p>
        </p:txBody>
      </p:sp>
      <p:sp>
        <p:nvSpPr>
          <p:cNvPr id="75" name="Google Shape;75;p14"/>
          <p:cNvSpPr txBox="1"/>
          <p:nvPr>
            <p:ph idx="1" type="body"/>
          </p:nvPr>
        </p:nvSpPr>
        <p:spPr>
          <a:xfrm>
            <a:off x="874075" y="3091425"/>
            <a:ext cx="2304300" cy="1105800"/>
          </a:xfrm>
          <a:prstGeom prst="rect">
            <a:avLst/>
          </a:prstGeom>
        </p:spPr>
        <p:txBody>
          <a:bodyPr anchorCtr="0" anchor="t" bIns="91425" lIns="91425" spcFirstLastPara="1" rIns="91425" wrap="square" tIns="91425">
            <a:normAutofit fontScale="92500" lnSpcReduction="20000"/>
          </a:bodyPr>
          <a:lstStyle/>
          <a:p>
            <a:pPr indent="0" lvl="0" marL="0" rtl="0" algn="ctr">
              <a:spcBef>
                <a:spcPts val="0"/>
              </a:spcBef>
              <a:spcAft>
                <a:spcPts val="1200"/>
              </a:spcAft>
              <a:buNone/>
            </a:pPr>
            <a:r>
              <a:rPr b="1" lang="en" sz="1600"/>
              <a:t>Amazon S3:</a:t>
            </a:r>
            <a:r>
              <a:rPr lang="en" sz="1600"/>
              <a:t> Object storage service for storing and retrieving data at any scale.</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Potential Services and Purposes: </a:t>
            </a:r>
            <a:endParaRPr/>
          </a:p>
          <a:p>
            <a:pPr indent="0" lvl="0" marL="0" rtl="0" algn="ctr">
              <a:spcBef>
                <a:spcPts val="0"/>
              </a:spcBef>
              <a:spcAft>
                <a:spcPts val="0"/>
              </a:spcAft>
              <a:buNone/>
            </a:pPr>
            <a:r>
              <a:rPr lang="en"/>
              <a:t>Networking &amp; Access Services</a:t>
            </a:r>
            <a:endParaRPr/>
          </a:p>
        </p:txBody>
      </p:sp>
      <p:sp>
        <p:nvSpPr>
          <p:cNvPr id="81" name="Google Shape;81;p15"/>
          <p:cNvSpPr txBox="1"/>
          <p:nvPr>
            <p:ph idx="1" type="body"/>
          </p:nvPr>
        </p:nvSpPr>
        <p:spPr>
          <a:xfrm>
            <a:off x="4518125" y="3178025"/>
            <a:ext cx="2070900" cy="1105800"/>
          </a:xfrm>
          <a:prstGeom prst="rect">
            <a:avLst/>
          </a:prstGeom>
        </p:spPr>
        <p:txBody>
          <a:bodyPr anchorCtr="0" anchor="t" bIns="91425" lIns="91425" spcFirstLastPara="1" rIns="91425" wrap="square" tIns="91425">
            <a:normAutofit fontScale="77500" lnSpcReduction="20000"/>
          </a:bodyPr>
          <a:lstStyle/>
          <a:p>
            <a:pPr indent="0" lvl="0" marL="0" rtl="0" algn="ctr">
              <a:spcBef>
                <a:spcPts val="0"/>
              </a:spcBef>
              <a:spcAft>
                <a:spcPts val="1200"/>
              </a:spcAft>
              <a:buNone/>
            </a:pPr>
            <a:r>
              <a:rPr b="1" lang="en" sz="1600"/>
              <a:t>Identity and Access Management (IAM):</a:t>
            </a:r>
            <a:r>
              <a:rPr lang="en" sz="1600"/>
              <a:t> Controls access to AWS services and resources securely.</a:t>
            </a:r>
            <a:endParaRPr sz="1600"/>
          </a:p>
        </p:txBody>
      </p:sp>
      <p:sp>
        <p:nvSpPr>
          <p:cNvPr id="82" name="Google Shape;82;p15"/>
          <p:cNvSpPr txBox="1"/>
          <p:nvPr>
            <p:ph idx="1" type="body"/>
          </p:nvPr>
        </p:nvSpPr>
        <p:spPr>
          <a:xfrm>
            <a:off x="2662263" y="3167525"/>
            <a:ext cx="1973400" cy="1126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SzPts val="852"/>
              <a:buNone/>
            </a:pPr>
            <a:r>
              <a:rPr b="1" lang="en" sz="1240"/>
              <a:t>Amazon Virtual Private Cloud (VPC):</a:t>
            </a:r>
            <a:r>
              <a:rPr lang="en" sz="1240"/>
              <a:t> Provides a secure virtual network to launch AWS resources.</a:t>
            </a:r>
            <a:endParaRPr sz="1240"/>
          </a:p>
        </p:txBody>
      </p:sp>
      <p:sp>
        <p:nvSpPr>
          <p:cNvPr id="83" name="Google Shape;83;p15"/>
          <p:cNvSpPr txBox="1"/>
          <p:nvPr>
            <p:ph idx="1" type="body"/>
          </p:nvPr>
        </p:nvSpPr>
        <p:spPr>
          <a:xfrm>
            <a:off x="704013" y="3178027"/>
            <a:ext cx="1973400" cy="1305900"/>
          </a:xfrm>
          <a:prstGeom prst="rect">
            <a:avLst/>
          </a:prstGeom>
        </p:spPr>
        <p:txBody>
          <a:bodyPr anchorCtr="0" anchor="t" bIns="91425" lIns="91425" spcFirstLastPara="1" rIns="91425" wrap="square" tIns="91425">
            <a:normAutofit fontScale="92500" lnSpcReduction="10000"/>
          </a:bodyPr>
          <a:lstStyle/>
          <a:p>
            <a:pPr indent="0" lvl="0" marL="0" rtl="0" algn="ctr">
              <a:spcBef>
                <a:spcPts val="0"/>
              </a:spcBef>
              <a:spcAft>
                <a:spcPts val="1200"/>
              </a:spcAft>
              <a:buNone/>
            </a:pPr>
            <a:r>
              <a:rPr b="1" lang="en" sz="1200"/>
              <a:t>Elastic Load Balancing (ELB):</a:t>
            </a:r>
            <a:r>
              <a:rPr lang="en" sz="1200"/>
              <a:t> Distributes incoming application or network traffic across multiple targets, such as EC2 instances.</a:t>
            </a:r>
            <a:endParaRPr b="1" sz="1600"/>
          </a:p>
        </p:txBody>
      </p:sp>
      <p:pic>
        <p:nvPicPr>
          <p:cNvPr id="84" name="Google Shape;84;p15"/>
          <p:cNvPicPr preferRelativeResize="0"/>
          <p:nvPr/>
        </p:nvPicPr>
        <p:blipFill>
          <a:blip r:embed="rId3">
            <a:alphaModFix/>
          </a:blip>
          <a:stretch>
            <a:fillRect/>
          </a:stretch>
        </p:blipFill>
        <p:spPr>
          <a:xfrm>
            <a:off x="869463" y="1535525"/>
            <a:ext cx="1642500" cy="1642500"/>
          </a:xfrm>
          <a:prstGeom prst="rect">
            <a:avLst/>
          </a:prstGeom>
          <a:noFill/>
          <a:ln>
            <a:noFill/>
          </a:ln>
        </p:spPr>
      </p:pic>
      <p:pic>
        <p:nvPicPr>
          <p:cNvPr id="85" name="Google Shape;85;p15"/>
          <p:cNvPicPr preferRelativeResize="0"/>
          <p:nvPr/>
        </p:nvPicPr>
        <p:blipFill rotWithShape="1">
          <a:blip r:embed="rId4">
            <a:alphaModFix/>
          </a:blip>
          <a:srcRect b="0" l="17579" r="19388" t="0"/>
          <a:stretch/>
        </p:blipFill>
        <p:spPr>
          <a:xfrm>
            <a:off x="2827700" y="1556675"/>
            <a:ext cx="1642500" cy="1600200"/>
          </a:xfrm>
          <a:prstGeom prst="rect">
            <a:avLst/>
          </a:prstGeom>
          <a:noFill/>
          <a:ln>
            <a:noFill/>
          </a:ln>
        </p:spPr>
      </p:pic>
      <p:pic>
        <p:nvPicPr>
          <p:cNvPr id="86" name="Google Shape;86;p15"/>
          <p:cNvPicPr preferRelativeResize="0"/>
          <p:nvPr/>
        </p:nvPicPr>
        <p:blipFill rotWithShape="1">
          <a:blip r:embed="rId5">
            <a:alphaModFix/>
          </a:blip>
          <a:srcRect b="0" l="48521" r="15025" t="0"/>
          <a:stretch/>
        </p:blipFill>
        <p:spPr>
          <a:xfrm>
            <a:off x="4785962" y="1535525"/>
            <a:ext cx="1535225" cy="1642500"/>
          </a:xfrm>
          <a:prstGeom prst="rect">
            <a:avLst/>
          </a:prstGeom>
          <a:noFill/>
          <a:ln>
            <a:noFill/>
          </a:ln>
        </p:spPr>
      </p:pic>
      <p:pic>
        <p:nvPicPr>
          <p:cNvPr id="87" name="Google Shape;87;p15"/>
          <p:cNvPicPr preferRelativeResize="0"/>
          <p:nvPr/>
        </p:nvPicPr>
        <p:blipFill rotWithShape="1">
          <a:blip r:embed="rId6">
            <a:alphaModFix/>
          </a:blip>
          <a:srcRect b="0" l="52986" r="3055" t="0"/>
          <a:stretch/>
        </p:blipFill>
        <p:spPr>
          <a:xfrm>
            <a:off x="6636938" y="1535525"/>
            <a:ext cx="1535226" cy="1642500"/>
          </a:xfrm>
          <a:prstGeom prst="rect">
            <a:avLst/>
          </a:prstGeom>
          <a:noFill/>
          <a:ln>
            <a:noFill/>
          </a:ln>
        </p:spPr>
      </p:pic>
      <p:sp>
        <p:nvSpPr>
          <p:cNvPr id="88" name="Google Shape;88;p15"/>
          <p:cNvSpPr txBox="1"/>
          <p:nvPr>
            <p:ph idx="1" type="body"/>
          </p:nvPr>
        </p:nvSpPr>
        <p:spPr>
          <a:xfrm>
            <a:off x="6369088" y="3178025"/>
            <a:ext cx="2070900" cy="1105800"/>
          </a:xfrm>
          <a:prstGeom prst="rect">
            <a:avLst/>
          </a:prstGeom>
        </p:spPr>
        <p:txBody>
          <a:bodyPr anchorCtr="0" anchor="t" bIns="91425" lIns="91425" spcFirstLastPara="1" rIns="91425" wrap="square" tIns="91425">
            <a:normAutofit/>
          </a:bodyPr>
          <a:lstStyle/>
          <a:p>
            <a:pPr indent="0" lvl="0" marL="0" rtl="0" algn="ctr">
              <a:lnSpc>
                <a:spcPct val="95000"/>
              </a:lnSpc>
              <a:spcBef>
                <a:spcPts val="0"/>
              </a:spcBef>
              <a:spcAft>
                <a:spcPts val="1200"/>
              </a:spcAft>
              <a:buSzPts val="1018"/>
              <a:buNone/>
            </a:pPr>
            <a:r>
              <a:rPr b="1" lang="en" sz="1200"/>
              <a:t>Amazon Route 53: </a:t>
            </a:r>
            <a:r>
              <a:rPr lang="en" sz="1200"/>
              <a:t>Scalable Domain Name System (DN</a:t>
            </a:r>
            <a:r>
              <a:rPr lang="en" sz="1200"/>
              <a:t>S</a:t>
            </a:r>
            <a:r>
              <a:rPr lang="en" sz="1200"/>
              <a:t>) service.</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Identity and Access Management</a:t>
            </a:r>
            <a:endParaRPr/>
          </a:p>
        </p:txBody>
      </p:sp>
      <p:sp>
        <p:nvSpPr>
          <p:cNvPr id="94" name="Google Shape;94;p16"/>
          <p:cNvSpPr/>
          <p:nvPr/>
        </p:nvSpPr>
        <p:spPr>
          <a:xfrm>
            <a:off x="3201900" y="1170525"/>
            <a:ext cx="2435400" cy="529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TigerMed Company Account</a:t>
            </a:r>
            <a:endParaRPr/>
          </a:p>
        </p:txBody>
      </p:sp>
      <p:sp>
        <p:nvSpPr>
          <p:cNvPr id="95" name="Google Shape;95;p16"/>
          <p:cNvSpPr/>
          <p:nvPr/>
        </p:nvSpPr>
        <p:spPr>
          <a:xfrm>
            <a:off x="1010525" y="2209450"/>
            <a:ext cx="1715100" cy="529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Systems Administrator Group</a:t>
            </a:r>
            <a:endParaRPr sz="1100"/>
          </a:p>
        </p:txBody>
      </p:sp>
      <p:cxnSp>
        <p:nvCxnSpPr>
          <p:cNvPr id="96" name="Google Shape;96;p16"/>
          <p:cNvCxnSpPr>
            <a:stCxn id="94" idx="2"/>
          </p:cNvCxnSpPr>
          <p:nvPr/>
        </p:nvCxnSpPr>
        <p:spPr>
          <a:xfrm>
            <a:off x="4419600" y="1700325"/>
            <a:ext cx="7800" cy="326100"/>
          </a:xfrm>
          <a:prstGeom prst="straightConnector1">
            <a:avLst/>
          </a:prstGeom>
          <a:noFill/>
          <a:ln cap="flat" cmpd="sng" w="28575">
            <a:solidFill>
              <a:schemeClr val="lt2"/>
            </a:solidFill>
            <a:prstDash val="solid"/>
            <a:round/>
            <a:headEnd len="med" w="med" type="none"/>
            <a:tailEnd len="med" w="med" type="none"/>
          </a:ln>
        </p:spPr>
      </p:cxnSp>
      <p:cxnSp>
        <p:nvCxnSpPr>
          <p:cNvPr id="97" name="Google Shape;97;p16"/>
          <p:cNvCxnSpPr/>
          <p:nvPr/>
        </p:nvCxnSpPr>
        <p:spPr>
          <a:xfrm>
            <a:off x="1864925" y="2036625"/>
            <a:ext cx="5405700" cy="10200"/>
          </a:xfrm>
          <a:prstGeom prst="straightConnector1">
            <a:avLst/>
          </a:prstGeom>
          <a:noFill/>
          <a:ln cap="flat" cmpd="sng" w="28575">
            <a:solidFill>
              <a:schemeClr val="lt2"/>
            </a:solidFill>
            <a:prstDash val="solid"/>
            <a:round/>
            <a:headEnd len="med" w="med" type="none"/>
            <a:tailEnd len="med" w="med" type="none"/>
          </a:ln>
        </p:spPr>
      </p:cxnSp>
      <p:cxnSp>
        <p:nvCxnSpPr>
          <p:cNvPr id="98" name="Google Shape;98;p16"/>
          <p:cNvCxnSpPr>
            <a:stCxn id="95" idx="0"/>
            <a:endCxn id="95" idx="0"/>
          </p:cNvCxnSpPr>
          <p:nvPr/>
        </p:nvCxnSpPr>
        <p:spPr>
          <a:xfrm>
            <a:off x="1868075" y="2209450"/>
            <a:ext cx="0" cy="0"/>
          </a:xfrm>
          <a:prstGeom prst="straightConnector1">
            <a:avLst/>
          </a:prstGeom>
          <a:noFill/>
          <a:ln cap="flat" cmpd="sng" w="9525">
            <a:solidFill>
              <a:srgbClr val="000000"/>
            </a:solidFill>
            <a:prstDash val="solid"/>
            <a:round/>
            <a:headEnd len="med" w="med" type="none"/>
            <a:tailEnd len="med" w="med" type="none"/>
          </a:ln>
        </p:spPr>
      </p:cxnSp>
      <p:cxnSp>
        <p:nvCxnSpPr>
          <p:cNvPr id="99" name="Google Shape;99;p16"/>
          <p:cNvCxnSpPr>
            <a:stCxn id="95" idx="0"/>
          </p:cNvCxnSpPr>
          <p:nvPr/>
        </p:nvCxnSpPr>
        <p:spPr>
          <a:xfrm flipH="1" rot="10800000">
            <a:off x="1868075" y="2036650"/>
            <a:ext cx="1800" cy="172800"/>
          </a:xfrm>
          <a:prstGeom prst="straightConnector1">
            <a:avLst/>
          </a:prstGeom>
          <a:noFill/>
          <a:ln cap="flat" cmpd="sng" w="28575">
            <a:solidFill>
              <a:schemeClr val="lt2"/>
            </a:solidFill>
            <a:prstDash val="solid"/>
            <a:round/>
            <a:headEnd len="med" w="med" type="none"/>
            <a:tailEnd len="med" w="med" type="none"/>
          </a:ln>
        </p:spPr>
      </p:cxnSp>
      <p:sp>
        <p:nvSpPr>
          <p:cNvPr id="100" name="Google Shape;100;p16"/>
          <p:cNvSpPr/>
          <p:nvPr/>
        </p:nvSpPr>
        <p:spPr>
          <a:xfrm>
            <a:off x="2839388" y="2209450"/>
            <a:ext cx="1715100" cy="529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Database Administrator Group</a:t>
            </a:r>
            <a:endParaRPr sz="1100"/>
          </a:p>
        </p:txBody>
      </p:sp>
      <p:cxnSp>
        <p:nvCxnSpPr>
          <p:cNvPr id="101" name="Google Shape;101;p16"/>
          <p:cNvCxnSpPr/>
          <p:nvPr/>
        </p:nvCxnSpPr>
        <p:spPr>
          <a:xfrm flipH="1" rot="10800000">
            <a:off x="3739875" y="2036650"/>
            <a:ext cx="1800" cy="172800"/>
          </a:xfrm>
          <a:prstGeom prst="straightConnector1">
            <a:avLst/>
          </a:prstGeom>
          <a:noFill/>
          <a:ln cap="flat" cmpd="sng" w="28575">
            <a:solidFill>
              <a:schemeClr val="lt2"/>
            </a:solidFill>
            <a:prstDash val="solid"/>
            <a:round/>
            <a:headEnd len="med" w="med" type="none"/>
            <a:tailEnd len="med" w="med" type="none"/>
          </a:ln>
        </p:spPr>
      </p:cxnSp>
      <p:cxnSp>
        <p:nvCxnSpPr>
          <p:cNvPr id="102" name="Google Shape;102;p16"/>
          <p:cNvCxnSpPr/>
          <p:nvPr/>
        </p:nvCxnSpPr>
        <p:spPr>
          <a:xfrm flipH="1" rot="10800000">
            <a:off x="5553488" y="2036625"/>
            <a:ext cx="1800" cy="172800"/>
          </a:xfrm>
          <a:prstGeom prst="straightConnector1">
            <a:avLst/>
          </a:prstGeom>
          <a:noFill/>
          <a:ln cap="flat" cmpd="sng" w="28575">
            <a:solidFill>
              <a:schemeClr val="lt2"/>
            </a:solidFill>
            <a:prstDash val="solid"/>
            <a:round/>
            <a:headEnd len="med" w="med" type="none"/>
            <a:tailEnd len="med" w="med" type="none"/>
          </a:ln>
        </p:spPr>
      </p:cxnSp>
      <p:sp>
        <p:nvSpPr>
          <p:cNvPr id="103" name="Google Shape;103;p16"/>
          <p:cNvSpPr/>
          <p:nvPr/>
        </p:nvSpPr>
        <p:spPr>
          <a:xfrm>
            <a:off x="4646338" y="2209450"/>
            <a:ext cx="1715100" cy="529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Monitoring Group</a:t>
            </a:r>
            <a:endParaRPr sz="1100"/>
          </a:p>
        </p:txBody>
      </p:sp>
      <p:cxnSp>
        <p:nvCxnSpPr>
          <p:cNvPr id="104" name="Google Shape;104;p16"/>
          <p:cNvCxnSpPr/>
          <p:nvPr/>
        </p:nvCxnSpPr>
        <p:spPr>
          <a:xfrm flipH="1" rot="10800000">
            <a:off x="7270613" y="2036625"/>
            <a:ext cx="1800" cy="172800"/>
          </a:xfrm>
          <a:prstGeom prst="straightConnector1">
            <a:avLst/>
          </a:prstGeom>
          <a:noFill/>
          <a:ln cap="flat" cmpd="sng" w="28575">
            <a:solidFill>
              <a:schemeClr val="lt2"/>
            </a:solidFill>
            <a:prstDash val="solid"/>
            <a:round/>
            <a:headEnd len="med" w="med" type="none"/>
            <a:tailEnd len="med" w="med" type="none"/>
          </a:ln>
        </p:spPr>
      </p:cxnSp>
      <p:sp>
        <p:nvSpPr>
          <p:cNvPr id="105" name="Google Shape;105;p16"/>
          <p:cNvSpPr/>
          <p:nvPr/>
        </p:nvSpPr>
        <p:spPr>
          <a:xfrm>
            <a:off x="6453300" y="2209450"/>
            <a:ext cx="1636500" cy="529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TigerMed S3 Access Role</a:t>
            </a:r>
            <a:endParaRPr sz="1100"/>
          </a:p>
        </p:txBody>
      </p:sp>
      <p:cxnSp>
        <p:nvCxnSpPr>
          <p:cNvPr id="106" name="Google Shape;106;p16"/>
          <p:cNvCxnSpPr>
            <a:stCxn id="95" idx="2"/>
            <a:endCxn id="107" idx="2"/>
          </p:cNvCxnSpPr>
          <p:nvPr/>
        </p:nvCxnSpPr>
        <p:spPr>
          <a:xfrm>
            <a:off x="1868075" y="2739250"/>
            <a:ext cx="26400" cy="1384800"/>
          </a:xfrm>
          <a:prstGeom prst="straightConnector1">
            <a:avLst/>
          </a:prstGeom>
          <a:noFill/>
          <a:ln cap="flat" cmpd="sng" w="28575">
            <a:solidFill>
              <a:schemeClr val="lt2"/>
            </a:solidFill>
            <a:prstDash val="solid"/>
            <a:round/>
            <a:headEnd len="med" w="med" type="none"/>
            <a:tailEnd len="med" w="med" type="none"/>
          </a:ln>
        </p:spPr>
      </p:cxnSp>
      <p:cxnSp>
        <p:nvCxnSpPr>
          <p:cNvPr id="108" name="Google Shape;108;p16"/>
          <p:cNvCxnSpPr>
            <a:endCxn id="109" idx="2"/>
          </p:cNvCxnSpPr>
          <p:nvPr/>
        </p:nvCxnSpPr>
        <p:spPr>
          <a:xfrm>
            <a:off x="3741675" y="2739300"/>
            <a:ext cx="26400" cy="1384800"/>
          </a:xfrm>
          <a:prstGeom prst="straightConnector1">
            <a:avLst/>
          </a:prstGeom>
          <a:noFill/>
          <a:ln cap="flat" cmpd="sng" w="28575">
            <a:solidFill>
              <a:schemeClr val="lt2"/>
            </a:solidFill>
            <a:prstDash val="solid"/>
            <a:round/>
            <a:headEnd len="med" w="med" type="none"/>
            <a:tailEnd len="med" w="med" type="none"/>
          </a:ln>
        </p:spPr>
      </p:cxnSp>
      <p:cxnSp>
        <p:nvCxnSpPr>
          <p:cNvPr id="110" name="Google Shape;110;p16"/>
          <p:cNvCxnSpPr>
            <a:endCxn id="111" idx="2"/>
          </p:cNvCxnSpPr>
          <p:nvPr/>
        </p:nvCxnSpPr>
        <p:spPr>
          <a:xfrm>
            <a:off x="5528000" y="2739325"/>
            <a:ext cx="26400" cy="2077200"/>
          </a:xfrm>
          <a:prstGeom prst="straightConnector1">
            <a:avLst/>
          </a:prstGeom>
          <a:noFill/>
          <a:ln cap="flat" cmpd="sng" w="28575">
            <a:solidFill>
              <a:schemeClr val="lt2"/>
            </a:solidFill>
            <a:prstDash val="solid"/>
            <a:round/>
            <a:headEnd len="med" w="med" type="none"/>
            <a:tailEnd len="med" w="med" type="none"/>
          </a:ln>
        </p:spPr>
      </p:cxnSp>
      <p:cxnSp>
        <p:nvCxnSpPr>
          <p:cNvPr id="112" name="Google Shape;112;p16"/>
          <p:cNvCxnSpPr>
            <a:stCxn id="105" idx="2"/>
            <a:endCxn id="113" idx="2"/>
          </p:cNvCxnSpPr>
          <p:nvPr/>
        </p:nvCxnSpPr>
        <p:spPr>
          <a:xfrm>
            <a:off x="7271550" y="2739250"/>
            <a:ext cx="30000" cy="692400"/>
          </a:xfrm>
          <a:prstGeom prst="straightConnector1">
            <a:avLst/>
          </a:prstGeom>
          <a:noFill/>
          <a:ln cap="flat" cmpd="sng" w="28575">
            <a:solidFill>
              <a:schemeClr val="lt2"/>
            </a:solidFill>
            <a:prstDash val="solid"/>
            <a:round/>
            <a:headEnd len="med" w="med" type="none"/>
            <a:tailEnd len="med" w="med" type="none"/>
          </a:ln>
        </p:spPr>
      </p:cxnSp>
      <p:sp>
        <p:nvSpPr>
          <p:cNvPr id="114" name="Google Shape;114;p16"/>
          <p:cNvSpPr/>
          <p:nvPr/>
        </p:nvSpPr>
        <p:spPr>
          <a:xfrm>
            <a:off x="1010525" y="2901875"/>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Amos Admeen, Lead Systems Administrator</a:t>
            </a:r>
            <a:endParaRPr sz="1100"/>
          </a:p>
        </p:txBody>
      </p:sp>
      <p:sp>
        <p:nvSpPr>
          <p:cNvPr id="107" name="Google Shape;107;p16"/>
          <p:cNvSpPr/>
          <p:nvPr/>
        </p:nvSpPr>
        <p:spPr>
          <a:xfrm>
            <a:off x="1036925" y="3594300"/>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Barb Cistems, Systems Administrator</a:t>
            </a:r>
            <a:endParaRPr sz="1100"/>
          </a:p>
        </p:txBody>
      </p:sp>
      <p:sp>
        <p:nvSpPr>
          <p:cNvPr id="109" name="Google Shape;109;p16"/>
          <p:cNvSpPr/>
          <p:nvPr/>
        </p:nvSpPr>
        <p:spPr>
          <a:xfrm>
            <a:off x="2910525" y="3594300"/>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Ghat Yurdata, Sr. Database Administrator</a:t>
            </a:r>
            <a:endParaRPr sz="1100"/>
          </a:p>
        </p:txBody>
      </p:sp>
      <p:sp>
        <p:nvSpPr>
          <p:cNvPr id="115" name="Google Shape;115;p16"/>
          <p:cNvSpPr/>
          <p:nvPr/>
        </p:nvSpPr>
        <p:spPr>
          <a:xfrm>
            <a:off x="2910525" y="2901875"/>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Dee Beead, Database Administrator</a:t>
            </a:r>
            <a:endParaRPr sz="1100"/>
          </a:p>
        </p:txBody>
      </p:sp>
      <p:sp>
        <p:nvSpPr>
          <p:cNvPr id="116" name="Google Shape;116;p16"/>
          <p:cNvSpPr/>
          <p:nvPr/>
        </p:nvSpPr>
        <p:spPr>
          <a:xfrm>
            <a:off x="4696850" y="2901875"/>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Noah Sleep, AWS Resource Monitor</a:t>
            </a:r>
            <a:endParaRPr sz="1100"/>
          </a:p>
        </p:txBody>
      </p:sp>
      <p:sp>
        <p:nvSpPr>
          <p:cNvPr id="117" name="Google Shape;117;p16"/>
          <p:cNvSpPr/>
          <p:nvPr/>
        </p:nvSpPr>
        <p:spPr>
          <a:xfrm>
            <a:off x="4696850" y="3594300"/>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Isaac Zeeall, AWS Resource Monitor</a:t>
            </a:r>
            <a:endParaRPr sz="1100"/>
          </a:p>
        </p:txBody>
      </p:sp>
      <p:sp>
        <p:nvSpPr>
          <p:cNvPr id="111" name="Google Shape;111;p16"/>
          <p:cNvSpPr/>
          <p:nvPr/>
        </p:nvSpPr>
        <p:spPr>
          <a:xfrm>
            <a:off x="4696850" y="4286725"/>
            <a:ext cx="17151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Ida See, AWS Resource Monitor</a:t>
            </a:r>
            <a:endParaRPr sz="1100"/>
          </a:p>
        </p:txBody>
      </p:sp>
      <p:sp>
        <p:nvSpPr>
          <p:cNvPr id="113" name="Google Shape;113;p16"/>
          <p:cNvSpPr/>
          <p:nvPr/>
        </p:nvSpPr>
        <p:spPr>
          <a:xfrm>
            <a:off x="6483175" y="2901875"/>
            <a:ext cx="1636500" cy="5298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t>Application Layer sets up a connection with the database</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Password Management and Security Policies</a:t>
            </a:r>
            <a:endParaRPr/>
          </a:p>
        </p:txBody>
      </p:sp>
      <p:sp>
        <p:nvSpPr>
          <p:cNvPr id="123" name="Google Shape;123;p17"/>
          <p:cNvSpPr txBox="1"/>
          <p:nvPr>
            <p:ph idx="1" type="body"/>
          </p:nvPr>
        </p:nvSpPr>
        <p:spPr>
          <a:xfrm>
            <a:off x="387900" y="156027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600"/>
              <a:t>Requirement 1:</a:t>
            </a:r>
            <a:br>
              <a:rPr lang="en" sz="1600"/>
            </a:br>
            <a:r>
              <a:rPr lang="en" sz="1600"/>
              <a:t>Password Complexity</a:t>
            </a:r>
            <a:endParaRPr sz="1600"/>
          </a:p>
          <a:p>
            <a:pPr indent="-304800" lvl="1" marL="914400" rtl="0" algn="l">
              <a:spcBef>
                <a:spcPts val="0"/>
              </a:spcBef>
              <a:spcAft>
                <a:spcPts val="0"/>
              </a:spcAft>
              <a:buSzPts val="1200"/>
              <a:buAutoNum type="alphaLcParenR"/>
            </a:pPr>
            <a:r>
              <a:rPr lang="en" sz="1200"/>
              <a:t>Minimum of 8 characters</a:t>
            </a:r>
            <a:endParaRPr sz="1200"/>
          </a:p>
          <a:p>
            <a:pPr indent="-304800" lvl="1" marL="914400" rtl="0" algn="l">
              <a:spcBef>
                <a:spcPts val="0"/>
              </a:spcBef>
              <a:spcAft>
                <a:spcPts val="0"/>
              </a:spcAft>
              <a:buSzPts val="1200"/>
              <a:buAutoNum type="alphaLcParenR"/>
            </a:pPr>
            <a:r>
              <a:rPr lang="en" sz="1200"/>
              <a:t>Must include:</a:t>
            </a:r>
            <a:endParaRPr sz="1200"/>
          </a:p>
          <a:p>
            <a:pPr indent="-304800" lvl="2" marL="1371600" rtl="0" algn="l">
              <a:spcBef>
                <a:spcPts val="0"/>
              </a:spcBef>
              <a:spcAft>
                <a:spcPts val="0"/>
              </a:spcAft>
              <a:buSzPts val="1200"/>
              <a:buAutoNum type="romanLcParenR"/>
            </a:pPr>
            <a:r>
              <a:rPr lang="en" sz="1200"/>
              <a:t>1 uppercase letter</a:t>
            </a:r>
            <a:endParaRPr sz="1200"/>
          </a:p>
          <a:p>
            <a:pPr indent="-304800" lvl="2" marL="1371600" rtl="0" algn="l">
              <a:spcBef>
                <a:spcPts val="0"/>
              </a:spcBef>
              <a:spcAft>
                <a:spcPts val="0"/>
              </a:spcAft>
              <a:buSzPts val="1200"/>
              <a:buAutoNum type="romanLcParenR"/>
            </a:pPr>
            <a:r>
              <a:rPr lang="en" sz="1200"/>
              <a:t>1 lowercase letter</a:t>
            </a:r>
            <a:endParaRPr sz="1200"/>
          </a:p>
          <a:p>
            <a:pPr indent="-304800" lvl="2" marL="1371600" rtl="0" algn="l">
              <a:spcBef>
                <a:spcPts val="0"/>
              </a:spcBef>
              <a:spcAft>
                <a:spcPts val="0"/>
              </a:spcAft>
              <a:buSzPts val="1200"/>
              <a:buAutoNum type="romanLcParenR"/>
            </a:pPr>
            <a:r>
              <a:rPr lang="en" sz="1200"/>
              <a:t>1 special character</a:t>
            </a:r>
            <a:endParaRPr sz="1200"/>
          </a:p>
          <a:p>
            <a:pPr indent="-304800" lvl="2" marL="1371600" rtl="0" algn="l">
              <a:spcBef>
                <a:spcPts val="0"/>
              </a:spcBef>
              <a:spcAft>
                <a:spcPts val="0"/>
              </a:spcAft>
              <a:buSzPts val="1200"/>
              <a:buAutoNum type="romanLcParenR"/>
            </a:pPr>
            <a:r>
              <a:rPr lang="en" sz="1200"/>
              <a:t>1 number</a:t>
            </a:r>
            <a:endParaRPr sz="1200"/>
          </a:p>
          <a:p>
            <a:pPr indent="0" lvl="0" marL="0" rtl="0" algn="l">
              <a:spcBef>
                <a:spcPts val="0"/>
              </a:spcBef>
              <a:spcAft>
                <a:spcPts val="0"/>
              </a:spcAft>
              <a:buNone/>
            </a:pPr>
            <a:r>
              <a:rPr lang="en" sz="1700"/>
              <a:t>Solution: IAM Policy Implementation</a:t>
            </a:r>
            <a:endParaRPr sz="1700"/>
          </a:p>
          <a:p>
            <a:pPr indent="-304800" lvl="0" marL="914400" rtl="0" algn="l">
              <a:spcBef>
                <a:spcPts val="0"/>
              </a:spcBef>
              <a:spcAft>
                <a:spcPts val="0"/>
              </a:spcAft>
              <a:buSzPts val="1200"/>
              <a:buAutoNum type="alphaLcParenR"/>
            </a:pPr>
            <a:r>
              <a:rPr lang="en" sz="1200"/>
              <a:t>Use an IAM policy to enforce password requirements.</a:t>
            </a:r>
            <a:endParaRPr sz="1200"/>
          </a:p>
          <a:p>
            <a:pPr indent="-304800" lvl="0" marL="914400" rtl="0" algn="l">
              <a:spcBef>
                <a:spcPts val="0"/>
              </a:spcBef>
              <a:spcAft>
                <a:spcPts val="0"/>
              </a:spcAft>
              <a:buSzPts val="1200"/>
              <a:buAutoNum type="alphaLcParenR"/>
            </a:pPr>
            <a:r>
              <a:rPr lang="en" sz="1200"/>
              <a:t>Users must fulfill all criteria before proceeding with password creation.</a:t>
            </a:r>
            <a:endParaRPr sz="1200"/>
          </a:p>
        </p:txBody>
      </p:sp>
      <p:pic>
        <p:nvPicPr>
          <p:cNvPr id="124" name="Google Shape;124;p17"/>
          <p:cNvPicPr preferRelativeResize="0"/>
          <p:nvPr/>
        </p:nvPicPr>
        <p:blipFill>
          <a:blip r:embed="rId3">
            <a:alphaModFix/>
          </a:blip>
          <a:stretch>
            <a:fillRect/>
          </a:stretch>
        </p:blipFill>
        <p:spPr>
          <a:xfrm>
            <a:off x="5649450" y="1368638"/>
            <a:ext cx="3188275" cy="2406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Password Expiration Policy</a:t>
            </a:r>
            <a:endParaRPr/>
          </a:p>
        </p:txBody>
      </p:sp>
      <p:sp>
        <p:nvSpPr>
          <p:cNvPr id="130" name="Google Shape;130;p18"/>
          <p:cNvSpPr txBox="1"/>
          <p:nvPr>
            <p:ph idx="1" type="body"/>
          </p:nvPr>
        </p:nvSpPr>
        <p:spPr>
          <a:xfrm>
            <a:off x="387900" y="1560275"/>
            <a:ext cx="52017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600"/>
              <a:t>Requirement 2:</a:t>
            </a:r>
            <a:br>
              <a:rPr lang="en" sz="1600"/>
            </a:br>
            <a:r>
              <a:rPr lang="en" sz="1600"/>
              <a:t>Password Expiration Policy</a:t>
            </a:r>
            <a:endParaRPr sz="1600"/>
          </a:p>
          <a:p>
            <a:pPr indent="-304800" lvl="1" marL="914400" rtl="0" algn="l">
              <a:spcBef>
                <a:spcPts val="0"/>
              </a:spcBef>
              <a:spcAft>
                <a:spcPts val="0"/>
              </a:spcAft>
              <a:buSzPts val="1200"/>
              <a:buAutoNum type="alphaLcParenR"/>
            </a:pPr>
            <a:r>
              <a:rPr lang="en" sz="1200"/>
              <a:t>Mandatory Password Changes:</a:t>
            </a:r>
            <a:endParaRPr sz="1200"/>
          </a:p>
          <a:p>
            <a:pPr indent="-304800" lvl="2" marL="1371600" rtl="0" algn="l">
              <a:spcBef>
                <a:spcPts val="0"/>
              </a:spcBef>
              <a:spcAft>
                <a:spcPts val="0"/>
              </a:spcAft>
              <a:buSzPts val="1200"/>
              <a:buAutoNum type="romanLcParenR"/>
            </a:pPr>
            <a:r>
              <a:rPr lang="en" sz="1200"/>
              <a:t>Passwords must be updated every 90 days.</a:t>
            </a:r>
            <a:endParaRPr sz="1200"/>
          </a:p>
          <a:p>
            <a:pPr indent="-304800" lvl="2" marL="1371600" rtl="0" algn="l">
              <a:spcBef>
                <a:spcPts val="0"/>
              </a:spcBef>
              <a:spcAft>
                <a:spcPts val="0"/>
              </a:spcAft>
              <a:buSzPts val="1200"/>
              <a:buAutoNum type="romanLcParenR"/>
            </a:pPr>
            <a:r>
              <a:rPr lang="en" sz="1200"/>
              <a:t>Users cannot reuse any of the last three passwords.</a:t>
            </a:r>
            <a:endParaRPr sz="1200"/>
          </a:p>
          <a:p>
            <a:pPr indent="0" lvl="0" marL="0" rtl="0" algn="l">
              <a:spcBef>
                <a:spcPts val="1200"/>
              </a:spcBef>
              <a:spcAft>
                <a:spcPts val="0"/>
              </a:spcAft>
              <a:buNone/>
            </a:pPr>
            <a:r>
              <a:rPr lang="en" sz="1700"/>
              <a:t>Solution: </a:t>
            </a:r>
            <a:r>
              <a:rPr lang="en" sz="1700"/>
              <a:t>Expiration Notifications</a:t>
            </a:r>
            <a:endParaRPr sz="1700"/>
          </a:p>
          <a:p>
            <a:pPr indent="-304800" lvl="0" marL="914400" rtl="0" algn="l">
              <a:spcBef>
                <a:spcPts val="0"/>
              </a:spcBef>
              <a:spcAft>
                <a:spcPts val="0"/>
              </a:spcAft>
              <a:buSzPts val="1200"/>
              <a:buAutoNum type="alphaLcParenR"/>
            </a:pPr>
            <a:r>
              <a:rPr lang="en" sz="1200"/>
              <a:t>Send email or text reminders to users 2 weeks before their password expires.</a:t>
            </a:r>
            <a:endParaRPr sz="1200"/>
          </a:p>
          <a:p>
            <a:pPr indent="-304800" lvl="0" marL="914400" rtl="0" algn="l">
              <a:spcBef>
                <a:spcPts val="0"/>
              </a:spcBef>
              <a:spcAft>
                <a:spcPts val="0"/>
              </a:spcAft>
              <a:buSzPts val="1200"/>
              <a:buAutoNum type="alphaLcParenR"/>
            </a:pPr>
            <a:r>
              <a:rPr lang="en" sz="1200"/>
              <a:t>Implement an IAM policy to facilitate these reminders.</a:t>
            </a:r>
            <a:endParaRPr sz="1200"/>
          </a:p>
        </p:txBody>
      </p:sp>
      <p:pic>
        <p:nvPicPr>
          <p:cNvPr id="131" name="Google Shape;131;p18"/>
          <p:cNvPicPr preferRelativeResize="0"/>
          <p:nvPr/>
        </p:nvPicPr>
        <p:blipFill>
          <a:blip r:embed="rId3">
            <a:alphaModFix/>
          </a:blip>
          <a:stretch>
            <a:fillRect/>
          </a:stretch>
        </p:blipFill>
        <p:spPr>
          <a:xfrm>
            <a:off x="5474450" y="1768575"/>
            <a:ext cx="3586951" cy="2268249"/>
          </a:xfrm>
          <a:prstGeom prst="rect">
            <a:avLst/>
          </a:prstGeom>
          <a:noFill/>
          <a:ln>
            <a:noFill/>
          </a:ln>
        </p:spPr>
      </p:pic>
      <p:sp>
        <p:nvSpPr>
          <p:cNvPr id="132" name="Google Shape;132;p18"/>
          <p:cNvSpPr/>
          <p:nvPr/>
        </p:nvSpPr>
        <p:spPr>
          <a:xfrm>
            <a:off x="5524900" y="2223575"/>
            <a:ext cx="774900" cy="3483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Administrator Access Requirements</a:t>
            </a:r>
            <a:endParaRPr/>
          </a:p>
        </p:txBody>
      </p:sp>
      <p:sp>
        <p:nvSpPr>
          <p:cNvPr id="138" name="Google Shape;138;p19"/>
          <p:cNvSpPr txBox="1"/>
          <p:nvPr>
            <p:ph idx="1" type="body"/>
          </p:nvPr>
        </p:nvSpPr>
        <p:spPr>
          <a:xfrm>
            <a:off x="387900" y="1560275"/>
            <a:ext cx="5839200" cy="3078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en" sz="1600"/>
              <a:t>Requirement 3 &amp; 4:</a:t>
            </a:r>
            <a:br>
              <a:rPr lang="en" sz="1600"/>
            </a:br>
            <a:r>
              <a:rPr lang="en" sz="1600"/>
              <a:t>Programmat</a:t>
            </a:r>
            <a:r>
              <a:rPr lang="en" sz="1600"/>
              <a:t>i</a:t>
            </a:r>
            <a:r>
              <a:rPr lang="en" sz="1600"/>
              <a:t>c Access:</a:t>
            </a:r>
            <a:endParaRPr sz="1600"/>
          </a:p>
          <a:p>
            <a:pPr indent="-304800" lvl="1" marL="914400" rtl="0" algn="l">
              <a:spcBef>
                <a:spcPts val="0"/>
              </a:spcBef>
              <a:spcAft>
                <a:spcPts val="0"/>
              </a:spcAft>
              <a:buSzPts val="1200"/>
              <a:buAutoNum type="alphaLcParenR"/>
            </a:pPr>
            <a:r>
              <a:rPr lang="en" sz="1200"/>
              <a:t>All administrators must have programmatic access.</a:t>
            </a:r>
            <a:endParaRPr sz="1200"/>
          </a:p>
          <a:p>
            <a:pPr indent="-304800" lvl="1" marL="914400" rtl="0" algn="l">
              <a:spcBef>
                <a:spcPts val="0"/>
              </a:spcBef>
              <a:spcAft>
                <a:spcPts val="0"/>
              </a:spcAft>
              <a:buSzPts val="1200"/>
              <a:buAutoNum type="alphaLcParenR"/>
            </a:pPr>
            <a:r>
              <a:rPr lang="en" sz="1200"/>
              <a:t>Each admin will receive:</a:t>
            </a:r>
            <a:endParaRPr sz="1200"/>
          </a:p>
          <a:p>
            <a:pPr indent="-304800" lvl="2" marL="1371600" rtl="0" algn="l">
              <a:spcBef>
                <a:spcPts val="0"/>
              </a:spcBef>
              <a:spcAft>
                <a:spcPts val="0"/>
              </a:spcAft>
              <a:buSzPts val="1200"/>
              <a:buAutoNum type="romanLcParenR"/>
            </a:pPr>
            <a:r>
              <a:rPr lang="en" sz="1200"/>
              <a:t>Access Key ID</a:t>
            </a:r>
            <a:endParaRPr sz="1200"/>
          </a:p>
          <a:p>
            <a:pPr indent="-304800" lvl="2" marL="1371600" rtl="0" algn="l">
              <a:spcBef>
                <a:spcPts val="0"/>
              </a:spcBef>
              <a:spcAft>
                <a:spcPts val="0"/>
              </a:spcAft>
              <a:buSzPts val="1200"/>
              <a:buAutoNum type="romanLcParenR"/>
            </a:pPr>
            <a:r>
              <a:rPr lang="en" sz="1200"/>
              <a:t>Secret Access Key</a:t>
            </a:r>
            <a:endParaRPr sz="1200"/>
          </a:p>
          <a:p>
            <a:pPr indent="0" lvl="0" marL="0" rtl="0" algn="l">
              <a:spcBef>
                <a:spcPts val="1200"/>
              </a:spcBef>
              <a:spcAft>
                <a:spcPts val="0"/>
              </a:spcAft>
              <a:buNone/>
            </a:pPr>
            <a:r>
              <a:rPr lang="en" sz="1700"/>
              <a:t>Solution: </a:t>
            </a:r>
            <a:r>
              <a:rPr lang="en" sz="1700"/>
              <a:t>Secure Sign-In &amp; Administrator Credentials</a:t>
            </a:r>
            <a:endParaRPr sz="1700"/>
          </a:p>
          <a:p>
            <a:pPr indent="-304800" lvl="0" marL="914400" rtl="0" algn="l">
              <a:spcBef>
                <a:spcPts val="0"/>
              </a:spcBef>
              <a:spcAft>
                <a:spcPts val="0"/>
              </a:spcAft>
              <a:buSzPts val="1200"/>
              <a:buAutoNum type="alphaLcParenR"/>
            </a:pPr>
            <a:r>
              <a:rPr lang="en" sz="1200"/>
              <a:t>Require Virtual MFA for all admin sign-ins to the AWS Management Console and Authenticator App.</a:t>
            </a:r>
            <a:endParaRPr sz="1200"/>
          </a:p>
          <a:p>
            <a:pPr indent="-304800" lvl="0" marL="914400" rtl="0" algn="l">
              <a:spcBef>
                <a:spcPts val="0"/>
              </a:spcBef>
              <a:spcAft>
                <a:spcPts val="0"/>
              </a:spcAft>
              <a:buSzPts val="1200"/>
              <a:buAutoNum type="alphaLcParenR"/>
            </a:pPr>
            <a:r>
              <a:rPr lang="en" sz="1200"/>
              <a:t>Admins must have:</a:t>
            </a:r>
            <a:endParaRPr sz="1200"/>
          </a:p>
          <a:p>
            <a:pPr indent="-304800" lvl="1" marL="1371600" rtl="0" algn="l">
              <a:spcBef>
                <a:spcPts val="0"/>
              </a:spcBef>
              <a:spcAft>
                <a:spcPts val="0"/>
              </a:spcAft>
              <a:buSzPts val="1200"/>
              <a:buAutoNum type="romanLcParenR"/>
            </a:pPr>
            <a:r>
              <a:rPr lang="en" sz="1200"/>
              <a:t>12-digit account ID</a:t>
            </a:r>
            <a:endParaRPr sz="1200"/>
          </a:p>
          <a:p>
            <a:pPr indent="-304800" lvl="1" marL="1371600" rtl="0" algn="l">
              <a:spcBef>
                <a:spcPts val="0"/>
              </a:spcBef>
              <a:spcAft>
                <a:spcPts val="0"/>
              </a:spcAft>
              <a:buSzPts val="1200"/>
              <a:buAutoNum type="romanLcParenR"/>
            </a:pPr>
            <a:r>
              <a:rPr lang="en" sz="1200"/>
              <a:t>IAM username</a:t>
            </a:r>
            <a:endParaRPr sz="1200"/>
          </a:p>
          <a:p>
            <a:pPr indent="-304800" lvl="1" marL="1371600" rtl="0" algn="l">
              <a:spcBef>
                <a:spcPts val="0"/>
              </a:spcBef>
              <a:spcAft>
                <a:spcPts val="0"/>
              </a:spcAft>
              <a:buSzPts val="1200"/>
              <a:buAutoNum type="romanLcParenR"/>
            </a:pPr>
            <a:r>
              <a:rPr lang="en" sz="1200"/>
              <a:t>IAM password</a:t>
            </a:r>
            <a:endParaRPr sz="1200"/>
          </a:p>
        </p:txBody>
      </p:sp>
      <p:pic>
        <p:nvPicPr>
          <p:cNvPr id="139" name="Google Shape;139;p19"/>
          <p:cNvPicPr preferRelativeResize="0"/>
          <p:nvPr/>
        </p:nvPicPr>
        <p:blipFill>
          <a:blip r:embed="rId3">
            <a:alphaModFix/>
          </a:blip>
          <a:stretch>
            <a:fillRect/>
          </a:stretch>
        </p:blipFill>
        <p:spPr>
          <a:xfrm>
            <a:off x="6106025" y="1667825"/>
            <a:ext cx="2916899" cy="24531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Network and Network Security: VPCs</a:t>
            </a:r>
            <a:endParaRPr/>
          </a:p>
        </p:txBody>
      </p:sp>
      <p:graphicFrame>
        <p:nvGraphicFramePr>
          <p:cNvPr id="145" name="Google Shape;145;p20"/>
          <p:cNvGraphicFramePr/>
          <p:nvPr/>
        </p:nvGraphicFramePr>
        <p:xfrm>
          <a:off x="1169763" y="1748875"/>
          <a:ext cx="3000000" cy="3000000"/>
        </p:xfrm>
        <a:graphic>
          <a:graphicData uri="http://schemas.openxmlformats.org/drawingml/2006/table">
            <a:tbl>
              <a:tblPr>
                <a:noFill/>
                <a:tableStyleId>{5579FB35-F444-419E-A9A0-927831BD9803}</a:tableStyleId>
              </a:tblPr>
              <a:tblGrid>
                <a:gridCol w="1134075"/>
                <a:gridCol w="1134075"/>
                <a:gridCol w="1134075"/>
                <a:gridCol w="1134075"/>
                <a:gridCol w="1134075"/>
                <a:gridCol w="1134075"/>
              </a:tblGrid>
              <a:tr h="537975">
                <a:tc>
                  <a:txBody>
                    <a:bodyPr/>
                    <a:lstStyle/>
                    <a:p>
                      <a:pPr indent="0" lvl="0" marL="0" rtl="0" algn="ctr">
                        <a:spcBef>
                          <a:spcPts val="0"/>
                        </a:spcBef>
                        <a:spcAft>
                          <a:spcPts val="0"/>
                        </a:spcAft>
                        <a:buNone/>
                      </a:pPr>
                      <a:r>
                        <a:rPr lang="en">
                          <a:solidFill>
                            <a:schemeClr val="dk1"/>
                          </a:solidFill>
                        </a:rPr>
                        <a:t>VPC</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Region</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Purpose</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 Subnets</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 AZs</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CIDR Range</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TigerMed-US-VPC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us-east-1</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Handles U.S. traffic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4</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10.1.0.0/16</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TigerMed-APAC-VPC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ap-northeast-1</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Handles APAC traffic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4</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10.2.0.0/16</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TigerMed-EU-VPC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eu-west-2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Handles Europe traffic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4</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10.3.0.0/16</a:t>
                      </a:r>
                      <a:endParaRPr>
                        <a:solidFill>
                          <a:schemeClr val="dk1"/>
                        </a:solidFill>
                      </a:endParaRPr>
                    </a:p>
                  </a:txBody>
                  <a:tcPr marT="91425" marB="91425" marR="91425" marL="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Network and Network Security: Subnets</a:t>
            </a:r>
            <a:endParaRPr/>
          </a:p>
        </p:txBody>
      </p:sp>
      <p:graphicFrame>
        <p:nvGraphicFramePr>
          <p:cNvPr id="151" name="Google Shape;151;p21"/>
          <p:cNvGraphicFramePr/>
          <p:nvPr/>
        </p:nvGraphicFramePr>
        <p:xfrm>
          <a:off x="1169813" y="1461000"/>
          <a:ext cx="3000000" cy="3000000"/>
        </p:xfrm>
        <a:graphic>
          <a:graphicData uri="http://schemas.openxmlformats.org/drawingml/2006/table">
            <a:tbl>
              <a:tblPr>
                <a:noFill/>
                <a:tableStyleId>{5579FB35-F444-419E-A9A0-927831BD9803}</a:tableStyleId>
              </a:tblPr>
              <a:tblGrid>
                <a:gridCol w="1360875"/>
                <a:gridCol w="1360875"/>
                <a:gridCol w="1360875"/>
                <a:gridCol w="1360875"/>
                <a:gridCol w="1360875"/>
              </a:tblGrid>
              <a:tr h="537975">
                <a:tc>
                  <a:txBody>
                    <a:bodyPr/>
                    <a:lstStyle/>
                    <a:p>
                      <a:pPr indent="0" lvl="0" marL="0" rtl="0" algn="ctr">
                        <a:spcBef>
                          <a:spcPts val="0"/>
                        </a:spcBef>
                        <a:spcAft>
                          <a:spcPts val="0"/>
                        </a:spcAft>
                        <a:buNone/>
                      </a:pPr>
                      <a:r>
                        <a:rPr lang="en">
                          <a:solidFill>
                            <a:schemeClr val="dk1"/>
                          </a:solidFill>
                        </a:rPr>
                        <a:t>Subnet Name</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VPC</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Subnet Type</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Availability Zone</a:t>
                      </a:r>
                      <a:endParaRPr>
                        <a:solidFill>
                          <a:schemeClr val="dk1"/>
                        </a:solidFill>
                      </a:endParaRPr>
                    </a:p>
                  </a:txBody>
                  <a:tcPr marT="91425" marB="91425" marR="91425" marL="91425"/>
                </a:tc>
                <a:tc>
                  <a:txBody>
                    <a:bodyPr/>
                    <a:lstStyle/>
                    <a:p>
                      <a:pPr indent="0" lvl="0" marL="0" rtl="0" algn="ctr">
                        <a:spcBef>
                          <a:spcPts val="0"/>
                        </a:spcBef>
                        <a:spcAft>
                          <a:spcPts val="0"/>
                        </a:spcAft>
                        <a:buNone/>
                      </a:pPr>
                      <a:r>
                        <a:rPr lang="en">
                          <a:solidFill>
                            <a:schemeClr val="dk1"/>
                          </a:solidFill>
                        </a:rPr>
                        <a:t>Subnet CIDR Range</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TigerMed-US-subnet-public1</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TigerMed-US</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public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us-east-1a</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10.1.1.0/24</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TigerMed-US-subnet-private1</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TigerMed-US</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private</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us-east-1a</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10.1.2.0/24</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TigerMed-US-subnet-public2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TigerMed-US</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public</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us-east-1b</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10.1.3.0/24</a:t>
                      </a:r>
                      <a:endParaRPr>
                        <a:solidFill>
                          <a:schemeClr val="dk1"/>
                        </a:solidFill>
                      </a:endParaRPr>
                    </a:p>
                  </a:txBody>
                  <a:tcPr marT="91425" marB="91425" marR="91425" marL="91425"/>
                </a:tc>
              </a:tr>
              <a:tr h="537975">
                <a:tc>
                  <a:txBody>
                    <a:bodyPr/>
                    <a:lstStyle/>
                    <a:p>
                      <a:pPr indent="0" lvl="0" marL="0" rtl="0" algn="l">
                        <a:spcBef>
                          <a:spcPts val="0"/>
                        </a:spcBef>
                        <a:spcAft>
                          <a:spcPts val="0"/>
                        </a:spcAft>
                        <a:buNone/>
                      </a:pPr>
                      <a:r>
                        <a:rPr lang="en">
                          <a:solidFill>
                            <a:schemeClr val="dk1"/>
                          </a:solidFill>
                        </a:rPr>
                        <a:t>TigerMed-US-subnet-private2</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TigerMed-US</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private</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us-east-1b</a:t>
                      </a:r>
                      <a:endParaRPr>
                        <a:solidFill>
                          <a:schemeClr val="dk1"/>
                        </a:solidFill>
                      </a:endParaRPr>
                    </a:p>
                  </a:txBody>
                  <a:tcPr marT="91425" marB="91425" marR="91425" marL="91425"/>
                </a:tc>
                <a:tc>
                  <a:txBody>
                    <a:bodyPr/>
                    <a:lstStyle/>
                    <a:p>
                      <a:pPr indent="0" lvl="0" marL="0" rtl="0" algn="l">
                        <a:spcBef>
                          <a:spcPts val="0"/>
                        </a:spcBef>
                        <a:spcAft>
                          <a:spcPts val="0"/>
                        </a:spcAft>
                        <a:buNone/>
                      </a:pPr>
                      <a:r>
                        <a:rPr lang="en">
                          <a:solidFill>
                            <a:schemeClr val="dk1"/>
                          </a:solidFill>
                        </a:rPr>
                        <a:t>10.1.4.0/24</a:t>
                      </a:r>
                      <a:endParaRPr>
                        <a:solidFill>
                          <a:schemeClr val="dk1"/>
                        </a:solidFill>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