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16"/>
  </p:notesMasterIdLst>
  <p:sldIdLst>
    <p:sldId id="256" r:id="rId2"/>
    <p:sldId id="257" r:id="rId3"/>
    <p:sldId id="267" r:id="rId4"/>
    <p:sldId id="268" r:id="rId5"/>
    <p:sldId id="261" r:id="rId6"/>
    <p:sldId id="269" r:id="rId7"/>
    <p:sldId id="270" r:id="rId8"/>
    <p:sldId id="271" r:id="rId9"/>
    <p:sldId id="265" r:id="rId10"/>
    <p:sldId id="258" r:id="rId11"/>
    <p:sldId id="262" r:id="rId12"/>
    <p:sldId id="263" r:id="rId13"/>
    <p:sldId id="266" r:id="rId14"/>
    <p:sldId id="26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627"/>
    <p:restoredTop sz="94674"/>
  </p:normalViewPr>
  <p:slideViewPr>
    <p:cSldViewPr snapToGrid="0" snapToObjects="1">
      <p:cViewPr varScale="1">
        <p:scale>
          <a:sx n="99" d="100"/>
          <a:sy n="99" d="100"/>
        </p:scale>
        <p:origin x="192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7EC07-5D31-3949-8C72-A374FB1DFFC4}" type="datetimeFigureOut">
              <a:rPr lang="en-US" smtClean="0"/>
              <a:t>8/15/22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2754B-8F8C-5C4D-B349-D993F7B24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95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will need a half sheet of paper for this lesson.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2754B-8F8C-5C4D-B349-D993F7B245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73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04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098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00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32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76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7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3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96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22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69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05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044220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Ltp13Rw8K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53A61-809D-194D-A86C-DB264550C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9031" y="2003518"/>
            <a:ext cx="6378102" cy="3875778"/>
          </a:xfrm>
        </p:spPr>
        <p:txBody>
          <a:bodyPr>
            <a:normAutofit/>
          </a:bodyPr>
          <a:lstStyle/>
          <a:p>
            <a:pPr algn="l"/>
            <a:r>
              <a:rPr lang="en-US" sz="8000" dirty="0"/>
              <a:t>Chapter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EBAA2D-AD62-BD4E-B2A5-EFC697E50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418" y="388951"/>
            <a:ext cx="8544607" cy="3875778"/>
          </a:xfrm>
        </p:spPr>
        <p:txBody>
          <a:bodyPr anchor="b">
            <a:normAutofit/>
          </a:bodyPr>
          <a:lstStyle/>
          <a:p>
            <a:pPr algn="ctr"/>
            <a:r>
              <a:rPr lang="en-US" sz="2000" dirty="0"/>
              <a:t>Introduction to Public Speaking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769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F07CF-113C-704F-B016-42014CE12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Political Divide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E22F0-B85F-4441-A902-F3E0B021C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808" y="1781182"/>
            <a:ext cx="7796540" cy="3997828"/>
          </a:xfrm>
        </p:spPr>
        <p:txBody>
          <a:bodyPr/>
          <a:lstStyle/>
          <a:p>
            <a:r>
              <a:rPr lang="en-US" dirty="0"/>
              <a:t>Based on this activity, did anyone’s views surprise you? Why?</a:t>
            </a:r>
          </a:p>
          <a:p>
            <a:r>
              <a:rPr lang="en-US" dirty="0"/>
              <a:t>Were you persuaded to think differently about an issue based on someone’s reasons? Why? </a:t>
            </a:r>
          </a:p>
          <a:p>
            <a:r>
              <a:rPr lang="en-US" dirty="0"/>
              <a:t>Why and how do communication</a:t>
            </a:r>
            <a:r>
              <a:rPr lang="en-US" b="1" dirty="0"/>
              <a:t> context </a:t>
            </a:r>
            <a:r>
              <a:rPr lang="en-US" dirty="0"/>
              <a:t>and</a:t>
            </a:r>
            <a:r>
              <a:rPr lang="en-US" b="1" dirty="0"/>
              <a:t> environment</a:t>
            </a:r>
            <a:r>
              <a:rPr lang="en-US" dirty="0"/>
              <a:t> relate to this activity? </a:t>
            </a:r>
          </a:p>
          <a:p>
            <a:r>
              <a:rPr lang="en-US" dirty="0"/>
              <a:t>How do </a:t>
            </a:r>
            <a:r>
              <a:rPr lang="en-US" b="1" dirty="0"/>
              <a:t>ethics</a:t>
            </a:r>
            <a:r>
              <a:rPr lang="en-US" dirty="0"/>
              <a:t> relate to this activity? </a:t>
            </a:r>
          </a:p>
          <a:p>
            <a:r>
              <a:rPr lang="en-US" dirty="0"/>
              <a:t>Why do you think its easier to find common ground on certain issues, and more difficult in other cases? </a:t>
            </a:r>
          </a:p>
        </p:txBody>
      </p:sp>
    </p:spTree>
    <p:extLst>
      <p:ext uri="{BB962C8B-B14F-4D97-AF65-F5344CB8AC3E}">
        <p14:creationId xmlns:p14="http://schemas.microsoft.com/office/powerpoint/2010/main" val="939573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5383-9126-A949-8F04-71413909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Art of Public Speaking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7BDD0-AC92-544B-AE01-A5D7CEED3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Rhetoric – </a:t>
            </a:r>
            <a:r>
              <a:rPr lang="en-US" dirty="0"/>
              <a:t>strategies we use when communicating to teach or persuade others more effectively (Aristotle). </a:t>
            </a:r>
          </a:p>
          <a:p>
            <a:pPr lvl="1"/>
            <a:r>
              <a:rPr lang="en-US" dirty="0"/>
              <a:t>The Big 3: Ethos, Pathos, and Logos</a:t>
            </a:r>
          </a:p>
          <a:p>
            <a:r>
              <a:rPr lang="en-US" dirty="0"/>
              <a:t>Realize that truly persuading someone to see the world differently takes time. Communication is a </a:t>
            </a:r>
            <a:r>
              <a:rPr lang="en-US" b="1" dirty="0"/>
              <a:t>process</a:t>
            </a:r>
            <a:r>
              <a:rPr lang="en-US" dirty="0"/>
              <a:t>. </a:t>
            </a:r>
          </a:p>
          <a:p>
            <a:r>
              <a:rPr lang="en-US" dirty="0">
                <a:hlinkClick r:id="rId2"/>
              </a:rPr>
              <a:t>Daryl Davis</a:t>
            </a:r>
            <a:r>
              <a:rPr lang="en-US" dirty="0"/>
              <a:t> – Exemplifies these skills and the attitude we should all have going forward! </a:t>
            </a:r>
          </a:p>
        </p:txBody>
      </p:sp>
    </p:spTree>
    <p:extLst>
      <p:ext uri="{BB962C8B-B14F-4D97-AF65-F5344CB8AC3E}">
        <p14:creationId xmlns:p14="http://schemas.microsoft.com/office/powerpoint/2010/main" val="286785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FE434-B04E-2D40-97CA-9DCCED8E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Important Myths About Communication (And why you shouldn’t believe them!)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F47A5-59A4-9A4A-850D-37D26144D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 is a cure-all</a:t>
            </a:r>
          </a:p>
          <a:p>
            <a:r>
              <a:rPr lang="en-US" dirty="0"/>
              <a:t>Quantity means quality </a:t>
            </a:r>
          </a:p>
          <a:p>
            <a:r>
              <a:rPr lang="en-US" dirty="0"/>
              <a:t>Meaning is in the words we use</a:t>
            </a:r>
          </a:p>
          <a:p>
            <a:r>
              <a:rPr lang="en-US" dirty="0"/>
              <a:t>We are all naturals at it</a:t>
            </a:r>
          </a:p>
          <a:p>
            <a:r>
              <a:rPr lang="en-US" dirty="0"/>
              <a:t>Communication is reversible </a:t>
            </a:r>
          </a:p>
        </p:txBody>
      </p:sp>
    </p:spTree>
    <p:extLst>
      <p:ext uri="{BB962C8B-B14F-4D97-AF65-F5344CB8AC3E}">
        <p14:creationId xmlns:p14="http://schemas.microsoft.com/office/powerpoint/2010/main" val="1548606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62B3-1789-254A-ADF0-037D6438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9D4A2-2563-E345-BD2D-C15DD628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160" indent="0">
              <a:buNone/>
            </a:pPr>
            <a:r>
              <a:rPr lang="en-US" dirty="0"/>
              <a:t>Definitions: </a:t>
            </a:r>
          </a:p>
          <a:p>
            <a:r>
              <a:rPr lang="en-US" dirty="0"/>
              <a:t>The communication models, encoding, decoding, sender/receiver, etc.</a:t>
            </a:r>
          </a:p>
          <a:p>
            <a:r>
              <a:rPr lang="en-US" dirty="0"/>
              <a:t>Saussure’s triangle. </a:t>
            </a:r>
          </a:p>
          <a:p>
            <a:r>
              <a:rPr lang="en-US" dirty="0"/>
              <a:t>Denotative vs. Connotative </a:t>
            </a:r>
          </a:p>
          <a:p>
            <a:pPr marL="6160" indent="0">
              <a:buNone/>
            </a:pPr>
            <a:r>
              <a:rPr lang="en-US" dirty="0"/>
              <a:t>Skills: </a:t>
            </a:r>
          </a:p>
          <a:p>
            <a:r>
              <a:rPr lang="en-US" dirty="0"/>
              <a:t>Eye contact </a:t>
            </a:r>
          </a:p>
          <a:p>
            <a:r>
              <a:rPr lang="en-US" dirty="0"/>
              <a:t>Buddy system – No one wants you to fail! </a:t>
            </a:r>
          </a:p>
          <a:p>
            <a:r>
              <a:rPr lang="en-US" dirty="0"/>
              <a:t>Respect, compassion, and open-mindedness </a:t>
            </a:r>
          </a:p>
        </p:txBody>
      </p:sp>
    </p:spTree>
    <p:extLst>
      <p:ext uri="{BB962C8B-B14F-4D97-AF65-F5344CB8AC3E}">
        <p14:creationId xmlns:p14="http://schemas.microsoft.com/office/powerpoint/2010/main" val="1560656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4722-DB48-A149-AF85-6C9F30478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for next class: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B8466-5B01-0940-ABC0-435D9FCFF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743" y="1885285"/>
            <a:ext cx="7028449" cy="1490823"/>
          </a:xfrm>
        </p:spPr>
        <p:txBody>
          <a:bodyPr/>
          <a:lstStyle/>
          <a:p>
            <a:r>
              <a:rPr lang="en-US" dirty="0"/>
              <a:t>Next Class: Chapter 2 – Communication Apprehension</a:t>
            </a:r>
          </a:p>
          <a:p>
            <a:r>
              <a:rPr lang="en-US" dirty="0"/>
              <a:t>Questions? </a:t>
            </a:r>
          </a:p>
        </p:txBody>
      </p:sp>
    </p:spTree>
    <p:extLst>
      <p:ext uri="{BB962C8B-B14F-4D97-AF65-F5344CB8AC3E}">
        <p14:creationId xmlns:p14="http://schemas.microsoft.com/office/powerpoint/2010/main" val="2723750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06D1E-D627-4544-A598-22C4DDA9A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public speaking?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B34F0-E776-374A-9803-453D9294F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 half sheet of paper, brainstorm and write down your personal definition of public speaking.</a:t>
            </a:r>
          </a:p>
          <a:p>
            <a:r>
              <a:rPr lang="en-US" dirty="0"/>
              <a:t>Next, pair up with the person sitting next to you and try to agree on a definition together. </a:t>
            </a:r>
          </a:p>
          <a:p>
            <a:r>
              <a:rPr lang="en-US" dirty="0"/>
              <a:t>Write your shared definition down. </a:t>
            </a:r>
          </a:p>
        </p:txBody>
      </p:sp>
    </p:spTree>
    <p:extLst>
      <p:ext uri="{BB962C8B-B14F-4D97-AF65-F5344CB8AC3E}">
        <p14:creationId xmlns:p14="http://schemas.microsoft.com/office/powerpoint/2010/main" val="120899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6F308-57D1-1B48-9776-147709375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Public Speaking (Chapter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1EC3A-7705-694F-89A1-423EDC552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808" y="1885285"/>
            <a:ext cx="7796540" cy="3997828"/>
          </a:xfrm>
        </p:spPr>
        <p:txBody>
          <a:bodyPr/>
          <a:lstStyle/>
          <a:p>
            <a:r>
              <a:rPr lang="en-US" b="1" dirty="0"/>
              <a:t>Public speaking</a:t>
            </a:r>
            <a:r>
              <a:rPr lang="en-US" dirty="0"/>
              <a:t> – Any oral communication in which an individual tries to influence others through language.</a:t>
            </a:r>
          </a:p>
          <a:p>
            <a:r>
              <a:rPr lang="en-US" b="1" dirty="0"/>
              <a:t>Some questions: </a:t>
            </a:r>
          </a:p>
          <a:p>
            <a:pPr marL="799910" lvl="1" indent="-342900">
              <a:buFont typeface="+mj-lt"/>
              <a:buAutoNum type="arabicPeriod"/>
            </a:pPr>
            <a:r>
              <a:rPr lang="en-US" b="1" dirty="0"/>
              <a:t>Why were your initial definitions different?</a:t>
            </a:r>
          </a:p>
          <a:p>
            <a:pPr marL="799910" lvl="1" indent="-342900">
              <a:buFont typeface="+mj-lt"/>
              <a:buAutoNum type="arabicPeriod"/>
            </a:pPr>
            <a:r>
              <a:rPr lang="en-US" b="1" dirty="0"/>
              <a:t>How long do you think this would’ve taken if we all had to agree?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964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107CD-FEB7-A148-8D86-FAA9B1D9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language in communicating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EE024-4B54-804C-9759-BD82E5287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Language is complex: </a:t>
            </a:r>
            <a:r>
              <a:rPr lang="en-US" b="1" dirty="0"/>
              <a:t>arbitrary</a:t>
            </a:r>
            <a:r>
              <a:rPr lang="en-US" dirty="0"/>
              <a:t>, ambiguous, abstract, and powerful. </a:t>
            </a:r>
          </a:p>
          <a:p>
            <a:r>
              <a:rPr lang="en-US" dirty="0"/>
              <a:t>Denotative vs. Connotative</a:t>
            </a:r>
          </a:p>
          <a:p>
            <a:r>
              <a:rPr lang="en-US" dirty="0"/>
              <a:t>Framing – How ideas can be strategically described to illicit reactions and feelings from an audience or listeners. </a:t>
            </a:r>
          </a:p>
        </p:txBody>
      </p:sp>
    </p:spTree>
    <p:extLst>
      <p:ext uri="{BB962C8B-B14F-4D97-AF65-F5344CB8AC3E}">
        <p14:creationId xmlns:p14="http://schemas.microsoft.com/office/powerpoint/2010/main" val="3209781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C6EA-DC75-EC48-A6FD-A430CF371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Political Divide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15E4E-44F4-7E45-ADF9-3EDA6B74A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730" y="1767612"/>
            <a:ext cx="7796540" cy="3997828"/>
          </a:xfrm>
        </p:spPr>
        <p:txBody>
          <a:bodyPr>
            <a:normAutofit/>
          </a:bodyPr>
          <a:lstStyle/>
          <a:p>
            <a:r>
              <a:rPr lang="en-US" dirty="0"/>
              <a:t>Agreeing on a definition is one thing, but framing also has a role to play in how we use public speaking to participate in our democracy. </a:t>
            </a:r>
          </a:p>
          <a:p>
            <a:r>
              <a:rPr lang="en-US" dirty="0"/>
              <a:t>Using the following memes, write whether you agree or disagree and then briefly list three reasons why!</a:t>
            </a:r>
          </a:p>
          <a:p>
            <a:pPr marL="6160" indent="0">
              <a:buNone/>
            </a:pPr>
            <a:r>
              <a:rPr lang="en-US" sz="4000" dirty="0"/>
              <a:t>In 3…2…1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21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76B43-525A-5743-8EC2-87A58AC02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834" y="683879"/>
            <a:ext cx="7958331" cy="1077229"/>
          </a:xfrm>
        </p:spPr>
        <p:txBody>
          <a:bodyPr/>
          <a:lstStyle/>
          <a:p>
            <a:pPr algn="ctr"/>
            <a:r>
              <a:rPr lang="en-US" dirty="0"/>
              <a:t>Meme #1: Professionalism</a:t>
            </a:r>
          </a:p>
        </p:txBody>
      </p:sp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925EA0E4-DA58-9F4D-B647-9BCA47496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248" y="1384602"/>
            <a:ext cx="6415502" cy="5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10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76B43-525A-5743-8EC2-87A58AC02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834" y="683879"/>
            <a:ext cx="7958331" cy="1077229"/>
          </a:xfrm>
        </p:spPr>
        <p:txBody>
          <a:bodyPr/>
          <a:lstStyle/>
          <a:p>
            <a:pPr algn="ctr"/>
            <a:r>
              <a:rPr lang="en-US" dirty="0"/>
              <a:t>Meme #2: Less restrictive gun control</a:t>
            </a:r>
          </a:p>
        </p:txBody>
      </p:sp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AF6778ED-03FE-8E49-9802-2F4C1F56D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836" y="1250302"/>
            <a:ext cx="4746328" cy="560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76B43-525A-5743-8EC2-87A58AC02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834" y="683879"/>
            <a:ext cx="7958331" cy="1077229"/>
          </a:xfrm>
        </p:spPr>
        <p:txBody>
          <a:bodyPr/>
          <a:lstStyle/>
          <a:p>
            <a:pPr algn="ctr"/>
            <a:r>
              <a:rPr lang="en-US" dirty="0"/>
              <a:t>Meme #3: Universal healthcare</a:t>
            </a:r>
          </a:p>
        </p:txBody>
      </p:sp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02AC438-2D14-CB4F-AF19-D10C5414B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064" y="1337408"/>
            <a:ext cx="5837872" cy="51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32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8B72F-CA26-1A4F-9D74-DBFBBF200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 (lol) this activity: </a:t>
            </a:r>
            <a:br>
              <a:rPr lang="en-US" dirty="0"/>
            </a:br>
            <a:r>
              <a:rPr lang="en-US" dirty="0"/>
              <a:t>Encoding &amp; Decoding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575BA-A59E-C34B-9DC9-DB6C34FBD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Transmission Model </a:t>
            </a:r>
            <a:r>
              <a:rPr lang="en-US" dirty="0"/>
              <a:t>– Communication looks like a one-way street (Shannon &amp; Weaver, 1949)</a:t>
            </a:r>
            <a:endParaRPr lang="en-US" b="1" dirty="0"/>
          </a:p>
          <a:p>
            <a:r>
              <a:rPr lang="en-US" b="1" dirty="0"/>
              <a:t>Transactional Model </a:t>
            </a:r>
            <a:r>
              <a:rPr lang="en-US" dirty="0"/>
              <a:t>– Communication is a tool to create shared meaning (</a:t>
            </a:r>
            <a:r>
              <a:rPr lang="en-US" dirty="0" err="1"/>
              <a:t>Barnlund</a:t>
            </a:r>
            <a:r>
              <a:rPr lang="en-US" dirty="0"/>
              <a:t>, 1970) </a:t>
            </a:r>
          </a:p>
          <a:p>
            <a:pPr lvl="1"/>
            <a:r>
              <a:rPr lang="en-US" b="1" dirty="0"/>
              <a:t>Encoding</a:t>
            </a:r>
            <a:r>
              <a:rPr lang="en-US" dirty="0"/>
              <a:t> – Assigning meaning through a </a:t>
            </a:r>
            <a:r>
              <a:rPr lang="en-US" i="1" dirty="0"/>
              <a:t>channel</a:t>
            </a:r>
            <a:r>
              <a:rPr lang="en-US" dirty="0"/>
              <a:t>. </a:t>
            </a:r>
          </a:p>
          <a:p>
            <a:pPr lvl="1"/>
            <a:r>
              <a:rPr lang="en-US" b="1" dirty="0"/>
              <a:t>Decoding </a:t>
            </a:r>
            <a:r>
              <a:rPr lang="en-US" dirty="0"/>
              <a:t>– The interpretation of that meaning.</a:t>
            </a:r>
          </a:p>
          <a:p>
            <a:pPr lvl="1"/>
            <a:r>
              <a:rPr lang="en-US" b="1" dirty="0"/>
              <a:t>Noise</a:t>
            </a:r>
            <a:r>
              <a:rPr lang="en-US" dirty="0"/>
              <a:t> – Anything that interferes with the message.</a:t>
            </a:r>
          </a:p>
          <a:p>
            <a:r>
              <a:rPr lang="en-US" dirty="0"/>
              <a:t>What is the problem? Miscommunication and disagreements still happen, even if we aren’t willing to engage fully. </a:t>
            </a:r>
          </a:p>
        </p:txBody>
      </p:sp>
    </p:spTree>
    <p:extLst>
      <p:ext uri="{BB962C8B-B14F-4D97-AF65-F5344CB8AC3E}">
        <p14:creationId xmlns:p14="http://schemas.microsoft.com/office/powerpoint/2010/main" val="16111320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{9AA2D601-4E08-764C-B288-2FAA0E9773D3}tf16401378</Template>
  <TotalTime>6801</TotalTime>
  <Words>551</Words>
  <Application>Microsoft Macintosh PowerPoint</Application>
  <PresentationFormat>Widescreen</PresentationFormat>
  <Paragraphs>60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MS Shell Dlg 2</vt:lpstr>
      <vt:lpstr>Wingdings</vt:lpstr>
      <vt:lpstr>Wingdings 3</vt:lpstr>
      <vt:lpstr>Madison</vt:lpstr>
      <vt:lpstr>Chapter 1</vt:lpstr>
      <vt:lpstr>What is public speaking?</vt:lpstr>
      <vt:lpstr>Defining Public Speaking (Chapter 1)</vt:lpstr>
      <vt:lpstr>The role of language in communicating</vt:lpstr>
      <vt:lpstr>Political Divide</vt:lpstr>
      <vt:lpstr>Meme #1: Professionalism</vt:lpstr>
      <vt:lpstr>Meme #2: Less restrictive gun control</vt:lpstr>
      <vt:lpstr>Meme #3: Universal healthcare</vt:lpstr>
      <vt:lpstr>Framing (lol) this activity:  Encoding &amp; Decoding</vt:lpstr>
      <vt:lpstr>Political Divide</vt:lpstr>
      <vt:lpstr>The Art of Public Speaking</vt:lpstr>
      <vt:lpstr>Important Myths About Communication (And why you shouldn’t believe them!)</vt:lpstr>
      <vt:lpstr>Final Takeaways</vt:lpstr>
      <vt:lpstr>Preview for next class: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Charles John Brewer</dc:creator>
  <cp:lastModifiedBy>Charles John Brewer</cp:lastModifiedBy>
  <cp:revision>64</cp:revision>
  <dcterms:created xsi:type="dcterms:W3CDTF">2018-08-22T17:24:46Z</dcterms:created>
  <dcterms:modified xsi:type="dcterms:W3CDTF">2022-08-15T14:51:40Z</dcterms:modified>
</cp:coreProperties>
</file>