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5" r:id="rId1"/>
  </p:sldMasterIdLst>
  <p:sldIdLst>
    <p:sldId id="256" r:id="rId2"/>
    <p:sldId id="257" r:id="rId3"/>
    <p:sldId id="270" r:id="rId4"/>
    <p:sldId id="272" r:id="rId5"/>
    <p:sldId id="278" r:id="rId6"/>
    <p:sldId id="271" r:id="rId7"/>
    <p:sldId id="277" r:id="rId8"/>
    <p:sldId id="276" r:id="rId9"/>
    <p:sldId id="258" r:id="rId10"/>
    <p:sldId id="275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8"/>
    <p:restoredTop sz="94694"/>
  </p:normalViewPr>
  <p:slideViewPr>
    <p:cSldViewPr snapToGrid="0" snapToObjects="1">
      <p:cViewPr varScale="1">
        <p:scale>
          <a:sx n="64" d="100"/>
          <a:sy n="64" d="100"/>
        </p:scale>
        <p:origin x="8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46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0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97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0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99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1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7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9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0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09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A25AD27-543D-7A4C-964E-29747A8EF1B1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15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bDlET_gK68?feature=oembe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41921-9C1B-DB47-AE55-F3DEA62856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Your Audience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EEDEE6-9A9A-E04A-8EE8-2E30A1D8A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4</a:t>
            </a:r>
          </a:p>
        </p:txBody>
      </p:sp>
    </p:spTree>
    <p:extLst>
      <p:ext uri="{BB962C8B-B14F-4D97-AF65-F5344CB8AC3E}">
        <p14:creationId xmlns:p14="http://schemas.microsoft.com/office/powerpoint/2010/main" val="142032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57AB-3A31-F045-BAA7-FDEB25B45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Colloquial Language &amp; Dunning-Kruger</a:t>
            </a:r>
          </a:p>
        </p:txBody>
      </p:sp>
      <p:pic>
        <p:nvPicPr>
          <p:cNvPr id="4" name="Online Media 3" descr="RFK Speaks After MLK Killed | Flashback | History">
            <a:hlinkClick r:id="" action="ppaction://media"/>
            <a:extLst>
              <a:ext uri="{FF2B5EF4-FFF2-40B4-BE49-F238E27FC236}">
                <a16:creationId xmlns:a16="http://schemas.microsoft.com/office/drawing/2014/main" id="{44817636-C2DE-7340-974E-637118045F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640107" y="2376311"/>
            <a:ext cx="6488113" cy="36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8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D7B46-7855-7A41-BE99-4FBC2FDA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DA9AF-DBAE-D647-AD20-DB65371D8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Definitions and Concepts : </a:t>
            </a:r>
          </a:p>
          <a:p>
            <a:r>
              <a:rPr lang="en-US" dirty="0"/>
              <a:t>1. </a:t>
            </a:r>
            <a:r>
              <a:rPr lang="en-US" b="1" dirty="0"/>
              <a:t>Audience analysis </a:t>
            </a:r>
            <a:r>
              <a:rPr lang="en-US" dirty="0"/>
              <a:t>vs. </a:t>
            </a:r>
            <a:r>
              <a:rPr lang="en-US" b="1" dirty="0"/>
              <a:t>demographic analysis</a:t>
            </a:r>
          </a:p>
          <a:p>
            <a:r>
              <a:rPr lang="en-US" dirty="0"/>
              <a:t>2. </a:t>
            </a:r>
            <a:r>
              <a:rPr lang="en-US" b="1" dirty="0"/>
              <a:t>Embodiment, Intersectionality, Code-Switching, Reflexivity </a:t>
            </a:r>
          </a:p>
          <a:p>
            <a:r>
              <a:rPr lang="en-US" dirty="0"/>
              <a:t>Skills: </a:t>
            </a:r>
          </a:p>
          <a:p>
            <a:r>
              <a:rPr lang="en-US" dirty="0"/>
              <a:t>1. Learning how to adapt to the audience through empathy </a:t>
            </a:r>
          </a:p>
          <a:p>
            <a:r>
              <a:rPr lang="en-US" dirty="0"/>
              <a:t>2. Increasing your self-awareness to better deliver messages</a:t>
            </a:r>
          </a:p>
          <a:p>
            <a:r>
              <a:rPr lang="en-US" dirty="0"/>
              <a:t>3. When to use colloquial language, </a:t>
            </a:r>
            <a:r>
              <a:rPr lang="en-US" b="1" dirty="0"/>
              <a:t>code-switching</a:t>
            </a:r>
            <a:r>
              <a:rPr lang="en-US" dirty="0"/>
              <a:t>, and more formal methods of speech.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78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AE03-0593-694D-A8C3-9B2B5503C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Theme &amp; Preview for Today’s Content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5A5D8-2B99-2C4A-8EEA-DD3BF8115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Self &amp; Audience go hand in hand!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Define </a:t>
            </a:r>
            <a:r>
              <a:rPr lang="en-US" b="1" dirty="0"/>
              <a:t>audience analysis </a:t>
            </a:r>
            <a:r>
              <a:rPr lang="en-US" dirty="0"/>
              <a:t>and </a:t>
            </a:r>
            <a:r>
              <a:rPr lang="en-US" b="1" dirty="0"/>
              <a:t>demographic</a:t>
            </a:r>
            <a:r>
              <a:rPr lang="en-US" dirty="0"/>
              <a:t> </a:t>
            </a:r>
            <a:r>
              <a:rPr lang="en-US" b="1" dirty="0"/>
              <a:t>analysis </a:t>
            </a:r>
            <a:r>
              <a:rPr lang="en-US" dirty="0"/>
              <a:t>and look at why they matter!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Molding Identity – How self-understanding can enhance audience analysis.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Robert Kennedy’s announcement about MLK’s death.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96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A8EC506-B1DA-46A1-B44D-774E68468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Oval 5">
            <a:extLst>
              <a:ext uri="{FF2B5EF4-FFF2-40B4-BE49-F238E27FC236}">
                <a16:creationId xmlns:a16="http://schemas.microsoft.com/office/drawing/2014/main" id="{BFF30785-305E-45D7-984F-5AA93D3CA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E01FA5-D766-43CA-A83D-E7CF3F04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70784CE-9DD4-4C2D-88B9-D219730A4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21355-3843-F64F-B09F-3028527EB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134" y="640080"/>
            <a:ext cx="6293689" cy="36524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cap="all" spc="2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Empathy is at the Heart of Connecting with your audience! </a:t>
            </a:r>
          </a:p>
        </p:txBody>
      </p:sp>
      <p:pic>
        <p:nvPicPr>
          <p:cNvPr id="4" name="Picture 3" descr="A picture containing bottle, photo, person&#10;&#10;Description automatically generated">
            <a:extLst>
              <a:ext uri="{FF2B5EF4-FFF2-40B4-BE49-F238E27FC236}">
                <a16:creationId xmlns:a16="http://schemas.microsoft.com/office/drawing/2014/main" id="{6363B1B4-D306-604B-8ED1-D6DFD3232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99" y="1392205"/>
            <a:ext cx="3993942" cy="4054763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0A410A-1838-4131-95A6-2BE4F8D41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09640" y="4388141"/>
            <a:ext cx="5852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0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5F4F5-E740-244C-8707-79096B41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 vs. Audience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CBD2A-31AD-A34D-8AC2-CEE2F1239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Demographic Analysis </a:t>
            </a:r>
            <a:r>
              <a:rPr lang="en-US" dirty="0"/>
              <a:t>includes: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Age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Gender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Cultural or Ethnic Background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Education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Occupation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Religion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Geographic Origins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Group memberships </a:t>
            </a:r>
          </a:p>
          <a:p>
            <a:pPr marL="0" indent="0">
              <a:buNone/>
            </a:pPr>
            <a:r>
              <a:rPr lang="en-US" b="1" dirty="0"/>
              <a:t>Audience Analysis: </a:t>
            </a:r>
            <a:r>
              <a:rPr lang="en-US" dirty="0"/>
              <a:t>values, beliefs, attitudes </a:t>
            </a:r>
          </a:p>
        </p:txBody>
      </p:sp>
    </p:spTree>
    <p:extLst>
      <p:ext uri="{BB962C8B-B14F-4D97-AF65-F5344CB8AC3E}">
        <p14:creationId xmlns:p14="http://schemas.microsoft.com/office/powerpoint/2010/main" val="9255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5F4F5-E740-244C-8707-79096B41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Molding Identity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CBD2A-31AD-A34D-8AC2-CEE2F1239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Using the Play-Doh provided, complete the following steps.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Make something with your Play-Doh that represents who you are. Try to prioritize and pick what you believe is the most important element of your identity. Afterward, take a picture and smush the Play-Doh.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 instructions for your partner on how to recreate your original masterpiece.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Person B, try to recreate your buddy’s first sculpture using the instructions they wrote for you.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6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1B4E1-BF93-A246-B777-388E1ADAD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Discussion</a:t>
            </a:r>
            <a:br>
              <a:rPr lang="en-US" dirty="0"/>
            </a:br>
            <a:r>
              <a:rPr lang="en-US" dirty="0"/>
              <a:t>Questions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E98D2-CD37-0E43-9729-31453766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What are the most influential things that have contributed to and informed your unique identity?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Why did you choose the design you did?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How accurate was your partner in recreating the design? </a:t>
            </a:r>
          </a:p>
        </p:txBody>
      </p:sp>
    </p:spTree>
    <p:extLst>
      <p:ext uri="{BB962C8B-B14F-4D97-AF65-F5344CB8AC3E}">
        <p14:creationId xmlns:p14="http://schemas.microsoft.com/office/powerpoint/2010/main" val="420305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1B4E1-BF93-A246-B777-388E1ADAD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Discussion</a:t>
            </a:r>
            <a:br>
              <a:rPr lang="en-US" dirty="0"/>
            </a:br>
            <a:r>
              <a:rPr lang="en-US" dirty="0"/>
              <a:t>Questions Cont’d.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E98D2-CD37-0E43-9729-314537664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What songs was I playing in the background?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What were the lyrics about?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How do we feel about these messages, and how do they connect to audience analysis?</a:t>
            </a:r>
          </a:p>
        </p:txBody>
      </p:sp>
    </p:spTree>
    <p:extLst>
      <p:ext uri="{BB962C8B-B14F-4D97-AF65-F5344CB8AC3E}">
        <p14:creationId xmlns:p14="http://schemas.microsoft.com/office/powerpoint/2010/main" val="2478678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A34AA-6AAC-964F-8544-D4BF9D19C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Concepts Addressed within this Activity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1BF23-98EA-F84D-9FFB-0B48EFB43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Socializing Agents – the places, people, and social norms that teach us the value and roles of certain identities and traits.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Intersectionality – the idea that we can never experience different aspects of our identity singularly.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Embodiment – the physical components of identity that impact our lived experiences (can be inherent or external).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Reflexivity – the ability to understand and interrogate your own beliefs and values.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82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29E9E3A5-F4E8-47A7-BB85-6CF927184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80D974B-B1F0-4DE6-B6B2-A9E28BB37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A8E8B-8081-FC41-828D-A34B31E5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1452951"/>
            <a:ext cx="4208656" cy="39424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spc="200" dirty="0" err="1">
                <a:solidFill>
                  <a:srgbClr val="FFFFFF"/>
                </a:solidFill>
              </a:rPr>
              <a:t>Identi</a:t>
            </a:r>
            <a:r>
              <a:rPr lang="en-US" sz="4000" spc="200" dirty="0">
                <a:solidFill>
                  <a:srgbClr val="FFFFFF"/>
                </a:solidFill>
              </a:rPr>
              <a:t>-fly Yourself</a:t>
            </a:r>
            <a:endParaRPr lang="en-US" sz="4000" kern="1200" cap="all" spc="20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85A41E9-862B-4839-AD43-1EEC52D9A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66040" y="4708047"/>
            <a:ext cx="32004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04452C22-59C1-4642-B847-4BDCF1C436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52" r="1" b="14388"/>
          <a:stretch/>
        </p:blipFill>
        <p:spPr>
          <a:xfrm>
            <a:off x="6096000" y="640080"/>
            <a:ext cx="5459470" cy="5578816"/>
          </a:xfrm>
          <a:prstGeom prst="rect">
            <a:avLst/>
          </a:prstGeom>
        </p:spPr>
      </p:pic>
      <p:pic>
        <p:nvPicPr>
          <p:cNvPr id="1026" name="Picture 2" descr="23,525 Paper Airplane Stock Photos, Pictures &amp;amp; Royalty-Free Images - iStock">
            <a:extLst>
              <a:ext uri="{FF2B5EF4-FFF2-40B4-BE49-F238E27FC236}">
                <a16:creationId xmlns:a16="http://schemas.microsoft.com/office/drawing/2014/main" id="{E10B79A8-C41B-5545-B809-62B5C1622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77" y="1333034"/>
            <a:ext cx="3195794" cy="319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84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392</Words>
  <Application>Microsoft Office PowerPoint</Application>
  <PresentationFormat>Widescreen</PresentationFormat>
  <Paragraphs>47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Tw Cen MT</vt:lpstr>
      <vt:lpstr>Tw Cen MT Condensed</vt:lpstr>
      <vt:lpstr>Wingdings 3</vt:lpstr>
      <vt:lpstr>Integral</vt:lpstr>
      <vt:lpstr>Understanding Your Audience</vt:lpstr>
      <vt:lpstr>Theme &amp; Preview for Today’s Content </vt:lpstr>
      <vt:lpstr>Empathy is at the Heart of Connecting with your audience! </vt:lpstr>
      <vt:lpstr>Demographic vs. Audience Analysis</vt:lpstr>
      <vt:lpstr>Molding Identity </vt:lpstr>
      <vt:lpstr>Discussion Questions</vt:lpstr>
      <vt:lpstr>Discussion Questions Cont’d.</vt:lpstr>
      <vt:lpstr>Concepts Addressed within this Activity </vt:lpstr>
      <vt:lpstr>Identi-fly Yourself</vt:lpstr>
      <vt:lpstr>Colloquial Language &amp; Dunning-Kruger</vt:lpstr>
      <vt:lpstr>Big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 Topic, Connecting to the Audience &amp; Researching for Presentations</dc:title>
  <dc:creator>Microsoft Office User</dc:creator>
  <cp:lastModifiedBy>Charles John Brewer</cp:lastModifiedBy>
  <cp:revision>30</cp:revision>
  <dcterms:created xsi:type="dcterms:W3CDTF">2019-05-14T16:23:48Z</dcterms:created>
  <dcterms:modified xsi:type="dcterms:W3CDTF">2022-09-09T13:56:05Z</dcterms:modified>
</cp:coreProperties>
</file>