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5" r:id="rId1"/>
  </p:sldMasterIdLst>
  <p:sldIdLst>
    <p:sldId id="261" r:id="rId2"/>
    <p:sldId id="271" r:id="rId3"/>
    <p:sldId id="262" r:id="rId4"/>
    <p:sldId id="263" r:id="rId5"/>
    <p:sldId id="270" r:id="rId6"/>
    <p:sldId id="265" r:id="rId7"/>
    <p:sldId id="266" r:id="rId8"/>
    <p:sldId id="267" r:id="rId9"/>
    <p:sldId id="268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/>
    <p:restoredTop sz="94694"/>
  </p:normalViewPr>
  <p:slideViewPr>
    <p:cSldViewPr snapToGrid="0" snapToObjects="1">
      <p:cViewPr varScale="1">
        <p:scale>
          <a:sx n="113" d="100"/>
          <a:sy n="113" d="100"/>
        </p:scale>
        <p:origin x="5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5F8933-B1D5-4457-B381-63734295FF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711F925-7492-4411-8932-A8ED180F5F5B}">
      <dgm:prSet/>
      <dgm:spPr/>
      <dgm:t>
        <a:bodyPr/>
        <a:lstStyle/>
        <a:p>
          <a:r>
            <a:rPr lang="en-US"/>
            <a:t>What is evidence? How can we support our ideas in a speech?</a:t>
          </a:r>
        </a:p>
      </dgm:t>
    </dgm:pt>
    <dgm:pt modelId="{47B356B7-F60F-45BB-A23E-C895570BA6C0}" type="parTrans" cxnId="{E0CCBB93-DC69-4379-ADBA-5FE2DD605E51}">
      <dgm:prSet/>
      <dgm:spPr/>
      <dgm:t>
        <a:bodyPr/>
        <a:lstStyle/>
        <a:p>
          <a:endParaRPr lang="en-US"/>
        </a:p>
      </dgm:t>
    </dgm:pt>
    <dgm:pt modelId="{D3EC0556-0AB7-4EFC-9B71-28E70E9D9EC9}" type="sibTrans" cxnId="{E0CCBB93-DC69-4379-ADBA-5FE2DD605E51}">
      <dgm:prSet/>
      <dgm:spPr/>
      <dgm:t>
        <a:bodyPr/>
        <a:lstStyle/>
        <a:p>
          <a:endParaRPr lang="en-US"/>
        </a:p>
      </dgm:t>
    </dgm:pt>
    <dgm:pt modelId="{5479C466-E7E4-4318-A7A4-1F23FF754BE8}">
      <dgm:prSet/>
      <dgm:spPr/>
      <dgm:t>
        <a:bodyPr/>
        <a:lstStyle/>
        <a:p>
          <a:r>
            <a:rPr lang="en-US"/>
            <a:t>Citing sources – determining credibility and how to say sources in a speech!</a:t>
          </a:r>
        </a:p>
      </dgm:t>
    </dgm:pt>
    <dgm:pt modelId="{CDBF8CEF-9C3E-4186-A6C8-B658AFDA4DE6}" type="parTrans" cxnId="{936117D7-DBB9-4E31-ACE6-5F47F9F95AD1}">
      <dgm:prSet/>
      <dgm:spPr/>
      <dgm:t>
        <a:bodyPr/>
        <a:lstStyle/>
        <a:p>
          <a:endParaRPr lang="en-US"/>
        </a:p>
      </dgm:t>
    </dgm:pt>
    <dgm:pt modelId="{8CFF9F13-5658-482E-9B52-1B43716DAD4F}" type="sibTrans" cxnId="{936117D7-DBB9-4E31-ACE6-5F47F9F95AD1}">
      <dgm:prSet/>
      <dgm:spPr/>
      <dgm:t>
        <a:bodyPr/>
        <a:lstStyle/>
        <a:p>
          <a:endParaRPr lang="en-US"/>
        </a:p>
      </dgm:t>
    </dgm:pt>
    <dgm:pt modelId="{4F33AE15-792A-4C49-B8B7-87EB6252F238}">
      <dgm:prSet/>
      <dgm:spPr/>
      <dgm:t>
        <a:bodyPr/>
        <a:lstStyle/>
        <a:p>
          <a:r>
            <a:rPr lang="en-US"/>
            <a:t>Finding peer-reviewed work online through the Clemson Library</a:t>
          </a:r>
        </a:p>
      </dgm:t>
    </dgm:pt>
    <dgm:pt modelId="{AD738DEF-88B7-4653-8B6C-790C33653B79}" type="parTrans" cxnId="{C33B0B1A-E626-4425-9BEE-AAA07C012B6F}">
      <dgm:prSet/>
      <dgm:spPr/>
      <dgm:t>
        <a:bodyPr/>
        <a:lstStyle/>
        <a:p>
          <a:endParaRPr lang="en-US"/>
        </a:p>
      </dgm:t>
    </dgm:pt>
    <dgm:pt modelId="{432F992D-E7B9-4E34-8A57-29C38614793D}" type="sibTrans" cxnId="{C33B0B1A-E626-4425-9BEE-AAA07C012B6F}">
      <dgm:prSet/>
      <dgm:spPr/>
      <dgm:t>
        <a:bodyPr/>
        <a:lstStyle/>
        <a:p>
          <a:endParaRPr lang="en-US"/>
        </a:p>
      </dgm:t>
    </dgm:pt>
    <dgm:pt modelId="{18B88EDF-8A52-4437-9073-456A127CEA90}">
      <dgm:prSet/>
      <dgm:spPr/>
      <dgm:t>
        <a:bodyPr/>
        <a:lstStyle/>
        <a:p>
          <a:r>
            <a:rPr lang="en-US"/>
            <a:t>If there is time, a quick overview of APA style.</a:t>
          </a:r>
        </a:p>
      </dgm:t>
    </dgm:pt>
    <dgm:pt modelId="{1950CAD1-48DF-4686-816A-62C04F2DD4C0}" type="parTrans" cxnId="{50719A67-9565-4B82-8C35-73454BF8643A}">
      <dgm:prSet/>
      <dgm:spPr/>
      <dgm:t>
        <a:bodyPr/>
        <a:lstStyle/>
        <a:p>
          <a:endParaRPr lang="en-US"/>
        </a:p>
      </dgm:t>
    </dgm:pt>
    <dgm:pt modelId="{B4047FBF-3399-49F0-974C-6868015DE58A}" type="sibTrans" cxnId="{50719A67-9565-4B82-8C35-73454BF8643A}">
      <dgm:prSet/>
      <dgm:spPr/>
      <dgm:t>
        <a:bodyPr/>
        <a:lstStyle/>
        <a:p>
          <a:endParaRPr lang="en-US"/>
        </a:p>
      </dgm:t>
    </dgm:pt>
    <dgm:pt modelId="{86447411-30D9-4A8C-845D-17A6F68DD0BA}" type="pres">
      <dgm:prSet presAssocID="{705F8933-B1D5-4457-B381-63734295FFED}" presName="root" presStyleCnt="0">
        <dgm:presLayoutVars>
          <dgm:dir/>
          <dgm:resizeHandles val="exact"/>
        </dgm:presLayoutVars>
      </dgm:prSet>
      <dgm:spPr/>
    </dgm:pt>
    <dgm:pt modelId="{D65A6C2E-AB22-4F45-9092-3045CB34C8C5}" type="pres">
      <dgm:prSet presAssocID="{C711F925-7492-4411-8932-A8ED180F5F5B}" presName="compNode" presStyleCnt="0"/>
      <dgm:spPr/>
    </dgm:pt>
    <dgm:pt modelId="{7A16BE08-6CC2-42CB-A6B4-898F03A76003}" type="pres">
      <dgm:prSet presAssocID="{C711F925-7492-4411-8932-A8ED180F5F5B}" presName="bgRect" presStyleLbl="bgShp" presStyleIdx="0" presStyleCnt="4"/>
      <dgm:spPr/>
    </dgm:pt>
    <dgm:pt modelId="{D59B553E-7A3B-48A8-A4FE-E69DC55F43B8}" type="pres">
      <dgm:prSet presAssocID="{C711F925-7492-4411-8932-A8ED180F5F5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C262612C-5032-4A91-BEBF-748223DDB3A8}" type="pres">
      <dgm:prSet presAssocID="{C711F925-7492-4411-8932-A8ED180F5F5B}" presName="spaceRect" presStyleCnt="0"/>
      <dgm:spPr/>
    </dgm:pt>
    <dgm:pt modelId="{3BF765BD-27EB-48C4-90F6-45CDE0552DF2}" type="pres">
      <dgm:prSet presAssocID="{C711F925-7492-4411-8932-A8ED180F5F5B}" presName="parTx" presStyleLbl="revTx" presStyleIdx="0" presStyleCnt="4">
        <dgm:presLayoutVars>
          <dgm:chMax val="0"/>
          <dgm:chPref val="0"/>
        </dgm:presLayoutVars>
      </dgm:prSet>
      <dgm:spPr/>
    </dgm:pt>
    <dgm:pt modelId="{8951F695-108A-4FA8-93E4-633992EFF226}" type="pres">
      <dgm:prSet presAssocID="{D3EC0556-0AB7-4EFC-9B71-28E70E9D9EC9}" presName="sibTrans" presStyleCnt="0"/>
      <dgm:spPr/>
    </dgm:pt>
    <dgm:pt modelId="{81002C90-DDE1-444E-8CB0-CA664E0BCF4A}" type="pres">
      <dgm:prSet presAssocID="{5479C466-E7E4-4318-A7A4-1F23FF754BE8}" presName="compNode" presStyleCnt="0"/>
      <dgm:spPr/>
    </dgm:pt>
    <dgm:pt modelId="{C961CB42-4431-4EB6-8F13-AD7A56EF0ACB}" type="pres">
      <dgm:prSet presAssocID="{5479C466-E7E4-4318-A7A4-1F23FF754BE8}" presName="bgRect" presStyleLbl="bgShp" presStyleIdx="1" presStyleCnt="4"/>
      <dgm:spPr/>
    </dgm:pt>
    <dgm:pt modelId="{A56CF542-F32E-4BF0-BF72-84B6DEB7F33A}" type="pres">
      <dgm:prSet presAssocID="{5479C466-E7E4-4318-A7A4-1F23FF754BE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7166737C-6CFC-4072-9F31-0F04C48913B2}" type="pres">
      <dgm:prSet presAssocID="{5479C466-E7E4-4318-A7A4-1F23FF754BE8}" presName="spaceRect" presStyleCnt="0"/>
      <dgm:spPr/>
    </dgm:pt>
    <dgm:pt modelId="{0A82355D-8B6A-4286-B8F0-5DFEFE591B4D}" type="pres">
      <dgm:prSet presAssocID="{5479C466-E7E4-4318-A7A4-1F23FF754BE8}" presName="parTx" presStyleLbl="revTx" presStyleIdx="1" presStyleCnt="4">
        <dgm:presLayoutVars>
          <dgm:chMax val="0"/>
          <dgm:chPref val="0"/>
        </dgm:presLayoutVars>
      </dgm:prSet>
      <dgm:spPr/>
    </dgm:pt>
    <dgm:pt modelId="{F029DCDB-2D6D-4056-9FF4-B77016B0EB33}" type="pres">
      <dgm:prSet presAssocID="{8CFF9F13-5658-482E-9B52-1B43716DAD4F}" presName="sibTrans" presStyleCnt="0"/>
      <dgm:spPr/>
    </dgm:pt>
    <dgm:pt modelId="{4EE078CC-AF24-4A9E-BC70-2FD8A0FAED44}" type="pres">
      <dgm:prSet presAssocID="{4F33AE15-792A-4C49-B8B7-87EB6252F238}" presName="compNode" presStyleCnt="0"/>
      <dgm:spPr/>
    </dgm:pt>
    <dgm:pt modelId="{003696AF-A247-4D84-B2D1-8745E868DE05}" type="pres">
      <dgm:prSet presAssocID="{4F33AE15-792A-4C49-B8B7-87EB6252F238}" presName="bgRect" presStyleLbl="bgShp" presStyleIdx="2" presStyleCnt="4"/>
      <dgm:spPr/>
    </dgm:pt>
    <dgm:pt modelId="{7DF41608-798A-489B-AEE6-B47D4A3D2738}" type="pres">
      <dgm:prSet presAssocID="{4F33AE15-792A-4C49-B8B7-87EB6252F23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ED3469DD-092D-4511-A190-D2736DEF97BF}" type="pres">
      <dgm:prSet presAssocID="{4F33AE15-792A-4C49-B8B7-87EB6252F238}" presName="spaceRect" presStyleCnt="0"/>
      <dgm:spPr/>
    </dgm:pt>
    <dgm:pt modelId="{7D128ED9-FBD3-4406-A863-88BCE013DEAC}" type="pres">
      <dgm:prSet presAssocID="{4F33AE15-792A-4C49-B8B7-87EB6252F238}" presName="parTx" presStyleLbl="revTx" presStyleIdx="2" presStyleCnt="4">
        <dgm:presLayoutVars>
          <dgm:chMax val="0"/>
          <dgm:chPref val="0"/>
        </dgm:presLayoutVars>
      </dgm:prSet>
      <dgm:spPr/>
    </dgm:pt>
    <dgm:pt modelId="{38C05992-A9D6-4B5B-B671-B35B91F79733}" type="pres">
      <dgm:prSet presAssocID="{432F992D-E7B9-4E34-8A57-29C38614793D}" presName="sibTrans" presStyleCnt="0"/>
      <dgm:spPr/>
    </dgm:pt>
    <dgm:pt modelId="{949AB97B-7D80-44C7-AC01-2EFDCE1F7285}" type="pres">
      <dgm:prSet presAssocID="{18B88EDF-8A52-4437-9073-456A127CEA90}" presName="compNode" presStyleCnt="0"/>
      <dgm:spPr/>
    </dgm:pt>
    <dgm:pt modelId="{6DBD38D5-211E-4EB3-9ACE-367B4D0AAA09}" type="pres">
      <dgm:prSet presAssocID="{18B88EDF-8A52-4437-9073-456A127CEA90}" presName="bgRect" presStyleLbl="bgShp" presStyleIdx="3" presStyleCnt="4"/>
      <dgm:spPr/>
    </dgm:pt>
    <dgm:pt modelId="{0A1364DC-BD8A-4D52-8FF0-FBD6B6C70E67}" type="pres">
      <dgm:prSet presAssocID="{18B88EDF-8A52-4437-9073-456A127CEA9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3C91F6A7-8ABD-4D86-8FC4-A75CC6B3D702}" type="pres">
      <dgm:prSet presAssocID="{18B88EDF-8A52-4437-9073-456A127CEA90}" presName="spaceRect" presStyleCnt="0"/>
      <dgm:spPr/>
    </dgm:pt>
    <dgm:pt modelId="{B28BE473-01DA-4A89-91F5-D81D767C50A0}" type="pres">
      <dgm:prSet presAssocID="{18B88EDF-8A52-4437-9073-456A127CEA9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33B0B1A-E626-4425-9BEE-AAA07C012B6F}" srcId="{705F8933-B1D5-4457-B381-63734295FFED}" destId="{4F33AE15-792A-4C49-B8B7-87EB6252F238}" srcOrd="2" destOrd="0" parTransId="{AD738DEF-88B7-4653-8B6C-790C33653B79}" sibTransId="{432F992D-E7B9-4E34-8A57-29C38614793D}"/>
    <dgm:cxn modelId="{863AD130-4103-4677-B974-45FBB2643A92}" type="presOf" srcId="{705F8933-B1D5-4457-B381-63734295FFED}" destId="{86447411-30D9-4A8C-845D-17A6F68DD0BA}" srcOrd="0" destOrd="0" presId="urn:microsoft.com/office/officeart/2018/2/layout/IconVerticalSolidList"/>
    <dgm:cxn modelId="{50719A67-9565-4B82-8C35-73454BF8643A}" srcId="{705F8933-B1D5-4457-B381-63734295FFED}" destId="{18B88EDF-8A52-4437-9073-456A127CEA90}" srcOrd="3" destOrd="0" parTransId="{1950CAD1-48DF-4686-816A-62C04F2DD4C0}" sibTransId="{B4047FBF-3399-49F0-974C-6868015DE58A}"/>
    <dgm:cxn modelId="{2EF26B6C-C313-42C0-825E-02DA37E52054}" type="presOf" srcId="{5479C466-E7E4-4318-A7A4-1F23FF754BE8}" destId="{0A82355D-8B6A-4286-B8F0-5DFEFE591B4D}" srcOrd="0" destOrd="0" presId="urn:microsoft.com/office/officeart/2018/2/layout/IconVerticalSolidList"/>
    <dgm:cxn modelId="{E0CCBB93-DC69-4379-ADBA-5FE2DD605E51}" srcId="{705F8933-B1D5-4457-B381-63734295FFED}" destId="{C711F925-7492-4411-8932-A8ED180F5F5B}" srcOrd="0" destOrd="0" parTransId="{47B356B7-F60F-45BB-A23E-C895570BA6C0}" sibTransId="{D3EC0556-0AB7-4EFC-9B71-28E70E9D9EC9}"/>
    <dgm:cxn modelId="{38D3A3A1-2CAD-4034-8128-45412383CB1C}" type="presOf" srcId="{C711F925-7492-4411-8932-A8ED180F5F5B}" destId="{3BF765BD-27EB-48C4-90F6-45CDE0552DF2}" srcOrd="0" destOrd="0" presId="urn:microsoft.com/office/officeart/2018/2/layout/IconVerticalSolidList"/>
    <dgm:cxn modelId="{3464B1AD-9BF7-48B8-B094-AB85360CE96D}" type="presOf" srcId="{4F33AE15-792A-4C49-B8B7-87EB6252F238}" destId="{7D128ED9-FBD3-4406-A863-88BCE013DEAC}" srcOrd="0" destOrd="0" presId="urn:microsoft.com/office/officeart/2018/2/layout/IconVerticalSolidList"/>
    <dgm:cxn modelId="{34BB4AD4-15A3-4BB8-A52C-401BCA69CCB2}" type="presOf" srcId="{18B88EDF-8A52-4437-9073-456A127CEA90}" destId="{B28BE473-01DA-4A89-91F5-D81D767C50A0}" srcOrd="0" destOrd="0" presId="urn:microsoft.com/office/officeart/2018/2/layout/IconVerticalSolidList"/>
    <dgm:cxn modelId="{936117D7-DBB9-4E31-ACE6-5F47F9F95AD1}" srcId="{705F8933-B1D5-4457-B381-63734295FFED}" destId="{5479C466-E7E4-4318-A7A4-1F23FF754BE8}" srcOrd="1" destOrd="0" parTransId="{CDBF8CEF-9C3E-4186-A6C8-B658AFDA4DE6}" sibTransId="{8CFF9F13-5658-482E-9B52-1B43716DAD4F}"/>
    <dgm:cxn modelId="{C66168BF-B266-4433-9521-CD7FC04D035C}" type="presParOf" srcId="{86447411-30D9-4A8C-845D-17A6F68DD0BA}" destId="{D65A6C2E-AB22-4F45-9092-3045CB34C8C5}" srcOrd="0" destOrd="0" presId="urn:microsoft.com/office/officeart/2018/2/layout/IconVerticalSolidList"/>
    <dgm:cxn modelId="{D5347F6E-3881-4C61-94F2-88B45A912F95}" type="presParOf" srcId="{D65A6C2E-AB22-4F45-9092-3045CB34C8C5}" destId="{7A16BE08-6CC2-42CB-A6B4-898F03A76003}" srcOrd="0" destOrd="0" presId="urn:microsoft.com/office/officeart/2018/2/layout/IconVerticalSolidList"/>
    <dgm:cxn modelId="{69687946-CEF1-43CD-B28E-AB3832A220C3}" type="presParOf" srcId="{D65A6C2E-AB22-4F45-9092-3045CB34C8C5}" destId="{D59B553E-7A3B-48A8-A4FE-E69DC55F43B8}" srcOrd="1" destOrd="0" presId="urn:microsoft.com/office/officeart/2018/2/layout/IconVerticalSolidList"/>
    <dgm:cxn modelId="{369917FF-570F-4524-AD03-1E07C72B468D}" type="presParOf" srcId="{D65A6C2E-AB22-4F45-9092-3045CB34C8C5}" destId="{C262612C-5032-4A91-BEBF-748223DDB3A8}" srcOrd="2" destOrd="0" presId="urn:microsoft.com/office/officeart/2018/2/layout/IconVerticalSolidList"/>
    <dgm:cxn modelId="{C0D36B64-DE0C-4B9D-8BE1-88798AF562FA}" type="presParOf" srcId="{D65A6C2E-AB22-4F45-9092-3045CB34C8C5}" destId="{3BF765BD-27EB-48C4-90F6-45CDE0552DF2}" srcOrd="3" destOrd="0" presId="urn:microsoft.com/office/officeart/2018/2/layout/IconVerticalSolidList"/>
    <dgm:cxn modelId="{C66B06F7-9969-43C2-A788-77A9C0D65F4A}" type="presParOf" srcId="{86447411-30D9-4A8C-845D-17A6F68DD0BA}" destId="{8951F695-108A-4FA8-93E4-633992EFF226}" srcOrd="1" destOrd="0" presId="urn:microsoft.com/office/officeart/2018/2/layout/IconVerticalSolidList"/>
    <dgm:cxn modelId="{1F666A0C-1769-4DA2-8F84-3491ACD21C4E}" type="presParOf" srcId="{86447411-30D9-4A8C-845D-17A6F68DD0BA}" destId="{81002C90-DDE1-444E-8CB0-CA664E0BCF4A}" srcOrd="2" destOrd="0" presId="urn:microsoft.com/office/officeart/2018/2/layout/IconVerticalSolidList"/>
    <dgm:cxn modelId="{D2E7D1F4-75C3-4958-8C47-A9E1712F4528}" type="presParOf" srcId="{81002C90-DDE1-444E-8CB0-CA664E0BCF4A}" destId="{C961CB42-4431-4EB6-8F13-AD7A56EF0ACB}" srcOrd="0" destOrd="0" presId="urn:microsoft.com/office/officeart/2018/2/layout/IconVerticalSolidList"/>
    <dgm:cxn modelId="{60106D36-DCFC-4543-B57E-CFEF1F32CEF2}" type="presParOf" srcId="{81002C90-DDE1-444E-8CB0-CA664E0BCF4A}" destId="{A56CF542-F32E-4BF0-BF72-84B6DEB7F33A}" srcOrd="1" destOrd="0" presId="urn:microsoft.com/office/officeart/2018/2/layout/IconVerticalSolidList"/>
    <dgm:cxn modelId="{69F73951-7A61-4AC0-BDDF-2B85501898DB}" type="presParOf" srcId="{81002C90-DDE1-444E-8CB0-CA664E0BCF4A}" destId="{7166737C-6CFC-4072-9F31-0F04C48913B2}" srcOrd="2" destOrd="0" presId="urn:microsoft.com/office/officeart/2018/2/layout/IconVerticalSolidList"/>
    <dgm:cxn modelId="{7BB3EE55-A024-4828-B8E6-F73042C91FD5}" type="presParOf" srcId="{81002C90-DDE1-444E-8CB0-CA664E0BCF4A}" destId="{0A82355D-8B6A-4286-B8F0-5DFEFE591B4D}" srcOrd="3" destOrd="0" presId="urn:microsoft.com/office/officeart/2018/2/layout/IconVerticalSolidList"/>
    <dgm:cxn modelId="{996DC8AC-2E7D-40E9-A11C-3938AFDAF36D}" type="presParOf" srcId="{86447411-30D9-4A8C-845D-17A6F68DD0BA}" destId="{F029DCDB-2D6D-4056-9FF4-B77016B0EB33}" srcOrd="3" destOrd="0" presId="urn:microsoft.com/office/officeart/2018/2/layout/IconVerticalSolidList"/>
    <dgm:cxn modelId="{25D55379-9D11-46E7-9FC3-E852B7326ECE}" type="presParOf" srcId="{86447411-30D9-4A8C-845D-17A6F68DD0BA}" destId="{4EE078CC-AF24-4A9E-BC70-2FD8A0FAED44}" srcOrd="4" destOrd="0" presId="urn:microsoft.com/office/officeart/2018/2/layout/IconVerticalSolidList"/>
    <dgm:cxn modelId="{C26B52FF-1A0A-4363-8EE1-63275B75508F}" type="presParOf" srcId="{4EE078CC-AF24-4A9E-BC70-2FD8A0FAED44}" destId="{003696AF-A247-4D84-B2D1-8745E868DE05}" srcOrd="0" destOrd="0" presId="urn:microsoft.com/office/officeart/2018/2/layout/IconVerticalSolidList"/>
    <dgm:cxn modelId="{0915021D-E014-4BB0-97D4-5AF2B85FA39E}" type="presParOf" srcId="{4EE078CC-AF24-4A9E-BC70-2FD8A0FAED44}" destId="{7DF41608-798A-489B-AEE6-B47D4A3D2738}" srcOrd="1" destOrd="0" presId="urn:microsoft.com/office/officeart/2018/2/layout/IconVerticalSolidList"/>
    <dgm:cxn modelId="{E4F599CC-375E-4D91-A834-8BA1E3AA4117}" type="presParOf" srcId="{4EE078CC-AF24-4A9E-BC70-2FD8A0FAED44}" destId="{ED3469DD-092D-4511-A190-D2736DEF97BF}" srcOrd="2" destOrd="0" presId="urn:microsoft.com/office/officeart/2018/2/layout/IconVerticalSolidList"/>
    <dgm:cxn modelId="{DE6CCA65-1B6A-4388-AF75-E948797D8077}" type="presParOf" srcId="{4EE078CC-AF24-4A9E-BC70-2FD8A0FAED44}" destId="{7D128ED9-FBD3-4406-A863-88BCE013DEAC}" srcOrd="3" destOrd="0" presId="urn:microsoft.com/office/officeart/2018/2/layout/IconVerticalSolidList"/>
    <dgm:cxn modelId="{A6457576-E3A1-4139-BD1A-F2E941721D90}" type="presParOf" srcId="{86447411-30D9-4A8C-845D-17A6F68DD0BA}" destId="{38C05992-A9D6-4B5B-B671-B35B91F79733}" srcOrd="5" destOrd="0" presId="urn:microsoft.com/office/officeart/2018/2/layout/IconVerticalSolidList"/>
    <dgm:cxn modelId="{A3F67077-166C-463F-8B8A-DBA13C189E13}" type="presParOf" srcId="{86447411-30D9-4A8C-845D-17A6F68DD0BA}" destId="{949AB97B-7D80-44C7-AC01-2EFDCE1F7285}" srcOrd="6" destOrd="0" presId="urn:microsoft.com/office/officeart/2018/2/layout/IconVerticalSolidList"/>
    <dgm:cxn modelId="{660E1FBF-AF8E-48FC-BB02-8E83D5A97B94}" type="presParOf" srcId="{949AB97B-7D80-44C7-AC01-2EFDCE1F7285}" destId="{6DBD38D5-211E-4EB3-9ACE-367B4D0AAA09}" srcOrd="0" destOrd="0" presId="urn:microsoft.com/office/officeart/2018/2/layout/IconVerticalSolidList"/>
    <dgm:cxn modelId="{E1D61508-30F7-4AA6-9DAF-694D2256656F}" type="presParOf" srcId="{949AB97B-7D80-44C7-AC01-2EFDCE1F7285}" destId="{0A1364DC-BD8A-4D52-8FF0-FBD6B6C70E67}" srcOrd="1" destOrd="0" presId="urn:microsoft.com/office/officeart/2018/2/layout/IconVerticalSolidList"/>
    <dgm:cxn modelId="{7961BA89-9912-41CC-BD42-7806256969FC}" type="presParOf" srcId="{949AB97B-7D80-44C7-AC01-2EFDCE1F7285}" destId="{3C91F6A7-8ABD-4D86-8FC4-A75CC6B3D702}" srcOrd="2" destOrd="0" presId="urn:microsoft.com/office/officeart/2018/2/layout/IconVerticalSolidList"/>
    <dgm:cxn modelId="{5DF8FB90-CE88-4BA9-BC03-DEBE3F67B9A1}" type="presParOf" srcId="{949AB97B-7D80-44C7-AC01-2EFDCE1F7285}" destId="{B28BE473-01DA-4A89-91F5-D81D767C50A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6ECB6D-5DCD-4379-BE38-630C18387311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C5E88C8-BB4D-494D-B476-533AD69CB30A}">
      <dgm:prSet/>
      <dgm:spPr/>
      <dgm:t>
        <a:bodyPr/>
        <a:lstStyle/>
        <a:p>
          <a:r>
            <a:rPr lang="en-US"/>
            <a:t>THE ABC Test is your friend! </a:t>
          </a:r>
        </a:p>
      </dgm:t>
    </dgm:pt>
    <dgm:pt modelId="{631448A4-E712-4C17-9820-B18B4B39237A}" type="parTrans" cxnId="{72EE06FE-901B-48C6-8DF9-088490F21BF8}">
      <dgm:prSet/>
      <dgm:spPr/>
      <dgm:t>
        <a:bodyPr/>
        <a:lstStyle/>
        <a:p>
          <a:endParaRPr lang="en-US"/>
        </a:p>
      </dgm:t>
    </dgm:pt>
    <dgm:pt modelId="{C0857BDA-08E2-48B8-8B2F-6AFA088DB71F}" type="sibTrans" cxnId="{72EE06FE-901B-48C6-8DF9-088490F21BF8}">
      <dgm:prSet/>
      <dgm:spPr/>
      <dgm:t>
        <a:bodyPr/>
        <a:lstStyle/>
        <a:p>
          <a:endParaRPr lang="en-US"/>
        </a:p>
      </dgm:t>
    </dgm:pt>
    <dgm:pt modelId="{A1556B8F-CC96-4336-B692-05722142F7D7}">
      <dgm:prSet/>
      <dgm:spPr/>
      <dgm:t>
        <a:bodyPr/>
        <a:lstStyle/>
        <a:p>
          <a:r>
            <a:rPr lang="en-US"/>
            <a:t>Authority </a:t>
          </a:r>
        </a:p>
      </dgm:t>
    </dgm:pt>
    <dgm:pt modelId="{D2A41D54-AB2C-490D-98C6-CC6452657971}" type="parTrans" cxnId="{84CA2B41-238A-4E02-9363-4FB3B67DB9B9}">
      <dgm:prSet/>
      <dgm:spPr/>
      <dgm:t>
        <a:bodyPr/>
        <a:lstStyle/>
        <a:p>
          <a:endParaRPr lang="en-US"/>
        </a:p>
      </dgm:t>
    </dgm:pt>
    <dgm:pt modelId="{08505391-4A8E-415D-93F7-62F093838025}" type="sibTrans" cxnId="{84CA2B41-238A-4E02-9363-4FB3B67DB9B9}">
      <dgm:prSet/>
      <dgm:spPr/>
      <dgm:t>
        <a:bodyPr/>
        <a:lstStyle/>
        <a:p>
          <a:endParaRPr lang="en-US"/>
        </a:p>
      </dgm:t>
    </dgm:pt>
    <dgm:pt modelId="{127275C3-3D5F-486C-92AB-06D1815F034B}">
      <dgm:prSet/>
      <dgm:spPr/>
      <dgm:t>
        <a:bodyPr/>
        <a:lstStyle/>
        <a:p>
          <a:r>
            <a:rPr lang="en-US"/>
            <a:t>Bias </a:t>
          </a:r>
        </a:p>
      </dgm:t>
    </dgm:pt>
    <dgm:pt modelId="{361ADBD9-1DB3-4AA6-947D-76F92502B809}" type="parTrans" cxnId="{7E5881A9-4CE1-423F-96FF-C08F41FC3BEA}">
      <dgm:prSet/>
      <dgm:spPr/>
      <dgm:t>
        <a:bodyPr/>
        <a:lstStyle/>
        <a:p>
          <a:endParaRPr lang="en-US"/>
        </a:p>
      </dgm:t>
    </dgm:pt>
    <dgm:pt modelId="{65762492-2ACB-4872-94BF-F236342910A9}" type="sibTrans" cxnId="{7E5881A9-4CE1-423F-96FF-C08F41FC3BEA}">
      <dgm:prSet/>
      <dgm:spPr/>
      <dgm:t>
        <a:bodyPr/>
        <a:lstStyle/>
        <a:p>
          <a:endParaRPr lang="en-US"/>
        </a:p>
      </dgm:t>
    </dgm:pt>
    <dgm:pt modelId="{D962E2A4-F901-4D5B-AF4D-66F3737753F1}">
      <dgm:prSet/>
      <dgm:spPr/>
      <dgm:t>
        <a:bodyPr/>
        <a:lstStyle/>
        <a:p>
          <a:r>
            <a:rPr lang="en-US"/>
            <a:t>Currency </a:t>
          </a:r>
        </a:p>
      </dgm:t>
    </dgm:pt>
    <dgm:pt modelId="{8B4A62E5-7817-4E93-ADF8-AE3B868BBD1E}" type="parTrans" cxnId="{8F21C61C-0C41-41EC-9D2C-419B3FFFFD7D}">
      <dgm:prSet/>
      <dgm:spPr/>
      <dgm:t>
        <a:bodyPr/>
        <a:lstStyle/>
        <a:p>
          <a:endParaRPr lang="en-US"/>
        </a:p>
      </dgm:t>
    </dgm:pt>
    <dgm:pt modelId="{F856AB16-10FB-48D7-8C0A-3F13D3FAEA4E}" type="sibTrans" cxnId="{8F21C61C-0C41-41EC-9D2C-419B3FFFFD7D}">
      <dgm:prSet/>
      <dgm:spPr/>
      <dgm:t>
        <a:bodyPr/>
        <a:lstStyle/>
        <a:p>
          <a:endParaRPr lang="en-US"/>
        </a:p>
      </dgm:t>
    </dgm:pt>
    <dgm:pt modelId="{B9056C39-4C3B-AE4B-B030-B4ABACAE6278}" type="pres">
      <dgm:prSet presAssocID="{226ECB6D-5DCD-4379-BE38-630C18387311}" presName="Name0" presStyleCnt="0">
        <dgm:presLayoutVars>
          <dgm:dir/>
          <dgm:animLvl val="lvl"/>
          <dgm:resizeHandles val="exact"/>
        </dgm:presLayoutVars>
      </dgm:prSet>
      <dgm:spPr/>
    </dgm:pt>
    <dgm:pt modelId="{F4103AC6-77E9-424A-AF93-677AEEB1784A}" type="pres">
      <dgm:prSet presAssocID="{BC5E88C8-BB4D-494D-B476-533AD69CB30A}" presName="linNode" presStyleCnt="0"/>
      <dgm:spPr/>
    </dgm:pt>
    <dgm:pt modelId="{88F58611-FA85-4543-98AE-777CB8D8100E}" type="pres">
      <dgm:prSet presAssocID="{BC5E88C8-BB4D-494D-B476-533AD69CB30A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BEF3E62F-2820-014F-BF30-D247E1227452}" type="pres">
      <dgm:prSet presAssocID="{BC5E88C8-BB4D-494D-B476-533AD69CB30A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8F21C61C-0C41-41EC-9D2C-419B3FFFFD7D}" srcId="{BC5E88C8-BB4D-494D-B476-533AD69CB30A}" destId="{D962E2A4-F901-4D5B-AF4D-66F3737753F1}" srcOrd="2" destOrd="0" parTransId="{8B4A62E5-7817-4E93-ADF8-AE3B868BBD1E}" sibTransId="{F856AB16-10FB-48D7-8C0A-3F13D3FAEA4E}"/>
    <dgm:cxn modelId="{B94CA824-E9E9-D243-A89D-68D53780129F}" type="presOf" srcId="{A1556B8F-CC96-4336-B692-05722142F7D7}" destId="{BEF3E62F-2820-014F-BF30-D247E1227452}" srcOrd="0" destOrd="0" presId="urn:microsoft.com/office/officeart/2005/8/layout/vList5"/>
    <dgm:cxn modelId="{E9A4733A-4EBD-7649-8CFD-23BCFE808C84}" type="presOf" srcId="{127275C3-3D5F-486C-92AB-06D1815F034B}" destId="{BEF3E62F-2820-014F-BF30-D247E1227452}" srcOrd="0" destOrd="1" presId="urn:microsoft.com/office/officeart/2005/8/layout/vList5"/>
    <dgm:cxn modelId="{2D85813A-9DB5-374D-B49B-53C8047E0AB5}" type="presOf" srcId="{BC5E88C8-BB4D-494D-B476-533AD69CB30A}" destId="{88F58611-FA85-4543-98AE-777CB8D8100E}" srcOrd="0" destOrd="0" presId="urn:microsoft.com/office/officeart/2005/8/layout/vList5"/>
    <dgm:cxn modelId="{84CA2B41-238A-4E02-9363-4FB3B67DB9B9}" srcId="{BC5E88C8-BB4D-494D-B476-533AD69CB30A}" destId="{A1556B8F-CC96-4336-B692-05722142F7D7}" srcOrd="0" destOrd="0" parTransId="{D2A41D54-AB2C-490D-98C6-CC6452657971}" sibTransId="{08505391-4A8E-415D-93F7-62F093838025}"/>
    <dgm:cxn modelId="{170B7074-4264-D346-BCD1-0E326BB950F7}" type="presOf" srcId="{D962E2A4-F901-4D5B-AF4D-66F3737753F1}" destId="{BEF3E62F-2820-014F-BF30-D247E1227452}" srcOrd="0" destOrd="2" presId="urn:microsoft.com/office/officeart/2005/8/layout/vList5"/>
    <dgm:cxn modelId="{7E5881A9-4CE1-423F-96FF-C08F41FC3BEA}" srcId="{BC5E88C8-BB4D-494D-B476-533AD69CB30A}" destId="{127275C3-3D5F-486C-92AB-06D1815F034B}" srcOrd="1" destOrd="0" parTransId="{361ADBD9-1DB3-4AA6-947D-76F92502B809}" sibTransId="{65762492-2ACB-4872-94BF-F236342910A9}"/>
    <dgm:cxn modelId="{B0AD12DC-C541-3F44-B0EA-C3583EDCAAF4}" type="presOf" srcId="{226ECB6D-5DCD-4379-BE38-630C18387311}" destId="{B9056C39-4C3B-AE4B-B030-B4ABACAE6278}" srcOrd="0" destOrd="0" presId="urn:microsoft.com/office/officeart/2005/8/layout/vList5"/>
    <dgm:cxn modelId="{72EE06FE-901B-48C6-8DF9-088490F21BF8}" srcId="{226ECB6D-5DCD-4379-BE38-630C18387311}" destId="{BC5E88C8-BB4D-494D-B476-533AD69CB30A}" srcOrd="0" destOrd="0" parTransId="{631448A4-E712-4C17-9820-B18B4B39237A}" sibTransId="{C0857BDA-08E2-48B8-8B2F-6AFA088DB71F}"/>
    <dgm:cxn modelId="{BB975813-5ACF-8448-86B8-34A6B168AC4A}" type="presParOf" srcId="{B9056C39-4C3B-AE4B-B030-B4ABACAE6278}" destId="{F4103AC6-77E9-424A-AF93-677AEEB1784A}" srcOrd="0" destOrd="0" presId="urn:microsoft.com/office/officeart/2005/8/layout/vList5"/>
    <dgm:cxn modelId="{F179241C-13E5-F943-94F1-6841880A97AE}" type="presParOf" srcId="{F4103AC6-77E9-424A-AF93-677AEEB1784A}" destId="{88F58611-FA85-4543-98AE-777CB8D8100E}" srcOrd="0" destOrd="0" presId="urn:microsoft.com/office/officeart/2005/8/layout/vList5"/>
    <dgm:cxn modelId="{7A96C108-0A3F-CC48-B89A-947A0F82399F}" type="presParOf" srcId="{F4103AC6-77E9-424A-AF93-677AEEB1784A}" destId="{BEF3E62F-2820-014F-BF30-D247E122745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6BE08-6CC2-42CB-A6B4-898F03A76003}">
      <dsp:nvSpPr>
        <dsp:cNvPr id="0" name=""/>
        <dsp:cNvSpPr/>
      </dsp:nvSpPr>
      <dsp:spPr>
        <a:xfrm>
          <a:off x="0" y="1669"/>
          <a:ext cx="9720262" cy="846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B553E-7A3B-48A8-A4FE-E69DC55F43B8}">
      <dsp:nvSpPr>
        <dsp:cNvPr id="0" name=""/>
        <dsp:cNvSpPr/>
      </dsp:nvSpPr>
      <dsp:spPr>
        <a:xfrm>
          <a:off x="255971" y="192061"/>
          <a:ext cx="465402" cy="465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F765BD-27EB-48C4-90F6-45CDE0552DF2}">
      <dsp:nvSpPr>
        <dsp:cNvPr id="0" name=""/>
        <dsp:cNvSpPr/>
      </dsp:nvSpPr>
      <dsp:spPr>
        <a:xfrm>
          <a:off x="977345" y="1669"/>
          <a:ext cx="8742916" cy="846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55" tIns="89555" rIns="89555" bIns="895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What is evidence? How can we support our ideas in a speech?</a:t>
          </a:r>
        </a:p>
      </dsp:txBody>
      <dsp:txXfrm>
        <a:off x="977345" y="1669"/>
        <a:ext cx="8742916" cy="846186"/>
      </dsp:txXfrm>
    </dsp:sp>
    <dsp:sp modelId="{C961CB42-4431-4EB6-8F13-AD7A56EF0ACB}">
      <dsp:nvSpPr>
        <dsp:cNvPr id="0" name=""/>
        <dsp:cNvSpPr/>
      </dsp:nvSpPr>
      <dsp:spPr>
        <a:xfrm>
          <a:off x="0" y="1059402"/>
          <a:ext cx="9720262" cy="846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6CF542-F32E-4BF0-BF72-84B6DEB7F33A}">
      <dsp:nvSpPr>
        <dsp:cNvPr id="0" name=""/>
        <dsp:cNvSpPr/>
      </dsp:nvSpPr>
      <dsp:spPr>
        <a:xfrm>
          <a:off x="255971" y="1249794"/>
          <a:ext cx="465402" cy="465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82355D-8B6A-4286-B8F0-5DFEFE591B4D}">
      <dsp:nvSpPr>
        <dsp:cNvPr id="0" name=""/>
        <dsp:cNvSpPr/>
      </dsp:nvSpPr>
      <dsp:spPr>
        <a:xfrm>
          <a:off x="977345" y="1059402"/>
          <a:ext cx="8742916" cy="846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55" tIns="89555" rIns="89555" bIns="895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Citing sources – determining credibility and how to say sources in a speech!</a:t>
          </a:r>
        </a:p>
      </dsp:txBody>
      <dsp:txXfrm>
        <a:off x="977345" y="1059402"/>
        <a:ext cx="8742916" cy="846186"/>
      </dsp:txXfrm>
    </dsp:sp>
    <dsp:sp modelId="{003696AF-A247-4D84-B2D1-8745E868DE05}">
      <dsp:nvSpPr>
        <dsp:cNvPr id="0" name=""/>
        <dsp:cNvSpPr/>
      </dsp:nvSpPr>
      <dsp:spPr>
        <a:xfrm>
          <a:off x="0" y="2117135"/>
          <a:ext cx="9720262" cy="846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41608-798A-489B-AEE6-B47D4A3D2738}">
      <dsp:nvSpPr>
        <dsp:cNvPr id="0" name=""/>
        <dsp:cNvSpPr/>
      </dsp:nvSpPr>
      <dsp:spPr>
        <a:xfrm>
          <a:off x="255971" y="2307527"/>
          <a:ext cx="465402" cy="465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128ED9-FBD3-4406-A863-88BCE013DEAC}">
      <dsp:nvSpPr>
        <dsp:cNvPr id="0" name=""/>
        <dsp:cNvSpPr/>
      </dsp:nvSpPr>
      <dsp:spPr>
        <a:xfrm>
          <a:off x="977345" y="2117135"/>
          <a:ext cx="8742916" cy="846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55" tIns="89555" rIns="89555" bIns="895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Finding peer-reviewed work online through the Clemson Library</a:t>
          </a:r>
        </a:p>
      </dsp:txBody>
      <dsp:txXfrm>
        <a:off x="977345" y="2117135"/>
        <a:ext cx="8742916" cy="846186"/>
      </dsp:txXfrm>
    </dsp:sp>
    <dsp:sp modelId="{6DBD38D5-211E-4EB3-9ACE-367B4D0AAA09}">
      <dsp:nvSpPr>
        <dsp:cNvPr id="0" name=""/>
        <dsp:cNvSpPr/>
      </dsp:nvSpPr>
      <dsp:spPr>
        <a:xfrm>
          <a:off x="0" y="3174868"/>
          <a:ext cx="9720262" cy="8461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364DC-BD8A-4D52-8FF0-FBD6B6C70E67}">
      <dsp:nvSpPr>
        <dsp:cNvPr id="0" name=""/>
        <dsp:cNvSpPr/>
      </dsp:nvSpPr>
      <dsp:spPr>
        <a:xfrm>
          <a:off x="255971" y="3365260"/>
          <a:ext cx="465402" cy="465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8BE473-01DA-4A89-91F5-D81D767C50A0}">
      <dsp:nvSpPr>
        <dsp:cNvPr id="0" name=""/>
        <dsp:cNvSpPr/>
      </dsp:nvSpPr>
      <dsp:spPr>
        <a:xfrm>
          <a:off x="977345" y="3174868"/>
          <a:ext cx="8742916" cy="846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55" tIns="89555" rIns="89555" bIns="8955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If there is time, a quick overview of APA style.</a:t>
          </a:r>
        </a:p>
      </dsp:txBody>
      <dsp:txXfrm>
        <a:off x="977345" y="3174868"/>
        <a:ext cx="8742916" cy="8461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3E62F-2820-014F-BF30-D247E1227452}">
      <dsp:nvSpPr>
        <dsp:cNvPr id="0" name=""/>
        <dsp:cNvSpPr/>
      </dsp:nvSpPr>
      <dsp:spPr>
        <a:xfrm rot="5400000">
          <a:off x="5000688" y="-1099121"/>
          <a:ext cx="3218180" cy="622096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121920" rIns="243840" bIns="121920" numCol="1" spcCol="1270" anchor="ctr" anchorCtr="0">
          <a:noAutofit/>
        </a:bodyPr>
        <a:lstStyle/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400" kern="1200"/>
            <a:t>Authority </a:t>
          </a:r>
        </a:p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400" kern="1200"/>
            <a:t>Bias </a:t>
          </a:r>
        </a:p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6400" kern="1200"/>
            <a:t>Currency </a:t>
          </a:r>
        </a:p>
      </dsp:txBody>
      <dsp:txXfrm rot="-5400000">
        <a:off x="3499295" y="559371"/>
        <a:ext cx="6063868" cy="2903982"/>
      </dsp:txXfrm>
    </dsp:sp>
    <dsp:sp modelId="{88F58611-FA85-4543-98AE-777CB8D8100E}">
      <dsp:nvSpPr>
        <dsp:cNvPr id="0" name=""/>
        <dsp:cNvSpPr/>
      </dsp:nvSpPr>
      <dsp:spPr>
        <a:xfrm>
          <a:off x="0" y="0"/>
          <a:ext cx="3499294" cy="40227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116205" rIns="232410" bIns="116205" numCol="1" spcCol="1270" anchor="ctr" anchorCtr="0">
          <a:noAutofit/>
        </a:bodyPr>
        <a:lstStyle/>
        <a:p>
          <a:pPr marL="0" lvl="0" indent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/>
            <a:t>THE ABC Test is your friend! </a:t>
          </a:r>
        </a:p>
      </dsp:txBody>
      <dsp:txXfrm>
        <a:off x="170821" y="170821"/>
        <a:ext cx="3157652" cy="3681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460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80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97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0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99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1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37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9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0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09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A25AD27-543D-7A4C-964E-29747A8EF1B1}" type="datetimeFigureOut">
              <a:rPr lang="en-US" smtClean="0"/>
              <a:t>9/21/22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EBA8B6C-C988-FF47-8059-EDD01C76007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157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ibraries.clemson.ed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lemson.libguides.com/c.php?g=230600&amp;p=1530821" TargetMode="External"/><Relationship Id="rId2" Type="http://schemas.openxmlformats.org/officeDocument/2006/relationships/hyperlink" Target="https://clemson.libguides.com/comm250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49F89-EEB2-DC4B-A56F-263AA66F0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Using Citations to support your thesis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52B59A-BF0D-244D-9FE6-6CCC23EA67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36" r="1" b="13833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3E9D84-5D9B-D743-85C4-0A01E7B61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Chapter 7: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i="1" dirty="0">
                <a:solidFill>
                  <a:srgbClr val="FFFFFF"/>
                </a:solidFill>
              </a:rPr>
              <a:t>Finding and Using Evidence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285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D7B46-7855-7A41-BE99-4FBC2FDA3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DA9AF-DBAE-D647-AD20-DB65371D8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Definitions: </a:t>
            </a:r>
          </a:p>
          <a:p>
            <a:r>
              <a:rPr lang="en-US" dirty="0"/>
              <a:t>1. Knowing your support – all the different types of evidence. </a:t>
            </a:r>
          </a:p>
          <a:p>
            <a:r>
              <a:rPr lang="en-US" dirty="0"/>
              <a:t>2. The CRAAP and ABC tests.</a:t>
            </a:r>
          </a:p>
          <a:p>
            <a:r>
              <a:rPr lang="en-US" dirty="0"/>
              <a:t>Skills: </a:t>
            </a:r>
          </a:p>
          <a:p>
            <a:r>
              <a:rPr lang="en-US" dirty="0"/>
              <a:t>1. Using Clemson Library to find peer-reviewed sources.</a:t>
            </a:r>
          </a:p>
          <a:p>
            <a:r>
              <a:rPr lang="en-US" dirty="0"/>
              <a:t>2. Evaluating sources for accuracy and credibility.</a:t>
            </a:r>
          </a:p>
          <a:p>
            <a:r>
              <a:rPr lang="en-US" dirty="0"/>
              <a:t>3. Creating oral and in-text citations using APA style.</a:t>
            </a:r>
          </a:p>
        </p:txBody>
      </p:sp>
    </p:spTree>
    <p:extLst>
      <p:ext uri="{BB962C8B-B14F-4D97-AF65-F5344CB8AC3E}">
        <p14:creationId xmlns:p14="http://schemas.microsoft.com/office/powerpoint/2010/main" val="3942784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4FAB7-C752-114D-AD47-E9B961187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Content Overview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14EFD9-AD0A-46A0-DA3D-8CA2F4E5E5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6998038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1558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4FAB7-C752-114D-AD47-E9B961187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Types of evidence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92C78-CA41-C54E-9EF0-E2791FB991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Supporting Material/Evidence </a:t>
            </a:r>
            <a:r>
              <a:rPr lang="en-US" sz="2400" dirty="0"/>
              <a:t>– Anything in your speech that strengthens your ideas. </a:t>
            </a:r>
          </a:p>
          <a:p>
            <a:r>
              <a:rPr lang="en-US" sz="2400" dirty="0"/>
              <a:t>Multiple sources can function as evidence: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/>
              <a:t>Numbers &amp; Statistics</a:t>
            </a:r>
            <a:r>
              <a:rPr lang="en-US" sz="2400" dirty="0"/>
              <a:t> – raw data vs. summaries of said data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/>
              <a:t>Examples &amp; Nonexamples</a:t>
            </a:r>
            <a:r>
              <a:rPr lang="en-US" sz="2400" dirty="0"/>
              <a:t> – what it is vs. what it isn’t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/>
              <a:t>Definitions &amp; Explanations</a:t>
            </a:r>
            <a:r>
              <a:rPr lang="en-US" sz="2400" dirty="0"/>
              <a:t> – short vs. long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/>
              <a:t>Testimonies – </a:t>
            </a:r>
            <a:r>
              <a:rPr lang="en-US" sz="2400" b="1" u="sng" dirty="0"/>
              <a:t>peer</a:t>
            </a:r>
            <a:r>
              <a:rPr lang="en-US" sz="2400" b="1" dirty="0"/>
              <a:t> or </a:t>
            </a:r>
            <a:r>
              <a:rPr lang="en-US" sz="2400" b="1" u="sng" dirty="0"/>
              <a:t>expert</a:t>
            </a:r>
            <a:r>
              <a:rPr lang="en-US" sz="2400" b="1" dirty="0"/>
              <a:t>.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b="1" dirty="0"/>
              <a:t>Narratives – </a:t>
            </a:r>
            <a:r>
              <a:rPr lang="en-US" sz="2400" dirty="0"/>
              <a:t>stories or anecdotes</a:t>
            </a:r>
          </a:p>
        </p:txBody>
      </p:sp>
    </p:spTree>
    <p:extLst>
      <p:ext uri="{BB962C8B-B14F-4D97-AF65-F5344CB8AC3E}">
        <p14:creationId xmlns:p14="http://schemas.microsoft.com/office/powerpoint/2010/main" val="314018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5">
            <a:extLst>
              <a:ext uri="{FF2B5EF4-FFF2-40B4-BE49-F238E27FC236}">
                <a16:creationId xmlns:a16="http://schemas.microsoft.com/office/drawing/2014/main" id="{81AEB8A9-B768-4E30-BA55-D919E6687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5402C0-0F2D-574E-9201-A22AAA8A8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How to determine a source’s credibility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C825B-259B-9145-B2EB-E47D7FC55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640080"/>
            <a:ext cx="7172138" cy="37451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Is it CRAAP? Rather, does it pass the CRAAP test?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Currency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Relevance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Authority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Accuracy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800" dirty="0"/>
              <a:t>Purpose </a:t>
            </a:r>
          </a:p>
          <a:p>
            <a:pPr marL="0" indent="0">
              <a:buNone/>
            </a:pPr>
            <a:r>
              <a:rPr lang="en-US" sz="2800" dirty="0"/>
              <a:t>Next up: Citing Sources!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/>
              <a:t>The ABCs of research are how we orally cite sources!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9E656E-8B4F-4E45-9535-EBA4DA61D5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50" r="14900" b="-1"/>
          <a:stretch/>
        </p:blipFill>
        <p:spPr>
          <a:xfrm>
            <a:off x="8285887" y="1669644"/>
            <a:ext cx="2306393" cy="1685977"/>
          </a:xfrm>
          <a:prstGeom prst="rect">
            <a:avLst/>
          </a:prstGeom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55538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402C0-0F2D-574E-9201-A22AAA8A8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/>
              <a:t>How to Cite Sources Out Loud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1738FD1E-E06F-7D55-B212-948366349C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402507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6926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EAC27-C7B7-A04D-8513-2F961CCD8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Finding actual sources (Step-by-step)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CC9E1-9B07-A14F-B527-6FDC12071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/>
          <a:lstStyle/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Visit Clemson Library Website (</a:t>
            </a:r>
            <a:r>
              <a:rPr lang="en-US" sz="2800" dirty="0">
                <a:hlinkClick r:id="rId2"/>
              </a:rPr>
              <a:t>https://libraries.clemson.edu/</a:t>
            </a:r>
            <a:r>
              <a:rPr lang="en-US" sz="2800" dirty="0"/>
              <a:t>)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Click </a:t>
            </a:r>
            <a:r>
              <a:rPr lang="en-US" sz="2800" i="1" dirty="0"/>
              <a:t>Research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Click A-Z Databases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Input your subject area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Click on the database that fits your topic best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Adjust search criteria to narrow your results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/>
              <a:t>Click on articles that pertain to your topic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181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ED9DC-5BE1-D146-BBD8-236ABCCC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academic writing &amp; citing in APA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652E7-AB8C-7D44-B23A-8BCC21654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Three words: Abstract, Results, and Discussion – DO NOT read the entire ARTICLE!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Take notes and be sure to write down the article’s title, year of publication, journal of publication, the author’s name, and its page numbers.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Next, create the actual reference! </a:t>
            </a:r>
          </a:p>
        </p:txBody>
      </p:sp>
    </p:spTree>
    <p:extLst>
      <p:ext uri="{BB962C8B-B14F-4D97-AF65-F5344CB8AC3E}">
        <p14:creationId xmlns:p14="http://schemas.microsoft.com/office/powerpoint/2010/main" val="709206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A2B00-73BF-8942-A766-F6166A224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reference list and citing in-text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5A693-D452-D747-A02E-9F38E79BC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sz="2400" dirty="0"/>
              <a:t>Start: </a:t>
            </a:r>
            <a:r>
              <a:rPr lang="en-US" sz="2400" dirty="0">
                <a:hlinkClick r:id="rId2"/>
              </a:rPr>
              <a:t>https://clemson.libguides.com/comm2500</a:t>
            </a:r>
            <a:endParaRPr lang="en-US" sz="1800" dirty="0"/>
          </a:p>
          <a:p>
            <a:pPr marL="630936" lvl="1" indent="-457200">
              <a:buFont typeface="+mj-lt"/>
              <a:buAutoNum type="arabicPeriod"/>
            </a:pPr>
            <a:r>
              <a:rPr lang="en-US" sz="2400" dirty="0"/>
              <a:t>Hover over RefWorks and click Writing/APA: </a:t>
            </a:r>
            <a:r>
              <a:rPr lang="en-US" sz="2400" dirty="0">
                <a:hlinkClick r:id="rId3"/>
              </a:rPr>
              <a:t>http://clemson.libguides.com/c.php?g=230600&amp;p=1530821</a:t>
            </a:r>
            <a:endParaRPr lang="en-US" sz="2400" dirty="0"/>
          </a:p>
          <a:p>
            <a:pPr marL="630936" lvl="1" indent="-457200">
              <a:buFont typeface="+mj-lt"/>
              <a:buAutoNum type="arabicPeriod"/>
            </a:pPr>
            <a:r>
              <a:rPr lang="en-US" sz="2400" dirty="0"/>
              <a:t>Two components: In-Text Citations and Reference List </a:t>
            </a:r>
          </a:p>
          <a:p>
            <a:endParaRPr lang="en-US" dirty="0"/>
          </a:p>
          <a:p>
            <a:r>
              <a:rPr lang="en-US" sz="2400" dirty="0"/>
              <a:t>*In pairs, try to create an APA reference! Provide it’s three forms: the oral citation, in-text citation, and reference list citation*</a:t>
            </a:r>
          </a:p>
        </p:txBody>
      </p:sp>
    </p:spTree>
    <p:extLst>
      <p:ext uri="{BB962C8B-B14F-4D97-AF65-F5344CB8AC3E}">
        <p14:creationId xmlns:p14="http://schemas.microsoft.com/office/powerpoint/2010/main" val="196767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D48B8-CC5A-764A-9053-D9D1CCB92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versions: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79C5E-175E-0B42-B22C-682B74D2B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In-text: (Gardner, 2014) &amp; (Gardner, 2014, p. 4) – Paraphrasing vs. Quoting</a:t>
            </a:r>
          </a:p>
          <a:p>
            <a:r>
              <a:rPr lang="en-US" dirty="0"/>
              <a:t>2. Oral Citation: In his 2014 (currency) book, Injecting the </a:t>
            </a:r>
            <a:r>
              <a:rPr lang="en-US" dirty="0" err="1"/>
              <a:t>Marijuanas</a:t>
            </a:r>
            <a:r>
              <a:rPr lang="en-US" dirty="0"/>
              <a:t> (bias), Eric Gardner (authority) suggests other treatments for cancer besides medicinal herbs.</a:t>
            </a:r>
          </a:p>
          <a:p>
            <a:pPr marL="0" indent="0">
              <a:buNone/>
            </a:pPr>
            <a:r>
              <a:rPr lang="en-US" dirty="0"/>
              <a:t>3. Reference List: </a:t>
            </a:r>
          </a:p>
          <a:p>
            <a:pPr marL="0" indent="0">
              <a:buNone/>
            </a:pPr>
            <a:r>
              <a:rPr lang="en-US" dirty="0"/>
              <a:t>(Book) </a:t>
            </a:r>
          </a:p>
          <a:p>
            <a:pPr marL="0" indent="0">
              <a:buNone/>
            </a:pPr>
            <a:r>
              <a:rPr lang="en-US" dirty="0"/>
              <a:t>Gardner, R. J. (2014). </a:t>
            </a:r>
            <a:r>
              <a:rPr lang="en-US" i="1" dirty="0"/>
              <a:t>Injecting the </a:t>
            </a:r>
            <a:r>
              <a:rPr lang="en-US" i="1" dirty="0" err="1"/>
              <a:t>marijuanas</a:t>
            </a:r>
            <a:r>
              <a:rPr lang="en-US" i="1" dirty="0"/>
              <a:t>. </a:t>
            </a:r>
            <a:r>
              <a:rPr lang="en-US" dirty="0"/>
              <a:t>New York, NY: Clearinghouse Books.</a:t>
            </a:r>
          </a:p>
          <a:p>
            <a:pPr marL="0" indent="0">
              <a:buNone/>
            </a:pPr>
            <a:r>
              <a:rPr lang="en-US" dirty="0"/>
              <a:t>(Academic article) </a:t>
            </a:r>
          </a:p>
          <a:p>
            <a:pPr marL="0" indent="0">
              <a:buNone/>
            </a:pPr>
            <a:r>
              <a:rPr lang="en-US" dirty="0"/>
              <a:t>Gardner, R. J. (2015). Injecting the </a:t>
            </a:r>
            <a:r>
              <a:rPr lang="en-US" dirty="0" err="1"/>
              <a:t>marijuanas</a:t>
            </a:r>
            <a:r>
              <a:rPr lang="en-US" dirty="0"/>
              <a:t>: A case study approach for cancer patients. </a:t>
            </a:r>
            <a:r>
              <a:rPr lang="en-US" i="1" dirty="0"/>
              <a:t>The New England Journal of Medicine</a:t>
            </a:r>
            <a:r>
              <a:rPr lang="en-US" dirty="0"/>
              <a:t>, 6(5), 564-575.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08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563</Words>
  <Application>Microsoft Macintosh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Courier New</vt:lpstr>
      <vt:lpstr>Tw Cen MT</vt:lpstr>
      <vt:lpstr>Tw Cen MT Condensed</vt:lpstr>
      <vt:lpstr>Wingdings</vt:lpstr>
      <vt:lpstr>Wingdings 3</vt:lpstr>
      <vt:lpstr>Integral</vt:lpstr>
      <vt:lpstr>Using Citations to support your thesis</vt:lpstr>
      <vt:lpstr>Content Overview</vt:lpstr>
      <vt:lpstr>Types of evidence</vt:lpstr>
      <vt:lpstr>How to determine a source’s credibility </vt:lpstr>
      <vt:lpstr>How to Cite Sources Out Loud</vt:lpstr>
      <vt:lpstr>Finding actual sources (Step-by-step)</vt:lpstr>
      <vt:lpstr>Reading academic writing &amp; citing in APA</vt:lpstr>
      <vt:lpstr>Creating a reference list and citing in-text</vt:lpstr>
      <vt:lpstr>Three versions:</vt:lpstr>
      <vt:lpstr>Big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Selecting a Topic, Connecting to the Audience &amp; Researching for Presentations</dc:title>
  <dc:creator>Microsoft Office User</dc:creator>
  <cp:lastModifiedBy>Charles John Brewer</cp:lastModifiedBy>
  <cp:revision>16</cp:revision>
  <dcterms:created xsi:type="dcterms:W3CDTF">2019-05-14T16:23:48Z</dcterms:created>
  <dcterms:modified xsi:type="dcterms:W3CDTF">2022-09-21T11:39:10Z</dcterms:modified>
</cp:coreProperties>
</file>