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4" r:id="rId3"/>
    <p:sldId id="273" r:id="rId4"/>
    <p:sldId id="267" r:id="rId5"/>
    <p:sldId id="266" r:id="rId6"/>
    <p:sldId id="275" r:id="rId7"/>
    <p:sldId id="271" r:id="rId8"/>
    <p:sldId id="264" r:id="rId9"/>
    <p:sldId id="276" r:id="rId10"/>
    <p:sldId id="269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94"/>
  </p:normalViewPr>
  <p:slideViewPr>
    <p:cSldViewPr snapToGrid="0" snapToObjects="1">
      <p:cViewPr varScale="1">
        <p:scale>
          <a:sx n="90" d="100"/>
          <a:sy n="90" d="100"/>
        </p:scale>
        <p:origin x="232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AF68CB-B367-4DF1-A308-36BA28B3FC28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CF074D2-4B68-4684-8725-3115A6C1E3C8}">
      <dgm:prSet/>
      <dgm:spPr/>
      <dgm:t>
        <a:bodyPr/>
        <a:lstStyle/>
        <a:p>
          <a:r>
            <a:rPr lang="en-US" dirty="0"/>
            <a:t>Key Concepts:</a:t>
          </a:r>
        </a:p>
      </dgm:t>
    </dgm:pt>
    <dgm:pt modelId="{25CD2D68-A9E9-4E98-976F-64A3F47FC832}" type="parTrans" cxnId="{0AE5E5AB-511D-49A8-A446-698FDC35DE84}">
      <dgm:prSet/>
      <dgm:spPr/>
      <dgm:t>
        <a:bodyPr/>
        <a:lstStyle/>
        <a:p>
          <a:endParaRPr lang="en-US"/>
        </a:p>
      </dgm:t>
    </dgm:pt>
    <dgm:pt modelId="{1870D533-CF5F-4B3F-A257-362423170B3F}" type="sibTrans" cxnId="{0AE5E5AB-511D-49A8-A446-698FDC35DE84}">
      <dgm:prSet/>
      <dgm:spPr/>
      <dgm:t>
        <a:bodyPr/>
        <a:lstStyle/>
        <a:p>
          <a:endParaRPr lang="en-US"/>
        </a:p>
      </dgm:t>
    </dgm:pt>
    <dgm:pt modelId="{07A6DAD5-CD04-441D-9E06-DF199B9D539E}">
      <dgm:prSet/>
      <dgm:spPr/>
      <dgm:t>
        <a:bodyPr/>
        <a:lstStyle/>
        <a:p>
          <a:r>
            <a:rPr lang="en-US" dirty="0"/>
            <a:t>Methods of Delivery</a:t>
          </a:r>
        </a:p>
      </dgm:t>
    </dgm:pt>
    <dgm:pt modelId="{9D648D6E-604F-4F22-944C-607E84FD1355}" type="parTrans" cxnId="{F2736CF7-EE83-49B5-AAF6-41ADF9303985}">
      <dgm:prSet/>
      <dgm:spPr/>
      <dgm:t>
        <a:bodyPr/>
        <a:lstStyle/>
        <a:p>
          <a:endParaRPr lang="en-US"/>
        </a:p>
      </dgm:t>
    </dgm:pt>
    <dgm:pt modelId="{DCE5791E-0D41-467B-86BD-6351F0F91145}" type="sibTrans" cxnId="{F2736CF7-EE83-49B5-AAF6-41ADF9303985}">
      <dgm:prSet/>
      <dgm:spPr/>
      <dgm:t>
        <a:bodyPr/>
        <a:lstStyle/>
        <a:p>
          <a:endParaRPr lang="en-US"/>
        </a:p>
      </dgm:t>
    </dgm:pt>
    <dgm:pt modelId="{8648BE06-9639-4630-A779-423B2150F814}">
      <dgm:prSet/>
      <dgm:spPr/>
      <dgm:t>
        <a:bodyPr/>
        <a:lstStyle/>
        <a:p>
          <a:r>
            <a:rPr lang="en-US" dirty="0"/>
            <a:t>Key Skills:</a:t>
          </a:r>
        </a:p>
      </dgm:t>
    </dgm:pt>
    <dgm:pt modelId="{641A7768-577B-428C-9728-CE4DE292BA92}" type="parTrans" cxnId="{13EC28A6-4D87-44B7-8041-BF4094E495FD}">
      <dgm:prSet/>
      <dgm:spPr/>
      <dgm:t>
        <a:bodyPr/>
        <a:lstStyle/>
        <a:p>
          <a:endParaRPr lang="en-US"/>
        </a:p>
      </dgm:t>
    </dgm:pt>
    <dgm:pt modelId="{3487EE04-A3AA-4860-B002-5D91D2A6A0EF}" type="sibTrans" cxnId="{13EC28A6-4D87-44B7-8041-BF4094E495FD}">
      <dgm:prSet/>
      <dgm:spPr/>
      <dgm:t>
        <a:bodyPr/>
        <a:lstStyle/>
        <a:p>
          <a:endParaRPr lang="en-US"/>
        </a:p>
      </dgm:t>
    </dgm:pt>
    <dgm:pt modelId="{02D37722-4171-484D-8160-5FB01346470D}">
      <dgm:prSet/>
      <dgm:spPr/>
      <dgm:t>
        <a:bodyPr/>
        <a:lstStyle/>
        <a:p>
          <a:r>
            <a:rPr lang="en-US" dirty="0"/>
            <a:t>Using paralanguage to avoid monotony. </a:t>
          </a:r>
        </a:p>
      </dgm:t>
    </dgm:pt>
    <dgm:pt modelId="{04D5DC0C-423A-4026-BFF5-9406D5CD43EA}" type="parTrans" cxnId="{4AFB3183-CDC4-42EE-BC18-A305A3DAD98A}">
      <dgm:prSet/>
      <dgm:spPr/>
      <dgm:t>
        <a:bodyPr/>
        <a:lstStyle/>
        <a:p>
          <a:endParaRPr lang="en-US"/>
        </a:p>
      </dgm:t>
    </dgm:pt>
    <dgm:pt modelId="{AF2E4277-104A-4CE8-A608-BCB3C3E1C37E}" type="sibTrans" cxnId="{4AFB3183-CDC4-42EE-BC18-A305A3DAD98A}">
      <dgm:prSet/>
      <dgm:spPr/>
      <dgm:t>
        <a:bodyPr/>
        <a:lstStyle/>
        <a:p>
          <a:endParaRPr lang="en-US"/>
        </a:p>
      </dgm:t>
    </dgm:pt>
    <dgm:pt modelId="{384B4407-FEEE-4907-A2D7-6CF108495956}">
      <dgm:prSet/>
      <dgm:spPr/>
      <dgm:t>
        <a:bodyPr/>
        <a:lstStyle/>
        <a:p>
          <a:r>
            <a:rPr lang="en-US" dirty="0"/>
            <a:t>Understanding the importance of nonverbal communication when speaking, both on the voice and body!</a:t>
          </a:r>
        </a:p>
      </dgm:t>
    </dgm:pt>
    <dgm:pt modelId="{2719FDD6-9C02-4C62-A329-A9A69FDAA251}" type="parTrans" cxnId="{AEE99A0B-B343-4684-B9E0-56B097CEE2CA}">
      <dgm:prSet/>
      <dgm:spPr/>
      <dgm:t>
        <a:bodyPr/>
        <a:lstStyle/>
        <a:p>
          <a:endParaRPr lang="en-US"/>
        </a:p>
      </dgm:t>
    </dgm:pt>
    <dgm:pt modelId="{61A41556-36F6-44E4-94E0-B96E40F03773}" type="sibTrans" cxnId="{AEE99A0B-B343-4684-B9E0-56B097CEE2CA}">
      <dgm:prSet/>
      <dgm:spPr/>
      <dgm:t>
        <a:bodyPr/>
        <a:lstStyle/>
        <a:p>
          <a:endParaRPr lang="en-US"/>
        </a:p>
      </dgm:t>
    </dgm:pt>
    <dgm:pt modelId="{1EA3F2D8-F13B-4258-B275-28B9C7C41518}">
      <dgm:prSet/>
      <dgm:spPr/>
      <dgm:t>
        <a:bodyPr/>
        <a:lstStyle/>
        <a:p>
          <a:r>
            <a:rPr lang="en-US" dirty="0"/>
            <a:t>The impact nonverbal communication can have on people’s views and perceptions.</a:t>
          </a:r>
        </a:p>
      </dgm:t>
    </dgm:pt>
    <dgm:pt modelId="{D3B3CEB2-AE9E-471A-9938-A8F6A47F11DD}" type="parTrans" cxnId="{B759EAAA-686E-46F6-866F-38ED1F30A7C5}">
      <dgm:prSet/>
      <dgm:spPr/>
      <dgm:t>
        <a:bodyPr/>
        <a:lstStyle/>
        <a:p>
          <a:endParaRPr lang="en-US"/>
        </a:p>
      </dgm:t>
    </dgm:pt>
    <dgm:pt modelId="{9675DC97-77DA-4A18-A9B3-79659B649845}" type="sibTrans" cxnId="{B759EAAA-686E-46F6-866F-38ED1F30A7C5}">
      <dgm:prSet/>
      <dgm:spPr/>
      <dgm:t>
        <a:bodyPr/>
        <a:lstStyle/>
        <a:p>
          <a:endParaRPr lang="en-US"/>
        </a:p>
      </dgm:t>
    </dgm:pt>
    <dgm:pt modelId="{57B4AF57-0789-5D4C-9210-7E968D7B7C1F}">
      <dgm:prSet/>
      <dgm:spPr/>
      <dgm:t>
        <a:bodyPr/>
        <a:lstStyle/>
        <a:p>
          <a:endParaRPr lang="en-US" dirty="0"/>
        </a:p>
      </dgm:t>
    </dgm:pt>
    <dgm:pt modelId="{5988B02E-3C02-904D-95C8-58DF11F2C26E}" type="parTrans" cxnId="{3219F05E-011E-0644-8815-72C8470F2100}">
      <dgm:prSet/>
      <dgm:spPr/>
      <dgm:t>
        <a:bodyPr/>
        <a:lstStyle/>
        <a:p>
          <a:endParaRPr lang="en-US"/>
        </a:p>
      </dgm:t>
    </dgm:pt>
    <dgm:pt modelId="{F888DAE6-709D-4F41-83E6-F5749E86D38C}" type="sibTrans" cxnId="{3219F05E-011E-0644-8815-72C8470F2100}">
      <dgm:prSet/>
      <dgm:spPr/>
      <dgm:t>
        <a:bodyPr/>
        <a:lstStyle/>
        <a:p>
          <a:endParaRPr lang="en-US"/>
        </a:p>
      </dgm:t>
    </dgm:pt>
    <dgm:pt modelId="{BE9D2902-BF66-EC4B-B5C5-B05653DA8FD8}">
      <dgm:prSet/>
      <dgm:spPr/>
      <dgm:t>
        <a:bodyPr/>
        <a:lstStyle/>
        <a:p>
          <a:r>
            <a:rPr lang="en-US" dirty="0"/>
            <a:t>Components of Delivery</a:t>
          </a:r>
        </a:p>
      </dgm:t>
    </dgm:pt>
    <dgm:pt modelId="{DD1EAF94-5585-4249-88DA-FEE6611769DC}" type="parTrans" cxnId="{CAF9E69C-4477-434F-B534-438F20832210}">
      <dgm:prSet/>
      <dgm:spPr/>
      <dgm:t>
        <a:bodyPr/>
        <a:lstStyle/>
        <a:p>
          <a:endParaRPr lang="en-US"/>
        </a:p>
      </dgm:t>
    </dgm:pt>
    <dgm:pt modelId="{C378F239-622F-CA49-80C7-ED5E4A0D74A7}" type="sibTrans" cxnId="{CAF9E69C-4477-434F-B534-438F20832210}">
      <dgm:prSet/>
      <dgm:spPr/>
      <dgm:t>
        <a:bodyPr/>
        <a:lstStyle/>
        <a:p>
          <a:endParaRPr lang="en-US"/>
        </a:p>
      </dgm:t>
    </dgm:pt>
    <dgm:pt modelId="{4DDA4348-A945-5C45-8F5E-5B02C162301C}" type="pres">
      <dgm:prSet presAssocID="{36AF68CB-B367-4DF1-A308-36BA28B3FC28}" presName="linear" presStyleCnt="0">
        <dgm:presLayoutVars>
          <dgm:dir/>
          <dgm:animLvl val="lvl"/>
          <dgm:resizeHandles val="exact"/>
        </dgm:presLayoutVars>
      </dgm:prSet>
      <dgm:spPr/>
    </dgm:pt>
    <dgm:pt modelId="{EF3BD9AC-BCD7-AD40-9AB8-754EAA1994AB}" type="pres">
      <dgm:prSet presAssocID="{FCF074D2-4B68-4684-8725-3115A6C1E3C8}" presName="parentLin" presStyleCnt="0"/>
      <dgm:spPr/>
    </dgm:pt>
    <dgm:pt modelId="{F096B8DD-9352-7944-8E01-59F3CC159193}" type="pres">
      <dgm:prSet presAssocID="{FCF074D2-4B68-4684-8725-3115A6C1E3C8}" presName="parentLeftMargin" presStyleLbl="node1" presStyleIdx="0" presStyleCnt="2"/>
      <dgm:spPr/>
    </dgm:pt>
    <dgm:pt modelId="{E2AAA573-1F9C-B344-9B90-502F35C7A2FB}" type="pres">
      <dgm:prSet presAssocID="{FCF074D2-4B68-4684-8725-3115A6C1E3C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0778E1C-08EE-8445-B3C9-6AEE029B6CD3}" type="pres">
      <dgm:prSet presAssocID="{FCF074D2-4B68-4684-8725-3115A6C1E3C8}" presName="negativeSpace" presStyleCnt="0"/>
      <dgm:spPr/>
    </dgm:pt>
    <dgm:pt modelId="{055DB4B0-660D-9B45-ABF0-F6606E7BAFE1}" type="pres">
      <dgm:prSet presAssocID="{FCF074D2-4B68-4684-8725-3115A6C1E3C8}" presName="childText" presStyleLbl="conFgAcc1" presStyleIdx="0" presStyleCnt="2">
        <dgm:presLayoutVars>
          <dgm:bulletEnabled val="1"/>
        </dgm:presLayoutVars>
      </dgm:prSet>
      <dgm:spPr/>
    </dgm:pt>
    <dgm:pt modelId="{0145EC60-2163-5246-AE9D-3461CF488C4C}" type="pres">
      <dgm:prSet presAssocID="{1870D533-CF5F-4B3F-A257-362423170B3F}" presName="spaceBetweenRectangles" presStyleCnt="0"/>
      <dgm:spPr/>
    </dgm:pt>
    <dgm:pt modelId="{77AB4D3E-4AFB-194A-B551-86E95C7BA25A}" type="pres">
      <dgm:prSet presAssocID="{8648BE06-9639-4630-A779-423B2150F814}" presName="parentLin" presStyleCnt="0"/>
      <dgm:spPr/>
    </dgm:pt>
    <dgm:pt modelId="{938C4EF8-1D11-C74F-9696-17BF8816C602}" type="pres">
      <dgm:prSet presAssocID="{8648BE06-9639-4630-A779-423B2150F814}" presName="parentLeftMargin" presStyleLbl="node1" presStyleIdx="0" presStyleCnt="2"/>
      <dgm:spPr/>
    </dgm:pt>
    <dgm:pt modelId="{F54B0398-21D9-8A4B-B8FC-F12077B7285E}" type="pres">
      <dgm:prSet presAssocID="{8648BE06-9639-4630-A779-423B2150F814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418EB8B9-E3CB-9A40-A212-F832CDD19B1B}" type="pres">
      <dgm:prSet presAssocID="{8648BE06-9639-4630-A779-423B2150F814}" presName="negativeSpace" presStyleCnt="0"/>
      <dgm:spPr/>
    </dgm:pt>
    <dgm:pt modelId="{C05B8ED5-C0A2-2641-9160-AE2192CCA8E6}" type="pres">
      <dgm:prSet presAssocID="{8648BE06-9639-4630-A779-423B2150F814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AEE99A0B-B343-4684-B9E0-56B097CEE2CA}" srcId="{8648BE06-9639-4630-A779-423B2150F814}" destId="{384B4407-FEEE-4907-A2D7-6CF108495956}" srcOrd="1" destOrd="0" parTransId="{2719FDD6-9C02-4C62-A329-A9A69FDAA251}" sibTransId="{61A41556-36F6-44E4-94E0-B96E40F03773}"/>
    <dgm:cxn modelId="{4051DE23-0CF9-6B45-BC5E-C4B9B3D06F18}" type="presOf" srcId="{8648BE06-9639-4630-A779-423B2150F814}" destId="{F54B0398-21D9-8A4B-B8FC-F12077B7285E}" srcOrd="1" destOrd="0" presId="urn:microsoft.com/office/officeart/2005/8/layout/list1"/>
    <dgm:cxn modelId="{0DCFAA50-AE50-FE4F-8685-121E509D3879}" type="presOf" srcId="{FCF074D2-4B68-4684-8725-3115A6C1E3C8}" destId="{E2AAA573-1F9C-B344-9B90-502F35C7A2FB}" srcOrd="1" destOrd="0" presId="urn:microsoft.com/office/officeart/2005/8/layout/list1"/>
    <dgm:cxn modelId="{ABECD85D-DF61-8D4A-917B-557646F168DD}" type="presOf" srcId="{384B4407-FEEE-4907-A2D7-6CF108495956}" destId="{C05B8ED5-C0A2-2641-9160-AE2192CCA8E6}" srcOrd="0" destOrd="1" presId="urn:microsoft.com/office/officeart/2005/8/layout/list1"/>
    <dgm:cxn modelId="{3219F05E-011E-0644-8815-72C8470F2100}" srcId="{FCF074D2-4B68-4684-8725-3115A6C1E3C8}" destId="{57B4AF57-0789-5D4C-9210-7E968D7B7C1F}" srcOrd="2" destOrd="0" parTransId="{5988B02E-3C02-904D-95C8-58DF11F2C26E}" sibTransId="{F888DAE6-709D-4F41-83E6-F5749E86D38C}"/>
    <dgm:cxn modelId="{155E1868-0ED6-9D43-AC69-13C7E199B7CE}" type="presOf" srcId="{36AF68CB-B367-4DF1-A308-36BA28B3FC28}" destId="{4DDA4348-A945-5C45-8F5E-5B02C162301C}" srcOrd="0" destOrd="0" presId="urn:microsoft.com/office/officeart/2005/8/layout/list1"/>
    <dgm:cxn modelId="{DD82746D-B1FB-1943-B2F0-ABA69D10D20B}" type="presOf" srcId="{8648BE06-9639-4630-A779-423B2150F814}" destId="{938C4EF8-1D11-C74F-9696-17BF8816C602}" srcOrd="0" destOrd="0" presId="urn:microsoft.com/office/officeart/2005/8/layout/list1"/>
    <dgm:cxn modelId="{68884779-B3BE-134A-94E3-1846EE1612FE}" type="presOf" srcId="{FCF074D2-4B68-4684-8725-3115A6C1E3C8}" destId="{F096B8DD-9352-7944-8E01-59F3CC159193}" srcOrd="0" destOrd="0" presId="urn:microsoft.com/office/officeart/2005/8/layout/list1"/>
    <dgm:cxn modelId="{4AFB3183-CDC4-42EE-BC18-A305A3DAD98A}" srcId="{8648BE06-9639-4630-A779-423B2150F814}" destId="{02D37722-4171-484D-8160-5FB01346470D}" srcOrd="0" destOrd="0" parTransId="{04D5DC0C-423A-4026-BFF5-9406D5CD43EA}" sibTransId="{AF2E4277-104A-4CE8-A608-BCB3C3E1C37E}"/>
    <dgm:cxn modelId="{CAF9E69C-4477-434F-B534-438F20832210}" srcId="{FCF074D2-4B68-4684-8725-3115A6C1E3C8}" destId="{BE9D2902-BF66-EC4B-B5C5-B05653DA8FD8}" srcOrd="1" destOrd="0" parTransId="{DD1EAF94-5585-4249-88DA-FEE6611769DC}" sibTransId="{C378F239-622F-CA49-80C7-ED5E4A0D74A7}"/>
    <dgm:cxn modelId="{8289319F-CD62-8445-B9D9-A3837C711F8C}" type="presOf" srcId="{BE9D2902-BF66-EC4B-B5C5-B05653DA8FD8}" destId="{055DB4B0-660D-9B45-ABF0-F6606E7BAFE1}" srcOrd="0" destOrd="1" presId="urn:microsoft.com/office/officeart/2005/8/layout/list1"/>
    <dgm:cxn modelId="{13EC28A6-4D87-44B7-8041-BF4094E495FD}" srcId="{36AF68CB-B367-4DF1-A308-36BA28B3FC28}" destId="{8648BE06-9639-4630-A779-423B2150F814}" srcOrd="1" destOrd="0" parTransId="{641A7768-577B-428C-9728-CE4DE292BA92}" sibTransId="{3487EE04-A3AA-4860-B002-5D91D2A6A0EF}"/>
    <dgm:cxn modelId="{B759EAAA-686E-46F6-866F-38ED1F30A7C5}" srcId="{8648BE06-9639-4630-A779-423B2150F814}" destId="{1EA3F2D8-F13B-4258-B275-28B9C7C41518}" srcOrd="2" destOrd="0" parTransId="{D3B3CEB2-AE9E-471A-9938-A8F6A47F11DD}" sibTransId="{9675DC97-77DA-4A18-A9B3-79659B649845}"/>
    <dgm:cxn modelId="{0AE5E5AB-511D-49A8-A446-698FDC35DE84}" srcId="{36AF68CB-B367-4DF1-A308-36BA28B3FC28}" destId="{FCF074D2-4B68-4684-8725-3115A6C1E3C8}" srcOrd="0" destOrd="0" parTransId="{25CD2D68-A9E9-4E98-976F-64A3F47FC832}" sibTransId="{1870D533-CF5F-4B3F-A257-362423170B3F}"/>
    <dgm:cxn modelId="{3AC14BC1-F3AC-9946-BD70-E85342C8A67F}" type="presOf" srcId="{1EA3F2D8-F13B-4258-B275-28B9C7C41518}" destId="{C05B8ED5-C0A2-2641-9160-AE2192CCA8E6}" srcOrd="0" destOrd="2" presId="urn:microsoft.com/office/officeart/2005/8/layout/list1"/>
    <dgm:cxn modelId="{52AC49E5-7366-D240-A1AE-1DCB7AC15AE5}" type="presOf" srcId="{07A6DAD5-CD04-441D-9E06-DF199B9D539E}" destId="{055DB4B0-660D-9B45-ABF0-F6606E7BAFE1}" srcOrd="0" destOrd="0" presId="urn:microsoft.com/office/officeart/2005/8/layout/list1"/>
    <dgm:cxn modelId="{FF9DA3E8-7F98-AC40-A4C9-3078D4B9C7AE}" type="presOf" srcId="{57B4AF57-0789-5D4C-9210-7E968D7B7C1F}" destId="{055DB4B0-660D-9B45-ABF0-F6606E7BAFE1}" srcOrd="0" destOrd="2" presId="urn:microsoft.com/office/officeart/2005/8/layout/list1"/>
    <dgm:cxn modelId="{F2736CF7-EE83-49B5-AAF6-41ADF9303985}" srcId="{FCF074D2-4B68-4684-8725-3115A6C1E3C8}" destId="{07A6DAD5-CD04-441D-9E06-DF199B9D539E}" srcOrd="0" destOrd="0" parTransId="{9D648D6E-604F-4F22-944C-607E84FD1355}" sibTransId="{DCE5791E-0D41-467B-86BD-6351F0F91145}"/>
    <dgm:cxn modelId="{FDD8A8FA-C55D-6146-9965-4F04AA26D38C}" type="presOf" srcId="{02D37722-4171-484D-8160-5FB01346470D}" destId="{C05B8ED5-C0A2-2641-9160-AE2192CCA8E6}" srcOrd="0" destOrd="0" presId="urn:microsoft.com/office/officeart/2005/8/layout/list1"/>
    <dgm:cxn modelId="{DC6FA456-E21C-FC4F-B6D3-1D625ABF7262}" type="presParOf" srcId="{4DDA4348-A945-5C45-8F5E-5B02C162301C}" destId="{EF3BD9AC-BCD7-AD40-9AB8-754EAA1994AB}" srcOrd="0" destOrd="0" presId="urn:microsoft.com/office/officeart/2005/8/layout/list1"/>
    <dgm:cxn modelId="{BA546690-D765-3944-919E-5548188F1883}" type="presParOf" srcId="{EF3BD9AC-BCD7-AD40-9AB8-754EAA1994AB}" destId="{F096B8DD-9352-7944-8E01-59F3CC159193}" srcOrd="0" destOrd="0" presId="urn:microsoft.com/office/officeart/2005/8/layout/list1"/>
    <dgm:cxn modelId="{6E909348-EE25-EA4E-8DDC-F68BDDDBB49B}" type="presParOf" srcId="{EF3BD9AC-BCD7-AD40-9AB8-754EAA1994AB}" destId="{E2AAA573-1F9C-B344-9B90-502F35C7A2FB}" srcOrd="1" destOrd="0" presId="urn:microsoft.com/office/officeart/2005/8/layout/list1"/>
    <dgm:cxn modelId="{5DE2B825-8B22-B340-A49E-CF716D672D94}" type="presParOf" srcId="{4DDA4348-A945-5C45-8F5E-5B02C162301C}" destId="{90778E1C-08EE-8445-B3C9-6AEE029B6CD3}" srcOrd="1" destOrd="0" presId="urn:microsoft.com/office/officeart/2005/8/layout/list1"/>
    <dgm:cxn modelId="{94810820-7458-8646-82B5-8C6C3582D344}" type="presParOf" srcId="{4DDA4348-A945-5C45-8F5E-5B02C162301C}" destId="{055DB4B0-660D-9B45-ABF0-F6606E7BAFE1}" srcOrd="2" destOrd="0" presId="urn:microsoft.com/office/officeart/2005/8/layout/list1"/>
    <dgm:cxn modelId="{2DF1E89D-B32D-FC48-A1D3-ADD80781D025}" type="presParOf" srcId="{4DDA4348-A945-5C45-8F5E-5B02C162301C}" destId="{0145EC60-2163-5246-AE9D-3461CF488C4C}" srcOrd="3" destOrd="0" presId="urn:microsoft.com/office/officeart/2005/8/layout/list1"/>
    <dgm:cxn modelId="{A76B6019-2423-0E41-BC30-67E858AACAD0}" type="presParOf" srcId="{4DDA4348-A945-5C45-8F5E-5B02C162301C}" destId="{77AB4D3E-4AFB-194A-B551-86E95C7BA25A}" srcOrd="4" destOrd="0" presId="urn:microsoft.com/office/officeart/2005/8/layout/list1"/>
    <dgm:cxn modelId="{ACF07D16-E3A6-4F47-BCB8-85FF97DEDC42}" type="presParOf" srcId="{77AB4D3E-4AFB-194A-B551-86E95C7BA25A}" destId="{938C4EF8-1D11-C74F-9696-17BF8816C602}" srcOrd="0" destOrd="0" presId="urn:microsoft.com/office/officeart/2005/8/layout/list1"/>
    <dgm:cxn modelId="{DB628BB7-936A-5B4D-8FD1-288A5506FBEA}" type="presParOf" srcId="{77AB4D3E-4AFB-194A-B551-86E95C7BA25A}" destId="{F54B0398-21D9-8A4B-B8FC-F12077B7285E}" srcOrd="1" destOrd="0" presId="urn:microsoft.com/office/officeart/2005/8/layout/list1"/>
    <dgm:cxn modelId="{BFFCB6C0-2509-6744-9E20-81046C97C3B5}" type="presParOf" srcId="{4DDA4348-A945-5C45-8F5E-5B02C162301C}" destId="{418EB8B9-E3CB-9A40-A212-F832CDD19B1B}" srcOrd="5" destOrd="0" presId="urn:microsoft.com/office/officeart/2005/8/layout/list1"/>
    <dgm:cxn modelId="{0D926E41-8AB8-524C-8A81-58F5149681D0}" type="presParOf" srcId="{4DDA4348-A945-5C45-8F5E-5B02C162301C}" destId="{C05B8ED5-C0A2-2641-9160-AE2192CCA8E6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5DB4B0-660D-9B45-ABF0-F6606E7BAFE1}">
      <dsp:nvSpPr>
        <dsp:cNvPr id="0" name=""/>
        <dsp:cNvSpPr/>
      </dsp:nvSpPr>
      <dsp:spPr>
        <a:xfrm>
          <a:off x="0" y="379649"/>
          <a:ext cx="6492875" cy="166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3919" tIns="458216" rIns="503919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Methods of Delivery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Components of Delivery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200" kern="1200" dirty="0"/>
        </a:p>
      </dsp:txBody>
      <dsp:txXfrm>
        <a:off x="0" y="379649"/>
        <a:ext cx="6492875" cy="1663200"/>
      </dsp:txXfrm>
    </dsp:sp>
    <dsp:sp modelId="{E2AAA573-1F9C-B344-9B90-502F35C7A2FB}">
      <dsp:nvSpPr>
        <dsp:cNvPr id="0" name=""/>
        <dsp:cNvSpPr/>
      </dsp:nvSpPr>
      <dsp:spPr>
        <a:xfrm>
          <a:off x="324643" y="54929"/>
          <a:ext cx="4545012" cy="6494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791" tIns="0" rIns="171791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Key Concepts:</a:t>
          </a:r>
        </a:p>
      </dsp:txBody>
      <dsp:txXfrm>
        <a:off x="356346" y="86632"/>
        <a:ext cx="4481606" cy="586034"/>
      </dsp:txXfrm>
    </dsp:sp>
    <dsp:sp modelId="{C05B8ED5-C0A2-2641-9160-AE2192CCA8E6}">
      <dsp:nvSpPr>
        <dsp:cNvPr id="0" name=""/>
        <dsp:cNvSpPr/>
      </dsp:nvSpPr>
      <dsp:spPr>
        <a:xfrm>
          <a:off x="0" y="2486370"/>
          <a:ext cx="6492875" cy="25640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3919" tIns="458216" rIns="503919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Using paralanguage to avoid monotony. 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Understanding the importance of nonverbal communication when speaking, both on the voice and body!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The impact nonverbal communication can have on people’s views and perceptions.</a:t>
          </a:r>
        </a:p>
      </dsp:txBody>
      <dsp:txXfrm>
        <a:off x="0" y="2486370"/>
        <a:ext cx="6492875" cy="2564099"/>
      </dsp:txXfrm>
    </dsp:sp>
    <dsp:sp modelId="{F54B0398-21D9-8A4B-B8FC-F12077B7285E}">
      <dsp:nvSpPr>
        <dsp:cNvPr id="0" name=""/>
        <dsp:cNvSpPr/>
      </dsp:nvSpPr>
      <dsp:spPr>
        <a:xfrm>
          <a:off x="324643" y="2161650"/>
          <a:ext cx="4545012" cy="64944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791" tIns="0" rIns="171791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Key Skills:</a:t>
          </a:r>
        </a:p>
      </dsp:txBody>
      <dsp:txXfrm>
        <a:off x="356346" y="2193353"/>
        <a:ext cx="4481606" cy="5860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52405-E799-1B44-9DF0-CFAA363CA7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A1FE8F-3D7B-E142-978D-D42D2ACE8D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49E67B-A66C-E943-B35E-0D0617D8E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1465-0CF3-0241-BE3C-E6558479300B}" type="datetimeFigureOut">
              <a:rPr lang="en-US" smtClean="0"/>
              <a:t>8/15/22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303AF-F0C0-3445-B7B8-AF864E96F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96252A-5530-4048-9487-D1E1D6432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FD3B8-258B-B94A-9077-F70DABB6A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030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F9A63-7A6F-1B4E-9073-BBDE7D7A7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DCCEC5-5915-EA4E-A518-93A1DDB492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A09CD5-1FE3-B647-832A-1AE59B56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1465-0CF3-0241-BE3C-E6558479300B}" type="datetimeFigureOut">
              <a:rPr lang="en-US" smtClean="0"/>
              <a:t>8/15/22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1EDA74-5798-494B-BBE1-89B962936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F4005-F2C9-B14D-8EE7-F2D716CA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FD3B8-258B-B94A-9077-F70DABB6A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535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421DF6-86B2-2F47-A176-3711ADD862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00C903-F3E1-734C-B090-175F169BF2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72F283-4BD7-8C4F-ADA9-DEACDD1FB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1465-0CF3-0241-BE3C-E6558479300B}" type="datetimeFigureOut">
              <a:rPr lang="en-US" smtClean="0"/>
              <a:t>8/15/22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EA572-8B99-B749-B956-7EEA342CB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25CE76-5AA2-964F-8A11-8A9F5445E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FD3B8-258B-B94A-9077-F70DABB6A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80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237F3-100A-2145-8B83-9774E1EC3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0C018-D6DB-5346-9036-D2D9023CD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7D1CE-DF82-7940-A2D8-3859C0128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1465-0CF3-0241-BE3C-E6558479300B}" type="datetimeFigureOut">
              <a:rPr lang="en-US" smtClean="0"/>
              <a:t>8/15/22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B826D-E2DB-CE44-B5F8-880F70B76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B7DD26-E8DF-3040-9B28-04AC7ADA7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FD3B8-258B-B94A-9077-F70DABB6A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33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E08D7-7316-3E4C-993A-BDEED24A1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DDCDCB-7A56-064F-B8A4-562266204B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008DE-8CBE-534E-89EB-5ADD1ECAA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1465-0CF3-0241-BE3C-E6558479300B}" type="datetimeFigureOut">
              <a:rPr lang="en-US" smtClean="0"/>
              <a:t>8/15/22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0BEA2C-6AD7-EC4A-91FC-DE2F8D499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CA4D4-B263-F944-A288-833815DC4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FD3B8-258B-B94A-9077-F70DABB6A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684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EC1BB-6FEB-DE48-8E42-28139C032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24A15-ABEB-8F42-B6B9-625D8D88A4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171ABB-7B18-3A4A-A64A-C3786CB4B4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437598-E094-DC49-A508-143D52492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1465-0CF3-0241-BE3C-E6558479300B}" type="datetimeFigureOut">
              <a:rPr lang="en-US" smtClean="0"/>
              <a:t>8/15/22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60C25-0297-3548-9F88-AD4159E10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5239CB-FF65-334E-A197-9286FCE4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FD3B8-258B-B94A-9077-F70DABB6A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628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AD3A9-A676-9D47-8FF6-0AA569D96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8CF538-F5CA-4341-98E4-F1C28F842A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AC53D6-CEB4-3340-84C7-50E0531AAF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393A48-C95F-884E-AF77-18E5018746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467C39-5BBF-0F4F-AC9D-7AD11A7389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C900CB-2160-734D-B2B0-8BE5C3D80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1465-0CF3-0241-BE3C-E6558479300B}" type="datetimeFigureOut">
              <a:rPr lang="en-US" smtClean="0"/>
              <a:t>8/15/22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1D963D-01BD-374A-8203-D4AFCAFFF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AFF85B-0305-D44B-8237-90752B89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FD3B8-258B-B94A-9077-F70DABB6A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15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19C91-FC75-784E-AB62-2F3D28E6C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7B81A7-2CB0-B04D-A84C-F2AD6713B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1465-0CF3-0241-BE3C-E6558479300B}" type="datetimeFigureOut">
              <a:rPr lang="en-US" smtClean="0"/>
              <a:t>8/15/22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06955D-813C-C348-A792-A215D8DCB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BD9681-3314-834E-8B04-84DDBF2BE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FD3B8-258B-B94A-9077-F70DABB6A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171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654FB0-BE90-2F40-96A2-8E0BEB389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1465-0CF3-0241-BE3C-E6558479300B}" type="datetimeFigureOut">
              <a:rPr lang="en-US" smtClean="0"/>
              <a:t>8/15/22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FEBAFC-50B8-E441-B969-57451CB4B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5F30-DA65-FA46-8C48-0D69D8B08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FD3B8-258B-B94A-9077-F70DABB6A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18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45502-3AE1-834B-AE7E-5D414D7AB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110CF-683F-354A-89A8-FB86B0D9F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678C82-473B-8E47-AEEE-8234070C26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7FF912-0DEB-614D-AA25-B2C571916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1465-0CF3-0241-BE3C-E6558479300B}" type="datetimeFigureOut">
              <a:rPr lang="en-US" smtClean="0"/>
              <a:t>8/15/22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382C59-28BA-B748-8A51-F7E9F6614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96477B-1411-F042-8C4B-354DE1E81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FD3B8-258B-B94A-9077-F70DABB6A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774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A57AE-3A18-6F4E-93F1-1C59BF883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569B74-7654-454F-88FD-68E8BEF81D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BDB02A-0BD3-0948-B947-6A9F84E22E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DC6E23-09F2-E548-8043-07FA8C00A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1465-0CF3-0241-BE3C-E6558479300B}" type="datetimeFigureOut">
              <a:rPr lang="en-US" smtClean="0"/>
              <a:t>8/15/22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32E0A5-7E22-6F4D-9334-45C750796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644E05-2DEE-3B4F-A7B7-A847B553C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FD3B8-258B-B94A-9077-F70DABB6A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481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A0DDE2-9012-D24F-B012-E75BD0488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1894DF-D5F3-1A44-8F5D-F5B1B289C3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4B5300-FC14-0F4B-8C41-4E3AA5F3D5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71465-0CF3-0241-BE3C-E6558479300B}" type="datetimeFigureOut">
              <a:rPr lang="en-US" smtClean="0"/>
              <a:t>8/15/22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CDA6DD-8180-CA44-93B5-3DA20D211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DF2893-0291-CC4E-9076-0A21ABE0B4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FD3B8-258B-B94A-9077-F70DABB6A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483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8S0FDjFBj8o?start=45&amp;feature=oembed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559AE206-7EBA-4D33-8BC9-9D8158553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1B2A7A-A604-DE4F-8AFC-C515D5F4C0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811" y="4525347"/>
            <a:ext cx="7137710" cy="1737360"/>
          </a:xfrm>
        </p:spPr>
        <p:txBody>
          <a:bodyPr anchor="ctr">
            <a:normAutofit fontScale="90000"/>
          </a:bodyPr>
          <a:lstStyle/>
          <a:p>
            <a:pPr algn="r"/>
            <a:r>
              <a:rPr lang="en-US" sz="5600" dirty="0"/>
              <a:t>Chapter 5: </a:t>
            </a:r>
            <a:br>
              <a:rPr lang="en-US" sz="5600" dirty="0"/>
            </a:br>
            <a:r>
              <a:rPr lang="en-US" sz="5600" dirty="0"/>
              <a:t>Presentation and Delivery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437D937-A7F1-4011-92B4-328E5BE1B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672F332-AF08-46C6-94F0-77684310D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4244EF8-D73A-40E1-BE73-D46E6B4B0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B84D7E8-4ECB-42D7-ADBF-01689B0F2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E8E38ED-369A-44C2-B635-0BED0E48A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40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938527B-58FF-9849-ABF1-DA3A962BA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In Review…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0155631-E789-482A-B9E1-B3D80D28C2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1267581"/>
              </p:ext>
            </p:extLst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6386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411B7-8CC6-D746-9728-411321100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Updates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5683DB-2A16-294C-8F05-2C54650CFD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Introductory speeches begin next week! </a:t>
            </a:r>
          </a:p>
          <a:p>
            <a:r>
              <a:rPr lang="en-US" dirty="0"/>
              <a:t>We will be covering ceremonial speaking next class because those presentations are also coming up. </a:t>
            </a:r>
          </a:p>
          <a:p>
            <a:r>
              <a:rPr lang="en-US" dirty="0"/>
              <a:t>Speaking order will be posted to Canvas. </a:t>
            </a:r>
          </a:p>
          <a:p>
            <a:r>
              <a:rPr lang="en-US" dirty="0"/>
              <a:t>Email me if you have any questions!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232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102BB-B0F2-C647-9220-A01CA63C9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811" y="1573586"/>
            <a:ext cx="9122584" cy="1325563"/>
          </a:xfrm>
        </p:spPr>
        <p:txBody>
          <a:bodyPr>
            <a:normAutofit/>
          </a:bodyPr>
          <a:lstStyle/>
          <a:p>
            <a:r>
              <a:rPr lang="en-US"/>
              <a:t>Today’s Content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17E80-56B6-4341-91C3-6C2DA7B02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811" y="3060017"/>
            <a:ext cx="6066118" cy="243854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/>
              <a:t>Modes of Delivery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/>
              <a:t>Components of Delivery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/>
              <a:t>The Power of Introspection </a:t>
            </a:r>
            <a:endParaRPr lang="en-US" sz="2400" dirty="0"/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A9616D99-AEFB-4C95-84EF-5DEC698D9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2" name="Freeform 6">
            <a:extLst>
              <a:ext uri="{FF2B5EF4-FFF2-40B4-BE49-F238E27FC236}">
                <a16:creationId xmlns:a16="http://schemas.microsoft.com/office/drawing/2014/main" id="{D0F97023-F626-4FC5-8C2D-753B5C7F4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7" name="Graphic 6" descr="Marketing">
            <a:extLst>
              <a:ext uri="{FF2B5EF4-FFF2-40B4-BE49-F238E27FC236}">
                <a16:creationId xmlns:a16="http://schemas.microsoft.com/office/drawing/2014/main" id="{F31407B8-7879-59F9-52FF-F3DF5A2645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5899" y="3191551"/>
            <a:ext cx="2194559" cy="219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159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9AE93-B03B-A346-BE2F-7DC2F85BC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of Delivery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D53707C-7B1C-E943-87F2-F7C422B40146}"/>
              </a:ext>
            </a:extLst>
          </p:cNvPr>
          <p:cNvGrpSpPr/>
          <p:nvPr/>
        </p:nvGrpSpPr>
        <p:grpSpPr>
          <a:xfrm>
            <a:off x="2377672" y="1828753"/>
            <a:ext cx="7436655" cy="4345079"/>
            <a:chOff x="2377672" y="1828753"/>
            <a:chExt cx="7436655" cy="4345079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C3669647-8693-F14D-B14F-8CB1AC5CCC0C}"/>
                </a:ext>
              </a:extLst>
            </p:cNvPr>
            <p:cNvSpPr/>
            <p:nvPr/>
          </p:nvSpPr>
          <p:spPr>
            <a:xfrm rot="21600000">
              <a:off x="2821453" y="1828753"/>
              <a:ext cx="6992874" cy="887563"/>
            </a:xfrm>
            <a:custGeom>
              <a:avLst/>
              <a:gdLst>
                <a:gd name="connsiteX0" fmla="*/ 0 w 6992874"/>
                <a:gd name="connsiteY0" fmla="*/ 0 h 887561"/>
                <a:gd name="connsiteX1" fmla="*/ 6549094 w 6992874"/>
                <a:gd name="connsiteY1" fmla="*/ 0 h 887561"/>
                <a:gd name="connsiteX2" fmla="*/ 6992874 w 6992874"/>
                <a:gd name="connsiteY2" fmla="*/ 443781 h 887561"/>
                <a:gd name="connsiteX3" fmla="*/ 6549094 w 6992874"/>
                <a:gd name="connsiteY3" fmla="*/ 887561 h 887561"/>
                <a:gd name="connsiteX4" fmla="*/ 0 w 6992874"/>
                <a:gd name="connsiteY4" fmla="*/ 887561 h 887561"/>
                <a:gd name="connsiteX5" fmla="*/ 0 w 6992874"/>
                <a:gd name="connsiteY5" fmla="*/ 0 h 887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92874" h="887561">
                  <a:moveTo>
                    <a:pt x="6992874" y="887560"/>
                  </a:moveTo>
                  <a:lnTo>
                    <a:pt x="443780" y="887560"/>
                  </a:lnTo>
                  <a:lnTo>
                    <a:pt x="0" y="443780"/>
                  </a:lnTo>
                  <a:lnTo>
                    <a:pt x="443780" y="1"/>
                  </a:lnTo>
                  <a:lnTo>
                    <a:pt x="6992874" y="1"/>
                  </a:lnTo>
                  <a:lnTo>
                    <a:pt x="6992874" y="88756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13280" tIns="156211" rIns="291592" bIns="156211" numCol="1" spcCol="1270" anchor="ctr" anchorCtr="0">
              <a:noAutofit/>
            </a:bodyPr>
            <a:lstStyle/>
            <a:p>
              <a:pPr marL="0" lvl="0" indent="0" algn="ctr" defTabSz="1822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100" kern="1200"/>
                <a:t>Memorized 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88C3A75-C8E8-8E41-8837-93BB569891B1}"/>
                </a:ext>
              </a:extLst>
            </p:cNvPr>
            <p:cNvSpPr/>
            <p:nvPr/>
          </p:nvSpPr>
          <p:spPr>
            <a:xfrm>
              <a:off x="2377672" y="1828754"/>
              <a:ext cx="887561" cy="88756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DBC85CE-89D4-7F4E-A0F7-1420761FE1F1}"/>
                </a:ext>
              </a:extLst>
            </p:cNvPr>
            <p:cNvSpPr/>
            <p:nvPr/>
          </p:nvSpPr>
          <p:spPr>
            <a:xfrm rot="21600000">
              <a:off x="2821453" y="2981259"/>
              <a:ext cx="6992874" cy="887563"/>
            </a:xfrm>
            <a:custGeom>
              <a:avLst/>
              <a:gdLst>
                <a:gd name="connsiteX0" fmla="*/ 0 w 6992874"/>
                <a:gd name="connsiteY0" fmla="*/ 0 h 887561"/>
                <a:gd name="connsiteX1" fmla="*/ 6549094 w 6992874"/>
                <a:gd name="connsiteY1" fmla="*/ 0 h 887561"/>
                <a:gd name="connsiteX2" fmla="*/ 6992874 w 6992874"/>
                <a:gd name="connsiteY2" fmla="*/ 443781 h 887561"/>
                <a:gd name="connsiteX3" fmla="*/ 6549094 w 6992874"/>
                <a:gd name="connsiteY3" fmla="*/ 887561 h 887561"/>
                <a:gd name="connsiteX4" fmla="*/ 0 w 6992874"/>
                <a:gd name="connsiteY4" fmla="*/ 887561 h 887561"/>
                <a:gd name="connsiteX5" fmla="*/ 0 w 6992874"/>
                <a:gd name="connsiteY5" fmla="*/ 0 h 887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92874" h="887561">
                  <a:moveTo>
                    <a:pt x="6992874" y="887560"/>
                  </a:moveTo>
                  <a:lnTo>
                    <a:pt x="443780" y="887560"/>
                  </a:lnTo>
                  <a:lnTo>
                    <a:pt x="0" y="443780"/>
                  </a:lnTo>
                  <a:lnTo>
                    <a:pt x="443780" y="1"/>
                  </a:lnTo>
                  <a:lnTo>
                    <a:pt x="6992874" y="1"/>
                  </a:lnTo>
                  <a:lnTo>
                    <a:pt x="6992874" y="88756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13280" tIns="156211" rIns="291592" bIns="156211" numCol="1" spcCol="1270" anchor="ctr" anchorCtr="0">
              <a:noAutofit/>
            </a:bodyPr>
            <a:lstStyle/>
            <a:p>
              <a:pPr marL="0" lvl="0" indent="0" algn="ctr" defTabSz="1822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100" kern="1200"/>
                <a:t>Impromptu 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DC7E0F8-B361-1945-8EB4-56F3EDA1DED7}"/>
                </a:ext>
              </a:extLst>
            </p:cNvPr>
            <p:cNvSpPr/>
            <p:nvPr/>
          </p:nvSpPr>
          <p:spPr>
            <a:xfrm>
              <a:off x="2377672" y="2981260"/>
              <a:ext cx="887561" cy="88756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3CB7250-E9F3-524D-B5BE-3D378424D994}"/>
                </a:ext>
              </a:extLst>
            </p:cNvPr>
            <p:cNvSpPr/>
            <p:nvPr/>
          </p:nvSpPr>
          <p:spPr>
            <a:xfrm rot="21600000">
              <a:off x="2821453" y="4133764"/>
              <a:ext cx="6992874" cy="887562"/>
            </a:xfrm>
            <a:custGeom>
              <a:avLst/>
              <a:gdLst>
                <a:gd name="connsiteX0" fmla="*/ 0 w 6992874"/>
                <a:gd name="connsiteY0" fmla="*/ 0 h 887561"/>
                <a:gd name="connsiteX1" fmla="*/ 6549094 w 6992874"/>
                <a:gd name="connsiteY1" fmla="*/ 0 h 887561"/>
                <a:gd name="connsiteX2" fmla="*/ 6992874 w 6992874"/>
                <a:gd name="connsiteY2" fmla="*/ 443781 h 887561"/>
                <a:gd name="connsiteX3" fmla="*/ 6549094 w 6992874"/>
                <a:gd name="connsiteY3" fmla="*/ 887561 h 887561"/>
                <a:gd name="connsiteX4" fmla="*/ 0 w 6992874"/>
                <a:gd name="connsiteY4" fmla="*/ 887561 h 887561"/>
                <a:gd name="connsiteX5" fmla="*/ 0 w 6992874"/>
                <a:gd name="connsiteY5" fmla="*/ 0 h 887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92874" h="887561">
                  <a:moveTo>
                    <a:pt x="6992874" y="887560"/>
                  </a:moveTo>
                  <a:lnTo>
                    <a:pt x="443780" y="887560"/>
                  </a:lnTo>
                  <a:lnTo>
                    <a:pt x="0" y="443780"/>
                  </a:lnTo>
                  <a:lnTo>
                    <a:pt x="443780" y="1"/>
                  </a:lnTo>
                  <a:lnTo>
                    <a:pt x="6992874" y="1"/>
                  </a:lnTo>
                  <a:lnTo>
                    <a:pt x="6992874" y="88756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13280" tIns="156211" rIns="291592" bIns="156210" numCol="1" spcCol="1270" anchor="ctr" anchorCtr="0">
              <a:noAutofit/>
            </a:bodyPr>
            <a:lstStyle/>
            <a:p>
              <a:pPr marL="0" lvl="0" indent="0" algn="ctr" defTabSz="1822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100" kern="1200"/>
                <a:t>Extemporaneous*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AD101A-9C20-0B45-A1D8-E69786337601}"/>
                </a:ext>
              </a:extLst>
            </p:cNvPr>
            <p:cNvSpPr/>
            <p:nvPr/>
          </p:nvSpPr>
          <p:spPr>
            <a:xfrm>
              <a:off x="2377672" y="4133765"/>
              <a:ext cx="887561" cy="88756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B3F757C-018E-B949-AFB1-3410A6D5DFB8}"/>
                </a:ext>
              </a:extLst>
            </p:cNvPr>
            <p:cNvSpPr/>
            <p:nvPr/>
          </p:nvSpPr>
          <p:spPr>
            <a:xfrm rot="21600000">
              <a:off x="2821453" y="5286270"/>
              <a:ext cx="6992874" cy="887562"/>
            </a:xfrm>
            <a:custGeom>
              <a:avLst/>
              <a:gdLst>
                <a:gd name="connsiteX0" fmla="*/ 0 w 6992874"/>
                <a:gd name="connsiteY0" fmla="*/ 0 h 887561"/>
                <a:gd name="connsiteX1" fmla="*/ 6549094 w 6992874"/>
                <a:gd name="connsiteY1" fmla="*/ 0 h 887561"/>
                <a:gd name="connsiteX2" fmla="*/ 6992874 w 6992874"/>
                <a:gd name="connsiteY2" fmla="*/ 443781 h 887561"/>
                <a:gd name="connsiteX3" fmla="*/ 6549094 w 6992874"/>
                <a:gd name="connsiteY3" fmla="*/ 887561 h 887561"/>
                <a:gd name="connsiteX4" fmla="*/ 0 w 6992874"/>
                <a:gd name="connsiteY4" fmla="*/ 887561 h 887561"/>
                <a:gd name="connsiteX5" fmla="*/ 0 w 6992874"/>
                <a:gd name="connsiteY5" fmla="*/ 0 h 887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92874" h="887561">
                  <a:moveTo>
                    <a:pt x="6992874" y="887560"/>
                  </a:moveTo>
                  <a:lnTo>
                    <a:pt x="443780" y="887560"/>
                  </a:lnTo>
                  <a:lnTo>
                    <a:pt x="0" y="443780"/>
                  </a:lnTo>
                  <a:lnTo>
                    <a:pt x="443780" y="1"/>
                  </a:lnTo>
                  <a:lnTo>
                    <a:pt x="6992874" y="1"/>
                  </a:lnTo>
                  <a:lnTo>
                    <a:pt x="6992874" y="88756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13280" tIns="156211" rIns="291592" bIns="156210" numCol="1" spcCol="1270" anchor="ctr" anchorCtr="0">
              <a:noAutofit/>
            </a:bodyPr>
            <a:lstStyle/>
            <a:p>
              <a:pPr marL="0" lvl="0" indent="0" algn="ctr" defTabSz="1822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100" kern="1200"/>
                <a:t>Manuscript 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07916F8-1CF7-F84D-AF7E-C6F89825B98D}"/>
                </a:ext>
              </a:extLst>
            </p:cNvPr>
            <p:cNvSpPr/>
            <p:nvPr/>
          </p:nvSpPr>
          <p:spPr>
            <a:xfrm>
              <a:off x="2377672" y="5286271"/>
              <a:ext cx="887561" cy="88756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30E4A528-7986-3541-A620-D7B4765A58BC}"/>
              </a:ext>
            </a:extLst>
          </p:cNvPr>
          <p:cNvSpPr/>
          <p:nvPr/>
        </p:nvSpPr>
        <p:spPr>
          <a:xfrm rot="5400000">
            <a:off x="0" y="0"/>
            <a:ext cx="914400" cy="9144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A70FECAC-6F8E-AD42-A5FD-B5C3714E4E98}"/>
              </a:ext>
            </a:extLst>
          </p:cNvPr>
          <p:cNvSpPr/>
          <p:nvPr/>
        </p:nvSpPr>
        <p:spPr>
          <a:xfrm rot="10800000" flipV="1">
            <a:off x="11277600" y="5943600"/>
            <a:ext cx="914400" cy="9144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2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9AE93-B03B-A346-BE2F-7DC2F85BC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 #1: Your Physical Delivery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07A7F-F6AC-EB46-A362-3CD7A1A3A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Let’s use nonverbal communication as a guide! </a:t>
            </a:r>
          </a:p>
          <a:p>
            <a:pPr lvl="1"/>
            <a:r>
              <a:rPr lang="en-US" dirty="0"/>
              <a:t>Posture, Facial Expressions, Gestures, Eye Contact, and Apparel. </a:t>
            </a:r>
          </a:p>
          <a:p>
            <a:r>
              <a:rPr lang="en-US" dirty="0"/>
              <a:t>Using only nonverbals, line up in order of age! </a:t>
            </a:r>
          </a:p>
          <a:p>
            <a:r>
              <a:rPr lang="en-US" dirty="0"/>
              <a:t>Next—again using only nonverbal communication—line up based on when your birthday occurs this year. January would be first, and so on.</a:t>
            </a:r>
          </a:p>
          <a:p>
            <a:r>
              <a:rPr lang="en-US" dirty="0"/>
              <a:t>Discussion:</a:t>
            </a:r>
          </a:p>
          <a:p>
            <a:pPr lvl="1"/>
            <a:r>
              <a:rPr lang="en-US" dirty="0"/>
              <a:t>Besides this one, what are some situations that have required you to use only nonverbal communication?</a:t>
            </a:r>
          </a:p>
          <a:p>
            <a:pPr lvl="1"/>
            <a:r>
              <a:rPr lang="en-US" dirty="0"/>
              <a:t>Do you think it is easier to understand verbal or nonverbal communication? Why?</a:t>
            </a:r>
          </a:p>
          <a:p>
            <a:pPr lvl="1"/>
            <a:r>
              <a:rPr lang="en-US" dirty="0"/>
              <a:t>What are some challenges with communicating nonverbally? </a:t>
            </a:r>
          </a:p>
          <a:p>
            <a:pPr lvl="1"/>
            <a:endParaRPr lang="en-US" dirty="0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30E4A528-7986-3541-A620-D7B4765A58BC}"/>
              </a:ext>
            </a:extLst>
          </p:cNvPr>
          <p:cNvSpPr/>
          <p:nvPr/>
        </p:nvSpPr>
        <p:spPr>
          <a:xfrm rot="5400000">
            <a:off x="0" y="0"/>
            <a:ext cx="914400" cy="9144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A70FECAC-6F8E-AD42-A5FD-B5C3714E4E98}"/>
              </a:ext>
            </a:extLst>
          </p:cNvPr>
          <p:cNvSpPr/>
          <p:nvPr/>
        </p:nvSpPr>
        <p:spPr>
          <a:xfrm rot="10800000" flipV="1">
            <a:off x="11277600" y="5943600"/>
            <a:ext cx="914400" cy="9144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4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5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52948C-B80C-1D42-B89B-952293EA0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597315"/>
          </a:xfrm>
          <a:noFill/>
          <a:ln w="19050"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</a:rPr>
              <a:t>Important Characteristics of Nonverbal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BD9C5-E89E-8940-8F9B-B2DE6117F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4"/>
            <a:ext cx="3363974" cy="3415622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Most of our communication is nonverbal. </a:t>
            </a:r>
          </a:p>
          <a:p>
            <a:r>
              <a:rPr lang="en-US" sz="2000" dirty="0">
                <a:solidFill>
                  <a:schemeClr val="bg1"/>
                </a:solidFill>
              </a:rPr>
              <a:t>Nonverbals are more believable, often giving away our true intentions.</a:t>
            </a:r>
          </a:p>
          <a:p>
            <a:r>
              <a:rPr lang="en-US" sz="2000" dirty="0">
                <a:solidFill>
                  <a:schemeClr val="bg1"/>
                </a:solidFill>
              </a:rPr>
              <a:t>They aren’t always clear, and they depend on the context.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B675B3-1DA8-5C40-A302-78C9C0B7BD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0" r="1" b="20871"/>
          <a:stretch/>
        </p:blipFill>
        <p:spPr>
          <a:xfrm>
            <a:off x="5297763" y="1529833"/>
            <a:ext cx="6250769" cy="377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11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9AE93-B03B-A346-BE2F-7DC2F85BC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 #2: Your Verbal Delivery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07A7F-F6AC-EB46-A362-3CD7A1A3A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3200" dirty="0"/>
              <a:t>Pronunciation</a:t>
            </a:r>
          </a:p>
          <a:p>
            <a:pPr lvl="1"/>
            <a:r>
              <a:rPr lang="en-US" sz="3200" dirty="0"/>
              <a:t>Articulation</a:t>
            </a:r>
          </a:p>
          <a:p>
            <a:pPr lvl="1"/>
            <a:r>
              <a:rPr lang="en-US" sz="3200" dirty="0"/>
              <a:t>Volume</a:t>
            </a:r>
          </a:p>
          <a:p>
            <a:pPr lvl="1"/>
            <a:r>
              <a:rPr lang="en-US" sz="3200" dirty="0"/>
              <a:t>Pitch </a:t>
            </a:r>
          </a:p>
          <a:p>
            <a:pPr lvl="1"/>
            <a:r>
              <a:rPr lang="en-US" sz="3200" dirty="0"/>
              <a:t>Rhythm </a:t>
            </a:r>
          </a:p>
          <a:p>
            <a:pPr lvl="1"/>
            <a:r>
              <a:rPr lang="en-US" sz="3200" dirty="0"/>
              <a:t>Rate</a:t>
            </a:r>
          </a:p>
          <a:p>
            <a:pPr lvl="1"/>
            <a:r>
              <a:rPr lang="en-US" sz="3200" dirty="0"/>
              <a:t>Tone </a:t>
            </a:r>
          </a:p>
          <a:p>
            <a:pPr lvl="1"/>
            <a:r>
              <a:rPr lang="en-US" sz="3200" dirty="0"/>
              <a:t>Vocalized Pauses </a:t>
            </a: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30E4A528-7986-3541-A620-D7B4765A58BC}"/>
              </a:ext>
            </a:extLst>
          </p:cNvPr>
          <p:cNvSpPr/>
          <p:nvPr/>
        </p:nvSpPr>
        <p:spPr>
          <a:xfrm rot="5400000">
            <a:off x="0" y="0"/>
            <a:ext cx="914400" cy="9144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A70FECAC-6F8E-AD42-A5FD-B5C3714E4E98}"/>
              </a:ext>
            </a:extLst>
          </p:cNvPr>
          <p:cNvSpPr/>
          <p:nvPr/>
        </p:nvSpPr>
        <p:spPr>
          <a:xfrm rot="10800000" flipV="1">
            <a:off x="11277600" y="5943600"/>
            <a:ext cx="914400" cy="9144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80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047661-E037-A74B-AB18-F6BCDE008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Let’s get physical! (and verba</a:t>
            </a:r>
            <a:r>
              <a:rPr lang="en-US" sz="3600" dirty="0">
                <a:solidFill>
                  <a:srgbClr val="FFFFFF"/>
                </a:solidFill>
              </a:rPr>
              <a:t>l)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4" name="Online Media 3" descr="How to sound smart in your TEDx Talk | Will Stephen | TEDxNewYork">
            <a:hlinkClick r:id="" action="ppaction://media"/>
            <a:extLst>
              <a:ext uri="{FF2B5EF4-FFF2-40B4-BE49-F238E27FC236}">
                <a16:creationId xmlns:a16="http://schemas.microsoft.com/office/drawing/2014/main" id="{03A17EEE-8E41-C642-8F33-A3E72F9EE2D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777316" y="1512288"/>
            <a:ext cx="6780700" cy="383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28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8A740BC-A0AA-45E0-B899-2AE9C6FE1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3121" y="-2"/>
            <a:ext cx="6278879" cy="6858002"/>
          </a:xfrm>
          <a:custGeom>
            <a:avLst/>
            <a:gdLst>
              <a:gd name="connsiteX0" fmla="*/ 45572 w 6278879"/>
              <a:gd name="connsiteY0" fmla="*/ 0 h 6858002"/>
              <a:gd name="connsiteX1" fmla="*/ 6278879 w 6278879"/>
              <a:gd name="connsiteY1" fmla="*/ 0 h 6858002"/>
              <a:gd name="connsiteX2" fmla="*/ 6278879 w 6278879"/>
              <a:gd name="connsiteY2" fmla="*/ 6858002 h 6858002"/>
              <a:gd name="connsiteX3" fmla="*/ 3292308 w 6278879"/>
              <a:gd name="connsiteY3" fmla="*/ 6858002 h 6858002"/>
              <a:gd name="connsiteX4" fmla="*/ 3181526 w 6278879"/>
              <a:gd name="connsiteY4" fmla="*/ 6786982 h 6858002"/>
              <a:gd name="connsiteX5" fmla="*/ 0 w 6278879"/>
              <a:gd name="connsiteY5" fmla="*/ 803254 h 6858002"/>
              <a:gd name="connsiteX6" fmla="*/ 37255 w 6278879"/>
              <a:gd name="connsiteY6" fmla="*/ 65447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9" h="6858002">
                <a:moveTo>
                  <a:pt x="45572" y="0"/>
                </a:moveTo>
                <a:lnTo>
                  <a:pt x="6278879" y="0"/>
                </a:lnTo>
                <a:lnTo>
                  <a:pt x="6278879" y="6858002"/>
                </a:lnTo>
                <a:lnTo>
                  <a:pt x="3292308" y="6858002"/>
                </a:lnTo>
                <a:lnTo>
                  <a:pt x="3181526" y="6786982"/>
                </a:lnTo>
                <a:cubicBezTo>
                  <a:pt x="1262021" y="5490191"/>
                  <a:pt x="0" y="3294103"/>
                  <a:pt x="0" y="803254"/>
                </a:cubicBezTo>
                <a:cubicBezTo>
                  <a:pt x="0" y="554169"/>
                  <a:pt x="12620" y="308032"/>
                  <a:pt x="37255" y="65447"/>
                </a:cubicBez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84E79B-D127-9246-86B1-E5B9503FD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9013052" cy="1623312"/>
          </a:xfrm>
        </p:spPr>
        <p:txBody>
          <a:bodyPr anchor="b">
            <a:normAutofit/>
          </a:bodyPr>
          <a:lstStyle/>
          <a:p>
            <a:r>
              <a:rPr lang="en-US" sz="4000" dirty="0"/>
              <a:t>Practicing Delivery: An exercise in nonverbal communication literacy!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874EF51-C858-4BB9-97C3-D17755787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3661" y="2316480"/>
            <a:ext cx="82296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725F9-E8AC-5443-9040-78D9AD2E4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" y="2644518"/>
            <a:ext cx="9013052" cy="33272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In your groups, take the following popular phrases and practice good </a:t>
            </a:r>
            <a:r>
              <a:rPr lang="en-US" sz="2400" i="1" dirty="0"/>
              <a:t>paralanguage </a:t>
            </a:r>
            <a:r>
              <a:rPr lang="en-US" sz="2400" dirty="0"/>
              <a:t>by varying the way you deliver each line.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“I keep my ideals, because in spite of everything I still believe that people are really good at heart.” – Anne Frank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“Never doubt that a small group of thoughtful, committed citizens can change the world. Indeed, it is the only thing that ever has.” – Margaret Mead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“That’s one small step for man, one giant leap for mankind” – Neil Armstrong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146217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back of a person wearing a jacket and helmet surrounded by coloured lights">
            <a:extLst>
              <a:ext uri="{FF2B5EF4-FFF2-40B4-BE49-F238E27FC236}">
                <a16:creationId xmlns:a16="http://schemas.microsoft.com/office/drawing/2014/main" id="{3E178AC2-B638-FFAA-6790-0AE9CFB762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82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84E79B-D127-9246-86B1-E5B9503FD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/>
              <a:t>Exercises for Warming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725F9-E8AC-5443-9040-78D9AD2E4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en-US" sz="2000" dirty="0"/>
              <a:t>Horsey breathing and “Bubbles” (Relaxing the face and body) </a:t>
            </a:r>
          </a:p>
          <a:p>
            <a:r>
              <a:rPr lang="en-US" sz="2000" dirty="0"/>
              <a:t>Support (Santa Laugh) </a:t>
            </a:r>
          </a:p>
          <a:p>
            <a:r>
              <a:rPr lang="en-US" sz="2000" dirty="0"/>
              <a:t>Picture, Tense, Release (Body awareness) </a:t>
            </a:r>
          </a:p>
          <a:p>
            <a:r>
              <a:rPr lang="en-US" sz="2000" dirty="0"/>
              <a:t>Sirens </a:t>
            </a:r>
          </a:p>
          <a:p>
            <a:r>
              <a:rPr lang="en-US" sz="2000" dirty="0"/>
              <a:t>Big Face/Little Face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68181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1484</TotalTime>
  <Words>427</Words>
  <Application>Microsoft Macintosh PowerPoint</Application>
  <PresentationFormat>Widescreen</PresentationFormat>
  <Paragraphs>57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Chapter 5:  Presentation and Delivery</vt:lpstr>
      <vt:lpstr>Today’s Content </vt:lpstr>
      <vt:lpstr>Methods of Delivery </vt:lpstr>
      <vt:lpstr>Component #1: Your Physical Delivery </vt:lpstr>
      <vt:lpstr>Important Characteristics of Nonverbal </vt:lpstr>
      <vt:lpstr>Component #2: Your Verbal Delivery </vt:lpstr>
      <vt:lpstr>Let’s get physical! (and verbal) </vt:lpstr>
      <vt:lpstr>Practicing Delivery: An exercise in nonverbal communication literacy! </vt:lpstr>
      <vt:lpstr>Exercises for Warming Up</vt:lpstr>
      <vt:lpstr>In Review… </vt:lpstr>
      <vt:lpstr>Final Updates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Connecting Through Verbal Communication</dc:title>
  <dc:creator>Microsoft Office User</dc:creator>
  <cp:lastModifiedBy>Charles John Brewer</cp:lastModifiedBy>
  <cp:revision>17</cp:revision>
  <dcterms:created xsi:type="dcterms:W3CDTF">2019-05-17T15:12:45Z</dcterms:created>
  <dcterms:modified xsi:type="dcterms:W3CDTF">2022-08-15T15:51:39Z</dcterms:modified>
</cp:coreProperties>
</file>