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96" r:id="rId20"/>
    <p:sldId id="297" r:id="rId21"/>
    <p:sldId id="298" r:id="rId22"/>
    <p:sldId id="276" r:id="rId23"/>
    <p:sldId id="299" r:id="rId24"/>
    <p:sldId id="275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74" r:id="rId36"/>
    <p:sldId id="300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64"/>
  </p:normalViewPr>
  <p:slideViewPr>
    <p:cSldViewPr>
      <p:cViewPr varScale="1">
        <p:scale>
          <a:sx n="94" d="100"/>
          <a:sy n="94" d="100"/>
        </p:scale>
        <p:origin x="1864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2/16/23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2/16/23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2/16/23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503904-9672-8643-BCF2-79E113BD04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7847AA-FF8B-3248-812A-2F130D461C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3AF737-1D4C-5440-9ED6-4B7F2F0596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F67DC1-CF57-7646-96E8-16AF7CAE19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975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46294" y="424243"/>
            <a:ext cx="5451411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6618" y="2662618"/>
            <a:ext cx="7558405" cy="175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1811" y="6462966"/>
            <a:ext cx="243204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0094" y="3803561"/>
            <a:ext cx="6106795" cy="1057275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0"/>
              </a:spcBef>
            </a:pPr>
            <a:r>
              <a:rPr sz="3200" i="0" spc="-40" dirty="0">
                <a:solidFill>
                  <a:srgbClr val="888888"/>
                </a:solidFill>
                <a:latin typeface="Times New Roman"/>
                <a:cs typeface="Times New Roman"/>
              </a:rPr>
              <a:t>With</a:t>
            </a:r>
            <a:r>
              <a:rPr sz="3200" i="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i="0" spc="-5" dirty="0">
                <a:solidFill>
                  <a:srgbClr val="888888"/>
                </a:solidFill>
                <a:latin typeface="Times New Roman"/>
                <a:cs typeface="Times New Roman"/>
              </a:rPr>
              <a:t>examples</a:t>
            </a:r>
            <a:r>
              <a:rPr sz="3200" i="0" spc="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i="0" spc="-5" dirty="0">
                <a:solidFill>
                  <a:srgbClr val="888888"/>
                </a:solidFill>
                <a:latin typeface="Times New Roman"/>
                <a:cs typeface="Times New Roman"/>
              </a:rPr>
              <a:t>from</a:t>
            </a:r>
            <a:r>
              <a:rPr sz="3200" i="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i="0" spc="-5" dirty="0">
                <a:solidFill>
                  <a:srgbClr val="888888"/>
                </a:solidFill>
                <a:latin typeface="Times New Roman"/>
                <a:cs typeface="Times New Roman"/>
              </a:rPr>
              <a:t>Number</a:t>
            </a:r>
            <a:r>
              <a:rPr sz="3200" i="0" spc="-6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i="0" spc="-5" dirty="0">
                <a:solidFill>
                  <a:srgbClr val="888888"/>
                </a:solidFill>
                <a:latin typeface="Times New Roman"/>
                <a:cs typeface="Times New Roman"/>
              </a:rPr>
              <a:t>Theory</a:t>
            </a:r>
            <a:endParaRPr sz="3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sz="2400" i="0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2400" i="0" spc="-2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2400" i="0" spc="-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2400" i="0" spc="-7" baseline="24305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2400" i="0" spc="292" baseline="2430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2400" i="0" spc="-5" dirty="0">
                <a:solidFill>
                  <a:srgbClr val="888888"/>
                </a:solidFill>
                <a:latin typeface="Times New Roman"/>
                <a:cs typeface="Times New Roman"/>
              </a:rPr>
              <a:t>Ed.)</a:t>
            </a:r>
            <a:r>
              <a:rPr sz="2400" i="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2400" i="0" dirty="0">
                <a:solidFill>
                  <a:srgbClr val="888888"/>
                </a:solidFill>
                <a:latin typeface="Times New Roman"/>
                <a:cs typeface="Times New Roman"/>
              </a:rPr>
              <a:t>1.6,</a:t>
            </a:r>
            <a:r>
              <a:rPr sz="2400" i="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2400" i="0" dirty="0">
                <a:solidFill>
                  <a:srgbClr val="888888"/>
                </a:solidFill>
                <a:latin typeface="Times New Roman"/>
                <a:cs typeface="Times New Roman"/>
              </a:rPr>
              <a:t>1.7,</a:t>
            </a:r>
            <a:r>
              <a:rPr sz="2400" i="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2400" i="0" dirty="0">
                <a:solidFill>
                  <a:srgbClr val="888888"/>
                </a:solidFill>
                <a:latin typeface="Times New Roman"/>
                <a:cs typeface="Times New Roman"/>
              </a:rPr>
              <a:t>3.4,</a:t>
            </a:r>
            <a:r>
              <a:rPr sz="2400" i="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2400" i="0" dirty="0">
                <a:solidFill>
                  <a:srgbClr val="888888"/>
                </a:solidFill>
                <a:latin typeface="Times New Roman"/>
                <a:cs typeface="Times New Roman"/>
              </a:rPr>
              <a:t>3.5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79526" y="2117868"/>
            <a:ext cx="4320857" cy="971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57608" y="424243"/>
            <a:ext cx="422783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Another</a:t>
            </a:r>
            <a:r>
              <a:rPr spc="-10" dirty="0"/>
              <a:t> </a:t>
            </a:r>
            <a:r>
              <a:rPr spc="-5" dirty="0"/>
              <a:t>Direct</a:t>
            </a:r>
            <a:r>
              <a:rPr spc="-25" dirty="0"/>
              <a:t> </a:t>
            </a:r>
            <a:r>
              <a:rPr spc="-10" dirty="0"/>
              <a:t>Proof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621028"/>
            <a:ext cx="8068309" cy="2782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Prove:</a:t>
            </a:r>
            <a:r>
              <a:rPr sz="2800" b="1" spc="-7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The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sum of</a:t>
            </a:r>
            <a:r>
              <a:rPr sz="2800" b="1" spc="-5" dirty="0">
                <a:latin typeface="Times New Roman"/>
                <a:cs typeface="Times New Roman"/>
              </a:rPr>
              <a:t> two </a:t>
            </a:r>
            <a:r>
              <a:rPr sz="2800" b="1" dirty="0">
                <a:latin typeface="Times New Roman"/>
                <a:cs typeface="Times New Roman"/>
              </a:rPr>
              <a:t>rational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numbers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a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rational </a:t>
            </a:r>
            <a:r>
              <a:rPr sz="2800" b="1" spc="-685" dirty="0">
                <a:latin typeface="Times New Roman"/>
                <a:cs typeface="Times New Roman"/>
              </a:rPr>
              <a:t> </a:t>
            </a:r>
            <a:r>
              <a:rPr sz="2800" b="1" spc="-40" dirty="0">
                <a:latin typeface="Times New Roman"/>
                <a:cs typeface="Times New Roman"/>
              </a:rPr>
              <a:t>number.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000">
              <a:latin typeface="Times New Roman"/>
              <a:cs typeface="Times New Roman"/>
            </a:endParaRPr>
          </a:p>
          <a:p>
            <a:pPr marL="354965" marR="92075" indent="-342900">
              <a:lnSpc>
                <a:spcPct val="100000"/>
              </a:lnSpc>
              <a:tabLst>
                <a:tab pos="987425" algn="l"/>
                <a:tab pos="3686175" algn="l"/>
                <a:tab pos="4980940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Proof:	</a:t>
            </a:r>
            <a:r>
              <a:rPr sz="2400" spc="-5" dirty="0">
                <a:latin typeface="Times New Roman"/>
                <a:cs typeface="Times New Roman"/>
              </a:rPr>
              <a:t>Let 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 be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rational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numbers.	Then </a:t>
            </a:r>
            <a:r>
              <a:rPr sz="2400" dirty="0">
                <a:latin typeface="Times New Roman"/>
                <a:cs typeface="Times New Roman"/>
              </a:rPr>
              <a:t>s = </a:t>
            </a:r>
            <a:r>
              <a:rPr sz="2400" spc="-5" dirty="0">
                <a:latin typeface="Times New Roman"/>
                <a:cs typeface="Times New Roman"/>
              </a:rPr>
              <a:t>a/b </a:t>
            </a:r>
            <a:r>
              <a:rPr sz="2400" dirty="0">
                <a:latin typeface="Times New Roman"/>
                <a:cs typeface="Times New Roman"/>
              </a:rPr>
              <a:t>and t = </a:t>
            </a:r>
            <a:r>
              <a:rPr sz="2400" spc="-5" dirty="0">
                <a:latin typeface="Times New Roman"/>
                <a:cs typeface="Times New Roman"/>
              </a:rPr>
              <a:t>c/d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</a:t>
            </a:r>
            <a:r>
              <a:rPr sz="2400" dirty="0">
                <a:latin typeface="Times New Roman"/>
                <a:cs typeface="Times New Roman"/>
              </a:rPr>
              <a:t> a,b,c,d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b,d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dirty="0">
                <a:latin typeface="Times New Roman"/>
                <a:cs typeface="Times New Roman"/>
              </a:rPr>
              <a:t> 0.	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s+t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a/b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c/d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(ad+cb)/bd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But </a:t>
            </a:r>
            <a:r>
              <a:rPr sz="2400" spc="-5" dirty="0">
                <a:latin typeface="Times New Roman"/>
                <a:cs typeface="Times New Roman"/>
              </a:rPr>
              <a:t>since (ad+cb) 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 </a:t>
            </a:r>
            <a:r>
              <a:rPr sz="2400" dirty="0">
                <a:latin typeface="Times New Roman"/>
                <a:cs typeface="Times New Roman"/>
              </a:rPr>
              <a:t>and bd 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dirty="0">
                <a:latin typeface="Times New Roman"/>
                <a:cs typeface="Times New Roman"/>
              </a:rPr>
              <a:t> 0 </a:t>
            </a:r>
            <a:r>
              <a:rPr sz="2400" i="1" spc="-5" dirty="0">
                <a:latin typeface="Times New Roman"/>
                <a:cs typeface="Times New Roman"/>
              </a:rPr>
              <a:t>(why?)</a:t>
            </a:r>
            <a:r>
              <a:rPr sz="2400" spc="-5" dirty="0">
                <a:latin typeface="Times New Roman"/>
                <a:cs typeface="Times New Roman"/>
              </a:rPr>
              <a:t>, then (ad+cb)/bd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rational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6840" y="424243"/>
            <a:ext cx="585025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Structure</a:t>
            </a:r>
            <a:r>
              <a:rPr spc="15" dirty="0"/>
              <a:t> </a:t>
            </a:r>
            <a:r>
              <a:rPr spc="-5" dirty="0"/>
              <a:t>of</a:t>
            </a:r>
            <a:r>
              <a:rPr dirty="0"/>
              <a:t> </a:t>
            </a:r>
            <a:r>
              <a:rPr spc="-5" dirty="0"/>
              <a:t>this</a:t>
            </a:r>
            <a:r>
              <a:rPr dirty="0"/>
              <a:t> </a:t>
            </a:r>
            <a:r>
              <a:rPr spc="-5" dirty="0"/>
              <a:t>Direct</a:t>
            </a:r>
            <a:r>
              <a:rPr dirty="0"/>
              <a:t> </a:t>
            </a:r>
            <a:r>
              <a:rPr spc="-10" dirty="0"/>
              <a:t>Proof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76618" y="2662618"/>
          <a:ext cx="7543800" cy="1752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3400">
                <a:tc gridSpan="2">
                  <a:txBody>
                    <a:bodyPr/>
                    <a:lstStyle/>
                    <a:p>
                      <a:pPr marL="319405">
                        <a:lnSpc>
                          <a:spcPts val="3055"/>
                        </a:lnSpc>
                      </a:pPr>
                      <a:r>
                        <a:rPr sz="2800" b="1" spc="-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b="1" spc="-50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800" b="1" dirty="0">
                          <a:latin typeface="Times New Roman"/>
                          <a:cs typeface="Times New Roman"/>
                        </a:rPr>
                        <a:t>oof: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63830">
                        <a:lnSpc>
                          <a:spcPts val="3055"/>
                        </a:lnSpc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Let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and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be</a:t>
                      </a:r>
                      <a:r>
                        <a:rPr sz="2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rational</a:t>
                      </a:r>
                      <a:r>
                        <a:rPr sz="2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numbers.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167005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Then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a/b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and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t =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c/d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where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a,b,c,d</a:t>
                      </a:r>
                      <a:r>
                        <a:rPr sz="28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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, b,d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Symbol"/>
                          <a:cs typeface="Symbol"/>
                        </a:rPr>
                        <a:t>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0.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4699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 gridSpan="3"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Then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s+t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a/b</a:t>
                      </a:r>
                      <a:r>
                        <a:rPr sz="2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+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c/d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(ad+cb)/bd</a:t>
                      </a:r>
                      <a:r>
                        <a:rPr sz="2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.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5588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1031027" y="5005910"/>
            <a:ext cx="31762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(ad+cb)/bd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rational.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8981" y="4572380"/>
            <a:ext cx="7391400" cy="1066800"/>
          </a:xfrm>
          <a:custGeom>
            <a:avLst/>
            <a:gdLst/>
            <a:ahLst/>
            <a:cxnLst/>
            <a:rect l="l" t="t" r="r" b="b"/>
            <a:pathLst>
              <a:path w="7391400" h="1066800">
                <a:moveTo>
                  <a:pt x="0" y="1066800"/>
                </a:moveTo>
                <a:lnTo>
                  <a:pt x="7391400" y="1066800"/>
                </a:lnTo>
                <a:lnTo>
                  <a:pt x="7391400" y="0"/>
                </a:lnTo>
                <a:lnTo>
                  <a:pt x="0" y="0"/>
                </a:lnTo>
                <a:lnTo>
                  <a:pt x="0" y="10668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879340" y="5127752"/>
            <a:ext cx="26149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Conclusion</a:t>
            </a:r>
            <a:r>
              <a:rPr sz="2400" spc="-3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from</a:t>
            </a:r>
            <a:r>
              <a:rPr sz="2400" spc="-2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Def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688340" y="1621028"/>
            <a:ext cx="8084184" cy="33039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316990" indent="-343535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Prove:</a:t>
            </a:r>
            <a:r>
              <a:rPr sz="2800" b="1" spc="-7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The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sum of</a:t>
            </a:r>
            <a:r>
              <a:rPr sz="2800" b="1" spc="-5" dirty="0">
                <a:latin typeface="Times New Roman"/>
                <a:cs typeface="Times New Roman"/>
              </a:rPr>
              <a:t> two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rational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numbers</a:t>
            </a:r>
            <a:r>
              <a:rPr sz="2800" b="1" dirty="0">
                <a:latin typeface="Times New Roman"/>
                <a:cs typeface="Times New Roman"/>
              </a:rPr>
              <a:t> 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a </a:t>
            </a:r>
            <a:r>
              <a:rPr sz="2800" b="1" spc="-68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rational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spc="-40" dirty="0">
                <a:latin typeface="Times New Roman"/>
                <a:cs typeface="Times New Roman"/>
              </a:rPr>
              <a:t>number.</a:t>
            </a:r>
            <a:endParaRPr sz="2800">
              <a:latin typeface="Times New Roman"/>
              <a:cs typeface="Times New Roman"/>
            </a:endParaRPr>
          </a:p>
          <a:p>
            <a:pPr marL="6489700">
              <a:lnSpc>
                <a:spcPct val="100000"/>
              </a:lnSpc>
              <a:spcBef>
                <a:spcPts val="490"/>
              </a:spcBef>
            </a:pP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Assumed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50">
              <a:latin typeface="Times New Roman"/>
              <a:cs typeface="Times New Roman"/>
            </a:endParaRPr>
          </a:p>
          <a:p>
            <a:pPr marL="74803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Def</a:t>
            </a:r>
            <a:endParaRPr sz="2400">
              <a:latin typeface="Times New Roman"/>
              <a:cs typeface="Times New Roman"/>
            </a:endParaRPr>
          </a:p>
          <a:p>
            <a:pPr marL="6413500" marR="5080">
              <a:lnSpc>
                <a:spcPct val="100000"/>
              </a:lnSpc>
              <a:spcBef>
                <a:spcPts val="1920"/>
              </a:spcBef>
            </a:pP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Basic</a:t>
            </a:r>
            <a:r>
              <a:rPr sz="2400" spc="-4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facts</a:t>
            </a:r>
            <a:r>
              <a:rPr sz="2400" spc="-4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of </a:t>
            </a:r>
            <a:r>
              <a:rPr sz="2400" spc="-58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arithmetic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640"/>
              </a:lnSpc>
            </a:pPr>
            <a:r>
              <a:rPr sz="2800" spc="-5" dirty="0">
                <a:latin typeface="Times New Roman"/>
                <a:cs typeface="Times New Roman"/>
              </a:rPr>
              <a:t>But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(ad+cb)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Z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bd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Z </a:t>
            </a:r>
            <a:r>
              <a:rPr sz="2800" spc="-5" dirty="0">
                <a:latin typeface="Symbol"/>
                <a:cs typeface="Symbol"/>
              </a:rPr>
              <a:t></a:t>
            </a:r>
            <a:r>
              <a:rPr sz="2800" spc="-5" dirty="0">
                <a:latin typeface="Times New Roman"/>
                <a:cs typeface="Times New Roman"/>
              </a:rPr>
              <a:t>0,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65097" y="378206"/>
            <a:ext cx="581469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Example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5" dirty="0"/>
              <a:t> </a:t>
            </a:r>
            <a:r>
              <a:rPr spc="-5" dirty="0"/>
              <a:t>an Indirect</a:t>
            </a:r>
            <a:r>
              <a:rPr spc="20" dirty="0"/>
              <a:t> </a:t>
            </a:r>
            <a:r>
              <a:rPr spc="-10" dirty="0"/>
              <a:t>Proof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4618" y="1307388"/>
            <a:ext cx="8193405" cy="3951604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770"/>
              </a:spcBef>
            </a:pPr>
            <a:r>
              <a:rPr sz="2800" b="1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Prove: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If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775" b="1" baseline="25525" dirty="0">
                <a:latin typeface="Times New Roman"/>
                <a:cs typeface="Times New Roman"/>
              </a:rPr>
              <a:t>3</a:t>
            </a:r>
            <a:r>
              <a:rPr sz="2775" b="1" spc="367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even,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then</a:t>
            </a:r>
            <a:r>
              <a:rPr sz="2800" b="1" dirty="0">
                <a:latin typeface="Times New Roman"/>
                <a:cs typeface="Times New Roman"/>
              </a:rPr>
              <a:t> n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even.</a:t>
            </a:r>
            <a:endParaRPr sz="2800">
              <a:latin typeface="Times New Roman"/>
              <a:cs typeface="Times New Roman"/>
            </a:endParaRPr>
          </a:p>
          <a:p>
            <a:pPr marL="25400" marR="17780" indent="1905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an indirect </a:t>
            </a:r>
            <a:r>
              <a:rPr sz="2800" dirty="0">
                <a:latin typeface="Times New Roman"/>
                <a:cs typeface="Times New Roman"/>
              </a:rPr>
              <a:t>proof </a:t>
            </a:r>
            <a:r>
              <a:rPr sz="2800" spc="-5" dirty="0">
                <a:latin typeface="Times New Roman"/>
                <a:cs typeface="Times New Roman"/>
              </a:rPr>
              <a:t>we want </a:t>
            </a:r>
            <a:r>
              <a:rPr sz="2800" dirty="0">
                <a:latin typeface="Times New Roman"/>
                <a:cs typeface="Times New Roman"/>
              </a:rPr>
              <a:t>to prove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contraposition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true. What </a:t>
            </a:r>
            <a:r>
              <a:rPr sz="2800" dirty="0">
                <a:latin typeface="Times New Roman"/>
                <a:cs typeface="Times New Roman"/>
              </a:rPr>
              <a:t>is the </a:t>
            </a:r>
            <a:r>
              <a:rPr sz="2800" spc="-5" dirty="0">
                <a:latin typeface="Times New Roman"/>
                <a:cs typeface="Times New Roman"/>
              </a:rPr>
              <a:t>contrapositive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“If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3 </a:t>
            </a:r>
            <a:r>
              <a:rPr sz="2775" spc="-67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 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even”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?</a:t>
            </a:r>
            <a:endParaRPr sz="2800">
              <a:latin typeface="Times New Roman"/>
              <a:cs typeface="Times New Roman"/>
            </a:endParaRPr>
          </a:p>
          <a:p>
            <a:pPr marL="25400" marR="3084830">
              <a:lnSpc>
                <a:spcPct val="120000"/>
              </a:lnSpc>
            </a:pPr>
            <a:r>
              <a:rPr sz="2800" spc="-5" dirty="0">
                <a:latin typeface="Times New Roman"/>
                <a:cs typeface="Times New Roman"/>
              </a:rPr>
              <a:t>“If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even”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“not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even”?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Odd!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“If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odd.”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65097" y="378206"/>
            <a:ext cx="581469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Example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5" dirty="0"/>
              <a:t> </a:t>
            </a:r>
            <a:r>
              <a:rPr spc="-5" dirty="0"/>
              <a:t>an Indirect</a:t>
            </a:r>
            <a:r>
              <a:rPr spc="20" dirty="0"/>
              <a:t> </a:t>
            </a:r>
            <a:r>
              <a:rPr spc="-10" dirty="0"/>
              <a:t>Proof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6456" y="1308912"/>
            <a:ext cx="8295005" cy="4791696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765"/>
              </a:spcBef>
            </a:pPr>
            <a:r>
              <a:rPr sz="2800" b="1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Prove: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If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775" b="1" baseline="25525" dirty="0">
                <a:latin typeface="Times New Roman"/>
                <a:cs typeface="Times New Roman"/>
              </a:rPr>
              <a:t>3</a:t>
            </a:r>
            <a:r>
              <a:rPr sz="2775" b="1" spc="375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5" dirty="0">
                <a:latin typeface="Times New Roman"/>
                <a:cs typeface="Times New Roman"/>
              </a:rPr>
              <a:t> even,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then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800" b="1" spc="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</a:t>
            </a:r>
            <a:r>
              <a:rPr sz="2800" b="1" spc="-10" dirty="0">
                <a:latin typeface="Times New Roman"/>
                <a:cs typeface="Times New Roman"/>
              </a:rPr>
              <a:t> [n</a:t>
            </a:r>
            <a:r>
              <a:rPr sz="2775" b="1" spc="-15" baseline="25525" dirty="0">
                <a:latin typeface="Times New Roman"/>
                <a:cs typeface="Times New Roman"/>
              </a:rPr>
              <a:t>3</a:t>
            </a:r>
            <a:r>
              <a:rPr sz="2775" b="1" spc="375" baseline="2552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 </a:t>
            </a:r>
            <a:r>
              <a:rPr sz="2800" b="1" dirty="0">
                <a:latin typeface="Symbol"/>
                <a:cs typeface="Symbol"/>
              </a:rPr>
              <a:t>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even].</a:t>
            </a:r>
            <a:endParaRPr sz="2800" dirty="0">
              <a:latin typeface="Times New Roman"/>
              <a:cs typeface="Times New Roman"/>
            </a:endParaRPr>
          </a:p>
          <a:p>
            <a:pPr marL="405765" marR="255270" indent="-342900">
              <a:lnSpc>
                <a:spcPct val="100000"/>
              </a:lnSpc>
              <a:spcBef>
                <a:spcPts val="665"/>
              </a:spcBef>
              <a:tabLst>
                <a:tab pos="1285875" algn="l"/>
              </a:tabLst>
            </a:pPr>
            <a:r>
              <a:rPr sz="2800" b="1" spc="-10" dirty="0">
                <a:latin typeface="Times New Roman"/>
                <a:cs typeface="Times New Roman"/>
              </a:rPr>
              <a:t>Proof:	</a:t>
            </a:r>
            <a:r>
              <a:rPr sz="2800" spc="-5" dirty="0">
                <a:latin typeface="Times New Roman"/>
                <a:cs typeface="Times New Roman"/>
              </a:rPr>
              <a:t>The contrapositive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“If n</a:t>
            </a:r>
            <a:r>
              <a:rPr sz="2775" spc="-7" baseline="25525" dirty="0">
                <a:latin typeface="Times New Roman"/>
                <a:cs typeface="Times New Roman"/>
              </a:rPr>
              <a:t>3</a:t>
            </a:r>
            <a:r>
              <a:rPr sz="277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even, then </a:t>
            </a:r>
            <a:r>
              <a:rPr sz="2800" dirty="0">
                <a:latin typeface="Times New Roman"/>
                <a:cs typeface="Times New Roman"/>
              </a:rPr>
              <a:t>n 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even”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“If </a:t>
            </a:r>
            <a:r>
              <a:rPr sz="2800" dirty="0">
                <a:latin typeface="Times New Roman"/>
                <a:cs typeface="Times New Roman"/>
              </a:rPr>
              <a:t>n is odd, </a:t>
            </a:r>
            <a:r>
              <a:rPr sz="2800" spc="-5" dirty="0">
                <a:latin typeface="Times New Roman"/>
                <a:cs typeface="Times New Roman"/>
              </a:rPr>
              <a:t>then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odd.” If 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contrapositive </a:t>
            </a:r>
            <a:r>
              <a:rPr sz="2800" dirty="0">
                <a:latin typeface="Times New Roman"/>
                <a:cs typeface="Times New Roman"/>
              </a:rPr>
              <a:t>is true </a:t>
            </a:r>
            <a:r>
              <a:rPr sz="2800" spc="-5" dirty="0">
                <a:latin typeface="Times New Roman"/>
                <a:cs typeface="Times New Roman"/>
              </a:rPr>
              <a:t>then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original statement must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true.</a:t>
            </a:r>
            <a:endParaRPr sz="2800" dirty="0">
              <a:latin typeface="Times New Roman"/>
              <a:cs typeface="Times New Roman"/>
            </a:endParaRPr>
          </a:p>
          <a:p>
            <a:pPr marL="406400" marR="55880" indent="-343535">
              <a:lnSpc>
                <a:spcPct val="100000"/>
              </a:lnSpc>
              <a:spcBef>
                <a:spcPts val="675"/>
              </a:spcBef>
              <a:tabLst>
                <a:tab pos="2682875" algn="l"/>
                <a:tab pos="6235700" algn="l"/>
              </a:tabLst>
            </a:pP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Assume</a:t>
            </a:r>
            <a:r>
              <a:rPr sz="2800" spc="-15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n</a:t>
            </a:r>
            <a:r>
              <a:rPr sz="2800" spc="5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is</a:t>
            </a: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odd.	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Then </a:t>
            </a: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k</a:t>
            </a: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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Z</a:t>
            </a:r>
            <a:r>
              <a:rPr sz="2800" spc="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</a:t>
            </a:r>
            <a:r>
              <a:rPr sz="28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n =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2k+1.	</a:t>
            </a:r>
            <a:r>
              <a:rPr sz="2800" dirty="0">
                <a:latin typeface="Times New Roman"/>
                <a:cs typeface="Times New Roman"/>
              </a:rPr>
              <a:t>It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follows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(2k+1)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8k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lang="en-US" sz="2800" dirty="0">
                <a:latin typeface="Times New Roman"/>
                <a:cs typeface="Times New Roman"/>
              </a:rPr>
              <a:t>12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lang="en-US" sz="2800" dirty="0">
                <a:latin typeface="Times New Roman"/>
                <a:cs typeface="Times New Roman"/>
              </a:rPr>
              <a:t>6</a:t>
            </a:r>
            <a:r>
              <a:rPr sz="2800" dirty="0">
                <a:latin typeface="Times New Roman"/>
                <a:cs typeface="Times New Roman"/>
              </a:rPr>
              <a:t>k+1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2(4k</a:t>
            </a:r>
            <a:r>
              <a:rPr sz="2775" spc="-7" baseline="25525" dirty="0">
                <a:latin typeface="Times New Roman"/>
                <a:cs typeface="Times New Roman"/>
              </a:rPr>
              <a:t>3</a:t>
            </a:r>
            <a:r>
              <a:rPr sz="2800" spc="-5" dirty="0">
                <a:latin typeface="Times New Roman"/>
                <a:cs typeface="Times New Roman"/>
              </a:rPr>
              <a:t>+</a:t>
            </a:r>
            <a:r>
              <a:rPr lang="en-US" sz="2800" spc="-5" dirty="0">
                <a:latin typeface="Times New Roman"/>
                <a:cs typeface="Times New Roman"/>
              </a:rPr>
              <a:t>6</a:t>
            </a:r>
            <a:r>
              <a:rPr sz="2800" spc="-5" dirty="0">
                <a:latin typeface="Times New Roman"/>
                <a:cs typeface="Times New Roman"/>
              </a:rPr>
              <a:t>k</a:t>
            </a:r>
            <a:r>
              <a:rPr sz="2775" spc="-7" baseline="25525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+</a:t>
            </a:r>
            <a:r>
              <a:rPr lang="en-US" sz="2800" spc="-5" dirty="0">
                <a:latin typeface="Times New Roman"/>
                <a:cs typeface="Times New Roman"/>
              </a:rPr>
              <a:t>3</a:t>
            </a:r>
            <a:r>
              <a:rPr sz="2800" spc="-5" dirty="0">
                <a:latin typeface="Times New Roman"/>
                <a:cs typeface="Times New Roman"/>
              </a:rPr>
              <a:t>k)+1.</a:t>
            </a:r>
            <a:endParaRPr sz="2800" dirty="0">
              <a:latin typeface="Times New Roman"/>
              <a:cs typeface="Times New Roman"/>
            </a:endParaRPr>
          </a:p>
          <a:p>
            <a:pPr marL="406400" marR="118745">
              <a:lnSpc>
                <a:spcPts val="3360"/>
              </a:lnSpc>
              <a:spcBef>
                <a:spcPts val="110"/>
              </a:spcBef>
              <a:tabLst>
                <a:tab pos="2815590" algn="l"/>
              </a:tabLst>
            </a:pPr>
            <a:r>
              <a:rPr lang="en-US" sz="2800" dirty="0">
                <a:solidFill>
                  <a:srgbClr val="006600"/>
                </a:solidFill>
                <a:latin typeface="Times New Roman"/>
                <a:cs typeface="Times New Roman"/>
              </a:rPr>
              <a:t>2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(4k</a:t>
            </a:r>
            <a:r>
              <a:rPr sz="2775" baseline="25525" dirty="0">
                <a:solidFill>
                  <a:srgbClr val="006600"/>
                </a:solidFill>
                <a:latin typeface="Times New Roman"/>
                <a:cs typeface="Times New Roman"/>
              </a:rPr>
              <a:t>3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+</a:t>
            </a:r>
            <a:r>
              <a:rPr lang="en-US" sz="2800" dirty="0">
                <a:solidFill>
                  <a:srgbClr val="006600"/>
                </a:solidFill>
                <a:latin typeface="Times New Roman"/>
                <a:cs typeface="Times New Roman"/>
              </a:rPr>
              <a:t>6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k</a:t>
            </a:r>
            <a:r>
              <a:rPr sz="2775" baseline="25525" dirty="0">
                <a:solidFill>
                  <a:srgbClr val="006600"/>
                </a:solidFill>
                <a:latin typeface="Times New Roman"/>
                <a:cs typeface="Times New Roman"/>
              </a:rPr>
              <a:t>2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+</a:t>
            </a:r>
            <a:r>
              <a:rPr lang="en-US" sz="2800" dirty="0">
                <a:solidFill>
                  <a:srgbClr val="006600"/>
                </a:solidFill>
                <a:latin typeface="Times New Roman"/>
                <a:cs typeface="Times New Roman"/>
              </a:rPr>
              <a:t>3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k)</a:t>
            </a:r>
            <a:r>
              <a:rPr sz="28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is</a:t>
            </a:r>
            <a:r>
              <a:rPr sz="28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an</a:t>
            </a:r>
            <a:r>
              <a:rPr sz="2800" spc="-1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006600"/>
                </a:solidFill>
                <a:latin typeface="Times New Roman"/>
                <a:cs typeface="Times New Roman"/>
              </a:rPr>
              <a:t>even</a:t>
            </a:r>
            <a:r>
              <a:rPr sz="2800" b="1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006600"/>
                </a:solidFill>
                <a:latin typeface="Times New Roman"/>
                <a:cs typeface="Times New Roman"/>
              </a:rPr>
              <a:t>integer.</a:t>
            </a:r>
            <a:r>
              <a:rPr sz="2800" spc="-5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Therefore</a:t>
            </a:r>
            <a:r>
              <a:rPr sz="2800" spc="-2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n</a:t>
            </a:r>
            <a:r>
              <a:rPr sz="2775" spc="-7" baseline="25525" dirty="0">
                <a:solidFill>
                  <a:srgbClr val="006600"/>
                </a:solidFill>
                <a:latin typeface="Times New Roman"/>
                <a:cs typeface="Times New Roman"/>
              </a:rPr>
              <a:t>3</a:t>
            </a:r>
            <a:r>
              <a:rPr sz="2775" spc="352" baseline="2552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is</a:t>
            </a:r>
            <a:r>
              <a:rPr sz="2800" spc="-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1 plus </a:t>
            </a:r>
            <a:r>
              <a:rPr sz="2800" spc="-68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an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6600"/>
                </a:solidFill>
                <a:latin typeface="Times New Roman"/>
                <a:cs typeface="Times New Roman"/>
              </a:rPr>
              <a:t>even</a:t>
            </a:r>
            <a:r>
              <a:rPr sz="28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006600"/>
                </a:solidFill>
                <a:latin typeface="Times New Roman"/>
                <a:cs typeface="Times New Roman"/>
              </a:rPr>
              <a:t>integer.	</a:t>
            </a:r>
            <a:r>
              <a:rPr sz="2800" spc="-5" dirty="0">
                <a:solidFill>
                  <a:srgbClr val="7030A0"/>
                </a:solidFill>
                <a:latin typeface="Times New Roman"/>
                <a:cs typeface="Times New Roman"/>
              </a:rPr>
              <a:t>Therefore</a:t>
            </a:r>
            <a:r>
              <a:rPr sz="2800" spc="-2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7030A0"/>
                </a:solidFill>
                <a:latin typeface="Times New Roman"/>
                <a:cs typeface="Times New Roman"/>
              </a:rPr>
              <a:t>n</a:t>
            </a:r>
            <a:r>
              <a:rPr sz="2775" baseline="25525" dirty="0">
                <a:solidFill>
                  <a:srgbClr val="7030A0"/>
                </a:solidFill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7030A0"/>
                </a:solidFill>
                <a:latin typeface="Times New Roman"/>
                <a:cs typeface="Times New Roman"/>
              </a:rPr>
              <a:t>is</a:t>
            </a:r>
            <a:r>
              <a:rPr sz="2800" spc="-1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7030A0"/>
                </a:solidFill>
                <a:latin typeface="Times New Roman"/>
                <a:cs typeface="Times New Roman"/>
              </a:rPr>
              <a:t>odd,</a:t>
            </a:r>
            <a:r>
              <a:rPr sz="2800" spc="-1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7030A0"/>
                </a:solidFill>
                <a:latin typeface="Times New Roman"/>
                <a:cs typeface="Times New Roman"/>
              </a:rPr>
              <a:t>if</a:t>
            </a:r>
            <a:r>
              <a:rPr sz="2800" spc="-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7030A0"/>
                </a:solidFill>
                <a:latin typeface="Times New Roman"/>
                <a:cs typeface="Times New Roman"/>
              </a:rPr>
              <a:t>n is</a:t>
            </a:r>
            <a:r>
              <a:rPr sz="2800" spc="-1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7030A0"/>
                </a:solidFill>
                <a:latin typeface="Times New Roman"/>
                <a:cs typeface="Times New Roman"/>
              </a:rPr>
              <a:t>odd.</a:t>
            </a:r>
            <a:endParaRPr sz="2800" dirty="0">
              <a:latin typeface="Times New Roman"/>
              <a:cs typeface="Times New Roman"/>
            </a:endParaRPr>
          </a:p>
          <a:p>
            <a:pPr marL="427355">
              <a:lnSpc>
                <a:spcPct val="100000"/>
              </a:lnSpc>
              <a:spcBef>
                <a:spcPts val="1915"/>
              </a:spcBef>
            </a:pPr>
            <a:r>
              <a:rPr sz="2400" spc="-5" dirty="0">
                <a:solidFill>
                  <a:srgbClr val="990000"/>
                </a:solidFill>
                <a:latin typeface="Times New Roman"/>
                <a:cs typeface="Times New Roman"/>
              </a:rPr>
              <a:t>Assumption, 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Definition,</a:t>
            </a:r>
            <a:r>
              <a:rPr sz="2400" spc="-13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Arithmetic,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600"/>
                </a:solidFill>
                <a:latin typeface="Times New Roman"/>
                <a:cs typeface="Times New Roman"/>
              </a:rPr>
              <a:t>Definitions,</a:t>
            </a:r>
            <a:r>
              <a:rPr sz="240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030A0"/>
                </a:solidFill>
                <a:latin typeface="Times New Roman"/>
                <a:cs typeface="Times New Roman"/>
              </a:rPr>
              <a:t>Conclusion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75586" y="424243"/>
            <a:ext cx="559371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Discussion</a:t>
            </a:r>
            <a:r>
              <a:rPr spc="15" dirty="0"/>
              <a:t> </a:t>
            </a:r>
            <a:r>
              <a:rPr spc="-5" dirty="0"/>
              <a:t>of Indirect</a:t>
            </a:r>
            <a:r>
              <a:rPr spc="15" dirty="0"/>
              <a:t> </a:t>
            </a:r>
            <a:r>
              <a:rPr spc="-10" dirty="0"/>
              <a:t>Proof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7888" y="1624838"/>
            <a:ext cx="6141085" cy="1061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165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Could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direct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If </a:t>
            </a:r>
            <a:r>
              <a:rPr sz="2000" b="1" spc="5" dirty="0">
                <a:latin typeface="Times New Roman"/>
                <a:cs typeface="Times New Roman"/>
              </a:rPr>
              <a:t>n</a:t>
            </a:r>
            <a:r>
              <a:rPr sz="1950" b="1" spc="7" baseline="25641" dirty="0">
                <a:latin typeface="Times New Roman"/>
                <a:cs typeface="Times New Roman"/>
              </a:rPr>
              <a:t>3</a:t>
            </a:r>
            <a:r>
              <a:rPr sz="1950" b="1" spc="262" baseline="2564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is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even,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then n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is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even?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Assume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n</a:t>
            </a:r>
            <a:r>
              <a:rPr sz="1950" spc="15" baseline="25641" dirty="0">
                <a:latin typeface="Times New Roman"/>
                <a:cs typeface="Times New Roman"/>
              </a:rPr>
              <a:t>3</a:t>
            </a:r>
            <a:r>
              <a:rPr sz="1950" spc="254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even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 . then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what?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91539" y="4518152"/>
            <a:ext cx="59658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don’t </a:t>
            </a:r>
            <a:r>
              <a:rPr sz="2400" dirty="0">
                <a:latin typeface="Times New Roman"/>
                <a:cs typeface="Times New Roman"/>
              </a:rPr>
              <a:t>have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rule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about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how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take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3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apart!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09172" y="261619"/>
            <a:ext cx="61271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Prove that</a:t>
            </a:r>
            <a:r>
              <a:rPr sz="3200" spc="20" dirty="0"/>
              <a:t> </a:t>
            </a:r>
            <a:r>
              <a:rPr sz="3200" spc="-5" dirty="0"/>
              <a:t>if</a:t>
            </a:r>
            <a:r>
              <a:rPr sz="3200" spc="-10" dirty="0"/>
              <a:t> </a:t>
            </a:r>
            <a:r>
              <a:rPr sz="3200" spc="-5" dirty="0"/>
              <a:t>3n</a:t>
            </a:r>
            <a:r>
              <a:rPr sz="3150" spc="-7" baseline="25132" dirty="0"/>
              <a:t>2</a:t>
            </a:r>
            <a:r>
              <a:rPr sz="3200" spc="-5" dirty="0"/>
              <a:t>+8</a:t>
            </a:r>
            <a:r>
              <a:rPr sz="3200" spc="10" dirty="0"/>
              <a:t> </a:t>
            </a:r>
            <a:r>
              <a:rPr sz="3200" spc="-5" dirty="0"/>
              <a:t>is</a:t>
            </a:r>
            <a:r>
              <a:rPr sz="3200" spc="-10" dirty="0"/>
              <a:t> </a:t>
            </a:r>
            <a:r>
              <a:rPr sz="3200" spc="-5" dirty="0"/>
              <a:t>even,</a:t>
            </a:r>
            <a:r>
              <a:rPr sz="3200" spc="5" dirty="0"/>
              <a:t> </a:t>
            </a:r>
            <a:r>
              <a:rPr sz="3200" spc="-5" dirty="0"/>
              <a:t>then</a:t>
            </a:r>
            <a:r>
              <a:rPr sz="3200" spc="15" dirty="0"/>
              <a:t> </a:t>
            </a:r>
            <a:r>
              <a:rPr sz="3200" spc="-5" dirty="0"/>
              <a:t>n</a:t>
            </a:r>
            <a:r>
              <a:rPr sz="3200" spc="5" dirty="0"/>
              <a:t> </a:t>
            </a:r>
            <a:r>
              <a:rPr sz="3200" spc="-5" dirty="0"/>
              <a:t>is even.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649625" y="968011"/>
            <a:ext cx="7566659" cy="45525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5969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Times New Roman"/>
                <a:cs typeface="Times New Roman"/>
              </a:rPr>
              <a:t>Proof: </a:t>
            </a:r>
            <a:r>
              <a:rPr sz="2400" spc="-5" dirty="0">
                <a:latin typeface="Times New Roman"/>
                <a:cs typeface="Times New Roman"/>
              </a:rPr>
              <a:t>The contrapositive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(3n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+8 is </a:t>
            </a:r>
            <a:r>
              <a:rPr sz="2400" dirty="0">
                <a:latin typeface="Times New Roman"/>
                <a:cs typeface="Times New Roman"/>
              </a:rPr>
              <a:t>even) </a:t>
            </a:r>
            <a:r>
              <a:rPr sz="2400" dirty="0">
                <a:latin typeface="Symbol"/>
                <a:cs typeface="Symbol"/>
              </a:rPr>
              <a:t>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(n is </a:t>
            </a:r>
            <a:r>
              <a:rPr sz="2400" dirty="0">
                <a:latin typeface="Times New Roman"/>
                <a:cs typeface="Times New Roman"/>
              </a:rPr>
              <a:t>even)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(n is</a:t>
            </a:r>
            <a:r>
              <a:rPr sz="2400" dirty="0">
                <a:latin typeface="Times New Roman"/>
                <a:cs typeface="Times New Roman"/>
              </a:rPr>
              <a:t> odd)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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(3n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+8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odd).</a:t>
            </a:r>
            <a:endParaRPr sz="2400" dirty="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75"/>
              </a:spcBef>
              <a:tabLst>
                <a:tab pos="2284730" algn="l"/>
              </a:tabLst>
            </a:pPr>
            <a:r>
              <a:rPr sz="2400" spc="-5" dirty="0">
                <a:latin typeface="Times New Roman"/>
                <a:cs typeface="Times New Roman"/>
              </a:rPr>
              <a:t>Assume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odd.	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</a:t>
            </a:r>
            <a:r>
              <a:rPr sz="2400" spc="-5" dirty="0">
                <a:latin typeface="Times New Roman"/>
                <a:cs typeface="Times New Roman"/>
              </a:rPr>
              <a:t>k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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2k+1.</a:t>
            </a:r>
          </a:p>
          <a:p>
            <a:pPr marL="38100" marR="40640" indent="-635">
              <a:lnSpc>
                <a:spcPct val="100000"/>
              </a:lnSpc>
              <a:spcBef>
                <a:spcPts val="565"/>
              </a:spcBef>
            </a:pPr>
            <a:r>
              <a:rPr sz="2400" spc="-5" dirty="0">
                <a:latin typeface="Times New Roman"/>
                <a:cs typeface="Times New Roman"/>
              </a:rPr>
              <a:t>So </a:t>
            </a:r>
            <a:r>
              <a:rPr sz="2400" dirty="0">
                <a:latin typeface="Times New Roman"/>
                <a:cs typeface="Times New Roman"/>
              </a:rPr>
              <a:t>3n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+8 = </a:t>
            </a:r>
            <a:r>
              <a:rPr sz="2400" spc="-5" dirty="0">
                <a:latin typeface="Times New Roman"/>
                <a:cs typeface="Times New Roman"/>
              </a:rPr>
              <a:t>3(2k+1)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+8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3(4k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+4k+1)+8 </a:t>
            </a:r>
            <a:r>
              <a:rPr sz="2400" dirty="0">
                <a:latin typeface="Times New Roman"/>
                <a:cs typeface="Times New Roman"/>
              </a:rPr>
              <a:t>= 12k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+12k+1+8 =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2(6k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+6k+</a:t>
            </a:r>
            <a:r>
              <a:rPr lang="en-US" sz="2400" spc="-5" dirty="0">
                <a:latin typeface="Times New Roman"/>
                <a:cs typeface="Times New Roman"/>
              </a:rPr>
              <a:t>4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1.</a:t>
            </a:r>
          </a:p>
          <a:p>
            <a:pPr marL="38100" marR="30480">
              <a:lnSpc>
                <a:spcPct val="100000"/>
              </a:lnSpc>
              <a:spcBef>
                <a:spcPts val="1200"/>
              </a:spcBef>
              <a:tabLst>
                <a:tab pos="3662045" algn="l"/>
              </a:tabLst>
            </a:pPr>
            <a:r>
              <a:rPr sz="2400" spc="-5" dirty="0">
                <a:latin typeface="Times New Roman"/>
                <a:cs typeface="Times New Roman"/>
              </a:rPr>
              <a:t>The value inside the parentheses is </a:t>
            </a:r>
            <a:r>
              <a:rPr sz="2400" dirty="0">
                <a:latin typeface="Times New Roman"/>
                <a:cs typeface="Times New Roman"/>
              </a:rPr>
              <a:t>an </a:t>
            </a:r>
            <a:r>
              <a:rPr sz="2400" spc="-5" dirty="0">
                <a:latin typeface="Times New Roman"/>
                <a:cs typeface="Times New Roman"/>
              </a:rPr>
              <a:t>integer since it is the </a:t>
            </a:r>
            <a:r>
              <a:rPr sz="2400" dirty="0">
                <a:latin typeface="Times New Roman"/>
                <a:cs typeface="Times New Roman"/>
              </a:rPr>
              <a:t> sum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product</a:t>
            </a:r>
            <a:r>
              <a:rPr sz="2400" dirty="0">
                <a:latin typeface="Times New Roman"/>
                <a:cs typeface="Times New Roman"/>
              </a:rPr>
              <a:t> of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integers.	Therefore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+8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equal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two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times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plus</a:t>
            </a:r>
            <a:r>
              <a:rPr sz="2400" dirty="0">
                <a:latin typeface="Times New Roman"/>
                <a:cs typeface="Times New Roman"/>
              </a:rPr>
              <a:t> one;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so</a:t>
            </a:r>
            <a:r>
              <a:rPr sz="2400" spc="-5" dirty="0">
                <a:latin typeface="Times New Roman"/>
                <a:cs typeface="Times New Roman"/>
              </a:rPr>
              <a:t> 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odd.</a:t>
            </a: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 dirty="0">
              <a:latin typeface="Times New Roman"/>
              <a:cs typeface="Times New Roman"/>
            </a:endParaRPr>
          </a:p>
          <a:p>
            <a:pPr marL="38100" marR="48260">
              <a:lnSpc>
                <a:spcPct val="100000"/>
              </a:lnSpc>
            </a:pP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Since the contrapositive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original statement is true, then </a:t>
            </a:r>
            <a:r>
              <a:rPr sz="2400" spc="-5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original</a:t>
            </a: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assertion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must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be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true.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02129" y="424243"/>
            <a:ext cx="45402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Proof</a:t>
            </a:r>
            <a:r>
              <a:rPr spc="-25" dirty="0"/>
              <a:t> </a:t>
            </a:r>
            <a:r>
              <a:rPr spc="-5" dirty="0"/>
              <a:t>by</a:t>
            </a:r>
            <a:r>
              <a:rPr spc="-25" dirty="0"/>
              <a:t> </a:t>
            </a:r>
            <a:r>
              <a:rPr spc="-5" dirty="0"/>
              <a:t>Contradiction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67000" y="2209800"/>
            <a:ext cx="3810000" cy="333375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88847" y="171100"/>
            <a:ext cx="67640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Converse,</a:t>
            </a:r>
            <a:r>
              <a:rPr sz="4000" spc="-25" dirty="0"/>
              <a:t> </a:t>
            </a:r>
            <a:r>
              <a:rPr sz="4000" spc="-5" dirty="0"/>
              <a:t>Contrapositive,</a:t>
            </a:r>
            <a:r>
              <a:rPr sz="4000" spc="-25" dirty="0"/>
              <a:t> </a:t>
            </a:r>
            <a:r>
              <a:rPr sz="4000" dirty="0"/>
              <a:t>and</a:t>
            </a:r>
            <a:r>
              <a:rPr sz="4000" spc="-15" dirty="0"/>
              <a:t> </a:t>
            </a:r>
            <a:r>
              <a:rPr sz="4000" spc="-5" dirty="0"/>
              <a:t>Inverse</a:t>
            </a:r>
            <a:endParaRPr sz="4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15872" y="759206"/>
            <a:ext cx="7036434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Structure</a:t>
            </a:r>
            <a:r>
              <a:rPr spc="15" dirty="0"/>
              <a:t> </a:t>
            </a:r>
            <a:r>
              <a:rPr spc="-5" dirty="0"/>
              <a:t>of</a:t>
            </a:r>
            <a:r>
              <a:rPr spc="5" dirty="0"/>
              <a:t> </a:t>
            </a:r>
            <a:r>
              <a:rPr spc="-5" dirty="0"/>
              <a:t>Proof</a:t>
            </a:r>
            <a:r>
              <a:rPr spc="5" dirty="0"/>
              <a:t> </a:t>
            </a:r>
            <a:r>
              <a:rPr spc="-5" dirty="0"/>
              <a:t>by</a:t>
            </a:r>
            <a:r>
              <a:rPr spc="5" dirty="0"/>
              <a:t> </a:t>
            </a:r>
            <a:r>
              <a:rPr spc="-5" dirty="0"/>
              <a:t>Contradiction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40" y="2632710"/>
            <a:ext cx="190487" cy="19888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55039" y="2459227"/>
            <a:ext cx="6916420" cy="17329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Basic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idea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5" dirty="0">
                <a:latin typeface="Times New Roman"/>
                <a:cs typeface="Times New Roman"/>
              </a:rPr>
              <a:t> assume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opposite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what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you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trying to prove is true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show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Times New Roman"/>
                <a:cs typeface="Times New Roman"/>
              </a:rPr>
              <a:t>it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results </a:t>
            </a:r>
            <a:r>
              <a:rPr sz="2800" dirty="0">
                <a:latin typeface="Times New Roman"/>
                <a:cs typeface="Times New Roman"/>
              </a:rPr>
              <a:t>in a </a:t>
            </a:r>
            <a:r>
              <a:rPr sz="2800" spc="-5" dirty="0">
                <a:latin typeface="Times New Roman"/>
                <a:cs typeface="Times New Roman"/>
              </a:rPr>
              <a:t>violation </a:t>
            </a:r>
            <a:r>
              <a:rPr sz="2800" dirty="0">
                <a:latin typeface="Times New Roman"/>
                <a:cs typeface="Times New Roman"/>
              </a:rPr>
              <a:t>of one of your </a:t>
            </a:r>
            <a:r>
              <a:rPr sz="2800" spc="-5" dirty="0">
                <a:latin typeface="Times New Roman"/>
                <a:cs typeface="Times New Roman"/>
              </a:rPr>
              <a:t>initial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assumptions.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FEDBF11-05C9-4F40-9A70-3CC5ACF31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Proof by Contradiction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B6F580DC-0D88-DE42-A9C0-28A389C4C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595" y="2133600"/>
            <a:ext cx="7558405" cy="2954655"/>
          </a:xfrm>
        </p:spPr>
        <p:txBody>
          <a:bodyPr/>
          <a:lstStyle/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prove that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q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.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Assume (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pq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 pq is true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Show that if p is true, pq cannot be true (the contradiction).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The Punch line! Since (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pq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is false, then (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pq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has to be true.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CD37A4B-638B-3E42-99E2-B85B76589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590800"/>
            <a:ext cx="2362200" cy="685800"/>
          </a:xfrm>
          <a:prstGeom prst="ellipse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81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34036" y="424243"/>
            <a:ext cx="347662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Basic</a:t>
            </a:r>
            <a:r>
              <a:rPr spc="-65" dirty="0"/>
              <a:t> </a:t>
            </a:r>
            <a:r>
              <a:rPr spc="-5" dirty="0"/>
              <a:t>Definitions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240" y="2540507"/>
            <a:ext cx="165341" cy="17068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3439" y="2942844"/>
            <a:ext cx="165341" cy="1706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3439" y="3345179"/>
            <a:ext cx="165341" cy="1706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3439" y="3747515"/>
            <a:ext cx="165341" cy="17068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240" y="4149852"/>
            <a:ext cx="165341" cy="17068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83540" y="1549400"/>
            <a:ext cx="6998970" cy="2842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Theorem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 A </a:t>
            </a:r>
            <a:r>
              <a:rPr sz="2400" spc="-5" dirty="0">
                <a:latin typeface="Times New Roman"/>
                <a:cs typeface="Times New Roman"/>
              </a:rPr>
              <a:t>statement that </a:t>
            </a:r>
            <a:r>
              <a:rPr sz="2400" dirty="0">
                <a:latin typeface="Times New Roman"/>
                <a:cs typeface="Times New Roman"/>
              </a:rPr>
              <a:t>can be shown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true.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Proof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series</a:t>
            </a:r>
            <a:r>
              <a:rPr sz="2400" dirty="0">
                <a:latin typeface="Times New Roman"/>
                <a:cs typeface="Times New Roman"/>
              </a:rPr>
              <a:t> of</a:t>
            </a:r>
            <a:r>
              <a:rPr sz="2400" spc="-5" dirty="0">
                <a:latin typeface="Times New Roman"/>
                <a:cs typeface="Times New Roman"/>
              </a:rPr>
              <a:t> statements 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form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valid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argument.</a:t>
            </a:r>
            <a:endParaRPr sz="2400">
              <a:latin typeface="Times New Roman"/>
              <a:cs typeface="Times New Roman"/>
            </a:endParaRPr>
          </a:p>
          <a:p>
            <a:pPr marL="755650" marR="2138045" indent="-400050">
              <a:lnSpc>
                <a:spcPct val="110000"/>
              </a:lnSpc>
            </a:pPr>
            <a:r>
              <a:rPr sz="2400" spc="-5" dirty="0">
                <a:latin typeface="Times New Roman"/>
                <a:cs typeface="Times New Roman"/>
              </a:rPr>
              <a:t>Each statement in the series must </a:t>
            </a:r>
            <a:r>
              <a:rPr sz="2400" dirty="0">
                <a:latin typeface="Times New Roman"/>
                <a:cs typeface="Times New Roman"/>
              </a:rPr>
              <a:t>be: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Basic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fact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5" dirty="0">
                <a:latin typeface="Times New Roman"/>
                <a:cs typeface="Times New Roman"/>
              </a:rPr>
              <a:t> definition</a:t>
            </a:r>
            <a:endParaRPr sz="2400">
              <a:latin typeface="Times New Roman"/>
              <a:cs typeface="Times New Roman"/>
            </a:endParaRPr>
          </a:p>
          <a:p>
            <a:pPr marL="755650" marR="323850">
              <a:lnSpc>
                <a:spcPct val="110000"/>
              </a:lnSpc>
            </a:pPr>
            <a:r>
              <a:rPr sz="2400" spc="-5" dirty="0">
                <a:latin typeface="Times New Roman"/>
                <a:cs typeface="Times New Roman"/>
              </a:rPr>
              <a:t>Hypothesis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the theorem </a:t>
            </a:r>
            <a:r>
              <a:rPr sz="2400" dirty="0">
                <a:latin typeface="Times New Roman"/>
                <a:cs typeface="Times New Roman"/>
              </a:rPr>
              <a:t>you </a:t>
            </a:r>
            <a:r>
              <a:rPr sz="2400" spc="-5" dirty="0">
                <a:latin typeface="Times New Roman"/>
                <a:cs typeface="Times New Roman"/>
              </a:rPr>
              <a:t>are proving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Previously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proved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theorem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(lemma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5" dirty="0">
                <a:latin typeface="Times New Roman"/>
                <a:cs typeface="Times New Roman"/>
              </a:rPr>
              <a:t> corollary)</a:t>
            </a:r>
            <a:endParaRPr sz="2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285"/>
              </a:spcBef>
            </a:pPr>
            <a:r>
              <a:rPr sz="2400" dirty="0">
                <a:latin typeface="Times New Roman"/>
                <a:cs typeface="Times New Roman"/>
              </a:rPr>
              <a:t>Must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with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you</a:t>
            </a:r>
            <a:r>
              <a:rPr sz="2400" spc="-5" dirty="0">
                <a:latin typeface="Times New Roman"/>
                <a:cs typeface="Times New Roman"/>
              </a:rPr>
              <a:t> are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trying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prove.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613C145-D354-B049-93D5-37AE9B8F94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altLang="en-US"/>
              <a:t>Example: Proof by Contradiction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529B430E-85D5-044F-BA93-58E7EA4657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915400" cy="443198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Prove: The sum of an irrational number and a rational number is irrational.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Proof: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 t be an irrational number and r be a rational number.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Assume that their sum is rational,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i.e., </a:t>
            </a:r>
            <a:r>
              <a:rPr lang="en-US" altLang="en-US" sz="3200" b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t+r</a:t>
            </a:r>
            <a:r>
              <a:rPr lang="en-US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 where s is a rational number.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Then t = s-r.  But by our previous proof the sum of two rational numbers must be rational, so we have an irrational number on the left equal to a rational number on the right.  </a:t>
            </a:r>
            <a:r>
              <a:rPr lang="en-US" altLang="en-US" sz="32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a contradiction.  Therefore </a:t>
            </a:r>
            <a:r>
              <a:rPr lang="en-US" altLang="en-US" sz="32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t+r</a:t>
            </a:r>
            <a:r>
              <a:rPr lang="en-US" altLang="en-US" sz="32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can’t be rational and must be irrational.</a:t>
            </a:r>
          </a:p>
        </p:txBody>
      </p:sp>
    </p:spTree>
    <p:extLst>
      <p:ext uri="{BB962C8B-B14F-4D97-AF65-F5344CB8AC3E}">
        <p14:creationId xmlns:p14="http://schemas.microsoft.com/office/powerpoint/2010/main" val="543637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09B249D-FDCC-0D4A-B3F5-9C661FF34C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altLang="en-US"/>
              <a:t>Example: Proof by Contradiction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C1BF0B98-6D23-4B41-A925-F7BD4D3196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915400" cy="443198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Prove: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sum of an irrational number and a rational number </a:t>
            </a:r>
            <a:r>
              <a:rPr lang="en-US" altLang="en-US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irrational</a:t>
            </a:r>
            <a:r>
              <a:rPr lang="en-US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altLang="en-US" sz="2800" b="1" i="1" dirty="0" err="1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</a:t>
            </a:r>
            <a:r>
              <a:rPr lang="en-US" altLang="en-US" sz="2800" b="1" i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</a:t>
            </a:r>
            <a:endParaRPr lang="en-US" altLang="en-US" sz="2400" b="1" i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Proof: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 t be an irrational number and r be a rational number.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Assume that their sum is rational, i.e., </a:t>
            </a:r>
            <a:r>
              <a:rPr lang="en-US" alt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t+r</a:t>
            </a:r>
            <a:r>
              <a:rPr lang="en-US" alt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 where s is a rational number. 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(Assume</a:t>
            </a:r>
            <a:r>
              <a:rPr lang="en-US" alt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</a:t>
            </a:r>
            <a:r>
              <a:rPr lang="en-US" altLang="en-US" sz="2800" i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q,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find a contradiction that this can’t be true)</a:t>
            </a:r>
            <a:endParaRPr lang="en-US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t = s-r.  (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some arithmetic)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by our previous proof the sum of two rational numbers (i.e., s-t) must be rational,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we have an irrational number on the left equal to a rational number on the right.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a contradiction.   </a:t>
            </a:r>
            <a:r>
              <a:rPr lang="en-US" altLang="en-US" sz="2400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</a:t>
            </a:r>
            <a:r>
              <a:rPr lang="en-US" altLang="en-US" sz="2400" b="1" i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 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is not true,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i.e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(</a:t>
            </a:r>
            <a:r>
              <a:rPr lang="en-US" altLang="en-US" sz="2400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altLang="en-US" sz="24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is false)</a:t>
            </a:r>
            <a:endParaRPr lang="en-US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Therefore </a:t>
            </a:r>
            <a:r>
              <a:rPr lang="en-US" altLang="en-US" sz="2400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t+r</a:t>
            </a:r>
            <a:r>
              <a:rPr lang="en-US" altLang="en-US" sz="24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can’t be rational and must be irrational.</a:t>
            </a:r>
          </a:p>
        </p:txBody>
      </p:sp>
    </p:spTree>
    <p:extLst>
      <p:ext uri="{BB962C8B-B14F-4D97-AF65-F5344CB8AC3E}">
        <p14:creationId xmlns:p14="http://schemas.microsoft.com/office/powerpoint/2010/main" val="105788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4540" y="0"/>
            <a:ext cx="692340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Prove</a:t>
            </a:r>
            <a:r>
              <a:rPr sz="3600" spc="-15" dirty="0"/>
              <a:t> </a:t>
            </a:r>
            <a:r>
              <a:rPr sz="3600" dirty="0"/>
              <a:t>that</a:t>
            </a:r>
            <a:r>
              <a:rPr sz="3600" spc="-20" dirty="0"/>
              <a:t> </a:t>
            </a:r>
            <a:r>
              <a:rPr sz="3600" dirty="0"/>
              <a:t>the</a:t>
            </a:r>
            <a:r>
              <a:rPr sz="3600" spc="-15" dirty="0"/>
              <a:t> </a:t>
            </a:r>
            <a:r>
              <a:rPr sz="3600" dirty="0"/>
              <a:t>sum</a:t>
            </a:r>
            <a:r>
              <a:rPr sz="3600" spc="-15" dirty="0"/>
              <a:t> </a:t>
            </a:r>
            <a:r>
              <a:rPr sz="3600" dirty="0"/>
              <a:t>of</a:t>
            </a:r>
            <a:r>
              <a:rPr sz="3600" spc="-25" dirty="0"/>
              <a:t> </a:t>
            </a:r>
            <a:r>
              <a:rPr sz="3600" dirty="0"/>
              <a:t>an</a:t>
            </a:r>
            <a:r>
              <a:rPr sz="3600" spc="-25" dirty="0"/>
              <a:t> </a:t>
            </a:r>
            <a:r>
              <a:rPr sz="3600" dirty="0"/>
              <a:t>irrational</a:t>
            </a:r>
            <a:r>
              <a:rPr sz="3600" spc="-35" dirty="0"/>
              <a:t> </a:t>
            </a:r>
            <a:r>
              <a:rPr sz="3600" dirty="0"/>
              <a:t>number </a:t>
            </a:r>
            <a:r>
              <a:rPr sz="3600" spc="-775" dirty="0"/>
              <a:t> </a:t>
            </a:r>
            <a:r>
              <a:rPr sz="3600" dirty="0"/>
              <a:t>and</a:t>
            </a:r>
            <a:r>
              <a:rPr sz="3600" spc="-10" dirty="0"/>
              <a:t> </a:t>
            </a:r>
            <a:r>
              <a:rPr sz="3600" dirty="0"/>
              <a:t>a</a:t>
            </a:r>
            <a:r>
              <a:rPr sz="3600" spc="-10" dirty="0"/>
              <a:t> </a:t>
            </a:r>
            <a:r>
              <a:rPr sz="3600" dirty="0"/>
              <a:t>rational</a:t>
            </a:r>
            <a:r>
              <a:rPr sz="3600" spc="-20" dirty="0"/>
              <a:t> </a:t>
            </a:r>
            <a:r>
              <a:rPr sz="3600" dirty="0"/>
              <a:t>number</a:t>
            </a:r>
            <a:r>
              <a:rPr sz="3600" spc="-25" dirty="0"/>
              <a:t> </a:t>
            </a:r>
            <a:r>
              <a:rPr sz="3600" dirty="0"/>
              <a:t>is</a:t>
            </a:r>
            <a:r>
              <a:rPr sz="3600" spc="-5" dirty="0"/>
              <a:t> irrational.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763930" y="1738376"/>
            <a:ext cx="7447915" cy="3975735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marR="126364">
              <a:lnSpc>
                <a:spcPts val="2600"/>
              </a:lnSpc>
              <a:spcBef>
                <a:spcPts val="420"/>
              </a:spcBef>
              <a:tabLst>
                <a:tab pos="2729230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Proof </a:t>
            </a:r>
            <a:r>
              <a:rPr sz="2400" b="1" spc="-5" dirty="0">
                <a:latin typeface="Times New Roman"/>
                <a:cs typeface="Times New Roman"/>
              </a:rPr>
              <a:t>by contradiction: </a:t>
            </a:r>
            <a:r>
              <a:rPr sz="2400" spc="-5" dirty="0">
                <a:latin typeface="Times New Roman"/>
                <a:cs typeface="Times New Roman"/>
              </a:rPr>
              <a:t>Let </a:t>
            </a:r>
            <a:r>
              <a:rPr sz="2400" dirty="0">
                <a:latin typeface="Times New Roman"/>
                <a:cs typeface="Times New Roman"/>
              </a:rPr>
              <a:t>t be an </a:t>
            </a:r>
            <a:r>
              <a:rPr sz="2400" spc="-5" dirty="0">
                <a:latin typeface="Times New Roman"/>
                <a:cs typeface="Times New Roman"/>
              </a:rPr>
              <a:t>irrational number </a:t>
            </a:r>
            <a:r>
              <a:rPr sz="2400" dirty="0">
                <a:latin typeface="Times New Roman"/>
                <a:cs typeface="Times New Roman"/>
              </a:rPr>
              <a:t>and 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 a </a:t>
            </a:r>
            <a:r>
              <a:rPr sz="2400" spc="-5" dirty="0">
                <a:latin typeface="Times New Roman"/>
                <a:cs typeface="Times New Roman"/>
              </a:rPr>
              <a:t>rational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number.	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r=a/b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a,b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dirty="0">
                <a:latin typeface="Times New Roman"/>
                <a:cs typeface="Times New Roman"/>
              </a:rPr>
              <a:t>0.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400" spc="-5" dirty="0">
                <a:latin typeface="Times New Roman"/>
                <a:cs typeface="Times New Roman"/>
              </a:rPr>
              <a:t>Assume 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t+r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rational</a:t>
            </a:r>
            <a:r>
              <a:rPr sz="2400" spc="-20" dirty="0">
                <a:latin typeface="Times New Roman"/>
                <a:cs typeface="Times New Roman"/>
              </a:rPr>
              <a:t> number.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ts val="2580"/>
              </a:lnSpc>
              <a:spcBef>
                <a:spcPts val="635"/>
              </a:spcBef>
            </a:pPr>
            <a:r>
              <a:rPr sz="2400" spc="-5" dirty="0">
                <a:latin typeface="Times New Roman"/>
                <a:cs typeface="Times New Roman"/>
              </a:rPr>
              <a:t>t+r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t+a/b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c/d where </a:t>
            </a:r>
            <a:r>
              <a:rPr sz="2400" dirty="0">
                <a:latin typeface="Times New Roman"/>
                <a:cs typeface="Times New Roman"/>
              </a:rPr>
              <a:t>c,d 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 </a:t>
            </a:r>
            <a:r>
              <a:rPr sz="2400" dirty="0">
                <a:latin typeface="Times New Roman"/>
                <a:cs typeface="Times New Roman"/>
              </a:rPr>
              <a:t>and d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dirty="0">
                <a:latin typeface="Times New Roman"/>
                <a:cs typeface="Times New Roman"/>
              </a:rPr>
              <a:t>0 </a:t>
            </a:r>
            <a:r>
              <a:rPr sz="2400" spc="-5" dirty="0">
                <a:latin typeface="Times New Roman"/>
                <a:cs typeface="Times New Roman"/>
              </a:rPr>
              <a:t>which means that </a:t>
            </a:r>
            <a:r>
              <a:rPr sz="2400" dirty="0">
                <a:latin typeface="Times New Roman"/>
                <a:cs typeface="Times New Roman"/>
              </a:rPr>
              <a:t>t =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c/d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– </a:t>
            </a:r>
            <a:r>
              <a:rPr sz="2400" spc="-5" dirty="0">
                <a:latin typeface="Times New Roman"/>
                <a:cs typeface="Times New Roman"/>
              </a:rPr>
              <a:t>a/b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(cb-ad)/bd.</a:t>
            </a:r>
            <a:endParaRPr sz="2400">
              <a:latin typeface="Times New Roman"/>
              <a:cs typeface="Times New Roman"/>
            </a:endParaRPr>
          </a:p>
          <a:p>
            <a:pPr marL="12700" marR="103505">
              <a:lnSpc>
                <a:spcPts val="2590"/>
              </a:lnSpc>
              <a:spcBef>
                <a:spcPts val="580"/>
              </a:spcBef>
              <a:tabLst>
                <a:tab pos="1199515" algn="l"/>
              </a:tabLst>
            </a:pPr>
            <a:r>
              <a:rPr sz="2400" spc="-5" dirty="0">
                <a:latin typeface="Times New Roman"/>
                <a:cs typeface="Times New Roman"/>
              </a:rPr>
              <a:t>Both the numerator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denominator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the fraction are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integers since they are formed </a:t>
            </a:r>
            <a:r>
              <a:rPr sz="2400" dirty="0">
                <a:latin typeface="Times New Roman"/>
                <a:cs typeface="Times New Roman"/>
              </a:rPr>
              <a:t>by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sum and </a:t>
            </a:r>
            <a:r>
              <a:rPr sz="2400" spc="-5" dirty="0">
                <a:latin typeface="Times New Roman"/>
                <a:cs typeface="Times New Roman"/>
              </a:rPr>
              <a:t>product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integers.	Therefore, </a:t>
            </a:r>
            <a:r>
              <a:rPr sz="2400" dirty="0">
                <a:latin typeface="Times New Roman"/>
                <a:cs typeface="Times New Roman"/>
              </a:rPr>
              <a:t>t </a:t>
            </a:r>
            <a:r>
              <a:rPr sz="2400" spc="-5" dirty="0">
                <a:latin typeface="Times New Roman"/>
                <a:cs typeface="Times New Roman"/>
              </a:rPr>
              <a:t>must </a:t>
            </a:r>
            <a:r>
              <a:rPr sz="2400" dirty="0">
                <a:latin typeface="Times New Roman"/>
                <a:cs typeface="Times New Roman"/>
              </a:rPr>
              <a:t>be a </a:t>
            </a:r>
            <a:r>
              <a:rPr sz="2400" spc="-5" dirty="0">
                <a:latin typeface="Times New Roman"/>
                <a:cs typeface="Times New Roman"/>
              </a:rPr>
              <a:t>rational number since it </a:t>
            </a:r>
            <a:r>
              <a:rPr sz="2400" dirty="0">
                <a:latin typeface="Times New Roman"/>
                <a:cs typeface="Times New Roman"/>
              </a:rPr>
              <a:t>can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written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 a</a:t>
            </a:r>
            <a:r>
              <a:rPr sz="2400" spc="-5" dirty="0">
                <a:latin typeface="Times New Roman"/>
                <a:cs typeface="Times New Roman"/>
              </a:rPr>
              <a:t> quotient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integers.</a:t>
            </a:r>
            <a:endParaRPr sz="2400">
              <a:latin typeface="Times New Roman"/>
              <a:cs typeface="Times New Roman"/>
            </a:endParaRPr>
          </a:p>
          <a:p>
            <a:pPr marL="12700" marR="686435">
              <a:lnSpc>
                <a:spcPts val="2590"/>
              </a:lnSpc>
              <a:spcBef>
                <a:spcPts val="585"/>
              </a:spcBef>
            </a:pPr>
            <a:r>
              <a:rPr sz="2400" dirty="0">
                <a:latin typeface="Times New Roman"/>
                <a:cs typeface="Times New Roman"/>
              </a:rPr>
              <a:t>But </a:t>
            </a:r>
            <a:r>
              <a:rPr sz="2400" spc="-5" dirty="0">
                <a:latin typeface="Times New Roman"/>
                <a:cs typeface="Times New Roman"/>
              </a:rPr>
              <a:t>this contradicts </a:t>
            </a:r>
            <a:r>
              <a:rPr sz="2400" dirty="0">
                <a:latin typeface="Times New Roman"/>
                <a:cs typeface="Times New Roman"/>
              </a:rPr>
              <a:t>our </a:t>
            </a:r>
            <a:r>
              <a:rPr sz="2400" spc="-5" dirty="0">
                <a:latin typeface="Times New Roman"/>
                <a:cs typeface="Times New Roman"/>
              </a:rPr>
              <a:t>hypothesis that </a:t>
            </a:r>
            <a:r>
              <a:rPr sz="2400" dirty="0">
                <a:latin typeface="Times New Roman"/>
                <a:cs typeface="Times New Roman"/>
              </a:rPr>
              <a:t>t </a:t>
            </a:r>
            <a:r>
              <a:rPr sz="2400" spc="-5" dirty="0">
                <a:latin typeface="Times New Roman"/>
                <a:cs typeface="Times New Roman"/>
              </a:rPr>
              <a:t>was irrational.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Therefore,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their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sum</a:t>
            </a:r>
            <a:r>
              <a:rPr sz="2400" spc="-5" dirty="0">
                <a:latin typeface="Times New Roman"/>
                <a:cs typeface="Times New Roman"/>
              </a:rPr>
              <a:t> must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5" dirty="0">
                <a:latin typeface="Times New Roman"/>
                <a:cs typeface="Times New Roman"/>
              </a:rPr>
              <a:t> irrational.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157FAE5-5992-A34C-9A94-00BD64F733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305800" cy="1143000"/>
          </a:xfrm>
        </p:spPr>
        <p:txBody>
          <a:bodyPr/>
          <a:lstStyle/>
          <a:p>
            <a:r>
              <a:rPr lang="en-US" altLang="en-US"/>
              <a:t>Structure of Proof by Contradiction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FFF92E96-1C05-5F40-8DB0-93E976A450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772400" cy="492442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Basic idea is to assume that the opposite of what you are trying to prove is true and show that it results in a violation of one of your initial assumptions.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previous proof we showed that assuming that the sum of a rational number and an irrational number is rational resulted in the impossible conclusion that a number could be rational and irrational at the same time.</a:t>
            </a:r>
          </a:p>
        </p:txBody>
      </p:sp>
    </p:spTree>
    <p:extLst>
      <p:ext uri="{BB962C8B-B14F-4D97-AF65-F5344CB8AC3E}">
        <p14:creationId xmlns:p14="http://schemas.microsoft.com/office/powerpoint/2010/main" val="199963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262381"/>
            <a:ext cx="799846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/>
              <a:t>Second </a:t>
            </a:r>
            <a:r>
              <a:rPr sz="4000" spc="-5" dirty="0"/>
              <a:t>Example</a:t>
            </a:r>
            <a:r>
              <a:rPr sz="4000" spc="-20" dirty="0"/>
              <a:t> </a:t>
            </a:r>
            <a:r>
              <a:rPr sz="4000" dirty="0"/>
              <a:t>of</a:t>
            </a:r>
            <a:r>
              <a:rPr sz="4000" spc="-20" dirty="0"/>
              <a:t> </a:t>
            </a:r>
            <a:r>
              <a:rPr sz="4000" dirty="0"/>
              <a:t>a</a:t>
            </a:r>
            <a:r>
              <a:rPr sz="4000" spc="-15" dirty="0"/>
              <a:t> </a:t>
            </a:r>
            <a:r>
              <a:rPr sz="4000" spc="-5" dirty="0"/>
              <a:t>Proof</a:t>
            </a:r>
            <a:r>
              <a:rPr sz="4000" spc="-15" dirty="0"/>
              <a:t> </a:t>
            </a:r>
            <a:r>
              <a:rPr sz="4000" dirty="0"/>
              <a:t>by</a:t>
            </a:r>
            <a:r>
              <a:rPr sz="4000" spc="-20" dirty="0"/>
              <a:t> </a:t>
            </a:r>
            <a:r>
              <a:rPr sz="4000" spc="-5" dirty="0"/>
              <a:t>Contradiction</a:t>
            </a:r>
            <a:endParaRPr sz="4000" dirty="0"/>
          </a:p>
        </p:txBody>
      </p:sp>
      <p:sp>
        <p:nvSpPr>
          <p:cNvPr id="3" name="object 3"/>
          <p:cNvSpPr txBox="1"/>
          <p:nvPr/>
        </p:nvSpPr>
        <p:spPr>
          <a:xfrm>
            <a:off x="764540" y="1695704"/>
            <a:ext cx="7495540" cy="3439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23570">
              <a:lnSpc>
                <a:spcPct val="100000"/>
              </a:lnSpc>
              <a:spcBef>
                <a:spcPts val="95"/>
              </a:spcBef>
            </a:pPr>
            <a:r>
              <a:rPr sz="3200" b="1" spc="-15" dirty="0">
                <a:latin typeface="Times New Roman"/>
                <a:cs typeface="Times New Roman"/>
              </a:rPr>
              <a:t>Prove: </a:t>
            </a:r>
            <a:r>
              <a:rPr sz="3200" b="1" spc="-5" dirty="0">
                <a:latin typeface="Times New Roman"/>
                <a:cs typeface="Times New Roman"/>
              </a:rPr>
              <a:t>If</a:t>
            </a:r>
            <a:r>
              <a:rPr sz="3200" b="1" spc="5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3n+2 is</a:t>
            </a:r>
            <a:r>
              <a:rPr sz="3200" b="1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odd,</a:t>
            </a:r>
            <a:r>
              <a:rPr sz="3200" b="1" spc="-10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then</a:t>
            </a:r>
            <a:r>
              <a:rPr sz="3200" b="1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n</a:t>
            </a:r>
            <a:r>
              <a:rPr sz="3200" b="1" spc="-10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is odd. </a:t>
            </a:r>
            <a:r>
              <a:rPr sz="3200" b="1" dirty="0">
                <a:latin typeface="Times New Roman"/>
                <a:cs typeface="Times New Roman"/>
              </a:rPr>
              <a:t> </a:t>
            </a:r>
            <a:r>
              <a:rPr sz="3200" b="1" spc="-15" dirty="0">
                <a:latin typeface="Times New Roman"/>
                <a:cs typeface="Times New Roman"/>
              </a:rPr>
              <a:t>Proof:</a:t>
            </a:r>
            <a:r>
              <a:rPr sz="3200" b="1" spc="-190" dirty="0"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Assume</a:t>
            </a:r>
            <a:r>
              <a:rPr sz="3200" spc="15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3n+2 is</a:t>
            </a:r>
            <a:r>
              <a:rPr sz="320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odd</a:t>
            </a:r>
            <a:r>
              <a:rPr sz="320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and</a:t>
            </a:r>
            <a:r>
              <a:rPr sz="320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n</a:t>
            </a:r>
            <a:r>
              <a:rPr sz="320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is</a:t>
            </a:r>
            <a:r>
              <a:rPr sz="3200" spc="5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even.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3200" spc="-5" dirty="0">
                <a:solidFill>
                  <a:srgbClr val="C0504D"/>
                </a:solidFill>
                <a:latin typeface="Times New Roman"/>
                <a:cs typeface="Times New Roman"/>
              </a:rPr>
              <a:t>Since</a:t>
            </a:r>
            <a:r>
              <a:rPr sz="32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C0504D"/>
                </a:solidFill>
                <a:latin typeface="Times New Roman"/>
                <a:cs typeface="Times New Roman"/>
              </a:rPr>
              <a:t>n</a:t>
            </a:r>
            <a:r>
              <a:rPr sz="32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C0504D"/>
                </a:solidFill>
                <a:latin typeface="Times New Roman"/>
                <a:cs typeface="Times New Roman"/>
              </a:rPr>
              <a:t>is</a:t>
            </a:r>
            <a:r>
              <a:rPr sz="32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C0504D"/>
                </a:solidFill>
                <a:latin typeface="Times New Roman"/>
                <a:cs typeface="Times New Roman"/>
              </a:rPr>
              <a:t>even,</a:t>
            </a:r>
            <a:r>
              <a:rPr sz="32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C0504D"/>
                </a:solidFill>
                <a:latin typeface="Times New Roman"/>
                <a:cs typeface="Times New Roman"/>
              </a:rPr>
              <a:t>then</a:t>
            </a:r>
            <a:r>
              <a:rPr sz="32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C0504D"/>
                </a:solidFill>
                <a:latin typeface="Times New Roman"/>
                <a:cs typeface="Times New Roman"/>
              </a:rPr>
              <a:t>n=2k for some</a:t>
            </a:r>
            <a:r>
              <a:rPr sz="3200" spc="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C0504D"/>
                </a:solidFill>
                <a:latin typeface="Times New Roman"/>
                <a:cs typeface="Times New Roman"/>
              </a:rPr>
              <a:t>integer</a:t>
            </a:r>
            <a:r>
              <a:rPr sz="32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C0504D"/>
                </a:solidFill>
                <a:latin typeface="Times New Roman"/>
                <a:cs typeface="Times New Roman"/>
              </a:rPr>
              <a:t>k. </a:t>
            </a:r>
            <a:r>
              <a:rPr sz="3200" spc="-78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It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follows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that 3n+2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=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6k+2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= 2(3k+1).</a:t>
            </a:r>
            <a:endParaRPr sz="3200">
              <a:latin typeface="Times New Roman"/>
              <a:cs typeface="Times New Roman"/>
            </a:endParaRPr>
          </a:p>
          <a:p>
            <a:pPr marL="12700" marR="681990">
              <a:lnSpc>
                <a:spcPct val="100000"/>
              </a:lnSpc>
              <a:tabLst>
                <a:tab pos="3406775" algn="l"/>
              </a:tabLst>
            </a:pPr>
            <a:r>
              <a:rPr sz="3200" spc="-5" dirty="0">
                <a:solidFill>
                  <a:srgbClr val="006600"/>
                </a:solidFill>
                <a:latin typeface="Times New Roman"/>
                <a:cs typeface="Times New Roman"/>
              </a:rPr>
              <a:t>Thus,</a:t>
            </a:r>
            <a:r>
              <a:rPr sz="32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006600"/>
                </a:solidFill>
                <a:latin typeface="Times New Roman"/>
                <a:cs typeface="Times New Roman"/>
              </a:rPr>
              <a:t>3n+2</a:t>
            </a:r>
            <a:r>
              <a:rPr sz="3200" spc="5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006600"/>
                </a:solidFill>
                <a:latin typeface="Times New Roman"/>
                <a:cs typeface="Times New Roman"/>
              </a:rPr>
              <a:t>is</a:t>
            </a:r>
            <a:r>
              <a:rPr sz="3200" spc="10" dirty="0">
                <a:solidFill>
                  <a:srgbClr val="0066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006600"/>
                </a:solidFill>
                <a:latin typeface="Times New Roman"/>
                <a:cs typeface="Times New Roman"/>
              </a:rPr>
              <a:t>even.	</a:t>
            </a:r>
            <a:r>
              <a:rPr sz="3200" spc="-5" dirty="0">
                <a:solidFill>
                  <a:srgbClr val="7030A0"/>
                </a:solidFill>
                <a:latin typeface="Times New Roman"/>
                <a:cs typeface="Times New Roman"/>
              </a:rPr>
              <a:t>This contradicts the </a:t>
            </a:r>
            <a:r>
              <a:rPr sz="320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7030A0"/>
                </a:solidFill>
                <a:latin typeface="Times New Roman"/>
                <a:cs typeface="Times New Roman"/>
              </a:rPr>
              <a:t>assumption that 3n+2 is odd. </a:t>
            </a:r>
            <a:r>
              <a:rPr sz="3200" spc="-5" dirty="0">
                <a:solidFill>
                  <a:srgbClr val="376092"/>
                </a:solidFill>
                <a:latin typeface="Times New Roman"/>
                <a:cs typeface="Times New Roman"/>
              </a:rPr>
              <a:t>Therefore, n </a:t>
            </a:r>
            <a:r>
              <a:rPr sz="3200" spc="-785" dirty="0">
                <a:solidFill>
                  <a:srgbClr val="376092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376092"/>
                </a:solidFill>
                <a:latin typeface="Times New Roman"/>
                <a:cs typeface="Times New Roman"/>
              </a:rPr>
              <a:t>must be odd.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94180" y="5664200"/>
            <a:ext cx="667956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solidFill>
                  <a:srgbClr val="990000"/>
                </a:solidFill>
                <a:latin typeface="Times New Roman"/>
                <a:cs typeface="Times New Roman"/>
              </a:rPr>
              <a:t>p</a:t>
            </a:r>
            <a:r>
              <a:rPr sz="2000" spc="-5" dirty="0">
                <a:solidFill>
                  <a:srgbClr val="990000"/>
                </a:solidFill>
                <a:latin typeface="Symbol"/>
                <a:cs typeface="Symbol"/>
              </a:rPr>
              <a:t></a:t>
            </a:r>
            <a:r>
              <a:rPr sz="2000" spc="-5" dirty="0">
                <a:solidFill>
                  <a:srgbClr val="990000"/>
                </a:solidFill>
                <a:latin typeface="Times New Roman"/>
                <a:cs typeface="Times New Roman"/>
              </a:rPr>
              <a:t>q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53735"/>
                </a:solidFill>
                <a:latin typeface="Times New Roman"/>
                <a:cs typeface="Times New Roman"/>
              </a:rPr>
              <a:t>definition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arithmetic,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600"/>
                </a:solidFill>
                <a:latin typeface="Times New Roman"/>
                <a:cs typeface="Times New Roman"/>
              </a:rPr>
              <a:t>definition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7030A0"/>
                </a:solidFill>
                <a:latin typeface="Times New Roman"/>
                <a:cs typeface="Times New Roman"/>
              </a:rPr>
              <a:t>contradiction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376092"/>
                </a:solidFill>
                <a:latin typeface="Times New Roman"/>
                <a:cs typeface="Times New Roman"/>
              </a:rPr>
              <a:t>conclusion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30760" y="424243"/>
            <a:ext cx="40836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More</a:t>
            </a:r>
            <a:r>
              <a:rPr spc="-10" dirty="0"/>
              <a:t> </a:t>
            </a:r>
            <a:r>
              <a:rPr spc="-5" dirty="0"/>
              <a:t>Complex</a:t>
            </a:r>
            <a:r>
              <a:rPr spc="-20" dirty="0"/>
              <a:t> </a:t>
            </a:r>
            <a:r>
              <a:rPr spc="-10" dirty="0"/>
              <a:t>Proof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621790"/>
            <a:ext cx="7778115" cy="2353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Prove:</a:t>
            </a:r>
            <a:r>
              <a:rPr sz="2800" b="1" spc="-3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Symbol"/>
                <a:cs typeface="Symbol"/>
              </a:rPr>
              <a:t></a:t>
            </a:r>
            <a:r>
              <a:rPr sz="2800" b="1" dirty="0">
                <a:latin typeface="Times New Roman"/>
                <a:cs typeface="Times New Roman"/>
              </a:rPr>
              <a:t>2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irrational.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Direct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proof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difficult.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19800"/>
              </a:lnSpc>
              <a:spcBef>
                <a:spcPts val="10"/>
              </a:spcBef>
            </a:pPr>
            <a:r>
              <a:rPr sz="2800" spc="-5" dirty="0">
                <a:latin typeface="Times New Roman"/>
                <a:cs typeface="Times New Roman"/>
              </a:rPr>
              <a:t>Must </a:t>
            </a:r>
            <a:r>
              <a:rPr sz="2800" dirty="0">
                <a:latin typeface="Times New Roman"/>
                <a:cs typeface="Times New Roman"/>
              </a:rPr>
              <a:t>show </a:t>
            </a:r>
            <a:r>
              <a:rPr sz="2800" spc="-5" dirty="0">
                <a:latin typeface="Times New Roman"/>
                <a:cs typeface="Times New Roman"/>
              </a:rPr>
              <a:t>that there are </a:t>
            </a:r>
            <a:r>
              <a:rPr sz="2800" dirty="0">
                <a:latin typeface="Times New Roman"/>
                <a:cs typeface="Times New Roman"/>
              </a:rPr>
              <a:t>no </a:t>
            </a:r>
            <a:r>
              <a:rPr sz="2800" spc="-5" dirty="0">
                <a:latin typeface="Times New Roman"/>
                <a:cs typeface="Times New Roman"/>
              </a:rPr>
              <a:t>a,b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Z </a:t>
            </a:r>
            <a:r>
              <a:rPr sz="2800" spc="-5" dirty="0">
                <a:latin typeface="Times New Roman"/>
                <a:cs typeface="Times New Roman"/>
              </a:rPr>
              <a:t>such that a/b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5" dirty="0">
                <a:latin typeface="Symbol"/>
                <a:cs typeface="Symbol"/>
              </a:rPr>
              <a:t></a:t>
            </a:r>
            <a:r>
              <a:rPr sz="2800" spc="-5" dirty="0">
                <a:latin typeface="Times New Roman"/>
                <a:cs typeface="Times New Roman"/>
              </a:rPr>
              <a:t>2.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35" dirty="0">
                <a:latin typeface="Times New Roman"/>
                <a:cs typeface="Times New Roman"/>
              </a:rPr>
              <a:t>Try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5" dirty="0">
                <a:latin typeface="Times New Roman"/>
                <a:cs typeface="Times New Roman"/>
              </a:rPr>
              <a:t> contradiction.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29948" y="424243"/>
            <a:ext cx="48844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More</a:t>
            </a:r>
            <a:r>
              <a:rPr spc="-10" dirty="0"/>
              <a:t> </a:t>
            </a:r>
            <a:r>
              <a:rPr spc="-5" dirty="0"/>
              <a:t>Complex</a:t>
            </a:r>
            <a:r>
              <a:rPr spc="-20" dirty="0"/>
              <a:t> </a:t>
            </a:r>
            <a:r>
              <a:rPr spc="-5" dirty="0"/>
              <a:t>Proof</a:t>
            </a:r>
            <a:r>
              <a:rPr spc="-15" dirty="0"/>
              <a:t> </a:t>
            </a:r>
            <a:r>
              <a:rPr sz="2400" dirty="0"/>
              <a:t>(cont.)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535534" y="1536750"/>
            <a:ext cx="7839709" cy="343852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800" b="1" spc="-15" dirty="0">
                <a:latin typeface="Times New Roman"/>
                <a:cs typeface="Times New Roman"/>
              </a:rPr>
              <a:t>Proof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by </a:t>
            </a:r>
            <a:r>
              <a:rPr sz="2800" b="1" spc="-5" dirty="0">
                <a:latin typeface="Times New Roman"/>
                <a:cs typeface="Times New Roman"/>
              </a:rPr>
              <a:t>Contradiction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of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Symbol"/>
                <a:cs typeface="Symbol"/>
              </a:rPr>
              <a:t></a:t>
            </a:r>
            <a:r>
              <a:rPr sz="2800" b="1" dirty="0">
                <a:latin typeface="Times New Roman"/>
                <a:cs typeface="Times New Roman"/>
              </a:rPr>
              <a:t>2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5" dirty="0">
                <a:latin typeface="Times New Roman"/>
                <a:cs typeface="Times New Roman"/>
              </a:rPr>
              <a:t> irrational:</a:t>
            </a:r>
            <a:endParaRPr sz="2800">
              <a:latin typeface="Times New Roman"/>
              <a:cs typeface="Times New Roman"/>
            </a:endParaRPr>
          </a:p>
          <a:p>
            <a:pPr marL="355600" marR="166370" indent="-273685">
              <a:lnSpc>
                <a:spcPts val="3020"/>
              </a:lnSpc>
              <a:spcBef>
                <a:spcPts val="720"/>
              </a:spcBef>
            </a:pPr>
            <a:r>
              <a:rPr sz="2800" spc="-5" dirty="0">
                <a:latin typeface="Times New Roman"/>
                <a:cs typeface="Times New Roman"/>
              </a:rPr>
              <a:t>Assume </a:t>
            </a:r>
            <a:r>
              <a:rPr sz="2800" spc="-5" dirty="0">
                <a:latin typeface="Symbol"/>
                <a:cs typeface="Symbol"/>
              </a:rPr>
              <a:t></a:t>
            </a:r>
            <a:r>
              <a:rPr sz="2800" spc="-5" dirty="0">
                <a:latin typeface="Times New Roman"/>
                <a:cs typeface="Times New Roman"/>
              </a:rPr>
              <a:t>2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rational, i.e., </a:t>
            </a:r>
            <a:r>
              <a:rPr sz="2800" spc="-5" dirty="0">
                <a:latin typeface="Symbol"/>
                <a:cs typeface="Symbol"/>
              </a:rPr>
              <a:t></a:t>
            </a:r>
            <a:r>
              <a:rPr sz="2800" spc="-5" dirty="0">
                <a:latin typeface="Times New Roman"/>
                <a:cs typeface="Times New Roman"/>
              </a:rPr>
              <a:t>2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5" dirty="0">
                <a:latin typeface="Times New Roman"/>
                <a:cs typeface="Times New Roman"/>
              </a:rPr>
              <a:t>a/b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some a,b 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Z,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</a:t>
            </a:r>
            <a:r>
              <a:rPr sz="2800" spc="-5" dirty="0">
                <a:latin typeface="Symbol"/>
                <a:cs typeface="Symbol"/>
              </a:rPr>
              <a:t></a:t>
            </a:r>
            <a:r>
              <a:rPr sz="2800" spc="-5" dirty="0">
                <a:latin typeface="Times New Roman"/>
                <a:cs typeface="Times New Roman"/>
              </a:rPr>
              <a:t>0.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3535">
              <a:lnSpc>
                <a:spcPts val="3020"/>
              </a:lnSpc>
              <a:spcBef>
                <a:spcPts val="675"/>
              </a:spcBef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Since any fraction can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be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reduced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until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there are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no </a:t>
            </a:r>
            <a:r>
              <a:rPr sz="28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common factors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in the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numerator and denomination, </a:t>
            </a:r>
            <a:r>
              <a:rPr sz="2800" spc="-68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we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can</a:t>
            </a:r>
            <a:r>
              <a:rPr sz="28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further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assume</a:t>
            </a:r>
            <a:r>
              <a:rPr sz="2800" spc="-3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that:</a:t>
            </a:r>
            <a:endParaRPr sz="2800">
              <a:latin typeface="Times New Roman"/>
              <a:cs typeface="Times New Roman"/>
            </a:endParaRPr>
          </a:p>
          <a:p>
            <a:pPr marL="354965" marR="570230" indent="-342900">
              <a:lnSpc>
                <a:spcPts val="3020"/>
              </a:lnSpc>
              <a:spcBef>
                <a:spcPts val="685"/>
              </a:spcBef>
            </a:pP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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2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=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a/b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for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some a,b </a:t>
            </a: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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Z, b</a:t>
            </a: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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0 and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a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and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b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have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no </a:t>
            </a:r>
            <a:r>
              <a:rPr sz="2800" spc="-68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common</a:t>
            </a: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factors.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29948" y="424243"/>
            <a:ext cx="48844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More</a:t>
            </a:r>
            <a:r>
              <a:rPr spc="-10" dirty="0"/>
              <a:t> </a:t>
            </a:r>
            <a:r>
              <a:rPr spc="-5" dirty="0"/>
              <a:t>Complex</a:t>
            </a:r>
            <a:r>
              <a:rPr spc="-20" dirty="0"/>
              <a:t> </a:t>
            </a:r>
            <a:r>
              <a:rPr spc="-5" dirty="0"/>
              <a:t>Proof</a:t>
            </a:r>
            <a:r>
              <a:rPr spc="-15" dirty="0"/>
              <a:t> </a:t>
            </a:r>
            <a:r>
              <a:rPr sz="2400" dirty="0"/>
              <a:t>(cont.)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89241" y="1537483"/>
            <a:ext cx="7881620" cy="352361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30"/>
              </a:spcBef>
            </a:pP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dirty="0">
                <a:latin typeface="Symbol"/>
                <a:cs typeface="Symbol"/>
              </a:rPr>
              <a:t></a:t>
            </a:r>
            <a:r>
              <a:rPr sz="2800" dirty="0">
                <a:latin typeface="Times New Roman"/>
                <a:cs typeface="Times New Roman"/>
              </a:rPr>
              <a:t>2)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-1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(a/b)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0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/b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0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2.</a:t>
            </a:r>
            <a:endParaRPr sz="2800">
              <a:latin typeface="Times New Roman"/>
              <a:cs typeface="Times New Roman"/>
            </a:endParaRPr>
          </a:p>
          <a:p>
            <a:pPr marL="201930" marR="17780" indent="-177165">
              <a:lnSpc>
                <a:spcPts val="3020"/>
              </a:lnSpc>
              <a:spcBef>
                <a:spcPts val="715"/>
              </a:spcBef>
              <a:tabLst>
                <a:tab pos="4366260" algn="l"/>
              </a:tabLst>
            </a:pPr>
            <a:r>
              <a:rPr sz="2800" spc="-5" dirty="0">
                <a:latin typeface="Times New Roman"/>
                <a:cs typeface="Times New Roman"/>
              </a:rPr>
              <a:t>Now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what</a:t>
            </a:r>
            <a:r>
              <a:rPr sz="2800" dirty="0">
                <a:latin typeface="Times New Roman"/>
                <a:cs typeface="Times New Roman"/>
              </a:rPr>
              <a:t> do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want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do?	</a:t>
            </a:r>
            <a:r>
              <a:rPr sz="2800" spc="-35" dirty="0">
                <a:latin typeface="Times New Roman"/>
                <a:cs typeface="Times New Roman"/>
              </a:rPr>
              <a:t>Let’s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a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800" spc="5" dirty="0">
                <a:latin typeface="Times New Roman"/>
                <a:cs typeface="Times New Roman"/>
              </a:rPr>
              <a:t>/b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775" spc="330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implies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both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even!</a:t>
            </a:r>
            <a:endParaRPr sz="2800">
              <a:latin typeface="Times New Roman"/>
              <a:cs typeface="Times New Roman"/>
            </a:endParaRPr>
          </a:p>
          <a:p>
            <a:pPr marL="201930" marR="38100" indent="-177165">
              <a:lnSpc>
                <a:spcPts val="3020"/>
              </a:lnSpc>
              <a:spcBef>
                <a:spcPts val="675"/>
              </a:spcBef>
            </a:pP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Since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a </a:t>
            </a: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and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b </a:t>
            </a: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have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no </a:t>
            </a: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common factors,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this is a </a:t>
            </a:r>
            <a:r>
              <a:rPr sz="2800" spc="5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contradiction since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both a </a:t>
            </a: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and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b </a:t>
            </a: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even implies that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2 is </a:t>
            </a:r>
            <a:r>
              <a:rPr sz="2800" spc="-685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90000"/>
                </a:solidFill>
                <a:latin typeface="Times New Roman"/>
                <a:cs typeface="Times New Roman"/>
              </a:rPr>
              <a:t>a</a:t>
            </a:r>
            <a:r>
              <a:rPr sz="2800" spc="-15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90000"/>
                </a:solidFill>
                <a:latin typeface="Times New Roman"/>
                <a:cs typeface="Times New Roman"/>
              </a:rPr>
              <a:t>common</a:t>
            </a:r>
            <a:r>
              <a:rPr sz="2800" spc="-2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990000"/>
                </a:solidFill>
                <a:latin typeface="Times New Roman"/>
                <a:cs typeface="Times New Roman"/>
              </a:rPr>
              <a:t>factor.</a:t>
            </a:r>
            <a:endParaRPr sz="2800">
              <a:latin typeface="Times New Roman"/>
              <a:cs typeface="Times New Roman"/>
            </a:endParaRPr>
          </a:p>
          <a:p>
            <a:pPr marL="114300" marR="1499870" indent="-635">
              <a:lnSpc>
                <a:spcPts val="3700"/>
              </a:lnSpc>
              <a:spcBef>
                <a:spcPts val="60"/>
              </a:spcBef>
            </a:pPr>
            <a:r>
              <a:rPr sz="2800" spc="-5" dirty="0">
                <a:latin typeface="Times New Roman"/>
                <a:cs typeface="Times New Roman"/>
              </a:rPr>
              <a:t>Clearly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25525" dirty="0">
                <a:latin typeface="Times New Roman"/>
                <a:cs typeface="Times New Roman"/>
              </a:rPr>
              <a:t>2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even (why?) [because </a:t>
            </a:r>
            <a:r>
              <a:rPr sz="2800" spc="-10" dirty="0">
                <a:latin typeface="Times New Roman"/>
                <a:cs typeface="Times New Roman"/>
              </a:rPr>
              <a:t>a</a:t>
            </a:r>
            <a:r>
              <a:rPr sz="2775" spc="-15" baseline="25525" dirty="0">
                <a:latin typeface="Times New Roman"/>
                <a:cs typeface="Times New Roman"/>
              </a:rPr>
              <a:t>2</a:t>
            </a:r>
            <a:r>
              <a:rPr sz="2775" spc="-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=2b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].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Does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mean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even?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dirty="0">
                <a:latin typeface="Times New Roman"/>
                <a:cs typeface="Times New Roman"/>
              </a:rPr>
              <a:t>us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check.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More Complex</a:t>
            </a:r>
            <a:r>
              <a:rPr spc="-10" dirty="0"/>
              <a:t> </a:t>
            </a:r>
            <a:r>
              <a:rPr spc="-5" dirty="0"/>
              <a:t>Proof (cont.)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9067" y="1902622"/>
            <a:ext cx="7230745" cy="3439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20000"/>
              </a:lnSpc>
              <a:spcBef>
                <a:spcPts val="100"/>
              </a:spcBef>
              <a:tabLst>
                <a:tab pos="3014345" algn="l"/>
              </a:tabLst>
            </a:pPr>
            <a:r>
              <a:rPr sz="3200" b="1" spc="-5" dirty="0">
                <a:latin typeface="Times New Roman"/>
                <a:cs typeface="Times New Roman"/>
              </a:rPr>
              <a:t>Lemma 1: </a:t>
            </a:r>
            <a:r>
              <a:rPr sz="3200" spc="-5" dirty="0">
                <a:latin typeface="Times New Roman"/>
                <a:cs typeface="Times New Roman"/>
              </a:rPr>
              <a:t>If </a:t>
            </a:r>
            <a:r>
              <a:rPr sz="3200" spc="5" dirty="0">
                <a:latin typeface="Times New Roman"/>
                <a:cs typeface="Times New Roman"/>
              </a:rPr>
              <a:t>a</a:t>
            </a:r>
            <a:r>
              <a:rPr sz="3150" spc="7" baseline="25132" dirty="0">
                <a:latin typeface="Times New Roman"/>
                <a:cs typeface="Times New Roman"/>
              </a:rPr>
              <a:t>2</a:t>
            </a:r>
            <a:r>
              <a:rPr sz="3150" spc="15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 even, then a is even. 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b="1" spc="-15" dirty="0">
                <a:latin typeface="Times New Roman"/>
                <a:cs typeface="Times New Roman"/>
              </a:rPr>
              <a:t>Proof </a:t>
            </a:r>
            <a:r>
              <a:rPr sz="3200" b="1" spc="-10" dirty="0">
                <a:latin typeface="Times New Roman"/>
                <a:cs typeface="Times New Roman"/>
              </a:rPr>
              <a:t>(indirect): </a:t>
            </a:r>
            <a:r>
              <a:rPr sz="3200" spc="-5" dirty="0">
                <a:latin typeface="Times New Roman"/>
                <a:cs typeface="Times New Roman"/>
              </a:rPr>
              <a:t>If a is odd, then </a:t>
            </a:r>
            <a:r>
              <a:rPr sz="3200" spc="5" dirty="0">
                <a:latin typeface="Times New Roman"/>
                <a:cs typeface="Times New Roman"/>
              </a:rPr>
              <a:t>a</a:t>
            </a:r>
            <a:r>
              <a:rPr sz="3150" spc="7" baseline="25132" dirty="0">
                <a:latin typeface="Times New Roman"/>
                <a:cs typeface="Times New Roman"/>
              </a:rPr>
              <a:t>2</a:t>
            </a:r>
            <a:r>
              <a:rPr sz="3150" spc="15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 odd.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Assume</a:t>
            </a:r>
            <a:r>
              <a:rPr sz="3200" spc="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</a:t>
            </a:r>
            <a:r>
              <a:rPr sz="3200" spc="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odd.	Then</a:t>
            </a:r>
            <a:r>
              <a:rPr sz="3200" spc="4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</a:t>
            </a:r>
            <a:r>
              <a:rPr sz="3200" spc="-5" dirty="0">
                <a:latin typeface="Times New Roman"/>
                <a:cs typeface="Times New Roman"/>
              </a:rPr>
              <a:t>k</a:t>
            </a:r>
            <a:r>
              <a:rPr sz="3200" spc="-5" dirty="0">
                <a:latin typeface="Symbol"/>
                <a:cs typeface="Symbol"/>
              </a:rPr>
              <a:t></a:t>
            </a:r>
            <a:r>
              <a:rPr sz="3200" spc="-5" dirty="0">
                <a:latin typeface="Times New Roman"/>
                <a:cs typeface="Times New Roman"/>
              </a:rPr>
              <a:t>Z</a:t>
            </a:r>
            <a:r>
              <a:rPr sz="3200" spc="7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</a:t>
            </a:r>
            <a:r>
              <a:rPr sz="3200" spc="6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</a:t>
            </a:r>
            <a:r>
              <a:rPr sz="3200" spc="8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=</a:t>
            </a:r>
            <a:r>
              <a:rPr sz="3200" spc="6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2k+1. 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5" dirty="0">
                <a:latin typeface="Times New Roman"/>
                <a:cs typeface="Times New Roman"/>
              </a:rPr>
              <a:t>a</a:t>
            </a:r>
            <a:r>
              <a:rPr sz="3150" spc="7" baseline="25132" dirty="0">
                <a:latin typeface="Times New Roman"/>
                <a:cs typeface="Times New Roman"/>
              </a:rPr>
              <a:t>2</a:t>
            </a:r>
            <a:r>
              <a:rPr sz="3150" spc="405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= (2k+1)</a:t>
            </a:r>
            <a:r>
              <a:rPr sz="3150" spc="-7" baseline="25132" dirty="0">
                <a:latin typeface="Times New Roman"/>
                <a:cs typeface="Times New Roman"/>
              </a:rPr>
              <a:t>2</a:t>
            </a:r>
            <a:r>
              <a:rPr sz="3150" spc="397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= </a:t>
            </a:r>
            <a:r>
              <a:rPr sz="3200" spc="5" dirty="0">
                <a:latin typeface="Times New Roman"/>
                <a:cs typeface="Times New Roman"/>
              </a:rPr>
              <a:t>4k</a:t>
            </a:r>
            <a:r>
              <a:rPr sz="3150" spc="7" baseline="25132" dirty="0">
                <a:latin typeface="Times New Roman"/>
                <a:cs typeface="Times New Roman"/>
              </a:rPr>
              <a:t>2</a:t>
            </a:r>
            <a:r>
              <a:rPr sz="3150" spc="397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+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4k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+ 1=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2(2k</a:t>
            </a:r>
            <a:r>
              <a:rPr sz="3150" spc="-7" baseline="25132" dirty="0">
                <a:latin typeface="Times New Roman"/>
                <a:cs typeface="Times New Roman"/>
              </a:rPr>
              <a:t>2</a:t>
            </a:r>
            <a:r>
              <a:rPr sz="3200" spc="-5" dirty="0">
                <a:latin typeface="Times New Roman"/>
                <a:cs typeface="Times New Roman"/>
              </a:rPr>
              <a:t>+2k)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+ 1.</a:t>
            </a:r>
            <a:endParaRPr sz="3200">
              <a:latin typeface="Times New Roman"/>
              <a:cs typeface="Times New Roman"/>
            </a:endParaRPr>
          </a:p>
          <a:p>
            <a:pPr marL="381000" marR="129539" indent="-342900">
              <a:lnSpc>
                <a:spcPct val="100000"/>
              </a:lnSpc>
              <a:spcBef>
                <a:spcPts val="765"/>
              </a:spcBef>
            </a:pPr>
            <a:r>
              <a:rPr sz="3200" spc="-5" dirty="0">
                <a:latin typeface="Times New Roman"/>
                <a:cs typeface="Times New Roman"/>
              </a:rPr>
              <a:t>Therefore </a:t>
            </a:r>
            <a:r>
              <a:rPr sz="3200" spc="5" dirty="0">
                <a:latin typeface="Times New Roman"/>
                <a:cs typeface="Times New Roman"/>
              </a:rPr>
              <a:t>a</a:t>
            </a:r>
            <a:r>
              <a:rPr sz="3150" spc="7" baseline="25132" dirty="0">
                <a:latin typeface="Times New Roman"/>
                <a:cs typeface="Times New Roman"/>
              </a:rPr>
              <a:t>2</a:t>
            </a:r>
            <a:r>
              <a:rPr sz="3150" spc="405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odd. So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Lemma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must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be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true.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6518" y="5802821"/>
            <a:ext cx="69240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79646"/>
                </a:solidFill>
                <a:latin typeface="Calibri"/>
                <a:cs typeface="Calibri"/>
              </a:rPr>
              <a:t>Note:</a:t>
            </a:r>
            <a:r>
              <a:rPr sz="1800" b="1" spc="415" dirty="0">
                <a:solidFill>
                  <a:srgbClr val="F796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79646"/>
                </a:solidFill>
                <a:latin typeface="Calibri"/>
                <a:cs typeface="Calibri"/>
              </a:rPr>
              <a:t>A </a:t>
            </a:r>
            <a:r>
              <a:rPr sz="1800" b="1" spc="-5" dirty="0">
                <a:solidFill>
                  <a:srgbClr val="F79646"/>
                </a:solidFill>
                <a:latin typeface="Calibri"/>
                <a:cs typeface="Calibri"/>
              </a:rPr>
              <a:t>lemma</a:t>
            </a:r>
            <a:r>
              <a:rPr sz="1800" b="1" spc="-10" dirty="0">
                <a:solidFill>
                  <a:srgbClr val="F796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79646"/>
                </a:solidFill>
                <a:latin typeface="Calibri"/>
                <a:cs typeface="Calibri"/>
              </a:rPr>
              <a:t>is</a:t>
            </a:r>
            <a:r>
              <a:rPr sz="1800" b="1" spc="-10" dirty="0">
                <a:solidFill>
                  <a:srgbClr val="F796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79646"/>
                </a:solidFill>
                <a:latin typeface="Calibri"/>
                <a:cs typeface="Calibri"/>
              </a:rPr>
              <a:t>a</a:t>
            </a:r>
            <a:r>
              <a:rPr sz="1800" b="1" spc="5" dirty="0">
                <a:solidFill>
                  <a:srgbClr val="F7964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79646"/>
                </a:solidFill>
                <a:latin typeface="Calibri"/>
                <a:cs typeface="Calibri"/>
              </a:rPr>
              <a:t>simple</a:t>
            </a:r>
            <a:r>
              <a:rPr sz="1800" b="1" spc="-20" dirty="0">
                <a:solidFill>
                  <a:srgbClr val="F7964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79646"/>
                </a:solidFill>
                <a:latin typeface="Calibri"/>
                <a:cs typeface="Calibri"/>
              </a:rPr>
              <a:t>theorem</a:t>
            </a:r>
            <a:r>
              <a:rPr sz="1800" b="1" spc="-15" dirty="0">
                <a:solidFill>
                  <a:srgbClr val="F7964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79646"/>
                </a:solidFill>
                <a:latin typeface="Calibri"/>
                <a:cs typeface="Calibri"/>
              </a:rPr>
              <a:t>used </a:t>
            </a:r>
            <a:r>
              <a:rPr sz="1800" b="1" dirty="0">
                <a:solidFill>
                  <a:srgbClr val="F79646"/>
                </a:solidFill>
                <a:latin typeface="Calibri"/>
                <a:cs typeface="Calibri"/>
              </a:rPr>
              <a:t>in</a:t>
            </a:r>
            <a:r>
              <a:rPr sz="1800" b="1" spc="-5" dirty="0">
                <a:solidFill>
                  <a:srgbClr val="F7964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79646"/>
                </a:solidFill>
                <a:latin typeface="Calibri"/>
                <a:cs typeface="Calibri"/>
              </a:rPr>
              <a:t>the</a:t>
            </a:r>
            <a:r>
              <a:rPr sz="1800" b="1" spc="-10" dirty="0">
                <a:solidFill>
                  <a:srgbClr val="F79646"/>
                </a:solidFill>
                <a:latin typeface="Calibri"/>
                <a:cs typeface="Calibri"/>
              </a:rPr>
              <a:t> proof</a:t>
            </a:r>
            <a:r>
              <a:rPr sz="1800" b="1" dirty="0">
                <a:solidFill>
                  <a:srgbClr val="F7964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79646"/>
                </a:solidFill>
                <a:latin typeface="Calibri"/>
                <a:cs typeface="Calibri"/>
              </a:rPr>
              <a:t>of</a:t>
            </a:r>
            <a:r>
              <a:rPr sz="1800" b="1" spc="5" dirty="0">
                <a:solidFill>
                  <a:srgbClr val="F7964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79646"/>
                </a:solidFill>
                <a:latin typeface="Calibri"/>
                <a:cs typeface="Calibri"/>
              </a:rPr>
              <a:t>other </a:t>
            </a:r>
            <a:r>
              <a:rPr sz="1800" b="1" spc="-10" dirty="0">
                <a:solidFill>
                  <a:srgbClr val="F79646"/>
                </a:solidFill>
                <a:latin typeface="Calibri"/>
                <a:cs typeface="Calibri"/>
              </a:rPr>
              <a:t>theorems.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More Complex</a:t>
            </a:r>
            <a:r>
              <a:rPr spc="-10" dirty="0"/>
              <a:t> </a:t>
            </a:r>
            <a:r>
              <a:rPr spc="-5" dirty="0"/>
              <a:t>Proof (cont.)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0427" y="1535988"/>
            <a:ext cx="8068309" cy="425577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70"/>
              </a:spcBef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Back</a:t>
            </a:r>
            <a:r>
              <a:rPr sz="2800" u="heavy" spc="-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to</a:t>
            </a:r>
            <a:r>
              <a:rPr sz="2800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</a:t>
            </a:r>
            <a:r>
              <a:rPr sz="2800" u="heavy" spc="-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example</a:t>
            </a:r>
            <a:r>
              <a:rPr sz="2800" spc="-5" dirty="0">
                <a:latin typeface="Times New Roman"/>
                <a:cs typeface="Times New Roman"/>
              </a:rPr>
              <a:t>!</a:t>
            </a:r>
            <a:endParaRPr sz="2800">
              <a:latin typeface="Times New Roman"/>
              <a:cs typeface="Times New Roman"/>
            </a:endParaRPr>
          </a:p>
          <a:p>
            <a:pPr marL="381000" marR="200025" indent="-343535">
              <a:lnSpc>
                <a:spcPct val="100000"/>
              </a:lnSpc>
              <a:spcBef>
                <a:spcPts val="670"/>
              </a:spcBef>
              <a:tabLst>
                <a:tab pos="2237105" algn="l"/>
                <a:tab pos="5509895" algn="l"/>
              </a:tabLst>
            </a:pPr>
            <a:r>
              <a:rPr sz="2800" dirty="0">
                <a:latin typeface="Times New Roman"/>
                <a:cs typeface="Times New Roman"/>
              </a:rPr>
              <a:t>So </a:t>
            </a:r>
            <a:r>
              <a:rPr sz="2800" spc="-5" dirty="0">
                <a:latin typeface="Times New Roman"/>
                <a:cs typeface="Times New Roman"/>
              </a:rPr>
              <a:t>far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have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shown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a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775" spc="36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even.	Then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Lemma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even.	Thus </a:t>
            </a:r>
            <a:r>
              <a:rPr sz="2800" spc="-5" dirty="0">
                <a:latin typeface="Symbol"/>
                <a:cs typeface="Symbol"/>
              </a:rPr>
              <a:t></a:t>
            </a:r>
            <a:r>
              <a:rPr sz="2800" spc="-5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Z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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2k.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5"/>
              </a:spcBef>
            </a:pPr>
            <a:r>
              <a:rPr sz="2800" spc="-50" dirty="0">
                <a:latin typeface="Times New Roman"/>
                <a:cs typeface="Times New Roman"/>
              </a:rPr>
              <a:t>Now,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will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before,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/b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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2b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(2k)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 marL="380365" marR="146050" indent="-342900">
              <a:lnSpc>
                <a:spcPct val="100000"/>
              </a:lnSpc>
              <a:spcBef>
                <a:spcPts val="670"/>
              </a:spcBef>
              <a:tabLst>
                <a:tab pos="4349750" algn="l"/>
              </a:tabLst>
            </a:pPr>
            <a:r>
              <a:rPr sz="2800" spc="-5" dirty="0">
                <a:latin typeface="Times New Roman"/>
                <a:cs typeface="Times New Roman"/>
              </a:rPr>
              <a:t>Dividing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 2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gives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b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775" spc="38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.	</a:t>
            </a:r>
            <a:r>
              <a:rPr sz="2800" spc="-5" dirty="0">
                <a:latin typeface="Times New Roman"/>
                <a:cs typeface="Times New Roman"/>
              </a:rPr>
              <a:t>Therefore,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even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Lemma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even.</a:t>
            </a:r>
            <a:endParaRPr sz="2800">
              <a:latin typeface="Times New Roman"/>
              <a:cs typeface="Times New Roman"/>
            </a:endParaRPr>
          </a:p>
          <a:p>
            <a:pPr marR="30480" algn="r">
              <a:lnSpc>
                <a:spcPct val="100000"/>
              </a:lnSpc>
              <a:spcBef>
                <a:spcPts val="2585"/>
              </a:spcBef>
            </a:pPr>
            <a:r>
              <a:rPr sz="3200" spc="-5" dirty="0">
                <a:solidFill>
                  <a:srgbClr val="990000"/>
                </a:solidFill>
                <a:latin typeface="Symbol"/>
                <a:cs typeface="Symbol"/>
              </a:rPr>
              <a:t></a:t>
            </a:r>
            <a:r>
              <a:rPr sz="3200" spc="-2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=</a:t>
            </a:r>
            <a:r>
              <a:rPr sz="3200" spc="-2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“such</a:t>
            </a:r>
            <a:r>
              <a:rPr sz="320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that”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52092" y="759206"/>
            <a:ext cx="664146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Basic</a:t>
            </a:r>
            <a:r>
              <a:rPr spc="-10" dirty="0"/>
              <a:t> </a:t>
            </a:r>
            <a:r>
              <a:rPr spc="-5" dirty="0"/>
              <a:t>Number Theory</a:t>
            </a:r>
            <a:r>
              <a:rPr spc="5" dirty="0"/>
              <a:t> </a:t>
            </a:r>
            <a:r>
              <a:rPr spc="-5" dirty="0"/>
              <a:t>Definitions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751839"/>
            <a:ext cx="190500" cy="19888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1535987"/>
            <a:ext cx="7708900" cy="314134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800" dirty="0">
                <a:latin typeface="Times New Roman"/>
                <a:cs typeface="Times New Roman"/>
              </a:rPr>
              <a:t>Z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Integers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2800" spc="-5" dirty="0">
                <a:latin typeface="Times New Roman"/>
                <a:cs typeface="Times New Roman"/>
              </a:rPr>
              <a:t>Z+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Positive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[1,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2,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…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Cambria Math"/>
                <a:cs typeface="Cambria Math"/>
              </a:rPr>
              <a:t>∞]</a:t>
            </a:r>
            <a:endParaRPr sz="2800">
              <a:latin typeface="Cambria Math"/>
              <a:cs typeface="Cambria Math"/>
            </a:endParaRPr>
          </a:p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2800" dirty="0">
                <a:latin typeface="Times New Roman"/>
                <a:cs typeface="Times New Roman"/>
              </a:rPr>
              <a:t>N 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Natural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Numbers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(Z+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Zero)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ts val="3020"/>
              </a:lnSpc>
              <a:spcBef>
                <a:spcPts val="720"/>
              </a:spcBef>
            </a:pPr>
            <a:r>
              <a:rPr sz="2800" dirty="0">
                <a:latin typeface="Times New Roman"/>
                <a:cs typeface="Times New Roman"/>
              </a:rPr>
              <a:t>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Real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Numbers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[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–</a:t>
            </a:r>
            <a:r>
              <a:rPr sz="2800" dirty="0">
                <a:latin typeface="Cambria Math"/>
                <a:cs typeface="Cambria Math"/>
              </a:rPr>
              <a:t>∞</a:t>
            </a:r>
            <a:r>
              <a:rPr sz="2800" spc="-10" dirty="0">
                <a:latin typeface="Cambria Math"/>
                <a:cs typeface="Cambria Math"/>
              </a:rPr>
              <a:t> </a:t>
            </a:r>
            <a:r>
              <a:rPr sz="2800" dirty="0">
                <a:latin typeface="Cambria Math"/>
                <a:cs typeface="Cambria Math"/>
              </a:rPr>
              <a:t>…</a:t>
            </a:r>
            <a:r>
              <a:rPr sz="2800" spc="-15" dirty="0">
                <a:latin typeface="Cambria Math"/>
                <a:cs typeface="Cambria Math"/>
              </a:rPr>
              <a:t> </a:t>
            </a:r>
            <a:r>
              <a:rPr sz="2800" dirty="0">
                <a:latin typeface="Cambria Math"/>
                <a:cs typeface="Cambria Math"/>
              </a:rPr>
              <a:t>…</a:t>
            </a:r>
            <a:r>
              <a:rPr sz="2800" spc="-15" dirty="0">
                <a:latin typeface="Cambria Math"/>
                <a:cs typeface="Cambria Math"/>
              </a:rPr>
              <a:t> </a:t>
            </a:r>
            <a:r>
              <a:rPr sz="2800" dirty="0">
                <a:latin typeface="Cambria Math"/>
                <a:cs typeface="Cambria Math"/>
              </a:rPr>
              <a:t>0</a:t>
            </a:r>
            <a:r>
              <a:rPr sz="2800" spc="-5" dirty="0">
                <a:latin typeface="Cambria Math"/>
                <a:cs typeface="Cambria Math"/>
              </a:rPr>
              <a:t> </a:t>
            </a:r>
            <a:r>
              <a:rPr sz="2800" dirty="0">
                <a:latin typeface="Cambria Math"/>
                <a:cs typeface="Cambria Math"/>
              </a:rPr>
              <a:t>…</a:t>
            </a:r>
            <a:r>
              <a:rPr sz="2800" spc="-15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Cambria Math"/>
                <a:cs typeface="Cambria Math"/>
              </a:rPr>
              <a:t>∞]</a:t>
            </a:r>
            <a:r>
              <a:rPr sz="2800" spc="-10" dirty="0">
                <a:latin typeface="Cambria Math"/>
                <a:cs typeface="Cambria Math"/>
              </a:rPr>
              <a:t> </a:t>
            </a:r>
            <a:r>
              <a:rPr sz="2800" dirty="0">
                <a:latin typeface="Cambria Math"/>
                <a:cs typeface="Cambria Math"/>
              </a:rPr>
              <a:t>[e.g.,</a:t>
            </a:r>
            <a:r>
              <a:rPr sz="2800" spc="-25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Cambria Math"/>
                <a:cs typeface="Cambria Math"/>
              </a:rPr>
              <a:t>-4.5, </a:t>
            </a:r>
            <a:r>
              <a:rPr sz="2800" spc="-605" dirty="0">
                <a:latin typeface="Cambria Math"/>
                <a:cs typeface="Cambria Math"/>
              </a:rPr>
              <a:t> </a:t>
            </a:r>
            <a:r>
              <a:rPr sz="2800" dirty="0">
                <a:latin typeface="Cambria Math"/>
                <a:cs typeface="Cambria Math"/>
              </a:rPr>
              <a:t>2.898,</a:t>
            </a:r>
            <a:r>
              <a:rPr sz="2800" spc="-25" dirty="0">
                <a:latin typeface="Cambria Math"/>
                <a:cs typeface="Cambria Math"/>
              </a:rPr>
              <a:t> </a:t>
            </a:r>
            <a:r>
              <a:rPr sz="2800" dirty="0">
                <a:latin typeface="Cambria Math"/>
                <a:cs typeface="Cambria Math"/>
              </a:rPr>
              <a:t>√3,</a:t>
            </a:r>
            <a:r>
              <a:rPr sz="2800" spc="-15" dirty="0">
                <a:latin typeface="Cambria Math"/>
                <a:cs typeface="Cambria Math"/>
              </a:rPr>
              <a:t> </a:t>
            </a:r>
            <a:r>
              <a:rPr sz="2800" dirty="0">
                <a:latin typeface="Cambria Math"/>
                <a:cs typeface="Cambria Math"/>
              </a:rPr>
              <a:t>2/3,</a:t>
            </a:r>
            <a:r>
              <a:rPr sz="2800" spc="-15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Cambria Math"/>
                <a:cs typeface="Cambria Math"/>
              </a:rPr>
              <a:t>etc.]</a:t>
            </a:r>
            <a:endParaRPr sz="2800">
              <a:latin typeface="Cambria Math"/>
              <a:cs typeface="Cambria Math"/>
            </a:endParaRPr>
          </a:p>
          <a:p>
            <a:pPr marL="12700" marR="850900">
              <a:lnSpc>
                <a:spcPts val="303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Addition and multiplication </a:t>
            </a:r>
            <a:r>
              <a:rPr sz="2800" dirty="0">
                <a:latin typeface="Times New Roman"/>
                <a:cs typeface="Times New Roman"/>
              </a:rPr>
              <a:t>on </a:t>
            </a:r>
            <a:r>
              <a:rPr sz="2800" spc="-5" dirty="0">
                <a:latin typeface="Times New Roman"/>
                <a:cs typeface="Times New Roman"/>
              </a:rPr>
              <a:t>integers produce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integers.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(a,b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Z)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[(a+b)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Z]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[(ab)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Z]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221231"/>
            <a:ext cx="190500" cy="19888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690622"/>
            <a:ext cx="190500" cy="19888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160015"/>
            <a:ext cx="190500" cy="19888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013455"/>
            <a:ext cx="190500" cy="198881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More Complex</a:t>
            </a:r>
            <a:r>
              <a:rPr spc="-10" dirty="0"/>
              <a:t> </a:t>
            </a:r>
            <a:r>
              <a:rPr spc="-5" dirty="0"/>
              <a:t>Proof (cont.)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621028"/>
            <a:ext cx="7953375" cy="2331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But, </a:t>
            </a:r>
            <a:r>
              <a:rPr sz="2800" dirty="0">
                <a:latin typeface="Times New Roman"/>
                <a:cs typeface="Times New Roman"/>
              </a:rPr>
              <a:t>if a is </a:t>
            </a:r>
            <a:r>
              <a:rPr sz="2800" spc="-5" dirty="0">
                <a:latin typeface="Times New Roman"/>
                <a:cs typeface="Times New Roman"/>
              </a:rPr>
              <a:t>even and </a:t>
            </a:r>
            <a:r>
              <a:rPr sz="2800" dirty="0">
                <a:latin typeface="Times New Roman"/>
                <a:cs typeface="Times New Roman"/>
              </a:rPr>
              <a:t>b is </a:t>
            </a:r>
            <a:r>
              <a:rPr sz="2800" spc="-5" dirty="0">
                <a:latin typeface="Times New Roman"/>
                <a:cs typeface="Times New Roman"/>
              </a:rPr>
              <a:t>even then they have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common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factor </a:t>
            </a:r>
            <a:r>
              <a:rPr sz="2800" dirty="0">
                <a:latin typeface="Times New Roman"/>
                <a:cs typeface="Times New Roman"/>
              </a:rPr>
              <a:t>of 2. </a:t>
            </a:r>
            <a:r>
              <a:rPr sz="2800" spc="-5" dirty="0">
                <a:latin typeface="Times New Roman"/>
                <a:cs typeface="Times New Roman"/>
              </a:rPr>
              <a:t>This contradicts </a:t>
            </a:r>
            <a:r>
              <a:rPr sz="2800" dirty="0">
                <a:latin typeface="Times New Roman"/>
                <a:cs typeface="Times New Roman"/>
              </a:rPr>
              <a:t>our </a:t>
            </a:r>
            <a:r>
              <a:rPr sz="2800" spc="-5" dirty="0">
                <a:latin typeface="Times New Roman"/>
                <a:cs typeface="Times New Roman"/>
              </a:rPr>
              <a:t>assumption that </a:t>
            </a:r>
            <a:r>
              <a:rPr sz="2800" dirty="0">
                <a:latin typeface="Times New Roman"/>
                <a:cs typeface="Times New Roman"/>
              </a:rPr>
              <a:t>our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a/b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has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reduced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have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</a:t>
            </a:r>
            <a:r>
              <a:rPr sz="2800" spc="-5" dirty="0">
                <a:latin typeface="Times New Roman"/>
                <a:cs typeface="Times New Roman"/>
              </a:rPr>
              <a:t> common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factors.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2800" spc="-5" dirty="0">
                <a:latin typeface="Times New Roman"/>
                <a:cs typeface="Times New Roman"/>
              </a:rPr>
              <a:t>Therefore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Symbol"/>
                <a:cs typeface="Symbol"/>
              </a:rPr>
              <a:t></a:t>
            </a:r>
            <a:r>
              <a:rPr sz="2800" spc="-5" dirty="0">
                <a:latin typeface="Times New Roman"/>
                <a:cs typeface="Times New Roman"/>
              </a:rPr>
              <a:t>2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Symbol"/>
                <a:cs typeface="Symbol"/>
              </a:rPr>
              <a:t>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a/b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some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a,b 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Z,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</a:t>
            </a:r>
            <a:r>
              <a:rPr sz="2800" spc="-5" dirty="0">
                <a:latin typeface="Symbol"/>
                <a:cs typeface="Symbol"/>
              </a:rPr>
              <a:t></a:t>
            </a:r>
            <a:r>
              <a:rPr sz="2800" spc="-5" dirty="0">
                <a:latin typeface="Times New Roman"/>
                <a:cs typeface="Times New Roman"/>
              </a:rPr>
              <a:t>0.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b="1" spc="-15" dirty="0">
                <a:latin typeface="Times New Roman"/>
                <a:cs typeface="Times New Roman"/>
              </a:rPr>
              <a:t>Therefore</a:t>
            </a:r>
            <a:r>
              <a:rPr sz="2800" b="1" spc="-3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Symbol"/>
                <a:cs typeface="Symbol"/>
              </a:rPr>
              <a:t></a:t>
            </a:r>
            <a:r>
              <a:rPr sz="2800" b="1" dirty="0">
                <a:latin typeface="Times New Roman"/>
                <a:cs typeface="Times New Roman"/>
              </a:rPr>
              <a:t>2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irrational.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53442" y="2443543"/>
            <a:ext cx="383794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Cases and</a:t>
            </a:r>
            <a:r>
              <a:rPr spc="-20" dirty="0"/>
              <a:t> </a:t>
            </a:r>
            <a:r>
              <a:rPr spc="-5" dirty="0"/>
              <a:t>Fallacies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32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59022" y="424243"/>
            <a:ext cx="242760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Using</a:t>
            </a:r>
            <a:r>
              <a:rPr spc="-80" dirty="0"/>
              <a:t> </a:t>
            </a:r>
            <a:r>
              <a:rPr spc="-5" dirty="0"/>
              <a:t>Cases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1640" y="1773427"/>
            <a:ext cx="8138159" cy="44132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ts val="3835"/>
              </a:lnSpc>
              <a:spcBef>
                <a:spcPts val="95"/>
              </a:spcBef>
            </a:pPr>
            <a:r>
              <a:rPr sz="3200" b="1" spc="-15" dirty="0">
                <a:latin typeface="Times New Roman"/>
                <a:cs typeface="Times New Roman"/>
              </a:rPr>
              <a:t>Prove:</a:t>
            </a:r>
            <a:r>
              <a:rPr sz="3200" b="1" spc="-2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Symbol"/>
                <a:cs typeface="Symbol"/>
              </a:rPr>
              <a:t></a:t>
            </a:r>
            <a:r>
              <a:rPr sz="3200" b="1" dirty="0">
                <a:latin typeface="Times New Roman"/>
                <a:cs typeface="Times New Roman"/>
              </a:rPr>
              <a:t>n</a:t>
            </a:r>
            <a:r>
              <a:rPr sz="3200" b="1" spc="-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Symbol"/>
                <a:cs typeface="Symbol"/>
              </a:rPr>
              <a:t></a:t>
            </a:r>
            <a:r>
              <a:rPr sz="3200" b="1" dirty="0">
                <a:latin typeface="Times New Roman"/>
                <a:cs typeface="Times New Roman"/>
              </a:rPr>
              <a:t>Z,</a:t>
            </a:r>
            <a:r>
              <a:rPr sz="3200" b="1" spc="-5" dirty="0">
                <a:latin typeface="Times New Roman"/>
                <a:cs typeface="Times New Roman"/>
              </a:rPr>
              <a:t> </a:t>
            </a:r>
            <a:r>
              <a:rPr sz="3200" b="1" spc="5" dirty="0">
                <a:latin typeface="Times New Roman"/>
                <a:cs typeface="Times New Roman"/>
              </a:rPr>
              <a:t>n</a:t>
            </a:r>
            <a:r>
              <a:rPr sz="3150" b="1" spc="7" baseline="25132" dirty="0">
                <a:latin typeface="Times New Roman"/>
                <a:cs typeface="Times New Roman"/>
              </a:rPr>
              <a:t>3</a:t>
            </a:r>
            <a:r>
              <a:rPr sz="3150" b="1" spc="390" baseline="25132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+</a:t>
            </a:r>
            <a:r>
              <a:rPr sz="3200" b="1" spc="-10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n is even.</a:t>
            </a:r>
            <a:endParaRPr sz="3200">
              <a:latin typeface="Times New Roman"/>
              <a:cs typeface="Times New Roman"/>
            </a:endParaRPr>
          </a:p>
          <a:p>
            <a:pPr marL="50800" marR="43180">
              <a:lnSpc>
                <a:spcPts val="3840"/>
              </a:lnSpc>
              <a:spcBef>
                <a:spcPts val="125"/>
              </a:spcBef>
              <a:tabLst>
                <a:tab pos="965200" algn="l"/>
              </a:tabLst>
            </a:pPr>
            <a:r>
              <a:rPr sz="3200" spc="-5" dirty="0">
                <a:latin typeface="Times New Roman"/>
                <a:cs typeface="Times New Roman"/>
              </a:rPr>
              <a:t>Separate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into cases</a:t>
            </a:r>
            <a:r>
              <a:rPr sz="3200" spc="3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based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on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whether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n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even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or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odd.	Prove each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separately</a:t>
            </a:r>
            <a:r>
              <a:rPr sz="3200" spc="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using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direct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proof.</a:t>
            </a:r>
            <a:endParaRPr sz="3200">
              <a:latin typeface="Times New Roman"/>
              <a:cs typeface="Times New Roman"/>
            </a:endParaRPr>
          </a:p>
          <a:p>
            <a:pPr marL="50800" marR="878205">
              <a:lnSpc>
                <a:spcPts val="3840"/>
              </a:lnSpc>
              <a:tabLst>
                <a:tab pos="1343660" algn="l"/>
              </a:tabLst>
            </a:pPr>
            <a:r>
              <a:rPr sz="3200" b="1" spc="-15" dirty="0">
                <a:latin typeface="Times New Roman"/>
                <a:cs typeface="Times New Roman"/>
              </a:rPr>
              <a:t>Proof:	</a:t>
            </a:r>
            <a:r>
              <a:rPr sz="3200" spc="-135" dirty="0">
                <a:latin typeface="Times New Roman"/>
                <a:cs typeface="Times New Roman"/>
              </a:rPr>
              <a:t>We</a:t>
            </a:r>
            <a:r>
              <a:rPr sz="3200" spc="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can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divide this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problem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into two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cases.</a:t>
            </a:r>
            <a:r>
              <a:rPr sz="3200" spc="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can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even,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or 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can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odd.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200">
              <a:latin typeface="Times New Roman"/>
              <a:cs typeface="Times New Roman"/>
            </a:endParaRPr>
          </a:p>
          <a:p>
            <a:pPr marL="50800">
              <a:lnSpc>
                <a:spcPts val="3835"/>
              </a:lnSpc>
              <a:spcBef>
                <a:spcPts val="5"/>
              </a:spcBef>
            </a:pP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Case</a:t>
            </a:r>
            <a:r>
              <a:rPr sz="3200" u="heavy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1: n is</a:t>
            </a:r>
            <a:r>
              <a:rPr sz="32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even</a:t>
            </a:r>
            <a:r>
              <a:rPr sz="3200" spc="-5" dirty="0">
                <a:latin typeface="Times New Roman"/>
                <a:cs typeface="Times New Roman"/>
              </a:rPr>
              <a:t>.</a:t>
            </a:r>
            <a:r>
              <a:rPr sz="3200" spc="-5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Then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</a:t>
            </a:r>
            <a:r>
              <a:rPr sz="3200" spc="-5" dirty="0">
                <a:latin typeface="Times New Roman"/>
                <a:cs typeface="Times New Roman"/>
              </a:rPr>
              <a:t>k</a:t>
            </a:r>
            <a:r>
              <a:rPr sz="3200" spc="-5" dirty="0">
                <a:latin typeface="Symbol"/>
                <a:cs typeface="Symbol"/>
              </a:rPr>
              <a:t></a:t>
            </a:r>
            <a:r>
              <a:rPr sz="3200" spc="-5" dirty="0">
                <a:latin typeface="Times New Roman"/>
                <a:cs typeface="Times New Roman"/>
              </a:rPr>
              <a:t>Z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</a:t>
            </a:r>
            <a:r>
              <a:rPr sz="3200" spc="-5" dirty="0">
                <a:latin typeface="Times New Roman"/>
                <a:cs typeface="Times New Roman"/>
              </a:rPr>
              <a:t> 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=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2k.</a:t>
            </a:r>
            <a:endParaRPr sz="3200">
              <a:latin typeface="Times New Roman"/>
              <a:cs typeface="Times New Roman"/>
            </a:endParaRPr>
          </a:p>
          <a:p>
            <a:pPr marL="50800" marR="344170" indent="-635">
              <a:lnSpc>
                <a:spcPts val="3840"/>
              </a:lnSpc>
              <a:spcBef>
                <a:spcPts val="90"/>
              </a:spcBef>
            </a:pPr>
            <a:r>
              <a:rPr sz="3200" dirty="0">
                <a:latin typeface="Times New Roman"/>
                <a:cs typeface="Times New Roman"/>
              </a:rPr>
              <a:t>n</a:t>
            </a:r>
            <a:r>
              <a:rPr sz="3150" baseline="25132" dirty="0">
                <a:latin typeface="Times New Roman"/>
                <a:cs typeface="Times New Roman"/>
              </a:rPr>
              <a:t>3</a:t>
            </a:r>
            <a:r>
              <a:rPr sz="3200" dirty="0">
                <a:latin typeface="Times New Roman"/>
                <a:cs typeface="Times New Roman"/>
              </a:rPr>
              <a:t>+n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= </a:t>
            </a:r>
            <a:r>
              <a:rPr sz="3200" dirty="0">
                <a:latin typeface="Times New Roman"/>
                <a:cs typeface="Times New Roman"/>
              </a:rPr>
              <a:t>8k</a:t>
            </a:r>
            <a:r>
              <a:rPr sz="3150" baseline="25132" dirty="0">
                <a:latin typeface="Times New Roman"/>
                <a:cs typeface="Times New Roman"/>
              </a:rPr>
              <a:t>3</a:t>
            </a:r>
            <a:r>
              <a:rPr sz="3150" spc="397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+ 2k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= </a:t>
            </a:r>
            <a:r>
              <a:rPr sz="3200" dirty="0">
                <a:latin typeface="Times New Roman"/>
                <a:cs typeface="Times New Roman"/>
              </a:rPr>
              <a:t>2(4k</a:t>
            </a:r>
            <a:r>
              <a:rPr sz="3150" baseline="25132" dirty="0">
                <a:latin typeface="Times New Roman"/>
                <a:cs typeface="Times New Roman"/>
              </a:rPr>
              <a:t>3</a:t>
            </a:r>
            <a:r>
              <a:rPr sz="3200" dirty="0">
                <a:latin typeface="Times New Roman"/>
                <a:cs typeface="Times New Roman"/>
              </a:rPr>
              <a:t>+k)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which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even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since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4k</a:t>
            </a:r>
            <a:r>
              <a:rPr sz="3150" baseline="25132" dirty="0">
                <a:latin typeface="Times New Roman"/>
                <a:cs typeface="Times New Roman"/>
              </a:rPr>
              <a:t>3</a:t>
            </a:r>
            <a:r>
              <a:rPr sz="3200" dirty="0">
                <a:latin typeface="Times New Roman"/>
                <a:cs typeface="Times New Roman"/>
              </a:rPr>
              <a:t>+k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must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25" dirty="0">
                <a:latin typeface="Times New Roman"/>
                <a:cs typeface="Times New Roman"/>
              </a:rPr>
              <a:t>integer.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33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65556" y="424243"/>
            <a:ext cx="20129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Cases</a:t>
            </a:r>
            <a:r>
              <a:rPr spc="-45" dirty="0"/>
              <a:t> </a:t>
            </a:r>
            <a:r>
              <a:rPr sz="2800" spc="-5" dirty="0"/>
              <a:t>(cont.)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23077" y="1537512"/>
            <a:ext cx="8013065" cy="2414270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765"/>
              </a:spcBef>
              <a:tabLst>
                <a:tab pos="2553970" algn="l"/>
              </a:tabLst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Case</a:t>
            </a:r>
            <a:r>
              <a:rPr sz="2800" u="heavy" spc="-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2: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 is</a:t>
            </a:r>
            <a:r>
              <a:rPr sz="2800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odd.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Symbol"/>
                <a:cs typeface="Symbol"/>
              </a:rPr>
              <a:t></a:t>
            </a:r>
            <a:r>
              <a:rPr sz="2800" spc="-5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Z </a:t>
            </a:r>
            <a:r>
              <a:rPr sz="2800" dirty="0">
                <a:latin typeface="Symbol"/>
                <a:cs typeface="Symbol"/>
              </a:rPr>
              <a:t>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2k+1.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665"/>
              </a:spcBef>
            </a:pP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 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(8k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+12k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6k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(2k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2(4k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-1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endParaRPr sz="2800">
              <a:latin typeface="Times New Roman"/>
              <a:cs typeface="Times New Roman"/>
            </a:endParaRPr>
          </a:p>
          <a:p>
            <a:pPr marL="368300" marR="290830" indent="-635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4k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+ 1)</a:t>
            </a:r>
            <a:r>
              <a:rPr sz="2800" spc="-5" dirty="0">
                <a:latin typeface="Times New Roman"/>
                <a:cs typeface="Times New Roman"/>
              </a:rPr>
              <a:t> which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4k</a:t>
            </a:r>
            <a:r>
              <a:rPr sz="2775" spc="7" baseline="25525" dirty="0">
                <a:latin typeface="Times New Roman"/>
                <a:cs typeface="Times New Roman"/>
              </a:rPr>
              <a:t>3</a:t>
            </a:r>
            <a:r>
              <a:rPr sz="2775" spc="-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4k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5" dirty="0">
                <a:latin typeface="Times New Roman"/>
                <a:cs typeface="Times New Roman"/>
              </a:rPr>
              <a:t> must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 </a:t>
            </a:r>
            <a:r>
              <a:rPr sz="2800" spc="-25" dirty="0">
                <a:latin typeface="Times New Roman"/>
                <a:cs typeface="Times New Roman"/>
              </a:rPr>
              <a:t>integer.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Therefore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n 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Z,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31697" y="833882"/>
            <a:ext cx="680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Even/Odd</a:t>
            </a:r>
            <a:r>
              <a:rPr sz="3600" spc="-25" dirty="0"/>
              <a:t> </a:t>
            </a:r>
            <a:r>
              <a:rPr sz="3600" dirty="0"/>
              <a:t>is</a:t>
            </a:r>
            <a:r>
              <a:rPr sz="3600" spc="-20" dirty="0"/>
              <a:t> </a:t>
            </a:r>
            <a:r>
              <a:rPr sz="3600" dirty="0"/>
              <a:t>a Special</a:t>
            </a:r>
            <a:r>
              <a:rPr sz="3600" spc="-30" dirty="0"/>
              <a:t> </a:t>
            </a:r>
            <a:r>
              <a:rPr sz="3600" dirty="0"/>
              <a:t>Case</a:t>
            </a:r>
            <a:r>
              <a:rPr sz="3600" spc="-25" dirty="0"/>
              <a:t> </a:t>
            </a:r>
            <a:r>
              <a:rPr sz="3600" dirty="0"/>
              <a:t>of</a:t>
            </a:r>
            <a:r>
              <a:rPr sz="3600" spc="-10" dirty="0"/>
              <a:t> </a:t>
            </a:r>
            <a:r>
              <a:rPr sz="3600" dirty="0"/>
              <a:t>Divisibility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" y="2349245"/>
            <a:ext cx="228600" cy="23469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" y="3501390"/>
            <a:ext cx="228600" cy="23469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0040" y="5202173"/>
            <a:ext cx="228600" cy="23469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07340" y="1537937"/>
            <a:ext cx="8082280" cy="4838700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60"/>
              </a:spcBef>
              <a:tabLst>
                <a:tab pos="4952365" algn="l"/>
              </a:tabLst>
            </a:pPr>
            <a:r>
              <a:rPr sz="2800" b="1" spc="-80" dirty="0">
                <a:solidFill>
                  <a:srgbClr val="FF0000"/>
                </a:solidFill>
                <a:latin typeface="Times New Roman"/>
                <a:cs typeface="Times New Roman"/>
              </a:rPr>
              <a:t>We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say</a:t>
            </a:r>
            <a:r>
              <a:rPr sz="2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that</a:t>
            </a:r>
            <a:r>
              <a:rPr sz="2800" b="1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x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divisible</a:t>
            </a:r>
            <a:r>
              <a:rPr sz="2800" b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by</a:t>
            </a:r>
            <a:r>
              <a:rPr sz="2800" b="1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y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if	</a:t>
            </a:r>
            <a:r>
              <a:rPr sz="2800" b="1" spc="-5" dirty="0">
                <a:solidFill>
                  <a:srgbClr val="FF0000"/>
                </a:solidFill>
                <a:latin typeface="Symbol"/>
                <a:cs typeface="Symbol"/>
              </a:rPr>
              <a:t></a:t>
            </a:r>
            <a:r>
              <a:rPr sz="28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k</a:t>
            </a:r>
            <a:r>
              <a:rPr sz="2800" b="1" dirty="0">
                <a:solidFill>
                  <a:srgbClr val="FF0000"/>
                </a:solidFill>
                <a:latin typeface="Cambria Math"/>
                <a:cs typeface="Cambria Math"/>
              </a:rPr>
              <a:t>∈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Z</a:t>
            </a:r>
            <a:r>
              <a:rPr sz="2800" b="1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Symbol"/>
                <a:cs typeface="Symbol"/>
              </a:rPr>
              <a:t></a:t>
            </a:r>
            <a:r>
              <a:rPr sz="28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x=yk</a:t>
            </a:r>
            <a:endParaRPr sz="28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780"/>
              </a:spcBef>
            </a:pPr>
            <a:r>
              <a:rPr sz="3300" dirty="0">
                <a:latin typeface="Times New Roman"/>
                <a:cs typeface="Times New Roman"/>
              </a:rPr>
              <a:t>n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is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divisible</a:t>
            </a:r>
            <a:r>
              <a:rPr sz="3300" spc="-3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by</a:t>
            </a:r>
            <a:r>
              <a:rPr sz="3300" spc="-1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2</a:t>
            </a:r>
            <a:r>
              <a:rPr sz="3300" spc="-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if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Symbol"/>
                <a:cs typeface="Symbol"/>
              </a:rPr>
              <a:t>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k</a:t>
            </a:r>
            <a:r>
              <a:rPr sz="3300" spc="-10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Cambria Math"/>
                <a:cs typeface="Cambria Math"/>
              </a:rPr>
              <a:t>∈</a:t>
            </a:r>
            <a:r>
              <a:rPr sz="3300" spc="-10" dirty="0">
                <a:latin typeface="Cambria Math"/>
                <a:cs typeface="Cambria Math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Z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Symbol"/>
                <a:cs typeface="Symbol"/>
              </a:rPr>
              <a:t>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n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=</a:t>
            </a:r>
            <a:r>
              <a:rPr sz="3300" spc="-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2k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(even)</a:t>
            </a:r>
            <a:endParaRPr sz="33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720"/>
              </a:spcBef>
              <a:buSzPct val="80000"/>
              <a:buChar char="•"/>
              <a:tabLst>
                <a:tab pos="755015" algn="l"/>
                <a:tab pos="755650" algn="l"/>
              </a:tabLst>
            </a:pPr>
            <a:r>
              <a:rPr sz="3000" spc="-5" dirty="0">
                <a:latin typeface="Times New Roman"/>
                <a:cs typeface="Times New Roman"/>
              </a:rPr>
              <a:t>The</a:t>
            </a:r>
            <a:r>
              <a:rPr sz="3000" dirty="0">
                <a:latin typeface="Times New Roman"/>
                <a:cs typeface="Times New Roman"/>
              </a:rPr>
              <a:t> other</a:t>
            </a:r>
            <a:r>
              <a:rPr sz="3000" spc="-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case is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n</a:t>
            </a:r>
            <a:r>
              <a:rPr sz="3000" spc="-1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2k+1(odd,</a:t>
            </a:r>
            <a:r>
              <a:rPr sz="3000" spc="-2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remainder</a:t>
            </a:r>
            <a:r>
              <a:rPr sz="3000" spc="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of</a:t>
            </a:r>
            <a:r>
              <a:rPr sz="3000" spc="-1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1)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790"/>
              </a:spcBef>
            </a:pPr>
            <a:r>
              <a:rPr sz="3300" dirty="0">
                <a:latin typeface="Times New Roman"/>
                <a:cs typeface="Times New Roman"/>
              </a:rPr>
              <a:t>n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is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divisible</a:t>
            </a:r>
            <a:r>
              <a:rPr sz="3300" spc="-3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by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3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if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Symbol"/>
                <a:cs typeface="Symbol"/>
              </a:rPr>
              <a:t></a:t>
            </a:r>
            <a:r>
              <a:rPr sz="3300" spc="-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k</a:t>
            </a:r>
            <a:r>
              <a:rPr sz="3300" spc="-1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Cambria Math"/>
                <a:cs typeface="Cambria Math"/>
              </a:rPr>
              <a:t>∈</a:t>
            </a:r>
            <a:r>
              <a:rPr sz="3300" spc="-10" dirty="0">
                <a:latin typeface="Cambria Math"/>
                <a:cs typeface="Cambria Math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Z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Symbol"/>
                <a:cs typeface="Symbol"/>
              </a:rPr>
              <a:t>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n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=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3k</a:t>
            </a:r>
            <a:endParaRPr sz="33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720"/>
              </a:spcBef>
              <a:buSzPct val="80000"/>
              <a:buChar char="•"/>
              <a:tabLst>
                <a:tab pos="755015" algn="l"/>
                <a:tab pos="755650" algn="l"/>
              </a:tabLst>
            </a:pPr>
            <a:r>
              <a:rPr sz="3000" dirty="0">
                <a:latin typeface="Times New Roman"/>
                <a:cs typeface="Times New Roman"/>
              </a:rPr>
              <a:t>n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3k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+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1</a:t>
            </a:r>
            <a:endParaRPr sz="30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720"/>
              </a:spcBef>
              <a:buSzPct val="80000"/>
              <a:buChar char="•"/>
              <a:tabLst>
                <a:tab pos="755015" algn="l"/>
                <a:tab pos="755650" algn="l"/>
              </a:tabLst>
            </a:pPr>
            <a:r>
              <a:rPr sz="3000" dirty="0">
                <a:latin typeface="Times New Roman"/>
                <a:cs typeface="Times New Roman"/>
              </a:rPr>
              <a:t>n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=</a:t>
            </a:r>
            <a:r>
              <a:rPr sz="3000" spc="-3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3k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+</a:t>
            </a:r>
            <a:r>
              <a:rPr sz="3000" spc="-2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Times New Roman"/>
                <a:cs typeface="Times New Roman"/>
              </a:rPr>
              <a:t>2</a:t>
            </a:r>
            <a:endParaRPr sz="3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795"/>
              </a:spcBef>
            </a:pPr>
            <a:r>
              <a:rPr sz="3300" dirty="0">
                <a:latin typeface="Times New Roman"/>
                <a:cs typeface="Times New Roman"/>
              </a:rPr>
              <a:t>n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is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divisible</a:t>
            </a:r>
            <a:r>
              <a:rPr sz="3300" spc="-3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by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4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if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Symbol"/>
                <a:cs typeface="Symbol"/>
              </a:rPr>
              <a:t></a:t>
            </a:r>
            <a:r>
              <a:rPr sz="3300" spc="-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k</a:t>
            </a:r>
            <a:r>
              <a:rPr sz="3300" spc="-1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Cambria Math"/>
                <a:cs typeface="Cambria Math"/>
              </a:rPr>
              <a:t>∈</a:t>
            </a:r>
            <a:r>
              <a:rPr sz="3300" spc="-10" dirty="0">
                <a:latin typeface="Cambria Math"/>
                <a:cs typeface="Cambria Math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Z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Symbol"/>
                <a:cs typeface="Symbol"/>
              </a:rPr>
              <a:t>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n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=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4k</a:t>
            </a:r>
            <a:endParaRPr sz="3300">
              <a:latin typeface="Times New Roman"/>
              <a:cs typeface="Times New Roman"/>
            </a:endParaRPr>
          </a:p>
          <a:p>
            <a:pPr marL="5118100">
              <a:lnSpc>
                <a:spcPct val="100000"/>
              </a:lnSpc>
              <a:spcBef>
                <a:spcPts val="2830"/>
              </a:spcBef>
            </a:pPr>
            <a:r>
              <a:rPr sz="3200" spc="-5" dirty="0">
                <a:solidFill>
                  <a:srgbClr val="990000"/>
                </a:solidFill>
                <a:latin typeface="Symbol"/>
                <a:cs typeface="Symbol"/>
              </a:rPr>
              <a:t></a:t>
            </a:r>
            <a:r>
              <a:rPr sz="3200" spc="-2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=</a:t>
            </a:r>
            <a:r>
              <a:rPr sz="3200" spc="-2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“such</a:t>
            </a:r>
            <a:r>
              <a:rPr sz="320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that”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34</a:t>
            </a:fld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A9611E2A-E4E8-F643-89B4-26C3794696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Lemmas and Corollaries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1D5CE15D-7A50-0F49-BBCF-C269EF3FDCC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810000" cy="1292662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lemma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simple theorem used in the proof of other theorems.</a:t>
            </a:r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029E4959-6959-914F-B627-509A6619C3CB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3810000" cy="2154436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corollary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proposition that can be established directly from a theorem that has already been proved.</a:t>
            </a:r>
          </a:p>
        </p:txBody>
      </p:sp>
    </p:spTree>
    <p:extLst>
      <p:ext uri="{BB962C8B-B14F-4D97-AF65-F5344CB8AC3E}">
        <p14:creationId xmlns:p14="http://schemas.microsoft.com/office/powerpoint/2010/main" val="5083021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8A3102B4-4B9B-5447-BC7B-E888998927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Remainder Lemma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5496CE32-395B-CB47-ADE9-2A02F8053C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9795" y="2662618"/>
            <a:ext cx="7406005" cy="3939540"/>
          </a:xfrm>
        </p:spPr>
        <p:txBody>
          <a:bodyPr/>
          <a:lstStyle/>
          <a:p>
            <a:pPr marL="347472" indent="-347472">
              <a:buFontTx/>
              <a:buNone/>
            </a:pP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Lemma: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Let a=3k+1 where k is an integer.  Then the remainder when a</a:t>
            </a:r>
            <a:r>
              <a:rPr lang="en-US" alt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divided by 3 is 1.</a:t>
            </a:r>
          </a:p>
          <a:p>
            <a:pPr marL="347472" indent="-347472">
              <a:buFontTx/>
              <a:buNone/>
            </a:pP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Proof: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Assume a =3k+1.  Then</a:t>
            </a:r>
          </a:p>
          <a:p>
            <a:pPr marL="347472" indent="-347472"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alt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9k</a:t>
            </a:r>
            <a:r>
              <a:rPr lang="en-US" alt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+ 6k + 1 = 3(3k</a:t>
            </a:r>
            <a:r>
              <a:rPr lang="en-US" alt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+2k) + 1. </a:t>
            </a:r>
          </a:p>
          <a:p>
            <a:pPr marL="347472" indent="-347472"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3(3k</a:t>
            </a:r>
            <a:r>
              <a:rPr lang="en-US" alt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+2k) is divisible by 3, the remainder must be 1.</a:t>
            </a:r>
          </a:p>
          <a:p>
            <a:pPr marL="347472" indent="-347472">
              <a:buFontTx/>
              <a:buNone/>
            </a:pP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27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37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726167" y="401828"/>
            <a:ext cx="7607300" cy="4293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700" marR="185420" indent="-343535">
              <a:lnSpc>
                <a:spcPct val="100000"/>
              </a:lnSpc>
              <a:spcBef>
                <a:spcPts val="100"/>
              </a:spcBef>
              <a:tabLst>
                <a:tab pos="5266055" algn="l"/>
              </a:tabLst>
            </a:pPr>
            <a:r>
              <a:rPr sz="2800" b="1" spc="-5" dirty="0">
                <a:latin typeface="Times New Roman"/>
                <a:cs typeface="Times New Roman"/>
              </a:rPr>
              <a:t>Let</a:t>
            </a:r>
            <a:r>
              <a:rPr sz="2800" b="1" dirty="0">
                <a:latin typeface="Times New Roman"/>
                <a:cs typeface="Times New Roman"/>
              </a:rPr>
              <a:t> a=3k+1 </a:t>
            </a:r>
            <a:r>
              <a:rPr sz="2800" b="1" spc="-15" dirty="0">
                <a:latin typeface="Times New Roman"/>
                <a:cs typeface="Times New Roman"/>
              </a:rPr>
              <a:t>where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k</a:t>
            </a:r>
            <a:r>
              <a:rPr sz="2800" b="1" spc="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an</a:t>
            </a:r>
            <a:r>
              <a:rPr sz="2800" b="1" spc="15" dirty="0">
                <a:latin typeface="Times New Roman"/>
                <a:cs typeface="Times New Roman"/>
              </a:rPr>
              <a:t> </a:t>
            </a:r>
            <a:r>
              <a:rPr sz="2800" b="1" spc="-35" dirty="0">
                <a:latin typeface="Times New Roman"/>
                <a:cs typeface="Times New Roman"/>
              </a:rPr>
              <a:t>integer.	</a:t>
            </a:r>
            <a:r>
              <a:rPr sz="2800" b="1" spc="-15" dirty="0">
                <a:latin typeface="Times New Roman"/>
                <a:cs typeface="Times New Roman"/>
              </a:rPr>
              <a:t>Prove</a:t>
            </a:r>
            <a:r>
              <a:rPr sz="2800" b="1" spc="-6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that</a:t>
            </a:r>
            <a:r>
              <a:rPr sz="2800" b="1" spc="-3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the </a:t>
            </a:r>
            <a:r>
              <a:rPr sz="2800" b="1" spc="-685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remainder</a:t>
            </a:r>
            <a:r>
              <a:rPr sz="2800" b="1" spc="-8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when</a:t>
            </a:r>
            <a:r>
              <a:rPr sz="2800" b="1" dirty="0">
                <a:latin typeface="Times New Roman"/>
                <a:cs typeface="Times New Roman"/>
              </a:rPr>
              <a:t> a</a:t>
            </a:r>
            <a:r>
              <a:rPr sz="2775" b="1" baseline="25525" dirty="0">
                <a:latin typeface="Times New Roman"/>
                <a:cs typeface="Times New Roman"/>
              </a:rPr>
              <a:t>2</a:t>
            </a:r>
            <a:r>
              <a:rPr sz="2775" b="1" spc="345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divided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by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3 is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1.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  <a:tabLst>
                <a:tab pos="1170940" algn="l"/>
              </a:tabLst>
            </a:pPr>
            <a:r>
              <a:rPr sz="2800" b="1" spc="-10" dirty="0">
                <a:latin typeface="Times New Roman"/>
                <a:cs typeface="Times New Roman"/>
              </a:rPr>
              <a:t>Proof:	</a:t>
            </a:r>
            <a:r>
              <a:rPr sz="2800" spc="-5" dirty="0">
                <a:latin typeface="Times New Roman"/>
                <a:cs typeface="Times New Roman"/>
              </a:rPr>
              <a:t>Assume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=3k+1.</a:t>
            </a:r>
            <a:endParaRPr sz="28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9k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6k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3(3k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+2k)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1.</a:t>
            </a:r>
            <a:endParaRPr sz="2800">
              <a:latin typeface="Times New Roman"/>
              <a:cs typeface="Times New Roman"/>
            </a:endParaRPr>
          </a:p>
          <a:p>
            <a:pPr marL="393700" marR="43180" indent="-3429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(3k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+2k) is </a:t>
            </a:r>
            <a:r>
              <a:rPr sz="2800" spc="-5" dirty="0">
                <a:latin typeface="Times New Roman"/>
                <a:cs typeface="Times New Roman"/>
              </a:rPr>
              <a:t>an integer since </a:t>
            </a:r>
            <a:r>
              <a:rPr sz="2800" dirty="0">
                <a:latin typeface="Times New Roman"/>
                <a:cs typeface="Times New Roman"/>
              </a:rPr>
              <a:t>it is the sum </a:t>
            </a:r>
            <a:r>
              <a:rPr sz="2800" spc="-5" dirty="0">
                <a:latin typeface="Times New Roman"/>
                <a:cs typeface="Times New Roman"/>
              </a:rPr>
              <a:t>and product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integers.</a:t>
            </a:r>
            <a:endParaRPr sz="2800">
              <a:latin typeface="Times New Roman"/>
              <a:cs typeface="Times New Roman"/>
            </a:endParaRPr>
          </a:p>
          <a:p>
            <a:pPr marL="393700" marR="734060" indent="-343535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Since </a:t>
            </a:r>
            <a:r>
              <a:rPr sz="2800" dirty="0">
                <a:latin typeface="Times New Roman"/>
                <a:cs typeface="Times New Roman"/>
              </a:rPr>
              <a:t>3(3k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+2k) is </a:t>
            </a:r>
            <a:r>
              <a:rPr sz="2800" spc="-5" dirty="0">
                <a:latin typeface="Times New Roman"/>
                <a:cs typeface="Times New Roman"/>
              </a:rPr>
              <a:t>divisible </a:t>
            </a:r>
            <a:r>
              <a:rPr sz="2800" dirty="0">
                <a:latin typeface="Times New Roman"/>
                <a:cs typeface="Times New Roman"/>
              </a:rPr>
              <a:t>by 3, the </a:t>
            </a:r>
            <a:r>
              <a:rPr sz="2800" spc="-5" dirty="0">
                <a:latin typeface="Times New Roman"/>
                <a:cs typeface="Times New Roman"/>
              </a:rPr>
              <a:t>remainder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38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04820" y="454406"/>
            <a:ext cx="41344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Divisibility</a:t>
            </a:r>
            <a:r>
              <a:rPr spc="-65" dirty="0"/>
              <a:t> </a:t>
            </a:r>
            <a:r>
              <a:rPr spc="-5" dirty="0"/>
              <a:t>Example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8035" y="1468628"/>
            <a:ext cx="7750809" cy="423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46100" marR="935990" indent="-343535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Prove: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775" b="1" baseline="25525" dirty="0">
                <a:latin typeface="Times New Roman"/>
                <a:cs typeface="Times New Roman"/>
              </a:rPr>
              <a:t>2</a:t>
            </a:r>
            <a:r>
              <a:rPr sz="2775" b="1" spc="359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-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2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never</a:t>
            </a:r>
            <a:r>
              <a:rPr sz="2800" b="1" spc="-7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divisible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by 3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if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 is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an </a:t>
            </a:r>
            <a:r>
              <a:rPr sz="2800" b="1" spc="-685" dirty="0">
                <a:latin typeface="Times New Roman"/>
                <a:cs typeface="Times New Roman"/>
              </a:rPr>
              <a:t> </a:t>
            </a:r>
            <a:r>
              <a:rPr sz="2800" b="1" spc="-35" dirty="0">
                <a:latin typeface="Times New Roman"/>
                <a:cs typeface="Times New Roman"/>
              </a:rPr>
              <a:t>integer.</a:t>
            </a:r>
            <a:endParaRPr sz="2800">
              <a:latin typeface="Times New Roman"/>
              <a:cs typeface="Times New Roman"/>
            </a:endParaRPr>
          </a:p>
          <a:p>
            <a:pPr marL="50800" marR="120650">
              <a:lnSpc>
                <a:spcPct val="100000"/>
              </a:lnSpc>
              <a:spcBef>
                <a:spcPts val="1680"/>
              </a:spcBef>
              <a:tabLst>
                <a:tab pos="673100" algn="l"/>
                <a:tab pos="2317115" algn="l"/>
                <a:tab pos="6490970" algn="l"/>
              </a:tabLst>
            </a:pPr>
            <a:r>
              <a:rPr sz="2800" spc="-5" dirty="0">
                <a:latin typeface="Times New Roman"/>
                <a:cs typeface="Times New Roman"/>
              </a:rPr>
              <a:t>Discussion: What does </a:t>
            </a:r>
            <a:r>
              <a:rPr sz="2800" dirty="0">
                <a:latin typeface="Times New Roman"/>
                <a:cs typeface="Times New Roman"/>
              </a:rPr>
              <a:t>it </a:t>
            </a:r>
            <a:r>
              <a:rPr sz="2800" spc="-5" dirty="0">
                <a:latin typeface="Times New Roman"/>
                <a:cs typeface="Times New Roman"/>
              </a:rPr>
              <a:t>mean </a:t>
            </a:r>
            <a:r>
              <a:rPr sz="2800" dirty="0">
                <a:latin typeface="Times New Roman"/>
                <a:cs typeface="Times New Roman"/>
              </a:rPr>
              <a:t>for a </a:t>
            </a:r>
            <a:r>
              <a:rPr sz="2800" spc="-5" dirty="0">
                <a:latin typeface="Times New Roman"/>
                <a:cs typeface="Times New Roman"/>
              </a:rPr>
              <a:t>number </a:t>
            </a:r>
            <a:r>
              <a:rPr sz="2800" dirty="0">
                <a:latin typeface="Times New Roman"/>
                <a:cs typeface="Times New Roman"/>
              </a:rPr>
              <a:t>to be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divisible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 3?	If 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divisible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-5" dirty="0">
                <a:latin typeface="Times New Roman"/>
                <a:cs typeface="Times New Roman"/>
              </a:rPr>
              <a:t> then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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</a:t>
            </a:r>
            <a:r>
              <a:rPr sz="2800" spc="-5" dirty="0">
                <a:latin typeface="Cambria Math"/>
                <a:cs typeface="Cambria Math"/>
              </a:rPr>
              <a:t>∈</a:t>
            </a:r>
            <a:r>
              <a:rPr sz="2800" spc="-5" dirty="0">
                <a:latin typeface="Times New Roman"/>
                <a:cs typeface="Times New Roman"/>
              </a:rPr>
              <a:t>Z </a:t>
            </a:r>
            <a:r>
              <a:rPr sz="2800" dirty="0">
                <a:latin typeface="Symbol"/>
                <a:cs typeface="Symbol"/>
              </a:rPr>
              <a:t>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3b.	</a:t>
            </a:r>
            <a:r>
              <a:rPr sz="2800" spc="-5" dirty="0">
                <a:latin typeface="Times New Roman"/>
                <a:cs typeface="Times New Roman"/>
              </a:rPr>
              <a:t>Remainder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 </a:t>
            </a:r>
            <a:r>
              <a:rPr sz="2800" dirty="0">
                <a:latin typeface="Times New Roman"/>
                <a:cs typeface="Times New Roman"/>
              </a:rPr>
              <a:t>n is </a:t>
            </a:r>
            <a:r>
              <a:rPr sz="2800" spc="-5" dirty="0">
                <a:latin typeface="Times New Roman"/>
                <a:cs typeface="Times New Roman"/>
              </a:rPr>
              <a:t>divided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0.	</a:t>
            </a:r>
            <a:r>
              <a:rPr sz="2800" spc="-5" dirty="0">
                <a:latin typeface="Times New Roman"/>
                <a:cs typeface="Times New Roman"/>
              </a:rPr>
              <a:t>Other </a:t>
            </a:r>
            <a:r>
              <a:rPr sz="2800" dirty="0">
                <a:latin typeface="Times New Roman"/>
                <a:cs typeface="Times New Roman"/>
              </a:rPr>
              <a:t> options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remainder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5" dirty="0">
                <a:latin typeface="Times New Roman"/>
                <a:cs typeface="Times New Roman"/>
              </a:rPr>
              <a:t> 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950">
              <a:latin typeface="Times New Roman"/>
              <a:cs typeface="Times New Roman"/>
            </a:endParaRPr>
          </a:p>
          <a:p>
            <a:pPr marL="50800" marR="43180" indent="-635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So,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 need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remainder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Times New Roman"/>
                <a:cs typeface="Times New Roman"/>
              </a:rPr>
              <a:t>n</a:t>
            </a:r>
            <a:r>
              <a:rPr sz="2775" spc="15" baseline="25525" dirty="0">
                <a:latin typeface="Times New Roman"/>
                <a:cs typeface="Times New Roman"/>
              </a:rPr>
              <a:t>2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divided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always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either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but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never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0.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8382" y="424243"/>
            <a:ext cx="504634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Divisibility</a:t>
            </a:r>
            <a:r>
              <a:rPr spc="-25" dirty="0"/>
              <a:t> </a:t>
            </a:r>
            <a:r>
              <a:rPr spc="-5" dirty="0"/>
              <a:t>Example</a:t>
            </a:r>
            <a:r>
              <a:rPr spc="-15" dirty="0"/>
              <a:t> </a:t>
            </a:r>
            <a:r>
              <a:rPr sz="2800" spc="-5" dirty="0"/>
              <a:t>(cont.)</a:t>
            </a:r>
            <a:endParaRPr sz="28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330702"/>
            <a:ext cx="190500" cy="19888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842765"/>
            <a:ext cx="190500" cy="19888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355591"/>
            <a:ext cx="190500" cy="19888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10479" y="1536306"/>
            <a:ext cx="7891780" cy="309880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7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Prove: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775" b="1" baseline="25525" dirty="0">
                <a:latin typeface="Times New Roman"/>
                <a:cs typeface="Times New Roman"/>
              </a:rPr>
              <a:t>2</a:t>
            </a:r>
            <a:r>
              <a:rPr sz="2775" b="1" spc="367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- 2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never</a:t>
            </a:r>
            <a:r>
              <a:rPr sz="2800" b="1" spc="-7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divisible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by 3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if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an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spc="-35" dirty="0">
                <a:latin typeface="Times New Roman"/>
                <a:cs typeface="Times New Roman"/>
              </a:rPr>
              <a:t>integer.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0"/>
              </a:spcBef>
            </a:pPr>
            <a:r>
              <a:rPr sz="2800" spc="-35" dirty="0">
                <a:latin typeface="Times New Roman"/>
                <a:cs typeface="Times New Roman"/>
              </a:rPr>
              <a:t>Let’s </a:t>
            </a:r>
            <a:r>
              <a:rPr sz="2800" dirty="0">
                <a:latin typeface="Times New Roman"/>
                <a:cs typeface="Times New Roman"/>
              </a:rPr>
              <a:t>use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cases!</a:t>
            </a:r>
            <a:endParaRPr sz="2800">
              <a:latin typeface="Times New Roman"/>
              <a:cs typeface="Times New Roman"/>
            </a:endParaRPr>
          </a:p>
          <a:p>
            <a:pPr marL="381000" marR="3505835" indent="-342900">
              <a:lnSpc>
                <a:spcPct val="120000"/>
              </a:lnSpc>
            </a:pPr>
            <a:r>
              <a:rPr sz="2800" spc="-5" dirty="0">
                <a:latin typeface="Times New Roman"/>
                <a:cs typeface="Times New Roman"/>
              </a:rPr>
              <a:t>There are three possible cases: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Case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1: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3k</a:t>
            </a:r>
            <a:endParaRPr sz="2800">
              <a:latin typeface="Times New Roman"/>
              <a:cs typeface="Times New Roman"/>
            </a:endParaRPr>
          </a:p>
          <a:p>
            <a:pPr marL="381000" marR="4084954">
              <a:lnSpc>
                <a:spcPts val="4040"/>
              </a:lnSpc>
              <a:spcBef>
                <a:spcPts val="90"/>
              </a:spcBef>
            </a:pPr>
            <a:r>
              <a:rPr sz="2800" spc="-5" dirty="0">
                <a:latin typeface="Times New Roman"/>
                <a:cs typeface="Times New Roman"/>
              </a:rPr>
              <a:t>Case</a:t>
            </a:r>
            <a:r>
              <a:rPr sz="2800" spc="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2:</a:t>
            </a:r>
            <a:r>
              <a:rPr sz="2800" spc="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(3k+1)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Case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3: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n=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(3k+2);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Z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39</a:t>
            </a:fld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07850" y="424243"/>
            <a:ext cx="492887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Number</a:t>
            </a:r>
            <a:r>
              <a:rPr spc="-20" dirty="0"/>
              <a:t> </a:t>
            </a:r>
            <a:r>
              <a:rPr spc="-5" dirty="0"/>
              <a:t>Theory Defs</a:t>
            </a:r>
            <a:r>
              <a:rPr spc="-15" dirty="0"/>
              <a:t> </a:t>
            </a:r>
            <a:r>
              <a:rPr sz="2400" dirty="0"/>
              <a:t>(cont.)</a:t>
            </a:r>
            <a:endParaRPr sz="2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850135"/>
            <a:ext cx="165353" cy="17068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07135" y="1627124"/>
            <a:ext cx="7307580" cy="295021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  <a:tabLst>
                <a:tab pos="3168650" algn="l"/>
              </a:tabLst>
            </a:pPr>
            <a:r>
              <a:rPr sz="2400" b="1" dirty="0">
                <a:latin typeface="Times New Roman"/>
                <a:cs typeface="Times New Roman"/>
              </a:rPr>
              <a:t>“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even”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defined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	</a:t>
            </a:r>
            <a:r>
              <a:rPr sz="2400" dirty="0">
                <a:latin typeface="Symbol"/>
                <a:cs typeface="Symbol"/>
              </a:rPr>
              <a:t>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Z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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2k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b="1" dirty="0">
                <a:latin typeface="Times New Roman"/>
                <a:cs typeface="Times New Roman"/>
              </a:rPr>
              <a:t>“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 is </a:t>
            </a:r>
            <a:r>
              <a:rPr sz="2400" b="1" spc="-5" dirty="0">
                <a:latin typeface="Times New Roman"/>
                <a:cs typeface="Times New Roman"/>
              </a:rPr>
              <a:t>odd”</a:t>
            </a:r>
            <a:r>
              <a:rPr sz="2400" b="1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defined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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dirty="0">
                <a:latin typeface="Times New Roman"/>
                <a:cs typeface="Times New Roman"/>
              </a:rPr>
              <a:t> Z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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2k+1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b="1" dirty="0">
                <a:latin typeface="Times New Roman"/>
                <a:cs typeface="Times New Roman"/>
              </a:rPr>
              <a:t>“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Times New Roman"/>
                <a:cs typeface="Times New Roman"/>
              </a:rPr>
              <a:t> 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rational”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defined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 </a:t>
            </a:r>
            <a:r>
              <a:rPr sz="2400" dirty="0">
                <a:latin typeface="Symbol"/>
                <a:cs typeface="Symbol"/>
              </a:rPr>
              <a:t>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a,b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Z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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a/b,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dirty="0">
                <a:latin typeface="Times New Roman"/>
                <a:cs typeface="Times New Roman"/>
              </a:rPr>
              <a:t>0</a:t>
            </a:r>
            <a:endParaRPr sz="24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  <a:spcBef>
                <a:spcPts val="575"/>
              </a:spcBef>
            </a:pPr>
            <a:r>
              <a:rPr sz="2400" b="1" dirty="0">
                <a:latin typeface="Times New Roman"/>
                <a:cs typeface="Times New Roman"/>
              </a:rPr>
              <a:t>“ </a:t>
            </a:r>
            <a:r>
              <a:rPr sz="2400" dirty="0">
                <a:latin typeface="Times New Roman"/>
                <a:cs typeface="Times New Roman"/>
              </a:rPr>
              <a:t>x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irrational”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defined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</a:t>
            </a:r>
            <a:r>
              <a:rPr sz="2400" spc="-5" dirty="0">
                <a:latin typeface="Times New Roman"/>
                <a:cs typeface="Times New Roman"/>
              </a:rPr>
              <a:t>a,b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Z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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=</a:t>
            </a:r>
            <a:r>
              <a:rPr sz="2400" spc="-5" dirty="0">
                <a:latin typeface="Times New Roman"/>
                <a:cs typeface="Times New Roman"/>
              </a:rPr>
              <a:t> a/b,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dirty="0">
                <a:latin typeface="Times New Roman"/>
                <a:cs typeface="Times New Roman"/>
              </a:rPr>
              <a:t>0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a,b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Z,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a/b,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dirty="0">
                <a:latin typeface="Times New Roman"/>
                <a:cs typeface="Times New Roman"/>
              </a:rPr>
              <a:t>0</a:t>
            </a:r>
            <a:endParaRPr sz="2400">
              <a:latin typeface="Times New Roman"/>
              <a:cs typeface="Times New Roman"/>
            </a:endParaRPr>
          </a:p>
          <a:p>
            <a:pPr marL="12700" marR="13335" indent="-635">
              <a:lnSpc>
                <a:spcPts val="2870"/>
              </a:lnSpc>
              <a:spcBef>
                <a:spcPts val="680"/>
              </a:spcBef>
            </a:pPr>
            <a:r>
              <a:rPr sz="2400" b="1" dirty="0">
                <a:latin typeface="Times New Roman"/>
                <a:cs typeface="Times New Roman"/>
              </a:rPr>
              <a:t>“</a:t>
            </a:r>
            <a:r>
              <a:rPr sz="2400" dirty="0">
                <a:latin typeface="Times New Roman"/>
                <a:cs typeface="Times New Roman"/>
              </a:rPr>
              <a:t>p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Z+ </a:t>
            </a:r>
            <a:r>
              <a:rPr sz="2400" dirty="0">
                <a:latin typeface="Times New Roman"/>
                <a:cs typeface="Times New Roman"/>
              </a:rPr>
              <a:t>is </a:t>
            </a:r>
            <a:r>
              <a:rPr sz="2400" b="1" spc="-5" dirty="0">
                <a:latin typeface="Times New Roman"/>
                <a:cs typeface="Times New Roman"/>
              </a:rPr>
              <a:t>prime” </a:t>
            </a:r>
            <a:r>
              <a:rPr sz="2400" spc="-5" dirty="0">
                <a:latin typeface="Times New Roman"/>
                <a:cs typeface="Times New Roman"/>
              </a:rPr>
              <a:t>means that the only positive factors </a:t>
            </a:r>
            <a:r>
              <a:rPr sz="2400" dirty="0">
                <a:latin typeface="Times New Roman"/>
                <a:cs typeface="Times New Roman"/>
              </a:rPr>
              <a:t>of p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 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1.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5" dirty="0">
                <a:latin typeface="Times New Roman"/>
                <a:cs typeface="Times New Roman"/>
              </a:rPr>
              <a:t> is</a:t>
            </a:r>
            <a:r>
              <a:rPr sz="2400" dirty="0">
                <a:latin typeface="Times New Roman"/>
                <a:cs typeface="Times New Roman"/>
              </a:rPr>
              <a:t> not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prime we </a:t>
            </a:r>
            <a:r>
              <a:rPr sz="2400" dirty="0">
                <a:latin typeface="Times New Roman"/>
                <a:cs typeface="Times New Roman"/>
              </a:rPr>
              <a:t>say</a:t>
            </a:r>
            <a:r>
              <a:rPr sz="2400" spc="-5" dirty="0">
                <a:latin typeface="Times New Roman"/>
                <a:cs typeface="Times New Roman"/>
              </a:rPr>
              <a:t> it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composite</a:t>
            </a:r>
            <a:r>
              <a:rPr sz="2400" spc="-5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289048"/>
            <a:ext cx="165353" cy="1706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727960"/>
            <a:ext cx="165353" cy="17068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3166872"/>
            <a:ext cx="165353" cy="17068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3971544"/>
            <a:ext cx="165353" cy="17068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22340" y="4897628"/>
            <a:ext cx="245491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990000"/>
                </a:solidFill>
                <a:latin typeface="Symbol"/>
                <a:cs typeface="Symbol"/>
              </a:rPr>
              <a:t></a:t>
            </a:r>
            <a:r>
              <a:rPr sz="3200" spc="-25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=</a:t>
            </a:r>
            <a:r>
              <a:rPr sz="3200" spc="-2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“such</a:t>
            </a:r>
            <a:r>
              <a:rPr sz="3200" spc="-10" dirty="0">
                <a:solidFill>
                  <a:srgbClr val="99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990000"/>
                </a:solidFill>
                <a:latin typeface="Times New Roman"/>
                <a:cs typeface="Times New Roman"/>
              </a:rPr>
              <a:t>that”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10" name="object 10"/>
          <p:cNvSpPr txBox="1"/>
          <p:nvPr/>
        </p:nvSpPr>
        <p:spPr>
          <a:xfrm>
            <a:off x="688340" y="4978400"/>
            <a:ext cx="48133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/>
                <a:cs typeface="Times New Roman"/>
              </a:rPr>
              <a:t>Z</a:t>
            </a:r>
            <a:r>
              <a:rPr sz="1800" b="1" spc="-5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= </a:t>
            </a:r>
            <a:r>
              <a:rPr sz="1800" b="1" spc="-5" dirty="0">
                <a:latin typeface="Times New Roman"/>
                <a:cs typeface="Times New Roman"/>
              </a:rPr>
              <a:t>set</a:t>
            </a:r>
            <a:r>
              <a:rPr sz="1800" b="1" dirty="0">
                <a:latin typeface="Times New Roman"/>
                <a:cs typeface="Times New Roman"/>
              </a:rPr>
              <a:t> of </a:t>
            </a:r>
            <a:r>
              <a:rPr sz="1800" b="1" spc="-5" dirty="0">
                <a:latin typeface="Times New Roman"/>
                <a:cs typeface="Times New Roman"/>
              </a:rPr>
              <a:t>all integers,</a:t>
            </a:r>
            <a:r>
              <a:rPr sz="1800" b="1" dirty="0">
                <a:latin typeface="Times New Roman"/>
                <a:cs typeface="Times New Roman"/>
              </a:rPr>
              <a:t> Z+ = </a:t>
            </a:r>
            <a:r>
              <a:rPr sz="1800" b="1" spc="-5" dirty="0">
                <a:latin typeface="Times New Roman"/>
                <a:cs typeface="Times New Roman"/>
              </a:rPr>
              <a:t>set </a:t>
            </a:r>
            <a:r>
              <a:rPr sz="1800" b="1" dirty="0">
                <a:latin typeface="Times New Roman"/>
                <a:cs typeface="Times New Roman"/>
              </a:rPr>
              <a:t>of </a:t>
            </a:r>
            <a:r>
              <a:rPr sz="1800" b="1" spc="-5" dirty="0">
                <a:latin typeface="Times New Roman"/>
                <a:cs typeface="Times New Roman"/>
              </a:rPr>
              <a:t>all</a:t>
            </a:r>
            <a:r>
              <a:rPr sz="1800" b="1" spc="450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+ve </a:t>
            </a:r>
            <a:r>
              <a:rPr sz="1800" b="1" spc="-5" dirty="0">
                <a:latin typeface="Times New Roman"/>
                <a:cs typeface="Times New Roman"/>
              </a:rPr>
              <a:t>integers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40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87786" y="774445"/>
            <a:ext cx="6741159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/>
              <a:t>n</a:t>
            </a:r>
            <a:r>
              <a:rPr sz="4350" baseline="24904" dirty="0"/>
              <a:t>2</a:t>
            </a:r>
            <a:r>
              <a:rPr sz="4400" dirty="0"/>
              <a:t>-2</a:t>
            </a:r>
            <a:r>
              <a:rPr sz="4400" spc="-10" dirty="0"/>
              <a:t> </a:t>
            </a:r>
            <a:r>
              <a:rPr sz="4400" spc="-5" dirty="0"/>
              <a:t>is</a:t>
            </a:r>
            <a:r>
              <a:rPr sz="4400" spc="-10" dirty="0"/>
              <a:t> </a:t>
            </a:r>
            <a:r>
              <a:rPr sz="4400" spc="-5" dirty="0"/>
              <a:t>never</a:t>
            </a:r>
            <a:r>
              <a:rPr sz="4400" spc="15" dirty="0"/>
              <a:t> </a:t>
            </a:r>
            <a:r>
              <a:rPr sz="4400" spc="-5" dirty="0"/>
              <a:t>divisible</a:t>
            </a:r>
            <a:r>
              <a:rPr sz="4400" dirty="0"/>
              <a:t> </a:t>
            </a:r>
            <a:r>
              <a:rPr sz="4400" spc="-5" dirty="0"/>
              <a:t>by</a:t>
            </a:r>
            <a:r>
              <a:rPr sz="4400" dirty="0"/>
              <a:t> </a:t>
            </a:r>
            <a:r>
              <a:rPr sz="4400" spc="-5" dirty="0"/>
              <a:t>3 if</a:t>
            </a:r>
            <a:r>
              <a:rPr sz="4400" spc="-10" dirty="0"/>
              <a:t> </a:t>
            </a:r>
            <a:r>
              <a:rPr sz="4400" spc="-5" dirty="0"/>
              <a:t>n</a:t>
            </a:r>
            <a:r>
              <a:rPr sz="4400" spc="-10" dirty="0"/>
              <a:t> </a:t>
            </a:r>
            <a:r>
              <a:rPr sz="4400" i="0" spc="-715" dirty="0">
                <a:latin typeface="Cambria Math"/>
                <a:cs typeface="Cambria Math"/>
              </a:rPr>
              <a:t>𝛜</a:t>
            </a:r>
            <a:r>
              <a:rPr sz="4400" spc="-715" dirty="0"/>
              <a:t>Z</a:t>
            </a:r>
            <a:endParaRPr sz="4400" dirty="0">
              <a:latin typeface="Cambria Math"/>
              <a:cs typeface="Cambria Math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6930" y="1840026"/>
            <a:ext cx="5659120" cy="258699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775"/>
              </a:spcBef>
            </a:pPr>
            <a:r>
              <a:rPr sz="2800" b="1" spc="-10" dirty="0">
                <a:latin typeface="Times New Roman"/>
                <a:cs typeface="Times New Roman"/>
              </a:rPr>
              <a:t>Proof:</a:t>
            </a:r>
            <a:endParaRPr sz="2800">
              <a:latin typeface="Times New Roman"/>
              <a:cs typeface="Times New Roman"/>
            </a:endParaRPr>
          </a:p>
          <a:p>
            <a:pPr marL="25400" marR="1625600" algn="just">
              <a:lnSpc>
                <a:spcPct val="119900"/>
              </a:lnSpc>
              <a:spcBef>
                <a:spcPts val="10"/>
              </a:spcBef>
            </a:pPr>
            <a:r>
              <a:rPr sz="2800" u="heavy" spc="-5" dirty="0">
                <a:solidFill>
                  <a:srgbClr val="00B0F0"/>
                </a:solidFill>
                <a:uFill>
                  <a:solidFill>
                    <a:srgbClr val="00B0F0"/>
                  </a:solidFill>
                </a:uFill>
                <a:latin typeface="Times New Roman"/>
                <a:cs typeface="Times New Roman"/>
              </a:rPr>
              <a:t>Case</a:t>
            </a:r>
            <a:r>
              <a:rPr sz="2800" u="heavy" spc="-30" dirty="0">
                <a:solidFill>
                  <a:srgbClr val="00B0F0"/>
                </a:solidFill>
                <a:uFill>
                  <a:solidFill>
                    <a:srgbClr val="00B0F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solidFill>
                  <a:srgbClr val="00B0F0"/>
                </a:solidFill>
                <a:uFill>
                  <a:solidFill>
                    <a:srgbClr val="00B0F0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3k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Z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-2 = </a:t>
            </a:r>
            <a:r>
              <a:rPr sz="2800" spc="5" dirty="0">
                <a:latin typeface="Times New Roman"/>
                <a:cs typeface="Times New Roman"/>
              </a:rPr>
              <a:t>9k</a:t>
            </a:r>
            <a:r>
              <a:rPr sz="2775" spc="7" baseline="25525" dirty="0">
                <a:latin typeface="Times New Roman"/>
                <a:cs typeface="Times New Roman"/>
              </a:rPr>
              <a:t>2 </a:t>
            </a:r>
            <a:r>
              <a:rPr sz="2800" dirty="0">
                <a:latin typeface="Times New Roman"/>
                <a:cs typeface="Times New Roman"/>
              </a:rPr>
              <a:t>- 2 = 3(3k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) - 2 =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3(3k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- 1)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  <a:p>
            <a:pPr marL="25400" algn="just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remainder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dividing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41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0524" y="774445"/>
            <a:ext cx="684339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/>
              <a:t>n</a:t>
            </a:r>
            <a:r>
              <a:rPr sz="4350" baseline="24904" dirty="0"/>
              <a:t>2</a:t>
            </a:r>
            <a:r>
              <a:rPr sz="4400" dirty="0"/>
              <a:t>-2</a:t>
            </a:r>
            <a:r>
              <a:rPr sz="4400" spc="-10" dirty="0"/>
              <a:t> </a:t>
            </a:r>
            <a:r>
              <a:rPr sz="4400" spc="-5" dirty="0"/>
              <a:t>is</a:t>
            </a:r>
            <a:r>
              <a:rPr sz="4400" spc="-10" dirty="0"/>
              <a:t> </a:t>
            </a:r>
            <a:r>
              <a:rPr sz="4400" spc="-5" dirty="0"/>
              <a:t>never</a:t>
            </a:r>
            <a:r>
              <a:rPr sz="4400" spc="15" dirty="0"/>
              <a:t> </a:t>
            </a:r>
            <a:r>
              <a:rPr sz="4400" spc="-5" dirty="0"/>
              <a:t>divisible</a:t>
            </a:r>
            <a:r>
              <a:rPr sz="4400" dirty="0"/>
              <a:t> </a:t>
            </a:r>
            <a:r>
              <a:rPr sz="4400" spc="-5" dirty="0"/>
              <a:t>by</a:t>
            </a:r>
            <a:r>
              <a:rPr sz="4400" dirty="0"/>
              <a:t> </a:t>
            </a:r>
            <a:r>
              <a:rPr sz="4400" spc="-5" dirty="0"/>
              <a:t>3 if</a:t>
            </a:r>
            <a:r>
              <a:rPr sz="4400" spc="-10" dirty="0"/>
              <a:t> </a:t>
            </a:r>
            <a:r>
              <a:rPr sz="4400" spc="-5" dirty="0"/>
              <a:t>n</a:t>
            </a:r>
            <a:r>
              <a:rPr sz="4400" spc="-10" dirty="0"/>
              <a:t> </a:t>
            </a:r>
            <a:r>
              <a:rPr sz="4400" i="0" spc="-5" dirty="0">
                <a:latin typeface="Cambria Math"/>
                <a:cs typeface="Cambria Math"/>
              </a:rPr>
              <a:t>∈</a:t>
            </a:r>
            <a:r>
              <a:rPr sz="4400" spc="-5" dirty="0"/>
              <a:t>Z</a:t>
            </a:r>
            <a:endParaRPr sz="4400">
              <a:latin typeface="Cambria Math"/>
              <a:cs typeface="Cambria Math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34295" y="1994712"/>
            <a:ext cx="6365875" cy="2072639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65"/>
              </a:spcBef>
            </a:pPr>
            <a:r>
              <a:rPr sz="2800" u="heavy" spc="-5" dirty="0">
                <a:solidFill>
                  <a:srgbClr val="00B0F0"/>
                </a:solidFill>
                <a:uFill>
                  <a:solidFill>
                    <a:srgbClr val="00B0F0"/>
                  </a:solidFill>
                </a:uFill>
                <a:latin typeface="Times New Roman"/>
                <a:cs typeface="Times New Roman"/>
              </a:rPr>
              <a:t>Case</a:t>
            </a:r>
            <a:r>
              <a:rPr sz="2800" u="heavy" spc="-30" dirty="0">
                <a:solidFill>
                  <a:srgbClr val="00B0F0"/>
                </a:solidFill>
                <a:uFill>
                  <a:solidFill>
                    <a:srgbClr val="00B0F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solidFill>
                  <a:srgbClr val="00B0F0"/>
                </a:solidFill>
                <a:uFill>
                  <a:solidFill>
                    <a:srgbClr val="00B0F0"/>
                  </a:solidFill>
                </a:uFill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3k+1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Z</a:t>
            </a:r>
            <a:endParaRPr sz="2800">
              <a:latin typeface="Times New Roman"/>
              <a:cs typeface="Times New Roman"/>
            </a:endParaRPr>
          </a:p>
          <a:p>
            <a:pPr marL="38100" marR="1143635" indent="-635">
              <a:lnSpc>
                <a:spcPts val="4029"/>
              </a:lnSpc>
              <a:spcBef>
                <a:spcPts val="240"/>
              </a:spcBef>
            </a:pP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-2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(3k+1)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- 2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9k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6k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+1-2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3(3k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2k)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- 1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3(3k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2k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-1)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30"/>
              </a:spcBef>
            </a:pPr>
            <a:r>
              <a:rPr sz="2800" spc="-5" dirty="0">
                <a:latin typeface="Times New Roman"/>
                <a:cs typeface="Times New Roman"/>
              </a:rPr>
              <a:t>Thus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remainder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dividing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 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42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02086" y="774445"/>
            <a:ext cx="6741159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/>
              <a:t>n</a:t>
            </a:r>
            <a:r>
              <a:rPr sz="4350" baseline="24904" dirty="0"/>
              <a:t>2</a:t>
            </a:r>
            <a:r>
              <a:rPr sz="4400" dirty="0"/>
              <a:t>-2</a:t>
            </a:r>
            <a:r>
              <a:rPr sz="4400" spc="-10" dirty="0"/>
              <a:t> </a:t>
            </a:r>
            <a:r>
              <a:rPr sz="4400" spc="-5" dirty="0"/>
              <a:t>is</a:t>
            </a:r>
            <a:r>
              <a:rPr sz="4400" spc="-10" dirty="0"/>
              <a:t> </a:t>
            </a:r>
            <a:r>
              <a:rPr sz="4400" spc="-5" dirty="0"/>
              <a:t>never</a:t>
            </a:r>
            <a:r>
              <a:rPr sz="4400" spc="15" dirty="0"/>
              <a:t> </a:t>
            </a:r>
            <a:r>
              <a:rPr sz="4400" spc="-5" dirty="0"/>
              <a:t>divisible</a:t>
            </a:r>
            <a:r>
              <a:rPr sz="4400" dirty="0"/>
              <a:t> </a:t>
            </a:r>
            <a:r>
              <a:rPr sz="4400" spc="-5" dirty="0"/>
              <a:t>by</a:t>
            </a:r>
            <a:r>
              <a:rPr sz="4400" dirty="0"/>
              <a:t> </a:t>
            </a:r>
            <a:r>
              <a:rPr sz="4400" spc="-5" dirty="0"/>
              <a:t>3 if</a:t>
            </a:r>
            <a:r>
              <a:rPr sz="4400" spc="-10" dirty="0"/>
              <a:t> </a:t>
            </a:r>
            <a:r>
              <a:rPr sz="4400" spc="-5" dirty="0"/>
              <a:t>n</a:t>
            </a:r>
            <a:r>
              <a:rPr sz="4400" spc="-10" dirty="0"/>
              <a:t> </a:t>
            </a:r>
            <a:r>
              <a:rPr sz="4400" i="0" spc="-715" dirty="0">
                <a:latin typeface="Cambria Math"/>
                <a:cs typeface="Cambria Math"/>
              </a:rPr>
              <a:t>𝛜</a:t>
            </a:r>
            <a:r>
              <a:rPr sz="4400" spc="-715" dirty="0"/>
              <a:t>Z</a:t>
            </a:r>
            <a:endParaRPr sz="4400" dirty="0">
              <a:latin typeface="Cambria Math"/>
              <a:cs typeface="Cambria Math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7683" y="1537512"/>
            <a:ext cx="7738109" cy="3522979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65"/>
              </a:spcBef>
            </a:pPr>
            <a:r>
              <a:rPr sz="2800" u="heavy" spc="-5" dirty="0">
                <a:solidFill>
                  <a:srgbClr val="00B0F0"/>
                </a:solidFill>
                <a:uFill>
                  <a:solidFill>
                    <a:srgbClr val="00B0F0"/>
                  </a:solidFill>
                </a:uFill>
                <a:latin typeface="Times New Roman"/>
                <a:cs typeface="Times New Roman"/>
              </a:rPr>
              <a:t>Case</a:t>
            </a:r>
            <a:r>
              <a:rPr sz="2800" u="heavy" spc="-30" dirty="0">
                <a:solidFill>
                  <a:srgbClr val="00B0F0"/>
                </a:solidFill>
                <a:uFill>
                  <a:solidFill>
                    <a:srgbClr val="00B0F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solidFill>
                  <a:srgbClr val="00B0F0"/>
                </a:solidFill>
                <a:uFill>
                  <a:solidFill>
                    <a:srgbClr val="00B0F0"/>
                  </a:solidFill>
                </a:uFill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3k+2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Z</a:t>
            </a:r>
            <a:endParaRPr sz="2800">
              <a:latin typeface="Times New Roman"/>
              <a:cs typeface="Times New Roman"/>
            </a:endParaRPr>
          </a:p>
          <a:p>
            <a:pPr marL="50800" marR="2030095" indent="-635">
              <a:lnSpc>
                <a:spcPts val="4029"/>
              </a:lnSpc>
              <a:spcBef>
                <a:spcPts val="240"/>
              </a:spcBef>
            </a:pP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-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–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(3k+2)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- 2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9k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12k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+4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-2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3(3k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4k)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endParaRPr sz="28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430"/>
              </a:spcBef>
            </a:pPr>
            <a:r>
              <a:rPr sz="2800" spc="-5" dirty="0">
                <a:latin typeface="Times New Roman"/>
                <a:cs typeface="Times New Roman"/>
              </a:rPr>
              <a:t>Thus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remainder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dividing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marL="393700" marR="43180" indent="-343535">
              <a:lnSpc>
                <a:spcPct val="100000"/>
              </a:lnSpc>
              <a:tabLst>
                <a:tab pos="1798320" algn="l"/>
              </a:tabLst>
            </a:pP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In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each case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remainder when dividing </a:t>
            </a:r>
            <a:r>
              <a:rPr sz="2800" spc="5" dirty="0">
                <a:solidFill>
                  <a:srgbClr val="FF0000"/>
                </a:solidFill>
                <a:latin typeface="Times New Roman"/>
                <a:cs typeface="Times New Roman"/>
              </a:rPr>
              <a:t>n</a:t>
            </a:r>
            <a:r>
              <a:rPr sz="2775" spc="7" baseline="25525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2800" spc="5" dirty="0">
                <a:solidFill>
                  <a:srgbClr val="FF0000"/>
                </a:solidFill>
                <a:latin typeface="Times New Roman"/>
                <a:cs typeface="Times New Roman"/>
              </a:rPr>
              <a:t>-2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by 3 is </a:t>
            </a:r>
            <a:r>
              <a:rPr sz="2800" spc="-6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nonzero.	This</a:t>
            </a:r>
            <a:r>
              <a:rPr sz="2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proves</a:t>
            </a:r>
            <a:r>
              <a:rPr sz="28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8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theorem.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05176" y="103253"/>
            <a:ext cx="4538345" cy="1191260"/>
          </a:xfrm>
          <a:prstGeom prst="rect">
            <a:avLst/>
          </a:prstGeom>
        </p:spPr>
        <p:txBody>
          <a:bodyPr vert="horz" wrap="square" lIns="0" tIns="2266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785"/>
              </a:spcBef>
            </a:pPr>
            <a:r>
              <a:rPr spc="-5" dirty="0"/>
              <a:t>Fallacies</a:t>
            </a:r>
          </a:p>
          <a:p>
            <a:pPr algn="ctr">
              <a:lnSpc>
                <a:spcPct val="100000"/>
              </a:lnSpc>
              <a:spcBef>
                <a:spcPts val="535"/>
              </a:spcBef>
            </a:pPr>
            <a:r>
              <a:rPr sz="1400" i="0" spc="-5" dirty="0">
                <a:latin typeface="Times New Roman"/>
                <a:cs typeface="Times New Roman"/>
              </a:rPr>
              <a:t>[A</a:t>
            </a:r>
            <a:r>
              <a:rPr sz="1400" i="0" spc="-75" dirty="0">
                <a:latin typeface="Times New Roman"/>
                <a:cs typeface="Times New Roman"/>
              </a:rPr>
              <a:t> </a:t>
            </a:r>
            <a:r>
              <a:rPr sz="1400" i="0" spc="-5" dirty="0">
                <a:latin typeface="Times New Roman"/>
                <a:cs typeface="Times New Roman"/>
              </a:rPr>
              <a:t>mistaken</a:t>
            </a:r>
            <a:r>
              <a:rPr sz="1400" i="0" spc="25" dirty="0">
                <a:latin typeface="Times New Roman"/>
                <a:cs typeface="Times New Roman"/>
              </a:rPr>
              <a:t> </a:t>
            </a:r>
            <a:r>
              <a:rPr sz="1400" i="0" spc="-5" dirty="0">
                <a:latin typeface="Times New Roman"/>
                <a:cs typeface="Times New Roman"/>
              </a:rPr>
              <a:t>belief,</a:t>
            </a:r>
            <a:r>
              <a:rPr sz="1400" i="0" spc="5" dirty="0">
                <a:latin typeface="Times New Roman"/>
                <a:cs typeface="Times New Roman"/>
              </a:rPr>
              <a:t> </a:t>
            </a:r>
            <a:r>
              <a:rPr sz="1400" i="0" spc="-5" dirty="0">
                <a:latin typeface="Times New Roman"/>
                <a:cs typeface="Times New Roman"/>
              </a:rPr>
              <a:t>especially</a:t>
            </a:r>
            <a:r>
              <a:rPr sz="1400" i="0" spc="30" dirty="0">
                <a:latin typeface="Times New Roman"/>
                <a:cs typeface="Times New Roman"/>
              </a:rPr>
              <a:t> </a:t>
            </a:r>
            <a:r>
              <a:rPr sz="1400" i="0" spc="-5" dirty="0">
                <a:latin typeface="Times New Roman"/>
                <a:cs typeface="Times New Roman"/>
              </a:rPr>
              <a:t>one</a:t>
            </a:r>
            <a:r>
              <a:rPr sz="1400" i="0" spc="5" dirty="0">
                <a:latin typeface="Times New Roman"/>
                <a:cs typeface="Times New Roman"/>
              </a:rPr>
              <a:t> </a:t>
            </a:r>
            <a:r>
              <a:rPr sz="1400" i="0" spc="-5" dirty="0">
                <a:latin typeface="Times New Roman"/>
                <a:cs typeface="Times New Roman"/>
              </a:rPr>
              <a:t>based</a:t>
            </a:r>
            <a:r>
              <a:rPr sz="1400" i="0" spc="25" dirty="0">
                <a:latin typeface="Times New Roman"/>
                <a:cs typeface="Times New Roman"/>
              </a:rPr>
              <a:t> </a:t>
            </a:r>
            <a:r>
              <a:rPr sz="1400" i="0" spc="-5" dirty="0">
                <a:latin typeface="Times New Roman"/>
                <a:cs typeface="Times New Roman"/>
              </a:rPr>
              <a:t>on</a:t>
            </a:r>
            <a:r>
              <a:rPr sz="1400" i="0" dirty="0">
                <a:latin typeface="Times New Roman"/>
                <a:cs typeface="Times New Roman"/>
              </a:rPr>
              <a:t> </a:t>
            </a:r>
            <a:r>
              <a:rPr sz="1400" i="0" spc="-5" dirty="0">
                <a:latin typeface="Times New Roman"/>
                <a:cs typeface="Times New Roman"/>
              </a:rPr>
              <a:t>unsound</a:t>
            </a:r>
            <a:r>
              <a:rPr sz="1400" i="0" dirty="0">
                <a:latin typeface="Times New Roman"/>
                <a:cs typeface="Times New Roman"/>
              </a:rPr>
              <a:t> </a:t>
            </a:r>
            <a:r>
              <a:rPr sz="1400" i="0" spc="-10" dirty="0">
                <a:latin typeface="Times New Roman"/>
                <a:cs typeface="Times New Roman"/>
              </a:rPr>
              <a:t>argument]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2327911"/>
            <a:ext cx="190500" cy="19888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02640" y="2068627"/>
            <a:ext cx="7155180" cy="352552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5"/>
              </a:spcBef>
            </a:pPr>
            <a:r>
              <a:rPr sz="2800" spc="-5" dirty="0">
                <a:latin typeface="Times New Roman"/>
                <a:cs typeface="Times New Roman"/>
              </a:rPr>
              <a:t>Fallacy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affirming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conclusion</a:t>
            </a:r>
            <a:endParaRPr sz="28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680"/>
              </a:spcBef>
              <a:buSzPct val="78571"/>
              <a:buChar char="•"/>
              <a:tabLst>
                <a:tab pos="412115" algn="l"/>
                <a:tab pos="412750" algn="l"/>
              </a:tabLst>
            </a:pPr>
            <a:r>
              <a:rPr sz="2800" dirty="0">
                <a:latin typeface="Times New Roman"/>
                <a:cs typeface="Times New Roman"/>
              </a:rPr>
              <a:t>[(p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q]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2800" spc="-5" dirty="0">
                <a:latin typeface="Times New Roman"/>
                <a:cs typeface="Times New Roman"/>
              </a:rPr>
              <a:t>Fallacy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denying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hypothesis</a:t>
            </a:r>
            <a:endParaRPr sz="2800">
              <a:latin typeface="Times New Roman"/>
              <a:cs typeface="Times New Roman"/>
            </a:endParaRPr>
          </a:p>
          <a:p>
            <a:pPr marL="12700" marR="3059430" indent="114300">
              <a:lnSpc>
                <a:spcPct val="119800"/>
              </a:lnSpc>
              <a:spcBef>
                <a:spcPts val="15"/>
              </a:spcBef>
              <a:buSzPct val="78571"/>
              <a:buChar char="•"/>
              <a:tabLst>
                <a:tab pos="412115" algn="l"/>
                <a:tab pos="412750" algn="l"/>
              </a:tabLst>
            </a:pPr>
            <a:r>
              <a:rPr sz="2800" dirty="0">
                <a:latin typeface="Times New Roman"/>
                <a:cs typeface="Times New Roman"/>
              </a:rPr>
              <a:t>[(p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 q) 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dirty="0">
                <a:latin typeface="Times New Roman"/>
                <a:cs typeface="Times New Roman"/>
              </a:rPr>
              <a:t>p]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dirty="0">
                <a:latin typeface="Times New Roman"/>
                <a:cs typeface="Times New Roman"/>
              </a:rPr>
              <a:t>q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Fallacy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circular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reasoning</a:t>
            </a:r>
            <a:endParaRPr sz="2800">
              <a:latin typeface="Times New Roman"/>
              <a:cs typeface="Times New Roman"/>
            </a:endParaRPr>
          </a:p>
          <a:p>
            <a:pPr marL="412750" marR="5080" indent="-285750">
              <a:lnSpc>
                <a:spcPct val="100000"/>
              </a:lnSpc>
              <a:spcBef>
                <a:spcPts val="670"/>
              </a:spcBef>
              <a:buSzPct val="78571"/>
              <a:buChar char="•"/>
              <a:tabLst>
                <a:tab pos="412115" algn="l"/>
                <a:tab pos="412750" algn="l"/>
              </a:tabLst>
            </a:pPr>
            <a:r>
              <a:rPr sz="2800" spc="-5" dirty="0">
                <a:latin typeface="Times New Roman"/>
                <a:cs typeface="Times New Roman"/>
              </a:rPr>
              <a:t>One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5" dirty="0">
                <a:latin typeface="Times New Roman"/>
                <a:cs typeface="Times New Roman"/>
              </a:rPr>
              <a:t> more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steps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proof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based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truth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statement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being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proved.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3352039"/>
            <a:ext cx="190500" cy="19888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4376167"/>
            <a:ext cx="190500" cy="19888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05600" y="343661"/>
            <a:ext cx="2152637" cy="179984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1"/>
            <a:ext cx="1905000" cy="1904998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43</a:t>
            </a:fld>
            <a:endParaRPr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06169" y="424243"/>
            <a:ext cx="133159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Proof</a:t>
            </a:r>
            <a:r>
              <a:rPr spc="-5" dirty="0"/>
              <a:t>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26167" y="1612208"/>
            <a:ext cx="7232650" cy="3609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2227580" indent="-635">
              <a:lnSpc>
                <a:spcPct val="110000"/>
              </a:lnSpc>
              <a:spcBef>
                <a:spcPts val="10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if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775" b="1" baseline="25525" dirty="0">
                <a:latin typeface="Times New Roman"/>
                <a:cs typeface="Times New Roman"/>
              </a:rPr>
              <a:t>3</a:t>
            </a:r>
            <a:r>
              <a:rPr sz="2775" b="1" spc="352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then</a:t>
            </a:r>
            <a:r>
              <a:rPr sz="2800" b="1" dirty="0">
                <a:latin typeface="Times New Roman"/>
                <a:cs typeface="Times New Roman"/>
              </a:rPr>
              <a:t> n 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even. </a:t>
            </a:r>
            <a:r>
              <a:rPr sz="2800" b="1" spc="-68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P</a:t>
            </a:r>
            <a:r>
              <a:rPr sz="2800" b="1" spc="-50" dirty="0">
                <a:latin typeface="Times New Roman"/>
                <a:cs typeface="Times New Roman"/>
              </a:rPr>
              <a:t>r</a:t>
            </a:r>
            <a:r>
              <a:rPr sz="2800" b="1" dirty="0">
                <a:latin typeface="Times New Roman"/>
                <a:cs typeface="Times New Roman"/>
              </a:rPr>
              <a:t>oof:</a:t>
            </a:r>
            <a:r>
              <a:rPr sz="2800" b="1" spc="-1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ssu</a:t>
            </a:r>
            <a:r>
              <a:rPr sz="2800" spc="-5" dirty="0">
                <a:latin typeface="Times New Roman"/>
                <a:cs typeface="Times New Roman"/>
              </a:rPr>
              <a:t>m</a:t>
            </a:r>
            <a:r>
              <a:rPr sz="2800" dirty="0">
                <a:latin typeface="Times New Roman"/>
                <a:cs typeface="Times New Roman"/>
              </a:rPr>
              <a:t>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spc="7" baseline="25525" dirty="0">
                <a:latin typeface="Times New Roman"/>
                <a:cs typeface="Times New Roman"/>
              </a:rPr>
              <a:t>3</a:t>
            </a:r>
            <a:r>
              <a:rPr sz="2775" baseline="25525" dirty="0">
                <a:latin typeface="Times New Roman"/>
                <a:cs typeface="Times New Roman"/>
              </a:rPr>
              <a:t> </a:t>
            </a:r>
            <a:r>
              <a:rPr sz="2775" spc="-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dirty="0">
                <a:latin typeface="Times New Roman"/>
                <a:cs typeface="Times New Roman"/>
              </a:rPr>
              <a:t>v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dirty="0">
                <a:latin typeface="Times New Roman"/>
                <a:cs typeface="Times New Roman"/>
              </a:rPr>
              <a:t>n.</a:t>
            </a:r>
            <a:endParaRPr sz="2800">
              <a:latin typeface="Times New Roman"/>
              <a:cs typeface="Times New Roman"/>
            </a:endParaRPr>
          </a:p>
          <a:p>
            <a:pPr marL="393700" marR="43180" indent="-343535">
              <a:lnSpc>
                <a:spcPts val="3020"/>
              </a:lnSpc>
              <a:spcBef>
                <a:spcPts val="725"/>
              </a:spcBef>
              <a:tabLst>
                <a:tab pos="1009650" algn="l"/>
                <a:tab pos="3464560" algn="l"/>
              </a:tabLst>
            </a:pPr>
            <a:r>
              <a:rPr sz="2800" spc="-5" dirty="0">
                <a:latin typeface="Times New Roman"/>
                <a:cs typeface="Times New Roman"/>
              </a:rPr>
              <a:t>Then </a:t>
            </a:r>
            <a:r>
              <a:rPr sz="2800" spc="-5" dirty="0">
                <a:latin typeface="Symbol"/>
                <a:cs typeface="Symbol"/>
              </a:rPr>
              <a:t></a:t>
            </a:r>
            <a:r>
              <a:rPr sz="2800" spc="-5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Z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</a:t>
            </a:r>
            <a:r>
              <a:rPr sz="2800" spc="5" dirty="0">
                <a:latin typeface="Times New Roman"/>
                <a:cs typeface="Times New Roman"/>
              </a:rPr>
              <a:t> n</a:t>
            </a:r>
            <a:r>
              <a:rPr sz="2775" spc="7" baseline="25525" dirty="0">
                <a:latin typeface="Times New Roman"/>
                <a:cs typeface="Times New Roman"/>
              </a:rPr>
              <a:t>3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8k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.	It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follows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Symbol"/>
                <a:cs typeface="Symbol"/>
              </a:rPr>
              <a:t></a:t>
            </a:r>
            <a:r>
              <a:rPr sz="2800" dirty="0">
                <a:latin typeface="Times New Roman"/>
                <a:cs typeface="Times New Roman"/>
              </a:rPr>
              <a:t>8k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2k.	</a:t>
            </a:r>
            <a:r>
              <a:rPr sz="2800" spc="-5" dirty="0">
                <a:latin typeface="Times New Roman"/>
                <a:cs typeface="Times New Roman"/>
              </a:rPr>
              <a:t>Therefore,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even.</a:t>
            </a:r>
            <a:endParaRPr sz="28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290"/>
              </a:spcBef>
              <a:tabLst>
                <a:tab pos="5750560" algn="l"/>
              </a:tabLst>
            </a:pPr>
            <a:r>
              <a:rPr sz="2800" i="1" spc="-5" dirty="0">
                <a:latin typeface="Times New Roman"/>
                <a:cs typeface="Times New Roman"/>
              </a:rPr>
              <a:t>Statement</a:t>
            </a:r>
            <a:r>
              <a:rPr sz="2800" i="1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true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but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spc="-15" dirty="0">
                <a:latin typeface="Times New Roman"/>
                <a:cs typeface="Times New Roman"/>
              </a:rPr>
              <a:t>argument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false.	(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Why?</a:t>
            </a:r>
            <a:r>
              <a:rPr sz="2800" spc="-5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800">
              <a:latin typeface="Times New Roman"/>
              <a:cs typeface="Times New Roman"/>
            </a:endParaRPr>
          </a:p>
          <a:p>
            <a:pPr marL="393700" marR="450850" indent="-343535">
              <a:lnSpc>
                <a:spcPts val="3020"/>
              </a:lnSpc>
            </a:pPr>
            <a:r>
              <a:rPr sz="2800" spc="-10" dirty="0">
                <a:latin typeface="Times New Roman"/>
                <a:cs typeface="Times New Roman"/>
              </a:rPr>
              <a:t>Argument </a:t>
            </a:r>
            <a:r>
              <a:rPr sz="2800" spc="-5" dirty="0">
                <a:latin typeface="Times New Roman"/>
                <a:cs typeface="Times New Roman"/>
              </a:rPr>
              <a:t>assumes that </a:t>
            </a:r>
            <a:r>
              <a:rPr sz="2800" dirty="0">
                <a:latin typeface="Times New Roman"/>
                <a:cs typeface="Times New Roman"/>
              </a:rPr>
              <a:t>n is </a:t>
            </a:r>
            <a:r>
              <a:rPr sz="2800" spc="-5" dirty="0">
                <a:latin typeface="Times New Roman"/>
                <a:cs typeface="Times New Roman"/>
              </a:rPr>
              <a:t>even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making 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the </a:t>
            </a:r>
            <a:r>
              <a:rPr sz="2800" spc="-685" dirty="0">
                <a:solidFill>
                  <a:srgbClr val="00B0F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claim</a:t>
            </a:r>
            <a:r>
              <a:rPr sz="2800" spc="-30" dirty="0">
                <a:solidFill>
                  <a:srgbClr val="00B0F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n</a:t>
            </a:r>
            <a:r>
              <a:rPr sz="2775" baseline="25525" dirty="0">
                <a:solidFill>
                  <a:srgbClr val="00B0F0"/>
                </a:solidFill>
                <a:latin typeface="Times New Roman"/>
                <a:cs typeface="Times New Roman"/>
              </a:rPr>
              <a:t>3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=8k</a:t>
            </a:r>
            <a:r>
              <a:rPr sz="2775" baseline="25525" dirty="0">
                <a:solidFill>
                  <a:srgbClr val="00B0F0"/>
                </a:solidFill>
                <a:latin typeface="Times New Roman"/>
                <a:cs typeface="Times New Roman"/>
              </a:rPr>
              <a:t>3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,</a:t>
            </a:r>
            <a:r>
              <a:rPr sz="2800" spc="-15" dirty="0">
                <a:solidFill>
                  <a:srgbClr val="00B0F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rather</a:t>
            </a:r>
            <a:r>
              <a:rPr sz="2800" spc="-10" dirty="0">
                <a:solidFill>
                  <a:srgbClr val="00B0F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than</a:t>
            </a:r>
            <a:r>
              <a:rPr sz="2800" spc="-20" dirty="0">
                <a:solidFill>
                  <a:srgbClr val="00B0F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n</a:t>
            </a:r>
            <a:r>
              <a:rPr sz="2775" spc="-7" baseline="25525" dirty="0">
                <a:solidFill>
                  <a:srgbClr val="00B0F0"/>
                </a:solidFill>
                <a:latin typeface="Times New Roman"/>
                <a:cs typeface="Times New Roman"/>
              </a:rPr>
              <a:t>3</a:t>
            </a:r>
            <a:r>
              <a:rPr sz="2775" spc="367" baseline="25525" dirty="0">
                <a:solidFill>
                  <a:srgbClr val="00B0F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=</a:t>
            </a:r>
            <a:r>
              <a:rPr sz="2800" spc="-10" dirty="0">
                <a:solidFill>
                  <a:srgbClr val="00B0F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2k.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54905" y="4846446"/>
            <a:ext cx="1035050" cy="400050"/>
          </a:xfrm>
          <a:custGeom>
            <a:avLst/>
            <a:gdLst/>
            <a:ahLst/>
            <a:cxnLst/>
            <a:rect l="l" t="t" r="r" b="b"/>
            <a:pathLst>
              <a:path w="1035050" h="400050">
                <a:moveTo>
                  <a:pt x="40322" y="314274"/>
                </a:moveTo>
                <a:lnTo>
                  <a:pt x="40322" y="314274"/>
                </a:lnTo>
                <a:lnTo>
                  <a:pt x="74523" y="314274"/>
                </a:lnTo>
                <a:lnTo>
                  <a:pt x="80276" y="320039"/>
                </a:lnTo>
                <a:lnTo>
                  <a:pt x="91440" y="320039"/>
                </a:lnTo>
                <a:lnTo>
                  <a:pt x="97205" y="320039"/>
                </a:lnTo>
                <a:lnTo>
                  <a:pt x="108724" y="325793"/>
                </a:lnTo>
                <a:lnTo>
                  <a:pt x="120243" y="325793"/>
                </a:lnTo>
                <a:lnTo>
                  <a:pt x="125996" y="325793"/>
                </a:lnTo>
                <a:lnTo>
                  <a:pt x="131762" y="325793"/>
                </a:lnTo>
                <a:lnTo>
                  <a:pt x="137160" y="331558"/>
                </a:lnTo>
                <a:lnTo>
                  <a:pt x="165963" y="331558"/>
                </a:lnTo>
                <a:lnTo>
                  <a:pt x="171716" y="337311"/>
                </a:lnTo>
                <a:lnTo>
                  <a:pt x="188645" y="343077"/>
                </a:lnTo>
                <a:lnTo>
                  <a:pt x="194398" y="343077"/>
                </a:lnTo>
                <a:lnTo>
                  <a:pt x="205917" y="343077"/>
                </a:lnTo>
                <a:lnTo>
                  <a:pt x="217436" y="343077"/>
                </a:lnTo>
                <a:lnTo>
                  <a:pt x="223202" y="343077"/>
                </a:lnTo>
                <a:lnTo>
                  <a:pt x="228600" y="343077"/>
                </a:lnTo>
                <a:lnTo>
                  <a:pt x="245884" y="348475"/>
                </a:lnTo>
                <a:lnTo>
                  <a:pt x="257403" y="354228"/>
                </a:lnTo>
                <a:lnTo>
                  <a:pt x="268922" y="354228"/>
                </a:lnTo>
                <a:lnTo>
                  <a:pt x="274320" y="354228"/>
                </a:lnTo>
                <a:lnTo>
                  <a:pt x="291604" y="354228"/>
                </a:lnTo>
                <a:lnTo>
                  <a:pt x="297357" y="354228"/>
                </a:lnTo>
                <a:lnTo>
                  <a:pt x="320040" y="359994"/>
                </a:lnTo>
                <a:lnTo>
                  <a:pt x="331558" y="359994"/>
                </a:lnTo>
                <a:lnTo>
                  <a:pt x="354596" y="365759"/>
                </a:lnTo>
                <a:lnTo>
                  <a:pt x="365760" y="365759"/>
                </a:lnTo>
                <a:lnTo>
                  <a:pt x="371525" y="365759"/>
                </a:lnTo>
                <a:lnTo>
                  <a:pt x="377278" y="371513"/>
                </a:lnTo>
                <a:lnTo>
                  <a:pt x="394563" y="377278"/>
                </a:lnTo>
                <a:lnTo>
                  <a:pt x="417245" y="377278"/>
                </a:lnTo>
                <a:lnTo>
                  <a:pt x="440283" y="383031"/>
                </a:lnTo>
                <a:lnTo>
                  <a:pt x="451802" y="383031"/>
                </a:lnTo>
                <a:lnTo>
                  <a:pt x="468718" y="388797"/>
                </a:lnTo>
                <a:lnTo>
                  <a:pt x="480237" y="388797"/>
                </a:lnTo>
                <a:lnTo>
                  <a:pt x="486003" y="388797"/>
                </a:lnTo>
                <a:lnTo>
                  <a:pt x="520204" y="388797"/>
                </a:lnTo>
                <a:lnTo>
                  <a:pt x="525957" y="394195"/>
                </a:lnTo>
                <a:lnTo>
                  <a:pt x="560158" y="394195"/>
                </a:lnTo>
                <a:lnTo>
                  <a:pt x="577443" y="399948"/>
                </a:lnTo>
                <a:lnTo>
                  <a:pt x="583196" y="399948"/>
                </a:lnTo>
                <a:lnTo>
                  <a:pt x="691565" y="399948"/>
                </a:lnTo>
                <a:lnTo>
                  <a:pt x="697318" y="394195"/>
                </a:lnTo>
                <a:lnTo>
                  <a:pt x="743038" y="394195"/>
                </a:lnTo>
                <a:lnTo>
                  <a:pt x="766076" y="388797"/>
                </a:lnTo>
                <a:lnTo>
                  <a:pt x="771842" y="388797"/>
                </a:lnTo>
                <a:lnTo>
                  <a:pt x="783005" y="388797"/>
                </a:lnTo>
                <a:lnTo>
                  <a:pt x="788758" y="383031"/>
                </a:lnTo>
                <a:lnTo>
                  <a:pt x="794524" y="383031"/>
                </a:lnTo>
                <a:lnTo>
                  <a:pt x="800277" y="377278"/>
                </a:lnTo>
                <a:lnTo>
                  <a:pt x="806043" y="377278"/>
                </a:lnTo>
                <a:lnTo>
                  <a:pt x="817562" y="377278"/>
                </a:lnTo>
                <a:lnTo>
                  <a:pt x="828725" y="371513"/>
                </a:lnTo>
                <a:lnTo>
                  <a:pt x="845997" y="371513"/>
                </a:lnTo>
                <a:lnTo>
                  <a:pt x="868680" y="359994"/>
                </a:lnTo>
                <a:lnTo>
                  <a:pt x="880198" y="354228"/>
                </a:lnTo>
                <a:lnTo>
                  <a:pt x="885964" y="354228"/>
                </a:lnTo>
                <a:lnTo>
                  <a:pt x="885964" y="348475"/>
                </a:lnTo>
                <a:lnTo>
                  <a:pt x="885964" y="343077"/>
                </a:lnTo>
                <a:lnTo>
                  <a:pt x="891717" y="343077"/>
                </a:lnTo>
                <a:lnTo>
                  <a:pt x="897483" y="343077"/>
                </a:lnTo>
                <a:lnTo>
                  <a:pt x="903236" y="343077"/>
                </a:lnTo>
                <a:lnTo>
                  <a:pt x="903236" y="337311"/>
                </a:lnTo>
                <a:lnTo>
                  <a:pt x="909002" y="331558"/>
                </a:lnTo>
                <a:lnTo>
                  <a:pt x="909002" y="325793"/>
                </a:lnTo>
                <a:lnTo>
                  <a:pt x="914400" y="325793"/>
                </a:lnTo>
                <a:lnTo>
                  <a:pt x="920165" y="325793"/>
                </a:lnTo>
                <a:lnTo>
                  <a:pt x="920165" y="320039"/>
                </a:lnTo>
                <a:lnTo>
                  <a:pt x="920165" y="314274"/>
                </a:lnTo>
                <a:lnTo>
                  <a:pt x="925918" y="308508"/>
                </a:lnTo>
                <a:lnTo>
                  <a:pt x="925918" y="302755"/>
                </a:lnTo>
                <a:lnTo>
                  <a:pt x="931684" y="297357"/>
                </a:lnTo>
                <a:lnTo>
                  <a:pt x="931684" y="291591"/>
                </a:lnTo>
                <a:lnTo>
                  <a:pt x="931684" y="285838"/>
                </a:lnTo>
                <a:lnTo>
                  <a:pt x="937437" y="280073"/>
                </a:lnTo>
                <a:lnTo>
                  <a:pt x="937437" y="274319"/>
                </a:lnTo>
                <a:lnTo>
                  <a:pt x="937437" y="268554"/>
                </a:lnTo>
                <a:lnTo>
                  <a:pt x="937437" y="262788"/>
                </a:lnTo>
                <a:lnTo>
                  <a:pt x="937437" y="257035"/>
                </a:lnTo>
                <a:lnTo>
                  <a:pt x="937437" y="251637"/>
                </a:lnTo>
                <a:lnTo>
                  <a:pt x="943203" y="245871"/>
                </a:lnTo>
                <a:lnTo>
                  <a:pt x="943203" y="240118"/>
                </a:lnTo>
                <a:lnTo>
                  <a:pt x="948956" y="234353"/>
                </a:lnTo>
                <a:lnTo>
                  <a:pt x="954722" y="228599"/>
                </a:lnTo>
                <a:lnTo>
                  <a:pt x="954722" y="222834"/>
                </a:lnTo>
                <a:lnTo>
                  <a:pt x="954722" y="217068"/>
                </a:lnTo>
                <a:lnTo>
                  <a:pt x="960120" y="211315"/>
                </a:lnTo>
                <a:lnTo>
                  <a:pt x="965885" y="211315"/>
                </a:lnTo>
                <a:lnTo>
                  <a:pt x="965885" y="205917"/>
                </a:lnTo>
                <a:lnTo>
                  <a:pt x="965885" y="200151"/>
                </a:lnTo>
                <a:lnTo>
                  <a:pt x="971638" y="200151"/>
                </a:lnTo>
                <a:lnTo>
                  <a:pt x="971638" y="194398"/>
                </a:lnTo>
                <a:lnTo>
                  <a:pt x="977404" y="194398"/>
                </a:lnTo>
                <a:lnTo>
                  <a:pt x="977404" y="188633"/>
                </a:lnTo>
                <a:lnTo>
                  <a:pt x="983157" y="182879"/>
                </a:lnTo>
                <a:lnTo>
                  <a:pt x="988923" y="182879"/>
                </a:lnTo>
                <a:lnTo>
                  <a:pt x="994676" y="182879"/>
                </a:lnTo>
                <a:lnTo>
                  <a:pt x="994676" y="177114"/>
                </a:lnTo>
                <a:lnTo>
                  <a:pt x="1000442" y="177114"/>
                </a:lnTo>
                <a:lnTo>
                  <a:pt x="1000442" y="171348"/>
                </a:lnTo>
                <a:lnTo>
                  <a:pt x="1005840" y="171348"/>
                </a:lnTo>
                <a:lnTo>
                  <a:pt x="1011605" y="165595"/>
                </a:lnTo>
                <a:lnTo>
                  <a:pt x="1011605" y="160197"/>
                </a:lnTo>
                <a:lnTo>
                  <a:pt x="1017358" y="154431"/>
                </a:lnTo>
                <a:lnTo>
                  <a:pt x="1017358" y="148678"/>
                </a:lnTo>
                <a:lnTo>
                  <a:pt x="1023124" y="142913"/>
                </a:lnTo>
                <a:lnTo>
                  <a:pt x="1023124" y="131394"/>
                </a:lnTo>
                <a:lnTo>
                  <a:pt x="1023124" y="125628"/>
                </a:lnTo>
                <a:lnTo>
                  <a:pt x="1028877" y="125628"/>
                </a:lnTo>
                <a:lnTo>
                  <a:pt x="1028877" y="119875"/>
                </a:lnTo>
                <a:lnTo>
                  <a:pt x="1034643" y="108711"/>
                </a:lnTo>
                <a:lnTo>
                  <a:pt x="1034643" y="102958"/>
                </a:lnTo>
                <a:lnTo>
                  <a:pt x="1034643" y="97193"/>
                </a:lnTo>
                <a:lnTo>
                  <a:pt x="1034643" y="45719"/>
                </a:lnTo>
                <a:lnTo>
                  <a:pt x="1028877" y="39954"/>
                </a:lnTo>
                <a:lnTo>
                  <a:pt x="1023124" y="34188"/>
                </a:lnTo>
                <a:lnTo>
                  <a:pt x="1023124" y="28435"/>
                </a:lnTo>
                <a:lnTo>
                  <a:pt x="1023124" y="23037"/>
                </a:lnTo>
                <a:lnTo>
                  <a:pt x="1017358" y="17271"/>
                </a:lnTo>
                <a:lnTo>
                  <a:pt x="1017358" y="11518"/>
                </a:lnTo>
                <a:lnTo>
                  <a:pt x="1017358" y="5753"/>
                </a:lnTo>
                <a:lnTo>
                  <a:pt x="1011605" y="5753"/>
                </a:lnTo>
                <a:lnTo>
                  <a:pt x="1011605" y="0"/>
                </a:lnTo>
                <a:lnTo>
                  <a:pt x="1005840" y="0"/>
                </a:lnTo>
                <a:lnTo>
                  <a:pt x="948956" y="0"/>
                </a:lnTo>
                <a:lnTo>
                  <a:pt x="937437" y="5753"/>
                </a:lnTo>
                <a:lnTo>
                  <a:pt x="931684" y="5753"/>
                </a:lnTo>
                <a:lnTo>
                  <a:pt x="920165" y="11518"/>
                </a:lnTo>
                <a:lnTo>
                  <a:pt x="914400" y="17271"/>
                </a:lnTo>
                <a:lnTo>
                  <a:pt x="903236" y="17271"/>
                </a:lnTo>
                <a:lnTo>
                  <a:pt x="891717" y="23037"/>
                </a:lnTo>
                <a:lnTo>
                  <a:pt x="885964" y="23037"/>
                </a:lnTo>
                <a:lnTo>
                  <a:pt x="880198" y="23037"/>
                </a:lnTo>
                <a:lnTo>
                  <a:pt x="828725" y="23037"/>
                </a:lnTo>
                <a:lnTo>
                  <a:pt x="800277" y="28435"/>
                </a:lnTo>
                <a:lnTo>
                  <a:pt x="788758" y="28435"/>
                </a:lnTo>
                <a:lnTo>
                  <a:pt x="777240" y="34188"/>
                </a:lnTo>
                <a:lnTo>
                  <a:pt x="766076" y="34188"/>
                </a:lnTo>
                <a:lnTo>
                  <a:pt x="685800" y="34188"/>
                </a:lnTo>
                <a:lnTo>
                  <a:pt x="657364" y="39954"/>
                </a:lnTo>
                <a:lnTo>
                  <a:pt x="640080" y="39954"/>
                </a:lnTo>
                <a:lnTo>
                  <a:pt x="605878" y="39954"/>
                </a:lnTo>
                <a:lnTo>
                  <a:pt x="583196" y="45719"/>
                </a:lnTo>
                <a:lnTo>
                  <a:pt x="451802" y="45719"/>
                </a:lnTo>
                <a:lnTo>
                  <a:pt x="428764" y="34188"/>
                </a:lnTo>
                <a:lnTo>
                  <a:pt x="297357" y="34188"/>
                </a:lnTo>
                <a:lnTo>
                  <a:pt x="274320" y="28435"/>
                </a:lnTo>
                <a:lnTo>
                  <a:pt x="263156" y="23037"/>
                </a:lnTo>
                <a:lnTo>
                  <a:pt x="251637" y="23037"/>
                </a:lnTo>
                <a:lnTo>
                  <a:pt x="240118" y="23037"/>
                </a:lnTo>
                <a:lnTo>
                  <a:pt x="234365" y="17271"/>
                </a:lnTo>
                <a:lnTo>
                  <a:pt x="228600" y="17271"/>
                </a:lnTo>
                <a:lnTo>
                  <a:pt x="217436" y="11518"/>
                </a:lnTo>
                <a:lnTo>
                  <a:pt x="211683" y="11518"/>
                </a:lnTo>
                <a:lnTo>
                  <a:pt x="205917" y="11518"/>
                </a:lnTo>
                <a:lnTo>
                  <a:pt x="188645" y="11518"/>
                </a:lnTo>
                <a:lnTo>
                  <a:pt x="182880" y="11518"/>
                </a:lnTo>
                <a:lnTo>
                  <a:pt x="177482" y="5753"/>
                </a:lnTo>
                <a:lnTo>
                  <a:pt x="45720" y="5753"/>
                </a:lnTo>
                <a:lnTo>
                  <a:pt x="40322" y="11518"/>
                </a:lnTo>
                <a:lnTo>
                  <a:pt x="28803" y="11518"/>
                </a:lnTo>
                <a:lnTo>
                  <a:pt x="23037" y="23037"/>
                </a:lnTo>
                <a:lnTo>
                  <a:pt x="17284" y="28435"/>
                </a:lnTo>
                <a:lnTo>
                  <a:pt x="17284" y="34188"/>
                </a:lnTo>
                <a:lnTo>
                  <a:pt x="17284" y="39954"/>
                </a:lnTo>
                <a:lnTo>
                  <a:pt x="5765" y="51473"/>
                </a:lnTo>
                <a:lnTo>
                  <a:pt x="5765" y="57238"/>
                </a:lnTo>
                <a:lnTo>
                  <a:pt x="5765" y="68757"/>
                </a:lnTo>
                <a:lnTo>
                  <a:pt x="5765" y="85674"/>
                </a:lnTo>
                <a:lnTo>
                  <a:pt x="5765" y="91439"/>
                </a:lnTo>
                <a:lnTo>
                  <a:pt x="0" y="91439"/>
                </a:lnTo>
                <a:lnTo>
                  <a:pt x="0" y="125628"/>
                </a:lnTo>
                <a:lnTo>
                  <a:pt x="5765" y="125628"/>
                </a:lnTo>
                <a:lnTo>
                  <a:pt x="5765" y="205917"/>
                </a:lnTo>
                <a:lnTo>
                  <a:pt x="11518" y="211315"/>
                </a:lnTo>
                <a:lnTo>
                  <a:pt x="17284" y="217068"/>
                </a:lnTo>
                <a:lnTo>
                  <a:pt x="23037" y="222834"/>
                </a:lnTo>
                <a:lnTo>
                  <a:pt x="28803" y="222834"/>
                </a:lnTo>
                <a:lnTo>
                  <a:pt x="40322" y="234353"/>
                </a:lnTo>
                <a:lnTo>
                  <a:pt x="45720" y="245871"/>
                </a:lnTo>
                <a:lnTo>
                  <a:pt x="51485" y="251637"/>
                </a:lnTo>
                <a:lnTo>
                  <a:pt x="51485" y="257035"/>
                </a:lnTo>
                <a:lnTo>
                  <a:pt x="57238" y="262788"/>
                </a:lnTo>
                <a:lnTo>
                  <a:pt x="63004" y="268554"/>
                </a:lnTo>
                <a:lnTo>
                  <a:pt x="63004" y="274319"/>
                </a:lnTo>
                <a:lnTo>
                  <a:pt x="68757" y="274319"/>
                </a:lnTo>
                <a:lnTo>
                  <a:pt x="74523" y="274319"/>
                </a:lnTo>
                <a:lnTo>
                  <a:pt x="80276" y="274319"/>
                </a:lnTo>
                <a:lnTo>
                  <a:pt x="80276" y="280073"/>
                </a:lnTo>
                <a:lnTo>
                  <a:pt x="80276" y="285838"/>
                </a:lnTo>
                <a:lnTo>
                  <a:pt x="80276" y="343077"/>
                </a:lnTo>
                <a:lnTo>
                  <a:pt x="74523" y="343077"/>
                </a:lnTo>
              </a:path>
            </a:pathLst>
          </a:custGeom>
          <a:ln w="190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44</a:t>
            </a:fld>
            <a:endParaRPr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45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25654" y="149606"/>
            <a:ext cx="349250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</a:t>
            </a:r>
            <a:r>
              <a:rPr spc="-30" dirty="0"/>
              <a:t> </a:t>
            </a:r>
            <a:r>
              <a:rPr spc="-5" dirty="0"/>
              <a:t>Correct</a:t>
            </a:r>
            <a:r>
              <a:rPr spc="-10" dirty="0"/>
              <a:t> Proof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8011" y="1154297"/>
            <a:ext cx="8473440" cy="484822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4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if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775" b="1" baseline="25525" dirty="0">
                <a:latin typeface="Times New Roman"/>
                <a:cs typeface="Times New Roman"/>
              </a:rPr>
              <a:t>3</a:t>
            </a:r>
            <a:r>
              <a:rPr sz="2775" b="1" spc="359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then</a:t>
            </a:r>
            <a:r>
              <a:rPr sz="2800" b="1" dirty="0">
                <a:latin typeface="Times New Roman"/>
                <a:cs typeface="Times New Roman"/>
              </a:rPr>
              <a:t> n 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even.</a:t>
            </a:r>
            <a:endParaRPr sz="2800">
              <a:latin typeface="Times New Roman"/>
              <a:cs typeface="Times New Roman"/>
            </a:endParaRPr>
          </a:p>
          <a:p>
            <a:pPr marL="381000" marR="281940" indent="-342900">
              <a:lnSpc>
                <a:spcPts val="3020"/>
              </a:lnSpc>
              <a:spcBef>
                <a:spcPts val="725"/>
              </a:spcBef>
            </a:pPr>
            <a:r>
              <a:rPr sz="2800" b="1" spc="-10" dirty="0">
                <a:latin typeface="Times New Roman"/>
                <a:cs typeface="Times New Roman"/>
              </a:rPr>
              <a:t>Proof:</a:t>
            </a:r>
            <a:r>
              <a:rPr sz="2800" b="1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contrapositive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(n</a:t>
            </a:r>
            <a:r>
              <a:rPr sz="2775" spc="-7" baseline="25525" dirty="0">
                <a:latin typeface="Times New Roman"/>
                <a:cs typeface="Times New Roman"/>
              </a:rPr>
              <a:t>3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even)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 (n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even)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6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odd).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295"/>
              </a:spcBef>
              <a:tabLst>
                <a:tab pos="2656840" algn="l"/>
              </a:tabLst>
            </a:pPr>
            <a:r>
              <a:rPr sz="2800" spc="-5" dirty="0">
                <a:latin typeface="Times New Roman"/>
                <a:cs typeface="Times New Roman"/>
              </a:rPr>
              <a:t>Assume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 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odd.	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Symbol"/>
                <a:cs typeface="Symbol"/>
              </a:rPr>
              <a:t></a:t>
            </a:r>
            <a:r>
              <a:rPr sz="2800" spc="-5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Z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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(2k+1).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330"/>
              </a:spcBef>
            </a:pP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(2k+1)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8k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12k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6k</a:t>
            </a:r>
            <a:r>
              <a:rPr sz="2800" spc="-5" dirty="0">
                <a:latin typeface="Times New Roman"/>
                <a:cs typeface="Times New Roman"/>
              </a:rPr>
              <a:t> +1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2(4k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3k)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1.</a:t>
            </a:r>
            <a:endParaRPr sz="2800">
              <a:latin typeface="Times New Roman"/>
              <a:cs typeface="Times New Roman"/>
            </a:endParaRPr>
          </a:p>
          <a:p>
            <a:pPr marL="38100" marR="30480" indent="3175">
              <a:lnSpc>
                <a:spcPts val="3020"/>
              </a:lnSpc>
              <a:spcBef>
                <a:spcPts val="720"/>
              </a:spcBef>
            </a:pPr>
            <a:r>
              <a:rPr sz="2800" spc="-5" dirty="0">
                <a:latin typeface="Times New Roman"/>
                <a:cs typeface="Times New Roman"/>
              </a:rPr>
              <a:t>The value </a:t>
            </a:r>
            <a:r>
              <a:rPr sz="2800" dirty="0">
                <a:latin typeface="Times New Roman"/>
                <a:cs typeface="Times New Roman"/>
              </a:rPr>
              <a:t>inside the </a:t>
            </a:r>
            <a:r>
              <a:rPr sz="2800" spc="-5" dirty="0">
                <a:latin typeface="Times New Roman"/>
                <a:cs typeface="Times New Roman"/>
              </a:rPr>
              <a:t>parentheses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an integer since </a:t>
            </a:r>
            <a:r>
              <a:rPr sz="2800" dirty="0">
                <a:latin typeface="Times New Roman"/>
                <a:cs typeface="Times New Roman"/>
              </a:rPr>
              <a:t>it is the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sum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product of </a:t>
            </a:r>
            <a:r>
              <a:rPr sz="2800" spc="-5" dirty="0">
                <a:latin typeface="Times New Roman"/>
                <a:cs typeface="Times New Roman"/>
              </a:rPr>
              <a:t>integers. Therefore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2 </a:t>
            </a:r>
            <a:r>
              <a:rPr sz="2800" spc="-5" dirty="0">
                <a:latin typeface="Times New Roman"/>
                <a:cs typeface="Times New Roman"/>
              </a:rPr>
              <a:t>times an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plus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one,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 </a:t>
            </a:r>
            <a:r>
              <a:rPr sz="2800" spc="-5" dirty="0">
                <a:latin typeface="Times New Roman"/>
                <a:cs typeface="Times New Roman"/>
              </a:rPr>
              <a:t>n</a:t>
            </a:r>
            <a:r>
              <a:rPr sz="2775" spc="-7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800">
              <a:latin typeface="Times New Roman"/>
              <a:cs typeface="Times New Roman"/>
            </a:endParaRPr>
          </a:p>
          <a:p>
            <a:pPr marL="381000" marR="570230" indent="-343535">
              <a:lnSpc>
                <a:spcPts val="3020"/>
              </a:lnSpc>
            </a:pP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Since 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contrapositive 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is </a:t>
            </a: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true, 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original assertion </a:t>
            </a:r>
            <a:r>
              <a:rPr sz="2800" dirty="0">
                <a:solidFill>
                  <a:srgbClr val="00B0F0"/>
                </a:solidFill>
                <a:latin typeface="Times New Roman"/>
                <a:cs typeface="Times New Roman"/>
              </a:rPr>
              <a:t>is </a:t>
            </a:r>
            <a:r>
              <a:rPr sz="2800" spc="-685" dirty="0">
                <a:solidFill>
                  <a:srgbClr val="00B0F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B0F0"/>
                </a:solidFill>
                <a:latin typeface="Times New Roman"/>
                <a:cs typeface="Times New Roman"/>
              </a:rPr>
              <a:t>true.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20289" y="378206"/>
            <a:ext cx="350266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Methods</a:t>
            </a:r>
            <a:r>
              <a:rPr dirty="0"/>
              <a:t> </a:t>
            </a:r>
            <a:r>
              <a:rPr spc="-5" dirty="0"/>
              <a:t>of</a:t>
            </a:r>
            <a:r>
              <a:rPr spc="-25" dirty="0"/>
              <a:t> </a:t>
            </a:r>
            <a:r>
              <a:rPr spc="-10" dirty="0"/>
              <a:t>Proof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725167"/>
            <a:ext cx="177546" cy="18516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598420"/>
            <a:ext cx="177546" cy="18516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3864864"/>
            <a:ext cx="177546" cy="18516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51840" y="1011884"/>
            <a:ext cx="7717155" cy="498157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07314">
              <a:lnSpc>
                <a:spcPct val="100000"/>
              </a:lnSpc>
              <a:spcBef>
                <a:spcPts val="710"/>
              </a:spcBef>
              <a:tabLst>
                <a:tab pos="1010919" algn="l"/>
              </a:tabLst>
            </a:pPr>
            <a:r>
              <a:rPr sz="2600" spc="-5" dirty="0">
                <a:latin typeface="Times New Roman"/>
                <a:cs typeface="Times New Roman"/>
              </a:rPr>
              <a:t>p</a:t>
            </a:r>
            <a:r>
              <a:rPr sz="2600" spc="-5" dirty="0">
                <a:latin typeface="Symbol"/>
                <a:cs typeface="Symbol"/>
              </a:rPr>
              <a:t></a:t>
            </a:r>
            <a:r>
              <a:rPr sz="2600" spc="-5" dirty="0">
                <a:latin typeface="Times New Roman"/>
                <a:cs typeface="Times New Roman"/>
              </a:rPr>
              <a:t> q	(Example: if n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even,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then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Times New Roman"/>
                <a:cs typeface="Times New Roman"/>
              </a:rPr>
              <a:t>n</a:t>
            </a:r>
            <a:r>
              <a:rPr sz="2550" spc="22" baseline="26143" dirty="0">
                <a:latin typeface="Times New Roman"/>
                <a:cs typeface="Times New Roman"/>
              </a:rPr>
              <a:t>2</a:t>
            </a:r>
            <a:r>
              <a:rPr sz="2550" spc="307" baseline="26143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even)</a:t>
            </a:r>
            <a:endParaRPr sz="2600">
              <a:latin typeface="Times New Roman"/>
              <a:cs typeface="Times New Roman"/>
            </a:endParaRPr>
          </a:p>
          <a:p>
            <a:pPr marL="368300" marR="549910">
              <a:lnSpc>
                <a:spcPct val="100000"/>
              </a:lnSpc>
              <a:spcBef>
                <a:spcPts val="615"/>
              </a:spcBef>
            </a:pPr>
            <a:r>
              <a:rPr sz="2600" b="1" spc="-15" dirty="0">
                <a:latin typeface="Times New Roman"/>
                <a:cs typeface="Times New Roman"/>
              </a:rPr>
              <a:t>Direct </a:t>
            </a:r>
            <a:r>
              <a:rPr sz="2600" b="1" spc="-10" dirty="0">
                <a:latin typeface="Times New Roman"/>
                <a:cs typeface="Times New Roman"/>
              </a:rPr>
              <a:t>proof</a:t>
            </a:r>
            <a:r>
              <a:rPr sz="2600" spc="-10" dirty="0">
                <a:latin typeface="Times New Roman"/>
                <a:cs typeface="Times New Roman"/>
              </a:rPr>
              <a:t>: </a:t>
            </a:r>
            <a:r>
              <a:rPr sz="2600" spc="-5" dirty="0">
                <a:latin typeface="Times New Roman"/>
                <a:cs typeface="Times New Roman"/>
              </a:rPr>
              <a:t>Assume p is true and use a series of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previously proven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statements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show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that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q is true.</a:t>
            </a:r>
            <a:endParaRPr sz="2600">
              <a:latin typeface="Times New Roman"/>
              <a:cs typeface="Times New Roman"/>
            </a:endParaRPr>
          </a:p>
          <a:p>
            <a:pPr marL="368300" marR="146685">
              <a:lnSpc>
                <a:spcPct val="99800"/>
              </a:lnSpc>
              <a:spcBef>
                <a:spcPts val="640"/>
              </a:spcBef>
            </a:pPr>
            <a:r>
              <a:rPr sz="2600" b="1" spc="-10" dirty="0">
                <a:latin typeface="Times New Roman"/>
                <a:cs typeface="Times New Roman"/>
              </a:rPr>
              <a:t>Indirect</a:t>
            </a:r>
            <a:r>
              <a:rPr sz="2600" b="1" spc="-5" dirty="0">
                <a:latin typeface="Times New Roman"/>
                <a:cs typeface="Times New Roman"/>
              </a:rPr>
              <a:t> </a:t>
            </a:r>
            <a:r>
              <a:rPr sz="2600" b="1" spc="-10" dirty="0">
                <a:latin typeface="Times New Roman"/>
                <a:cs typeface="Times New Roman"/>
              </a:rPr>
              <a:t>proof</a:t>
            </a:r>
            <a:r>
              <a:rPr sz="2600" spc="-10" dirty="0">
                <a:latin typeface="Times New Roman"/>
                <a:cs typeface="Times New Roman"/>
              </a:rPr>
              <a:t>: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Show </a:t>
            </a:r>
            <a:r>
              <a:rPr sz="2600" spc="-5" dirty="0">
                <a:latin typeface="Symbol"/>
                <a:cs typeface="Symbol"/>
              </a:rPr>
              <a:t></a:t>
            </a:r>
            <a:r>
              <a:rPr sz="2600" spc="-5" dirty="0">
                <a:latin typeface="Times New Roman"/>
                <a:cs typeface="Times New Roman"/>
              </a:rPr>
              <a:t>q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</a:t>
            </a:r>
            <a:r>
              <a:rPr sz="2600" spc="-5" dirty="0">
                <a:latin typeface="Times New Roman"/>
                <a:cs typeface="Times New Roman"/>
              </a:rPr>
              <a:t>p is true, using any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proof technique (usually direct proof). </a:t>
            </a:r>
            <a:r>
              <a:rPr sz="2600" spc="-70" dirty="0">
                <a:latin typeface="Times New Roman"/>
                <a:cs typeface="Times New Roman"/>
              </a:rPr>
              <a:t>Your </a:t>
            </a:r>
            <a:r>
              <a:rPr sz="2600" spc="-5" dirty="0">
                <a:latin typeface="Times New Roman"/>
                <a:cs typeface="Times New Roman"/>
              </a:rPr>
              <a:t>book calls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this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proof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by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contraposition.</a:t>
            </a:r>
            <a:endParaRPr sz="2600">
              <a:latin typeface="Times New Roman"/>
              <a:cs typeface="Times New Roman"/>
            </a:endParaRPr>
          </a:p>
          <a:p>
            <a:pPr marL="368300" marR="353695">
              <a:lnSpc>
                <a:spcPct val="100000"/>
              </a:lnSpc>
              <a:spcBef>
                <a:spcPts val="625"/>
              </a:spcBef>
              <a:tabLst>
                <a:tab pos="4705350" algn="l"/>
              </a:tabLst>
            </a:pPr>
            <a:r>
              <a:rPr sz="2600" b="1" spc="-15" dirty="0">
                <a:latin typeface="Times New Roman"/>
                <a:cs typeface="Times New Roman"/>
              </a:rPr>
              <a:t>Proof </a:t>
            </a:r>
            <a:r>
              <a:rPr sz="2600" b="1" spc="-5" dirty="0">
                <a:latin typeface="Times New Roman"/>
                <a:cs typeface="Times New Roman"/>
              </a:rPr>
              <a:t>by contradiction</a:t>
            </a:r>
            <a:r>
              <a:rPr sz="2600" spc="-5" dirty="0">
                <a:latin typeface="Times New Roman"/>
                <a:cs typeface="Times New Roman"/>
              </a:rPr>
              <a:t>: Assume negation of what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you are trying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prove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(p</a:t>
            </a:r>
            <a:r>
              <a:rPr sz="2600" dirty="0">
                <a:latin typeface="Symbol"/>
                <a:cs typeface="Symbol"/>
              </a:rPr>
              <a:t></a:t>
            </a:r>
            <a:r>
              <a:rPr sz="2600" dirty="0">
                <a:latin typeface="Times New Roman"/>
                <a:cs typeface="Times New Roman"/>
              </a:rPr>
              <a:t>q).	</a:t>
            </a:r>
            <a:r>
              <a:rPr sz="2600" spc="-5" dirty="0">
                <a:latin typeface="Times New Roman"/>
                <a:cs typeface="Times New Roman"/>
              </a:rPr>
              <a:t>Show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that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this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leads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 contradiction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your original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assumptions.</a:t>
            </a:r>
            <a:endParaRPr sz="2600">
              <a:latin typeface="Times New Roman"/>
              <a:cs typeface="Times New Roman"/>
            </a:endParaRPr>
          </a:p>
          <a:p>
            <a:pPr marR="71120" algn="ctr">
              <a:lnSpc>
                <a:spcPct val="100000"/>
              </a:lnSpc>
              <a:spcBef>
                <a:spcPts val="635"/>
              </a:spcBef>
            </a:pPr>
            <a:r>
              <a:rPr sz="2600" spc="-5" dirty="0">
                <a:latin typeface="Symbol"/>
                <a:cs typeface="Symbol"/>
              </a:rPr>
              <a:t></a:t>
            </a:r>
            <a:r>
              <a:rPr sz="2600" spc="-5" dirty="0">
                <a:latin typeface="Times New Roman"/>
                <a:cs typeface="Times New Roman"/>
              </a:rPr>
              <a:t>(p</a:t>
            </a:r>
            <a:r>
              <a:rPr sz="2600" spc="-5" dirty="0">
                <a:latin typeface="Symbol"/>
                <a:cs typeface="Symbol"/>
              </a:rPr>
              <a:t></a:t>
            </a:r>
            <a:r>
              <a:rPr sz="2600" spc="-5" dirty="0">
                <a:latin typeface="Times New Roman"/>
                <a:cs typeface="Times New Roman"/>
              </a:rPr>
              <a:t>q)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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</a:t>
            </a:r>
            <a:r>
              <a:rPr sz="2600" spc="-5" dirty="0">
                <a:latin typeface="Times New Roman"/>
                <a:cs typeface="Times New Roman"/>
              </a:rPr>
              <a:t>(</a:t>
            </a:r>
            <a:r>
              <a:rPr sz="2600" spc="-5" dirty="0">
                <a:latin typeface="Symbol"/>
                <a:cs typeface="Symbol"/>
              </a:rPr>
              <a:t></a:t>
            </a:r>
            <a:r>
              <a:rPr sz="2600" spc="-5" dirty="0">
                <a:latin typeface="Times New Roman"/>
                <a:cs typeface="Times New Roman"/>
              </a:rPr>
              <a:t>p</a:t>
            </a:r>
            <a:r>
              <a:rPr sz="2600" spc="-5" dirty="0">
                <a:latin typeface="Symbol"/>
                <a:cs typeface="Symbol"/>
              </a:rPr>
              <a:t></a:t>
            </a:r>
            <a:r>
              <a:rPr sz="2600" spc="-5" dirty="0">
                <a:latin typeface="Times New Roman"/>
                <a:cs typeface="Times New Roman"/>
              </a:rPr>
              <a:t>q)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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</a:t>
            </a:r>
            <a:r>
              <a:rPr sz="2600" spc="-5" dirty="0">
                <a:latin typeface="Times New Roman"/>
                <a:cs typeface="Times New Roman"/>
              </a:rPr>
              <a:t>p</a:t>
            </a:r>
            <a:r>
              <a:rPr sz="2600" spc="-5" dirty="0">
                <a:latin typeface="Symbol"/>
                <a:cs typeface="Symbol"/>
              </a:rPr>
              <a:t></a:t>
            </a:r>
            <a:r>
              <a:rPr sz="2600" spc="-5" dirty="0">
                <a:latin typeface="Times New Roman"/>
                <a:cs typeface="Times New Roman"/>
              </a:rPr>
              <a:t>q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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</a:t>
            </a:r>
            <a:r>
              <a:rPr sz="2600" spc="-5" dirty="0">
                <a:latin typeface="Symbol"/>
                <a:cs typeface="Symbol"/>
              </a:rPr>
              <a:t></a:t>
            </a:r>
            <a:r>
              <a:rPr sz="2600" spc="-5" dirty="0">
                <a:latin typeface="Times New Roman"/>
                <a:cs typeface="Times New Roman"/>
              </a:rPr>
              <a:t>q</a:t>
            </a:r>
            <a:endParaRPr sz="26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315"/>
              </a:spcBef>
            </a:pP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Whenever you’re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doubt,</a:t>
            </a:r>
            <a:r>
              <a:rPr sz="2000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draw</a:t>
            </a:r>
            <a:r>
              <a:rPr sz="20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20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truth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table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(just 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don’t</a:t>
            </a:r>
            <a:r>
              <a:rPr sz="2000" u="sng" spc="-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make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any</a:t>
            </a:r>
            <a:r>
              <a:rPr sz="20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mistake)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2168" y="2108263"/>
            <a:ext cx="7458709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65145" marR="5080" indent="-305308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Direct and Indirect</a:t>
            </a:r>
            <a:r>
              <a:rPr spc="15" dirty="0"/>
              <a:t> </a:t>
            </a:r>
            <a:r>
              <a:rPr spc="-5" dirty="0"/>
              <a:t>Proofs</a:t>
            </a:r>
            <a:r>
              <a:rPr spc="15" dirty="0"/>
              <a:t> </a:t>
            </a:r>
            <a:r>
              <a:rPr spc="-5" dirty="0"/>
              <a:t>in</a:t>
            </a:r>
            <a:r>
              <a:rPr spc="-10" dirty="0"/>
              <a:t> </a:t>
            </a:r>
            <a:r>
              <a:rPr spc="-5" dirty="0"/>
              <a:t>Number </a:t>
            </a:r>
            <a:r>
              <a:rPr spc="-955" dirty="0"/>
              <a:t> </a:t>
            </a:r>
            <a:r>
              <a:rPr spc="-5" dirty="0"/>
              <a:t>Theory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24763" y="424243"/>
            <a:ext cx="249364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Direct</a:t>
            </a:r>
            <a:r>
              <a:rPr spc="-75" dirty="0"/>
              <a:t> </a:t>
            </a:r>
            <a:r>
              <a:rPr spc="-10" dirty="0"/>
              <a:t>Proof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353055" y="1228344"/>
            <a:ext cx="882015" cy="788035"/>
            <a:chOff x="2353055" y="1228344"/>
            <a:chExt cx="882015" cy="7880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53055" y="1228344"/>
              <a:ext cx="704850" cy="78790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90037" y="1228344"/>
              <a:ext cx="644651" cy="787908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51840" y="1316990"/>
            <a:ext cx="632396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Prove: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Symbol"/>
                <a:cs typeface="Symbol"/>
              </a:rPr>
              <a:t>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800" b="1" dirty="0">
                <a:latin typeface="Symbol"/>
                <a:cs typeface="Symbol"/>
              </a:rPr>
              <a:t></a:t>
            </a:r>
            <a:r>
              <a:rPr sz="2800" b="1" dirty="0">
                <a:latin typeface="Times New Roman"/>
                <a:cs typeface="Times New Roman"/>
              </a:rPr>
              <a:t>Z,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if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even,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then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n</a:t>
            </a:r>
            <a:r>
              <a:rPr sz="2775" b="1" spc="-7" baseline="25525" dirty="0">
                <a:latin typeface="Times New Roman"/>
                <a:cs typeface="Times New Roman"/>
              </a:rPr>
              <a:t>2</a:t>
            </a:r>
            <a:r>
              <a:rPr sz="2775" b="1" spc="359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738987" y="2114228"/>
            <a:ext cx="2515870" cy="3020695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65"/>
              </a:spcBef>
            </a:pPr>
            <a:r>
              <a:rPr sz="2000" b="1" spc="-25" dirty="0">
                <a:latin typeface="Times New Roman"/>
                <a:cs typeface="Times New Roman"/>
              </a:rPr>
              <a:t>Tabular-style</a:t>
            </a:r>
            <a:r>
              <a:rPr sz="2000" b="1" spc="-45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proof:</a:t>
            </a:r>
            <a:endParaRPr sz="20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60"/>
              </a:spcBef>
            </a:pP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even</a:t>
            </a:r>
            <a:endParaRPr sz="2400">
              <a:latin typeface="Times New Roman"/>
              <a:cs typeface="Times New Roman"/>
            </a:endParaRPr>
          </a:p>
          <a:p>
            <a:pPr marL="38100" marR="58419">
              <a:lnSpc>
                <a:spcPct val="119600"/>
              </a:lnSpc>
              <a:spcBef>
                <a:spcPts val="20"/>
              </a:spcBef>
            </a:pPr>
            <a:r>
              <a:rPr sz="2400" dirty="0">
                <a:latin typeface="Times New Roman"/>
                <a:cs typeface="Times New Roman"/>
              </a:rPr>
              <a:t>n=2k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some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4k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endParaRPr sz="2400" baseline="24305">
              <a:latin typeface="Times New Roman"/>
              <a:cs typeface="Times New Roman"/>
            </a:endParaRPr>
          </a:p>
          <a:p>
            <a:pPr marL="266700" marR="31115" indent="-228600">
              <a:lnSpc>
                <a:spcPct val="120000"/>
              </a:lnSpc>
            </a:pP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7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2(2k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which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2*(an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integer)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80"/>
              </a:spcBef>
            </a:pP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-44" baseline="2430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even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21987" y="2474468"/>
            <a:ext cx="2766695" cy="26606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632460">
              <a:lnSpc>
                <a:spcPct val="120000"/>
              </a:lnSpc>
              <a:spcBef>
                <a:spcPts val="110"/>
              </a:spcBef>
            </a:pPr>
            <a:r>
              <a:rPr sz="2400" i="1" spc="-5" dirty="0">
                <a:latin typeface="Times New Roman"/>
                <a:cs typeface="Times New Roman"/>
              </a:rPr>
              <a:t>hypothesis </a:t>
            </a:r>
            <a:r>
              <a:rPr sz="2400" i="1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definition</a:t>
            </a:r>
            <a:r>
              <a:rPr sz="2400" i="1" spc="-6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of</a:t>
            </a:r>
            <a:r>
              <a:rPr sz="2400" i="1" spc="-4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even </a:t>
            </a:r>
            <a:r>
              <a:rPr sz="2400" i="1" spc="-585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algebra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20000"/>
              </a:lnSpc>
            </a:pPr>
            <a:r>
              <a:rPr sz="2400" i="1" spc="-5" dirty="0">
                <a:latin typeface="Times New Roman"/>
                <a:cs typeface="Times New Roman"/>
              </a:rPr>
              <a:t>algebra </a:t>
            </a:r>
            <a:r>
              <a:rPr sz="2400" i="1" dirty="0">
                <a:latin typeface="Times New Roman"/>
                <a:cs typeface="Times New Roman"/>
              </a:rPr>
              <a:t>and </a:t>
            </a:r>
            <a:r>
              <a:rPr sz="2400" i="1" spc="-5" dirty="0">
                <a:latin typeface="Times New Roman"/>
                <a:cs typeface="Times New Roman"/>
              </a:rPr>
              <a:t>mult </a:t>
            </a:r>
            <a:r>
              <a:rPr sz="2400" i="1" dirty="0">
                <a:latin typeface="Times New Roman"/>
                <a:cs typeface="Times New Roman"/>
              </a:rPr>
              <a:t>of </a:t>
            </a:r>
            <a:r>
              <a:rPr sz="2400" i="1" spc="5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integers gives integers </a:t>
            </a:r>
            <a:r>
              <a:rPr sz="2400" i="1" spc="-59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definition</a:t>
            </a:r>
            <a:r>
              <a:rPr sz="2400" i="1" spc="-3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of</a:t>
            </a:r>
            <a:r>
              <a:rPr sz="2400" i="1" spc="-1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even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8660" y="424243"/>
            <a:ext cx="364617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Same</a:t>
            </a:r>
            <a:r>
              <a:rPr spc="-35" dirty="0"/>
              <a:t> </a:t>
            </a:r>
            <a:r>
              <a:rPr spc="-5" dirty="0"/>
              <a:t>Direct</a:t>
            </a:r>
            <a:r>
              <a:rPr spc="-20" dirty="0"/>
              <a:t> </a:t>
            </a:r>
            <a:r>
              <a:rPr spc="-10" dirty="0"/>
              <a:t>Proof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125979" y="1549908"/>
            <a:ext cx="757555" cy="676910"/>
            <a:chOff x="2125979" y="1549908"/>
            <a:chExt cx="757555" cy="6769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25979" y="1549908"/>
              <a:ext cx="605790" cy="6766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29433" y="1549908"/>
              <a:ext cx="553974" cy="676656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51840" y="1552448"/>
            <a:ext cx="7411720" cy="2070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2004695" algn="just">
              <a:lnSpc>
                <a:spcPct val="119600"/>
              </a:lnSpc>
              <a:spcBef>
                <a:spcPts val="100"/>
              </a:spcBef>
            </a:pPr>
            <a:r>
              <a:rPr sz="2400" b="1" spc="-10" dirty="0">
                <a:latin typeface="Times New Roman"/>
                <a:cs typeface="Times New Roman"/>
              </a:rPr>
              <a:t>Prove: </a:t>
            </a:r>
            <a:r>
              <a:rPr sz="2400" b="1" dirty="0">
                <a:latin typeface="Symbol"/>
                <a:cs typeface="Symbol"/>
              </a:rPr>
              <a:t></a:t>
            </a:r>
            <a:r>
              <a:rPr sz="2400" b="1" dirty="0">
                <a:latin typeface="Times New Roman"/>
                <a:cs typeface="Times New Roman"/>
              </a:rPr>
              <a:t>n</a:t>
            </a:r>
            <a:r>
              <a:rPr sz="2400" b="1" dirty="0">
                <a:latin typeface="Symbol"/>
                <a:cs typeface="Symbol"/>
              </a:rPr>
              <a:t></a:t>
            </a:r>
            <a:r>
              <a:rPr sz="2400" b="1" dirty="0">
                <a:latin typeface="Times New Roman"/>
                <a:cs typeface="Times New Roman"/>
              </a:rPr>
              <a:t>Z, </a:t>
            </a:r>
            <a:r>
              <a:rPr sz="2400" b="1" spc="-5" dirty="0">
                <a:latin typeface="Times New Roman"/>
                <a:cs typeface="Times New Roman"/>
              </a:rPr>
              <a:t>if </a:t>
            </a:r>
            <a:r>
              <a:rPr sz="2400" b="1" dirty="0">
                <a:latin typeface="Times New Roman"/>
                <a:cs typeface="Times New Roman"/>
              </a:rPr>
              <a:t>n </a:t>
            </a:r>
            <a:r>
              <a:rPr sz="2400" b="1" spc="-5" dirty="0">
                <a:latin typeface="Times New Roman"/>
                <a:cs typeface="Times New Roman"/>
              </a:rPr>
              <a:t>is even, then n</a:t>
            </a:r>
            <a:r>
              <a:rPr sz="2400" b="1" spc="-7" baseline="24305" dirty="0">
                <a:latin typeface="Times New Roman"/>
                <a:cs typeface="Times New Roman"/>
              </a:rPr>
              <a:t>2 </a:t>
            </a:r>
            <a:r>
              <a:rPr sz="2400" b="1" spc="-5" dirty="0">
                <a:latin typeface="Times New Roman"/>
                <a:cs typeface="Times New Roman"/>
              </a:rPr>
              <a:t>is even. </a:t>
            </a:r>
            <a:r>
              <a:rPr sz="2400" b="1" spc="-58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Sentence-style</a:t>
            </a:r>
            <a:r>
              <a:rPr sz="2400" b="1" spc="-10" dirty="0">
                <a:latin typeface="Times New Roman"/>
                <a:cs typeface="Times New Roman"/>
              </a:rPr>
              <a:t> proof:</a:t>
            </a:r>
            <a:endParaRPr sz="2400">
              <a:latin typeface="Times New Roman"/>
              <a:cs typeface="Times New Roman"/>
            </a:endParaRPr>
          </a:p>
          <a:p>
            <a:pPr marL="368300" marR="17780" indent="-342900" algn="just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Assume that </a:t>
            </a:r>
            <a:r>
              <a:rPr sz="2400" dirty="0">
                <a:latin typeface="Times New Roman"/>
                <a:cs typeface="Times New Roman"/>
              </a:rPr>
              <a:t>n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even. </a:t>
            </a:r>
            <a:r>
              <a:rPr sz="2400" spc="-5" dirty="0">
                <a:latin typeface="Times New Roman"/>
                <a:cs typeface="Times New Roman"/>
              </a:rPr>
              <a:t>Thus, we </a:t>
            </a:r>
            <a:r>
              <a:rPr sz="2400" dirty="0">
                <a:latin typeface="Times New Roman"/>
                <a:cs typeface="Times New Roman"/>
              </a:rPr>
              <a:t>know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dirty="0">
                <a:latin typeface="Times New Roman"/>
                <a:cs typeface="Times New Roman"/>
              </a:rPr>
              <a:t>n = 2k </a:t>
            </a:r>
            <a:r>
              <a:rPr sz="2400" spc="-5" dirty="0">
                <a:latin typeface="Times New Roman"/>
                <a:cs typeface="Times New Roman"/>
              </a:rPr>
              <a:t>for some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 </a:t>
            </a:r>
            <a:r>
              <a:rPr sz="2400" dirty="0">
                <a:latin typeface="Times New Roman"/>
                <a:cs typeface="Times New Roman"/>
              </a:rPr>
              <a:t>k. 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 follows that n</a:t>
            </a:r>
            <a:r>
              <a:rPr sz="2400" spc="-7" baseline="24305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= 4k</a:t>
            </a:r>
            <a:r>
              <a:rPr sz="2400" baseline="24305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2(2k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). Therefore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2 </a:t>
            </a:r>
            <a:r>
              <a:rPr sz="2400" spc="7" baseline="2430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even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since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 times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2k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-7" baseline="2430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which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integer.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53055" y="1533144"/>
            <a:ext cx="882015" cy="788035"/>
            <a:chOff x="2353055" y="1533144"/>
            <a:chExt cx="882015" cy="7880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53055" y="1533144"/>
              <a:ext cx="704850" cy="78790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90037" y="1533144"/>
              <a:ext cx="644651" cy="787908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751840" y="1532452"/>
            <a:ext cx="7001509" cy="340677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805"/>
              </a:spcBef>
            </a:pPr>
            <a:r>
              <a:rPr sz="2800" b="1" spc="-10" dirty="0">
                <a:latin typeface="Times New Roman"/>
                <a:cs typeface="Times New Roman"/>
              </a:rPr>
              <a:t>Prove: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Symbol"/>
                <a:cs typeface="Symbol"/>
              </a:rPr>
              <a:t>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800" b="1" dirty="0">
                <a:latin typeface="Symbol"/>
                <a:cs typeface="Symbol"/>
              </a:rPr>
              <a:t></a:t>
            </a:r>
            <a:r>
              <a:rPr sz="2800" b="1" dirty="0">
                <a:latin typeface="Times New Roman"/>
                <a:cs typeface="Times New Roman"/>
              </a:rPr>
              <a:t>Z,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if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even,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then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n</a:t>
            </a:r>
            <a:r>
              <a:rPr sz="2775" b="1" spc="-7" baseline="25525" dirty="0">
                <a:latin typeface="Times New Roman"/>
                <a:cs typeface="Times New Roman"/>
              </a:rPr>
              <a:t>2</a:t>
            </a:r>
            <a:r>
              <a:rPr sz="2775" b="1" spc="359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even.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500"/>
              </a:spcBef>
            </a:pPr>
            <a:r>
              <a:rPr sz="2000" b="1" spc="-10" dirty="0">
                <a:latin typeface="Times New Roman"/>
                <a:cs typeface="Times New Roman"/>
              </a:rPr>
              <a:t>Proof:</a:t>
            </a:r>
            <a:endParaRPr sz="20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340"/>
              </a:spcBef>
            </a:pPr>
            <a:r>
              <a:rPr sz="2800" spc="-5" dirty="0">
                <a:latin typeface="Times New Roman"/>
                <a:cs typeface="Times New Roman"/>
              </a:rPr>
              <a:t>Assume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even.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850"/>
              </a:spcBef>
            </a:pPr>
            <a:r>
              <a:rPr sz="2800" spc="-5" dirty="0">
                <a:latin typeface="Times New Roman"/>
                <a:cs typeface="Times New Roman"/>
              </a:rPr>
              <a:t>Thus,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know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2k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some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k.</a:t>
            </a:r>
            <a:endParaRPr sz="2800">
              <a:latin typeface="Times New Roman"/>
              <a:cs typeface="Times New Roman"/>
            </a:endParaRPr>
          </a:p>
          <a:p>
            <a:pPr marL="368300" marR="17780" indent="-343535">
              <a:lnSpc>
                <a:spcPct val="135000"/>
              </a:lnSpc>
              <a:spcBef>
                <a:spcPts val="675"/>
              </a:spcBef>
            </a:pPr>
            <a:r>
              <a:rPr sz="2800" dirty="0">
                <a:latin typeface="Times New Roman"/>
                <a:cs typeface="Times New Roman"/>
              </a:rPr>
              <a:t>It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follows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n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2(2k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).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Therefore,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n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 </a:t>
            </a:r>
            <a:r>
              <a:rPr sz="2800" spc="-5" dirty="0">
                <a:latin typeface="Times New Roman"/>
                <a:cs typeface="Times New Roman"/>
              </a:rPr>
              <a:t>times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-7" baseline="255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which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integer.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898269" y="424243"/>
            <a:ext cx="534733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Structure</a:t>
            </a:r>
            <a:r>
              <a:rPr spc="10" dirty="0"/>
              <a:t> </a:t>
            </a:r>
            <a:r>
              <a:rPr spc="-5" dirty="0"/>
              <a:t>of</a:t>
            </a:r>
            <a:r>
              <a:rPr dirty="0"/>
              <a:t> </a:t>
            </a:r>
            <a:r>
              <a:rPr spc="-5" dirty="0"/>
              <a:t>a Direct</a:t>
            </a:r>
            <a:r>
              <a:rPr dirty="0"/>
              <a:t> </a:t>
            </a:r>
            <a:r>
              <a:rPr spc="-10" dirty="0"/>
              <a:t>Proof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3666</Words>
  <Application>Microsoft Macintosh PowerPoint</Application>
  <PresentationFormat>On-screen Show (4:3)</PresentationFormat>
  <Paragraphs>271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Arial</vt:lpstr>
      <vt:lpstr>Calibri</vt:lpstr>
      <vt:lpstr>Cambria Math</vt:lpstr>
      <vt:lpstr>Monotype Corsiva</vt:lpstr>
      <vt:lpstr>Symbol</vt:lpstr>
      <vt:lpstr>Times New Roman</vt:lpstr>
      <vt:lpstr>Office Theme</vt:lpstr>
      <vt:lpstr>With examples from Number Theory Rosen (6th Ed.) 1.6, 1.7, 3.4, 3.5</vt:lpstr>
      <vt:lpstr>Basic Definitions</vt:lpstr>
      <vt:lpstr>Basic Number Theory Definitions</vt:lpstr>
      <vt:lpstr>Number Theory Defs (cont.)</vt:lpstr>
      <vt:lpstr>Methods of Proof</vt:lpstr>
      <vt:lpstr>Direct and Indirect Proofs in Number  Theory</vt:lpstr>
      <vt:lpstr>Direct Proof</vt:lpstr>
      <vt:lpstr>Same Direct Proof</vt:lpstr>
      <vt:lpstr>Structure of a Direct Proof</vt:lpstr>
      <vt:lpstr>Another Direct Proof</vt:lpstr>
      <vt:lpstr>Structure of this Direct Proof</vt:lpstr>
      <vt:lpstr>Example of an Indirect Proof</vt:lpstr>
      <vt:lpstr>Example of an Indirect Proof</vt:lpstr>
      <vt:lpstr>Discussion of Indirect Proof</vt:lpstr>
      <vt:lpstr>Prove that if 3n2+8 is even, then n is even.</vt:lpstr>
      <vt:lpstr>Proof by Contradiction</vt:lpstr>
      <vt:lpstr>Converse, Contrapositive, and Inverse</vt:lpstr>
      <vt:lpstr>Structure of Proof by Contradiction</vt:lpstr>
      <vt:lpstr>Proof by Contradiction</vt:lpstr>
      <vt:lpstr>Example: Proof by Contradiction</vt:lpstr>
      <vt:lpstr>Example: Proof by Contradiction</vt:lpstr>
      <vt:lpstr>Prove that the sum of an irrational number  and a rational number is irrational.</vt:lpstr>
      <vt:lpstr>Structure of Proof by Contradiction</vt:lpstr>
      <vt:lpstr>Second Example of a Proof by Contradiction</vt:lpstr>
      <vt:lpstr>More Complex Proof</vt:lpstr>
      <vt:lpstr>More Complex Proof (cont.)</vt:lpstr>
      <vt:lpstr>More Complex Proof (cont.)</vt:lpstr>
      <vt:lpstr>More Complex Proof (cont.)</vt:lpstr>
      <vt:lpstr>More Complex Proof (cont.)</vt:lpstr>
      <vt:lpstr>More Complex Proof (cont.)</vt:lpstr>
      <vt:lpstr>Cases and Fallacies</vt:lpstr>
      <vt:lpstr>Using Cases</vt:lpstr>
      <vt:lpstr>Cases (cont.)</vt:lpstr>
      <vt:lpstr>Even/Odd is a Special Case of Divisibility</vt:lpstr>
      <vt:lpstr>Lemmas and Corollaries</vt:lpstr>
      <vt:lpstr>Remainder Lemma</vt:lpstr>
      <vt:lpstr>PowerPoint Presentation</vt:lpstr>
      <vt:lpstr>Divisibility Example</vt:lpstr>
      <vt:lpstr>Divisibility Example (cont.)</vt:lpstr>
      <vt:lpstr>n2-2 is never divisible by 3 if n 𝛜Z</vt:lpstr>
      <vt:lpstr>n2-2 is never divisible by 3 if n ∈Z</vt:lpstr>
      <vt:lpstr>n2-2 is never divisible by 3 if n 𝛜Z</vt:lpstr>
      <vt:lpstr>Fallacies [A mistaken belief, especially one based on unsound argument]</vt:lpstr>
      <vt:lpstr>Proof?</vt:lpstr>
      <vt:lpstr>The Correct Proof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With examples from Number Theory Rosen (6th Ed.) 1.6, 1.7, 3.4, 3.5</dc:title>
  <cp:lastModifiedBy>Microsoft Office User</cp:lastModifiedBy>
  <cp:revision>10</cp:revision>
  <dcterms:created xsi:type="dcterms:W3CDTF">2022-02-07T04:26:34Z</dcterms:created>
  <dcterms:modified xsi:type="dcterms:W3CDTF">2023-02-16T18:40:33Z</dcterms:modified>
</cp:coreProperties>
</file>