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3" r:id="rId36"/>
    <p:sldId id="294" r:id="rId37"/>
    <p:sldId id="295" r:id="rId38"/>
    <p:sldId id="296" r:id="rId39"/>
    <p:sldId id="290" r:id="rId40"/>
    <p:sldId id="292" r:id="rId41"/>
    <p:sldId id="297" r:id="rId42"/>
    <p:sldId id="298" r:id="rId43"/>
    <p:sldId id="299" r:id="rId44"/>
    <p:sldId id="300" r:id="rId45"/>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p:restoredTop sz="94664"/>
  </p:normalViewPr>
  <p:slideViewPr>
    <p:cSldViewPr>
      <p:cViewPr varScale="1">
        <p:scale>
          <a:sx n="94" d="100"/>
          <a:sy n="94" d="100"/>
        </p:scale>
        <p:origin x="1864" y="19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 Id="rId4" Type="http://schemas.openxmlformats.org/officeDocument/2006/relationships/image" Target="../media/image2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139823" y="2435606"/>
            <a:ext cx="4864353" cy="69596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4/19/22</a:t>
            </a:fld>
            <a:endParaRPr lang="en-US"/>
          </a:p>
        </p:txBody>
      </p:sp>
      <p:sp>
        <p:nvSpPr>
          <p:cNvPr id="6" name="Holder 6"/>
          <p:cNvSpPr>
            <a:spLocks noGrp="1"/>
          </p:cNvSpPr>
          <p:nvPr>
            <p:ph type="sldNum" sz="quarter" idx="7"/>
          </p:nvPr>
        </p:nvSpPr>
        <p:spPr/>
        <p:txBody>
          <a:bodyPr lIns="0" tIns="0" rIns="0" bIns="0"/>
          <a:lstStyle>
            <a:lvl1pPr>
              <a:defRPr sz="1200" b="0" i="0">
                <a:solidFill>
                  <a:srgbClr val="898989"/>
                </a:solidFill>
                <a:latin typeface="Calibri"/>
                <a:cs typeface="Calibri"/>
              </a:defRPr>
            </a:lvl1pPr>
          </a:lstStyle>
          <a:p>
            <a:pPr marL="38100">
              <a:lnSpc>
                <a:spcPts val="1240"/>
              </a:lnSpc>
            </a:pPr>
            <a:fld id="{81D60167-4931-47E6-BA6A-407CBD079E47}" type="slidenum">
              <a:rPr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1">
                <a:solidFill>
                  <a:schemeClr val="tx1"/>
                </a:solidFill>
                <a:latin typeface="Monotype Corsiva"/>
                <a:cs typeface="Monotype Corsiva"/>
              </a:defRPr>
            </a:lvl1pPr>
          </a:lstStyle>
          <a:p>
            <a:endParaRPr/>
          </a:p>
        </p:txBody>
      </p:sp>
      <p:sp>
        <p:nvSpPr>
          <p:cNvPr id="3" name="Holder 3"/>
          <p:cNvSpPr>
            <a:spLocks noGrp="1"/>
          </p:cNvSpPr>
          <p:nvPr>
            <p:ph type="body" idx="1"/>
          </p:nvPr>
        </p:nvSpPr>
        <p:spPr/>
        <p:txBody>
          <a:bodyPr lIns="0" tIns="0" rIns="0" bIns="0"/>
          <a:lstStyle>
            <a:lvl1pPr>
              <a:defRPr sz="2800" b="1"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4/19/22</a:t>
            </a:fld>
            <a:endParaRPr lang="en-US"/>
          </a:p>
        </p:txBody>
      </p:sp>
      <p:sp>
        <p:nvSpPr>
          <p:cNvPr id="6" name="Holder 6"/>
          <p:cNvSpPr>
            <a:spLocks noGrp="1"/>
          </p:cNvSpPr>
          <p:nvPr>
            <p:ph type="sldNum" sz="quarter" idx="7"/>
          </p:nvPr>
        </p:nvSpPr>
        <p:spPr/>
        <p:txBody>
          <a:bodyPr lIns="0" tIns="0" rIns="0" bIns="0"/>
          <a:lstStyle>
            <a:lvl1pPr>
              <a:defRPr sz="1200" b="0" i="0">
                <a:solidFill>
                  <a:srgbClr val="898989"/>
                </a:solidFill>
                <a:latin typeface="Calibri"/>
                <a:cs typeface="Calibri"/>
              </a:defRPr>
            </a:lvl1pPr>
          </a:lstStyle>
          <a:p>
            <a:pPr marL="38100">
              <a:lnSpc>
                <a:spcPts val="1240"/>
              </a:lnSpc>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1">
                <a:solidFill>
                  <a:schemeClr val="tx1"/>
                </a:solidFill>
                <a:latin typeface="Monotype Corsiva"/>
                <a:cs typeface="Monotype Corsiva"/>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4/19/22</a:t>
            </a:fld>
            <a:endParaRPr lang="en-US"/>
          </a:p>
        </p:txBody>
      </p:sp>
      <p:sp>
        <p:nvSpPr>
          <p:cNvPr id="7" name="Holder 7"/>
          <p:cNvSpPr>
            <a:spLocks noGrp="1"/>
          </p:cNvSpPr>
          <p:nvPr>
            <p:ph type="sldNum" sz="quarter" idx="7"/>
          </p:nvPr>
        </p:nvSpPr>
        <p:spPr/>
        <p:txBody>
          <a:bodyPr lIns="0" tIns="0" rIns="0" bIns="0"/>
          <a:lstStyle>
            <a:lvl1pPr>
              <a:defRPr sz="1200" b="0" i="0">
                <a:solidFill>
                  <a:srgbClr val="898989"/>
                </a:solidFill>
                <a:latin typeface="Calibri"/>
                <a:cs typeface="Calibri"/>
              </a:defRPr>
            </a:lvl1pPr>
          </a:lstStyle>
          <a:p>
            <a:pPr marL="38100">
              <a:lnSpc>
                <a:spcPts val="1240"/>
              </a:lnSpc>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1">
                <a:solidFill>
                  <a:schemeClr val="tx1"/>
                </a:solidFill>
                <a:latin typeface="Monotype Corsiva"/>
                <a:cs typeface="Monotype Corsiv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4/19/22</a:t>
            </a:fld>
            <a:endParaRPr lang="en-US"/>
          </a:p>
        </p:txBody>
      </p:sp>
      <p:sp>
        <p:nvSpPr>
          <p:cNvPr id="5" name="Holder 5"/>
          <p:cNvSpPr>
            <a:spLocks noGrp="1"/>
          </p:cNvSpPr>
          <p:nvPr>
            <p:ph type="sldNum" sz="quarter" idx="7"/>
          </p:nvPr>
        </p:nvSpPr>
        <p:spPr/>
        <p:txBody>
          <a:bodyPr lIns="0" tIns="0" rIns="0" bIns="0"/>
          <a:lstStyle>
            <a:lvl1pPr>
              <a:defRPr sz="1200" b="0" i="0">
                <a:solidFill>
                  <a:srgbClr val="898989"/>
                </a:solidFill>
                <a:latin typeface="Calibri"/>
                <a:cs typeface="Calibri"/>
              </a:defRPr>
            </a:lvl1pPr>
          </a:lstStyle>
          <a:p>
            <a:pPr marL="38100">
              <a:lnSpc>
                <a:spcPts val="1240"/>
              </a:lnSpc>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4/19/22</a:t>
            </a:fld>
            <a:endParaRPr lang="en-US"/>
          </a:p>
        </p:txBody>
      </p:sp>
      <p:sp>
        <p:nvSpPr>
          <p:cNvPr id="4" name="Holder 4"/>
          <p:cNvSpPr>
            <a:spLocks noGrp="1"/>
          </p:cNvSpPr>
          <p:nvPr>
            <p:ph type="sldNum" sz="quarter" idx="7"/>
          </p:nvPr>
        </p:nvSpPr>
        <p:spPr/>
        <p:txBody>
          <a:bodyPr lIns="0" tIns="0" rIns="0" bIns="0"/>
          <a:lstStyle>
            <a:lvl1pPr>
              <a:defRPr sz="1200" b="0" i="0">
                <a:solidFill>
                  <a:srgbClr val="898989"/>
                </a:solidFill>
                <a:latin typeface="Calibri"/>
                <a:cs typeface="Calibri"/>
              </a:defRPr>
            </a:lvl1pPr>
          </a:lstStyle>
          <a:p>
            <a:pPr marL="38100">
              <a:lnSpc>
                <a:spcPts val="1240"/>
              </a:lnSpc>
            </a:pPr>
            <a:fld id="{81D60167-4931-47E6-BA6A-407CBD079E47}" type="slidenum">
              <a:rPr dirty="0"/>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675540" y="134524"/>
            <a:ext cx="3792918" cy="695960"/>
          </a:xfrm>
          <a:prstGeom prst="rect">
            <a:avLst/>
          </a:prstGeom>
        </p:spPr>
        <p:txBody>
          <a:bodyPr wrap="square" lIns="0" tIns="0" rIns="0" bIns="0">
            <a:spAutoFit/>
          </a:bodyPr>
          <a:lstStyle>
            <a:lvl1pPr>
              <a:defRPr sz="4400" b="0" i="1">
                <a:solidFill>
                  <a:schemeClr val="tx1"/>
                </a:solidFill>
                <a:latin typeface="Monotype Corsiva"/>
                <a:cs typeface="Monotype Corsiva"/>
              </a:defRPr>
            </a:lvl1pPr>
          </a:lstStyle>
          <a:p>
            <a:endParaRPr/>
          </a:p>
        </p:txBody>
      </p:sp>
      <p:sp>
        <p:nvSpPr>
          <p:cNvPr id="3" name="Holder 3"/>
          <p:cNvSpPr>
            <a:spLocks noGrp="1"/>
          </p:cNvSpPr>
          <p:nvPr>
            <p:ph type="body" idx="1"/>
          </p:nvPr>
        </p:nvSpPr>
        <p:spPr>
          <a:xfrm>
            <a:off x="459596" y="2407706"/>
            <a:ext cx="8413115" cy="3267075"/>
          </a:xfrm>
          <a:prstGeom prst="rect">
            <a:avLst/>
          </a:prstGeom>
        </p:spPr>
        <p:txBody>
          <a:bodyPr wrap="square" lIns="0" tIns="0" rIns="0" bIns="0">
            <a:spAutoFit/>
          </a:bodyPr>
          <a:lstStyle>
            <a:lvl1pPr>
              <a:defRPr sz="2800" b="1"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4/19/22</a:t>
            </a:fld>
            <a:endParaRPr lang="en-US"/>
          </a:p>
        </p:txBody>
      </p:sp>
      <p:sp>
        <p:nvSpPr>
          <p:cNvPr id="6" name="Holder 6"/>
          <p:cNvSpPr>
            <a:spLocks noGrp="1"/>
          </p:cNvSpPr>
          <p:nvPr>
            <p:ph type="sldNum" sz="quarter" idx="7"/>
          </p:nvPr>
        </p:nvSpPr>
        <p:spPr>
          <a:xfrm>
            <a:off x="8401811" y="6462966"/>
            <a:ext cx="243204" cy="177800"/>
          </a:xfrm>
          <a:prstGeom prst="rect">
            <a:avLst/>
          </a:prstGeom>
        </p:spPr>
        <p:txBody>
          <a:bodyPr wrap="square" lIns="0" tIns="0" rIns="0" bIns="0">
            <a:spAutoFit/>
          </a:bodyPr>
          <a:lstStyle>
            <a:lvl1pPr>
              <a:defRPr sz="1200" b="0" i="0">
                <a:solidFill>
                  <a:srgbClr val="898989"/>
                </a:solidFill>
                <a:latin typeface="Calibri"/>
                <a:cs typeface="Calibri"/>
              </a:defRPr>
            </a:lvl1pPr>
          </a:lstStyle>
          <a:p>
            <a:pPr marL="38100">
              <a:lnSpc>
                <a:spcPts val="1240"/>
              </a:lnSpc>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4.png"/><Relationship Id="rId16"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26.jpg"/><Relationship Id="rId7" Type="http://schemas.openxmlformats.org/officeDocument/2006/relationships/image" Target="../media/image23.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25.emf"/><Relationship Id="rId5" Type="http://schemas.openxmlformats.org/officeDocument/2006/relationships/image" Target="../media/image22.e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24.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038506" y="3822059"/>
            <a:ext cx="3067050" cy="1815464"/>
          </a:xfrm>
          <a:prstGeom prst="rect">
            <a:avLst/>
          </a:prstGeom>
        </p:spPr>
        <p:txBody>
          <a:bodyPr vert="horz" wrap="square" lIns="0" tIns="378460" rIns="0" bIns="0" rtlCol="0">
            <a:spAutoFit/>
          </a:bodyPr>
          <a:lstStyle/>
          <a:p>
            <a:pPr marL="25400">
              <a:lnSpc>
                <a:spcPct val="100000"/>
              </a:lnSpc>
              <a:spcBef>
                <a:spcPts val="2980"/>
              </a:spcBef>
            </a:pPr>
            <a:r>
              <a:rPr sz="4400" i="1" spc="-5" dirty="0">
                <a:latin typeface="Monotype Corsiva"/>
                <a:cs typeface="Monotype Corsiva"/>
              </a:rPr>
              <a:t>Basic</a:t>
            </a:r>
            <a:r>
              <a:rPr sz="4400" i="1" spc="-85" dirty="0">
                <a:latin typeface="Monotype Corsiva"/>
                <a:cs typeface="Monotype Corsiva"/>
              </a:rPr>
              <a:t> </a:t>
            </a:r>
            <a:r>
              <a:rPr sz="4400" i="1" spc="-5" dirty="0">
                <a:latin typeface="Monotype Corsiva"/>
                <a:cs typeface="Monotype Corsiva"/>
              </a:rPr>
              <a:t>Counting</a:t>
            </a:r>
            <a:endParaRPr sz="4400">
              <a:latin typeface="Monotype Corsiva"/>
              <a:cs typeface="Monotype Corsiva"/>
            </a:endParaRPr>
          </a:p>
          <a:p>
            <a:pPr marL="84455">
              <a:lnSpc>
                <a:spcPct val="100000"/>
              </a:lnSpc>
              <a:spcBef>
                <a:spcPts val="2095"/>
              </a:spcBef>
            </a:pPr>
            <a:r>
              <a:rPr sz="3200" spc="-5" dirty="0">
                <a:solidFill>
                  <a:srgbClr val="888888"/>
                </a:solidFill>
                <a:latin typeface="Times New Roman"/>
                <a:cs typeface="Times New Roman"/>
              </a:rPr>
              <a:t>Rosen </a:t>
            </a:r>
            <a:r>
              <a:rPr sz="3200" spc="5" dirty="0">
                <a:solidFill>
                  <a:srgbClr val="888888"/>
                </a:solidFill>
                <a:latin typeface="Times New Roman"/>
                <a:cs typeface="Times New Roman"/>
              </a:rPr>
              <a:t>6</a:t>
            </a:r>
            <a:r>
              <a:rPr sz="3150" spc="7" baseline="25132" dirty="0">
                <a:solidFill>
                  <a:srgbClr val="888888"/>
                </a:solidFill>
                <a:latin typeface="Times New Roman"/>
                <a:cs typeface="Times New Roman"/>
              </a:rPr>
              <a:t>th</a:t>
            </a:r>
            <a:r>
              <a:rPr sz="3150" spc="367" baseline="25132" dirty="0">
                <a:solidFill>
                  <a:srgbClr val="888888"/>
                </a:solidFill>
                <a:latin typeface="Times New Roman"/>
                <a:cs typeface="Times New Roman"/>
              </a:rPr>
              <a:t> </a:t>
            </a:r>
            <a:r>
              <a:rPr sz="3200" spc="-5" dirty="0">
                <a:solidFill>
                  <a:srgbClr val="888888"/>
                </a:solidFill>
                <a:latin typeface="Times New Roman"/>
                <a:cs typeface="Times New Roman"/>
              </a:rPr>
              <a:t>Ed.,</a:t>
            </a:r>
            <a:r>
              <a:rPr sz="3200" spc="-20" dirty="0">
                <a:solidFill>
                  <a:srgbClr val="888888"/>
                </a:solidFill>
                <a:latin typeface="Times New Roman"/>
                <a:cs typeface="Times New Roman"/>
              </a:rPr>
              <a:t> </a:t>
            </a:r>
            <a:r>
              <a:rPr sz="3200" spc="-5" dirty="0">
                <a:solidFill>
                  <a:srgbClr val="888888"/>
                </a:solidFill>
                <a:latin typeface="Times New Roman"/>
                <a:cs typeface="Times New Roman"/>
              </a:rPr>
              <a:t>5.1</a:t>
            </a:r>
            <a:endParaRPr sz="3200">
              <a:latin typeface="Times New Roman"/>
              <a:cs typeface="Times New Roman"/>
            </a:endParaRPr>
          </a:p>
        </p:txBody>
      </p:sp>
      <p:pic>
        <p:nvPicPr>
          <p:cNvPr id="3" name="object 3"/>
          <p:cNvPicPr/>
          <p:nvPr/>
        </p:nvPicPr>
        <p:blipFill>
          <a:blip r:embed="rId2" cstate="print"/>
          <a:stretch>
            <a:fillRect/>
          </a:stretch>
        </p:blipFill>
        <p:spPr>
          <a:xfrm>
            <a:off x="1524000" y="85725"/>
            <a:ext cx="6019800" cy="341947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176" y="171100"/>
            <a:ext cx="5807075" cy="635635"/>
          </a:xfrm>
          <a:prstGeom prst="rect">
            <a:avLst/>
          </a:prstGeom>
        </p:spPr>
        <p:txBody>
          <a:bodyPr vert="horz" wrap="square" lIns="0" tIns="12700" rIns="0" bIns="0" rtlCol="0">
            <a:spAutoFit/>
          </a:bodyPr>
          <a:lstStyle/>
          <a:p>
            <a:pPr marL="12700">
              <a:lnSpc>
                <a:spcPct val="100000"/>
              </a:lnSpc>
              <a:spcBef>
                <a:spcPts val="100"/>
              </a:spcBef>
            </a:pPr>
            <a:r>
              <a:rPr sz="4000" spc="-5" dirty="0"/>
              <a:t>Principle</a:t>
            </a:r>
            <a:r>
              <a:rPr sz="4000" spc="10" dirty="0"/>
              <a:t> </a:t>
            </a:r>
            <a:r>
              <a:rPr sz="4000" dirty="0"/>
              <a:t>of</a:t>
            </a:r>
            <a:r>
              <a:rPr sz="4000" spc="-10" dirty="0"/>
              <a:t> </a:t>
            </a:r>
            <a:r>
              <a:rPr sz="4000" spc="-5" dirty="0"/>
              <a:t>Inclusion-Exclusion</a:t>
            </a:r>
            <a:endParaRPr sz="4000"/>
          </a:p>
        </p:txBody>
      </p:sp>
      <p:pic>
        <p:nvPicPr>
          <p:cNvPr id="3" name="object 3"/>
          <p:cNvPicPr/>
          <p:nvPr/>
        </p:nvPicPr>
        <p:blipFill>
          <a:blip r:embed="rId2" cstate="print"/>
          <a:stretch>
            <a:fillRect/>
          </a:stretch>
        </p:blipFill>
        <p:spPr>
          <a:xfrm>
            <a:off x="472440" y="1391411"/>
            <a:ext cx="165353" cy="170687"/>
          </a:xfrm>
          <a:prstGeom prst="rect">
            <a:avLst/>
          </a:prstGeom>
        </p:spPr>
      </p:pic>
      <p:pic>
        <p:nvPicPr>
          <p:cNvPr id="4" name="object 4"/>
          <p:cNvPicPr/>
          <p:nvPr/>
        </p:nvPicPr>
        <p:blipFill>
          <a:blip r:embed="rId2" cstate="print"/>
          <a:stretch>
            <a:fillRect/>
          </a:stretch>
        </p:blipFill>
        <p:spPr>
          <a:xfrm>
            <a:off x="472440" y="2563367"/>
            <a:ext cx="165353" cy="170687"/>
          </a:xfrm>
          <a:prstGeom prst="rect">
            <a:avLst/>
          </a:prstGeom>
        </p:spPr>
      </p:pic>
      <p:pic>
        <p:nvPicPr>
          <p:cNvPr id="5" name="object 5"/>
          <p:cNvPicPr/>
          <p:nvPr/>
        </p:nvPicPr>
        <p:blipFill>
          <a:blip r:embed="rId3" cstate="print"/>
          <a:stretch>
            <a:fillRect/>
          </a:stretch>
        </p:blipFill>
        <p:spPr>
          <a:xfrm>
            <a:off x="929639" y="3000755"/>
            <a:ext cx="165353" cy="170687"/>
          </a:xfrm>
          <a:prstGeom prst="rect">
            <a:avLst/>
          </a:prstGeom>
        </p:spPr>
      </p:pic>
      <p:pic>
        <p:nvPicPr>
          <p:cNvPr id="6" name="object 6"/>
          <p:cNvPicPr/>
          <p:nvPr/>
        </p:nvPicPr>
        <p:blipFill>
          <a:blip r:embed="rId2" cstate="print"/>
          <a:stretch>
            <a:fillRect/>
          </a:stretch>
        </p:blipFill>
        <p:spPr>
          <a:xfrm>
            <a:off x="472440" y="3805428"/>
            <a:ext cx="165353" cy="170687"/>
          </a:xfrm>
          <a:prstGeom prst="rect">
            <a:avLst/>
          </a:prstGeom>
        </p:spPr>
      </p:pic>
      <p:pic>
        <p:nvPicPr>
          <p:cNvPr id="7" name="object 7"/>
          <p:cNvPicPr/>
          <p:nvPr/>
        </p:nvPicPr>
        <p:blipFill>
          <a:blip r:embed="rId3" cstate="print"/>
          <a:stretch>
            <a:fillRect/>
          </a:stretch>
        </p:blipFill>
        <p:spPr>
          <a:xfrm>
            <a:off x="929639" y="4975859"/>
            <a:ext cx="165353" cy="170687"/>
          </a:xfrm>
          <a:prstGeom prst="rect">
            <a:avLst/>
          </a:prstGeom>
        </p:spPr>
      </p:pic>
      <p:sp>
        <p:nvSpPr>
          <p:cNvPr id="8" name="object 8"/>
          <p:cNvSpPr txBox="1"/>
          <p:nvPr/>
        </p:nvSpPr>
        <p:spPr>
          <a:xfrm>
            <a:off x="802640" y="1241552"/>
            <a:ext cx="7477759" cy="3975735"/>
          </a:xfrm>
          <a:prstGeom prst="rect">
            <a:avLst/>
          </a:prstGeom>
        </p:spPr>
        <p:txBody>
          <a:bodyPr vert="horz" wrap="square" lIns="0" tIns="12700" rIns="0" bIns="0" rtlCol="0">
            <a:spAutoFit/>
          </a:bodyPr>
          <a:lstStyle/>
          <a:p>
            <a:pPr marL="12700" marR="5080">
              <a:lnSpc>
                <a:spcPct val="100000"/>
              </a:lnSpc>
              <a:spcBef>
                <a:spcPts val="100"/>
              </a:spcBef>
            </a:pPr>
            <a:r>
              <a:rPr sz="2400" dirty="0">
                <a:latin typeface="Times New Roman"/>
                <a:cs typeface="Times New Roman"/>
              </a:rPr>
              <a:t>When </a:t>
            </a:r>
            <a:r>
              <a:rPr sz="2400" spc="-5" dirty="0">
                <a:latin typeface="Times New Roman"/>
                <a:cs typeface="Times New Roman"/>
              </a:rPr>
              <a:t>two tasks </a:t>
            </a:r>
            <a:r>
              <a:rPr sz="2400" dirty="0">
                <a:latin typeface="Times New Roman"/>
                <a:cs typeface="Times New Roman"/>
              </a:rPr>
              <a:t>can be done at </a:t>
            </a:r>
            <a:r>
              <a:rPr sz="2400" spc="-5" dirty="0">
                <a:latin typeface="Times New Roman"/>
                <a:cs typeface="Times New Roman"/>
              </a:rPr>
              <a:t>the same time we </a:t>
            </a:r>
            <a:r>
              <a:rPr sz="2400" dirty="0">
                <a:latin typeface="Times New Roman"/>
                <a:cs typeface="Times New Roman"/>
              </a:rPr>
              <a:t>add </a:t>
            </a:r>
            <a:r>
              <a:rPr sz="2400" spc="-5" dirty="0">
                <a:latin typeface="Times New Roman"/>
                <a:cs typeface="Times New Roman"/>
              </a:rPr>
              <a:t>the </a:t>
            </a:r>
            <a:r>
              <a:rPr sz="2400" dirty="0">
                <a:latin typeface="Times New Roman"/>
                <a:cs typeface="Times New Roman"/>
              </a:rPr>
              <a:t> </a:t>
            </a:r>
            <a:r>
              <a:rPr sz="2400" spc="-5" dirty="0">
                <a:latin typeface="Times New Roman"/>
                <a:cs typeface="Times New Roman"/>
              </a:rPr>
              <a:t>number </a:t>
            </a:r>
            <a:r>
              <a:rPr sz="2400" dirty="0">
                <a:latin typeface="Times New Roman"/>
                <a:cs typeface="Times New Roman"/>
              </a:rPr>
              <a:t>of </a:t>
            </a:r>
            <a:r>
              <a:rPr sz="2400" spc="-5" dirty="0">
                <a:latin typeface="Times New Roman"/>
                <a:cs typeface="Times New Roman"/>
              </a:rPr>
              <a:t>ways to </a:t>
            </a:r>
            <a:r>
              <a:rPr sz="2400" dirty="0">
                <a:latin typeface="Times New Roman"/>
                <a:cs typeface="Times New Roman"/>
              </a:rPr>
              <a:t>do each of </a:t>
            </a:r>
            <a:r>
              <a:rPr sz="2400" spc="-5" dirty="0">
                <a:latin typeface="Times New Roman"/>
                <a:cs typeface="Times New Roman"/>
              </a:rPr>
              <a:t>the two tasks, then subtract the </a:t>
            </a:r>
            <a:r>
              <a:rPr sz="2400" spc="-585" dirty="0">
                <a:latin typeface="Times New Roman"/>
                <a:cs typeface="Times New Roman"/>
              </a:rPr>
              <a:t> </a:t>
            </a:r>
            <a:r>
              <a:rPr sz="2400" spc="-5" dirty="0">
                <a:latin typeface="Times New Roman"/>
                <a:cs typeface="Times New Roman"/>
              </a:rPr>
              <a:t>number</a:t>
            </a:r>
            <a:r>
              <a:rPr sz="2400" spc="-15" dirty="0">
                <a:latin typeface="Times New Roman"/>
                <a:cs typeface="Times New Roman"/>
              </a:rPr>
              <a:t> </a:t>
            </a:r>
            <a:r>
              <a:rPr sz="2400" dirty="0">
                <a:latin typeface="Times New Roman"/>
                <a:cs typeface="Times New Roman"/>
              </a:rPr>
              <a:t>of</a:t>
            </a:r>
            <a:r>
              <a:rPr sz="2400" spc="-5" dirty="0">
                <a:latin typeface="Times New Roman"/>
                <a:cs typeface="Times New Roman"/>
              </a:rPr>
              <a:t> ways</a:t>
            </a:r>
            <a:r>
              <a:rPr sz="2400" dirty="0">
                <a:latin typeface="Times New Roman"/>
                <a:cs typeface="Times New Roman"/>
              </a:rPr>
              <a:t> </a:t>
            </a:r>
            <a:r>
              <a:rPr sz="2400" spc="-5" dirty="0">
                <a:latin typeface="Times New Roman"/>
                <a:cs typeface="Times New Roman"/>
              </a:rPr>
              <a:t>to</a:t>
            </a:r>
            <a:r>
              <a:rPr sz="2400" dirty="0">
                <a:latin typeface="Times New Roman"/>
                <a:cs typeface="Times New Roman"/>
              </a:rPr>
              <a:t> do </a:t>
            </a:r>
            <a:r>
              <a:rPr sz="2400" spc="-5" dirty="0">
                <a:latin typeface="Times New Roman"/>
                <a:cs typeface="Times New Roman"/>
              </a:rPr>
              <a:t>both</a:t>
            </a:r>
            <a:r>
              <a:rPr sz="2400" spc="-10" dirty="0">
                <a:latin typeface="Times New Roman"/>
                <a:cs typeface="Times New Roman"/>
              </a:rPr>
              <a:t> </a:t>
            </a:r>
            <a:r>
              <a:rPr sz="2400" spc="-5" dirty="0">
                <a:latin typeface="Times New Roman"/>
                <a:cs typeface="Times New Roman"/>
              </a:rPr>
              <a:t>tasks.</a:t>
            </a:r>
            <a:endParaRPr sz="2400">
              <a:latin typeface="Times New Roman"/>
              <a:cs typeface="Times New Roman"/>
            </a:endParaRPr>
          </a:p>
          <a:p>
            <a:pPr marL="12700">
              <a:lnSpc>
                <a:spcPct val="100000"/>
              </a:lnSpc>
              <a:spcBef>
                <a:spcPts val="585"/>
              </a:spcBef>
            </a:pPr>
            <a:r>
              <a:rPr sz="2400" spc="-5" dirty="0">
                <a:latin typeface="Times New Roman"/>
                <a:cs typeface="Times New Roman"/>
              </a:rPr>
              <a:t>If</a:t>
            </a:r>
            <a:r>
              <a:rPr sz="2400" spc="-135" dirty="0">
                <a:latin typeface="Times New Roman"/>
                <a:cs typeface="Times New Roman"/>
              </a:rPr>
              <a:t> </a:t>
            </a:r>
            <a:r>
              <a:rPr sz="2400" dirty="0">
                <a:latin typeface="Times New Roman"/>
                <a:cs typeface="Times New Roman"/>
              </a:rPr>
              <a:t>A</a:t>
            </a:r>
            <a:r>
              <a:rPr sz="2400" spc="-135" dirty="0">
                <a:latin typeface="Times New Roman"/>
                <a:cs typeface="Times New Roman"/>
              </a:rPr>
              <a:t> </a:t>
            </a:r>
            <a:r>
              <a:rPr sz="2400" dirty="0">
                <a:latin typeface="Times New Roman"/>
                <a:cs typeface="Times New Roman"/>
              </a:rPr>
              <a:t>and</a:t>
            </a:r>
            <a:r>
              <a:rPr sz="2400" spc="-10" dirty="0">
                <a:latin typeface="Times New Roman"/>
                <a:cs typeface="Times New Roman"/>
              </a:rPr>
              <a:t> </a:t>
            </a:r>
            <a:r>
              <a:rPr sz="2400" dirty="0">
                <a:latin typeface="Times New Roman"/>
                <a:cs typeface="Times New Roman"/>
              </a:rPr>
              <a:t>B</a:t>
            </a:r>
            <a:r>
              <a:rPr sz="2400" spc="-5" dirty="0">
                <a:latin typeface="Times New Roman"/>
                <a:cs typeface="Times New Roman"/>
              </a:rPr>
              <a:t> are</a:t>
            </a:r>
            <a:r>
              <a:rPr sz="2400" spc="-10" dirty="0">
                <a:latin typeface="Times New Roman"/>
                <a:cs typeface="Times New Roman"/>
              </a:rPr>
              <a:t> </a:t>
            </a:r>
            <a:r>
              <a:rPr sz="2400" b="1" spc="-5" dirty="0">
                <a:latin typeface="Times New Roman"/>
                <a:cs typeface="Times New Roman"/>
              </a:rPr>
              <a:t>not</a:t>
            </a:r>
            <a:r>
              <a:rPr sz="2400" b="1" dirty="0">
                <a:latin typeface="Times New Roman"/>
                <a:cs typeface="Times New Roman"/>
              </a:rPr>
              <a:t> </a:t>
            </a:r>
            <a:r>
              <a:rPr sz="2400" spc="-5" dirty="0">
                <a:latin typeface="Times New Roman"/>
                <a:cs typeface="Times New Roman"/>
              </a:rPr>
              <a:t>disjoint</a:t>
            </a:r>
            <a:r>
              <a:rPr sz="2400" spc="-15" dirty="0">
                <a:latin typeface="Times New Roman"/>
                <a:cs typeface="Times New Roman"/>
              </a:rPr>
              <a:t> </a:t>
            </a:r>
            <a:r>
              <a:rPr sz="2400" spc="-5" dirty="0">
                <a:latin typeface="Times New Roman"/>
                <a:cs typeface="Times New Roman"/>
              </a:rPr>
              <a:t>|</a:t>
            </a:r>
            <a:r>
              <a:rPr sz="2400" i="1" spc="-5" dirty="0">
                <a:latin typeface="Times New Roman"/>
                <a:cs typeface="Times New Roman"/>
              </a:rPr>
              <a:t>A</a:t>
            </a:r>
            <a:r>
              <a:rPr sz="2400" spc="-5" dirty="0">
                <a:latin typeface="Symbol"/>
                <a:cs typeface="Symbol"/>
              </a:rPr>
              <a:t></a:t>
            </a:r>
            <a:r>
              <a:rPr sz="2400" spc="-15" dirty="0">
                <a:latin typeface="Times New Roman"/>
                <a:cs typeface="Times New Roman"/>
              </a:rPr>
              <a:t> </a:t>
            </a:r>
            <a:r>
              <a:rPr sz="2400" i="1" spc="-5" dirty="0">
                <a:latin typeface="Times New Roman"/>
                <a:cs typeface="Times New Roman"/>
              </a:rPr>
              <a:t>B</a:t>
            </a:r>
            <a:r>
              <a:rPr sz="2400" spc="-5" dirty="0">
                <a:latin typeface="Times New Roman"/>
                <a:cs typeface="Times New Roman"/>
              </a:rPr>
              <a:t>|</a:t>
            </a:r>
            <a:r>
              <a:rPr sz="2400" spc="-15" dirty="0">
                <a:latin typeface="Times New Roman"/>
                <a:cs typeface="Times New Roman"/>
              </a:rPr>
              <a:t> </a:t>
            </a:r>
            <a:r>
              <a:rPr sz="2400" dirty="0">
                <a:latin typeface="Symbol"/>
                <a:cs typeface="Symbol"/>
              </a:rPr>
              <a:t></a:t>
            </a:r>
            <a:r>
              <a:rPr sz="2400" spc="-10" dirty="0">
                <a:latin typeface="Times New Roman"/>
                <a:cs typeface="Times New Roman"/>
              </a:rPr>
              <a:t> </a:t>
            </a:r>
            <a:r>
              <a:rPr sz="2400" spc="-5" dirty="0">
                <a:latin typeface="Times New Roman"/>
                <a:cs typeface="Times New Roman"/>
              </a:rPr>
              <a:t>|</a:t>
            </a:r>
            <a:r>
              <a:rPr sz="2400" i="1" spc="-5" dirty="0">
                <a:latin typeface="Times New Roman"/>
                <a:cs typeface="Times New Roman"/>
              </a:rPr>
              <a:t>A</a:t>
            </a:r>
            <a:r>
              <a:rPr sz="2400" spc="-5" dirty="0">
                <a:latin typeface="Times New Roman"/>
                <a:cs typeface="Times New Roman"/>
              </a:rPr>
              <a:t>|</a:t>
            </a:r>
            <a:r>
              <a:rPr sz="2400" spc="-5" dirty="0">
                <a:latin typeface="Symbol"/>
                <a:cs typeface="Symbol"/>
              </a:rPr>
              <a:t></a:t>
            </a:r>
            <a:r>
              <a:rPr sz="2400" spc="-5" dirty="0">
                <a:latin typeface="Times New Roman"/>
                <a:cs typeface="Times New Roman"/>
              </a:rPr>
              <a:t>|</a:t>
            </a:r>
            <a:r>
              <a:rPr sz="2400" i="1" spc="-5" dirty="0">
                <a:latin typeface="Times New Roman"/>
                <a:cs typeface="Times New Roman"/>
              </a:rPr>
              <a:t>B</a:t>
            </a:r>
            <a:r>
              <a:rPr sz="2400" spc="-5" dirty="0">
                <a:latin typeface="Times New Roman"/>
                <a:cs typeface="Times New Roman"/>
              </a:rPr>
              <a:t>|</a:t>
            </a:r>
            <a:r>
              <a:rPr sz="2400" spc="-30" dirty="0">
                <a:latin typeface="Times New Roman"/>
                <a:cs typeface="Times New Roman"/>
              </a:rPr>
              <a:t> </a:t>
            </a:r>
            <a:r>
              <a:rPr sz="2400" dirty="0">
                <a:latin typeface="Symbol"/>
                <a:cs typeface="Symbol"/>
              </a:rPr>
              <a:t></a:t>
            </a:r>
            <a:r>
              <a:rPr sz="2400" spc="-5" dirty="0">
                <a:latin typeface="Times New Roman"/>
                <a:cs typeface="Times New Roman"/>
              </a:rPr>
              <a:t> |</a:t>
            </a:r>
            <a:r>
              <a:rPr sz="2400" i="1" spc="-5" dirty="0">
                <a:latin typeface="Times New Roman"/>
                <a:cs typeface="Times New Roman"/>
              </a:rPr>
              <a:t>A</a:t>
            </a:r>
            <a:r>
              <a:rPr sz="2400" spc="-5" dirty="0">
                <a:latin typeface="Symbol"/>
                <a:cs typeface="Symbol"/>
              </a:rPr>
              <a:t></a:t>
            </a:r>
            <a:r>
              <a:rPr sz="2400" i="1" spc="-5" dirty="0">
                <a:latin typeface="Times New Roman"/>
                <a:cs typeface="Times New Roman"/>
              </a:rPr>
              <a:t>B</a:t>
            </a:r>
            <a:r>
              <a:rPr sz="2400" spc="-5" dirty="0">
                <a:latin typeface="Times New Roman"/>
                <a:cs typeface="Times New Roman"/>
              </a:rPr>
              <a:t>|</a:t>
            </a:r>
            <a:endParaRPr sz="2400">
              <a:latin typeface="Times New Roman"/>
              <a:cs typeface="Times New Roman"/>
            </a:endParaRPr>
          </a:p>
          <a:p>
            <a:pPr marL="412750" marR="347345">
              <a:lnSpc>
                <a:spcPct val="100000"/>
              </a:lnSpc>
              <a:spcBef>
                <a:spcPts val="565"/>
              </a:spcBef>
            </a:pPr>
            <a:r>
              <a:rPr sz="2400" u="heavy" spc="-5" dirty="0">
                <a:uFill>
                  <a:solidFill>
                    <a:srgbClr val="000000"/>
                  </a:solidFill>
                </a:uFill>
                <a:latin typeface="Times New Roman"/>
                <a:cs typeface="Times New Roman"/>
              </a:rPr>
              <a:t>Don't </a:t>
            </a:r>
            <a:r>
              <a:rPr sz="2400" u="heavy" dirty="0">
                <a:uFill>
                  <a:solidFill>
                    <a:srgbClr val="000000"/>
                  </a:solidFill>
                </a:uFill>
                <a:latin typeface="Times New Roman"/>
                <a:cs typeface="Times New Roman"/>
              </a:rPr>
              <a:t>count </a:t>
            </a:r>
            <a:r>
              <a:rPr sz="2400" u="heavy" spc="-5" dirty="0">
                <a:uFill>
                  <a:solidFill>
                    <a:srgbClr val="000000"/>
                  </a:solidFill>
                </a:uFill>
                <a:latin typeface="Times New Roman"/>
                <a:cs typeface="Times New Roman"/>
              </a:rPr>
              <a:t>objects in the intersection </a:t>
            </a:r>
            <a:r>
              <a:rPr sz="2400" u="heavy" dirty="0">
                <a:uFill>
                  <a:solidFill>
                    <a:srgbClr val="000000"/>
                  </a:solidFill>
                </a:uFill>
                <a:latin typeface="Times New Roman"/>
                <a:cs typeface="Times New Roman"/>
              </a:rPr>
              <a:t>of </a:t>
            </a:r>
            <a:r>
              <a:rPr sz="2400" u="heavy" spc="-5" dirty="0">
                <a:uFill>
                  <a:solidFill>
                    <a:srgbClr val="000000"/>
                  </a:solidFill>
                </a:uFill>
                <a:latin typeface="Times New Roman"/>
                <a:cs typeface="Times New Roman"/>
              </a:rPr>
              <a:t>two sets more </a:t>
            </a:r>
            <a:r>
              <a:rPr sz="2400" spc="-585" dirty="0">
                <a:latin typeface="Times New Roman"/>
                <a:cs typeface="Times New Roman"/>
              </a:rPr>
              <a:t> </a:t>
            </a:r>
            <a:r>
              <a:rPr sz="2400" u="heavy" spc="-5" dirty="0">
                <a:uFill>
                  <a:solidFill>
                    <a:srgbClr val="000000"/>
                  </a:solidFill>
                </a:uFill>
                <a:latin typeface="Times New Roman"/>
                <a:cs typeface="Times New Roman"/>
              </a:rPr>
              <a:t>than</a:t>
            </a:r>
            <a:r>
              <a:rPr sz="2400" u="heavy" spc="-15" dirty="0">
                <a:uFill>
                  <a:solidFill>
                    <a:srgbClr val="000000"/>
                  </a:solidFill>
                </a:uFill>
                <a:latin typeface="Times New Roman"/>
                <a:cs typeface="Times New Roman"/>
              </a:rPr>
              <a:t> </a:t>
            </a:r>
            <a:r>
              <a:rPr sz="2400" u="heavy" dirty="0">
                <a:uFill>
                  <a:solidFill>
                    <a:srgbClr val="000000"/>
                  </a:solidFill>
                </a:uFill>
                <a:latin typeface="Times New Roman"/>
                <a:cs typeface="Times New Roman"/>
              </a:rPr>
              <a:t>once!</a:t>
            </a:r>
            <a:endParaRPr sz="2400">
              <a:latin typeface="Times New Roman"/>
              <a:cs typeface="Times New Roman"/>
            </a:endParaRPr>
          </a:p>
          <a:p>
            <a:pPr marL="12700" marR="71755">
              <a:lnSpc>
                <a:spcPct val="100000"/>
              </a:lnSpc>
              <a:spcBef>
                <a:spcPts val="575"/>
              </a:spcBef>
            </a:pPr>
            <a:r>
              <a:rPr sz="2400" spc="-5" dirty="0">
                <a:latin typeface="Times New Roman"/>
                <a:cs typeface="Times New Roman"/>
              </a:rPr>
              <a:t>In</a:t>
            </a:r>
            <a:r>
              <a:rPr sz="2400" spc="5" dirty="0">
                <a:latin typeface="Times New Roman"/>
                <a:cs typeface="Times New Roman"/>
              </a:rPr>
              <a:t> </a:t>
            </a:r>
            <a:r>
              <a:rPr sz="2400" dirty="0">
                <a:latin typeface="Times New Roman"/>
                <a:cs typeface="Times New Roman"/>
              </a:rPr>
              <a:t>a </a:t>
            </a:r>
            <a:r>
              <a:rPr sz="2400" spc="-5" dirty="0">
                <a:latin typeface="Times New Roman"/>
                <a:cs typeface="Times New Roman"/>
              </a:rPr>
              <a:t>high</a:t>
            </a:r>
            <a:r>
              <a:rPr sz="2400" spc="5" dirty="0">
                <a:latin typeface="Times New Roman"/>
                <a:cs typeface="Times New Roman"/>
              </a:rPr>
              <a:t> </a:t>
            </a:r>
            <a:r>
              <a:rPr sz="2400" spc="-5" dirty="0">
                <a:latin typeface="Times New Roman"/>
                <a:cs typeface="Times New Roman"/>
              </a:rPr>
              <a:t>school;</a:t>
            </a:r>
            <a:r>
              <a:rPr sz="2400" spc="-10" dirty="0">
                <a:latin typeface="Times New Roman"/>
                <a:cs typeface="Times New Roman"/>
              </a:rPr>
              <a:t> </a:t>
            </a:r>
            <a:r>
              <a:rPr sz="2400" dirty="0">
                <a:latin typeface="Times New Roman"/>
                <a:cs typeface="Times New Roman"/>
              </a:rPr>
              <a:t>32</a:t>
            </a:r>
            <a:r>
              <a:rPr sz="2400" spc="5" dirty="0">
                <a:latin typeface="Times New Roman"/>
                <a:cs typeface="Times New Roman"/>
              </a:rPr>
              <a:t> </a:t>
            </a:r>
            <a:r>
              <a:rPr sz="2400" spc="-5" dirty="0">
                <a:latin typeface="Times New Roman"/>
                <a:cs typeface="Times New Roman"/>
              </a:rPr>
              <a:t>students take French class, </a:t>
            </a:r>
            <a:r>
              <a:rPr sz="2400" dirty="0">
                <a:latin typeface="Times New Roman"/>
                <a:cs typeface="Times New Roman"/>
              </a:rPr>
              <a:t>45</a:t>
            </a:r>
            <a:r>
              <a:rPr sz="2400" spc="10" dirty="0">
                <a:latin typeface="Times New Roman"/>
                <a:cs typeface="Times New Roman"/>
              </a:rPr>
              <a:t> </a:t>
            </a:r>
            <a:r>
              <a:rPr sz="2400" spc="-5" dirty="0">
                <a:latin typeface="Times New Roman"/>
                <a:cs typeface="Times New Roman"/>
              </a:rPr>
              <a:t>students </a:t>
            </a:r>
            <a:r>
              <a:rPr sz="2400" dirty="0">
                <a:latin typeface="Times New Roman"/>
                <a:cs typeface="Times New Roman"/>
              </a:rPr>
              <a:t> </a:t>
            </a:r>
            <a:r>
              <a:rPr sz="2400" spc="-5" dirty="0">
                <a:latin typeface="Times New Roman"/>
                <a:cs typeface="Times New Roman"/>
              </a:rPr>
              <a:t>take Spanish. </a:t>
            </a:r>
            <a:r>
              <a:rPr sz="2400" dirty="0">
                <a:latin typeface="Times New Roman"/>
                <a:cs typeface="Times New Roman"/>
              </a:rPr>
              <a:t>15</a:t>
            </a:r>
            <a:r>
              <a:rPr sz="2400" spc="5" dirty="0">
                <a:latin typeface="Times New Roman"/>
                <a:cs typeface="Times New Roman"/>
              </a:rPr>
              <a:t> </a:t>
            </a:r>
            <a:r>
              <a:rPr sz="2400" spc="-5" dirty="0">
                <a:latin typeface="Times New Roman"/>
                <a:cs typeface="Times New Roman"/>
              </a:rPr>
              <a:t>student</a:t>
            </a:r>
            <a:r>
              <a:rPr sz="2400" spc="-10" dirty="0">
                <a:latin typeface="Times New Roman"/>
                <a:cs typeface="Times New Roman"/>
              </a:rPr>
              <a:t> </a:t>
            </a:r>
            <a:r>
              <a:rPr sz="2400" spc="-5" dirty="0">
                <a:latin typeface="Times New Roman"/>
                <a:cs typeface="Times New Roman"/>
              </a:rPr>
              <a:t>take both</a:t>
            </a:r>
            <a:r>
              <a:rPr sz="2400" dirty="0">
                <a:latin typeface="Times New Roman"/>
                <a:cs typeface="Times New Roman"/>
              </a:rPr>
              <a:t> </a:t>
            </a:r>
            <a:r>
              <a:rPr sz="2400" spc="-5" dirty="0">
                <a:latin typeface="Times New Roman"/>
                <a:cs typeface="Times New Roman"/>
              </a:rPr>
              <a:t>French</a:t>
            </a:r>
            <a:r>
              <a:rPr sz="2400" spc="5" dirty="0">
                <a:latin typeface="Times New Roman"/>
                <a:cs typeface="Times New Roman"/>
              </a:rPr>
              <a:t> </a:t>
            </a:r>
            <a:r>
              <a:rPr sz="2400" dirty="0">
                <a:latin typeface="Times New Roman"/>
                <a:cs typeface="Times New Roman"/>
              </a:rPr>
              <a:t>and</a:t>
            </a:r>
            <a:r>
              <a:rPr sz="2400" spc="-5" dirty="0">
                <a:latin typeface="Times New Roman"/>
                <a:cs typeface="Times New Roman"/>
              </a:rPr>
              <a:t> Spanish.</a:t>
            </a:r>
            <a:r>
              <a:rPr sz="2400" spc="5" dirty="0">
                <a:latin typeface="Times New Roman"/>
                <a:cs typeface="Times New Roman"/>
              </a:rPr>
              <a:t> </a:t>
            </a:r>
            <a:r>
              <a:rPr sz="2400" spc="-5" dirty="0">
                <a:latin typeface="Times New Roman"/>
                <a:cs typeface="Times New Roman"/>
              </a:rPr>
              <a:t>How </a:t>
            </a:r>
            <a:r>
              <a:rPr sz="2400" spc="-585" dirty="0">
                <a:latin typeface="Times New Roman"/>
                <a:cs typeface="Times New Roman"/>
              </a:rPr>
              <a:t> </a:t>
            </a:r>
            <a:r>
              <a:rPr sz="2400" spc="-5" dirty="0">
                <a:latin typeface="Times New Roman"/>
                <a:cs typeface="Times New Roman"/>
              </a:rPr>
              <a:t>many</a:t>
            </a:r>
            <a:r>
              <a:rPr sz="2400" spc="-10" dirty="0">
                <a:latin typeface="Times New Roman"/>
                <a:cs typeface="Times New Roman"/>
              </a:rPr>
              <a:t> </a:t>
            </a:r>
            <a:r>
              <a:rPr sz="2400" spc="-5" dirty="0">
                <a:latin typeface="Times New Roman"/>
                <a:cs typeface="Times New Roman"/>
              </a:rPr>
              <a:t>students</a:t>
            </a:r>
            <a:r>
              <a:rPr sz="2400" spc="-10" dirty="0">
                <a:latin typeface="Times New Roman"/>
                <a:cs typeface="Times New Roman"/>
              </a:rPr>
              <a:t> </a:t>
            </a:r>
            <a:r>
              <a:rPr sz="2400" spc="-5" dirty="0">
                <a:latin typeface="Times New Roman"/>
                <a:cs typeface="Times New Roman"/>
              </a:rPr>
              <a:t>take</a:t>
            </a:r>
            <a:r>
              <a:rPr sz="2400" spc="-10" dirty="0">
                <a:latin typeface="Times New Roman"/>
                <a:cs typeface="Times New Roman"/>
              </a:rPr>
              <a:t> </a:t>
            </a:r>
            <a:r>
              <a:rPr sz="2400" spc="-5" dirty="0">
                <a:latin typeface="Times New Roman"/>
                <a:cs typeface="Times New Roman"/>
              </a:rPr>
              <a:t>either</a:t>
            </a:r>
            <a:r>
              <a:rPr sz="2400" spc="-20" dirty="0">
                <a:latin typeface="Times New Roman"/>
                <a:cs typeface="Times New Roman"/>
              </a:rPr>
              <a:t> </a:t>
            </a:r>
            <a:r>
              <a:rPr sz="2400" spc="-5" dirty="0">
                <a:latin typeface="Times New Roman"/>
                <a:cs typeface="Times New Roman"/>
              </a:rPr>
              <a:t>French</a:t>
            </a:r>
            <a:r>
              <a:rPr sz="2400" spc="-10" dirty="0">
                <a:latin typeface="Times New Roman"/>
                <a:cs typeface="Times New Roman"/>
              </a:rPr>
              <a:t> </a:t>
            </a:r>
            <a:r>
              <a:rPr sz="2400" dirty="0">
                <a:latin typeface="Times New Roman"/>
                <a:cs typeface="Times New Roman"/>
              </a:rPr>
              <a:t>or</a:t>
            </a:r>
            <a:r>
              <a:rPr sz="2400" spc="5" dirty="0">
                <a:latin typeface="Times New Roman"/>
                <a:cs typeface="Times New Roman"/>
              </a:rPr>
              <a:t> </a:t>
            </a:r>
            <a:r>
              <a:rPr sz="2400" spc="-5" dirty="0">
                <a:latin typeface="Times New Roman"/>
                <a:cs typeface="Times New Roman"/>
              </a:rPr>
              <a:t>Spanish?</a:t>
            </a:r>
            <a:endParaRPr sz="2400">
              <a:latin typeface="Times New Roman"/>
              <a:cs typeface="Times New Roman"/>
            </a:endParaRPr>
          </a:p>
          <a:p>
            <a:pPr marL="412750">
              <a:lnSpc>
                <a:spcPct val="100000"/>
              </a:lnSpc>
              <a:spcBef>
                <a:spcPts val="575"/>
              </a:spcBef>
            </a:pPr>
            <a:r>
              <a:rPr sz="2400" spc="-5" dirty="0">
                <a:latin typeface="Times New Roman"/>
                <a:cs typeface="Times New Roman"/>
              </a:rPr>
              <a:t>Solution:</a:t>
            </a:r>
            <a:r>
              <a:rPr sz="2400" spc="-15" dirty="0">
                <a:latin typeface="Times New Roman"/>
                <a:cs typeface="Times New Roman"/>
              </a:rPr>
              <a:t> </a:t>
            </a:r>
            <a:r>
              <a:rPr sz="2400" dirty="0">
                <a:solidFill>
                  <a:srgbClr val="C00000"/>
                </a:solidFill>
                <a:latin typeface="Times New Roman"/>
                <a:cs typeface="Times New Roman"/>
              </a:rPr>
              <a:t>32</a:t>
            </a:r>
            <a:r>
              <a:rPr sz="2400" spc="-10" dirty="0">
                <a:solidFill>
                  <a:srgbClr val="C00000"/>
                </a:solidFill>
                <a:latin typeface="Times New Roman"/>
                <a:cs typeface="Times New Roman"/>
              </a:rPr>
              <a:t> </a:t>
            </a:r>
            <a:r>
              <a:rPr sz="2400" dirty="0">
                <a:solidFill>
                  <a:srgbClr val="C00000"/>
                </a:solidFill>
                <a:latin typeface="Times New Roman"/>
                <a:cs typeface="Times New Roman"/>
              </a:rPr>
              <a:t>+</a:t>
            </a:r>
            <a:r>
              <a:rPr sz="2400" spc="-15" dirty="0">
                <a:solidFill>
                  <a:srgbClr val="C00000"/>
                </a:solidFill>
                <a:latin typeface="Times New Roman"/>
                <a:cs typeface="Times New Roman"/>
              </a:rPr>
              <a:t> </a:t>
            </a:r>
            <a:r>
              <a:rPr sz="2400" dirty="0">
                <a:solidFill>
                  <a:srgbClr val="C00000"/>
                </a:solidFill>
                <a:latin typeface="Times New Roman"/>
                <a:cs typeface="Times New Roman"/>
              </a:rPr>
              <a:t>45</a:t>
            </a:r>
            <a:r>
              <a:rPr sz="2400" spc="-10" dirty="0">
                <a:solidFill>
                  <a:srgbClr val="C00000"/>
                </a:solidFill>
                <a:latin typeface="Times New Roman"/>
                <a:cs typeface="Times New Roman"/>
              </a:rPr>
              <a:t> </a:t>
            </a:r>
            <a:r>
              <a:rPr sz="2400" dirty="0">
                <a:solidFill>
                  <a:srgbClr val="C00000"/>
                </a:solidFill>
                <a:latin typeface="Times New Roman"/>
                <a:cs typeface="Times New Roman"/>
              </a:rPr>
              <a:t>−</a:t>
            </a:r>
            <a:r>
              <a:rPr sz="2400" spc="-10" dirty="0">
                <a:solidFill>
                  <a:srgbClr val="C00000"/>
                </a:solidFill>
                <a:latin typeface="Times New Roman"/>
                <a:cs typeface="Times New Roman"/>
              </a:rPr>
              <a:t> </a:t>
            </a:r>
            <a:r>
              <a:rPr sz="2400" dirty="0">
                <a:solidFill>
                  <a:srgbClr val="C00000"/>
                </a:solidFill>
                <a:latin typeface="Times New Roman"/>
                <a:cs typeface="Times New Roman"/>
              </a:rPr>
              <a:t>15</a:t>
            </a:r>
            <a:r>
              <a:rPr sz="2400" spc="-10" dirty="0">
                <a:solidFill>
                  <a:srgbClr val="C00000"/>
                </a:solidFill>
                <a:latin typeface="Times New Roman"/>
                <a:cs typeface="Times New Roman"/>
              </a:rPr>
              <a:t> </a:t>
            </a:r>
            <a:r>
              <a:rPr sz="2400" dirty="0">
                <a:solidFill>
                  <a:srgbClr val="C00000"/>
                </a:solidFill>
                <a:latin typeface="Times New Roman"/>
                <a:cs typeface="Times New Roman"/>
              </a:rPr>
              <a:t>=</a:t>
            </a:r>
            <a:r>
              <a:rPr sz="2400" spc="-15" dirty="0">
                <a:solidFill>
                  <a:srgbClr val="C00000"/>
                </a:solidFill>
                <a:latin typeface="Times New Roman"/>
                <a:cs typeface="Times New Roman"/>
              </a:rPr>
              <a:t> </a:t>
            </a:r>
            <a:r>
              <a:rPr sz="2400" dirty="0">
                <a:solidFill>
                  <a:srgbClr val="C00000"/>
                </a:solidFill>
                <a:latin typeface="Times New Roman"/>
                <a:cs typeface="Times New Roman"/>
              </a:rPr>
              <a:t>62</a:t>
            </a:r>
            <a:r>
              <a:rPr sz="2400" dirty="0">
                <a:latin typeface="Times New Roman"/>
                <a:cs typeface="Times New Roman"/>
              </a:rPr>
              <a:t>.</a:t>
            </a:r>
            <a:endParaRPr sz="2400">
              <a:latin typeface="Times New Roman"/>
              <a:cs typeface="Times New Roman"/>
            </a:endParaRP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10</a:t>
            </a:fld>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11</a:t>
            </a:fld>
            <a:endParaRPr dirty="0"/>
          </a:p>
        </p:txBody>
      </p:sp>
      <p:sp>
        <p:nvSpPr>
          <p:cNvPr id="2" name="object 2"/>
          <p:cNvSpPr txBox="1">
            <a:spLocks noGrp="1"/>
          </p:cNvSpPr>
          <p:nvPr>
            <p:ph type="title"/>
          </p:nvPr>
        </p:nvSpPr>
        <p:spPr>
          <a:xfrm>
            <a:off x="771270" y="52990"/>
            <a:ext cx="7601584" cy="909319"/>
          </a:xfrm>
          <a:prstGeom prst="rect">
            <a:avLst/>
          </a:prstGeom>
        </p:spPr>
        <p:txBody>
          <a:bodyPr vert="horz" wrap="square" lIns="0" tIns="12065" rIns="0" bIns="0" rtlCol="0">
            <a:spAutoFit/>
          </a:bodyPr>
          <a:lstStyle/>
          <a:p>
            <a:pPr marL="2129155" marR="5080" indent="-2117090">
              <a:lnSpc>
                <a:spcPct val="100000"/>
              </a:lnSpc>
              <a:spcBef>
                <a:spcPts val="95"/>
              </a:spcBef>
            </a:pPr>
            <a:r>
              <a:rPr sz="2900" spc="-5" dirty="0"/>
              <a:t>How</a:t>
            </a:r>
            <a:r>
              <a:rPr sz="2900" spc="5" dirty="0"/>
              <a:t> </a:t>
            </a:r>
            <a:r>
              <a:rPr sz="2900" spc="-5" dirty="0"/>
              <a:t>many</a:t>
            </a:r>
            <a:r>
              <a:rPr sz="2900" spc="10" dirty="0"/>
              <a:t> </a:t>
            </a:r>
            <a:r>
              <a:rPr sz="2900" spc="-5" dirty="0"/>
              <a:t>bit</a:t>
            </a:r>
            <a:r>
              <a:rPr sz="2900" spc="5" dirty="0"/>
              <a:t> </a:t>
            </a:r>
            <a:r>
              <a:rPr sz="2900" spc="-5" dirty="0"/>
              <a:t>strings</a:t>
            </a:r>
            <a:r>
              <a:rPr sz="2900" spc="15" dirty="0"/>
              <a:t> </a:t>
            </a:r>
            <a:r>
              <a:rPr sz="2900" spc="-5" dirty="0"/>
              <a:t>of</a:t>
            </a:r>
            <a:r>
              <a:rPr sz="2900" spc="10" dirty="0"/>
              <a:t> </a:t>
            </a:r>
            <a:r>
              <a:rPr sz="2900" spc="-5" dirty="0"/>
              <a:t>length</a:t>
            </a:r>
            <a:r>
              <a:rPr sz="2900" spc="15" dirty="0"/>
              <a:t> </a:t>
            </a:r>
            <a:r>
              <a:rPr sz="2900" spc="-5" dirty="0"/>
              <a:t>eight</a:t>
            </a:r>
            <a:r>
              <a:rPr sz="2900" spc="15" dirty="0"/>
              <a:t> </a:t>
            </a:r>
            <a:r>
              <a:rPr sz="2900" spc="-5" dirty="0"/>
              <a:t>either</a:t>
            </a:r>
            <a:r>
              <a:rPr sz="2900" spc="25" dirty="0"/>
              <a:t> </a:t>
            </a:r>
            <a:r>
              <a:rPr sz="2900" spc="-5" dirty="0"/>
              <a:t>start</a:t>
            </a:r>
            <a:r>
              <a:rPr sz="2900" spc="5" dirty="0"/>
              <a:t> </a:t>
            </a:r>
            <a:r>
              <a:rPr sz="2900" spc="-5" dirty="0"/>
              <a:t>with</a:t>
            </a:r>
            <a:r>
              <a:rPr sz="2900" spc="5" dirty="0"/>
              <a:t> </a:t>
            </a:r>
            <a:r>
              <a:rPr sz="2900" spc="-5" dirty="0"/>
              <a:t>1</a:t>
            </a:r>
            <a:r>
              <a:rPr sz="2900" spc="-10" dirty="0"/>
              <a:t> </a:t>
            </a:r>
            <a:r>
              <a:rPr sz="2900" dirty="0"/>
              <a:t>or </a:t>
            </a:r>
            <a:r>
              <a:rPr sz="2900" spc="-620" dirty="0"/>
              <a:t> </a:t>
            </a:r>
            <a:r>
              <a:rPr sz="2900" spc="-5" dirty="0"/>
              <a:t>end</a:t>
            </a:r>
            <a:r>
              <a:rPr sz="2900" dirty="0"/>
              <a:t> </a:t>
            </a:r>
            <a:r>
              <a:rPr sz="2900" spc="-5" dirty="0"/>
              <a:t>with</a:t>
            </a:r>
            <a:r>
              <a:rPr sz="2900" spc="10" dirty="0"/>
              <a:t> </a:t>
            </a:r>
            <a:r>
              <a:rPr sz="2900" spc="-5" dirty="0"/>
              <a:t>the</a:t>
            </a:r>
            <a:r>
              <a:rPr sz="2900" spc="10" dirty="0"/>
              <a:t> </a:t>
            </a:r>
            <a:r>
              <a:rPr sz="2900" spc="-5" dirty="0"/>
              <a:t>two</a:t>
            </a:r>
            <a:r>
              <a:rPr sz="2900" dirty="0"/>
              <a:t> </a:t>
            </a:r>
            <a:r>
              <a:rPr sz="2900" spc="-5" dirty="0"/>
              <a:t>bits </a:t>
            </a:r>
            <a:r>
              <a:rPr sz="2900" spc="-10" dirty="0"/>
              <a:t>00?</a:t>
            </a:r>
            <a:endParaRPr sz="2900"/>
          </a:p>
        </p:txBody>
      </p:sp>
      <p:sp>
        <p:nvSpPr>
          <p:cNvPr id="3" name="object 3"/>
          <p:cNvSpPr txBox="1"/>
          <p:nvPr/>
        </p:nvSpPr>
        <p:spPr>
          <a:xfrm>
            <a:off x="510540" y="1966976"/>
            <a:ext cx="7414895" cy="2585720"/>
          </a:xfrm>
          <a:prstGeom prst="rect">
            <a:avLst/>
          </a:prstGeom>
        </p:spPr>
        <p:txBody>
          <a:bodyPr vert="horz" wrap="square" lIns="0" tIns="53975" rIns="0" bIns="0" rtlCol="0">
            <a:spAutoFit/>
          </a:bodyPr>
          <a:lstStyle/>
          <a:p>
            <a:pPr marL="381000" marR="30480" indent="-342900">
              <a:lnSpc>
                <a:spcPts val="2590"/>
              </a:lnSpc>
              <a:spcBef>
                <a:spcPts val="425"/>
              </a:spcBef>
            </a:pPr>
            <a:r>
              <a:rPr sz="2400" spc="-5" dirty="0">
                <a:latin typeface="Times New Roman"/>
                <a:cs typeface="Times New Roman"/>
              </a:rPr>
              <a:t>Add (</a:t>
            </a:r>
            <a:r>
              <a:rPr sz="2400" spc="-5" dirty="0">
                <a:solidFill>
                  <a:srgbClr val="FF0000"/>
                </a:solidFill>
                <a:latin typeface="Times New Roman"/>
                <a:cs typeface="Times New Roman"/>
              </a:rPr>
              <a:t>number </a:t>
            </a:r>
            <a:r>
              <a:rPr sz="2400" dirty="0">
                <a:solidFill>
                  <a:srgbClr val="FF0000"/>
                </a:solidFill>
                <a:latin typeface="Times New Roman"/>
                <a:cs typeface="Times New Roman"/>
              </a:rPr>
              <a:t>of </a:t>
            </a:r>
            <a:r>
              <a:rPr sz="2400" spc="-5" dirty="0">
                <a:solidFill>
                  <a:srgbClr val="FF0000"/>
                </a:solidFill>
                <a:latin typeface="Times New Roman"/>
                <a:cs typeface="Times New Roman"/>
              </a:rPr>
              <a:t>bit strings that look like </a:t>
            </a:r>
            <a:r>
              <a:rPr sz="2400" dirty="0">
                <a:solidFill>
                  <a:srgbClr val="FF0000"/>
                </a:solidFill>
                <a:latin typeface="Times New Roman"/>
                <a:cs typeface="Times New Roman"/>
              </a:rPr>
              <a:t>1xxxxxxx) </a:t>
            </a:r>
            <a:r>
              <a:rPr sz="2400" spc="-5" dirty="0">
                <a:latin typeface="Times New Roman"/>
                <a:cs typeface="Times New Roman"/>
              </a:rPr>
              <a:t>to the </a:t>
            </a:r>
            <a:r>
              <a:rPr sz="2400" dirty="0">
                <a:latin typeface="Times New Roman"/>
                <a:cs typeface="Times New Roman"/>
              </a:rPr>
              <a:t> </a:t>
            </a:r>
            <a:r>
              <a:rPr sz="2400" spc="-5" dirty="0">
                <a:solidFill>
                  <a:srgbClr val="0070C0"/>
                </a:solidFill>
                <a:latin typeface="Times New Roman"/>
                <a:cs typeface="Times New Roman"/>
              </a:rPr>
              <a:t>(number </a:t>
            </a:r>
            <a:r>
              <a:rPr sz="2400" dirty="0">
                <a:solidFill>
                  <a:srgbClr val="0070C0"/>
                </a:solidFill>
                <a:latin typeface="Times New Roman"/>
                <a:cs typeface="Times New Roman"/>
              </a:rPr>
              <a:t>of </a:t>
            </a:r>
            <a:r>
              <a:rPr sz="2400" spc="-5" dirty="0">
                <a:solidFill>
                  <a:srgbClr val="0070C0"/>
                </a:solidFill>
                <a:latin typeface="Times New Roman"/>
                <a:cs typeface="Times New Roman"/>
              </a:rPr>
              <a:t>bit strings that look like </a:t>
            </a:r>
            <a:r>
              <a:rPr sz="2400" dirty="0">
                <a:solidFill>
                  <a:srgbClr val="0070C0"/>
                </a:solidFill>
                <a:latin typeface="Times New Roman"/>
                <a:cs typeface="Times New Roman"/>
              </a:rPr>
              <a:t>xxxxxx00)</a:t>
            </a:r>
            <a:r>
              <a:rPr sz="2400" dirty="0">
                <a:solidFill>
                  <a:srgbClr val="7030A0"/>
                </a:solidFill>
                <a:latin typeface="Times New Roman"/>
                <a:cs typeface="Times New Roman"/>
              </a:rPr>
              <a:t> </a:t>
            </a:r>
            <a:r>
              <a:rPr sz="2400" spc="-5" dirty="0">
                <a:latin typeface="Times New Roman"/>
                <a:cs typeface="Times New Roman"/>
              </a:rPr>
              <a:t>minus the </a:t>
            </a:r>
            <a:r>
              <a:rPr sz="2400" spc="-585" dirty="0">
                <a:latin typeface="Times New Roman"/>
                <a:cs typeface="Times New Roman"/>
              </a:rPr>
              <a:t> </a:t>
            </a:r>
            <a:r>
              <a:rPr sz="2400" spc="-5" dirty="0">
                <a:solidFill>
                  <a:srgbClr val="009900"/>
                </a:solidFill>
                <a:latin typeface="Times New Roman"/>
                <a:cs typeface="Times New Roman"/>
              </a:rPr>
              <a:t>(number</a:t>
            </a:r>
            <a:r>
              <a:rPr sz="2400" spc="-15" dirty="0">
                <a:solidFill>
                  <a:srgbClr val="009900"/>
                </a:solidFill>
                <a:latin typeface="Times New Roman"/>
                <a:cs typeface="Times New Roman"/>
              </a:rPr>
              <a:t> </a:t>
            </a:r>
            <a:r>
              <a:rPr sz="2400" dirty="0">
                <a:solidFill>
                  <a:srgbClr val="009900"/>
                </a:solidFill>
                <a:latin typeface="Times New Roman"/>
                <a:cs typeface="Times New Roman"/>
              </a:rPr>
              <a:t>of </a:t>
            </a:r>
            <a:r>
              <a:rPr sz="2400" spc="-5" dirty="0">
                <a:solidFill>
                  <a:srgbClr val="009900"/>
                </a:solidFill>
                <a:latin typeface="Times New Roman"/>
                <a:cs typeface="Times New Roman"/>
              </a:rPr>
              <a:t>bit</a:t>
            </a:r>
            <a:r>
              <a:rPr sz="2400" spc="-15" dirty="0">
                <a:solidFill>
                  <a:srgbClr val="009900"/>
                </a:solidFill>
                <a:latin typeface="Times New Roman"/>
                <a:cs typeface="Times New Roman"/>
              </a:rPr>
              <a:t> </a:t>
            </a:r>
            <a:r>
              <a:rPr sz="2400" spc="-5" dirty="0">
                <a:solidFill>
                  <a:srgbClr val="009900"/>
                </a:solidFill>
                <a:latin typeface="Times New Roman"/>
                <a:cs typeface="Times New Roman"/>
              </a:rPr>
              <a:t>string</a:t>
            </a:r>
            <a:r>
              <a:rPr sz="2400" dirty="0">
                <a:solidFill>
                  <a:srgbClr val="009900"/>
                </a:solidFill>
                <a:latin typeface="Times New Roman"/>
                <a:cs typeface="Times New Roman"/>
              </a:rPr>
              <a:t> </a:t>
            </a:r>
            <a:r>
              <a:rPr sz="2400" spc="-5" dirty="0">
                <a:solidFill>
                  <a:srgbClr val="009900"/>
                </a:solidFill>
                <a:latin typeface="Times New Roman"/>
                <a:cs typeface="Times New Roman"/>
              </a:rPr>
              <a:t>that</a:t>
            </a:r>
            <a:r>
              <a:rPr sz="2400" spc="-15" dirty="0">
                <a:solidFill>
                  <a:srgbClr val="009900"/>
                </a:solidFill>
                <a:latin typeface="Times New Roman"/>
                <a:cs typeface="Times New Roman"/>
              </a:rPr>
              <a:t> </a:t>
            </a:r>
            <a:r>
              <a:rPr sz="2400" spc="-5" dirty="0">
                <a:solidFill>
                  <a:srgbClr val="009900"/>
                </a:solidFill>
                <a:latin typeface="Times New Roman"/>
                <a:cs typeface="Times New Roman"/>
              </a:rPr>
              <a:t>look</a:t>
            </a:r>
            <a:r>
              <a:rPr sz="2400" spc="-10" dirty="0">
                <a:solidFill>
                  <a:srgbClr val="009900"/>
                </a:solidFill>
                <a:latin typeface="Times New Roman"/>
                <a:cs typeface="Times New Roman"/>
              </a:rPr>
              <a:t> </a:t>
            </a:r>
            <a:r>
              <a:rPr sz="2400" spc="-5" dirty="0">
                <a:solidFill>
                  <a:srgbClr val="009900"/>
                </a:solidFill>
                <a:latin typeface="Times New Roman"/>
                <a:cs typeface="Times New Roman"/>
              </a:rPr>
              <a:t>like</a:t>
            </a:r>
            <a:r>
              <a:rPr sz="2400" spc="-10" dirty="0">
                <a:solidFill>
                  <a:srgbClr val="009900"/>
                </a:solidFill>
                <a:latin typeface="Times New Roman"/>
                <a:cs typeface="Times New Roman"/>
              </a:rPr>
              <a:t> </a:t>
            </a:r>
            <a:r>
              <a:rPr sz="2400" dirty="0">
                <a:solidFill>
                  <a:srgbClr val="009900"/>
                </a:solidFill>
                <a:latin typeface="Times New Roman"/>
                <a:cs typeface="Times New Roman"/>
              </a:rPr>
              <a:t>1xxxxx00)</a:t>
            </a:r>
            <a:endParaRPr sz="2400" dirty="0">
              <a:latin typeface="Times New Roman"/>
              <a:cs typeface="Times New Roman"/>
            </a:endParaRPr>
          </a:p>
          <a:p>
            <a:pPr marL="38100">
              <a:lnSpc>
                <a:spcPts val="2735"/>
              </a:lnSpc>
              <a:spcBef>
                <a:spcPts val="254"/>
              </a:spcBef>
            </a:pPr>
            <a:r>
              <a:rPr sz="2400" dirty="0">
                <a:solidFill>
                  <a:srgbClr val="FF0000"/>
                </a:solidFill>
                <a:latin typeface="Times New Roman"/>
                <a:cs typeface="Times New Roman"/>
              </a:rPr>
              <a:t>1*2*2</a:t>
            </a:r>
            <a:r>
              <a:rPr sz="2400" spc="-10" dirty="0">
                <a:solidFill>
                  <a:srgbClr val="FF0000"/>
                </a:solidFill>
                <a:latin typeface="Times New Roman"/>
                <a:cs typeface="Times New Roman"/>
              </a:rPr>
              <a:t> </a:t>
            </a:r>
            <a:r>
              <a:rPr sz="2400" dirty="0">
                <a:solidFill>
                  <a:srgbClr val="FF0000"/>
                </a:solidFill>
                <a:latin typeface="Times New Roman"/>
                <a:cs typeface="Times New Roman"/>
              </a:rPr>
              <a:t>*2</a:t>
            </a:r>
            <a:r>
              <a:rPr sz="2400" spc="-5" dirty="0">
                <a:solidFill>
                  <a:srgbClr val="FF0000"/>
                </a:solidFill>
                <a:latin typeface="Times New Roman"/>
                <a:cs typeface="Times New Roman"/>
              </a:rPr>
              <a:t> </a:t>
            </a:r>
            <a:r>
              <a:rPr sz="2400" dirty="0">
                <a:solidFill>
                  <a:srgbClr val="FF0000"/>
                </a:solidFill>
                <a:latin typeface="Times New Roman"/>
                <a:cs typeface="Times New Roman"/>
              </a:rPr>
              <a:t>*2</a:t>
            </a:r>
            <a:r>
              <a:rPr sz="2400" spc="-10" dirty="0">
                <a:solidFill>
                  <a:srgbClr val="FF0000"/>
                </a:solidFill>
                <a:latin typeface="Times New Roman"/>
                <a:cs typeface="Times New Roman"/>
              </a:rPr>
              <a:t> </a:t>
            </a:r>
            <a:r>
              <a:rPr sz="2400" dirty="0">
                <a:solidFill>
                  <a:srgbClr val="FF0000"/>
                </a:solidFill>
                <a:latin typeface="Times New Roman"/>
                <a:cs typeface="Times New Roman"/>
              </a:rPr>
              <a:t>*2</a:t>
            </a:r>
            <a:r>
              <a:rPr sz="2400" spc="-5" dirty="0">
                <a:solidFill>
                  <a:srgbClr val="FF0000"/>
                </a:solidFill>
                <a:latin typeface="Times New Roman"/>
                <a:cs typeface="Times New Roman"/>
              </a:rPr>
              <a:t> </a:t>
            </a:r>
            <a:r>
              <a:rPr sz="2400" dirty="0">
                <a:solidFill>
                  <a:srgbClr val="FF0000"/>
                </a:solidFill>
                <a:latin typeface="Times New Roman"/>
                <a:cs typeface="Times New Roman"/>
              </a:rPr>
              <a:t>*2</a:t>
            </a:r>
            <a:r>
              <a:rPr sz="2400" spc="-5" dirty="0">
                <a:solidFill>
                  <a:srgbClr val="FF0000"/>
                </a:solidFill>
                <a:latin typeface="Times New Roman"/>
                <a:cs typeface="Times New Roman"/>
              </a:rPr>
              <a:t> </a:t>
            </a:r>
            <a:r>
              <a:rPr sz="2400" dirty="0">
                <a:solidFill>
                  <a:srgbClr val="FF0000"/>
                </a:solidFill>
                <a:latin typeface="Times New Roman"/>
                <a:cs typeface="Times New Roman"/>
              </a:rPr>
              <a:t>*2</a:t>
            </a:r>
            <a:r>
              <a:rPr sz="2400" spc="-10" dirty="0">
                <a:solidFill>
                  <a:srgbClr val="FF0000"/>
                </a:solidFill>
                <a:latin typeface="Times New Roman"/>
                <a:cs typeface="Times New Roman"/>
              </a:rPr>
              <a:t> </a:t>
            </a:r>
            <a:r>
              <a:rPr sz="2400" dirty="0">
                <a:latin typeface="Times New Roman"/>
                <a:cs typeface="Times New Roman"/>
              </a:rPr>
              <a:t>+</a:t>
            </a:r>
            <a:r>
              <a:rPr sz="2400" spc="-10" dirty="0">
                <a:latin typeface="Times New Roman"/>
                <a:cs typeface="Times New Roman"/>
              </a:rPr>
              <a:t> </a:t>
            </a:r>
            <a:r>
              <a:rPr sz="2400" dirty="0">
                <a:solidFill>
                  <a:srgbClr val="0070C0"/>
                </a:solidFill>
                <a:latin typeface="Times New Roman"/>
                <a:cs typeface="Times New Roman"/>
              </a:rPr>
              <a:t>2*</a:t>
            </a:r>
            <a:r>
              <a:rPr sz="2400" spc="-10" dirty="0">
                <a:solidFill>
                  <a:srgbClr val="0070C0"/>
                </a:solidFill>
                <a:latin typeface="Times New Roman"/>
                <a:cs typeface="Times New Roman"/>
              </a:rPr>
              <a:t> </a:t>
            </a:r>
            <a:r>
              <a:rPr sz="2400" dirty="0">
                <a:solidFill>
                  <a:srgbClr val="0070C0"/>
                </a:solidFill>
                <a:latin typeface="Times New Roman"/>
                <a:cs typeface="Times New Roman"/>
              </a:rPr>
              <a:t>2*</a:t>
            </a:r>
            <a:r>
              <a:rPr sz="2400" spc="-5" dirty="0">
                <a:solidFill>
                  <a:srgbClr val="0070C0"/>
                </a:solidFill>
                <a:latin typeface="Times New Roman"/>
                <a:cs typeface="Times New Roman"/>
              </a:rPr>
              <a:t> </a:t>
            </a:r>
            <a:r>
              <a:rPr sz="2400" dirty="0">
                <a:solidFill>
                  <a:srgbClr val="0070C0"/>
                </a:solidFill>
                <a:latin typeface="Times New Roman"/>
                <a:cs typeface="Times New Roman"/>
              </a:rPr>
              <a:t>2*</a:t>
            </a:r>
            <a:r>
              <a:rPr sz="2400" spc="-5" dirty="0">
                <a:solidFill>
                  <a:srgbClr val="0070C0"/>
                </a:solidFill>
                <a:latin typeface="Times New Roman"/>
                <a:cs typeface="Times New Roman"/>
              </a:rPr>
              <a:t> </a:t>
            </a:r>
            <a:r>
              <a:rPr sz="2400" dirty="0">
                <a:solidFill>
                  <a:srgbClr val="0070C0"/>
                </a:solidFill>
                <a:latin typeface="Times New Roman"/>
                <a:cs typeface="Times New Roman"/>
              </a:rPr>
              <a:t>2*</a:t>
            </a:r>
            <a:r>
              <a:rPr sz="2400" spc="-10" dirty="0">
                <a:solidFill>
                  <a:srgbClr val="0070C0"/>
                </a:solidFill>
                <a:latin typeface="Times New Roman"/>
                <a:cs typeface="Times New Roman"/>
              </a:rPr>
              <a:t> </a:t>
            </a:r>
            <a:r>
              <a:rPr sz="2400" dirty="0">
                <a:solidFill>
                  <a:srgbClr val="0070C0"/>
                </a:solidFill>
                <a:latin typeface="Times New Roman"/>
                <a:cs typeface="Times New Roman"/>
              </a:rPr>
              <a:t>2*</a:t>
            </a:r>
            <a:r>
              <a:rPr sz="2400" spc="-5" dirty="0">
                <a:solidFill>
                  <a:srgbClr val="0070C0"/>
                </a:solidFill>
                <a:latin typeface="Times New Roman"/>
                <a:cs typeface="Times New Roman"/>
              </a:rPr>
              <a:t> </a:t>
            </a:r>
            <a:r>
              <a:rPr sz="2400" dirty="0">
                <a:solidFill>
                  <a:srgbClr val="0070C0"/>
                </a:solidFill>
                <a:latin typeface="Times New Roman"/>
                <a:cs typeface="Times New Roman"/>
              </a:rPr>
              <a:t>2*1*1</a:t>
            </a:r>
            <a:r>
              <a:rPr sz="2400" spc="-10" dirty="0">
                <a:solidFill>
                  <a:srgbClr val="C0504D"/>
                </a:solidFill>
                <a:latin typeface="Times New Roman"/>
                <a:cs typeface="Times New Roman"/>
              </a:rPr>
              <a:t> </a:t>
            </a:r>
            <a:r>
              <a:rPr sz="2400" dirty="0">
                <a:latin typeface="Times New Roman"/>
                <a:cs typeface="Times New Roman"/>
              </a:rPr>
              <a:t>–</a:t>
            </a:r>
          </a:p>
          <a:p>
            <a:pPr marL="381000">
              <a:lnSpc>
                <a:spcPts val="2735"/>
              </a:lnSpc>
            </a:pPr>
            <a:r>
              <a:rPr sz="2400" dirty="0">
                <a:solidFill>
                  <a:srgbClr val="009900"/>
                </a:solidFill>
                <a:latin typeface="Times New Roman"/>
                <a:cs typeface="Times New Roman"/>
              </a:rPr>
              <a:t>1*2*2*2*2*2*1*1</a:t>
            </a:r>
            <a:endParaRPr sz="2400" dirty="0">
              <a:latin typeface="Times New Roman"/>
              <a:cs typeface="Times New Roman"/>
            </a:endParaRPr>
          </a:p>
          <a:p>
            <a:pPr marL="38100">
              <a:lnSpc>
                <a:spcPct val="100000"/>
              </a:lnSpc>
              <a:spcBef>
                <a:spcPts val="290"/>
              </a:spcBef>
            </a:pPr>
            <a:r>
              <a:rPr sz="2400" dirty="0">
                <a:latin typeface="Times New Roman"/>
                <a:cs typeface="Times New Roman"/>
              </a:rPr>
              <a:t>=</a:t>
            </a:r>
            <a:r>
              <a:rPr sz="2400" spc="-15" dirty="0">
                <a:latin typeface="Times New Roman"/>
                <a:cs typeface="Times New Roman"/>
              </a:rPr>
              <a:t> </a:t>
            </a:r>
            <a:r>
              <a:rPr sz="2400" spc="-5" dirty="0">
                <a:latin typeface="Times New Roman"/>
                <a:cs typeface="Times New Roman"/>
              </a:rPr>
              <a:t>2</a:t>
            </a:r>
            <a:r>
              <a:rPr sz="2400" spc="-7" baseline="24305" dirty="0">
                <a:latin typeface="Times New Roman"/>
                <a:cs typeface="Times New Roman"/>
              </a:rPr>
              <a:t>7</a:t>
            </a:r>
            <a:r>
              <a:rPr sz="2400" spc="-5" dirty="0">
                <a:latin typeface="Times New Roman"/>
                <a:cs typeface="Times New Roman"/>
              </a:rPr>
              <a:t>+2</a:t>
            </a:r>
            <a:r>
              <a:rPr sz="2400" spc="-7" baseline="24305" dirty="0">
                <a:latin typeface="Times New Roman"/>
                <a:cs typeface="Times New Roman"/>
              </a:rPr>
              <a:t>6</a:t>
            </a:r>
            <a:r>
              <a:rPr sz="2400" spc="-5" dirty="0">
                <a:latin typeface="Times New Roman"/>
                <a:cs typeface="Times New Roman"/>
              </a:rPr>
              <a:t>-2</a:t>
            </a:r>
            <a:r>
              <a:rPr sz="2400" spc="-7" baseline="24305" dirty="0">
                <a:latin typeface="Times New Roman"/>
                <a:cs typeface="Times New Roman"/>
              </a:rPr>
              <a:t>5</a:t>
            </a:r>
            <a:r>
              <a:rPr sz="2400" spc="270" baseline="24305" dirty="0">
                <a:latin typeface="Times New Roman"/>
                <a:cs typeface="Times New Roman"/>
              </a:rPr>
              <a:t> </a:t>
            </a:r>
            <a:r>
              <a:rPr sz="2400" dirty="0">
                <a:latin typeface="Times New Roman"/>
                <a:cs typeface="Times New Roman"/>
              </a:rPr>
              <a:t>=</a:t>
            </a:r>
            <a:r>
              <a:rPr sz="2400" spc="-10" dirty="0">
                <a:latin typeface="Times New Roman"/>
                <a:cs typeface="Times New Roman"/>
              </a:rPr>
              <a:t> </a:t>
            </a:r>
            <a:r>
              <a:rPr sz="2400" spc="-5" dirty="0">
                <a:latin typeface="Times New Roman"/>
                <a:cs typeface="Times New Roman"/>
              </a:rPr>
              <a:t>2</a:t>
            </a:r>
            <a:r>
              <a:rPr sz="2400" spc="-7" baseline="24305" dirty="0">
                <a:latin typeface="Times New Roman"/>
                <a:cs typeface="Times New Roman"/>
              </a:rPr>
              <a:t>5</a:t>
            </a:r>
            <a:r>
              <a:rPr sz="2400" spc="-5" dirty="0">
                <a:latin typeface="Times New Roman"/>
                <a:cs typeface="Times New Roman"/>
              </a:rPr>
              <a:t>(4+2-1)</a:t>
            </a:r>
            <a:endParaRPr sz="2400" dirty="0">
              <a:latin typeface="Times New Roman"/>
              <a:cs typeface="Times New Roman"/>
            </a:endParaRPr>
          </a:p>
          <a:p>
            <a:pPr marL="38100">
              <a:lnSpc>
                <a:spcPct val="100000"/>
              </a:lnSpc>
              <a:spcBef>
                <a:spcPts val="285"/>
              </a:spcBef>
            </a:pPr>
            <a:r>
              <a:rPr sz="2400" dirty="0">
                <a:latin typeface="Times New Roman"/>
                <a:cs typeface="Times New Roman"/>
              </a:rPr>
              <a:t>=</a:t>
            </a:r>
            <a:r>
              <a:rPr sz="2400" spc="-25" dirty="0">
                <a:latin typeface="Times New Roman"/>
                <a:cs typeface="Times New Roman"/>
              </a:rPr>
              <a:t> </a:t>
            </a:r>
            <a:r>
              <a:rPr sz="2400" dirty="0">
                <a:latin typeface="Times New Roman"/>
                <a:cs typeface="Times New Roman"/>
              </a:rPr>
              <a:t>5*2</a:t>
            </a:r>
            <a:r>
              <a:rPr sz="2400" baseline="24305" dirty="0">
                <a:latin typeface="Times New Roman"/>
                <a:cs typeface="Times New Roman"/>
              </a:rPr>
              <a:t>5</a:t>
            </a:r>
            <a:r>
              <a:rPr sz="2400" spc="270" baseline="24305" dirty="0">
                <a:latin typeface="Times New Roman"/>
                <a:cs typeface="Times New Roman"/>
              </a:rPr>
              <a:t> </a:t>
            </a:r>
            <a:r>
              <a:rPr sz="2400" dirty="0">
                <a:latin typeface="Times New Roman"/>
                <a:cs typeface="Times New Roman"/>
              </a:rPr>
              <a:t>=</a:t>
            </a:r>
            <a:r>
              <a:rPr sz="2400" spc="-20" dirty="0">
                <a:latin typeface="Times New Roman"/>
                <a:cs typeface="Times New Roman"/>
              </a:rPr>
              <a:t> </a:t>
            </a:r>
            <a:r>
              <a:rPr sz="2400" dirty="0">
                <a:latin typeface="Times New Roman"/>
                <a:cs typeface="Times New Roman"/>
              </a:rPr>
              <a:t>5*32</a:t>
            </a:r>
            <a:r>
              <a:rPr sz="2400" spc="-15" dirty="0">
                <a:latin typeface="Times New Roman"/>
                <a:cs typeface="Times New Roman"/>
              </a:rPr>
              <a:t> </a:t>
            </a:r>
            <a:r>
              <a:rPr sz="2400" dirty="0">
                <a:latin typeface="Times New Roman"/>
                <a:cs typeface="Times New Roman"/>
              </a:rPr>
              <a:t>=</a:t>
            </a:r>
            <a:r>
              <a:rPr sz="2400" spc="-20" dirty="0">
                <a:latin typeface="Times New Roman"/>
                <a:cs typeface="Times New Roman"/>
              </a:rPr>
              <a:t> </a:t>
            </a:r>
            <a:r>
              <a:rPr sz="2400" dirty="0">
                <a:latin typeface="Times New Roman"/>
                <a:cs typeface="Times New Roman"/>
              </a:rPr>
              <a:t>160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16082" y="243490"/>
            <a:ext cx="7311390" cy="909319"/>
          </a:xfrm>
          <a:prstGeom prst="rect">
            <a:avLst/>
          </a:prstGeom>
        </p:spPr>
        <p:txBody>
          <a:bodyPr vert="horz" wrap="square" lIns="0" tIns="12065" rIns="0" bIns="0" rtlCol="0">
            <a:spAutoFit/>
          </a:bodyPr>
          <a:lstStyle/>
          <a:p>
            <a:pPr marL="364490" marR="5080" indent="-352425">
              <a:lnSpc>
                <a:spcPct val="100000"/>
              </a:lnSpc>
              <a:spcBef>
                <a:spcPts val="95"/>
              </a:spcBef>
            </a:pPr>
            <a:r>
              <a:rPr sz="2900" spc="-5" dirty="0"/>
              <a:t>Determine</a:t>
            </a:r>
            <a:r>
              <a:rPr sz="2900" spc="20" dirty="0"/>
              <a:t> </a:t>
            </a:r>
            <a:r>
              <a:rPr sz="2900" spc="-5" dirty="0"/>
              <a:t>the</a:t>
            </a:r>
            <a:r>
              <a:rPr sz="2900" spc="10" dirty="0"/>
              <a:t> </a:t>
            </a:r>
            <a:r>
              <a:rPr sz="2900" spc="-5" dirty="0"/>
              <a:t>number</a:t>
            </a:r>
            <a:r>
              <a:rPr sz="2900" spc="15" dirty="0"/>
              <a:t> </a:t>
            </a:r>
            <a:r>
              <a:rPr sz="2900" spc="-5" dirty="0"/>
              <a:t>of</a:t>
            </a:r>
            <a:r>
              <a:rPr sz="2900" dirty="0"/>
              <a:t> </a:t>
            </a:r>
            <a:r>
              <a:rPr sz="2900" spc="-5" dirty="0"/>
              <a:t>8-bits</a:t>
            </a:r>
            <a:r>
              <a:rPr sz="2900" spc="10" dirty="0"/>
              <a:t> </a:t>
            </a:r>
            <a:r>
              <a:rPr sz="2900" spc="-5" dirty="0"/>
              <a:t>binary</a:t>
            </a:r>
            <a:r>
              <a:rPr sz="2900" spc="5" dirty="0"/>
              <a:t> </a:t>
            </a:r>
            <a:r>
              <a:rPr sz="2900" spc="-5" dirty="0"/>
              <a:t>strings</a:t>
            </a:r>
            <a:r>
              <a:rPr sz="2900" spc="25" dirty="0"/>
              <a:t> </a:t>
            </a:r>
            <a:r>
              <a:rPr sz="2900" spc="-5" dirty="0"/>
              <a:t>such</a:t>
            </a:r>
            <a:r>
              <a:rPr sz="2900" spc="10" dirty="0"/>
              <a:t> </a:t>
            </a:r>
            <a:r>
              <a:rPr sz="2900" spc="-5" dirty="0"/>
              <a:t>that: </a:t>
            </a:r>
            <a:r>
              <a:rPr sz="2900" spc="-620" dirty="0"/>
              <a:t> </a:t>
            </a:r>
            <a:r>
              <a:rPr sz="2900" spc="-5" dirty="0"/>
              <a:t>Either</a:t>
            </a:r>
            <a:r>
              <a:rPr sz="2900" spc="15" dirty="0"/>
              <a:t> </a:t>
            </a:r>
            <a:r>
              <a:rPr sz="2900" spc="-5" dirty="0"/>
              <a:t>the</a:t>
            </a:r>
            <a:r>
              <a:rPr sz="2900" spc="10" dirty="0"/>
              <a:t> </a:t>
            </a:r>
            <a:r>
              <a:rPr sz="2900" spc="-5" dirty="0"/>
              <a:t>first</a:t>
            </a:r>
            <a:r>
              <a:rPr sz="2900" spc="5" dirty="0"/>
              <a:t> </a:t>
            </a:r>
            <a:r>
              <a:rPr sz="2900" spc="-5" dirty="0"/>
              <a:t>bit is</a:t>
            </a:r>
            <a:r>
              <a:rPr sz="2900" dirty="0"/>
              <a:t> </a:t>
            </a:r>
            <a:r>
              <a:rPr sz="2900" spc="-5" dirty="0"/>
              <a:t>1;</a:t>
            </a:r>
            <a:r>
              <a:rPr sz="2900" spc="5" dirty="0"/>
              <a:t> </a:t>
            </a:r>
            <a:r>
              <a:rPr sz="2900" spc="-5" dirty="0"/>
              <a:t>Or</a:t>
            </a:r>
            <a:r>
              <a:rPr sz="2900" spc="5" dirty="0"/>
              <a:t> </a:t>
            </a:r>
            <a:r>
              <a:rPr sz="2900" spc="-5" dirty="0"/>
              <a:t>the</a:t>
            </a:r>
            <a:r>
              <a:rPr sz="2900" spc="10" dirty="0"/>
              <a:t> </a:t>
            </a:r>
            <a:r>
              <a:rPr sz="2900" spc="-5" dirty="0"/>
              <a:t>last two</a:t>
            </a:r>
            <a:r>
              <a:rPr sz="2900" spc="5" dirty="0"/>
              <a:t> </a:t>
            </a:r>
            <a:r>
              <a:rPr sz="2900" spc="-5" dirty="0"/>
              <a:t>bits</a:t>
            </a:r>
            <a:r>
              <a:rPr sz="2900" dirty="0"/>
              <a:t> </a:t>
            </a:r>
            <a:r>
              <a:rPr sz="2900" spc="-5" dirty="0"/>
              <a:t>are 00.</a:t>
            </a:r>
            <a:endParaRPr sz="2900"/>
          </a:p>
        </p:txBody>
      </p:sp>
      <p:pic>
        <p:nvPicPr>
          <p:cNvPr id="3" name="object 3"/>
          <p:cNvPicPr/>
          <p:nvPr/>
        </p:nvPicPr>
        <p:blipFill>
          <a:blip r:embed="rId2" cstate="print"/>
          <a:stretch>
            <a:fillRect/>
          </a:stretch>
        </p:blipFill>
        <p:spPr>
          <a:xfrm>
            <a:off x="472440" y="1583436"/>
            <a:ext cx="165353" cy="170687"/>
          </a:xfrm>
          <a:prstGeom prst="rect">
            <a:avLst/>
          </a:prstGeom>
        </p:spPr>
      </p:pic>
      <p:pic>
        <p:nvPicPr>
          <p:cNvPr id="4" name="object 4"/>
          <p:cNvPicPr/>
          <p:nvPr/>
        </p:nvPicPr>
        <p:blipFill>
          <a:blip r:embed="rId2" cstate="print"/>
          <a:stretch>
            <a:fillRect/>
          </a:stretch>
        </p:blipFill>
        <p:spPr>
          <a:xfrm>
            <a:off x="472440" y="1985772"/>
            <a:ext cx="165353" cy="170687"/>
          </a:xfrm>
          <a:prstGeom prst="rect">
            <a:avLst/>
          </a:prstGeom>
        </p:spPr>
      </p:pic>
      <p:pic>
        <p:nvPicPr>
          <p:cNvPr id="5" name="object 5"/>
          <p:cNvPicPr/>
          <p:nvPr/>
        </p:nvPicPr>
        <p:blipFill>
          <a:blip r:embed="rId2" cstate="print"/>
          <a:stretch>
            <a:fillRect/>
          </a:stretch>
        </p:blipFill>
        <p:spPr>
          <a:xfrm>
            <a:off x="472440" y="2718054"/>
            <a:ext cx="165353" cy="170687"/>
          </a:xfrm>
          <a:prstGeom prst="rect">
            <a:avLst/>
          </a:prstGeom>
        </p:spPr>
      </p:pic>
      <p:pic>
        <p:nvPicPr>
          <p:cNvPr id="6" name="object 6"/>
          <p:cNvPicPr/>
          <p:nvPr/>
        </p:nvPicPr>
        <p:blipFill>
          <a:blip r:embed="rId2" cstate="print"/>
          <a:stretch>
            <a:fillRect/>
          </a:stretch>
        </p:blipFill>
        <p:spPr>
          <a:xfrm>
            <a:off x="472440" y="3119627"/>
            <a:ext cx="165353" cy="170687"/>
          </a:xfrm>
          <a:prstGeom prst="rect">
            <a:avLst/>
          </a:prstGeom>
        </p:spPr>
      </p:pic>
      <p:pic>
        <p:nvPicPr>
          <p:cNvPr id="7" name="object 7"/>
          <p:cNvPicPr/>
          <p:nvPr/>
        </p:nvPicPr>
        <p:blipFill>
          <a:blip r:embed="rId2" cstate="print"/>
          <a:stretch>
            <a:fillRect/>
          </a:stretch>
        </p:blipFill>
        <p:spPr>
          <a:xfrm>
            <a:off x="472440" y="3521964"/>
            <a:ext cx="165353" cy="170687"/>
          </a:xfrm>
          <a:prstGeom prst="rect">
            <a:avLst/>
          </a:prstGeom>
        </p:spPr>
      </p:pic>
      <p:pic>
        <p:nvPicPr>
          <p:cNvPr id="8" name="object 8"/>
          <p:cNvPicPr/>
          <p:nvPr/>
        </p:nvPicPr>
        <p:blipFill>
          <a:blip r:embed="rId2" cstate="print"/>
          <a:stretch>
            <a:fillRect/>
          </a:stretch>
        </p:blipFill>
        <p:spPr>
          <a:xfrm>
            <a:off x="472440" y="3925061"/>
            <a:ext cx="165353" cy="170687"/>
          </a:xfrm>
          <a:prstGeom prst="rect">
            <a:avLst/>
          </a:prstGeom>
        </p:spPr>
      </p:pic>
      <p:pic>
        <p:nvPicPr>
          <p:cNvPr id="9" name="object 9"/>
          <p:cNvPicPr/>
          <p:nvPr/>
        </p:nvPicPr>
        <p:blipFill>
          <a:blip r:embed="rId2" cstate="print"/>
          <a:stretch>
            <a:fillRect/>
          </a:stretch>
        </p:blipFill>
        <p:spPr>
          <a:xfrm>
            <a:off x="472440" y="4327397"/>
            <a:ext cx="165353" cy="170687"/>
          </a:xfrm>
          <a:prstGeom prst="rect">
            <a:avLst/>
          </a:prstGeom>
        </p:spPr>
      </p:pic>
      <p:pic>
        <p:nvPicPr>
          <p:cNvPr id="10" name="object 10"/>
          <p:cNvPicPr/>
          <p:nvPr/>
        </p:nvPicPr>
        <p:blipFill>
          <a:blip r:embed="rId2" cstate="print"/>
          <a:stretch>
            <a:fillRect/>
          </a:stretch>
        </p:blipFill>
        <p:spPr>
          <a:xfrm>
            <a:off x="472440" y="4728971"/>
            <a:ext cx="165353" cy="170687"/>
          </a:xfrm>
          <a:prstGeom prst="rect">
            <a:avLst/>
          </a:prstGeom>
        </p:spPr>
      </p:pic>
      <p:pic>
        <p:nvPicPr>
          <p:cNvPr id="11" name="object 11"/>
          <p:cNvPicPr/>
          <p:nvPr/>
        </p:nvPicPr>
        <p:blipFill>
          <a:blip r:embed="rId2" cstate="print"/>
          <a:stretch>
            <a:fillRect/>
          </a:stretch>
        </p:blipFill>
        <p:spPr>
          <a:xfrm>
            <a:off x="472440" y="5131308"/>
            <a:ext cx="165353" cy="170688"/>
          </a:xfrm>
          <a:prstGeom prst="rect">
            <a:avLst/>
          </a:prstGeom>
        </p:spPr>
      </p:pic>
      <p:pic>
        <p:nvPicPr>
          <p:cNvPr id="12" name="object 12"/>
          <p:cNvPicPr/>
          <p:nvPr/>
        </p:nvPicPr>
        <p:blipFill>
          <a:blip r:embed="rId3" cstate="print"/>
          <a:stretch>
            <a:fillRect/>
          </a:stretch>
        </p:blipFill>
        <p:spPr>
          <a:xfrm>
            <a:off x="929639" y="5534405"/>
            <a:ext cx="165353" cy="170687"/>
          </a:xfrm>
          <a:prstGeom prst="rect">
            <a:avLst/>
          </a:prstGeom>
        </p:spPr>
      </p:pic>
      <p:sp>
        <p:nvSpPr>
          <p:cNvPr id="13" name="object 13"/>
          <p:cNvSpPr txBox="1"/>
          <p:nvPr/>
        </p:nvSpPr>
        <p:spPr>
          <a:xfrm>
            <a:off x="789940" y="1397000"/>
            <a:ext cx="7655559" cy="4707890"/>
          </a:xfrm>
          <a:prstGeom prst="rect">
            <a:avLst/>
          </a:prstGeom>
        </p:spPr>
        <p:txBody>
          <a:bodyPr vert="horz" wrap="square" lIns="0" tIns="48895" rIns="0" bIns="0" rtlCol="0">
            <a:spAutoFit/>
          </a:bodyPr>
          <a:lstStyle/>
          <a:p>
            <a:pPr marL="25400" marR="17780">
              <a:lnSpc>
                <a:spcPct val="100000"/>
              </a:lnSpc>
              <a:spcBef>
                <a:spcPts val="385"/>
              </a:spcBef>
            </a:pPr>
            <a:r>
              <a:rPr sz="2400" spc="-5" dirty="0">
                <a:latin typeface="Times New Roman"/>
                <a:cs typeface="Times New Roman"/>
              </a:rPr>
              <a:t>Let</a:t>
            </a:r>
            <a:r>
              <a:rPr sz="2400" spc="-90" dirty="0">
                <a:latin typeface="Times New Roman"/>
                <a:cs typeface="Times New Roman"/>
              </a:rPr>
              <a:t> </a:t>
            </a:r>
            <a:r>
              <a:rPr sz="2400" dirty="0">
                <a:latin typeface="Times New Roman"/>
                <a:cs typeface="Times New Roman"/>
              </a:rPr>
              <a:t>A</a:t>
            </a:r>
            <a:r>
              <a:rPr sz="2400" spc="-75" dirty="0">
                <a:latin typeface="Times New Roman"/>
                <a:cs typeface="Times New Roman"/>
              </a:rPr>
              <a:t> </a:t>
            </a:r>
            <a:r>
              <a:rPr sz="2400" dirty="0">
                <a:latin typeface="Times New Roman"/>
                <a:cs typeface="Times New Roman"/>
              </a:rPr>
              <a:t>be</a:t>
            </a:r>
            <a:r>
              <a:rPr sz="2400" spc="50" dirty="0">
                <a:latin typeface="Times New Roman"/>
                <a:cs typeface="Times New Roman"/>
              </a:rPr>
              <a:t> </a:t>
            </a:r>
            <a:r>
              <a:rPr sz="2400" spc="-5" dirty="0">
                <a:latin typeface="Times New Roman"/>
                <a:cs typeface="Times New Roman"/>
              </a:rPr>
              <a:t>the</a:t>
            </a:r>
            <a:r>
              <a:rPr sz="2400" spc="45" dirty="0">
                <a:latin typeface="Times New Roman"/>
                <a:cs typeface="Times New Roman"/>
              </a:rPr>
              <a:t> </a:t>
            </a:r>
            <a:r>
              <a:rPr sz="2400" dirty="0">
                <a:latin typeface="Times New Roman"/>
                <a:cs typeface="Times New Roman"/>
              </a:rPr>
              <a:t>set</a:t>
            </a:r>
            <a:r>
              <a:rPr sz="2400" spc="45" dirty="0">
                <a:latin typeface="Times New Roman"/>
                <a:cs typeface="Times New Roman"/>
              </a:rPr>
              <a:t> </a:t>
            </a:r>
            <a:r>
              <a:rPr sz="2400" dirty="0">
                <a:latin typeface="Times New Roman"/>
                <a:cs typeface="Times New Roman"/>
              </a:rPr>
              <a:t>of</a:t>
            </a:r>
            <a:r>
              <a:rPr sz="2400" spc="50" dirty="0">
                <a:latin typeface="Times New Roman"/>
                <a:cs typeface="Times New Roman"/>
              </a:rPr>
              <a:t> </a:t>
            </a:r>
            <a:r>
              <a:rPr sz="2400" spc="-5" dirty="0">
                <a:latin typeface="Times New Roman"/>
                <a:cs typeface="Times New Roman"/>
              </a:rPr>
              <a:t>8-bits</a:t>
            </a:r>
            <a:r>
              <a:rPr sz="2400" spc="55" dirty="0">
                <a:latin typeface="Times New Roman"/>
                <a:cs typeface="Times New Roman"/>
              </a:rPr>
              <a:t> </a:t>
            </a:r>
            <a:r>
              <a:rPr sz="2400" spc="-5" dirty="0">
                <a:latin typeface="Times New Roman"/>
                <a:cs typeface="Times New Roman"/>
              </a:rPr>
              <a:t>binary</a:t>
            </a:r>
            <a:r>
              <a:rPr sz="2400" spc="45" dirty="0">
                <a:latin typeface="Times New Roman"/>
                <a:cs typeface="Times New Roman"/>
              </a:rPr>
              <a:t> </a:t>
            </a:r>
            <a:r>
              <a:rPr sz="2400" spc="-5" dirty="0">
                <a:latin typeface="Times New Roman"/>
                <a:cs typeface="Times New Roman"/>
              </a:rPr>
              <a:t>strings</a:t>
            </a:r>
            <a:r>
              <a:rPr sz="2400" spc="50" dirty="0">
                <a:latin typeface="Times New Roman"/>
                <a:cs typeface="Times New Roman"/>
              </a:rPr>
              <a:t> </a:t>
            </a:r>
            <a:r>
              <a:rPr sz="2400" spc="-5" dirty="0">
                <a:latin typeface="Times New Roman"/>
                <a:cs typeface="Times New Roman"/>
              </a:rPr>
              <a:t>whose</a:t>
            </a:r>
            <a:r>
              <a:rPr sz="2400" spc="60" dirty="0">
                <a:latin typeface="Times New Roman"/>
                <a:cs typeface="Times New Roman"/>
              </a:rPr>
              <a:t> </a:t>
            </a:r>
            <a:r>
              <a:rPr sz="2400" spc="-5" dirty="0">
                <a:latin typeface="Times New Roman"/>
                <a:cs typeface="Times New Roman"/>
              </a:rPr>
              <a:t>first</a:t>
            </a:r>
            <a:r>
              <a:rPr sz="2400" spc="50" dirty="0">
                <a:latin typeface="Times New Roman"/>
                <a:cs typeface="Times New Roman"/>
              </a:rPr>
              <a:t> </a:t>
            </a:r>
            <a:r>
              <a:rPr sz="2400" spc="-5" dirty="0">
                <a:latin typeface="Times New Roman"/>
                <a:cs typeface="Times New Roman"/>
              </a:rPr>
              <a:t>bit</a:t>
            </a:r>
            <a:r>
              <a:rPr sz="2400" spc="45" dirty="0">
                <a:latin typeface="Times New Roman"/>
                <a:cs typeface="Times New Roman"/>
              </a:rPr>
              <a:t> </a:t>
            </a:r>
            <a:r>
              <a:rPr sz="2400" spc="-5" dirty="0">
                <a:latin typeface="Times New Roman"/>
                <a:cs typeface="Times New Roman"/>
              </a:rPr>
              <a:t>is</a:t>
            </a:r>
            <a:r>
              <a:rPr sz="2400" spc="50" dirty="0">
                <a:latin typeface="Times New Roman"/>
                <a:cs typeface="Times New Roman"/>
              </a:rPr>
              <a:t> </a:t>
            </a:r>
            <a:r>
              <a:rPr sz="2400" dirty="0">
                <a:latin typeface="Times New Roman"/>
                <a:cs typeface="Times New Roman"/>
              </a:rPr>
              <a:t>1. </a:t>
            </a:r>
            <a:r>
              <a:rPr sz="2400" spc="5" dirty="0">
                <a:latin typeface="Times New Roman"/>
                <a:cs typeface="Times New Roman"/>
              </a:rPr>
              <a:t> </a:t>
            </a:r>
            <a:r>
              <a:rPr sz="2400" spc="-5" dirty="0">
                <a:latin typeface="Times New Roman"/>
                <a:cs typeface="Times New Roman"/>
              </a:rPr>
              <a:t>Let </a:t>
            </a:r>
            <a:r>
              <a:rPr sz="2400" dirty="0">
                <a:latin typeface="Times New Roman"/>
                <a:cs typeface="Times New Roman"/>
              </a:rPr>
              <a:t>B be </a:t>
            </a:r>
            <a:r>
              <a:rPr sz="2400" spc="-5" dirty="0">
                <a:latin typeface="Times New Roman"/>
                <a:cs typeface="Times New Roman"/>
              </a:rPr>
              <a:t>the </a:t>
            </a:r>
            <a:r>
              <a:rPr sz="2400" dirty="0">
                <a:latin typeface="Times New Roman"/>
                <a:cs typeface="Times New Roman"/>
              </a:rPr>
              <a:t>set of </a:t>
            </a:r>
            <a:r>
              <a:rPr sz="2400" spc="-5" dirty="0">
                <a:latin typeface="Times New Roman"/>
                <a:cs typeface="Times New Roman"/>
              </a:rPr>
              <a:t>8-bits binary strings whose last two bits are </a:t>
            </a:r>
            <a:r>
              <a:rPr sz="2400" spc="-585" dirty="0">
                <a:latin typeface="Times New Roman"/>
                <a:cs typeface="Times New Roman"/>
              </a:rPr>
              <a:t> </a:t>
            </a:r>
            <a:r>
              <a:rPr sz="2400" dirty="0">
                <a:latin typeface="Times New Roman"/>
                <a:cs typeface="Times New Roman"/>
              </a:rPr>
              <a:t>00.</a:t>
            </a:r>
            <a:endParaRPr sz="2400">
              <a:latin typeface="Times New Roman"/>
              <a:cs typeface="Times New Roman"/>
            </a:endParaRPr>
          </a:p>
          <a:p>
            <a:pPr marL="25400">
              <a:lnSpc>
                <a:spcPct val="100000"/>
              </a:lnSpc>
              <a:spcBef>
                <a:spcPts val="295"/>
              </a:spcBef>
            </a:pPr>
            <a:r>
              <a:rPr sz="2400" spc="-95" dirty="0">
                <a:latin typeface="Times New Roman"/>
                <a:cs typeface="Times New Roman"/>
              </a:rPr>
              <a:t>We</a:t>
            </a:r>
            <a:r>
              <a:rPr sz="2400" spc="-20" dirty="0">
                <a:latin typeface="Times New Roman"/>
                <a:cs typeface="Times New Roman"/>
              </a:rPr>
              <a:t> </a:t>
            </a:r>
            <a:r>
              <a:rPr sz="2400" spc="-5" dirty="0">
                <a:latin typeface="Times New Roman"/>
                <a:cs typeface="Times New Roman"/>
              </a:rPr>
              <a:t>want</a:t>
            </a:r>
            <a:r>
              <a:rPr sz="2400" spc="-20" dirty="0">
                <a:latin typeface="Times New Roman"/>
                <a:cs typeface="Times New Roman"/>
              </a:rPr>
              <a:t> </a:t>
            </a:r>
            <a:r>
              <a:rPr sz="2400" spc="-5" dirty="0">
                <a:latin typeface="Times New Roman"/>
                <a:cs typeface="Times New Roman"/>
              </a:rPr>
              <a:t>to determine</a:t>
            </a:r>
            <a:r>
              <a:rPr sz="2400" spc="-30" dirty="0">
                <a:latin typeface="Times New Roman"/>
                <a:cs typeface="Times New Roman"/>
              </a:rPr>
              <a:t> </a:t>
            </a:r>
            <a:r>
              <a:rPr sz="2400" spc="-5" dirty="0">
                <a:latin typeface="Times New Roman"/>
                <a:cs typeface="Times New Roman"/>
              </a:rPr>
              <a:t>|A</a:t>
            </a:r>
            <a:r>
              <a:rPr sz="2400" spc="-140" dirty="0">
                <a:latin typeface="Times New Roman"/>
                <a:cs typeface="Times New Roman"/>
              </a:rPr>
              <a:t> </a:t>
            </a:r>
            <a:r>
              <a:rPr sz="2400" dirty="0">
                <a:latin typeface="Cambria Math"/>
                <a:cs typeface="Cambria Math"/>
              </a:rPr>
              <a:t>∪</a:t>
            </a:r>
            <a:r>
              <a:rPr sz="2400" spc="70" dirty="0">
                <a:latin typeface="Cambria Math"/>
                <a:cs typeface="Cambria Math"/>
              </a:rPr>
              <a:t> </a:t>
            </a:r>
            <a:r>
              <a:rPr sz="2400" dirty="0">
                <a:latin typeface="Times New Roman"/>
                <a:cs typeface="Times New Roman"/>
              </a:rPr>
              <a:t>B|.</a:t>
            </a:r>
            <a:endParaRPr sz="2400">
              <a:latin typeface="Times New Roman"/>
              <a:cs typeface="Times New Roman"/>
            </a:endParaRPr>
          </a:p>
          <a:p>
            <a:pPr marL="25400">
              <a:lnSpc>
                <a:spcPct val="100000"/>
              </a:lnSpc>
              <a:spcBef>
                <a:spcPts val="280"/>
              </a:spcBef>
            </a:pPr>
            <a:r>
              <a:rPr sz="2400" spc="-5" dirty="0">
                <a:latin typeface="Times New Roman"/>
                <a:cs typeface="Times New Roman"/>
              </a:rPr>
              <a:t>|A|</a:t>
            </a:r>
            <a:r>
              <a:rPr sz="2400" spc="-10" dirty="0">
                <a:latin typeface="Times New Roman"/>
                <a:cs typeface="Times New Roman"/>
              </a:rPr>
              <a:t> </a:t>
            </a:r>
            <a:r>
              <a:rPr sz="2400" dirty="0">
                <a:latin typeface="Times New Roman"/>
                <a:cs typeface="Times New Roman"/>
              </a:rPr>
              <a:t>=</a:t>
            </a:r>
            <a:r>
              <a:rPr sz="2400" spc="-5" dirty="0">
                <a:latin typeface="Times New Roman"/>
                <a:cs typeface="Times New Roman"/>
              </a:rPr>
              <a:t> </a:t>
            </a:r>
            <a:r>
              <a:rPr sz="2400" dirty="0">
                <a:latin typeface="Times New Roman"/>
                <a:cs typeface="Times New Roman"/>
              </a:rPr>
              <a:t>2</a:t>
            </a:r>
            <a:r>
              <a:rPr sz="2400" baseline="24305" dirty="0">
                <a:latin typeface="Times New Roman"/>
                <a:cs typeface="Times New Roman"/>
              </a:rPr>
              <a:t>7</a:t>
            </a:r>
            <a:r>
              <a:rPr sz="2400" spc="292" baseline="24305" dirty="0">
                <a:latin typeface="Times New Roman"/>
                <a:cs typeface="Times New Roman"/>
              </a:rPr>
              <a:t> </a:t>
            </a:r>
            <a:r>
              <a:rPr sz="2400" spc="-5" dirty="0">
                <a:latin typeface="Times New Roman"/>
                <a:cs typeface="Times New Roman"/>
              </a:rPr>
              <a:t>(because</a:t>
            </a:r>
            <a:r>
              <a:rPr sz="2400" spc="-20" dirty="0">
                <a:latin typeface="Times New Roman"/>
                <a:cs typeface="Times New Roman"/>
              </a:rPr>
              <a:t> </a:t>
            </a:r>
            <a:r>
              <a:rPr sz="2400" spc="-5" dirty="0">
                <a:latin typeface="Times New Roman"/>
                <a:cs typeface="Times New Roman"/>
              </a:rPr>
              <a:t>the first</a:t>
            </a:r>
            <a:r>
              <a:rPr sz="2400" spc="-10" dirty="0">
                <a:latin typeface="Times New Roman"/>
                <a:cs typeface="Times New Roman"/>
              </a:rPr>
              <a:t> </a:t>
            </a:r>
            <a:r>
              <a:rPr sz="2400" spc="-5" dirty="0">
                <a:latin typeface="Times New Roman"/>
                <a:cs typeface="Times New Roman"/>
              </a:rPr>
              <a:t>bit</a:t>
            </a:r>
            <a:r>
              <a:rPr sz="2400" spc="-10" dirty="0">
                <a:latin typeface="Times New Roman"/>
                <a:cs typeface="Times New Roman"/>
              </a:rPr>
              <a:t> </a:t>
            </a:r>
            <a:r>
              <a:rPr sz="2400" spc="-5" dirty="0">
                <a:latin typeface="Times New Roman"/>
                <a:cs typeface="Times New Roman"/>
              </a:rPr>
              <a:t>is</a:t>
            </a:r>
            <a:r>
              <a:rPr sz="2400" dirty="0">
                <a:latin typeface="Times New Roman"/>
                <a:cs typeface="Times New Roman"/>
              </a:rPr>
              <a:t> </a:t>
            </a:r>
            <a:r>
              <a:rPr sz="2400" spc="-5" dirty="0">
                <a:latin typeface="Times New Roman"/>
                <a:cs typeface="Times New Roman"/>
              </a:rPr>
              <a:t>fixed.)</a:t>
            </a:r>
            <a:endParaRPr sz="2400">
              <a:latin typeface="Times New Roman"/>
              <a:cs typeface="Times New Roman"/>
            </a:endParaRPr>
          </a:p>
          <a:p>
            <a:pPr marL="25400">
              <a:lnSpc>
                <a:spcPct val="100000"/>
              </a:lnSpc>
              <a:spcBef>
                <a:spcPts val="290"/>
              </a:spcBef>
            </a:pPr>
            <a:r>
              <a:rPr sz="2400" spc="-5" dirty="0">
                <a:latin typeface="Times New Roman"/>
                <a:cs typeface="Times New Roman"/>
              </a:rPr>
              <a:t>|B|</a:t>
            </a:r>
            <a:r>
              <a:rPr sz="2400" spc="-15" dirty="0">
                <a:latin typeface="Times New Roman"/>
                <a:cs typeface="Times New Roman"/>
              </a:rPr>
              <a:t> </a:t>
            </a:r>
            <a:r>
              <a:rPr sz="2400" dirty="0">
                <a:latin typeface="Times New Roman"/>
                <a:cs typeface="Times New Roman"/>
              </a:rPr>
              <a:t>=</a:t>
            </a:r>
            <a:r>
              <a:rPr sz="2400" spc="-5" dirty="0">
                <a:latin typeface="Times New Roman"/>
                <a:cs typeface="Times New Roman"/>
              </a:rPr>
              <a:t> </a:t>
            </a:r>
            <a:r>
              <a:rPr sz="2400" dirty="0">
                <a:latin typeface="Times New Roman"/>
                <a:cs typeface="Times New Roman"/>
              </a:rPr>
              <a:t>2</a:t>
            </a:r>
            <a:r>
              <a:rPr sz="2400" baseline="24305" dirty="0">
                <a:latin typeface="Times New Roman"/>
                <a:cs typeface="Times New Roman"/>
              </a:rPr>
              <a:t>6</a:t>
            </a:r>
            <a:r>
              <a:rPr sz="2400" spc="292" baseline="24305" dirty="0">
                <a:latin typeface="Times New Roman"/>
                <a:cs typeface="Times New Roman"/>
              </a:rPr>
              <a:t> </a:t>
            </a:r>
            <a:r>
              <a:rPr sz="2400" spc="-5" dirty="0">
                <a:latin typeface="Times New Roman"/>
                <a:cs typeface="Times New Roman"/>
              </a:rPr>
              <a:t>(because</a:t>
            </a:r>
            <a:r>
              <a:rPr sz="2400" spc="-15" dirty="0">
                <a:latin typeface="Times New Roman"/>
                <a:cs typeface="Times New Roman"/>
              </a:rPr>
              <a:t> </a:t>
            </a:r>
            <a:r>
              <a:rPr sz="2400" spc="-5" dirty="0">
                <a:latin typeface="Times New Roman"/>
                <a:cs typeface="Times New Roman"/>
              </a:rPr>
              <a:t>the last</a:t>
            </a:r>
            <a:r>
              <a:rPr sz="2400" spc="-15" dirty="0">
                <a:latin typeface="Times New Roman"/>
                <a:cs typeface="Times New Roman"/>
              </a:rPr>
              <a:t> </a:t>
            </a:r>
            <a:r>
              <a:rPr sz="2400" spc="-5" dirty="0">
                <a:latin typeface="Times New Roman"/>
                <a:cs typeface="Times New Roman"/>
              </a:rPr>
              <a:t>two</a:t>
            </a:r>
            <a:r>
              <a:rPr sz="2400" dirty="0">
                <a:latin typeface="Times New Roman"/>
                <a:cs typeface="Times New Roman"/>
              </a:rPr>
              <a:t> </a:t>
            </a:r>
            <a:r>
              <a:rPr sz="2400" spc="-5" dirty="0">
                <a:latin typeface="Times New Roman"/>
                <a:cs typeface="Times New Roman"/>
              </a:rPr>
              <a:t>bits are fixed.)</a:t>
            </a:r>
            <a:endParaRPr sz="2400">
              <a:latin typeface="Times New Roman"/>
              <a:cs typeface="Times New Roman"/>
            </a:endParaRPr>
          </a:p>
          <a:p>
            <a:pPr marL="25400" marR="161290">
              <a:lnSpc>
                <a:spcPct val="110000"/>
              </a:lnSpc>
              <a:spcBef>
                <a:spcPts val="5"/>
              </a:spcBef>
            </a:pPr>
            <a:r>
              <a:rPr sz="2400" spc="-5" dirty="0">
                <a:latin typeface="Times New Roman"/>
                <a:cs typeface="Times New Roman"/>
              </a:rPr>
              <a:t>|A</a:t>
            </a:r>
            <a:r>
              <a:rPr sz="2400" spc="-135" dirty="0">
                <a:latin typeface="Times New Roman"/>
                <a:cs typeface="Times New Roman"/>
              </a:rPr>
              <a:t> </a:t>
            </a:r>
            <a:r>
              <a:rPr sz="2400" dirty="0">
                <a:latin typeface="Cambria Math"/>
                <a:cs typeface="Cambria Math"/>
              </a:rPr>
              <a:t>∩</a:t>
            </a:r>
            <a:r>
              <a:rPr sz="2400" spc="75" dirty="0">
                <a:latin typeface="Cambria Math"/>
                <a:cs typeface="Cambria Math"/>
              </a:rPr>
              <a:t> </a:t>
            </a:r>
            <a:r>
              <a:rPr sz="2400" dirty="0">
                <a:latin typeface="Times New Roman"/>
                <a:cs typeface="Times New Roman"/>
              </a:rPr>
              <a:t>B|</a:t>
            </a:r>
            <a:r>
              <a:rPr sz="2400" spc="-10" dirty="0">
                <a:latin typeface="Times New Roman"/>
                <a:cs typeface="Times New Roman"/>
              </a:rPr>
              <a:t> </a:t>
            </a:r>
            <a:r>
              <a:rPr sz="2400" dirty="0">
                <a:latin typeface="Times New Roman"/>
                <a:cs typeface="Times New Roman"/>
              </a:rPr>
              <a:t>=</a:t>
            </a:r>
            <a:r>
              <a:rPr sz="2400" spc="-5" dirty="0">
                <a:latin typeface="Times New Roman"/>
                <a:cs typeface="Times New Roman"/>
              </a:rPr>
              <a:t> </a:t>
            </a:r>
            <a:r>
              <a:rPr sz="2400" dirty="0">
                <a:latin typeface="Times New Roman"/>
                <a:cs typeface="Times New Roman"/>
              </a:rPr>
              <a:t>2</a:t>
            </a:r>
            <a:r>
              <a:rPr sz="2400" baseline="24305" dirty="0">
                <a:latin typeface="Times New Roman"/>
                <a:cs typeface="Times New Roman"/>
              </a:rPr>
              <a:t>5</a:t>
            </a:r>
            <a:r>
              <a:rPr sz="2400" spc="307" baseline="24305" dirty="0">
                <a:latin typeface="Times New Roman"/>
                <a:cs typeface="Times New Roman"/>
              </a:rPr>
              <a:t> </a:t>
            </a:r>
            <a:r>
              <a:rPr sz="2400" spc="-5" dirty="0">
                <a:latin typeface="Times New Roman"/>
                <a:cs typeface="Times New Roman"/>
              </a:rPr>
              <a:t>(because</a:t>
            </a:r>
            <a:r>
              <a:rPr sz="2400" spc="-20" dirty="0">
                <a:latin typeface="Times New Roman"/>
                <a:cs typeface="Times New Roman"/>
              </a:rPr>
              <a:t> </a:t>
            </a:r>
            <a:r>
              <a:rPr sz="2400" spc="-5" dirty="0">
                <a:latin typeface="Times New Roman"/>
                <a:cs typeface="Times New Roman"/>
              </a:rPr>
              <a:t>the first</a:t>
            </a:r>
            <a:r>
              <a:rPr sz="2400" dirty="0">
                <a:latin typeface="Times New Roman"/>
                <a:cs typeface="Times New Roman"/>
              </a:rPr>
              <a:t> and</a:t>
            </a:r>
            <a:r>
              <a:rPr sz="2400" spc="-10" dirty="0">
                <a:latin typeface="Times New Roman"/>
                <a:cs typeface="Times New Roman"/>
              </a:rPr>
              <a:t> </a:t>
            </a:r>
            <a:r>
              <a:rPr sz="2400" spc="-5" dirty="0">
                <a:latin typeface="Times New Roman"/>
                <a:cs typeface="Times New Roman"/>
              </a:rPr>
              <a:t>the</a:t>
            </a:r>
            <a:r>
              <a:rPr sz="2400" dirty="0">
                <a:latin typeface="Times New Roman"/>
                <a:cs typeface="Times New Roman"/>
              </a:rPr>
              <a:t> </a:t>
            </a:r>
            <a:r>
              <a:rPr sz="2400" spc="-5" dirty="0">
                <a:latin typeface="Times New Roman"/>
                <a:cs typeface="Times New Roman"/>
              </a:rPr>
              <a:t>last</a:t>
            </a:r>
            <a:r>
              <a:rPr sz="2400" spc="-15" dirty="0">
                <a:latin typeface="Times New Roman"/>
                <a:cs typeface="Times New Roman"/>
              </a:rPr>
              <a:t> </a:t>
            </a:r>
            <a:r>
              <a:rPr sz="2400" spc="-5" dirty="0">
                <a:latin typeface="Times New Roman"/>
                <a:cs typeface="Times New Roman"/>
              </a:rPr>
              <a:t>two</a:t>
            </a:r>
            <a:r>
              <a:rPr sz="2400" dirty="0">
                <a:latin typeface="Times New Roman"/>
                <a:cs typeface="Times New Roman"/>
              </a:rPr>
              <a:t> </a:t>
            </a:r>
            <a:r>
              <a:rPr sz="2400" spc="-5" dirty="0">
                <a:latin typeface="Times New Roman"/>
                <a:cs typeface="Times New Roman"/>
              </a:rPr>
              <a:t>bits are fixed.) </a:t>
            </a:r>
            <a:r>
              <a:rPr sz="2400" spc="-585" dirty="0">
                <a:latin typeface="Times New Roman"/>
                <a:cs typeface="Times New Roman"/>
              </a:rPr>
              <a:t> </a:t>
            </a:r>
            <a:r>
              <a:rPr sz="2400" spc="-5" dirty="0">
                <a:latin typeface="Times New Roman"/>
                <a:cs typeface="Times New Roman"/>
              </a:rPr>
              <a:t>So</a:t>
            </a:r>
            <a:r>
              <a:rPr sz="2400" dirty="0">
                <a:latin typeface="Times New Roman"/>
                <a:cs typeface="Times New Roman"/>
              </a:rPr>
              <a:t> </a:t>
            </a:r>
            <a:r>
              <a:rPr sz="2400" spc="-5" dirty="0">
                <a:latin typeface="Times New Roman"/>
                <a:cs typeface="Times New Roman"/>
              </a:rPr>
              <a:t>|A</a:t>
            </a:r>
            <a:r>
              <a:rPr sz="2400" spc="-135" dirty="0">
                <a:latin typeface="Times New Roman"/>
                <a:cs typeface="Times New Roman"/>
              </a:rPr>
              <a:t> </a:t>
            </a:r>
            <a:r>
              <a:rPr sz="2400" dirty="0">
                <a:latin typeface="Cambria Math"/>
                <a:cs typeface="Cambria Math"/>
              </a:rPr>
              <a:t>∪</a:t>
            </a:r>
            <a:r>
              <a:rPr sz="2400" spc="75" dirty="0">
                <a:latin typeface="Cambria Math"/>
                <a:cs typeface="Cambria Math"/>
              </a:rPr>
              <a:t> </a:t>
            </a:r>
            <a:r>
              <a:rPr sz="2400" dirty="0">
                <a:latin typeface="Times New Roman"/>
                <a:cs typeface="Times New Roman"/>
              </a:rPr>
              <a:t>B|</a:t>
            </a:r>
            <a:r>
              <a:rPr sz="2400" spc="-20" dirty="0">
                <a:latin typeface="Times New Roman"/>
                <a:cs typeface="Times New Roman"/>
              </a:rPr>
              <a:t> </a:t>
            </a:r>
            <a:r>
              <a:rPr sz="2400" dirty="0">
                <a:latin typeface="Times New Roman"/>
                <a:cs typeface="Times New Roman"/>
              </a:rPr>
              <a:t>=</a:t>
            </a:r>
            <a:r>
              <a:rPr sz="2400" spc="-5" dirty="0">
                <a:latin typeface="Times New Roman"/>
                <a:cs typeface="Times New Roman"/>
              </a:rPr>
              <a:t> 2</a:t>
            </a:r>
            <a:r>
              <a:rPr sz="2400" spc="-7" baseline="24305" dirty="0">
                <a:latin typeface="Times New Roman"/>
                <a:cs typeface="Times New Roman"/>
              </a:rPr>
              <a:t>7</a:t>
            </a:r>
            <a:r>
              <a:rPr sz="2400" spc="300" baseline="24305" dirty="0">
                <a:latin typeface="Times New Roman"/>
                <a:cs typeface="Times New Roman"/>
              </a:rPr>
              <a:t> </a:t>
            </a:r>
            <a:r>
              <a:rPr sz="2400" dirty="0">
                <a:latin typeface="Times New Roman"/>
                <a:cs typeface="Times New Roman"/>
              </a:rPr>
              <a:t>+</a:t>
            </a:r>
            <a:r>
              <a:rPr sz="2400" spc="-5" dirty="0">
                <a:latin typeface="Times New Roman"/>
                <a:cs typeface="Times New Roman"/>
              </a:rPr>
              <a:t> </a:t>
            </a:r>
            <a:r>
              <a:rPr sz="2400" dirty="0">
                <a:latin typeface="Times New Roman"/>
                <a:cs typeface="Times New Roman"/>
              </a:rPr>
              <a:t>2</a:t>
            </a:r>
            <a:r>
              <a:rPr sz="2400" baseline="24305" dirty="0">
                <a:latin typeface="Times New Roman"/>
                <a:cs typeface="Times New Roman"/>
              </a:rPr>
              <a:t>6</a:t>
            </a:r>
            <a:r>
              <a:rPr sz="2400" spc="284" baseline="24305" dirty="0">
                <a:latin typeface="Times New Roman"/>
                <a:cs typeface="Times New Roman"/>
              </a:rPr>
              <a:t> </a:t>
            </a:r>
            <a:r>
              <a:rPr sz="2400" dirty="0">
                <a:latin typeface="Times New Roman"/>
                <a:cs typeface="Times New Roman"/>
              </a:rPr>
              <a:t>−</a:t>
            </a:r>
            <a:r>
              <a:rPr sz="2400" spc="-5" dirty="0">
                <a:latin typeface="Times New Roman"/>
                <a:cs typeface="Times New Roman"/>
              </a:rPr>
              <a:t> </a:t>
            </a:r>
            <a:r>
              <a:rPr sz="2400" dirty="0">
                <a:latin typeface="Times New Roman"/>
                <a:cs typeface="Times New Roman"/>
              </a:rPr>
              <a:t>2</a:t>
            </a:r>
            <a:r>
              <a:rPr sz="2400" baseline="24305" dirty="0">
                <a:latin typeface="Times New Roman"/>
                <a:cs typeface="Times New Roman"/>
              </a:rPr>
              <a:t>5</a:t>
            </a:r>
            <a:r>
              <a:rPr sz="2400" spc="292" baseline="24305" dirty="0">
                <a:latin typeface="Times New Roman"/>
                <a:cs typeface="Times New Roman"/>
              </a:rPr>
              <a:t> </a:t>
            </a:r>
            <a:r>
              <a:rPr sz="2400" dirty="0">
                <a:latin typeface="Times New Roman"/>
                <a:cs typeface="Times New Roman"/>
              </a:rPr>
              <a:t>=</a:t>
            </a:r>
            <a:r>
              <a:rPr sz="2400" spc="-10" dirty="0">
                <a:latin typeface="Times New Roman"/>
                <a:cs typeface="Times New Roman"/>
              </a:rPr>
              <a:t> </a:t>
            </a:r>
            <a:r>
              <a:rPr sz="2400" dirty="0">
                <a:latin typeface="Times New Roman"/>
                <a:cs typeface="Times New Roman"/>
              </a:rPr>
              <a:t>160.</a:t>
            </a:r>
            <a:endParaRPr sz="2400">
              <a:latin typeface="Times New Roman"/>
              <a:cs typeface="Times New Roman"/>
            </a:endParaRPr>
          </a:p>
          <a:p>
            <a:pPr marL="25400" marR="824865">
              <a:lnSpc>
                <a:spcPts val="3170"/>
              </a:lnSpc>
              <a:spcBef>
                <a:spcPts val="145"/>
              </a:spcBef>
            </a:pPr>
            <a:r>
              <a:rPr sz="2400" spc="-5" dirty="0">
                <a:solidFill>
                  <a:srgbClr val="C00000"/>
                </a:solidFill>
                <a:latin typeface="Times New Roman"/>
                <a:cs typeface="Times New Roman"/>
              </a:rPr>
              <a:t>This principle </a:t>
            </a:r>
            <a:r>
              <a:rPr sz="2400" dirty="0">
                <a:solidFill>
                  <a:srgbClr val="C00000"/>
                </a:solidFill>
                <a:latin typeface="Times New Roman"/>
                <a:cs typeface="Times New Roman"/>
              </a:rPr>
              <a:t>can be </a:t>
            </a:r>
            <a:r>
              <a:rPr sz="2400" spc="-5" dirty="0">
                <a:solidFill>
                  <a:srgbClr val="C00000"/>
                </a:solidFill>
                <a:latin typeface="Times New Roman"/>
                <a:cs typeface="Times New Roman"/>
              </a:rPr>
              <a:t>generalized to more than two </a:t>
            </a:r>
            <a:r>
              <a:rPr sz="2400" dirty="0">
                <a:solidFill>
                  <a:srgbClr val="C00000"/>
                </a:solidFill>
                <a:latin typeface="Times New Roman"/>
                <a:cs typeface="Times New Roman"/>
              </a:rPr>
              <a:t>sets</a:t>
            </a:r>
            <a:r>
              <a:rPr sz="2400" dirty="0">
                <a:latin typeface="Times New Roman"/>
                <a:cs typeface="Times New Roman"/>
              </a:rPr>
              <a:t>. </a:t>
            </a:r>
            <a:r>
              <a:rPr sz="2400" spc="-585" dirty="0">
                <a:latin typeface="Times New Roman"/>
                <a:cs typeface="Times New Roman"/>
              </a:rPr>
              <a:t> </a:t>
            </a:r>
            <a:r>
              <a:rPr sz="2400" spc="-5" dirty="0">
                <a:latin typeface="Times New Roman"/>
                <a:cs typeface="Times New Roman"/>
              </a:rPr>
              <a:t>L</a:t>
            </a:r>
            <a:r>
              <a:rPr sz="2400" dirty="0">
                <a:latin typeface="Times New Roman"/>
                <a:cs typeface="Times New Roman"/>
              </a:rPr>
              <a:t>et</a:t>
            </a:r>
            <a:r>
              <a:rPr sz="2400" spc="-150" dirty="0">
                <a:latin typeface="Times New Roman"/>
                <a:cs typeface="Times New Roman"/>
              </a:rPr>
              <a:t> </a:t>
            </a:r>
            <a:r>
              <a:rPr sz="2400" dirty="0">
                <a:latin typeface="Times New Roman"/>
                <a:cs typeface="Times New Roman"/>
              </a:rPr>
              <a:t>A</a:t>
            </a:r>
            <a:r>
              <a:rPr sz="2400" baseline="-20833" dirty="0">
                <a:latin typeface="Times New Roman"/>
                <a:cs typeface="Times New Roman"/>
              </a:rPr>
              <a:t>1</a:t>
            </a:r>
            <a:r>
              <a:rPr sz="2400" dirty="0">
                <a:latin typeface="Times New Roman"/>
                <a:cs typeface="Times New Roman"/>
              </a:rPr>
              <a:t>,</a:t>
            </a:r>
            <a:r>
              <a:rPr sz="2400" spc="-135" dirty="0">
                <a:latin typeface="Times New Roman"/>
                <a:cs typeface="Times New Roman"/>
              </a:rPr>
              <a:t> </a:t>
            </a:r>
            <a:r>
              <a:rPr sz="2400" dirty="0">
                <a:latin typeface="Times New Roman"/>
                <a:cs typeface="Times New Roman"/>
              </a:rPr>
              <a:t>A</a:t>
            </a:r>
            <a:r>
              <a:rPr sz="2400" baseline="-20833" dirty="0">
                <a:latin typeface="Times New Roman"/>
                <a:cs typeface="Times New Roman"/>
              </a:rPr>
              <a:t>2</a:t>
            </a:r>
            <a:r>
              <a:rPr sz="2400" dirty="0">
                <a:latin typeface="Times New Roman"/>
                <a:cs typeface="Times New Roman"/>
              </a:rPr>
              <a:t>,</a:t>
            </a:r>
            <a:r>
              <a:rPr sz="2400" spc="-135" dirty="0">
                <a:latin typeface="Times New Roman"/>
                <a:cs typeface="Times New Roman"/>
              </a:rPr>
              <a:t> </a:t>
            </a:r>
            <a:r>
              <a:rPr sz="2400" dirty="0">
                <a:latin typeface="Times New Roman"/>
                <a:cs typeface="Times New Roman"/>
              </a:rPr>
              <a:t>A</a:t>
            </a:r>
            <a:r>
              <a:rPr sz="2400" baseline="-20833" dirty="0">
                <a:latin typeface="Times New Roman"/>
                <a:cs typeface="Times New Roman"/>
              </a:rPr>
              <a:t>3 </a:t>
            </a:r>
            <a:r>
              <a:rPr sz="2400" spc="-300" baseline="-20833" dirty="0">
                <a:latin typeface="Times New Roman"/>
                <a:cs typeface="Times New Roman"/>
              </a:rPr>
              <a:t> </a:t>
            </a:r>
            <a:r>
              <a:rPr sz="2400" dirty="0">
                <a:latin typeface="Times New Roman"/>
                <a:cs typeface="Times New Roman"/>
              </a:rPr>
              <a:t>be</a:t>
            </a:r>
            <a:r>
              <a:rPr sz="2400" spc="-5" dirty="0">
                <a:latin typeface="Times New Roman"/>
                <a:cs typeface="Times New Roman"/>
              </a:rPr>
              <a:t> t</a:t>
            </a:r>
            <a:r>
              <a:rPr sz="2400" dirty="0">
                <a:latin typeface="Times New Roman"/>
                <a:cs typeface="Times New Roman"/>
              </a:rPr>
              <a:t>h</a:t>
            </a:r>
            <a:r>
              <a:rPr sz="2400" spc="-5" dirty="0">
                <a:latin typeface="Times New Roman"/>
                <a:cs typeface="Times New Roman"/>
              </a:rPr>
              <a:t>r</a:t>
            </a:r>
            <a:r>
              <a:rPr sz="2400" dirty="0">
                <a:latin typeface="Times New Roman"/>
                <a:cs typeface="Times New Roman"/>
              </a:rPr>
              <a:t>ee</a:t>
            </a:r>
            <a:r>
              <a:rPr sz="2400" spc="-10" dirty="0">
                <a:latin typeface="Times New Roman"/>
                <a:cs typeface="Times New Roman"/>
              </a:rPr>
              <a:t> </a:t>
            </a:r>
            <a:r>
              <a:rPr sz="2400" dirty="0">
                <a:latin typeface="Times New Roman"/>
                <a:cs typeface="Times New Roman"/>
              </a:rPr>
              <a:t>se</a:t>
            </a:r>
            <a:r>
              <a:rPr sz="2400" spc="-5" dirty="0">
                <a:latin typeface="Times New Roman"/>
                <a:cs typeface="Times New Roman"/>
              </a:rPr>
              <a:t>t</a:t>
            </a:r>
            <a:r>
              <a:rPr sz="2400" dirty="0">
                <a:latin typeface="Times New Roman"/>
                <a:cs typeface="Times New Roman"/>
              </a:rPr>
              <a:t>s.</a:t>
            </a:r>
            <a:r>
              <a:rPr sz="2400" spc="-50" dirty="0">
                <a:latin typeface="Times New Roman"/>
                <a:cs typeface="Times New Roman"/>
              </a:rPr>
              <a:t> </a:t>
            </a:r>
            <a:r>
              <a:rPr sz="2400" spc="-5" dirty="0">
                <a:latin typeface="Times New Roman"/>
                <a:cs typeface="Times New Roman"/>
              </a:rPr>
              <a:t>T</a:t>
            </a:r>
            <a:r>
              <a:rPr sz="2400" dirty="0">
                <a:latin typeface="Times New Roman"/>
                <a:cs typeface="Times New Roman"/>
              </a:rPr>
              <a:t>hen:</a:t>
            </a:r>
            <a:endParaRPr sz="2400">
              <a:latin typeface="Times New Roman"/>
              <a:cs typeface="Times New Roman"/>
            </a:endParaRPr>
          </a:p>
          <a:p>
            <a:pPr marL="425450" marR="19050">
              <a:lnSpc>
                <a:spcPts val="2590"/>
              </a:lnSpc>
              <a:spcBef>
                <a:spcPts val="470"/>
              </a:spcBef>
            </a:pPr>
            <a:r>
              <a:rPr sz="2400" spc="-5" dirty="0">
                <a:latin typeface="Times New Roman"/>
                <a:cs typeface="Times New Roman"/>
              </a:rPr>
              <a:t>|A</a:t>
            </a:r>
            <a:r>
              <a:rPr sz="2400" spc="-7" baseline="-20833" dirty="0">
                <a:latin typeface="Times New Roman"/>
                <a:cs typeface="Times New Roman"/>
              </a:rPr>
              <a:t>1</a:t>
            </a:r>
            <a:r>
              <a:rPr sz="2400" spc="-5" dirty="0">
                <a:latin typeface="Cambria Math"/>
                <a:cs typeface="Cambria Math"/>
              </a:rPr>
              <a:t>∪</a:t>
            </a:r>
            <a:r>
              <a:rPr sz="2400" spc="-5" dirty="0">
                <a:latin typeface="Times New Roman"/>
                <a:cs typeface="Times New Roman"/>
              </a:rPr>
              <a:t>A</a:t>
            </a:r>
            <a:r>
              <a:rPr sz="2400" spc="-7" baseline="-20833" dirty="0">
                <a:latin typeface="Times New Roman"/>
                <a:cs typeface="Times New Roman"/>
              </a:rPr>
              <a:t>2</a:t>
            </a:r>
            <a:r>
              <a:rPr sz="2400" spc="307" baseline="-20833" dirty="0">
                <a:latin typeface="Times New Roman"/>
                <a:cs typeface="Times New Roman"/>
              </a:rPr>
              <a:t> </a:t>
            </a:r>
            <a:r>
              <a:rPr sz="2400" spc="-5" dirty="0">
                <a:latin typeface="Cambria Math"/>
                <a:cs typeface="Cambria Math"/>
              </a:rPr>
              <a:t>∪</a:t>
            </a:r>
            <a:r>
              <a:rPr sz="2400" spc="-5" dirty="0">
                <a:latin typeface="Times New Roman"/>
                <a:cs typeface="Times New Roman"/>
              </a:rPr>
              <a:t>A</a:t>
            </a:r>
            <a:r>
              <a:rPr sz="2400" spc="-7" baseline="-20833" dirty="0">
                <a:latin typeface="Times New Roman"/>
                <a:cs typeface="Times New Roman"/>
              </a:rPr>
              <a:t>3</a:t>
            </a:r>
            <a:r>
              <a:rPr sz="2400" spc="-5" dirty="0">
                <a:latin typeface="Times New Roman"/>
                <a:cs typeface="Times New Roman"/>
              </a:rPr>
              <a:t>|</a:t>
            </a:r>
            <a:r>
              <a:rPr sz="2400" dirty="0">
                <a:latin typeface="Times New Roman"/>
                <a:cs typeface="Times New Roman"/>
              </a:rPr>
              <a:t> = </a:t>
            </a:r>
            <a:r>
              <a:rPr sz="2400" spc="-5" dirty="0">
                <a:latin typeface="Times New Roman"/>
                <a:cs typeface="Times New Roman"/>
              </a:rPr>
              <a:t>|A</a:t>
            </a:r>
            <a:r>
              <a:rPr sz="2400" spc="-7" baseline="-20833" dirty="0">
                <a:latin typeface="Times New Roman"/>
                <a:cs typeface="Times New Roman"/>
              </a:rPr>
              <a:t>1</a:t>
            </a:r>
            <a:r>
              <a:rPr sz="2400" baseline="-20833" dirty="0">
                <a:latin typeface="Times New Roman"/>
                <a:cs typeface="Times New Roman"/>
              </a:rPr>
              <a:t> </a:t>
            </a:r>
            <a:r>
              <a:rPr sz="2400" spc="-5" dirty="0">
                <a:latin typeface="Times New Roman"/>
                <a:cs typeface="Times New Roman"/>
              </a:rPr>
              <a:t>|+</a:t>
            </a:r>
            <a:r>
              <a:rPr sz="2400" spc="-10" dirty="0">
                <a:latin typeface="Times New Roman"/>
                <a:cs typeface="Times New Roman"/>
              </a:rPr>
              <a:t> </a:t>
            </a:r>
            <a:r>
              <a:rPr sz="2400" spc="-5" dirty="0">
                <a:latin typeface="Times New Roman"/>
                <a:cs typeface="Times New Roman"/>
              </a:rPr>
              <a:t>|A</a:t>
            </a:r>
            <a:r>
              <a:rPr sz="2400" spc="-7" baseline="-20833" dirty="0">
                <a:latin typeface="Times New Roman"/>
                <a:cs typeface="Times New Roman"/>
              </a:rPr>
              <a:t>2</a:t>
            </a:r>
            <a:r>
              <a:rPr sz="2400" spc="-5" dirty="0">
                <a:latin typeface="Times New Roman"/>
                <a:cs typeface="Times New Roman"/>
              </a:rPr>
              <a:t>|</a:t>
            </a:r>
            <a:r>
              <a:rPr sz="2400" spc="-10" dirty="0">
                <a:latin typeface="Times New Roman"/>
                <a:cs typeface="Times New Roman"/>
              </a:rPr>
              <a:t> </a:t>
            </a:r>
            <a:r>
              <a:rPr sz="2400" dirty="0">
                <a:latin typeface="Times New Roman"/>
                <a:cs typeface="Times New Roman"/>
              </a:rPr>
              <a:t>+ </a:t>
            </a:r>
            <a:r>
              <a:rPr sz="2400" spc="-5" dirty="0">
                <a:latin typeface="Times New Roman"/>
                <a:cs typeface="Times New Roman"/>
              </a:rPr>
              <a:t>|A</a:t>
            </a:r>
            <a:r>
              <a:rPr sz="2400" spc="-7" baseline="-20833" dirty="0">
                <a:latin typeface="Times New Roman"/>
                <a:cs typeface="Times New Roman"/>
              </a:rPr>
              <a:t>3</a:t>
            </a:r>
            <a:r>
              <a:rPr sz="2400" spc="-5" dirty="0">
                <a:latin typeface="Times New Roman"/>
                <a:cs typeface="Times New Roman"/>
              </a:rPr>
              <a:t>|−</a:t>
            </a:r>
            <a:r>
              <a:rPr sz="2400" spc="-15" dirty="0">
                <a:latin typeface="Times New Roman"/>
                <a:cs typeface="Times New Roman"/>
              </a:rPr>
              <a:t> </a:t>
            </a:r>
            <a:r>
              <a:rPr sz="2400" spc="-5" dirty="0">
                <a:latin typeface="Times New Roman"/>
                <a:cs typeface="Times New Roman"/>
              </a:rPr>
              <a:t>(|A</a:t>
            </a:r>
            <a:r>
              <a:rPr sz="2400" spc="-7" baseline="-20833" dirty="0">
                <a:latin typeface="Times New Roman"/>
                <a:cs typeface="Times New Roman"/>
              </a:rPr>
              <a:t>1</a:t>
            </a:r>
            <a:r>
              <a:rPr sz="2400" spc="-5" dirty="0">
                <a:latin typeface="Cambria Math"/>
                <a:cs typeface="Cambria Math"/>
              </a:rPr>
              <a:t>∩</a:t>
            </a:r>
            <a:r>
              <a:rPr sz="2400" spc="-5" dirty="0">
                <a:latin typeface="Times New Roman"/>
                <a:cs typeface="Times New Roman"/>
              </a:rPr>
              <a:t>A2|+|A</a:t>
            </a:r>
            <a:r>
              <a:rPr sz="2400" spc="-7" baseline="-20833" dirty="0">
                <a:latin typeface="Times New Roman"/>
                <a:cs typeface="Times New Roman"/>
              </a:rPr>
              <a:t>1</a:t>
            </a:r>
            <a:r>
              <a:rPr sz="2400" spc="-5" dirty="0">
                <a:latin typeface="Cambria Math"/>
                <a:cs typeface="Cambria Math"/>
              </a:rPr>
              <a:t>∩</a:t>
            </a:r>
            <a:r>
              <a:rPr sz="2400" spc="-10" dirty="0">
                <a:latin typeface="Cambria Math"/>
                <a:cs typeface="Cambria Math"/>
              </a:rPr>
              <a:t> </a:t>
            </a:r>
            <a:r>
              <a:rPr sz="2400" spc="-5" dirty="0">
                <a:latin typeface="Times New Roman"/>
                <a:cs typeface="Times New Roman"/>
              </a:rPr>
              <a:t>A</a:t>
            </a:r>
            <a:r>
              <a:rPr sz="2400" spc="-7" baseline="-20833" dirty="0">
                <a:latin typeface="Times New Roman"/>
                <a:cs typeface="Times New Roman"/>
              </a:rPr>
              <a:t>3</a:t>
            </a:r>
            <a:r>
              <a:rPr sz="2400" spc="-5" dirty="0">
                <a:latin typeface="Times New Roman"/>
                <a:cs typeface="Times New Roman"/>
              </a:rPr>
              <a:t>|+|A</a:t>
            </a:r>
            <a:r>
              <a:rPr sz="2400" spc="-7" baseline="-20833" dirty="0">
                <a:latin typeface="Times New Roman"/>
                <a:cs typeface="Times New Roman"/>
              </a:rPr>
              <a:t>2</a:t>
            </a:r>
            <a:r>
              <a:rPr sz="2400" spc="-5" dirty="0">
                <a:latin typeface="Cambria Math"/>
                <a:cs typeface="Cambria Math"/>
              </a:rPr>
              <a:t>∩ </a:t>
            </a:r>
            <a:r>
              <a:rPr sz="2400" spc="-509" dirty="0">
                <a:latin typeface="Cambria Math"/>
                <a:cs typeface="Cambria Math"/>
              </a:rPr>
              <a:t> </a:t>
            </a:r>
            <a:r>
              <a:rPr sz="2400" spc="-5" dirty="0">
                <a:latin typeface="Times New Roman"/>
                <a:cs typeface="Times New Roman"/>
              </a:rPr>
              <a:t>A</a:t>
            </a:r>
            <a:r>
              <a:rPr sz="2400" spc="-7" baseline="-20833" dirty="0">
                <a:latin typeface="Times New Roman"/>
                <a:cs typeface="Times New Roman"/>
              </a:rPr>
              <a:t>3</a:t>
            </a:r>
            <a:r>
              <a:rPr sz="2400" spc="-5" dirty="0">
                <a:latin typeface="Times New Roman"/>
                <a:cs typeface="Times New Roman"/>
              </a:rPr>
              <a:t>|)+</a:t>
            </a:r>
            <a:r>
              <a:rPr sz="2400" spc="-15" dirty="0">
                <a:latin typeface="Times New Roman"/>
                <a:cs typeface="Times New Roman"/>
              </a:rPr>
              <a:t> </a:t>
            </a:r>
            <a:r>
              <a:rPr sz="2400" spc="-5" dirty="0">
                <a:latin typeface="Times New Roman"/>
                <a:cs typeface="Times New Roman"/>
              </a:rPr>
              <a:t>|A</a:t>
            </a:r>
            <a:r>
              <a:rPr sz="2400" spc="-7" baseline="-20833" dirty="0">
                <a:latin typeface="Times New Roman"/>
                <a:cs typeface="Times New Roman"/>
              </a:rPr>
              <a:t>1</a:t>
            </a:r>
            <a:r>
              <a:rPr sz="2400" spc="187" baseline="-20833" dirty="0">
                <a:latin typeface="Times New Roman"/>
                <a:cs typeface="Times New Roman"/>
              </a:rPr>
              <a:t> </a:t>
            </a:r>
            <a:r>
              <a:rPr sz="2400" dirty="0">
                <a:latin typeface="Cambria Math"/>
                <a:cs typeface="Cambria Math"/>
              </a:rPr>
              <a:t>∩</a:t>
            </a:r>
            <a:r>
              <a:rPr sz="2400" spc="-5" dirty="0">
                <a:latin typeface="Cambria Math"/>
                <a:cs typeface="Cambria Math"/>
              </a:rPr>
              <a:t> </a:t>
            </a:r>
            <a:r>
              <a:rPr sz="2400" dirty="0">
                <a:latin typeface="Times New Roman"/>
                <a:cs typeface="Times New Roman"/>
              </a:rPr>
              <a:t>A</a:t>
            </a:r>
            <a:r>
              <a:rPr sz="2400" baseline="-20833" dirty="0">
                <a:latin typeface="Times New Roman"/>
                <a:cs typeface="Times New Roman"/>
              </a:rPr>
              <a:t>2</a:t>
            </a:r>
            <a:r>
              <a:rPr sz="2400" spc="195" baseline="-20833" dirty="0">
                <a:latin typeface="Times New Roman"/>
                <a:cs typeface="Times New Roman"/>
              </a:rPr>
              <a:t> </a:t>
            </a:r>
            <a:r>
              <a:rPr sz="2400" dirty="0">
                <a:latin typeface="Cambria Math"/>
                <a:cs typeface="Cambria Math"/>
              </a:rPr>
              <a:t>∩</a:t>
            </a:r>
            <a:r>
              <a:rPr sz="2400" spc="-5" dirty="0">
                <a:latin typeface="Cambria Math"/>
                <a:cs typeface="Cambria Math"/>
              </a:rPr>
              <a:t> </a:t>
            </a:r>
            <a:r>
              <a:rPr sz="2400" dirty="0">
                <a:latin typeface="Times New Roman"/>
                <a:cs typeface="Times New Roman"/>
              </a:rPr>
              <a:t>A</a:t>
            </a:r>
            <a:r>
              <a:rPr sz="2400" baseline="-20833" dirty="0">
                <a:latin typeface="Times New Roman"/>
                <a:cs typeface="Times New Roman"/>
              </a:rPr>
              <a:t>3</a:t>
            </a:r>
            <a:r>
              <a:rPr sz="2400" dirty="0">
                <a:latin typeface="Times New Roman"/>
                <a:cs typeface="Times New Roman"/>
              </a:rPr>
              <a:t>|</a:t>
            </a:r>
            <a:endParaRPr sz="2400">
              <a:latin typeface="Times New Roman"/>
              <a:cs typeface="Times New Roman"/>
            </a:endParaRPr>
          </a:p>
        </p:txBody>
      </p:sp>
      <p:sp>
        <p:nvSpPr>
          <p:cNvPr id="14" name="object 14"/>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12</a:t>
            </a:fld>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6599" y="170180"/>
            <a:ext cx="8711565" cy="1000760"/>
          </a:xfrm>
          <a:prstGeom prst="rect">
            <a:avLst/>
          </a:prstGeom>
        </p:spPr>
        <p:txBody>
          <a:bodyPr vert="horz" wrap="square" lIns="0" tIns="12065" rIns="0" bIns="0" rtlCol="0">
            <a:spAutoFit/>
          </a:bodyPr>
          <a:lstStyle/>
          <a:p>
            <a:pPr marL="1873885" marR="5080" indent="-1861820">
              <a:lnSpc>
                <a:spcPct val="100000"/>
              </a:lnSpc>
              <a:spcBef>
                <a:spcPts val="95"/>
              </a:spcBef>
            </a:pPr>
            <a:r>
              <a:rPr sz="3200" spc="-5" dirty="0"/>
              <a:t>How many</a:t>
            </a:r>
            <a:r>
              <a:rPr sz="3200" spc="10" dirty="0"/>
              <a:t> </a:t>
            </a:r>
            <a:r>
              <a:rPr sz="3200" spc="-5" dirty="0"/>
              <a:t>positive</a:t>
            </a:r>
            <a:r>
              <a:rPr sz="3200" spc="25" dirty="0"/>
              <a:t> </a:t>
            </a:r>
            <a:r>
              <a:rPr sz="3200" spc="-5" dirty="0"/>
              <a:t>integers</a:t>
            </a:r>
            <a:r>
              <a:rPr sz="3200" spc="10" dirty="0"/>
              <a:t> </a:t>
            </a:r>
            <a:r>
              <a:rPr sz="3200" spc="-5" dirty="0"/>
              <a:t>with</a:t>
            </a:r>
            <a:r>
              <a:rPr sz="3200" spc="5" dirty="0"/>
              <a:t> </a:t>
            </a:r>
            <a:r>
              <a:rPr sz="3200" spc="-5" dirty="0"/>
              <a:t>exactly</a:t>
            </a:r>
            <a:r>
              <a:rPr sz="3200" spc="15" dirty="0"/>
              <a:t> </a:t>
            </a:r>
            <a:r>
              <a:rPr sz="3200" spc="-5" dirty="0"/>
              <a:t>three</a:t>
            </a:r>
            <a:r>
              <a:rPr sz="3200" spc="20" dirty="0"/>
              <a:t> </a:t>
            </a:r>
            <a:r>
              <a:rPr sz="3200" spc="-5" dirty="0"/>
              <a:t>decimal</a:t>
            </a:r>
            <a:r>
              <a:rPr sz="3200" spc="15" dirty="0"/>
              <a:t> </a:t>
            </a:r>
            <a:r>
              <a:rPr sz="3200" spc="-5" dirty="0"/>
              <a:t>digits </a:t>
            </a:r>
            <a:r>
              <a:rPr sz="3200" spc="-690" dirty="0"/>
              <a:t> </a:t>
            </a:r>
            <a:r>
              <a:rPr sz="3200" spc="-5" dirty="0"/>
              <a:t>(between</a:t>
            </a:r>
            <a:r>
              <a:rPr sz="3200" spc="15" dirty="0"/>
              <a:t> </a:t>
            </a:r>
            <a:r>
              <a:rPr sz="3200" spc="-5" dirty="0"/>
              <a:t>100</a:t>
            </a:r>
            <a:r>
              <a:rPr sz="3200" spc="15" dirty="0"/>
              <a:t> </a:t>
            </a:r>
            <a:r>
              <a:rPr sz="3200" spc="-5" dirty="0"/>
              <a:t>and</a:t>
            </a:r>
            <a:r>
              <a:rPr sz="3200" spc="10" dirty="0"/>
              <a:t> </a:t>
            </a:r>
            <a:r>
              <a:rPr sz="3200" spc="-5" dirty="0"/>
              <a:t>999</a:t>
            </a:r>
            <a:r>
              <a:rPr sz="3200" spc="20" dirty="0"/>
              <a:t> </a:t>
            </a:r>
            <a:r>
              <a:rPr sz="3200" spc="-5" dirty="0"/>
              <a:t>inclusively):</a:t>
            </a:r>
            <a:endParaRPr sz="3200"/>
          </a:p>
        </p:txBody>
      </p:sp>
      <p:pic>
        <p:nvPicPr>
          <p:cNvPr id="3" name="object 3"/>
          <p:cNvPicPr/>
          <p:nvPr/>
        </p:nvPicPr>
        <p:blipFill>
          <a:blip r:embed="rId2" cstate="print"/>
          <a:stretch>
            <a:fillRect/>
          </a:stretch>
        </p:blipFill>
        <p:spPr>
          <a:xfrm>
            <a:off x="587946" y="1946910"/>
            <a:ext cx="190487" cy="198882"/>
          </a:xfrm>
          <a:prstGeom prst="rect">
            <a:avLst/>
          </a:prstGeom>
        </p:spPr>
      </p:pic>
      <p:sp>
        <p:nvSpPr>
          <p:cNvPr id="4" name="object 4"/>
          <p:cNvSpPr txBox="1"/>
          <p:nvPr/>
        </p:nvSpPr>
        <p:spPr>
          <a:xfrm>
            <a:off x="918142" y="1688388"/>
            <a:ext cx="5162550" cy="4122420"/>
          </a:xfrm>
          <a:prstGeom prst="rect">
            <a:avLst/>
          </a:prstGeom>
        </p:spPr>
        <p:txBody>
          <a:bodyPr vert="horz" wrap="square" lIns="0" tIns="12700" rIns="0" bIns="0" rtlCol="0">
            <a:spAutoFit/>
          </a:bodyPr>
          <a:lstStyle/>
          <a:p>
            <a:pPr marL="12700" marR="2428240">
              <a:lnSpc>
                <a:spcPct val="120000"/>
              </a:lnSpc>
              <a:spcBef>
                <a:spcPts val="100"/>
              </a:spcBef>
            </a:pPr>
            <a:r>
              <a:rPr sz="2800" spc="-5" dirty="0">
                <a:latin typeface="Times New Roman"/>
                <a:cs typeface="Times New Roman"/>
              </a:rPr>
              <a:t>Are</a:t>
            </a:r>
            <a:r>
              <a:rPr sz="2800" spc="-20" dirty="0">
                <a:latin typeface="Times New Roman"/>
                <a:cs typeface="Times New Roman"/>
              </a:rPr>
              <a:t> </a:t>
            </a:r>
            <a:r>
              <a:rPr sz="2800" spc="-5" dirty="0">
                <a:latin typeface="Times New Roman"/>
                <a:cs typeface="Times New Roman"/>
              </a:rPr>
              <a:t>divisible</a:t>
            </a:r>
            <a:r>
              <a:rPr sz="2800" spc="-45" dirty="0">
                <a:latin typeface="Times New Roman"/>
                <a:cs typeface="Times New Roman"/>
              </a:rPr>
              <a:t> </a:t>
            </a:r>
            <a:r>
              <a:rPr sz="2800" dirty="0">
                <a:latin typeface="Times New Roman"/>
                <a:cs typeface="Times New Roman"/>
              </a:rPr>
              <a:t>by</a:t>
            </a:r>
            <a:r>
              <a:rPr sz="2800" spc="-25" dirty="0">
                <a:latin typeface="Times New Roman"/>
                <a:cs typeface="Times New Roman"/>
              </a:rPr>
              <a:t> </a:t>
            </a:r>
            <a:r>
              <a:rPr sz="2800" dirty="0">
                <a:latin typeface="Times New Roman"/>
                <a:cs typeface="Times New Roman"/>
              </a:rPr>
              <a:t>7? </a:t>
            </a:r>
            <a:r>
              <a:rPr sz="2800" spc="-685" dirty="0">
                <a:latin typeface="Times New Roman"/>
                <a:cs typeface="Times New Roman"/>
              </a:rPr>
              <a:t> </a:t>
            </a:r>
            <a:r>
              <a:rPr sz="2800" spc="-5" dirty="0">
                <a:latin typeface="Times New Roman"/>
                <a:cs typeface="Times New Roman"/>
              </a:rPr>
              <a:t>Are </a:t>
            </a:r>
            <a:r>
              <a:rPr sz="2800" dirty="0">
                <a:latin typeface="Times New Roman"/>
                <a:cs typeface="Times New Roman"/>
              </a:rPr>
              <a:t>odd?</a:t>
            </a:r>
            <a:endParaRPr sz="2800">
              <a:latin typeface="Times New Roman"/>
              <a:cs typeface="Times New Roman"/>
            </a:endParaRPr>
          </a:p>
          <a:p>
            <a:pPr marL="12700" marR="5080">
              <a:lnSpc>
                <a:spcPct val="120000"/>
              </a:lnSpc>
            </a:pPr>
            <a:r>
              <a:rPr sz="2800" spc="-5" dirty="0">
                <a:latin typeface="Times New Roman"/>
                <a:cs typeface="Times New Roman"/>
              </a:rPr>
              <a:t>Have</a:t>
            </a:r>
            <a:r>
              <a:rPr sz="2800" spc="-10" dirty="0">
                <a:latin typeface="Times New Roman"/>
                <a:cs typeface="Times New Roman"/>
              </a:rPr>
              <a:t> </a:t>
            </a:r>
            <a:r>
              <a:rPr sz="2800" dirty="0">
                <a:latin typeface="Times New Roman"/>
                <a:cs typeface="Times New Roman"/>
              </a:rPr>
              <a:t>the</a:t>
            </a:r>
            <a:r>
              <a:rPr sz="2800" spc="-20" dirty="0">
                <a:latin typeface="Times New Roman"/>
                <a:cs typeface="Times New Roman"/>
              </a:rPr>
              <a:t> </a:t>
            </a:r>
            <a:r>
              <a:rPr sz="2800" spc="-5" dirty="0">
                <a:latin typeface="Times New Roman"/>
                <a:cs typeface="Times New Roman"/>
              </a:rPr>
              <a:t>same</a:t>
            </a:r>
            <a:r>
              <a:rPr sz="2800" spc="-20" dirty="0">
                <a:latin typeface="Times New Roman"/>
                <a:cs typeface="Times New Roman"/>
              </a:rPr>
              <a:t> </a:t>
            </a:r>
            <a:r>
              <a:rPr sz="2800" spc="-5" dirty="0">
                <a:latin typeface="Times New Roman"/>
                <a:cs typeface="Times New Roman"/>
              </a:rPr>
              <a:t>three</a:t>
            </a:r>
            <a:r>
              <a:rPr sz="2800" spc="-20" dirty="0">
                <a:latin typeface="Times New Roman"/>
                <a:cs typeface="Times New Roman"/>
              </a:rPr>
              <a:t> </a:t>
            </a:r>
            <a:r>
              <a:rPr sz="2800" spc="-5" dirty="0">
                <a:latin typeface="Times New Roman"/>
                <a:cs typeface="Times New Roman"/>
              </a:rPr>
              <a:t>decimal</a:t>
            </a:r>
            <a:r>
              <a:rPr sz="2800" spc="-25" dirty="0">
                <a:latin typeface="Times New Roman"/>
                <a:cs typeface="Times New Roman"/>
              </a:rPr>
              <a:t> </a:t>
            </a:r>
            <a:r>
              <a:rPr sz="2800" spc="-5" dirty="0">
                <a:latin typeface="Times New Roman"/>
                <a:cs typeface="Times New Roman"/>
              </a:rPr>
              <a:t>digits? </a:t>
            </a:r>
            <a:r>
              <a:rPr sz="2800" spc="-685" dirty="0">
                <a:latin typeface="Times New Roman"/>
                <a:cs typeface="Times New Roman"/>
              </a:rPr>
              <a:t> </a:t>
            </a:r>
            <a:r>
              <a:rPr sz="2800" spc="-5" dirty="0">
                <a:latin typeface="Times New Roman"/>
                <a:cs typeface="Times New Roman"/>
              </a:rPr>
              <a:t>Are </a:t>
            </a:r>
            <a:r>
              <a:rPr sz="2800" dirty="0">
                <a:latin typeface="Times New Roman"/>
                <a:cs typeface="Times New Roman"/>
              </a:rPr>
              <a:t>not</a:t>
            </a:r>
            <a:r>
              <a:rPr sz="2800" spc="-20" dirty="0">
                <a:latin typeface="Times New Roman"/>
                <a:cs typeface="Times New Roman"/>
              </a:rPr>
              <a:t> </a:t>
            </a:r>
            <a:r>
              <a:rPr sz="2800" spc="-5" dirty="0">
                <a:latin typeface="Times New Roman"/>
                <a:cs typeface="Times New Roman"/>
              </a:rPr>
              <a:t>divisible</a:t>
            </a:r>
            <a:r>
              <a:rPr sz="2800" spc="-35" dirty="0">
                <a:latin typeface="Times New Roman"/>
                <a:cs typeface="Times New Roman"/>
              </a:rPr>
              <a:t> </a:t>
            </a:r>
            <a:r>
              <a:rPr sz="2800" dirty="0">
                <a:latin typeface="Times New Roman"/>
                <a:cs typeface="Times New Roman"/>
              </a:rPr>
              <a:t>by</a:t>
            </a:r>
            <a:r>
              <a:rPr sz="2800" spc="-10" dirty="0">
                <a:latin typeface="Times New Roman"/>
                <a:cs typeface="Times New Roman"/>
              </a:rPr>
              <a:t> </a:t>
            </a:r>
            <a:r>
              <a:rPr sz="2800" dirty="0">
                <a:latin typeface="Times New Roman"/>
                <a:cs typeface="Times New Roman"/>
              </a:rPr>
              <a:t>4?</a:t>
            </a:r>
            <a:endParaRPr sz="2800">
              <a:latin typeface="Times New Roman"/>
              <a:cs typeface="Times New Roman"/>
            </a:endParaRPr>
          </a:p>
          <a:p>
            <a:pPr marL="12700">
              <a:lnSpc>
                <a:spcPct val="100000"/>
              </a:lnSpc>
              <a:spcBef>
                <a:spcPts val="670"/>
              </a:spcBef>
            </a:pPr>
            <a:r>
              <a:rPr sz="2800" spc="-5" dirty="0">
                <a:latin typeface="Times New Roman"/>
                <a:cs typeface="Times New Roman"/>
              </a:rPr>
              <a:t>Are</a:t>
            </a:r>
            <a:r>
              <a:rPr sz="2800" spc="-10" dirty="0">
                <a:latin typeface="Times New Roman"/>
                <a:cs typeface="Times New Roman"/>
              </a:rPr>
              <a:t> </a:t>
            </a:r>
            <a:r>
              <a:rPr sz="2800" spc="-5" dirty="0">
                <a:latin typeface="Times New Roman"/>
                <a:cs typeface="Times New Roman"/>
              </a:rPr>
              <a:t>divisible</a:t>
            </a:r>
            <a:r>
              <a:rPr sz="2800" spc="-35" dirty="0">
                <a:latin typeface="Times New Roman"/>
                <a:cs typeface="Times New Roman"/>
              </a:rPr>
              <a:t> </a:t>
            </a:r>
            <a:r>
              <a:rPr sz="2800" dirty="0">
                <a:latin typeface="Times New Roman"/>
                <a:cs typeface="Times New Roman"/>
              </a:rPr>
              <a:t>by</a:t>
            </a:r>
            <a:r>
              <a:rPr sz="2800" spc="-20" dirty="0">
                <a:latin typeface="Times New Roman"/>
                <a:cs typeface="Times New Roman"/>
              </a:rPr>
              <a:t> </a:t>
            </a:r>
            <a:r>
              <a:rPr sz="2800" dirty="0">
                <a:latin typeface="Times New Roman"/>
                <a:cs typeface="Times New Roman"/>
              </a:rPr>
              <a:t>3</a:t>
            </a:r>
            <a:r>
              <a:rPr sz="2800" spc="-10" dirty="0">
                <a:latin typeface="Times New Roman"/>
                <a:cs typeface="Times New Roman"/>
              </a:rPr>
              <a:t> </a:t>
            </a:r>
            <a:r>
              <a:rPr sz="2800" dirty="0">
                <a:latin typeface="Times New Roman"/>
                <a:cs typeface="Times New Roman"/>
              </a:rPr>
              <a:t>or</a:t>
            </a:r>
            <a:r>
              <a:rPr sz="2800" spc="-10" dirty="0">
                <a:latin typeface="Times New Roman"/>
                <a:cs typeface="Times New Roman"/>
              </a:rPr>
              <a:t> </a:t>
            </a:r>
            <a:r>
              <a:rPr sz="2800" dirty="0">
                <a:latin typeface="Times New Roman"/>
                <a:cs typeface="Times New Roman"/>
              </a:rPr>
              <a:t>4?</a:t>
            </a:r>
            <a:endParaRPr sz="2800">
              <a:latin typeface="Times New Roman"/>
              <a:cs typeface="Times New Roman"/>
            </a:endParaRPr>
          </a:p>
          <a:p>
            <a:pPr marL="12700" marR="336550">
              <a:lnSpc>
                <a:spcPct val="120000"/>
              </a:lnSpc>
            </a:pPr>
            <a:r>
              <a:rPr sz="2800" spc="-5" dirty="0">
                <a:latin typeface="Times New Roman"/>
                <a:cs typeface="Times New Roman"/>
              </a:rPr>
              <a:t>Are </a:t>
            </a:r>
            <a:r>
              <a:rPr sz="2800" dirty="0">
                <a:latin typeface="Times New Roman"/>
                <a:cs typeface="Times New Roman"/>
              </a:rPr>
              <a:t>not</a:t>
            </a:r>
            <a:r>
              <a:rPr sz="2800" spc="-20" dirty="0">
                <a:latin typeface="Times New Roman"/>
                <a:cs typeface="Times New Roman"/>
              </a:rPr>
              <a:t> </a:t>
            </a:r>
            <a:r>
              <a:rPr sz="2800" spc="-5" dirty="0">
                <a:latin typeface="Times New Roman"/>
                <a:cs typeface="Times New Roman"/>
              </a:rPr>
              <a:t>divisible</a:t>
            </a:r>
            <a:r>
              <a:rPr sz="2800" spc="-35" dirty="0">
                <a:latin typeface="Times New Roman"/>
                <a:cs typeface="Times New Roman"/>
              </a:rPr>
              <a:t> </a:t>
            </a:r>
            <a:r>
              <a:rPr sz="2800" dirty="0">
                <a:latin typeface="Times New Roman"/>
                <a:cs typeface="Times New Roman"/>
              </a:rPr>
              <a:t>by</a:t>
            </a:r>
            <a:r>
              <a:rPr sz="2800" spc="-10" dirty="0">
                <a:latin typeface="Times New Roman"/>
                <a:cs typeface="Times New Roman"/>
              </a:rPr>
              <a:t> </a:t>
            </a:r>
            <a:r>
              <a:rPr sz="2800" spc="-5" dirty="0">
                <a:latin typeface="Times New Roman"/>
                <a:cs typeface="Times New Roman"/>
              </a:rPr>
              <a:t>either</a:t>
            </a:r>
            <a:r>
              <a:rPr sz="2800" spc="-30" dirty="0">
                <a:latin typeface="Times New Roman"/>
                <a:cs typeface="Times New Roman"/>
              </a:rPr>
              <a:t> </a:t>
            </a:r>
            <a:r>
              <a:rPr sz="2800" dirty="0">
                <a:latin typeface="Times New Roman"/>
                <a:cs typeface="Times New Roman"/>
              </a:rPr>
              <a:t>3</a:t>
            </a:r>
            <a:r>
              <a:rPr sz="2800" spc="-5" dirty="0">
                <a:latin typeface="Times New Roman"/>
                <a:cs typeface="Times New Roman"/>
              </a:rPr>
              <a:t> </a:t>
            </a:r>
            <a:r>
              <a:rPr sz="2800" dirty="0">
                <a:latin typeface="Times New Roman"/>
                <a:cs typeface="Times New Roman"/>
              </a:rPr>
              <a:t>or</a:t>
            </a:r>
            <a:r>
              <a:rPr sz="2800" spc="-5" dirty="0">
                <a:latin typeface="Times New Roman"/>
                <a:cs typeface="Times New Roman"/>
              </a:rPr>
              <a:t> </a:t>
            </a:r>
            <a:r>
              <a:rPr sz="2800" dirty="0">
                <a:latin typeface="Times New Roman"/>
                <a:cs typeface="Times New Roman"/>
              </a:rPr>
              <a:t>4? </a:t>
            </a:r>
            <a:r>
              <a:rPr sz="2800" spc="-685" dirty="0">
                <a:latin typeface="Times New Roman"/>
                <a:cs typeface="Times New Roman"/>
              </a:rPr>
              <a:t> </a:t>
            </a:r>
            <a:r>
              <a:rPr sz="2800" spc="-5" dirty="0">
                <a:latin typeface="Times New Roman"/>
                <a:cs typeface="Times New Roman"/>
              </a:rPr>
              <a:t>Are divisible</a:t>
            </a:r>
            <a:r>
              <a:rPr sz="2800" spc="-35" dirty="0">
                <a:latin typeface="Times New Roman"/>
                <a:cs typeface="Times New Roman"/>
              </a:rPr>
              <a:t> </a:t>
            </a:r>
            <a:r>
              <a:rPr sz="2800" dirty="0">
                <a:latin typeface="Times New Roman"/>
                <a:cs typeface="Times New Roman"/>
              </a:rPr>
              <a:t>by</a:t>
            </a:r>
            <a:r>
              <a:rPr sz="2800" spc="-20" dirty="0">
                <a:latin typeface="Times New Roman"/>
                <a:cs typeface="Times New Roman"/>
              </a:rPr>
              <a:t> </a:t>
            </a:r>
            <a:r>
              <a:rPr sz="2800" dirty="0">
                <a:latin typeface="Times New Roman"/>
                <a:cs typeface="Times New Roman"/>
              </a:rPr>
              <a:t>3</a:t>
            </a:r>
            <a:r>
              <a:rPr sz="2800" spc="-5" dirty="0">
                <a:latin typeface="Times New Roman"/>
                <a:cs typeface="Times New Roman"/>
              </a:rPr>
              <a:t> </a:t>
            </a:r>
            <a:r>
              <a:rPr sz="2800" dirty="0">
                <a:latin typeface="Times New Roman"/>
                <a:cs typeface="Times New Roman"/>
              </a:rPr>
              <a:t>but</a:t>
            </a:r>
            <a:r>
              <a:rPr sz="2800" spc="-25" dirty="0">
                <a:latin typeface="Times New Roman"/>
                <a:cs typeface="Times New Roman"/>
              </a:rPr>
              <a:t> </a:t>
            </a:r>
            <a:r>
              <a:rPr sz="2800" dirty="0">
                <a:latin typeface="Times New Roman"/>
                <a:cs typeface="Times New Roman"/>
              </a:rPr>
              <a:t>not</a:t>
            </a:r>
            <a:r>
              <a:rPr sz="2800" spc="-15" dirty="0">
                <a:latin typeface="Times New Roman"/>
                <a:cs typeface="Times New Roman"/>
              </a:rPr>
              <a:t> </a:t>
            </a:r>
            <a:r>
              <a:rPr sz="2800" dirty="0">
                <a:latin typeface="Times New Roman"/>
                <a:cs typeface="Times New Roman"/>
              </a:rPr>
              <a:t>by</a:t>
            </a:r>
            <a:r>
              <a:rPr sz="2800" spc="-20" dirty="0">
                <a:latin typeface="Times New Roman"/>
                <a:cs typeface="Times New Roman"/>
              </a:rPr>
              <a:t> </a:t>
            </a:r>
            <a:r>
              <a:rPr sz="2800" dirty="0">
                <a:latin typeface="Times New Roman"/>
                <a:cs typeface="Times New Roman"/>
              </a:rPr>
              <a:t>4?</a:t>
            </a:r>
            <a:endParaRPr sz="2800">
              <a:latin typeface="Times New Roman"/>
              <a:cs typeface="Times New Roman"/>
            </a:endParaRPr>
          </a:p>
          <a:p>
            <a:pPr marL="12700">
              <a:lnSpc>
                <a:spcPct val="100000"/>
              </a:lnSpc>
              <a:spcBef>
                <a:spcPts val="670"/>
              </a:spcBef>
            </a:pPr>
            <a:r>
              <a:rPr sz="2800" spc="-5" dirty="0">
                <a:latin typeface="Times New Roman"/>
                <a:cs typeface="Times New Roman"/>
              </a:rPr>
              <a:t>Are</a:t>
            </a:r>
            <a:r>
              <a:rPr sz="2800" spc="-10" dirty="0">
                <a:latin typeface="Times New Roman"/>
                <a:cs typeface="Times New Roman"/>
              </a:rPr>
              <a:t> </a:t>
            </a:r>
            <a:r>
              <a:rPr sz="2800" spc="-5" dirty="0">
                <a:latin typeface="Times New Roman"/>
                <a:cs typeface="Times New Roman"/>
              </a:rPr>
              <a:t>divisible</a:t>
            </a:r>
            <a:r>
              <a:rPr sz="2800" spc="-35" dirty="0">
                <a:latin typeface="Times New Roman"/>
                <a:cs typeface="Times New Roman"/>
              </a:rPr>
              <a:t> </a:t>
            </a:r>
            <a:r>
              <a:rPr sz="2800" dirty="0">
                <a:latin typeface="Times New Roman"/>
                <a:cs typeface="Times New Roman"/>
              </a:rPr>
              <a:t>by</a:t>
            </a:r>
            <a:r>
              <a:rPr sz="2800" spc="-15" dirty="0">
                <a:latin typeface="Times New Roman"/>
                <a:cs typeface="Times New Roman"/>
              </a:rPr>
              <a:t> </a:t>
            </a:r>
            <a:r>
              <a:rPr sz="2800" dirty="0">
                <a:latin typeface="Times New Roman"/>
                <a:cs typeface="Times New Roman"/>
              </a:rPr>
              <a:t>3</a:t>
            </a:r>
            <a:r>
              <a:rPr sz="2800" spc="-10" dirty="0">
                <a:latin typeface="Times New Roman"/>
                <a:cs typeface="Times New Roman"/>
              </a:rPr>
              <a:t> </a:t>
            </a:r>
            <a:r>
              <a:rPr sz="2800" spc="-5" dirty="0">
                <a:latin typeface="Times New Roman"/>
                <a:cs typeface="Times New Roman"/>
              </a:rPr>
              <a:t>and</a:t>
            </a:r>
            <a:r>
              <a:rPr sz="2800" spc="-25" dirty="0">
                <a:latin typeface="Times New Roman"/>
                <a:cs typeface="Times New Roman"/>
              </a:rPr>
              <a:t> </a:t>
            </a:r>
            <a:r>
              <a:rPr sz="2800" dirty="0">
                <a:latin typeface="Times New Roman"/>
                <a:cs typeface="Times New Roman"/>
              </a:rPr>
              <a:t>4?</a:t>
            </a:r>
            <a:endParaRPr sz="2800">
              <a:latin typeface="Times New Roman"/>
              <a:cs typeface="Times New Roman"/>
            </a:endParaRPr>
          </a:p>
        </p:txBody>
      </p:sp>
      <p:pic>
        <p:nvPicPr>
          <p:cNvPr id="5" name="object 5"/>
          <p:cNvPicPr/>
          <p:nvPr/>
        </p:nvPicPr>
        <p:blipFill>
          <a:blip r:embed="rId2" cstate="print"/>
          <a:stretch>
            <a:fillRect/>
          </a:stretch>
        </p:blipFill>
        <p:spPr>
          <a:xfrm>
            <a:off x="587946" y="2458973"/>
            <a:ext cx="190487" cy="198882"/>
          </a:xfrm>
          <a:prstGeom prst="rect">
            <a:avLst/>
          </a:prstGeom>
        </p:spPr>
      </p:pic>
      <p:pic>
        <p:nvPicPr>
          <p:cNvPr id="6" name="object 6"/>
          <p:cNvPicPr/>
          <p:nvPr/>
        </p:nvPicPr>
        <p:blipFill>
          <a:blip r:embed="rId2" cstate="print"/>
          <a:stretch>
            <a:fillRect/>
          </a:stretch>
        </p:blipFill>
        <p:spPr>
          <a:xfrm>
            <a:off x="587946" y="2971038"/>
            <a:ext cx="190487" cy="198882"/>
          </a:xfrm>
          <a:prstGeom prst="rect">
            <a:avLst/>
          </a:prstGeom>
        </p:spPr>
      </p:pic>
      <p:pic>
        <p:nvPicPr>
          <p:cNvPr id="7" name="object 7"/>
          <p:cNvPicPr/>
          <p:nvPr/>
        </p:nvPicPr>
        <p:blipFill>
          <a:blip r:embed="rId2" cstate="print"/>
          <a:stretch>
            <a:fillRect/>
          </a:stretch>
        </p:blipFill>
        <p:spPr>
          <a:xfrm>
            <a:off x="587946" y="3483102"/>
            <a:ext cx="190487" cy="198881"/>
          </a:xfrm>
          <a:prstGeom prst="rect">
            <a:avLst/>
          </a:prstGeom>
        </p:spPr>
      </p:pic>
      <p:pic>
        <p:nvPicPr>
          <p:cNvPr id="8" name="object 8"/>
          <p:cNvPicPr/>
          <p:nvPr/>
        </p:nvPicPr>
        <p:blipFill>
          <a:blip r:embed="rId2" cstate="print"/>
          <a:stretch>
            <a:fillRect/>
          </a:stretch>
        </p:blipFill>
        <p:spPr>
          <a:xfrm>
            <a:off x="587946" y="3995165"/>
            <a:ext cx="190487" cy="198881"/>
          </a:xfrm>
          <a:prstGeom prst="rect">
            <a:avLst/>
          </a:prstGeom>
        </p:spPr>
      </p:pic>
      <p:pic>
        <p:nvPicPr>
          <p:cNvPr id="9" name="object 9"/>
          <p:cNvPicPr/>
          <p:nvPr/>
        </p:nvPicPr>
        <p:blipFill>
          <a:blip r:embed="rId2" cstate="print"/>
          <a:stretch>
            <a:fillRect/>
          </a:stretch>
        </p:blipFill>
        <p:spPr>
          <a:xfrm>
            <a:off x="587946" y="4507229"/>
            <a:ext cx="190487" cy="198881"/>
          </a:xfrm>
          <a:prstGeom prst="rect">
            <a:avLst/>
          </a:prstGeom>
        </p:spPr>
      </p:pic>
      <p:pic>
        <p:nvPicPr>
          <p:cNvPr id="10" name="object 10"/>
          <p:cNvPicPr/>
          <p:nvPr/>
        </p:nvPicPr>
        <p:blipFill>
          <a:blip r:embed="rId2" cstate="print"/>
          <a:stretch>
            <a:fillRect/>
          </a:stretch>
        </p:blipFill>
        <p:spPr>
          <a:xfrm>
            <a:off x="587946" y="5019294"/>
            <a:ext cx="190487" cy="198881"/>
          </a:xfrm>
          <a:prstGeom prst="rect">
            <a:avLst/>
          </a:prstGeom>
        </p:spPr>
      </p:pic>
      <p:pic>
        <p:nvPicPr>
          <p:cNvPr id="11" name="object 11"/>
          <p:cNvPicPr/>
          <p:nvPr/>
        </p:nvPicPr>
        <p:blipFill>
          <a:blip r:embed="rId2" cstate="print"/>
          <a:stretch>
            <a:fillRect/>
          </a:stretch>
        </p:blipFill>
        <p:spPr>
          <a:xfrm>
            <a:off x="587946" y="5531358"/>
            <a:ext cx="190487" cy="198881"/>
          </a:xfrm>
          <a:prstGeom prst="rect">
            <a:avLst/>
          </a:prstGeom>
        </p:spPr>
      </p:pic>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13</a:t>
            </a:fld>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3871" y="170180"/>
            <a:ext cx="8711565" cy="1000760"/>
          </a:xfrm>
          <a:prstGeom prst="rect">
            <a:avLst/>
          </a:prstGeom>
        </p:spPr>
        <p:txBody>
          <a:bodyPr vert="horz" wrap="square" lIns="0" tIns="12065" rIns="0" bIns="0" rtlCol="0">
            <a:spAutoFit/>
          </a:bodyPr>
          <a:lstStyle/>
          <a:p>
            <a:pPr marL="1873885" marR="5080" indent="-1861820">
              <a:lnSpc>
                <a:spcPct val="100000"/>
              </a:lnSpc>
              <a:spcBef>
                <a:spcPts val="95"/>
              </a:spcBef>
            </a:pPr>
            <a:r>
              <a:rPr sz="3200" spc="-5" dirty="0"/>
              <a:t>How many</a:t>
            </a:r>
            <a:r>
              <a:rPr sz="3200" spc="10" dirty="0"/>
              <a:t> </a:t>
            </a:r>
            <a:r>
              <a:rPr sz="3200" spc="-5" dirty="0"/>
              <a:t>positive</a:t>
            </a:r>
            <a:r>
              <a:rPr sz="3200" spc="25" dirty="0"/>
              <a:t> </a:t>
            </a:r>
            <a:r>
              <a:rPr sz="3200" spc="-5" dirty="0"/>
              <a:t>integers</a:t>
            </a:r>
            <a:r>
              <a:rPr sz="3200" spc="10" dirty="0"/>
              <a:t> </a:t>
            </a:r>
            <a:r>
              <a:rPr sz="3200" spc="-5" dirty="0"/>
              <a:t>with</a:t>
            </a:r>
            <a:r>
              <a:rPr sz="3200" spc="5" dirty="0"/>
              <a:t> </a:t>
            </a:r>
            <a:r>
              <a:rPr sz="3200" spc="-5" dirty="0"/>
              <a:t>exactly</a:t>
            </a:r>
            <a:r>
              <a:rPr sz="3200" spc="15" dirty="0"/>
              <a:t> </a:t>
            </a:r>
            <a:r>
              <a:rPr sz="3200" spc="-5" dirty="0"/>
              <a:t>three</a:t>
            </a:r>
            <a:r>
              <a:rPr sz="3200" spc="20" dirty="0"/>
              <a:t> </a:t>
            </a:r>
            <a:r>
              <a:rPr sz="3200" spc="-5" dirty="0"/>
              <a:t>decimal</a:t>
            </a:r>
            <a:r>
              <a:rPr sz="3200" spc="15" dirty="0"/>
              <a:t> </a:t>
            </a:r>
            <a:r>
              <a:rPr sz="3200" spc="-5" dirty="0"/>
              <a:t>digits </a:t>
            </a:r>
            <a:r>
              <a:rPr sz="3200" spc="-690" dirty="0"/>
              <a:t> </a:t>
            </a:r>
            <a:r>
              <a:rPr sz="3200" spc="-5" dirty="0"/>
              <a:t>(between</a:t>
            </a:r>
            <a:r>
              <a:rPr sz="3200" spc="15" dirty="0"/>
              <a:t> </a:t>
            </a:r>
            <a:r>
              <a:rPr sz="3200" spc="-5" dirty="0"/>
              <a:t>100</a:t>
            </a:r>
            <a:r>
              <a:rPr sz="3200" spc="15" dirty="0"/>
              <a:t> </a:t>
            </a:r>
            <a:r>
              <a:rPr sz="3200" spc="-5" dirty="0"/>
              <a:t>and</a:t>
            </a:r>
            <a:r>
              <a:rPr sz="3200" spc="10" dirty="0"/>
              <a:t> </a:t>
            </a:r>
            <a:r>
              <a:rPr sz="3200" spc="-5" dirty="0"/>
              <a:t>999</a:t>
            </a:r>
            <a:r>
              <a:rPr sz="3200" spc="20" dirty="0"/>
              <a:t> </a:t>
            </a:r>
            <a:r>
              <a:rPr sz="3200" spc="-5" dirty="0"/>
              <a:t>inclusively):</a:t>
            </a:r>
            <a:endParaRPr sz="3200"/>
          </a:p>
        </p:txBody>
      </p:sp>
      <p:pic>
        <p:nvPicPr>
          <p:cNvPr id="3" name="object 3"/>
          <p:cNvPicPr/>
          <p:nvPr/>
        </p:nvPicPr>
        <p:blipFill>
          <a:blip r:embed="rId2" cstate="print"/>
          <a:stretch>
            <a:fillRect/>
          </a:stretch>
        </p:blipFill>
        <p:spPr>
          <a:xfrm>
            <a:off x="472440" y="2077211"/>
            <a:ext cx="165353" cy="170687"/>
          </a:xfrm>
          <a:prstGeom prst="rect">
            <a:avLst/>
          </a:prstGeom>
        </p:spPr>
      </p:pic>
      <p:sp>
        <p:nvSpPr>
          <p:cNvPr id="4" name="object 4"/>
          <p:cNvSpPr txBox="1"/>
          <p:nvPr/>
        </p:nvSpPr>
        <p:spPr>
          <a:xfrm>
            <a:off x="459740" y="1852676"/>
            <a:ext cx="5487035" cy="2221865"/>
          </a:xfrm>
          <a:prstGeom prst="rect">
            <a:avLst/>
          </a:prstGeom>
        </p:spPr>
        <p:txBody>
          <a:bodyPr vert="horz" wrap="square" lIns="0" tIns="86995" rIns="0" bIns="0" rtlCol="0">
            <a:spAutoFit/>
          </a:bodyPr>
          <a:lstStyle/>
          <a:p>
            <a:pPr marL="355600">
              <a:lnSpc>
                <a:spcPct val="100000"/>
              </a:lnSpc>
              <a:spcBef>
                <a:spcPts val="685"/>
              </a:spcBef>
            </a:pPr>
            <a:r>
              <a:rPr sz="2400" b="1" spc="-15" dirty="0">
                <a:latin typeface="Times New Roman"/>
                <a:cs typeface="Times New Roman"/>
              </a:rPr>
              <a:t>Are</a:t>
            </a:r>
            <a:r>
              <a:rPr sz="2400" b="1" spc="-25" dirty="0">
                <a:latin typeface="Times New Roman"/>
                <a:cs typeface="Times New Roman"/>
              </a:rPr>
              <a:t> </a:t>
            </a:r>
            <a:r>
              <a:rPr sz="2400" b="1" spc="-5" dirty="0">
                <a:latin typeface="Times New Roman"/>
                <a:cs typeface="Times New Roman"/>
              </a:rPr>
              <a:t>divisible</a:t>
            </a:r>
            <a:r>
              <a:rPr sz="2400" b="1" spc="-30" dirty="0">
                <a:latin typeface="Times New Roman"/>
                <a:cs typeface="Times New Roman"/>
              </a:rPr>
              <a:t> </a:t>
            </a:r>
            <a:r>
              <a:rPr sz="2400" b="1" spc="-5" dirty="0">
                <a:latin typeface="Times New Roman"/>
                <a:cs typeface="Times New Roman"/>
              </a:rPr>
              <a:t>by</a:t>
            </a:r>
            <a:r>
              <a:rPr sz="2400" b="1" spc="-15" dirty="0">
                <a:latin typeface="Times New Roman"/>
                <a:cs typeface="Times New Roman"/>
              </a:rPr>
              <a:t> </a:t>
            </a:r>
            <a:r>
              <a:rPr sz="2400" b="1" dirty="0">
                <a:latin typeface="Times New Roman"/>
                <a:cs typeface="Times New Roman"/>
              </a:rPr>
              <a:t>7?</a:t>
            </a:r>
            <a:endParaRPr sz="2400">
              <a:latin typeface="Times New Roman"/>
              <a:cs typeface="Times New Roman"/>
            </a:endParaRPr>
          </a:p>
          <a:p>
            <a:pPr marL="12700" marR="5080">
              <a:lnSpc>
                <a:spcPct val="119600"/>
              </a:lnSpc>
              <a:spcBef>
                <a:spcPts val="25"/>
              </a:spcBef>
            </a:pPr>
            <a:r>
              <a:rPr sz="2400" spc="-5" dirty="0">
                <a:latin typeface="Times New Roman"/>
                <a:cs typeface="Times New Roman"/>
              </a:rPr>
              <a:t>Divisible</a:t>
            </a:r>
            <a:r>
              <a:rPr sz="2400" spc="-20" dirty="0">
                <a:latin typeface="Times New Roman"/>
                <a:cs typeface="Times New Roman"/>
              </a:rPr>
              <a:t> </a:t>
            </a:r>
            <a:r>
              <a:rPr sz="2400" dirty="0">
                <a:latin typeface="Times New Roman"/>
                <a:cs typeface="Times New Roman"/>
              </a:rPr>
              <a:t>by</a:t>
            </a:r>
            <a:r>
              <a:rPr sz="2400" spc="-5" dirty="0">
                <a:latin typeface="Times New Roman"/>
                <a:cs typeface="Times New Roman"/>
              </a:rPr>
              <a:t> </a:t>
            </a:r>
            <a:r>
              <a:rPr sz="2400" dirty="0">
                <a:latin typeface="Times New Roman"/>
                <a:cs typeface="Times New Roman"/>
              </a:rPr>
              <a:t>7</a:t>
            </a:r>
            <a:r>
              <a:rPr sz="2400" spc="-5" dirty="0">
                <a:latin typeface="Times New Roman"/>
                <a:cs typeface="Times New Roman"/>
              </a:rPr>
              <a:t> means</a:t>
            </a:r>
            <a:r>
              <a:rPr sz="2400" spc="-25" dirty="0">
                <a:latin typeface="Times New Roman"/>
                <a:cs typeface="Times New Roman"/>
              </a:rPr>
              <a:t> </a:t>
            </a:r>
            <a:r>
              <a:rPr sz="2400" dirty="0">
                <a:latin typeface="Times New Roman"/>
                <a:cs typeface="Times New Roman"/>
              </a:rPr>
              <a:t>equal</a:t>
            </a:r>
            <a:r>
              <a:rPr sz="2400" spc="-20" dirty="0">
                <a:latin typeface="Times New Roman"/>
                <a:cs typeface="Times New Roman"/>
              </a:rPr>
              <a:t> </a:t>
            </a:r>
            <a:r>
              <a:rPr sz="2400" spc="-5" dirty="0">
                <a:latin typeface="Times New Roman"/>
                <a:cs typeface="Times New Roman"/>
              </a:rPr>
              <a:t>to</a:t>
            </a:r>
            <a:r>
              <a:rPr sz="2400" spc="-15" dirty="0">
                <a:latin typeface="Times New Roman"/>
                <a:cs typeface="Times New Roman"/>
              </a:rPr>
              <a:t> </a:t>
            </a:r>
            <a:r>
              <a:rPr sz="2400" dirty="0">
                <a:latin typeface="Times New Roman"/>
                <a:cs typeface="Times New Roman"/>
              </a:rPr>
              <a:t>7n</a:t>
            </a:r>
            <a:r>
              <a:rPr sz="2400" spc="-5" dirty="0">
                <a:latin typeface="Times New Roman"/>
                <a:cs typeface="Times New Roman"/>
              </a:rPr>
              <a:t> where</a:t>
            </a:r>
            <a:r>
              <a:rPr sz="2400" dirty="0">
                <a:latin typeface="Times New Roman"/>
                <a:cs typeface="Times New Roman"/>
              </a:rPr>
              <a:t> n</a:t>
            </a:r>
            <a:r>
              <a:rPr sz="2400" dirty="0">
                <a:latin typeface="Symbol"/>
                <a:cs typeface="Symbol"/>
              </a:rPr>
              <a:t></a:t>
            </a:r>
            <a:r>
              <a:rPr sz="2400" dirty="0">
                <a:latin typeface="Times New Roman"/>
                <a:cs typeface="Times New Roman"/>
              </a:rPr>
              <a:t>Z </a:t>
            </a:r>
            <a:r>
              <a:rPr sz="2400" spc="-585" dirty="0">
                <a:latin typeface="Times New Roman"/>
                <a:cs typeface="Times New Roman"/>
              </a:rPr>
              <a:t> </a:t>
            </a:r>
            <a:r>
              <a:rPr sz="2400" dirty="0">
                <a:latin typeface="Times New Roman"/>
                <a:cs typeface="Times New Roman"/>
              </a:rPr>
              <a:t>7*15</a:t>
            </a:r>
            <a:r>
              <a:rPr sz="2400" spc="-5" dirty="0">
                <a:latin typeface="Times New Roman"/>
                <a:cs typeface="Times New Roman"/>
              </a:rPr>
              <a:t> </a:t>
            </a:r>
            <a:r>
              <a:rPr sz="2400" dirty="0">
                <a:latin typeface="Times New Roman"/>
                <a:cs typeface="Times New Roman"/>
              </a:rPr>
              <a:t>=</a:t>
            </a:r>
            <a:r>
              <a:rPr sz="2400" spc="-5" dirty="0">
                <a:latin typeface="Times New Roman"/>
                <a:cs typeface="Times New Roman"/>
              </a:rPr>
              <a:t> </a:t>
            </a:r>
            <a:r>
              <a:rPr sz="2400" dirty="0">
                <a:latin typeface="Times New Roman"/>
                <a:cs typeface="Times New Roman"/>
              </a:rPr>
              <a:t>105</a:t>
            </a:r>
            <a:endParaRPr sz="2400">
              <a:latin typeface="Times New Roman"/>
              <a:cs typeface="Times New Roman"/>
            </a:endParaRPr>
          </a:p>
          <a:p>
            <a:pPr marL="12700">
              <a:lnSpc>
                <a:spcPct val="100000"/>
              </a:lnSpc>
              <a:spcBef>
                <a:spcPts val="575"/>
              </a:spcBef>
            </a:pPr>
            <a:r>
              <a:rPr sz="2400" dirty="0">
                <a:latin typeface="Times New Roman"/>
                <a:cs typeface="Times New Roman"/>
              </a:rPr>
              <a:t>7*142</a:t>
            </a:r>
            <a:r>
              <a:rPr sz="2400" spc="-35" dirty="0">
                <a:latin typeface="Times New Roman"/>
                <a:cs typeface="Times New Roman"/>
              </a:rPr>
              <a:t> </a:t>
            </a:r>
            <a:r>
              <a:rPr sz="2400" dirty="0">
                <a:latin typeface="Times New Roman"/>
                <a:cs typeface="Times New Roman"/>
              </a:rPr>
              <a:t>=</a:t>
            </a:r>
            <a:r>
              <a:rPr sz="2400" spc="-30" dirty="0">
                <a:latin typeface="Times New Roman"/>
                <a:cs typeface="Times New Roman"/>
              </a:rPr>
              <a:t> </a:t>
            </a:r>
            <a:r>
              <a:rPr sz="2400" dirty="0">
                <a:latin typeface="Times New Roman"/>
                <a:cs typeface="Times New Roman"/>
              </a:rPr>
              <a:t>994</a:t>
            </a:r>
            <a:endParaRPr sz="2400">
              <a:latin typeface="Times New Roman"/>
              <a:cs typeface="Times New Roman"/>
            </a:endParaRPr>
          </a:p>
          <a:p>
            <a:pPr marL="12700">
              <a:lnSpc>
                <a:spcPct val="100000"/>
              </a:lnSpc>
              <a:spcBef>
                <a:spcPts val="575"/>
              </a:spcBef>
            </a:pPr>
            <a:r>
              <a:rPr sz="2400" dirty="0">
                <a:latin typeface="Times New Roman"/>
                <a:cs typeface="Times New Roman"/>
              </a:rPr>
              <a:t>142</a:t>
            </a:r>
            <a:r>
              <a:rPr sz="2400" spc="-15" dirty="0">
                <a:latin typeface="Times New Roman"/>
                <a:cs typeface="Times New Roman"/>
              </a:rPr>
              <a:t> </a:t>
            </a:r>
            <a:r>
              <a:rPr sz="2400" dirty="0">
                <a:latin typeface="Times New Roman"/>
                <a:cs typeface="Times New Roman"/>
              </a:rPr>
              <a:t>–</a:t>
            </a:r>
            <a:r>
              <a:rPr sz="2400" spc="-15" dirty="0">
                <a:latin typeface="Times New Roman"/>
                <a:cs typeface="Times New Roman"/>
              </a:rPr>
              <a:t> </a:t>
            </a:r>
            <a:r>
              <a:rPr sz="2400" dirty="0">
                <a:latin typeface="Times New Roman"/>
                <a:cs typeface="Times New Roman"/>
              </a:rPr>
              <a:t>15</a:t>
            </a:r>
            <a:r>
              <a:rPr sz="2400" spc="-15" dirty="0">
                <a:latin typeface="Times New Roman"/>
                <a:cs typeface="Times New Roman"/>
              </a:rPr>
              <a:t> </a:t>
            </a:r>
            <a:r>
              <a:rPr sz="2400" dirty="0">
                <a:latin typeface="Times New Roman"/>
                <a:cs typeface="Times New Roman"/>
              </a:rPr>
              <a:t>+</a:t>
            </a:r>
            <a:r>
              <a:rPr sz="2400" spc="-15" dirty="0">
                <a:latin typeface="Times New Roman"/>
                <a:cs typeface="Times New Roman"/>
              </a:rPr>
              <a:t> </a:t>
            </a:r>
            <a:r>
              <a:rPr sz="2400" dirty="0">
                <a:latin typeface="Times New Roman"/>
                <a:cs typeface="Times New Roman"/>
              </a:rPr>
              <a:t>1</a:t>
            </a:r>
            <a:r>
              <a:rPr sz="2400" spc="-15" dirty="0">
                <a:latin typeface="Times New Roman"/>
                <a:cs typeface="Times New Roman"/>
              </a:rPr>
              <a:t> </a:t>
            </a:r>
            <a:r>
              <a:rPr sz="2400" dirty="0">
                <a:latin typeface="Times New Roman"/>
                <a:cs typeface="Times New Roman"/>
              </a:rPr>
              <a:t>=</a:t>
            </a:r>
            <a:r>
              <a:rPr sz="2400" spc="-20" dirty="0">
                <a:latin typeface="Times New Roman"/>
                <a:cs typeface="Times New Roman"/>
              </a:rPr>
              <a:t> </a:t>
            </a:r>
            <a:r>
              <a:rPr sz="2400" dirty="0">
                <a:latin typeface="Times New Roman"/>
                <a:cs typeface="Times New Roman"/>
              </a:rPr>
              <a:t>128</a:t>
            </a:r>
            <a:endParaRPr sz="24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14</a:t>
            </a:fld>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9300" y="140461"/>
            <a:ext cx="8797925" cy="1122680"/>
          </a:xfrm>
          <a:prstGeom prst="rect">
            <a:avLst/>
          </a:prstGeom>
        </p:spPr>
        <p:txBody>
          <a:bodyPr vert="horz" wrap="square" lIns="0" tIns="12700" rIns="0" bIns="0" rtlCol="0">
            <a:spAutoFit/>
          </a:bodyPr>
          <a:lstStyle/>
          <a:p>
            <a:pPr marL="1111885" marR="5080" indent="-1099820">
              <a:lnSpc>
                <a:spcPct val="100000"/>
              </a:lnSpc>
              <a:spcBef>
                <a:spcPts val="100"/>
              </a:spcBef>
            </a:pPr>
            <a:r>
              <a:rPr sz="3600" spc="-5" dirty="0"/>
              <a:t>How</a:t>
            </a:r>
            <a:r>
              <a:rPr sz="3600" spc="-20" dirty="0"/>
              <a:t> </a:t>
            </a:r>
            <a:r>
              <a:rPr sz="3600" spc="-5" dirty="0"/>
              <a:t>many</a:t>
            </a:r>
            <a:r>
              <a:rPr sz="3600" spc="-25" dirty="0"/>
              <a:t> </a:t>
            </a:r>
            <a:r>
              <a:rPr sz="3600" dirty="0"/>
              <a:t>positive</a:t>
            </a:r>
            <a:r>
              <a:rPr sz="3600" spc="-20" dirty="0"/>
              <a:t> </a:t>
            </a:r>
            <a:r>
              <a:rPr sz="3600" dirty="0"/>
              <a:t>integers</a:t>
            </a:r>
            <a:r>
              <a:rPr sz="3600" spc="-30" dirty="0"/>
              <a:t> </a:t>
            </a:r>
            <a:r>
              <a:rPr sz="3600" spc="-5" dirty="0"/>
              <a:t>with</a:t>
            </a:r>
            <a:r>
              <a:rPr sz="3600" spc="-20" dirty="0"/>
              <a:t> </a:t>
            </a:r>
            <a:r>
              <a:rPr sz="3600" dirty="0"/>
              <a:t>exactly</a:t>
            </a:r>
            <a:r>
              <a:rPr sz="3600" spc="-20" dirty="0"/>
              <a:t> </a:t>
            </a:r>
            <a:r>
              <a:rPr sz="3600" dirty="0"/>
              <a:t>three</a:t>
            </a:r>
            <a:r>
              <a:rPr sz="3600" spc="-15" dirty="0"/>
              <a:t> </a:t>
            </a:r>
            <a:r>
              <a:rPr sz="3600" dirty="0"/>
              <a:t>decimal </a:t>
            </a:r>
            <a:r>
              <a:rPr sz="3600" spc="-775" dirty="0"/>
              <a:t> </a:t>
            </a:r>
            <a:r>
              <a:rPr sz="3600" dirty="0"/>
              <a:t>digits</a:t>
            </a:r>
            <a:r>
              <a:rPr sz="3600" spc="-25" dirty="0"/>
              <a:t> </a:t>
            </a:r>
            <a:r>
              <a:rPr sz="3600" dirty="0"/>
              <a:t>(between</a:t>
            </a:r>
            <a:r>
              <a:rPr sz="3600" spc="-10" dirty="0"/>
              <a:t> </a:t>
            </a:r>
            <a:r>
              <a:rPr sz="3600" dirty="0"/>
              <a:t>100 and</a:t>
            </a:r>
            <a:r>
              <a:rPr sz="3600" spc="-10" dirty="0"/>
              <a:t> </a:t>
            </a:r>
            <a:r>
              <a:rPr sz="3600" dirty="0"/>
              <a:t>999</a:t>
            </a:r>
            <a:r>
              <a:rPr sz="3600" spc="-5" dirty="0"/>
              <a:t> </a:t>
            </a:r>
            <a:r>
              <a:rPr sz="3600" dirty="0"/>
              <a:t>inclusively):</a:t>
            </a:r>
            <a:endParaRPr sz="3600"/>
          </a:p>
        </p:txBody>
      </p:sp>
      <p:pic>
        <p:nvPicPr>
          <p:cNvPr id="3" name="object 3"/>
          <p:cNvPicPr/>
          <p:nvPr/>
        </p:nvPicPr>
        <p:blipFill>
          <a:blip r:embed="rId2" cstate="print"/>
          <a:stretch>
            <a:fillRect/>
          </a:stretch>
        </p:blipFill>
        <p:spPr>
          <a:xfrm>
            <a:off x="472440" y="1642110"/>
            <a:ext cx="190500" cy="198882"/>
          </a:xfrm>
          <a:prstGeom prst="rect">
            <a:avLst/>
          </a:prstGeom>
        </p:spPr>
      </p:pic>
      <p:sp>
        <p:nvSpPr>
          <p:cNvPr id="4" name="object 4"/>
          <p:cNvSpPr txBox="1"/>
          <p:nvPr/>
        </p:nvSpPr>
        <p:spPr>
          <a:xfrm>
            <a:off x="459596" y="1383578"/>
            <a:ext cx="2004695" cy="1049655"/>
          </a:xfrm>
          <a:prstGeom prst="rect">
            <a:avLst/>
          </a:prstGeom>
        </p:spPr>
        <p:txBody>
          <a:bodyPr vert="horz" wrap="square" lIns="0" tIns="97790" rIns="0" bIns="0" rtlCol="0">
            <a:spAutoFit/>
          </a:bodyPr>
          <a:lstStyle/>
          <a:p>
            <a:pPr marL="355600">
              <a:lnSpc>
                <a:spcPct val="100000"/>
              </a:lnSpc>
              <a:spcBef>
                <a:spcPts val="770"/>
              </a:spcBef>
            </a:pPr>
            <a:r>
              <a:rPr sz="2800" b="1" spc="-20" dirty="0">
                <a:latin typeface="Times New Roman"/>
                <a:cs typeface="Times New Roman"/>
              </a:rPr>
              <a:t>Are</a:t>
            </a:r>
            <a:r>
              <a:rPr sz="2800" b="1" spc="-55" dirty="0">
                <a:latin typeface="Times New Roman"/>
                <a:cs typeface="Times New Roman"/>
              </a:rPr>
              <a:t> </a:t>
            </a:r>
            <a:r>
              <a:rPr sz="2800" b="1" dirty="0">
                <a:latin typeface="Times New Roman"/>
                <a:cs typeface="Times New Roman"/>
              </a:rPr>
              <a:t>odd?</a:t>
            </a:r>
            <a:endParaRPr sz="2800">
              <a:latin typeface="Times New Roman"/>
              <a:cs typeface="Times New Roman"/>
            </a:endParaRPr>
          </a:p>
          <a:p>
            <a:pPr marL="12700">
              <a:lnSpc>
                <a:spcPct val="100000"/>
              </a:lnSpc>
              <a:spcBef>
                <a:spcPts val="670"/>
              </a:spcBef>
            </a:pPr>
            <a:r>
              <a:rPr sz="2800" dirty="0">
                <a:latin typeface="Times New Roman"/>
                <a:cs typeface="Times New Roman"/>
              </a:rPr>
              <a:t>9*10*5</a:t>
            </a:r>
            <a:r>
              <a:rPr sz="2800" spc="-65" dirty="0">
                <a:latin typeface="Times New Roman"/>
                <a:cs typeface="Times New Roman"/>
              </a:rPr>
              <a:t> </a:t>
            </a:r>
            <a:r>
              <a:rPr sz="2800" dirty="0">
                <a:latin typeface="Times New Roman"/>
                <a:cs typeface="Times New Roman"/>
              </a:rPr>
              <a:t>=</a:t>
            </a:r>
            <a:r>
              <a:rPr sz="2800" spc="-50" dirty="0">
                <a:latin typeface="Times New Roman"/>
                <a:cs typeface="Times New Roman"/>
              </a:rPr>
              <a:t> </a:t>
            </a:r>
            <a:r>
              <a:rPr sz="2800" dirty="0">
                <a:latin typeface="Times New Roman"/>
                <a:cs typeface="Times New Roman"/>
              </a:rPr>
              <a:t>450</a:t>
            </a:r>
            <a:endParaRPr sz="2800">
              <a:latin typeface="Times New Roman"/>
              <a:cs typeface="Times New Roman"/>
            </a:endParaRPr>
          </a:p>
        </p:txBody>
      </p:sp>
      <p:pic>
        <p:nvPicPr>
          <p:cNvPr id="5" name="object 5"/>
          <p:cNvPicPr/>
          <p:nvPr/>
        </p:nvPicPr>
        <p:blipFill>
          <a:blip r:embed="rId2" cstate="print"/>
          <a:stretch>
            <a:fillRect/>
          </a:stretch>
        </p:blipFill>
        <p:spPr>
          <a:xfrm>
            <a:off x="472440" y="2666238"/>
            <a:ext cx="190500" cy="198882"/>
          </a:xfrm>
          <a:prstGeom prst="rect">
            <a:avLst/>
          </a:prstGeom>
        </p:spPr>
      </p:pic>
      <p:pic>
        <p:nvPicPr>
          <p:cNvPr id="6" name="object 6"/>
          <p:cNvPicPr/>
          <p:nvPr/>
        </p:nvPicPr>
        <p:blipFill>
          <a:blip r:embed="rId2" cstate="print"/>
          <a:stretch>
            <a:fillRect/>
          </a:stretch>
        </p:blipFill>
        <p:spPr>
          <a:xfrm>
            <a:off x="472440" y="3690365"/>
            <a:ext cx="190500" cy="198881"/>
          </a:xfrm>
          <a:prstGeom prst="rect">
            <a:avLst/>
          </a:prstGeom>
        </p:spPr>
      </p:pic>
      <p:sp>
        <p:nvSpPr>
          <p:cNvPr id="7" name="object 7"/>
          <p:cNvSpPr txBox="1"/>
          <p:nvPr/>
        </p:nvSpPr>
        <p:spPr>
          <a:xfrm>
            <a:off x="3329872" y="1777238"/>
            <a:ext cx="5043805" cy="635000"/>
          </a:xfrm>
          <a:prstGeom prst="rect">
            <a:avLst/>
          </a:prstGeom>
        </p:spPr>
        <p:txBody>
          <a:bodyPr vert="horz" wrap="square" lIns="0" tIns="12065" rIns="0" bIns="0" rtlCol="0">
            <a:spAutoFit/>
          </a:bodyPr>
          <a:lstStyle/>
          <a:p>
            <a:pPr marL="38100" marR="30480">
              <a:lnSpc>
                <a:spcPct val="100000"/>
              </a:lnSpc>
              <a:spcBef>
                <a:spcPts val="95"/>
              </a:spcBef>
            </a:pPr>
            <a:r>
              <a:rPr sz="2000" spc="-5" dirty="0">
                <a:solidFill>
                  <a:srgbClr val="00B050"/>
                </a:solidFill>
                <a:latin typeface="Times New Roman"/>
                <a:cs typeface="Times New Roman"/>
              </a:rPr>
              <a:t>9</a:t>
            </a:r>
            <a:r>
              <a:rPr sz="2000" spc="5" dirty="0">
                <a:solidFill>
                  <a:srgbClr val="00B050"/>
                </a:solidFill>
                <a:latin typeface="Times New Roman"/>
                <a:cs typeface="Times New Roman"/>
              </a:rPr>
              <a:t> </a:t>
            </a:r>
            <a:r>
              <a:rPr sz="2000" spc="-5" dirty="0">
                <a:solidFill>
                  <a:srgbClr val="00B050"/>
                </a:solidFill>
                <a:latin typeface="Times New Roman"/>
                <a:cs typeface="Times New Roman"/>
              </a:rPr>
              <a:t>choices</a:t>
            </a:r>
            <a:r>
              <a:rPr sz="2000" spc="-15" dirty="0">
                <a:solidFill>
                  <a:srgbClr val="00B050"/>
                </a:solidFill>
                <a:latin typeface="Times New Roman"/>
                <a:cs typeface="Times New Roman"/>
              </a:rPr>
              <a:t> </a:t>
            </a:r>
            <a:r>
              <a:rPr sz="2000" spc="-5" dirty="0">
                <a:solidFill>
                  <a:srgbClr val="00B050"/>
                </a:solidFill>
                <a:latin typeface="Times New Roman"/>
                <a:cs typeface="Times New Roman"/>
              </a:rPr>
              <a:t>for </a:t>
            </a:r>
            <a:r>
              <a:rPr sz="2000" spc="5" dirty="0">
                <a:solidFill>
                  <a:srgbClr val="00B050"/>
                </a:solidFill>
                <a:latin typeface="Times New Roman"/>
                <a:cs typeface="Times New Roman"/>
              </a:rPr>
              <a:t>1</a:t>
            </a:r>
            <a:r>
              <a:rPr sz="1950" spc="7" baseline="25641" dirty="0">
                <a:solidFill>
                  <a:srgbClr val="00B050"/>
                </a:solidFill>
                <a:latin typeface="Times New Roman"/>
                <a:cs typeface="Times New Roman"/>
              </a:rPr>
              <a:t>st</a:t>
            </a:r>
            <a:r>
              <a:rPr sz="1950" spc="284" baseline="25641" dirty="0">
                <a:solidFill>
                  <a:srgbClr val="00B050"/>
                </a:solidFill>
                <a:latin typeface="Times New Roman"/>
                <a:cs typeface="Times New Roman"/>
              </a:rPr>
              <a:t> </a:t>
            </a:r>
            <a:r>
              <a:rPr sz="2000" spc="-5" dirty="0">
                <a:solidFill>
                  <a:srgbClr val="00B050"/>
                </a:solidFill>
                <a:latin typeface="Times New Roman"/>
                <a:cs typeface="Times New Roman"/>
              </a:rPr>
              <a:t>digit,</a:t>
            </a:r>
            <a:r>
              <a:rPr sz="2000" spc="-10" dirty="0">
                <a:solidFill>
                  <a:srgbClr val="00B050"/>
                </a:solidFill>
                <a:latin typeface="Times New Roman"/>
                <a:cs typeface="Times New Roman"/>
              </a:rPr>
              <a:t> </a:t>
            </a:r>
            <a:r>
              <a:rPr sz="2000" spc="-5" dirty="0">
                <a:solidFill>
                  <a:srgbClr val="00B050"/>
                </a:solidFill>
                <a:latin typeface="Times New Roman"/>
                <a:cs typeface="Times New Roman"/>
              </a:rPr>
              <a:t>10</a:t>
            </a:r>
            <a:r>
              <a:rPr sz="2000" spc="5" dirty="0">
                <a:solidFill>
                  <a:srgbClr val="00B050"/>
                </a:solidFill>
                <a:latin typeface="Times New Roman"/>
                <a:cs typeface="Times New Roman"/>
              </a:rPr>
              <a:t> </a:t>
            </a:r>
            <a:r>
              <a:rPr sz="2000" spc="-5" dirty="0">
                <a:solidFill>
                  <a:srgbClr val="00B050"/>
                </a:solidFill>
                <a:latin typeface="Times New Roman"/>
                <a:cs typeface="Times New Roman"/>
              </a:rPr>
              <a:t>choices</a:t>
            </a:r>
            <a:r>
              <a:rPr sz="2000" spc="-15" dirty="0">
                <a:solidFill>
                  <a:srgbClr val="00B050"/>
                </a:solidFill>
                <a:latin typeface="Times New Roman"/>
                <a:cs typeface="Times New Roman"/>
              </a:rPr>
              <a:t> </a:t>
            </a:r>
            <a:r>
              <a:rPr sz="2000" spc="-5" dirty="0">
                <a:solidFill>
                  <a:srgbClr val="00B050"/>
                </a:solidFill>
                <a:latin typeface="Times New Roman"/>
                <a:cs typeface="Times New Roman"/>
              </a:rPr>
              <a:t>for the</a:t>
            </a:r>
            <a:r>
              <a:rPr sz="2000" spc="-10" dirty="0">
                <a:solidFill>
                  <a:srgbClr val="00B050"/>
                </a:solidFill>
                <a:latin typeface="Times New Roman"/>
                <a:cs typeface="Times New Roman"/>
              </a:rPr>
              <a:t> </a:t>
            </a:r>
            <a:r>
              <a:rPr sz="2000" spc="5" dirty="0">
                <a:solidFill>
                  <a:srgbClr val="00B050"/>
                </a:solidFill>
                <a:latin typeface="Times New Roman"/>
                <a:cs typeface="Times New Roman"/>
              </a:rPr>
              <a:t>2</a:t>
            </a:r>
            <a:r>
              <a:rPr sz="1950" spc="7" baseline="25641" dirty="0">
                <a:solidFill>
                  <a:srgbClr val="00B050"/>
                </a:solidFill>
                <a:latin typeface="Times New Roman"/>
                <a:cs typeface="Times New Roman"/>
              </a:rPr>
              <a:t>nd</a:t>
            </a:r>
            <a:r>
              <a:rPr sz="1950" spc="262" baseline="25641" dirty="0">
                <a:solidFill>
                  <a:srgbClr val="00B050"/>
                </a:solidFill>
                <a:latin typeface="Times New Roman"/>
                <a:cs typeface="Times New Roman"/>
              </a:rPr>
              <a:t> </a:t>
            </a:r>
            <a:r>
              <a:rPr sz="2000" spc="-5" dirty="0">
                <a:solidFill>
                  <a:srgbClr val="00B050"/>
                </a:solidFill>
                <a:latin typeface="Times New Roman"/>
                <a:cs typeface="Times New Roman"/>
              </a:rPr>
              <a:t>digit </a:t>
            </a:r>
            <a:r>
              <a:rPr sz="2000" spc="-484" dirty="0">
                <a:solidFill>
                  <a:srgbClr val="00B050"/>
                </a:solidFill>
                <a:latin typeface="Times New Roman"/>
                <a:cs typeface="Times New Roman"/>
              </a:rPr>
              <a:t> </a:t>
            </a:r>
            <a:r>
              <a:rPr sz="2000" spc="-5" dirty="0">
                <a:solidFill>
                  <a:srgbClr val="00B050"/>
                </a:solidFill>
                <a:latin typeface="Times New Roman"/>
                <a:cs typeface="Times New Roman"/>
              </a:rPr>
              <a:t>and</a:t>
            </a:r>
            <a:r>
              <a:rPr sz="2000" spc="-10" dirty="0">
                <a:solidFill>
                  <a:srgbClr val="00B050"/>
                </a:solidFill>
                <a:latin typeface="Times New Roman"/>
                <a:cs typeface="Times New Roman"/>
              </a:rPr>
              <a:t> </a:t>
            </a:r>
            <a:r>
              <a:rPr sz="2000" spc="-5" dirty="0">
                <a:solidFill>
                  <a:srgbClr val="00B050"/>
                </a:solidFill>
                <a:latin typeface="Times New Roman"/>
                <a:cs typeface="Times New Roman"/>
              </a:rPr>
              <a:t>5 choices</a:t>
            </a:r>
            <a:r>
              <a:rPr sz="2000" spc="-20" dirty="0">
                <a:solidFill>
                  <a:srgbClr val="00B050"/>
                </a:solidFill>
                <a:latin typeface="Times New Roman"/>
                <a:cs typeface="Times New Roman"/>
              </a:rPr>
              <a:t> </a:t>
            </a:r>
            <a:r>
              <a:rPr sz="2000" spc="-5" dirty="0">
                <a:solidFill>
                  <a:srgbClr val="00B050"/>
                </a:solidFill>
                <a:latin typeface="Times New Roman"/>
                <a:cs typeface="Times New Roman"/>
              </a:rPr>
              <a:t>for</a:t>
            </a:r>
            <a:r>
              <a:rPr sz="2000" spc="-10" dirty="0">
                <a:solidFill>
                  <a:srgbClr val="00B050"/>
                </a:solidFill>
                <a:latin typeface="Times New Roman"/>
                <a:cs typeface="Times New Roman"/>
              </a:rPr>
              <a:t> </a:t>
            </a:r>
            <a:r>
              <a:rPr sz="2000" spc="-5" dirty="0">
                <a:solidFill>
                  <a:srgbClr val="00B050"/>
                </a:solidFill>
                <a:latin typeface="Times New Roman"/>
                <a:cs typeface="Times New Roman"/>
              </a:rPr>
              <a:t>the</a:t>
            </a:r>
            <a:r>
              <a:rPr sz="2000" spc="-15" dirty="0">
                <a:solidFill>
                  <a:srgbClr val="00B050"/>
                </a:solidFill>
                <a:latin typeface="Times New Roman"/>
                <a:cs typeface="Times New Roman"/>
              </a:rPr>
              <a:t> </a:t>
            </a:r>
            <a:r>
              <a:rPr sz="2000" spc="5" dirty="0">
                <a:solidFill>
                  <a:srgbClr val="00B050"/>
                </a:solidFill>
                <a:latin typeface="Times New Roman"/>
                <a:cs typeface="Times New Roman"/>
              </a:rPr>
              <a:t>3</a:t>
            </a:r>
            <a:r>
              <a:rPr sz="1950" spc="7" baseline="25641" dirty="0">
                <a:solidFill>
                  <a:srgbClr val="00B050"/>
                </a:solidFill>
                <a:latin typeface="Times New Roman"/>
                <a:cs typeface="Times New Roman"/>
              </a:rPr>
              <a:t>rd</a:t>
            </a:r>
            <a:r>
              <a:rPr sz="1950" spc="262" baseline="25641" dirty="0">
                <a:solidFill>
                  <a:srgbClr val="00B050"/>
                </a:solidFill>
                <a:latin typeface="Times New Roman"/>
                <a:cs typeface="Times New Roman"/>
              </a:rPr>
              <a:t> </a:t>
            </a:r>
            <a:r>
              <a:rPr sz="2000" spc="-5" dirty="0">
                <a:solidFill>
                  <a:srgbClr val="00B050"/>
                </a:solidFill>
                <a:latin typeface="Times New Roman"/>
                <a:cs typeface="Times New Roman"/>
              </a:rPr>
              <a:t>digit</a:t>
            </a:r>
            <a:endParaRPr sz="2000">
              <a:latin typeface="Times New Roman"/>
              <a:cs typeface="Times New Roman"/>
            </a:endParaRPr>
          </a:p>
        </p:txBody>
      </p:sp>
      <p:sp>
        <p:nvSpPr>
          <p:cNvPr id="10" name="object 10"/>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15</a:t>
            </a:fld>
            <a:endParaRPr dirty="0"/>
          </a:p>
        </p:txBody>
      </p:sp>
      <p:sp>
        <p:nvSpPr>
          <p:cNvPr id="8" name="object 8"/>
          <p:cNvSpPr txBox="1"/>
          <p:nvPr/>
        </p:nvSpPr>
        <p:spPr>
          <a:xfrm>
            <a:off x="5793740" y="4826000"/>
            <a:ext cx="2846705" cy="299720"/>
          </a:xfrm>
          <a:prstGeom prst="rect">
            <a:avLst/>
          </a:prstGeom>
        </p:spPr>
        <p:txBody>
          <a:bodyPr vert="horz" wrap="square" lIns="0" tIns="12700" rIns="0" bIns="0" rtlCol="0">
            <a:spAutoFit/>
          </a:bodyPr>
          <a:lstStyle/>
          <a:p>
            <a:pPr marL="12700">
              <a:lnSpc>
                <a:spcPct val="100000"/>
              </a:lnSpc>
              <a:spcBef>
                <a:spcPts val="100"/>
              </a:spcBef>
            </a:pPr>
            <a:r>
              <a:rPr sz="1800" spc="-30" dirty="0">
                <a:solidFill>
                  <a:srgbClr val="00B050"/>
                </a:solidFill>
                <a:latin typeface="Times New Roman"/>
                <a:cs typeface="Times New Roman"/>
              </a:rPr>
              <a:t>Total</a:t>
            </a:r>
            <a:r>
              <a:rPr sz="1800" spc="-10" dirty="0">
                <a:solidFill>
                  <a:srgbClr val="00B050"/>
                </a:solidFill>
                <a:latin typeface="Times New Roman"/>
                <a:cs typeface="Times New Roman"/>
              </a:rPr>
              <a:t> </a:t>
            </a:r>
            <a:r>
              <a:rPr sz="1800" spc="-5" dirty="0">
                <a:solidFill>
                  <a:srgbClr val="00B050"/>
                </a:solidFill>
                <a:latin typeface="Times New Roman"/>
                <a:cs typeface="Times New Roman"/>
              </a:rPr>
              <a:t>number</a:t>
            </a:r>
            <a:r>
              <a:rPr sz="1800" dirty="0">
                <a:solidFill>
                  <a:srgbClr val="00B050"/>
                </a:solidFill>
                <a:latin typeface="Times New Roman"/>
                <a:cs typeface="Times New Roman"/>
              </a:rPr>
              <a:t> of</a:t>
            </a:r>
            <a:r>
              <a:rPr sz="1800" spc="-5" dirty="0">
                <a:solidFill>
                  <a:srgbClr val="00B050"/>
                </a:solidFill>
                <a:latin typeface="Times New Roman"/>
                <a:cs typeface="Times New Roman"/>
              </a:rPr>
              <a:t> integers in the</a:t>
            </a:r>
            <a:endParaRPr sz="1800">
              <a:latin typeface="Times New Roman"/>
              <a:cs typeface="Times New Roman"/>
            </a:endParaRPr>
          </a:p>
        </p:txBody>
      </p:sp>
      <p:sp>
        <p:nvSpPr>
          <p:cNvPr id="9" name="object 9"/>
          <p:cNvSpPr txBox="1">
            <a:spLocks noGrp="1"/>
          </p:cNvSpPr>
          <p:nvPr>
            <p:ph type="body" idx="1"/>
          </p:nvPr>
        </p:nvSpPr>
        <p:spPr>
          <a:prstGeom prst="rect">
            <a:avLst/>
          </a:prstGeom>
        </p:spPr>
        <p:txBody>
          <a:bodyPr vert="horz" wrap="square" lIns="0" tIns="97790" rIns="0" bIns="0" rtlCol="0">
            <a:spAutoFit/>
          </a:bodyPr>
          <a:lstStyle/>
          <a:p>
            <a:pPr marL="355600">
              <a:lnSpc>
                <a:spcPct val="100000"/>
              </a:lnSpc>
              <a:spcBef>
                <a:spcPts val="770"/>
              </a:spcBef>
            </a:pPr>
            <a:r>
              <a:rPr spc="-5" dirty="0"/>
              <a:t>Have</a:t>
            </a:r>
            <a:r>
              <a:rPr spc="-25" dirty="0"/>
              <a:t> </a:t>
            </a:r>
            <a:r>
              <a:rPr dirty="0"/>
              <a:t>the same</a:t>
            </a:r>
            <a:r>
              <a:rPr spc="-20" dirty="0"/>
              <a:t> </a:t>
            </a:r>
            <a:r>
              <a:rPr spc="-15" dirty="0"/>
              <a:t>three</a:t>
            </a:r>
            <a:r>
              <a:rPr spc="-20" dirty="0"/>
              <a:t> </a:t>
            </a:r>
            <a:r>
              <a:rPr spc="-5" dirty="0"/>
              <a:t>decimal</a:t>
            </a:r>
            <a:r>
              <a:rPr spc="-15" dirty="0"/>
              <a:t> </a:t>
            </a:r>
            <a:r>
              <a:rPr dirty="0"/>
              <a:t>digits?</a:t>
            </a:r>
          </a:p>
          <a:p>
            <a:pPr marL="12700">
              <a:lnSpc>
                <a:spcPct val="100000"/>
              </a:lnSpc>
              <a:spcBef>
                <a:spcPts val="670"/>
              </a:spcBef>
            </a:pPr>
            <a:r>
              <a:rPr b="0" dirty="0">
                <a:latin typeface="Times New Roman"/>
                <a:cs typeface="Times New Roman"/>
              </a:rPr>
              <a:t>9*1*1</a:t>
            </a:r>
            <a:r>
              <a:rPr b="0" spc="-50" dirty="0">
                <a:latin typeface="Times New Roman"/>
                <a:cs typeface="Times New Roman"/>
              </a:rPr>
              <a:t> </a:t>
            </a:r>
            <a:r>
              <a:rPr b="0" dirty="0">
                <a:latin typeface="Times New Roman"/>
                <a:cs typeface="Times New Roman"/>
              </a:rPr>
              <a:t>=</a:t>
            </a:r>
            <a:r>
              <a:rPr b="0" spc="-35" dirty="0">
                <a:latin typeface="Times New Roman"/>
                <a:cs typeface="Times New Roman"/>
              </a:rPr>
              <a:t> </a:t>
            </a:r>
            <a:r>
              <a:rPr b="0" dirty="0">
                <a:latin typeface="Times New Roman"/>
                <a:cs typeface="Times New Roman"/>
              </a:rPr>
              <a:t>9</a:t>
            </a:r>
          </a:p>
          <a:p>
            <a:pPr marL="355600">
              <a:lnSpc>
                <a:spcPct val="100000"/>
              </a:lnSpc>
              <a:spcBef>
                <a:spcPts val="675"/>
              </a:spcBef>
            </a:pPr>
            <a:r>
              <a:rPr spc="-20" dirty="0"/>
              <a:t>Are</a:t>
            </a:r>
            <a:r>
              <a:rPr spc="-30" dirty="0"/>
              <a:t> </a:t>
            </a:r>
            <a:r>
              <a:rPr dirty="0"/>
              <a:t>not</a:t>
            </a:r>
            <a:r>
              <a:rPr spc="-15" dirty="0"/>
              <a:t> </a:t>
            </a:r>
            <a:r>
              <a:rPr dirty="0"/>
              <a:t>divisible</a:t>
            </a:r>
            <a:r>
              <a:rPr spc="-45" dirty="0"/>
              <a:t> </a:t>
            </a:r>
            <a:r>
              <a:rPr dirty="0"/>
              <a:t>by</a:t>
            </a:r>
            <a:r>
              <a:rPr spc="-25" dirty="0"/>
              <a:t> </a:t>
            </a:r>
            <a:r>
              <a:rPr dirty="0"/>
              <a:t>4?</a:t>
            </a:r>
          </a:p>
          <a:p>
            <a:pPr marL="355600">
              <a:lnSpc>
                <a:spcPct val="100000"/>
              </a:lnSpc>
              <a:spcBef>
                <a:spcPts val="670"/>
              </a:spcBef>
            </a:pPr>
            <a:r>
              <a:rPr b="0" spc="-5" dirty="0">
                <a:latin typeface="Times New Roman"/>
                <a:cs typeface="Times New Roman"/>
              </a:rPr>
              <a:t>Divisible</a:t>
            </a:r>
            <a:r>
              <a:rPr b="0" spc="-35" dirty="0">
                <a:latin typeface="Times New Roman"/>
                <a:cs typeface="Times New Roman"/>
              </a:rPr>
              <a:t> </a:t>
            </a:r>
            <a:r>
              <a:rPr b="0" dirty="0">
                <a:latin typeface="Times New Roman"/>
                <a:cs typeface="Times New Roman"/>
              </a:rPr>
              <a:t>by</a:t>
            </a:r>
            <a:r>
              <a:rPr b="0" spc="-10" dirty="0">
                <a:latin typeface="Times New Roman"/>
                <a:cs typeface="Times New Roman"/>
              </a:rPr>
              <a:t> </a:t>
            </a:r>
            <a:r>
              <a:rPr b="0" dirty="0">
                <a:latin typeface="Times New Roman"/>
                <a:cs typeface="Times New Roman"/>
              </a:rPr>
              <a:t>4?</a:t>
            </a:r>
            <a:r>
              <a:rPr b="0" spc="-10" dirty="0">
                <a:latin typeface="Times New Roman"/>
                <a:cs typeface="Times New Roman"/>
              </a:rPr>
              <a:t> </a:t>
            </a:r>
            <a:r>
              <a:rPr b="0" dirty="0">
                <a:latin typeface="Times New Roman"/>
                <a:cs typeface="Times New Roman"/>
              </a:rPr>
              <a:t>100</a:t>
            </a:r>
            <a:r>
              <a:rPr b="0" spc="-20" dirty="0">
                <a:latin typeface="Times New Roman"/>
                <a:cs typeface="Times New Roman"/>
              </a:rPr>
              <a:t> </a:t>
            </a:r>
            <a:r>
              <a:rPr b="0" dirty="0">
                <a:latin typeface="Times New Roman"/>
                <a:cs typeface="Times New Roman"/>
              </a:rPr>
              <a:t>=</a:t>
            </a:r>
            <a:r>
              <a:rPr b="0" spc="-10" dirty="0">
                <a:latin typeface="Times New Roman"/>
                <a:cs typeface="Times New Roman"/>
              </a:rPr>
              <a:t> </a:t>
            </a:r>
            <a:r>
              <a:rPr b="0" dirty="0">
                <a:latin typeface="Times New Roman"/>
                <a:cs typeface="Times New Roman"/>
              </a:rPr>
              <a:t>4*25;</a:t>
            </a:r>
            <a:r>
              <a:rPr b="0" spc="-20" dirty="0">
                <a:latin typeface="Times New Roman"/>
                <a:cs typeface="Times New Roman"/>
              </a:rPr>
              <a:t> </a:t>
            </a:r>
            <a:r>
              <a:rPr b="0" dirty="0">
                <a:latin typeface="Times New Roman"/>
                <a:cs typeface="Times New Roman"/>
              </a:rPr>
              <a:t>996</a:t>
            </a:r>
            <a:r>
              <a:rPr b="0" spc="-25" dirty="0">
                <a:latin typeface="Times New Roman"/>
                <a:cs typeface="Times New Roman"/>
              </a:rPr>
              <a:t> </a:t>
            </a:r>
            <a:r>
              <a:rPr b="0" dirty="0">
                <a:latin typeface="Times New Roman"/>
                <a:cs typeface="Times New Roman"/>
              </a:rPr>
              <a:t>=</a:t>
            </a:r>
            <a:r>
              <a:rPr b="0" spc="-5" dirty="0">
                <a:latin typeface="Times New Roman"/>
                <a:cs typeface="Times New Roman"/>
              </a:rPr>
              <a:t> </a:t>
            </a:r>
            <a:r>
              <a:rPr b="0" dirty="0">
                <a:latin typeface="Times New Roman"/>
                <a:cs typeface="Times New Roman"/>
              </a:rPr>
              <a:t>4*249</a:t>
            </a:r>
            <a:r>
              <a:rPr b="0" spc="-25" dirty="0">
                <a:latin typeface="Times New Roman"/>
                <a:cs typeface="Times New Roman"/>
              </a:rPr>
              <a:t> </a:t>
            </a:r>
            <a:r>
              <a:rPr b="0" dirty="0">
                <a:latin typeface="Times New Roman"/>
                <a:cs typeface="Times New Roman"/>
              </a:rPr>
              <a:t>so</a:t>
            </a:r>
            <a:r>
              <a:rPr b="0" spc="-10" dirty="0">
                <a:latin typeface="Times New Roman"/>
                <a:cs typeface="Times New Roman"/>
              </a:rPr>
              <a:t> </a:t>
            </a:r>
            <a:r>
              <a:rPr b="0" dirty="0">
                <a:latin typeface="Times New Roman"/>
                <a:cs typeface="Times New Roman"/>
              </a:rPr>
              <a:t>249</a:t>
            </a:r>
            <a:r>
              <a:rPr b="0" spc="15" dirty="0">
                <a:latin typeface="Times New Roman"/>
                <a:cs typeface="Times New Roman"/>
              </a:rPr>
              <a:t> </a:t>
            </a:r>
            <a:r>
              <a:rPr b="0" dirty="0">
                <a:latin typeface="Times New Roman"/>
                <a:cs typeface="Times New Roman"/>
              </a:rPr>
              <a:t>–</a:t>
            </a:r>
            <a:r>
              <a:rPr b="0" spc="-5" dirty="0">
                <a:latin typeface="Times New Roman"/>
                <a:cs typeface="Times New Roman"/>
              </a:rPr>
              <a:t> </a:t>
            </a:r>
            <a:r>
              <a:rPr b="0" dirty="0">
                <a:latin typeface="Times New Roman"/>
                <a:cs typeface="Times New Roman"/>
              </a:rPr>
              <a:t>25</a:t>
            </a:r>
          </a:p>
          <a:p>
            <a:pPr marL="355600">
              <a:lnSpc>
                <a:spcPct val="100000"/>
              </a:lnSpc>
            </a:pPr>
            <a:r>
              <a:rPr b="0" dirty="0">
                <a:latin typeface="Times New Roman"/>
                <a:cs typeface="Times New Roman"/>
              </a:rPr>
              <a:t>+</a:t>
            </a:r>
            <a:r>
              <a:rPr b="0" spc="-35" dirty="0">
                <a:latin typeface="Times New Roman"/>
                <a:cs typeface="Times New Roman"/>
              </a:rPr>
              <a:t> </a:t>
            </a:r>
            <a:r>
              <a:rPr b="0" dirty="0">
                <a:latin typeface="Times New Roman"/>
                <a:cs typeface="Times New Roman"/>
              </a:rPr>
              <a:t>1</a:t>
            </a:r>
            <a:r>
              <a:rPr b="0" spc="-25" dirty="0">
                <a:latin typeface="Times New Roman"/>
                <a:cs typeface="Times New Roman"/>
              </a:rPr>
              <a:t> </a:t>
            </a:r>
            <a:r>
              <a:rPr b="0" dirty="0">
                <a:latin typeface="Times New Roman"/>
                <a:cs typeface="Times New Roman"/>
              </a:rPr>
              <a:t>=</a:t>
            </a:r>
            <a:r>
              <a:rPr b="0" spc="-30" dirty="0">
                <a:latin typeface="Times New Roman"/>
                <a:cs typeface="Times New Roman"/>
              </a:rPr>
              <a:t> </a:t>
            </a:r>
            <a:r>
              <a:rPr b="0" dirty="0">
                <a:latin typeface="Times New Roman"/>
                <a:cs typeface="Times New Roman"/>
              </a:rPr>
              <a:t>225</a:t>
            </a:r>
          </a:p>
          <a:p>
            <a:pPr marL="355600">
              <a:lnSpc>
                <a:spcPts val="3260"/>
              </a:lnSpc>
              <a:spcBef>
                <a:spcPts val="715"/>
              </a:spcBef>
              <a:tabLst>
                <a:tab pos="5346700" algn="l"/>
              </a:tabLst>
            </a:pPr>
            <a:r>
              <a:rPr sz="2800" b="0" dirty="0">
                <a:latin typeface="Times New Roman"/>
                <a:cs typeface="Times New Roman"/>
              </a:rPr>
              <a:t>9*10*10</a:t>
            </a:r>
            <a:r>
              <a:rPr sz="2800" b="0" spc="-20" dirty="0">
                <a:latin typeface="Times New Roman"/>
                <a:cs typeface="Times New Roman"/>
              </a:rPr>
              <a:t> </a:t>
            </a:r>
            <a:r>
              <a:rPr sz="2800" b="0" dirty="0">
                <a:latin typeface="Times New Roman"/>
                <a:cs typeface="Times New Roman"/>
              </a:rPr>
              <a:t>–</a:t>
            </a:r>
            <a:r>
              <a:rPr sz="2800" b="0" spc="-5" dirty="0">
                <a:latin typeface="Times New Roman"/>
                <a:cs typeface="Times New Roman"/>
              </a:rPr>
              <a:t> </a:t>
            </a:r>
            <a:r>
              <a:rPr sz="2800" b="0" dirty="0">
                <a:latin typeface="Times New Roman"/>
                <a:cs typeface="Times New Roman"/>
              </a:rPr>
              <a:t>225</a:t>
            </a:r>
            <a:r>
              <a:rPr sz="2800" b="0" spc="-5" dirty="0">
                <a:latin typeface="Times New Roman"/>
                <a:cs typeface="Times New Roman"/>
              </a:rPr>
              <a:t> </a:t>
            </a:r>
            <a:r>
              <a:rPr sz="2800" b="0" dirty="0">
                <a:latin typeface="Times New Roman"/>
                <a:cs typeface="Times New Roman"/>
              </a:rPr>
              <a:t>=</a:t>
            </a:r>
            <a:r>
              <a:rPr sz="2800" b="0" spc="-10" dirty="0">
                <a:latin typeface="Times New Roman"/>
                <a:cs typeface="Times New Roman"/>
              </a:rPr>
              <a:t> </a:t>
            </a:r>
            <a:r>
              <a:rPr sz="2800" b="0" dirty="0">
                <a:latin typeface="Times New Roman"/>
                <a:cs typeface="Times New Roman"/>
              </a:rPr>
              <a:t>900</a:t>
            </a:r>
            <a:r>
              <a:rPr sz="2800" b="0" spc="-10" dirty="0">
                <a:latin typeface="Times New Roman"/>
                <a:cs typeface="Times New Roman"/>
              </a:rPr>
              <a:t> </a:t>
            </a:r>
            <a:r>
              <a:rPr sz="2800" b="0" dirty="0">
                <a:latin typeface="Times New Roman"/>
                <a:cs typeface="Times New Roman"/>
              </a:rPr>
              <a:t>–</a:t>
            </a:r>
            <a:r>
              <a:rPr sz="2800" b="0" spc="5" dirty="0">
                <a:latin typeface="Times New Roman"/>
                <a:cs typeface="Times New Roman"/>
              </a:rPr>
              <a:t> </a:t>
            </a:r>
            <a:r>
              <a:rPr sz="2800" b="0" dirty="0">
                <a:latin typeface="Times New Roman"/>
                <a:cs typeface="Times New Roman"/>
              </a:rPr>
              <a:t>225</a:t>
            </a:r>
            <a:r>
              <a:rPr sz="2800" b="0" spc="-15" dirty="0">
                <a:latin typeface="Times New Roman"/>
                <a:cs typeface="Times New Roman"/>
              </a:rPr>
              <a:t> </a:t>
            </a:r>
            <a:r>
              <a:rPr sz="2800" b="0" dirty="0">
                <a:latin typeface="Times New Roman"/>
                <a:cs typeface="Times New Roman"/>
              </a:rPr>
              <a:t>=</a:t>
            </a:r>
            <a:r>
              <a:rPr sz="2800" b="0" spc="-10" dirty="0">
                <a:latin typeface="Times New Roman"/>
                <a:cs typeface="Times New Roman"/>
              </a:rPr>
              <a:t> </a:t>
            </a:r>
            <a:r>
              <a:rPr sz="2800" b="0" dirty="0">
                <a:latin typeface="Times New Roman"/>
                <a:cs typeface="Times New Roman"/>
              </a:rPr>
              <a:t>675	</a:t>
            </a:r>
            <a:r>
              <a:rPr sz="1800" b="0" spc="-5" dirty="0">
                <a:solidFill>
                  <a:srgbClr val="00B050"/>
                </a:solidFill>
                <a:latin typeface="Times New Roman"/>
                <a:cs typeface="Times New Roman"/>
              </a:rPr>
              <a:t>range</a:t>
            </a:r>
            <a:r>
              <a:rPr sz="1800" b="0" dirty="0">
                <a:solidFill>
                  <a:srgbClr val="00B050"/>
                </a:solidFill>
                <a:latin typeface="Times New Roman"/>
                <a:cs typeface="Times New Roman"/>
              </a:rPr>
              <a:t> </a:t>
            </a:r>
            <a:r>
              <a:rPr sz="1800" b="0" spc="-5" dirty="0">
                <a:solidFill>
                  <a:srgbClr val="00B050"/>
                </a:solidFill>
                <a:latin typeface="Times New Roman"/>
                <a:cs typeface="Times New Roman"/>
              </a:rPr>
              <a:t>is </a:t>
            </a:r>
            <a:r>
              <a:rPr sz="1800" b="0" dirty="0">
                <a:solidFill>
                  <a:srgbClr val="00B050"/>
                </a:solidFill>
                <a:latin typeface="Times New Roman"/>
                <a:cs typeface="Times New Roman"/>
              </a:rPr>
              <a:t>900;</a:t>
            </a:r>
            <a:r>
              <a:rPr sz="1800" b="0" spc="-10" dirty="0">
                <a:solidFill>
                  <a:srgbClr val="00B050"/>
                </a:solidFill>
                <a:latin typeface="Times New Roman"/>
                <a:cs typeface="Times New Roman"/>
              </a:rPr>
              <a:t> </a:t>
            </a:r>
            <a:r>
              <a:rPr sz="1800" b="0" spc="-5" dirty="0">
                <a:solidFill>
                  <a:srgbClr val="00B050"/>
                </a:solidFill>
                <a:latin typeface="Times New Roman"/>
                <a:cs typeface="Times New Roman"/>
              </a:rPr>
              <a:t>subtract the</a:t>
            </a:r>
            <a:r>
              <a:rPr sz="1800" b="0" dirty="0">
                <a:solidFill>
                  <a:srgbClr val="00B050"/>
                </a:solidFill>
                <a:latin typeface="Times New Roman"/>
                <a:cs typeface="Times New Roman"/>
              </a:rPr>
              <a:t> </a:t>
            </a:r>
            <a:r>
              <a:rPr sz="1800" b="0" spc="-5" dirty="0">
                <a:solidFill>
                  <a:srgbClr val="00B050"/>
                </a:solidFill>
                <a:latin typeface="Times New Roman"/>
                <a:cs typeface="Times New Roman"/>
              </a:rPr>
              <a:t>number</a:t>
            </a:r>
            <a:endParaRPr sz="1800">
              <a:latin typeface="Times New Roman"/>
              <a:cs typeface="Times New Roman"/>
            </a:endParaRPr>
          </a:p>
          <a:p>
            <a:pPr marL="5346700">
              <a:lnSpc>
                <a:spcPts val="2060"/>
              </a:lnSpc>
            </a:pPr>
            <a:r>
              <a:rPr sz="1800" b="0" dirty="0">
                <a:solidFill>
                  <a:srgbClr val="00B050"/>
                </a:solidFill>
                <a:latin typeface="Times New Roman"/>
                <a:cs typeface="Times New Roman"/>
              </a:rPr>
              <a:t>of</a:t>
            </a:r>
            <a:r>
              <a:rPr sz="1800" b="0" spc="-15" dirty="0">
                <a:solidFill>
                  <a:srgbClr val="00B050"/>
                </a:solidFill>
                <a:latin typeface="Times New Roman"/>
                <a:cs typeface="Times New Roman"/>
              </a:rPr>
              <a:t> </a:t>
            </a:r>
            <a:r>
              <a:rPr sz="1800" b="0" spc="-5" dirty="0">
                <a:solidFill>
                  <a:srgbClr val="00B050"/>
                </a:solidFill>
                <a:latin typeface="Times New Roman"/>
                <a:cs typeface="Times New Roman"/>
              </a:rPr>
              <a:t>integers divisible </a:t>
            </a:r>
            <a:r>
              <a:rPr sz="1800" b="0" dirty="0">
                <a:solidFill>
                  <a:srgbClr val="00B050"/>
                </a:solidFill>
                <a:latin typeface="Times New Roman"/>
                <a:cs typeface="Times New Roman"/>
              </a:rPr>
              <a:t>by</a:t>
            </a:r>
            <a:r>
              <a:rPr sz="1800" b="0" spc="-10" dirty="0">
                <a:solidFill>
                  <a:srgbClr val="00B050"/>
                </a:solidFill>
                <a:latin typeface="Times New Roman"/>
                <a:cs typeface="Times New Roman"/>
              </a:rPr>
              <a:t> </a:t>
            </a:r>
            <a:r>
              <a:rPr sz="1800" b="0" dirty="0">
                <a:solidFill>
                  <a:srgbClr val="00B050"/>
                </a:solidFill>
                <a:latin typeface="Times New Roman"/>
                <a:cs typeface="Times New Roman"/>
              </a:rPr>
              <a:t>4</a:t>
            </a:r>
            <a:endParaRPr sz="1800">
              <a:latin typeface="Times New Roman"/>
              <a:cs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3497" y="627380"/>
            <a:ext cx="8711565" cy="1000760"/>
          </a:xfrm>
          <a:prstGeom prst="rect">
            <a:avLst/>
          </a:prstGeom>
        </p:spPr>
        <p:txBody>
          <a:bodyPr vert="horz" wrap="square" lIns="0" tIns="12065" rIns="0" bIns="0" rtlCol="0">
            <a:spAutoFit/>
          </a:bodyPr>
          <a:lstStyle/>
          <a:p>
            <a:pPr marL="1873885" marR="5080" indent="-1861820">
              <a:lnSpc>
                <a:spcPct val="100000"/>
              </a:lnSpc>
              <a:spcBef>
                <a:spcPts val="95"/>
              </a:spcBef>
            </a:pPr>
            <a:r>
              <a:rPr sz="3200" spc="-5" dirty="0"/>
              <a:t>How many</a:t>
            </a:r>
            <a:r>
              <a:rPr sz="3200" spc="10" dirty="0"/>
              <a:t> </a:t>
            </a:r>
            <a:r>
              <a:rPr sz="3200" spc="-5" dirty="0"/>
              <a:t>positive</a:t>
            </a:r>
            <a:r>
              <a:rPr sz="3200" spc="25" dirty="0"/>
              <a:t> </a:t>
            </a:r>
            <a:r>
              <a:rPr sz="3200" spc="-5" dirty="0"/>
              <a:t>integers</a:t>
            </a:r>
            <a:r>
              <a:rPr sz="3200" spc="10" dirty="0"/>
              <a:t> </a:t>
            </a:r>
            <a:r>
              <a:rPr sz="3200" spc="-5" dirty="0"/>
              <a:t>with</a:t>
            </a:r>
            <a:r>
              <a:rPr sz="3200" spc="5" dirty="0"/>
              <a:t> </a:t>
            </a:r>
            <a:r>
              <a:rPr sz="3200" spc="-5" dirty="0"/>
              <a:t>exactly</a:t>
            </a:r>
            <a:r>
              <a:rPr sz="3200" spc="15" dirty="0"/>
              <a:t> </a:t>
            </a:r>
            <a:r>
              <a:rPr sz="3200" spc="-5" dirty="0"/>
              <a:t>three</a:t>
            </a:r>
            <a:r>
              <a:rPr sz="3200" spc="20" dirty="0"/>
              <a:t> </a:t>
            </a:r>
            <a:r>
              <a:rPr sz="3200" spc="-5" dirty="0"/>
              <a:t>decimal</a:t>
            </a:r>
            <a:r>
              <a:rPr sz="3200" spc="15" dirty="0"/>
              <a:t> </a:t>
            </a:r>
            <a:r>
              <a:rPr sz="3200" spc="-5" dirty="0"/>
              <a:t>digits </a:t>
            </a:r>
            <a:r>
              <a:rPr sz="3200" spc="-690" dirty="0"/>
              <a:t> </a:t>
            </a:r>
            <a:r>
              <a:rPr sz="3200" spc="-5" dirty="0"/>
              <a:t>(between</a:t>
            </a:r>
            <a:r>
              <a:rPr sz="3200" spc="15" dirty="0"/>
              <a:t> </a:t>
            </a:r>
            <a:r>
              <a:rPr sz="3200" spc="-5" dirty="0"/>
              <a:t>100</a:t>
            </a:r>
            <a:r>
              <a:rPr sz="3200" spc="15" dirty="0"/>
              <a:t> </a:t>
            </a:r>
            <a:r>
              <a:rPr sz="3200" spc="-5" dirty="0"/>
              <a:t>and</a:t>
            </a:r>
            <a:r>
              <a:rPr sz="3200" spc="10" dirty="0"/>
              <a:t> </a:t>
            </a:r>
            <a:r>
              <a:rPr sz="3200" spc="-5" dirty="0"/>
              <a:t>999</a:t>
            </a:r>
            <a:r>
              <a:rPr sz="3200" spc="20" dirty="0"/>
              <a:t> </a:t>
            </a:r>
            <a:r>
              <a:rPr sz="3200" spc="-5" dirty="0"/>
              <a:t>inclusively):</a:t>
            </a:r>
            <a:endParaRPr sz="3200"/>
          </a:p>
        </p:txBody>
      </p:sp>
      <p:pic>
        <p:nvPicPr>
          <p:cNvPr id="3" name="object 3"/>
          <p:cNvPicPr/>
          <p:nvPr/>
        </p:nvPicPr>
        <p:blipFill>
          <a:blip r:embed="rId2" cstate="print"/>
          <a:stretch>
            <a:fillRect/>
          </a:stretch>
        </p:blipFill>
        <p:spPr>
          <a:xfrm>
            <a:off x="624840" y="2382011"/>
            <a:ext cx="165341" cy="170687"/>
          </a:xfrm>
          <a:prstGeom prst="rect">
            <a:avLst/>
          </a:prstGeom>
        </p:spPr>
      </p:pic>
      <p:sp>
        <p:nvSpPr>
          <p:cNvPr id="4" name="object 4"/>
          <p:cNvSpPr txBox="1"/>
          <p:nvPr/>
        </p:nvSpPr>
        <p:spPr>
          <a:xfrm>
            <a:off x="612140" y="2159000"/>
            <a:ext cx="7837170" cy="3390900"/>
          </a:xfrm>
          <a:prstGeom prst="rect">
            <a:avLst/>
          </a:prstGeom>
        </p:spPr>
        <p:txBody>
          <a:bodyPr vert="horz" wrap="square" lIns="0" tIns="85725" rIns="0" bIns="0" rtlCol="0">
            <a:spAutoFit/>
          </a:bodyPr>
          <a:lstStyle/>
          <a:p>
            <a:pPr marL="355600">
              <a:lnSpc>
                <a:spcPct val="100000"/>
              </a:lnSpc>
              <a:spcBef>
                <a:spcPts val="675"/>
              </a:spcBef>
            </a:pPr>
            <a:r>
              <a:rPr sz="2400" b="1" spc="-15" dirty="0">
                <a:latin typeface="Times New Roman"/>
                <a:cs typeface="Times New Roman"/>
              </a:rPr>
              <a:t>Are</a:t>
            </a:r>
            <a:r>
              <a:rPr sz="2400" b="1" spc="-20" dirty="0">
                <a:latin typeface="Times New Roman"/>
                <a:cs typeface="Times New Roman"/>
              </a:rPr>
              <a:t> </a:t>
            </a:r>
            <a:r>
              <a:rPr sz="2400" b="1" spc="-5" dirty="0">
                <a:latin typeface="Times New Roman"/>
                <a:cs typeface="Times New Roman"/>
              </a:rPr>
              <a:t>divisible</a:t>
            </a:r>
            <a:r>
              <a:rPr sz="2400" b="1" spc="-25" dirty="0">
                <a:latin typeface="Times New Roman"/>
                <a:cs typeface="Times New Roman"/>
              </a:rPr>
              <a:t> </a:t>
            </a:r>
            <a:r>
              <a:rPr sz="2400" b="1" spc="-5" dirty="0">
                <a:latin typeface="Times New Roman"/>
                <a:cs typeface="Times New Roman"/>
              </a:rPr>
              <a:t>by </a:t>
            </a:r>
            <a:r>
              <a:rPr sz="2400" b="1" dirty="0">
                <a:latin typeface="Times New Roman"/>
                <a:cs typeface="Times New Roman"/>
              </a:rPr>
              <a:t>3</a:t>
            </a:r>
            <a:r>
              <a:rPr sz="2400" b="1" spc="-15" dirty="0">
                <a:latin typeface="Times New Roman"/>
                <a:cs typeface="Times New Roman"/>
              </a:rPr>
              <a:t> </a:t>
            </a:r>
            <a:r>
              <a:rPr sz="2400" b="1" dirty="0">
                <a:solidFill>
                  <a:srgbClr val="C00000"/>
                </a:solidFill>
                <a:latin typeface="Times New Roman"/>
                <a:cs typeface="Times New Roman"/>
              </a:rPr>
              <a:t>or</a:t>
            </a:r>
            <a:r>
              <a:rPr sz="2400" b="1" spc="-60" dirty="0">
                <a:solidFill>
                  <a:srgbClr val="C00000"/>
                </a:solidFill>
                <a:latin typeface="Times New Roman"/>
                <a:cs typeface="Times New Roman"/>
              </a:rPr>
              <a:t> </a:t>
            </a:r>
            <a:r>
              <a:rPr sz="2400" b="1" dirty="0">
                <a:latin typeface="Times New Roman"/>
                <a:cs typeface="Times New Roman"/>
              </a:rPr>
              <a:t>4?</a:t>
            </a:r>
            <a:endParaRPr sz="2400">
              <a:latin typeface="Times New Roman"/>
              <a:cs typeface="Times New Roman"/>
            </a:endParaRPr>
          </a:p>
          <a:p>
            <a:pPr marL="12700">
              <a:lnSpc>
                <a:spcPct val="100000"/>
              </a:lnSpc>
              <a:spcBef>
                <a:spcPts val="575"/>
              </a:spcBef>
            </a:pPr>
            <a:r>
              <a:rPr sz="2400" dirty="0">
                <a:latin typeface="Times New Roman"/>
                <a:cs typeface="Times New Roman"/>
              </a:rPr>
              <a:t>225</a:t>
            </a:r>
            <a:r>
              <a:rPr sz="2400" spc="-5" dirty="0">
                <a:latin typeface="Times New Roman"/>
                <a:cs typeface="Times New Roman"/>
              </a:rPr>
              <a:t> are divisible</a:t>
            </a:r>
            <a:r>
              <a:rPr sz="2400" spc="-25" dirty="0">
                <a:latin typeface="Times New Roman"/>
                <a:cs typeface="Times New Roman"/>
              </a:rPr>
              <a:t> </a:t>
            </a:r>
            <a:r>
              <a:rPr sz="2400" dirty="0">
                <a:latin typeface="Times New Roman"/>
                <a:cs typeface="Times New Roman"/>
              </a:rPr>
              <a:t>by 4 </a:t>
            </a:r>
            <a:r>
              <a:rPr sz="2400" spc="-5" dirty="0">
                <a:latin typeface="Times New Roman"/>
                <a:cs typeface="Times New Roman"/>
              </a:rPr>
              <a:t>[</a:t>
            </a:r>
            <a:r>
              <a:rPr sz="2000" spc="-5" dirty="0">
                <a:solidFill>
                  <a:srgbClr val="00B050"/>
                </a:solidFill>
                <a:latin typeface="Times New Roman"/>
                <a:cs typeface="Times New Roman"/>
              </a:rPr>
              <a:t>seen</a:t>
            </a:r>
            <a:r>
              <a:rPr sz="2000" spc="-15" dirty="0">
                <a:solidFill>
                  <a:srgbClr val="00B050"/>
                </a:solidFill>
                <a:latin typeface="Times New Roman"/>
                <a:cs typeface="Times New Roman"/>
              </a:rPr>
              <a:t> </a:t>
            </a:r>
            <a:r>
              <a:rPr sz="2000" spc="-5" dirty="0">
                <a:solidFill>
                  <a:srgbClr val="00B050"/>
                </a:solidFill>
                <a:latin typeface="Times New Roman"/>
                <a:cs typeface="Times New Roman"/>
              </a:rPr>
              <a:t>earlier</a:t>
            </a:r>
            <a:r>
              <a:rPr sz="2400" spc="-5" dirty="0">
                <a:latin typeface="Times New Roman"/>
                <a:cs typeface="Times New Roman"/>
              </a:rPr>
              <a:t>]</a:t>
            </a:r>
            <a:endParaRPr sz="2400">
              <a:latin typeface="Times New Roman"/>
              <a:cs typeface="Times New Roman"/>
            </a:endParaRPr>
          </a:p>
          <a:p>
            <a:pPr marL="355600" marR="71755" indent="-342900">
              <a:lnSpc>
                <a:spcPct val="100000"/>
              </a:lnSpc>
              <a:spcBef>
                <a:spcPts val="575"/>
              </a:spcBef>
            </a:pPr>
            <a:r>
              <a:rPr sz="2400" dirty="0">
                <a:latin typeface="Times New Roman"/>
                <a:cs typeface="Times New Roman"/>
              </a:rPr>
              <a:t>3*34</a:t>
            </a:r>
            <a:r>
              <a:rPr sz="2400" spc="-5" dirty="0">
                <a:latin typeface="Times New Roman"/>
                <a:cs typeface="Times New Roman"/>
              </a:rPr>
              <a:t> </a:t>
            </a:r>
            <a:r>
              <a:rPr sz="2400" dirty="0">
                <a:latin typeface="Times New Roman"/>
                <a:cs typeface="Times New Roman"/>
              </a:rPr>
              <a:t>=</a:t>
            </a:r>
            <a:r>
              <a:rPr sz="2400" spc="-5" dirty="0">
                <a:latin typeface="Times New Roman"/>
                <a:cs typeface="Times New Roman"/>
              </a:rPr>
              <a:t> </a:t>
            </a:r>
            <a:r>
              <a:rPr sz="2400" dirty="0">
                <a:latin typeface="Times New Roman"/>
                <a:cs typeface="Times New Roman"/>
              </a:rPr>
              <a:t>102;</a:t>
            </a:r>
            <a:r>
              <a:rPr sz="2400" spc="-15" dirty="0">
                <a:latin typeface="Times New Roman"/>
                <a:cs typeface="Times New Roman"/>
              </a:rPr>
              <a:t> </a:t>
            </a:r>
            <a:r>
              <a:rPr sz="2400" dirty="0">
                <a:latin typeface="Times New Roman"/>
                <a:cs typeface="Times New Roman"/>
              </a:rPr>
              <a:t>999 =</a:t>
            </a:r>
            <a:r>
              <a:rPr sz="2400" spc="-10" dirty="0">
                <a:latin typeface="Times New Roman"/>
                <a:cs typeface="Times New Roman"/>
              </a:rPr>
              <a:t> </a:t>
            </a:r>
            <a:r>
              <a:rPr sz="2400" dirty="0">
                <a:latin typeface="Times New Roman"/>
                <a:cs typeface="Times New Roman"/>
              </a:rPr>
              <a:t>3*333, so </a:t>
            </a:r>
            <a:r>
              <a:rPr sz="2400" spc="-5" dirty="0">
                <a:latin typeface="Times New Roman"/>
                <a:cs typeface="Times New Roman"/>
              </a:rPr>
              <a:t>333-34+1</a:t>
            </a:r>
            <a:r>
              <a:rPr sz="2400" spc="-10" dirty="0">
                <a:latin typeface="Times New Roman"/>
                <a:cs typeface="Times New Roman"/>
              </a:rPr>
              <a:t> </a:t>
            </a:r>
            <a:r>
              <a:rPr sz="2400" dirty="0">
                <a:latin typeface="Times New Roman"/>
                <a:cs typeface="Times New Roman"/>
              </a:rPr>
              <a:t>=</a:t>
            </a:r>
            <a:r>
              <a:rPr sz="2400" spc="-10" dirty="0">
                <a:latin typeface="Times New Roman"/>
                <a:cs typeface="Times New Roman"/>
              </a:rPr>
              <a:t> </a:t>
            </a:r>
            <a:r>
              <a:rPr sz="2400" dirty="0">
                <a:latin typeface="Times New Roman"/>
                <a:cs typeface="Times New Roman"/>
              </a:rPr>
              <a:t>300 </a:t>
            </a:r>
            <a:r>
              <a:rPr sz="2400" spc="-5" dirty="0">
                <a:latin typeface="Times New Roman"/>
                <a:cs typeface="Times New Roman"/>
              </a:rPr>
              <a:t>are</a:t>
            </a:r>
            <a:r>
              <a:rPr sz="2400" spc="-10" dirty="0">
                <a:latin typeface="Times New Roman"/>
                <a:cs typeface="Times New Roman"/>
              </a:rPr>
              <a:t> </a:t>
            </a:r>
            <a:r>
              <a:rPr sz="2400" spc="-5" dirty="0">
                <a:latin typeface="Times New Roman"/>
                <a:cs typeface="Times New Roman"/>
              </a:rPr>
              <a:t>divisible</a:t>
            </a:r>
            <a:r>
              <a:rPr sz="2400" spc="-20" dirty="0">
                <a:latin typeface="Times New Roman"/>
                <a:cs typeface="Times New Roman"/>
              </a:rPr>
              <a:t> </a:t>
            </a:r>
            <a:r>
              <a:rPr sz="2400" dirty="0">
                <a:latin typeface="Times New Roman"/>
                <a:cs typeface="Times New Roman"/>
              </a:rPr>
              <a:t>by 3 </a:t>
            </a:r>
            <a:r>
              <a:rPr sz="2400" spc="-585" dirty="0">
                <a:latin typeface="Times New Roman"/>
                <a:cs typeface="Times New Roman"/>
              </a:rPr>
              <a:t> </a:t>
            </a:r>
            <a:r>
              <a:rPr sz="2400" spc="-5" dirty="0">
                <a:latin typeface="Times New Roman"/>
                <a:cs typeface="Times New Roman"/>
              </a:rPr>
              <a:t>[</a:t>
            </a:r>
            <a:r>
              <a:rPr sz="2000" spc="-5" dirty="0">
                <a:solidFill>
                  <a:srgbClr val="00B050"/>
                </a:solidFill>
                <a:latin typeface="Times New Roman"/>
                <a:cs typeface="Times New Roman"/>
              </a:rPr>
              <a:t>By</a:t>
            </a:r>
            <a:r>
              <a:rPr sz="2000" dirty="0">
                <a:solidFill>
                  <a:srgbClr val="00B050"/>
                </a:solidFill>
                <a:latin typeface="Times New Roman"/>
                <a:cs typeface="Times New Roman"/>
              </a:rPr>
              <a:t> </a:t>
            </a:r>
            <a:r>
              <a:rPr sz="2000" spc="-5" dirty="0">
                <a:solidFill>
                  <a:srgbClr val="00B050"/>
                </a:solidFill>
                <a:latin typeface="Times New Roman"/>
                <a:cs typeface="Times New Roman"/>
              </a:rPr>
              <a:t>similar</a:t>
            </a:r>
            <a:r>
              <a:rPr sz="2000" spc="-30" dirty="0">
                <a:solidFill>
                  <a:srgbClr val="00B050"/>
                </a:solidFill>
                <a:latin typeface="Times New Roman"/>
                <a:cs typeface="Times New Roman"/>
              </a:rPr>
              <a:t> </a:t>
            </a:r>
            <a:r>
              <a:rPr sz="2000" spc="-5" dirty="0">
                <a:solidFill>
                  <a:srgbClr val="00B050"/>
                </a:solidFill>
                <a:latin typeface="Times New Roman"/>
                <a:cs typeface="Times New Roman"/>
              </a:rPr>
              <a:t>reasoning for</a:t>
            </a:r>
            <a:r>
              <a:rPr sz="2000" spc="-30" dirty="0">
                <a:solidFill>
                  <a:srgbClr val="00B050"/>
                </a:solidFill>
                <a:latin typeface="Times New Roman"/>
                <a:cs typeface="Times New Roman"/>
              </a:rPr>
              <a:t> </a:t>
            </a:r>
            <a:r>
              <a:rPr sz="2000" spc="-5" dirty="0">
                <a:solidFill>
                  <a:srgbClr val="00B050"/>
                </a:solidFill>
                <a:latin typeface="Times New Roman"/>
                <a:cs typeface="Times New Roman"/>
              </a:rPr>
              <a:t>divisibility</a:t>
            </a:r>
            <a:r>
              <a:rPr sz="2000" spc="-20" dirty="0">
                <a:solidFill>
                  <a:srgbClr val="00B050"/>
                </a:solidFill>
                <a:latin typeface="Times New Roman"/>
                <a:cs typeface="Times New Roman"/>
              </a:rPr>
              <a:t> </a:t>
            </a:r>
            <a:r>
              <a:rPr sz="2000" spc="-5" dirty="0">
                <a:solidFill>
                  <a:srgbClr val="00B050"/>
                </a:solidFill>
                <a:latin typeface="Times New Roman"/>
                <a:cs typeface="Times New Roman"/>
              </a:rPr>
              <a:t>by</a:t>
            </a:r>
            <a:r>
              <a:rPr sz="2000" dirty="0">
                <a:solidFill>
                  <a:srgbClr val="00B050"/>
                </a:solidFill>
                <a:latin typeface="Times New Roman"/>
                <a:cs typeface="Times New Roman"/>
              </a:rPr>
              <a:t> </a:t>
            </a:r>
            <a:r>
              <a:rPr sz="2000" spc="-10" dirty="0">
                <a:solidFill>
                  <a:srgbClr val="00B050"/>
                </a:solidFill>
                <a:latin typeface="Times New Roman"/>
                <a:cs typeface="Times New Roman"/>
              </a:rPr>
              <a:t>4</a:t>
            </a:r>
            <a:r>
              <a:rPr sz="2400" spc="-10" dirty="0">
                <a:latin typeface="Times New Roman"/>
                <a:cs typeface="Times New Roman"/>
              </a:rPr>
              <a:t>].</a:t>
            </a:r>
            <a:endParaRPr sz="2400">
              <a:latin typeface="Times New Roman"/>
              <a:cs typeface="Times New Roman"/>
            </a:endParaRPr>
          </a:p>
          <a:p>
            <a:pPr marL="12700">
              <a:lnSpc>
                <a:spcPct val="100000"/>
              </a:lnSpc>
              <a:spcBef>
                <a:spcPts val="575"/>
              </a:spcBef>
            </a:pPr>
            <a:r>
              <a:rPr sz="2400" u="heavy" spc="-5" dirty="0">
                <a:uFill>
                  <a:solidFill>
                    <a:srgbClr val="000000"/>
                  </a:solidFill>
                </a:uFill>
                <a:latin typeface="Times New Roman"/>
                <a:cs typeface="Times New Roman"/>
              </a:rPr>
              <a:t>Some</a:t>
            </a:r>
            <a:r>
              <a:rPr sz="2400" u="heavy" spc="-15" dirty="0">
                <a:uFill>
                  <a:solidFill>
                    <a:srgbClr val="000000"/>
                  </a:solidFill>
                </a:uFill>
                <a:latin typeface="Times New Roman"/>
                <a:cs typeface="Times New Roman"/>
              </a:rPr>
              <a:t> </a:t>
            </a:r>
            <a:r>
              <a:rPr sz="2400" u="heavy" spc="-5" dirty="0">
                <a:uFill>
                  <a:solidFill>
                    <a:srgbClr val="000000"/>
                  </a:solidFill>
                </a:uFill>
                <a:latin typeface="Times New Roman"/>
                <a:cs typeface="Times New Roman"/>
              </a:rPr>
              <a:t>are</a:t>
            </a:r>
            <a:r>
              <a:rPr sz="2400" u="heavy" spc="-10" dirty="0">
                <a:uFill>
                  <a:solidFill>
                    <a:srgbClr val="000000"/>
                  </a:solidFill>
                </a:uFill>
                <a:latin typeface="Times New Roman"/>
                <a:cs typeface="Times New Roman"/>
              </a:rPr>
              <a:t> </a:t>
            </a:r>
            <a:r>
              <a:rPr sz="2400" u="heavy" spc="-5" dirty="0">
                <a:uFill>
                  <a:solidFill>
                    <a:srgbClr val="000000"/>
                  </a:solidFill>
                </a:uFill>
                <a:latin typeface="Times New Roman"/>
                <a:cs typeface="Times New Roman"/>
              </a:rPr>
              <a:t>divisible</a:t>
            </a:r>
            <a:r>
              <a:rPr sz="2400" u="heavy" spc="-30" dirty="0">
                <a:uFill>
                  <a:solidFill>
                    <a:srgbClr val="000000"/>
                  </a:solidFill>
                </a:uFill>
                <a:latin typeface="Times New Roman"/>
                <a:cs typeface="Times New Roman"/>
              </a:rPr>
              <a:t> </a:t>
            </a:r>
            <a:r>
              <a:rPr sz="2400" u="heavy" dirty="0">
                <a:uFill>
                  <a:solidFill>
                    <a:srgbClr val="000000"/>
                  </a:solidFill>
                </a:uFill>
                <a:latin typeface="Times New Roman"/>
                <a:cs typeface="Times New Roman"/>
              </a:rPr>
              <a:t>by</a:t>
            </a:r>
            <a:r>
              <a:rPr sz="2400" u="heavy" spc="-5" dirty="0">
                <a:uFill>
                  <a:solidFill>
                    <a:srgbClr val="000000"/>
                  </a:solidFill>
                </a:uFill>
                <a:latin typeface="Times New Roman"/>
                <a:cs typeface="Times New Roman"/>
              </a:rPr>
              <a:t> </a:t>
            </a:r>
            <a:r>
              <a:rPr sz="2400" u="heavy" dirty="0">
                <a:uFill>
                  <a:solidFill>
                    <a:srgbClr val="000000"/>
                  </a:solidFill>
                </a:uFill>
                <a:latin typeface="Times New Roman"/>
                <a:cs typeface="Times New Roman"/>
              </a:rPr>
              <a:t>3</a:t>
            </a:r>
            <a:r>
              <a:rPr sz="2400" u="heavy" spc="-10" dirty="0">
                <a:uFill>
                  <a:solidFill>
                    <a:srgbClr val="000000"/>
                  </a:solidFill>
                </a:uFill>
                <a:latin typeface="Times New Roman"/>
                <a:cs typeface="Times New Roman"/>
              </a:rPr>
              <a:t> </a:t>
            </a:r>
            <a:r>
              <a:rPr sz="2400" u="heavy" dirty="0">
                <a:uFill>
                  <a:solidFill>
                    <a:srgbClr val="000000"/>
                  </a:solidFill>
                </a:uFill>
                <a:latin typeface="Times New Roman"/>
                <a:cs typeface="Times New Roman"/>
              </a:rPr>
              <a:t>and</a:t>
            </a:r>
            <a:r>
              <a:rPr sz="2400" u="heavy" spc="-15" dirty="0">
                <a:uFill>
                  <a:solidFill>
                    <a:srgbClr val="000000"/>
                  </a:solidFill>
                </a:uFill>
                <a:latin typeface="Times New Roman"/>
                <a:cs typeface="Times New Roman"/>
              </a:rPr>
              <a:t> </a:t>
            </a:r>
            <a:r>
              <a:rPr sz="2400" u="heavy" dirty="0">
                <a:uFill>
                  <a:solidFill>
                    <a:srgbClr val="000000"/>
                  </a:solidFill>
                </a:uFill>
                <a:latin typeface="Times New Roman"/>
                <a:cs typeface="Times New Roman"/>
              </a:rPr>
              <a:t>4</a:t>
            </a:r>
            <a:endParaRPr sz="2400">
              <a:latin typeface="Times New Roman"/>
              <a:cs typeface="Times New Roman"/>
            </a:endParaRPr>
          </a:p>
          <a:p>
            <a:pPr marL="12700">
              <a:lnSpc>
                <a:spcPct val="100000"/>
              </a:lnSpc>
              <a:spcBef>
                <a:spcPts val="580"/>
              </a:spcBef>
            </a:pPr>
            <a:r>
              <a:rPr sz="2400" dirty="0">
                <a:latin typeface="Times New Roman"/>
                <a:cs typeface="Times New Roman"/>
              </a:rPr>
              <a:t>108</a:t>
            </a:r>
            <a:r>
              <a:rPr sz="2400" spc="-10" dirty="0">
                <a:latin typeface="Times New Roman"/>
                <a:cs typeface="Times New Roman"/>
              </a:rPr>
              <a:t> </a:t>
            </a:r>
            <a:r>
              <a:rPr sz="2400" dirty="0">
                <a:latin typeface="Times New Roman"/>
                <a:cs typeface="Times New Roman"/>
              </a:rPr>
              <a:t>=</a:t>
            </a:r>
            <a:r>
              <a:rPr sz="2400" spc="-15" dirty="0">
                <a:latin typeface="Times New Roman"/>
                <a:cs typeface="Times New Roman"/>
              </a:rPr>
              <a:t> </a:t>
            </a:r>
            <a:r>
              <a:rPr sz="2400" dirty="0">
                <a:latin typeface="Times New Roman"/>
                <a:cs typeface="Times New Roman"/>
              </a:rPr>
              <a:t>9*12;</a:t>
            </a:r>
            <a:r>
              <a:rPr sz="2400" spc="-15" dirty="0">
                <a:latin typeface="Times New Roman"/>
                <a:cs typeface="Times New Roman"/>
              </a:rPr>
              <a:t> </a:t>
            </a:r>
            <a:r>
              <a:rPr sz="2400" dirty="0">
                <a:latin typeface="Times New Roman"/>
                <a:cs typeface="Times New Roman"/>
              </a:rPr>
              <a:t>996</a:t>
            </a:r>
            <a:r>
              <a:rPr sz="2400" spc="-10" dirty="0">
                <a:latin typeface="Times New Roman"/>
                <a:cs typeface="Times New Roman"/>
              </a:rPr>
              <a:t> </a:t>
            </a:r>
            <a:r>
              <a:rPr sz="2400" dirty="0">
                <a:latin typeface="Times New Roman"/>
                <a:cs typeface="Times New Roman"/>
              </a:rPr>
              <a:t>=</a:t>
            </a:r>
            <a:r>
              <a:rPr sz="2400" spc="-15" dirty="0">
                <a:latin typeface="Times New Roman"/>
                <a:cs typeface="Times New Roman"/>
              </a:rPr>
              <a:t> </a:t>
            </a:r>
            <a:r>
              <a:rPr sz="2400" dirty="0">
                <a:latin typeface="Times New Roman"/>
                <a:cs typeface="Times New Roman"/>
              </a:rPr>
              <a:t>12*83;</a:t>
            </a:r>
            <a:r>
              <a:rPr sz="2400" spc="-10" dirty="0">
                <a:latin typeface="Times New Roman"/>
                <a:cs typeface="Times New Roman"/>
              </a:rPr>
              <a:t> </a:t>
            </a:r>
            <a:r>
              <a:rPr sz="2400" spc="-5" dirty="0">
                <a:latin typeface="Times New Roman"/>
                <a:cs typeface="Times New Roman"/>
              </a:rPr>
              <a:t>83-9+1=75</a:t>
            </a:r>
            <a:endParaRPr sz="2400">
              <a:latin typeface="Times New Roman"/>
              <a:cs typeface="Times New Roman"/>
            </a:endParaRPr>
          </a:p>
          <a:p>
            <a:pPr marL="354965" marR="5080" indent="-342900">
              <a:lnSpc>
                <a:spcPct val="100000"/>
              </a:lnSpc>
              <a:spcBef>
                <a:spcPts val="575"/>
              </a:spcBef>
            </a:pPr>
            <a:r>
              <a:rPr sz="2400" dirty="0">
                <a:latin typeface="Times New Roman"/>
                <a:cs typeface="Times New Roman"/>
              </a:rPr>
              <a:t>225 + 300 – 75 = 450 </a:t>
            </a:r>
            <a:r>
              <a:rPr sz="2400" spc="-5" dirty="0">
                <a:latin typeface="Times New Roman"/>
                <a:cs typeface="Times New Roman"/>
              </a:rPr>
              <a:t>[</a:t>
            </a:r>
            <a:r>
              <a:rPr sz="2000" spc="-5" dirty="0">
                <a:solidFill>
                  <a:srgbClr val="00B050"/>
                </a:solidFill>
                <a:latin typeface="Times New Roman"/>
                <a:cs typeface="Times New Roman"/>
              </a:rPr>
              <a:t>we do not want to double count integers divisible </a:t>
            </a:r>
            <a:r>
              <a:rPr sz="2000" spc="-484" dirty="0">
                <a:solidFill>
                  <a:srgbClr val="00B050"/>
                </a:solidFill>
                <a:latin typeface="Times New Roman"/>
                <a:cs typeface="Times New Roman"/>
              </a:rPr>
              <a:t> </a:t>
            </a:r>
            <a:r>
              <a:rPr sz="2000" spc="-5" dirty="0">
                <a:solidFill>
                  <a:srgbClr val="00B050"/>
                </a:solidFill>
                <a:latin typeface="Times New Roman"/>
                <a:cs typeface="Times New Roman"/>
              </a:rPr>
              <a:t>by</a:t>
            </a:r>
            <a:r>
              <a:rPr sz="2000" spc="-10" dirty="0">
                <a:solidFill>
                  <a:srgbClr val="00B050"/>
                </a:solidFill>
                <a:latin typeface="Times New Roman"/>
                <a:cs typeface="Times New Roman"/>
              </a:rPr>
              <a:t> </a:t>
            </a:r>
            <a:r>
              <a:rPr sz="2000" spc="-5" dirty="0">
                <a:solidFill>
                  <a:srgbClr val="00B050"/>
                </a:solidFill>
                <a:latin typeface="Times New Roman"/>
                <a:cs typeface="Times New Roman"/>
              </a:rPr>
              <a:t>both</a:t>
            </a:r>
            <a:r>
              <a:rPr sz="2000" spc="-15" dirty="0">
                <a:solidFill>
                  <a:srgbClr val="00B050"/>
                </a:solidFill>
                <a:latin typeface="Times New Roman"/>
                <a:cs typeface="Times New Roman"/>
              </a:rPr>
              <a:t> </a:t>
            </a:r>
            <a:r>
              <a:rPr sz="2000" spc="-5" dirty="0">
                <a:solidFill>
                  <a:srgbClr val="00B050"/>
                </a:solidFill>
                <a:latin typeface="Times New Roman"/>
                <a:cs typeface="Times New Roman"/>
              </a:rPr>
              <a:t>3 and </a:t>
            </a:r>
            <a:r>
              <a:rPr sz="2000" dirty="0">
                <a:solidFill>
                  <a:srgbClr val="00B050"/>
                </a:solidFill>
                <a:latin typeface="Times New Roman"/>
                <a:cs typeface="Times New Roman"/>
              </a:rPr>
              <a:t>4</a:t>
            </a:r>
            <a:r>
              <a:rPr sz="2400" dirty="0">
                <a:latin typeface="Times New Roman"/>
                <a:cs typeface="Times New Roman"/>
              </a:rPr>
              <a:t>]</a:t>
            </a:r>
            <a:endParaRPr sz="24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16</a:t>
            </a:fld>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3497" y="627380"/>
            <a:ext cx="8711565" cy="1000760"/>
          </a:xfrm>
          <a:prstGeom prst="rect">
            <a:avLst/>
          </a:prstGeom>
        </p:spPr>
        <p:txBody>
          <a:bodyPr vert="horz" wrap="square" lIns="0" tIns="12065" rIns="0" bIns="0" rtlCol="0">
            <a:spAutoFit/>
          </a:bodyPr>
          <a:lstStyle/>
          <a:p>
            <a:pPr marL="1873885" marR="5080" indent="-1861820">
              <a:lnSpc>
                <a:spcPct val="100000"/>
              </a:lnSpc>
              <a:spcBef>
                <a:spcPts val="95"/>
              </a:spcBef>
            </a:pPr>
            <a:r>
              <a:rPr sz="3200" spc="-5" dirty="0"/>
              <a:t>How many</a:t>
            </a:r>
            <a:r>
              <a:rPr sz="3200" spc="10" dirty="0"/>
              <a:t> </a:t>
            </a:r>
            <a:r>
              <a:rPr sz="3200" spc="-5" dirty="0"/>
              <a:t>positive</a:t>
            </a:r>
            <a:r>
              <a:rPr sz="3200" spc="25" dirty="0"/>
              <a:t> </a:t>
            </a:r>
            <a:r>
              <a:rPr sz="3200" spc="-5" dirty="0"/>
              <a:t>integers</a:t>
            </a:r>
            <a:r>
              <a:rPr sz="3200" spc="10" dirty="0"/>
              <a:t> </a:t>
            </a:r>
            <a:r>
              <a:rPr sz="3200" spc="-5" dirty="0"/>
              <a:t>with</a:t>
            </a:r>
            <a:r>
              <a:rPr sz="3200" spc="5" dirty="0"/>
              <a:t> </a:t>
            </a:r>
            <a:r>
              <a:rPr sz="3200" spc="-5" dirty="0"/>
              <a:t>exactly</a:t>
            </a:r>
            <a:r>
              <a:rPr sz="3200" spc="15" dirty="0"/>
              <a:t> </a:t>
            </a:r>
            <a:r>
              <a:rPr sz="3200" spc="-5" dirty="0"/>
              <a:t>three</a:t>
            </a:r>
            <a:r>
              <a:rPr sz="3200" spc="20" dirty="0"/>
              <a:t> </a:t>
            </a:r>
            <a:r>
              <a:rPr sz="3200" spc="-5" dirty="0"/>
              <a:t>decimal</a:t>
            </a:r>
            <a:r>
              <a:rPr sz="3200" spc="15" dirty="0"/>
              <a:t> </a:t>
            </a:r>
            <a:r>
              <a:rPr sz="3200" spc="-5" dirty="0"/>
              <a:t>digits </a:t>
            </a:r>
            <a:r>
              <a:rPr sz="3200" spc="-690" dirty="0"/>
              <a:t> </a:t>
            </a:r>
            <a:r>
              <a:rPr sz="3200" spc="-5" dirty="0"/>
              <a:t>(between</a:t>
            </a:r>
            <a:r>
              <a:rPr sz="3200" spc="15" dirty="0"/>
              <a:t> </a:t>
            </a:r>
            <a:r>
              <a:rPr sz="3200" spc="-5" dirty="0"/>
              <a:t>100</a:t>
            </a:r>
            <a:r>
              <a:rPr sz="3200" spc="15" dirty="0"/>
              <a:t> </a:t>
            </a:r>
            <a:r>
              <a:rPr sz="3200" spc="-5" dirty="0"/>
              <a:t>and</a:t>
            </a:r>
            <a:r>
              <a:rPr sz="3200" spc="10" dirty="0"/>
              <a:t> </a:t>
            </a:r>
            <a:r>
              <a:rPr sz="3200" spc="-5" dirty="0"/>
              <a:t>999</a:t>
            </a:r>
            <a:r>
              <a:rPr sz="3200" spc="20" dirty="0"/>
              <a:t> </a:t>
            </a:r>
            <a:r>
              <a:rPr sz="3200" spc="-5" dirty="0"/>
              <a:t>inclusively):</a:t>
            </a:r>
            <a:endParaRPr sz="3200"/>
          </a:p>
        </p:txBody>
      </p:sp>
      <p:pic>
        <p:nvPicPr>
          <p:cNvPr id="3" name="object 3"/>
          <p:cNvPicPr/>
          <p:nvPr/>
        </p:nvPicPr>
        <p:blipFill>
          <a:blip r:embed="rId2" cstate="print"/>
          <a:stretch>
            <a:fillRect/>
          </a:stretch>
        </p:blipFill>
        <p:spPr>
          <a:xfrm>
            <a:off x="701040" y="2229611"/>
            <a:ext cx="165353" cy="170687"/>
          </a:xfrm>
          <a:prstGeom prst="rect">
            <a:avLst/>
          </a:prstGeom>
        </p:spPr>
      </p:pic>
      <p:pic>
        <p:nvPicPr>
          <p:cNvPr id="4" name="object 4"/>
          <p:cNvPicPr/>
          <p:nvPr/>
        </p:nvPicPr>
        <p:blipFill>
          <a:blip r:embed="rId2" cstate="print"/>
          <a:stretch>
            <a:fillRect/>
          </a:stretch>
        </p:blipFill>
        <p:spPr>
          <a:xfrm>
            <a:off x="701040" y="3107435"/>
            <a:ext cx="165353" cy="170687"/>
          </a:xfrm>
          <a:prstGeom prst="rect">
            <a:avLst/>
          </a:prstGeom>
        </p:spPr>
      </p:pic>
      <p:sp>
        <p:nvSpPr>
          <p:cNvPr id="5" name="object 5"/>
          <p:cNvSpPr txBox="1"/>
          <p:nvPr/>
        </p:nvSpPr>
        <p:spPr>
          <a:xfrm>
            <a:off x="688340" y="2006600"/>
            <a:ext cx="4709160" cy="2659380"/>
          </a:xfrm>
          <a:prstGeom prst="rect">
            <a:avLst/>
          </a:prstGeom>
        </p:spPr>
        <p:txBody>
          <a:bodyPr vert="horz" wrap="square" lIns="0" tIns="85725" rIns="0" bIns="0" rtlCol="0">
            <a:spAutoFit/>
          </a:bodyPr>
          <a:lstStyle/>
          <a:p>
            <a:pPr marL="355600">
              <a:lnSpc>
                <a:spcPct val="100000"/>
              </a:lnSpc>
              <a:spcBef>
                <a:spcPts val="675"/>
              </a:spcBef>
            </a:pPr>
            <a:r>
              <a:rPr sz="2400" b="1" spc="-15" dirty="0">
                <a:latin typeface="Times New Roman"/>
                <a:cs typeface="Times New Roman"/>
              </a:rPr>
              <a:t>Are </a:t>
            </a:r>
            <a:r>
              <a:rPr sz="2400" b="1" spc="-5" dirty="0">
                <a:latin typeface="Times New Roman"/>
                <a:cs typeface="Times New Roman"/>
              </a:rPr>
              <a:t>not</a:t>
            </a:r>
            <a:r>
              <a:rPr sz="2400" b="1" spc="-10" dirty="0">
                <a:latin typeface="Times New Roman"/>
                <a:cs typeface="Times New Roman"/>
              </a:rPr>
              <a:t> </a:t>
            </a:r>
            <a:r>
              <a:rPr sz="2400" b="1" spc="-5" dirty="0">
                <a:latin typeface="Times New Roman"/>
                <a:cs typeface="Times New Roman"/>
              </a:rPr>
              <a:t>divisible</a:t>
            </a:r>
            <a:r>
              <a:rPr sz="2400" b="1" spc="-10" dirty="0">
                <a:latin typeface="Times New Roman"/>
                <a:cs typeface="Times New Roman"/>
              </a:rPr>
              <a:t> </a:t>
            </a:r>
            <a:r>
              <a:rPr sz="2400" b="1" spc="-5" dirty="0">
                <a:latin typeface="Times New Roman"/>
                <a:cs typeface="Times New Roman"/>
              </a:rPr>
              <a:t>by either</a:t>
            </a:r>
            <a:r>
              <a:rPr sz="2400" b="1" spc="-65" dirty="0">
                <a:latin typeface="Times New Roman"/>
                <a:cs typeface="Times New Roman"/>
              </a:rPr>
              <a:t> </a:t>
            </a:r>
            <a:r>
              <a:rPr sz="2400" b="1" dirty="0">
                <a:latin typeface="Times New Roman"/>
                <a:cs typeface="Times New Roman"/>
              </a:rPr>
              <a:t>3</a:t>
            </a:r>
            <a:r>
              <a:rPr sz="2400" b="1" spc="-10" dirty="0">
                <a:latin typeface="Times New Roman"/>
                <a:cs typeface="Times New Roman"/>
              </a:rPr>
              <a:t> </a:t>
            </a:r>
            <a:r>
              <a:rPr sz="2400" b="1" dirty="0">
                <a:latin typeface="Times New Roman"/>
                <a:cs typeface="Times New Roman"/>
              </a:rPr>
              <a:t>or</a:t>
            </a:r>
            <a:r>
              <a:rPr sz="2400" b="1" spc="-55" dirty="0">
                <a:latin typeface="Times New Roman"/>
                <a:cs typeface="Times New Roman"/>
              </a:rPr>
              <a:t> </a:t>
            </a:r>
            <a:r>
              <a:rPr sz="2400" b="1" dirty="0">
                <a:latin typeface="Times New Roman"/>
                <a:cs typeface="Times New Roman"/>
              </a:rPr>
              <a:t>4?</a:t>
            </a:r>
            <a:endParaRPr sz="2400">
              <a:latin typeface="Times New Roman"/>
              <a:cs typeface="Times New Roman"/>
            </a:endParaRPr>
          </a:p>
          <a:p>
            <a:pPr marL="12700">
              <a:lnSpc>
                <a:spcPct val="100000"/>
              </a:lnSpc>
              <a:spcBef>
                <a:spcPts val="575"/>
              </a:spcBef>
            </a:pPr>
            <a:r>
              <a:rPr sz="2400" dirty="0">
                <a:latin typeface="Times New Roman"/>
                <a:cs typeface="Times New Roman"/>
              </a:rPr>
              <a:t>900</a:t>
            </a:r>
            <a:r>
              <a:rPr sz="2400" spc="-20" dirty="0">
                <a:latin typeface="Times New Roman"/>
                <a:cs typeface="Times New Roman"/>
              </a:rPr>
              <a:t> </a:t>
            </a:r>
            <a:r>
              <a:rPr sz="2400" dirty="0">
                <a:latin typeface="Times New Roman"/>
                <a:cs typeface="Times New Roman"/>
              </a:rPr>
              <a:t>–</a:t>
            </a:r>
            <a:r>
              <a:rPr sz="2400" spc="-20" dirty="0">
                <a:latin typeface="Times New Roman"/>
                <a:cs typeface="Times New Roman"/>
              </a:rPr>
              <a:t> </a:t>
            </a:r>
            <a:r>
              <a:rPr sz="2400" dirty="0">
                <a:latin typeface="Times New Roman"/>
                <a:cs typeface="Times New Roman"/>
              </a:rPr>
              <a:t>450</a:t>
            </a:r>
            <a:r>
              <a:rPr sz="2400" spc="-20" dirty="0">
                <a:latin typeface="Times New Roman"/>
                <a:cs typeface="Times New Roman"/>
              </a:rPr>
              <a:t> </a:t>
            </a:r>
            <a:r>
              <a:rPr sz="2400" dirty="0">
                <a:latin typeface="Times New Roman"/>
                <a:cs typeface="Times New Roman"/>
              </a:rPr>
              <a:t>=</a:t>
            </a:r>
            <a:r>
              <a:rPr sz="2400" spc="-20" dirty="0">
                <a:latin typeface="Times New Roman"/>
                <a:cs typeface="Times New Roman"/>
              </a:rPr>
              <a:t> </a:t>
            </a:r>
            <a:r>
              <a:rPr sz="2400" dirty="0">
                <a:latin typeface="Times New Roman"/>
                <a:cs typeface="Times New Roman"/>
              </a:rPr>
              <a:t>450</a:t>
            </a:r>
            <a:endParaRPr sz="2400">
              <a:latin typeface="Times New Roman"/>
              <a:cs typeface="Times New Roman"/>
            </a:endParaRPr>
          </a:p>
          <a:p>
            <a:pPr marL="355600">
              <a:lnSpc>
                <a:spcPct val="100000"/>
              </a:lnSpc>
              <a:spcBef>
                <a:spcPts val="575"/>
              </a:spcBef>
            </a:pPr>
            <a:r>
              <a:rPr sz="2400" b="1" spc="-15" dirty="0">
                <a:latin typeface="Times New Roman"/>
                <a:cs typeface="Times New Roman"/>
              </a:rPr>
              <a:t>Are </a:t>
            </a:r>
            <a:r>
              <a:rPr sz="2400" b="1" spc="-5" dirty="0">
                <a:latin typeface="Times New Roman"/>
                <a:cs typeface="Times New Roman"/>
              </a:rPr>
              <a:t>divisible</a:t>
            </a:r>
            <a:r>
              <a:rPr sz="2400" b="1" spc="-15" dirty="0">
                <a:latin typeface="Times New Roman"/>
                <a:cs typeface="Times New Roman"/>
              </a:rPr>
              <a:t> </a:t>
            </a:r>
            <a:r>
              <a:rPr sz="2400" b="1" spc="-5" dirty="0">
                <a:latin typeface="Times New Roman"/>
                <a:cs typeface="Times New Roman"/>
              </a:rPr>
              <a:t>by </a:t>
            </a:r>
            <a:r>
              <a:rPr sz="2400" b="1" dirty="0">
                <a:latin typeface="Times New Roman"/>
                <a:cs typeface="Times New Roman"/>
              </a:rPr>
              <a:t>3</a:t>
            </a:r>
            <a:r>
              <a:rPr sz="2400" b="1" spc="-5" dirty="0">
                <a:latin typeface="Times New Roman"/>
                <a:cs typeface="Times New Roman"/>
              </a:rPr>
              <a:t> but</a:t>
            </a:r>
            <a:r>
              <a:rPr sz="2400" b="1" dirty="0">
                <a:latin typeface="Times New Roman"/>
                <a:cs typeface="Times New Roman"/>
              </a:rPr>
              <a:t> </a:t>
            </a:r>
            <a:r>
              <a:rPr sz="2400" b="1" spc="-5" dirty="0">
                <a:latin typeface="Times New Roman"/>
                <a:cs typeface="Times New Roman"/>
              </a:rPr>
              <a:t>not</a:t>
            </a:r>
            <a:r>
              <a:rPr sz="2400" b="1" spc="5" dirty="0">
                <a:latin typeface="Times New Roman"/>
                <a:cs typeface="Times New Roman"/>
              </a:rPr>
              <a:t> </a:t>
            </a:r>
            <a:r>
              <a:rPr sz="2400" b="1" spc="-5" dirty="0">
                <a:latin typeface="Times New Roman"/>
                <a:cs typeface="Times New Roman"/>
              </a:rPr>
              <a:t>by </a:t>
            </a:r>
            <a:r>
              <a:rPr sz="2400" b="1" dirty="0">
                <a:latin typeface="Times New Roman"/>
                <a:cs typeface="Times New Roman"/>
              </a:rPr>
              <a:t>4?</a:t>
            </a:r>
            <a:endParaRPr sz="2400">
              <a:latin typeface="Times New Roman"/>
              <a:cs typeface="Times New Roman"/>
            </a:endParaRPr>
          </a:p>
          <a:p>
            <a:pPr marL="12700">
              <a:lnSpc>
                <a:spcPct val="100000"/>
              </a:lnSpc>
              <a:spcBef>
                <a:spcPts val="575"/>
              </a:spcBef>
            </a:pPr>
            <a:r>
              <a:rPr sz="2400" dirty="0">
                <a:latin typeface="Times New Roman"/>
                <a:cs typeface="Times New Roman"/>
              </a:rPr>
              <a:t>300</a:t>
            </a:r>
            <a:r>
              <a:rPr sz="2400" spc="-20" dirty="0">
                <a:latin typeface="Times New Roman"/>
                <a:cs typeface="Times New Roman"/>
              </a:rPr>
              <a:t> </a:t>
            </a:r>
            <a:r>
              <a:rPr sz="2400" spc="-5" dirty="0">
                <a:latin typeface="Times New Roman"/>
                <a:cs typeface="Times New Roman"/>
              </a:rPr>
              <a:t>divisible</a:t>
            </a:r>
            <a:r>
              <a:rPr sz="2400" spc="-35" dirty="0">
                <a:latin typeface="Times New Roman"/>
                <a:cs typeface="Times New Roman"/>
              </a:rPr>
              <a:t> </a:t>
            </a:r>
            <a:r>
              <a:rPr sz="2400" dirty="0">
                <a:latin typeface="Times New Roman"/>
                <a:cs typeface="Times New Roman"/>
              </a:rPr>
              <a:t>by</a:t>
            </a:r>
            <a:r>
              <a:rPr sz="2400" spc="-20" dirty="0">
                <a:latin typeface="Times New Roman"/>
                <a:cs typeface="Times New Roman"/>
              </a:rPr>
              <a:t> </a:t>
            </a:r>
            <a:r>
              <a:rPr sz="2400" dirty="0">
                <a:latin typeface="Times New Roman"/>
                <a:cs typeface="Times New Roman"/>
              </a:rPr>
              <a:t>3</a:t>
            </a:r>
            <a:endParaRPr sz="2400">
              <a:latin typeface="Times New Roman"/>
              <a:cs typeface="Times New Roman"/>
            </a:endParaRPr>
          </a:p>
          <a:p>
            <a:pPr marL="12700">
              <a:lnSpc>
                <a:spcPct val="100000"/>
              </a:lnSpc>
              <a:spcBef>
                <a:spcPts val="580"/>
              </a:spcBef>
            </a:pPr>
            <a:r>
              <a:rPr sz="2400" dirty="0">
                <a:latin typeface="Times New Roman"/>
                <a:cs typeface="Times New Roman"/>
              </a:rPr>
              <a:t>75</a:t>
            </a:r>
            <a:r>
              <a:rPr sz="2400" spc="-15" dirty="0">
                <a:latin typeface="Times New Roman"/>
                <a:cs typeface="Times New Roman"/>
              </a:rPr>
              <a:t> </a:t>
            </a:r>
            <a:r>
              <a:rPr sz="2400" spc="-5" dirty="0">
                <a:latin typeface="Times New Roman"/>
                <a:cs typeface="Times New Roman"/>
              </a:rPr>
              <a:t>divisible</a:t>
            </a:r>
            <a:r>
              <a:rPr sz="2400" spc="-30" dirty="0">
                <a:latin typeface="Times New Roman"/>
                <a:cs typeface="Times New Roman"/>
              </a:rPr>
              <a:t> </a:t>
            </a:r>
            <a:r>
              <a:rPr sz="2400" dirty="0">
                <a:latin typeface="Times New Roman"/>
                <a:cs typeface="Times New Roman"/>
              </a:rPr>
              <a:t>by</a:t>
            </a:r>
            <a:r>
              <a:rPr sz="2400" spc="-15" dirty="0">
                <a:latin typeface="Times New Roman"/>
                <a:cs typeface="Times New Roman"/>
              </a:rPr>
              <a:t> </a:t>
            </a:r>
            <a:r>
              <a:rPr sz="2400" dirty="0">
                <a:latin typeface="Times New Roman"/>
                <a:cs typeface="Times New Roman"/>
              </a:rPr>
              <a:t>3</a:t>
            </a:r>
            <a:r>
              <a:rPr sz="2400" spc="-10" dirty="0">
                <a:latin typeface="Times New Roman"/>
                <a:cs typeface="Times New Roman"/>
              </a:rPr>
              <a:t> </a:t>
            </a:r>
            <a:r>
              <a:rPr sz="2400" dirty="0">
                <a:latin typeface="Times New Roman"/>
                <a:cs typeface="Times New Roman"/>
              </a:rPr>
              <a:t>and</a:t>
            </a:r>
            <a:r>
              <a:rPr sz="2400" spc="-20" dirty="0">
                <a:latin typeface="Times New Roman"/>
                <a:cs typeface="Times New Roman"/>
              </a:rPr>
              <a:t> </a:t>
            </a:r>
            <a:r>
              <a:rPr sz="2400" dirty="0">
                <a:latin typeface="Times New Roman"/>
                <a:cs typeface="Times New Roman"/>
              </a:rPr>
              <a:t>4</a:t>
            </a:r>
            <a:endParaRPr sz="2400">
              <a:latin typeface="Times New Roman"/>
              <a:cs typeface="Times New Roman"/>
            </a:endParaRPr>
          </a:p>
          <a:p>
            <a:pPr marL="12700">
              <a:lnSpc>
                <a:spcPct val="100000"/>
              </a:lnSpc>
              <a:spcBef>
                <a:spcPts val="575"/>
              </a:spcBef>
            </a:pPr>
            <a:r>
              <a:rPr sz="2400" dirty="0">
                <a:latin typeface="Times New Roman"/>
                <a:cs typeface="Times New Roman"/>
              </a:rPr>
              <a:t>300</a:t>
            </a:r>
            <a:r>
              <a:rPr sz="2400" spc="-25" dirty="0">
                <a:latin typeface="Times New Roman"/>
                <a:cs typeface="Times New Roman"/>
              </a:rPr>
              <a:t> </a:t>
            </a:r>
            <a:r>
              <a:rPr sz="2400" dirty="0">
                <a:latin typeface="Times New Roman"/>
                <a:cs typeface="Times New Roman"/>
              </a:rPr>
              <a:t>–</a:t>
            </a:r>
            <a:r>
              <a:rPr sz="2400" spc="-25" dirty="0">
                <a:latin typeface="Times New Roman"/>
                <a:cs typeface="Times New Roman"/>
              </a:rPr>
              <a:t> </a:t>
            </a:r>
            <a:r>
              <a:rPr sz="2400" dirty="0">
                <a:latin typeface="Times New Roman"/>
                <a:cs typeface="Times New Roman"/>
              </a:rPr>
              <a:t>75</a:t>
            </a:r>
            <a:r>
              <a:rPr sz="2400" spc="-20" dirty="0">
                <a:latin typeface="Times New Roman"/>
                <a:cs typeface="Times New Roman"/>
              </a:rPr>
              <a:t> </a:t>
            </a:r>
            <a:r>
              <a:rPr sz="2400" dirty="0">
                <a:latin typeface="Times New Roman"/>
                <a:cs typeface="Times New Roman"/>
              </a:rPr>
              <a:t>=225</a:t>
            </a:r>
            <a:endParaRPr sz="2400">
              <a:latin typeface="Times New Roman"/>
              <a:cs typeface="Times New Roman"/>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17</a:t>
            </a:fld>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3497" y="627380"/>
            <a:ext cx="8711565" cy="1000760"/>
          </a:xfrm>
          <a:prstGeom prst="rect">
            <a:avLst/>
          </a:prstGeom>
        </p:spPr>
        <p:txBody>
          <a:bodyPr vert="horz" wrap="square" lIns="0" tIns="12065" rIns="0" bIns="0" rtlCol="0">
            <a:spAutoFit/>
          </a:bodyPr>
          <a:lstStyle/>
          <a:p>
            <a:pPr marL="1873885" marR="5080" indent="-1861820">
              <a:lnSpc>
                <a:spcPct val="100000"/>
              </a:lnSpc>
              <a:spcBef>
                <a:spcPts val="95"/>
              </a:spcBef>
            </a:pPr>
            <a:r>
              <a:rPr sz="3200" spc="-5" dirty="0"/>
              <a:t>How many</a:t>
            </a:r>
            <a:r>
              <a:rPr sz="3200" spc="10" dirty="0"/>
              <a:t> </a:t>
            </a:r>
            <a:r>
              <a:rPr sz="3200" spc="-5" dirty="0"/>
              <a:t>positive</a:t>
            </a:r>
            <a:r>
              <a:rPr sz="3200" spc="25" dirty="0"/>
              <a:t> </a:t>
            </a:r>
            <a:r>
              <a:rPr sz="3200" spc="-5" dirty="0"/>
              <a:t>integers</a:t>
            </a:r>
            <a:r>
              <a:rPr sz="3200" spc="10" dirty="0"/>
              <a:t> </a:t>
            </a:r>
            <a:r>
              <a:rPr sz="3200" spc="-5" dirty="0"/>
              <a:t>with</a:t>
            </a:r>
            <a:r>
              <a:rPr sz="3200" spc="5" dirty="0"/>
              <a:t> </a:t>
            </a:r>
            <a:r>
              <a:rPr sz="3200" spc="-5" dirty="0"/>
              <a:t>exactly</a:t>
            </a:r>
            <a:r>
              <a:rPr sz="3200" spc="15" dirty="0"/>
              <a:t> </a:t>
            </a:r>
            <a:r>
              <a:rPr sz="3200" spc="-5" dirty="0"/>
              <a:t>three</a:t>
            </a:r>
            <a:r>
              <a:rPr sz="3200" spc="20" dirty="0"/>
              <a:t> </a:t>
            </a:r>
            <a:r>
              <a:rPr sz="3200" spc="-5" dirty="0"/>
              <a:t>decimal</a:t>
            </a:r>
            <a:r>
              <a:rPr sz="3200" spc="15" dirty="0"/>
              <a:t> </a:t>
            </a:r>
            <a:r>
              <a:rPr sz="3200" spc="-5" dirty="0"/>
              <a:t>digits </a:t>
            </a:r>
            <a:r>
              <a:rPr sz="3200" spc="-690" dirty="0"/>
              <a:t> </a:t>
            </a:r>
            <a:r>
              <a:rPr sz="3200" spc="-5" dirty="0"/>
              <a:t>(between</a:t>
            </a:r>
            <a:r>
              <a:rPr sz="3200" spc="15" dirty="0"/>
              <a:t> </a:t>
            </a:r>
            <a:r>
              <a:rPr sz="3200" spc="-5" dirty="0"/>
              <a:t>100</a:t>
            </a:r>
            <a:r>
              <a:rPr sz="3200" spc="15" dirty="0"/>
              <a:t> </a:t>
            </a:r>
            <a:r>
              <a:rPr sz="3200" spc="-5" dirty="0"/>
              <a:t>and</a:t>
            </a:r>
            <a:r>
              <a:rPr sz="3200" spc="10" dirty="0"/>
              <a:t> </a:t>
            </a:r>
            <a:r>
              <a:rPr sz="3200" spc="-5" dirty="0"/>
              <a:t>999</a:t>
            </a:r>
            <a:r>
              <a:rPr sz="3200" spc="20" dirty="0"/>
              <a:t> </a:t>
            </a:r>
            <a:r>
              <a:rPr sz="3200" spc="-5" dirty="0"/>
              <a:t>inclusively):</a:t>
            </a:r>
            <a:endParaRPr sz="3200"/>
          </a:p>
        </p:txBody>
      </p:sp>
      <p:pic>
        <p:nvPicPr>
          <p:cNvPr id="3" name="object 3"/>
          <p:cNvPicPr/>
          <p:nvPr/>
        </p:nvPicPr>
        <p:blipFill>
          <a:blip r:embed="rId2" cstate="print"/>
          <a:stretch>
            <a:fillRect/>
          </a:stretch>
        </p:blipFill>
        <p:spPr>
          <a:xfrm>
            <a:off x="929639" y="2001011"/>
            <a:ext cx="165353" cy="170687"/>
          </a:xfrm>
          <a:prstGeom prst="rect">
            <a:avLst/>
          </a:prstGeom>
        </p:spPr>
      </p:pic>
      <p:sp>
        <p:nvSpPr>
          <p:cNvPr id="4" name="object 4"/>
          <p:cNvSpPr txBox="1"/>
          <p:nvPr/>
        </p:nvSpPr>
        <p:spPr>
          <a:xfrm>
            <a:off x="916939" y="1778000"/>
            <a:ext cx="3588385" cy="903605"/>
          </a:xfrm>
          <a:prstGeom prst="rect">
            <a:avLst/>
          </a:prstGeom>
        </p:spPr>
        <p:txBody>
          <a:bodyPr vert="horz" wrap="square" lIns="0" tIns="85725" rIns="0" bIns="0" rtlCol="0">
            <a:spAutoFit/>
          </a:bodyPr>
          <a:lstStyle/>
          <a:p>
            <a:pPr marL="355600">
              <a:lnSpc>
                <a:spcPct val="100000"/>
              </a:lnSpc>
              <a:spcBef>
                <a:spcPts val="675"/>
              </a:spcBef>
            </a:pPr>
            <a:r>
              <a:rPr sz="2400" b="1" spc="-15" dirty="0">
                <a:latin typeface="Times New Roman"/>
                <a:cs typeface="Times New Roman"/>
              </a:rPr>
              <a:t>Are</a:t>
            </a:r>
            <a:r>
              <a:rPr sz="2400" b="1" spc="-20" dirty="0">
                <a:latin typeface="Times New Roman"/>
                <a:cs typeface="Times New Roman"/>
              </a:rPr>
              <a:t> </a:t>
            </a:r>
            <a:r>
              <a:rPr sz="2400" b="1" spc="-5" dirty="0">
                <a:latin typeface="Times New Roman"/>
                <a:cs typeface="Times New Roman"/>
              </a:rPr>
              <a:t>divisible</a:t>
            </a:r>
            <a:r>
              <a:rPr sz="2400" b="1" spc="-25" dirty="0">
                <a:latin typeface="Times New Roman"/>
                <a:cs typeface="Times New Roman"/>
              </a:rPr>
              <a:t> </a:t>
            </a:r>
            <a:r>
              <a:rPr sz="2400" b="1" spc="-5" dirty="0">
                <a:latin typeface="Times New Roman"/>
                <a:cs typeface="Times New Roman"/>
              </a:rPr>
              <a:t>by </a:t>
            </a:r>
            <a:r>
              <a:rPr sz="2400" b="1" dirty="0">
                <a:latin typeface="Times New Roman"/>
                <a:cs typeface="Times New Roman"/>
              </a:rPr>
              <a:t>3</a:t>
            </a:r>
            <a:r>
              <a:rPr sz="2400" b="1" spc="-15" dirty="0">
                <a:latin typeface="Times New Roman"/>
                <a:cs typeface="Times New Roman"/>
              </a:rPr>
              <a:t> </a:t>
            </a:r>
            <a:r>
              <a:rPr sz="2400" b="1" spc="-5" dirty="0">
                <a:latin typeface="Times New Roman"/>
                <a:cs typeface="Times New Roman"/>
              </a:rPr>
              <a:t>and</a:t>
            </a:r>
            <a:r>
              <a:rPr sz="2400" b="1" spc="-10" dirty="0">
                <a:latin typeface="Times New Roman"/>
                <a:cs typeface="Times New Roman"/>
              </a:rPr>
              <a:t> </a:t>
            </a:r>
            <a:r>
              <a:rPr sz="2400" b="1" dirty="0">
                <a:latin typeface="Times New Roman"/>
                <a:cs typeface="Times New Roman"/>
              </a:rPr>
              <a:t>4?</a:t>
            </a:r>
            <a:endParaRPr sz="2400">
              <a:latin typeface="Times New Roman"/>
              <a:cs typeface="Times New Roman"/>
            </a:endParaRPr>
          </a:p>
          <a:p>
            <a:pPr marL="12700">
              <a:lnSpc>
                <a:spcPct val="100000"/>
              </a:lnSpc>
              <a:spcBef>
                <a:spcPts val="575"/>
              </a:spcBef>
            </a:pPr>
            <a:r>
              <a:rPr sz="2400" dirty="0">
                <a:latin typeface="Times New Roman"/>
                <a:cs typeface="Times New Roman"/>
              </a:rPr>
              <a:t>75</a:t>
            </a:r>
            <a:r>
              <a:rPr sz="2400" spc="-15" dirty="0">
                <a:latin typeface="Times New Roman"/>
                <a:cs typeface="Times New Roman"/>
              </a:rPr>
              <a:t> </a:t>
            </a:r>
            <a:r>
              <a:rPr sz="2400" spc="-5" dirty="0">
                <a:latin typeface="Times New Roman"/>
                <a:cs typeface="Times New Roman"/>
              </a:rPr>
              <a:t>are</a:t>
            </a:r>
            <a:r>
              <a:rPr sz="2400" spc="-15" dirty="0">
                <a:latin typeface="Times New Roman"/>
                <a:cs typeface="Times New Roman"/>
              </a:rPr>
              <a:t> </a:t>
            </a:r>
            <a:r>
              <a:rPr sz="2400" spc="-5" dirty="0">
                <a:latin typeface="Times New Roman"/>
                <a:cs typeface="Times New Roman"/>
              </a:rPr>
              <a:t>divisible</a:t>
            </a:r>
            <a:r>
              <a:rPr sz="2400" spc="-35" dirty="0">
                <a:latin typeface="Times New Roman"/>
                <a:cs typeface="Times New Roman"/>
              </a:rPr>
              <a:t> </a:t>
            </a:r>
            <a:r>
              <a:rPr sz="2400" dirty="0">
                <a:latin typeface="Times New Roman"/>
                <a:cs typeface="Times New Roman"/>
              </a:rPr>
              <a:t>by</a:t>
            </a:r>
            <a:r>
              <a:rPr sz="2400" spc="-10" dirty="0">
                <a:latin typeface="Times New Roman"/>
                <a:cs typeface="Times New Roman"/>
              </a:rPr>
              <a:t> </a:t>
            </a:r>
            <a:r>
              <a:rPr sz="2400" dirty="0">
                <a:latin typeface="Times New Roman"/>
                <a:cs typeface="Times New Roman"/>
              </a:rPr>
              <a:t>12</a:t>
            </a:r>
            <a:endParaRPr sz="2400">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18</a:t>
            </a:fld>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139823" y="2435606"/>
            <a:ext cx="4863465" cy="695960"/>
          </a:xfrm>
          <a:prstGeom prst="rect">
            <a:avLst/>
          </a:prstGeom>
        </p:spPr>
        <p:txBody>
          <a:bodyPr vert="horz" wrap="square" lIns="0" tIns="12065" rIns="0" bIns="0" rtlCol="0">
            <a:spAutoFit/>
          </a:bodyPr>
          <a:lstStyle/>
          <a:p>
            <a:pPr marL="12700">
              <a:lnSpc>
                <a:spcPct val="100000"/>
              </a:lnSpc>
              <a:spcBef>
                <a:spcPts val="95"/>
              </a:spcBef>
            </a:pPr>
            <a:r>
              <a:rPr sz="4400" i="1" spc="-5" dirty="0">
                <a:latin typeface="Monotype Corsiva"/>
                <a:cs typeface="Monotype Corsiva"/>
              </a:rPr>
              <a:t>The</a:t>
            </a:r>
            <a:r>
              <a:rPr sz="4400" i="1" spc="-40" dirty="0">
                <a:latin typeface="Monotype Corsiva"/>
                <a:cs typeface="Monotype Corsiva"/>
              </a:rPr>
              <a:t> </a:t>
            </a:r>
            <a:r>
              <a:rPr sz="4400" i="1" spc="-5" dirty="0">
                <a:latin typeface="Monotype Corsiva"/>
                <a:cs typeface="Monotype Corsiva"/>
              </a:rPr>
              <a:t>Pigeonhole</a:t>
            </a:r>
            <a:r>
              <a:rPr sz="4400" i="1" spc="-25" dirty="0">
                <a:latin typeface="Monotype Corsiva"/>
                <a:cs typeface="Monotype Corsiva"/>
              </a:rPr>
              <a:t> </a:t>
            </a:r>
            <a:r>
              <a:rPr sz="4400" i="1" spc="-5" dirty="0">
                <a:latin typeface="Monotype Corsiva"/>
                <a:cs typeface="Monotype Corsiva"/>
              </a:rPr>
              <a:t>Principle</a:t>
            </a:r>
            <a:endParaRPr sz="4400">
              <a:latin typeface="Monotype Corsiva"/>
              <a:cs typeface="Monotype Corsiva"/>
            </a:endParaRPr>
          </a:p>
        </p:txBody>
      </p:sp>
      <p:sp>
        <p:nvSpPr>
          <p:cNvPr id="3" name="object 3"/>
          <p:cNvSpPr txBox="1"/>
          <p:nvPr/>
        </p:nvSpPr>
        <p:spPr>
          <a:xfrm>
            <a:off x="3067716" y="3905503"/>
            <a:ext cx="3007995" cy="513080"/>
          </a:xfrm>
          <a:prstGeom prst="rect">
            <a:avLst/>
          </a:prstGeom>
        </p:spPr>
        <p:txBody>
          <a:bodyPr vert="horz" wrap="square" lIns="0" tIns="12065" rIns="0" bIns="0" rtlCol="0">
            <a:spAutoFit/>
          </a:bodyPr>
          <a:lstStyle/>
          <a:p>
            <a:pPr marL="38100">
              <a:lnSpc>
                <a:spcPct val="100000"/>
              </a:lnSpc>
              <a:spcBef>
                <a:spcPts val="95"/>
              </a:spcBef>
            </a:pPr>
            <a:r>
              <a:rPr sz="3200" spc="-5" dirty="0">
                <a:solidFill>
                  <a:srgbClr val="888888"/>
                </a:solidFill>
                <a:latin typeface="Times New Roman"/>
                <a:cs typeface="Times New Roman"/>
              </a:rPr>
              <a:t>Rosen,</a:t>
            </a:r>
            <a:r>
              <a:rPr sz="3200" spc="-10" dirty="0">
                <a:solidFill>
                  <a:srgbClr val="888888"/>
                </a:solidFill>
                <a:latin typeface="Times New Roman"/>
                <a:cs typeface="Times New Roman"/>
              </a:rPr>
              <a:t> </a:t>
            </a:r>
            <a:r>
              <a:rPr sz="3200" spc="5" dirty="0">
                <a:solidFill>
                  <a:srgbClr val="888888"/>
                </a:solidFill>
                <a:latin typeface="Times New Roman"/>
                <a:cs typeface="Times New Roman"/>
              </a:rPr>
              <a:t>6</a:t>
            </a:r>
            <a:r>
              <a:rPr sz="3150" spc="7" baseline="25132" dirty="0">
                <a:solidFill>
                  <a:srgbClr val="888888"/>
                </a:solidFill>
                <a:latin typeface="Times New Roman"/>
                <a:cs typeface="Times New Roman"/>
              </a:rPr>
              <a:t>th</a:t>
            </a:r>
            <a:r>
              <a:rPr sz="3150" spc="367" baseline="25132" dirty="0">
                <a:solidFill>
                  <a:srgbClr val="888888"/>
                </a:solidFill>
                <a:latin typeface="Times New Roman"/>
                <a:cs typeface="Times New Roman"/>
              </a:rPr>
              <a:t> </a:t>
            </a:r>
            <a:r>
              <a:rPr sz="3200" spc="-5" dirty="0">
                <a:solidFill>
                  <a:srgbClr val="888888"/>
                </a:solidFill>
                <a:latin typeface="Times New Roman"/>
                <a:cs typeface="Times New Roman"/>
              </a:rPr>
              <a:t>ed.,</a:t>
            </a:r>
            <a:r>
              <a:rPr sz="3200" spc="-15" dirty="0">
                <a:solidFill>
                  <a:srgbClr val="888888"/>
                </a:solidFill>
                <a:latin typeface="Times New Roman"/>
                <a:cs typeface="Times New Roman"/>
              </a:rPr>
              <a:t> </a:t>
            </a:r>
            <a:r>
              <a:rPr sz="3200" spc="-5" dirty="0">
                <a:solidFill>
                  <a:srgbClr val="888888"/>
                </a:solidFill>
                <a:latin typeface="Times New Roman"/>
                <a:cs typeface="Times New Roman"/>
              </a:rPr>
              <a:t>5.2</a:t>
            </a:r>
            <a:endParaRPr sz="3200">
              <a:latin typeface="Times New Roman"/>
              <a:cs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76854" y="273970"/>
            <a:ext cx="3592195" cy="467359"/>
          </a:xfrm>
          <a:prstGeom prst="rect">
            <a:avLst/>
          </a:prstGeom>
        </p:spPr>
        <p:txBody>
          <a:bodyPr vert="horz" wrap="square" lIns="0" tIns="12065" rIns="0" bIns="0" rtlCol="0">
            <a:spAutoFit/>
          </a:bodyPr>
          <a:lstStyle/>
          <a:p>
            <a:pPr marL="12700">
              <a:lnSpc>
                <a:spcPct val="100000"/>
              </a:lnSpc>
              <a:spcBef>
                <a:spcPts val="95"/>
              </a:spcBef>
            </a:pPr>
            <a:r>
              <a:rPr sz="2900" spc="-5" dirty="0"/>
              <a:t>Why do</a:t>
            </a:r>
            <a:r>
              <a:rPr sz="2900" spc="-10" dirty="0"/>
              <a:t> </a:t>
            </a:r>
            <a:r>
              <a:rPr sz="2900" spc="-5" dirty="0"/>
              <a:t>we need Counting?</a:t>
            </a:r>
            <a:endParaRPr sz="2900"/>
          </a:p>
        </p:txBody>
      </p:sp>
      <p:pic>
        <p:nvPicPr>
          <p:cNvPr id="3" name="object 3"/>
          <p:cNvPicPr/>
          <p:nvPr/>
        </p:nvPicPr>
        <p:blipFill>
          <a:blip r:embed="rId2" cstate="print"/>
          <a:stretch>
            <a:fillRect/>
          </a:stretch>
        </p:blipFill>
        <p:spPr>
          <a:xfrm>
            <a:off x="548640" y="1142238"/>
            <a:ext cx="139446" cy="142494"/>
          </a:xfrm>
          <a:prstGeom prst="rect">
            <a:avLst/>
          </a:prstGeom>
        </p:spPr>
      </p:pic>
      <p:pic>
        <p:nvPicPr>
          <p:cNvPr id="4" name="object 4"/>
          <p:cNvPicPr/>
          <p:nvPr/>
        </p:nvPicPr>
        <p:blipFill>
          <a:blip r:embed="rId3" cstate="print"/>
          <a:stretch>
            <a:fillRect/>
          </a:stretch>
        </p:blipFill>
        <p:spPr>
          <a:xfrm>
            <a:off x="1005839" y="1812798"/>
            <a:ext cx="139446" cy="142494"/>
          </a:xfrm>
          <a:prstGeom prst="rect">
            <a:avLst/>
          </a:prstGeom>
        </p:spPr>
      </p:pic>
      <p:pic>
        <p:nvPicPr>
          <p:cNvPr id="5" name="object 5"/>
          <p:cNvPicPr/>
          <p:nvPr/>
        </p:nvPicPr>
        <p:blipFill>
          <a:blip r:embed="rId3" cstate="print"/>
          <a:stretch>
            <a:fillRect/>
          </a:stretch>
        </p:blipFill>
        <p:spPr>
          <a:xfrm>
            <a:off x="1005839" y="2788157"/>
            <a:ext cx="139446" cy="142494"/>
          </a:xfrm>
          <a:prstGeom prst="rect">
            <a:avLst/>
          </a:prstGeom>
        </p:spPr>
      </p:pic>
      <p:pic>
        <p:nvPicPr>
          <p:cNvPr id="6" name="object 6"/>
          <p:cNvPicPr/>
          <p:nvPr/>
        </p:nvPicPr>
        <p:blipFill>
          <a:blip r:embed="rId3" cstate="print"/>
          <a:stretch>
            <a:fillRect/>
          </a:stretch>
        </p:blipFill>
        <p:spPr>
          <a:xfrm>
            <a:off x="1005839" y="4068317"/>
            <a:ext cx="139446" cy="142494"/>
          </a:xfrm>
          <a:prstGeom prst="rect">
            <a:avLst/>
          </a:prstGeom>
        </p:spPr>
      </p:pic>
      <p:sp>
        <p:nvSpPr>
          <p:cNvPr id="7" name="object 7"/>
          <p:cNvSpPr txBox="1"/>
          <p:nvPr/>
        </p:nvSpPr>
        <p:spPr>
          <a:xfrm>
            <a:off x="878839" y="1015238"/>
            <a:ext cx="7616190" cy="4231640"/>
          </a:xfrm>
          <a:prstGeom prst="rect">
            <a:avLst/>
          </a:prstGeom>
        </p:spPr>
        <p:txBody>
          <a:bodyPr vert="horz" wrap="square" lIns="0" tIns="12065" rIns="0" bIns="0" rtlCol="0">
            <a:spAutoFit/>
          </a:bodyPr>
          <a:lstStyle/>
          <a:p>
            <a:pPr marL="12700" marR="140335">
              <a:lnSpc>
                <a:spcPct val="100000"/>
              </a:lnSpc>
              <a:spcBef>
                <a:spcPts val="95"/>
              </a:spcBef>
            </a:pPr>
            <a:r>
              <a:rPr sz="2000" spc="-5" dirty="0">
                <a:latin typeface="Times New Roman"/>
                <a:cs typeface="Times New Roman"/>
              </a:rPr>
              <a:t>The</a:t>
            </a:r>
            <a:r>
              <a:rPr sz="2000" spc="15" dirty="0">
                <a:latin typeface="Times New Roman"/>
                <a:cs typeface="Times New Roman"/>
              </a:rPr>
              <a:t> </a:t>
            </a:r>
            <a:r>
              <a:rPr sz="2000" spc="-5" dirty="0">
                <a:latin typeface="Times New Roman"/>
                <a:cs typeface="Times New Roman"/>
              </a:rPr>
              <a:t>problem</a:t>
            </a:r>
            <a:r>
              <a:rPr sz="2000" dirty="0">
                <a:latin typeface="Times New Roman"/>
                <a:cs typeface="Times New Roman"/>
              </a:rPr>
              <a:t> </a:t>
            </a:r>
            <a:r>
              <a:rPr sz="2000" spc="-5" dirty="0">
                <a:latin typeface="Times New Roman"/>
                <a:cs typeface="Times New Roman"/>
              </a:rPr>
              <a:t>of</a:t>
            </a:r>
            <a:r>
              <a:rPr sz="2000" spc="-10" dirty="0">
                <a:latin typeface="Times New Roman"/>
                <a:cs typeface="Times New Roman"/>
              </a:rPr>
              <a:t> </a:t>
            </a:r>
            <a:r>
              <a:rPr sz="2000" spc="-5" dirty="0">
                <a:latin typeface="Times New Roman"/>
                <a:cs typeface="Times New Roman"/>
              </a:rPr>
              <a:t>counting</a:t>
            </a:r>
            <a:r>
              <a:rPr sz="2000" spc="-10" dirty="0">
                <a:latin typeface="Times New Roman"/>
                <a:cs typeface="Times New Roman"/>
              </a:rPr>
              <a:t> </a:t>
            </a:r>
            <a:r>
              <a:rPr sz="2000" spc="-5" dirty="0">
                <a:latin typeface="Times New Roman"/>
                <a:cs typeface="Times New Roman"/>
              </a:rPr>
              <a:t>the</a:t>
            </a:r>
            <a:r>
              <a:rPr sz="2000" dirty="0">
                <a:latin typeface="Times New Roman"/>
                <a:cs typeface="Times New Roman"/>
              </a:rPr>
              <a:t> </a:t>
            </a:r>
            <a:r>
              <a:rPr sz="2000" spc="-5" dirty="0">
                <a:latin typeface="Times New Roman"/>
                <a:cs typeface="Times New Roman"/>
              </a:rPr>
              <a:t>number of</a:t>
            </a:r>
            <a:r>
              <a:rPr sz="2000" spc="5" dirty="0">
                <a:latin typeface="Times New Roman"/>
                <a:cs typeface="Times New Roman"/>
              </a:rPr>
              <a:t> </a:t>
            </a:r>
            <a:r>
              <a:rPr sz="2000" spc="-10" dirty="0">
                <a:latin typeface="Times New Roman"/>
                <a:cs typeface="Times New Roman"/>
              </a:rPr>
              <a:t>different</a:t>
            </a:r>
            <a:r>
              <a:rPr sz="2000" spc="-15" dirty="0">
                <a:latin typeface="Times New Roman"/>
                <a:cs typeface="Times New Roman"/>
              </a:rPr>
              <a:t> </a:t>
            </a:r>
            <a:r>
              <a:rPr sz="2000" spc="-5" dirty="0">
                <a:latin typeface="Times New Roman"/>
                <a:cs typeface="Times New Roman"/>
              </a:rPr>
              <a:t>objects</a:t>
            </a:r>
            <a:r>
              <a:rPr sz="2000" spc="-15" dirty="0">
                <a:latin typeface="Times New Roman"/>
                <a:cs typeface="Times New Roman"/>
              </a:rPr>
              <a:t> </a:t>
            </a:r>
            <a:r>
              <a:rPr sz="2000" spc="-5" dirty="0">
                <a:latin typeface="Times New Roman"/>
                <a:cs typeface="Times New Roman"/>
              </a:rPr>
              <a:t>appears</a:t>
            </a:r>
            <a:r>
              <a:rPr sz="2000" dirty="0">
                <a:latin typeface="Times New Roman"/>
                <a:cs typeface="Times New Roman"/>
              </a:rPr>
              <a:t> </a:t>
            </a:r>
            <a:r>
              <a:rPr sz="2000" spc="-5" dirty="0">
                <a:latin typeface="Times New Roman"/>
                <a:cs typeface="Times New Roman"/>
              </a:rPr>
              <a:t>in</a:t>
            </a:r>
            <a:r>
              <a:rPr sz="2000" spc="5" dirty="0">
                <a:latin typeface="Times New Roman"/>
                <a:cs typeface="Times New Roman"/>
              </a:rPr>
              <a:t> </a:t>
            </a:r>
            <a:r>
              <a:rPr sz="2000" spc="-5" dirty="0">
                <a:latin typeface="Times New Roman"/>
                <a:cs typeface="Times New Roman"/>
              </a:rPr>
              <a:t>many </a:t>
            </a:r>
            <a:r>
              <a:rPr sz="2000" spc="-484" dirty="0">
                <a:latin typeface="Times New Roman"/>
                <a:cs typeface="Times New Roman"/>
              </a:rPr>
              <a:t> </a:t>
            </a:r>
            <a:r>
              <a:rPr sz="2000" spc="-5" dirty="0">
                <a:latin typeface="Times New Roman"/>
                <a:cs typeface="Times New Roman"/>
              </a:rPr>
              <a:t>computer</a:t>
            </a:r>
            <a:r>
              <a:rPr sz="2000" spc="-10" dirty="0">
                <a:latin typeface="Times New Roman"/>
                <a:cs typeface="Times New Roman"/>
              </a:rPr>
              <a:t> </a:t>
            </a:r>
            <a:r>
              <a:rPr sz="2000" spc="-5" dirty="0">
                <a:latin typeface="Times New Roman"/>
                <a:cs typeface="Times New Roman"/>
              </a:rPr>
              <a:t>science</a:t>
            </a:r>
            <a:r>
              <a:rPr sz="2000" spc="-20" dirty="0">
                <a:latin typeface="Times New Roman"/>
                <a:cs typeface="Times New Roman"/>
              </a:rPr>
              <a:t> </a:t>
            </a:r>
            <a:r>
              <a:rPr sz="2000" spc="-5" dirty="0">
                <a:latin typeface="Times New Roman"/>
                <a:cs typeface="Times New Roman"/>
              </a:rPr>
              <a:t>applications.</a:t>
            </a:r>
            <a:r>
              <a:rPr sz="2000" spc="-15" dirty="0">
                <a:latin typeface="Times New Roman"/>
                <a:cs typeface="Times New Roman"/>
              </a:rPr>
              <a:t> </a:t>
            </a:r>
            <a:r>
              <a:rPr sz="2000" spc="-5" dirty="0">
                <a:latin typeface="Times New Roman"/>
                <a:cs typeface="Times New Roman"/>
              </a:rPr>
              <a:t>Some examples:</a:t>
            </a:r>
            <a:endParaRPr sz="2000">
              <a:latin typeface="Times New Roman"/>
              <a:cs typeface="Times New Roman"/>
            </a:endParaRPr>
          </a:p>
          <a:p>
            <a:pPr marL="412750" marR="5080">
              <a:lnSpc>
                <a:spcPct val="100000"/>
              </a:lnSpc>
              <a:spcBef>
                <a:spcPts val="480"/>
              </a:spcBef>
            </a:pPr>
            <a:r>
              <a:rPr sz="2000" spc="-5" dirty="0">
                <a:latin typeface="Times New Roman"/>
                <a:cs typeface="Times New Roman"/>
              </a:rPr>
              <a:t>All Java programs use identifiers. </a:t>
            </a:r>
            <a:r>
              <a:rPr sz="2000" spc="-35" dirty="0">
                <a:latin typeface="Times New Roman"/>
                <a:cs typeface="Times New Roman"/>
              </a:rPr>
              <a:t>Say, </a:t>
            </a:r>
            <a:r>
              <a:rPr sz="2000" spc="-5" dirty="0">
                <a:latin typeface="Times New Roman"/>
                <a:cs typeface="Times New Roman"/>
              </a:rPr>
              <a:t>each identifier is limited to 8 </a:t>
            </a:r>
            <a:r>
              <a:rPr sz="2000" dirty="0">
                <a:latin typeface="Times New Roman"/>
                <a:cs typeface="Times New Roman"/>
              </a:rPr>
              <a:t> </a:t>
            </a:r>
            <a:r>
              <a:rPr sz="2000" spc="-5" dirty="0">
                <a:latin typeface="Times New Roman"/>
                <a:cs typeface="Times New Roman"/>
              </a:rPr>
              <a:t>characters</a:t>
            </a:r>
            <a:r>
              <a:rPr sz="2000" spc="-20" dirty="0">
                <a:latin typeface="Times New Roman"/>
                <a:cs typeface="Times New Roman"/>
              </a:rPr>
              <a:t> </a:t>
            </a:r>
            <a:r>
              <a:rPr sz="2000" spc="-5" dirty="0">
                <a:latin typeface="Times New Roman"/>
                <a:cs typeface="Times New Roman"/>
              </a:rPr>
              <a:t>long,</a:t>
            </a:r>
            <a:r>
              <a:rPr sz="2000" dirty="0">
                <a:latin typeface="Times New Roman"/>
                <a:cs typeface="Times New Roman"/>
              </a:rPr>
              <a:t> </a:t>
            </a:r>
            <a:r>
              <a:rPr sz="2000" spc="-5" dirty="0">
                <a:latin typeface="Times New Roman"/>
                <a:cs typeface="Times New Roman"/>
              </a:rPr>
              <a:t>the first</a:t>
            </a:r>
            <a:r>
              <a:rPr sz="2000" spc="-15" dirty="0">
                <a:latin typeface="Times New Roman"/>
                <a:cs typeface="Times New Roman"/>
              </a:rPr>
              <a:t> </a:t>
            </a:r>
            <a:r>
              <a:rPr sz="2000" spc="-5" dirty="0">
                <a:latin typeface="Times New Roman"/>
                <a:cs typeface="Times New Roman"/>
              </a:rPr>
              <a:t>character</a:t>
            </a:r>
            <a:r>
              <a:rPr sz="2000" spc="-10" dirty="0">
                <a:latin typeface="Times New Roman"/>
                <a:cs typeface="Times New Roman"/>
              </a:rPr>
              <a:t> </a:t>
            </a:r>
            <a:r>
              <a:rPr sz="2000" spc="-5" dirty="0">
                <a:latin typeface="Times New Roman"/>
                <a:cs typeface="Times New Roman"/>
              </a:rPr>
              <a:t>must</a:t>
            </a:r>
            <a:r>
              <a:rPr sz="2000" spc="-10" dirty="0">
                <a:latin typeface="Times New Roman"/>
                <a:cs typeface="Times New Roman"/>
              </a:rPr>
              <a:t> </a:t>
            </a:r>
            <a:r>
              <a:rPr sz="2000" spc="-5" dirty="0">
                <a:latin typeface="Times New Roman"/>
                <a:cs typeface="Times New Roman"/>
              </a:rPr>
              <a:t>be</a:t>
            </a:r>
            <a:r>
              <a:rPr sz="2000" spc="5" dirty="0">
                <a:latin typeface="Times New Roman"/>
                <a:cs typeface="Times New Roman"/>
              </a:rPr>
              <a:t> </a:t>
            </a:r>
            <a:r>
              <a:rPr sz="2000" spc="-5" dirty="0">
                <a:latin typeface="Times New Roman"/>
                <a:cs typeface="Times New Roman"/>
              </a:rPr>
              <a:t>a</a:t>
            </a:r>
            <a:r>
              <a:rPr sz="2000" spc="5" dirty="0">
                <a:latin typeface="Times New Roman"/>
                <a:cs typeface="Times New Roman"/>
              </a:rPr>
              <a:t> </a:t>
            </a:r>
            <a:r>
              <a:rPr sz="2000" spc="-20" dirty="0">
                <a:latin typeface="Times New Roman"/>
                <a:cs typeface="Times New Roman"/>
              </a:rPr>
              <a:t>letter.</a:t>
            </a:r>
            <a:r>
              <a:rPr sz="2000" spc="-5" dirty="0">
                <a:latin typeface="Times New Roman"/>
                <a:cs typeface="Times New Roman"/>
              </a:rPr>
              <a:t> How</a:t>
            </a:r>
            <a:r>
              <a:rPr sz="2000" spc="25" dirty="0">
                <a:latin typeface="Times New Roman"/>
                <a:cs typeface="Times New Roman"/>
              </a:rPr>
              <a:t> </a:t>
            </a:r>
            <a:r>
              <a:rPr sz="2000" spc="-5" dirty="0">
                <a:latin typeface="Times New Roman"/>
                <a:cs typeface="Times New Roman"/>
              </a:rPr>
              <a:t>many</a:t>
            </a:r>
            <a:r>
              <a:rPr sz="2000" spc="5" dirty="0">
                <a:latin typeface="Times New Roman"/>
                <a:cs typeface="Times New Roman"/>
              </a:rPr>
              <a:t> </a:t>
            </a:r>
            <a:r>
              <a:rPr sz="2000" spc="-5" dirty="0">
                <a:latin typeface="Times New Roman"/>
                <a:cs typeface="Times New Roman"/>
              </a:rPr>
              <a:t>possible </a:t>
            </a:r>
            <a:r>
              <a:rPr sz="2000" spc="-484" dirty="0">
                <a:latin typeface="Times New Roman"/>
                <a:cs typeface="Times New Roman"/>
              </a:rPr>
              <a:t> </a:t>
            </a:r>
            <a:r>
              <a:rPr sz="2000" spc="-5" dirty="0">
                <a:latin typeface="Times New Roman"/>
                <a:cs typeface="Times New Roman"/>
              </a:rPr>
              <a:t>identifiers</a:t>
            </a:r>
            <a:r>
              <a:rPr sz="2000" spc="-30" dirty="0">
                <a:latin typeface="Times New Roman"/>
                <a:cs typeface="Times New Roman"/>
              </a:rPr>
              <a:t> </a:t>
            </a:r>
            <a:r>
              <a:rPr sz="2000" spc="-5" dirty="0">
                <a:latin typeface="Times New Roman"/>
                <a:cs typeface="Times New Roman"/>
              </a:rPr>
              <a:t>are there?</a:t>
            </a:r>
            <a:endParaRPr sz="2000">
              <a:latin typeface="Times New Roman"/>
              <a:cs typeface="Times New Roman"/>
            </a:endParaRPr>
          </a:p>
          <a:p>
            <a:pPr marL="412750" marR="67310">
              <a:lnSpc>
                <a:spcPct val="100000"/>
              </a:lnSpc>
              <a:spcBef>
                <a:spcPts val="480"/>
              </a:spcBef>
            </a:pPr>
            <a:r>
              <a:rPr sz="2000" spc="-5" dirty="0">
                <a:latin typeface="Times New Roman"/>
                <a:cs typeface="Times New Roman"/>
              </a:rPr>
              <a:t>In GPS map routing application, we know the starting location, the </a:t>
            </a:r>
            <a:r>
              <a:rPr sz="2000" dirty="0">
                <a:latin typeface="Times New Roman"/>
                <a:cs typeface="Times New Roman"/>
              </a:rPr>
              <a:t> </a:t>
            </a:r>
            <a:r>
              <a:rPr sz="2000" spc="-5" dirty="0">
                <a:latin typeface="Times New Roman"/>
                <a:cs typeface="Times New Roman"/>
              </a:rPr>
              <a:t>ending</a:t>
            </a:r>
            <a:r>
              <a:rPr sz="2000" spc="-10" dirty="0">
                <a:latin typeface="Times New Roman"/>
                <a:cs typeface="Times New Roman"/>
              </a:rPr>
              <a:t> </a:t>
            </a:r>
            <a:r>
              <a:rPr sz="2000" spc="-5" dirty="0">
                <a:latin typeface="Times New Roman"/>
                <a:cs typeface="Times New Roman"/>
              </a:rPr>
              <a:t>location, and</a:t>
            </a:r>
            <a:r>
              <a:rPr sz="2000" spc="5" dirty="0">
                <a:latin typeface="Times New Roman"/>
                <a:cs typeface="Times New Roman"/>
              </a:rPr>
              <a:t> </a:t>
            </a:r>
            <a:r>
              <a:rPr sz="2000" spc="-5" dirty="0">
                <a:latin typeface="Times New Roman"/>
                <a:cs typeface="Times New Roman"/>
              </a:rPr>
              <a:t>the intermediate</a:t>
            </a:r>
            <a:r>
              <a:rPr sz="2000" spc="-15" dirty="0">
                <a:latin typeface="Times New Roman"/>
                <a:cs typeface="Times New Roman"/>
              </a:rPr>
              <a:t> </a:t>
            </a:r>
            <a:r>
              <a:rPr sz="2000" spc="-5" dirty="0">
                <a:latin typeface="Times New Roman"/>
                <a:cs typeface="Times New Roman"/>
              </a:rPr>
              <a:t>locations</a:t>
            </a:r>
            <a:r>
              <a:rPr sz="2000" spc="-15" dirty="0">
                <a:latin typeface="Times New Roman"/>
                <a:cs typeface="Times New Roman"/>
              </a:rPr>
              <a:t> </a:t>
            </a:r>
            <a:r>
              <a:rPr sz="2000" spc="-5" dirty="0">
                <a:latin typeface="Times New Roman"/>
                <a:cs typeface="Times New Roman"/>
              </a:rPr>
              <a:t>on</a:t>
            </a:r>
            <a:r>
              <a:rPr sz="2000" spc="5" dirty="0">
                <a:latin typeface="Times New Roman"/>
                <a:cs typeface="Times New Roman"/>
              </a:rPr>
              <a:t> </a:t>
            </a:r>
            <a:r>
              <a:rPr sz="2000" spc="-5" dirty="0">
                <a:latin typeface="Times New Roman"/>
                <a:cs typeface="Times New Roman"/>
              </a:rPr>
              <a:t>the</a:t>
            </a:r>
            <a:r>
              <a:rPr sz="2000" dirty="0">
                <a:latin typeface="Times New Roman"/>
                <a:cs typeface="Times New Roman"/>
              </a:rPr>
              <a:t> </a:t>
            </a:r>
            <a:r>
              <a:rPr sz="2000" spc="-5" dirty="0">
                <a:latin typeface="Times New Roman"/>
                <a:cs typeface="Times New Roman"/>
              </a:rPr>
              <a:t>map, how</a:t>
            </a:r>
            <a:r>
              <a:rPr sz="2000" spc="15" dirty="0">
                <a:latin typeface="Times New Roman"/>
                <a:cs typeface="Times New Roman"/>
              </a:rPr>
              <a:t> </a:t>
            </a:r>
            <a:r>
              <a:rPr sz="2000" spc="-5" dirty="0">
                <a:latin typeface="Times New Roman"/>
                <a:cs typeface="Times New Roman"/>
              </a:rPr>
              <a:t>many </a:t>
            </a:r>
            <a:r>
              <a:rPr sz="2000" spc="-484" dirty="0">
                <a:latin typeface="Times New Roman"/>
                <a:cs typeface="Times New Roman"/>
              </a:rPr>
              <a:t> </a:t>
            </a:r>
            <a:r>
              <a:rPr sz="2000" spc="-10" dirty="0">
                <a:latin typeface="Times New Roman"/>
                <a:cs typeface="Times New Roman"/>
              </a:rPr>
              <a:t>different </a:t>
            </a:r>
            <a:r>
              <a:rPr sz="2000" spc="-5" dirty="0">
                <a:latin typeface="Times New Roman"/>
                <a:cs typeface="Times New Roman"/>
              </a:rPr>
              <a:t>routes are there? (The routing program must select the best </a:t>
            </a:r>
            <a:r>
              <a:rPr sz="2000" dirty="0">
                <a:latin typeface="Times New Roman"/>
                <a:cs typeface="Times New Roman"/>
              </a:rPr>
              <a:t> </a:t>
            </a:r>
            <a:r>
              <a:rPr sz="2000" spc="-5" dirty="0">
                <a:latin typeface="Times New Roman"/>
                <a:cs typeface="Times New Roman"/>
              </a:rPr>
              <a:t>route</a:t>
            </a:r>
            <a:r>
              <a:rPr sz="2000" spc="-20" dirty="0">
                <a:latin typeface="Times New Roman"/>
                <a:cs typeface="Times New Roman"/>
              </a:rPr>
              <a:t> </a:t>
            </a:r>
            <a:r>
              <a:rPr sz="2000" spc="-5" dirty="0">
                <a:latin typeface="Times New Roman"/>
                <a:cs typeface="Times New Roman"/>
              </a:rPr>
              <a:t>from</a:t>
            </a:r>
            <a:r>
              <a:rPr sz="2000" spc="-15" dirty="0">
                <a:latin typeface="Times New Roman"/>
                <a:cs typeface="Times New Roman"/>
              </a:rPr>
              <a:t> </a:t>
            </a:r>
            <a:r>
              <a:rPr sz="2000" spc="-5" dirty="0">
                <a:latin typeface="Times New Roman"/>
                <a:cs typeface="Times New Roman"/>
              </a:rPr>
              <a:t>these</a:t>
            </a:r>
            <a:r>
              <a:rPr sz="2000" spc="-15" dirty="0">
                <a:latin typeface="Times New Roman"/>
                <a:cs typeface="Times New Roman"/>
              </a:rPr>
              <a:t> </a:t>
            </a:r>
            <a:r>
              <a:rPr sz="2000" spc="-5" dirty="0">
                <a:latin typeface="Times New Roman"/>
                <a:cs typeface="Times New Roman"/>
              </a:rPr>
              <a:t>routes.)</a:t>
            </a:r>
            <a:endParaRPr sz="2000">
              <a:latin typeface="Times New Roman"/>
              <a:cs typeface="Times New Roman"/>
            </a:endParaRPr>
          </a:p>
          <a:p>
            <a:pPr marL="412750" marR="27305">
              <a:lnSpc>
                <a:spcPct val="100000"/>
              </a:lnSpc>
              <a:spcBef>
                <a:spcPts val="480"/>
              </a:spcBef>
            </a:pPr>
            <a:r>
              <a:rPr sz="2000" spc="-5" dirty="0">
                <a:latin typeface="Times New Roman"/>
                <a:cs typeface="Times New Roman"/>
              </a:rPr>
              <a:t>In Facebook application, we are given three users A, B, C. </a:t>
            </a:r>
            <a:r>
              <a:rPr sz="2000" spc="-85" dirty="0">
                <a:latin typeface="Times New Roman"/>
                <a:cs typeface="Times New Roman"/>
              </a:rPr>
              <a:t>We </a:t>
            </a:r>
            <a:r>
              <a:rPr sz="2000" spc="-5" dirty="0">
                <a:latin typeface="Times New Roman"/>
                <a:cs typeface="Times New Roman"/>
              </a:rPr>
              <a:t>know </a:t>
            </a:r>
            <a:r>
              <a:rPr sz="2000" dirty="0">
                <a:latin typeface="Times New Roman"/>
                <a:cs typeface="Times New Roman"/>
              </a:rPr>
              <a:t> </a:t>
            </a:r>
            <a:r>
              <a:rPr sz="2000" spc="-5" dirty="0">
                <a:latin typeface="Times New Roman"/>
                <a:cs typeface="Times New Roman"/>
              </a:rPr>
              <a:t>the set of the friends of A, B, C. How do we count the number of users </a:t>
            </a:r>
            <a:r>
              <a:rPr sz="2000" spc="-484" dirty="0">
                <a:latin typeface="Times New Roman"/>
                <a:cs typeface="Times New Roman"/>
              </a:rPr>
              <a:t> </a:t>
            </a:r>
            <a:r>
              <a:rPr sz="2000" spc="-5" dirty="0">
                <a:latin typeface="Times New Roman"/>
                <a:cs typeface="Times New Roman"/>
              </a:rPr>
              <a:t>who</a:t>
            </a:r>
            <a:r>
              <a:rPr sz="2000" spc="5" dirty="0">
                <a:latin typeface="Times New Roman"/>
                <a:cs typeface="Times New Roman"/>
              </a:rPr>
              <a:t> </a:t>
            </a:r>
            <a:r>
              <a:rPr sz="2000" spc="-5" dirty="0">
                <a:latin typeface="Times New Roman"/>
                <a:cs typeface="Times New Roman"/>
              </a:rPr>
              <a:t>are the</a:t>
            </a:r>
            <a:r>
              <a:rPr sz="2000" spc="-10" dirty="0">
                <a:latin typeface="Times New Roman"/>
                <a:cs typeface="Times New Roman"/>
              </a:rPr>
              <a:t> </a:t>
            </a:r>
            <a:r>
              <a:rPr sz="2000" spc="-5" dirty="0">
                <a:latin typeface="Times New Roman"/>
                <a:cs typeface="Times New Roman"/>
              </a:rPr>
              <a:t>friend</a:t>
            </a:r>
            <a:r>
              <a:rPr sz="2000" spc="-10" dirty="0">
                <a:latin typeface="Times New Roman"/>
                <a:cs typeface="Times New Roman"/>
              </a:rPr>
              <a:t> </a:t>
            </a:r>
            <a:r>
              <a:rPr sz="2000" spc="-5" dirty="0">
                <a:latin typeface="Times New Roman"/>
                <a:cs typeface="Times New Roman"/>
              </a:rPr>
              <a:t>of</a:t>
            </a:r>
            <a:r>
              <a:rPr sz="2000" spc="-20" dirty="0">
                <a:latin typeface="Times New Roman"/>
                <a:cs typeface="Times New Roman"/>
              </a:rPr>
              <a:t> </a:t>
            </a:r>
            <a:r>
              <a:rPr sz="2000" spc="-5" dirty="0">
                <a:latin typeface="Times New Roman"/>
                <a:cs typeface="Times New Roman"/>
              </a:rPr>
              <a:t>at least one</a:t>
            </a:r>
            <a:r>
              <a:rPr sz="2000" spc="-20" dirty="0">
                <a:latin typeface="Times New Roman"/>
                <a:cs typeface="Times New Roman"/>
              </a:rPr>
              <a:t> </a:t>
            </a:r>
            <a:r>
              <a:rPr sz="2000" spc="-5" dirty="0">
                <a:latin typeface="Times New Roman"/>
                <a:cs typeface="Times New Roman"/>
              </a:rPr>
              <a:t>of</a:t>
            </a:r>
            <a:r>
              <a:rPr sz="2000" spc="-120" dirty="0">
                <a:latin typeface="Times New Roman"/>
                <a:cs typeface="Times New Roman"/>
              </a:rPr>
              <a:t> </a:t>
            </a:r>
            <a:r>
              <a:rPr sz="2000" spc="-5" dirty="0">
                <a:latin typeface="Times New Roman"/>
                <a:cs typeface="Times New Roman"/>
              </a:rPr>
              <a:t>A,</a:t>
            </a:r>
            <a:r>
              <a:rPr sz="2000" spc="15" dirty="0">
                <a:latin typeface="Times New Roman"/>
                <a:cs typeface="Times New Roman"/>
              </a:rPr>
              <a:t> </a:t>
            </a:r>
            <a:r>
              <a:rPr sz="2000" spc="-5" dirty="0">
                <a:latin typeface="Times New Roman"/>
                <a:cs typeface="Times New Roman"/>
              </a:rPr>
              <a:t>B,</a:t>
            </a:r>
            <a:r>
              <a:rPr sz="2000" spc="5" dirty="0">
                <a:latin typeface="Times New Roman"/>
                <a:cs typeface="Times New Roman"/>
              </a:rPr>
              <a:t> </a:t>
            </a:r>
            <a:r>
              <a:rPr sz="2000" spc="-5" dirty="0">
                <a:latin typeface="Times New Roman"/>
                <a:cs typeface="Times New Roman"/>
              </a:rPr>
              <a:t>C?</a:t>
            </a:r>
            <a:endParaRPr sz="2000">
              <a:latin typeface="Times New Roman"/>
              <a:cs typeface="Times New Roman"/>
            </a:endParaRPr>
          </a:p>
          <a:p>
            <a:pPr marL="12700">
              <a:lnSpc>
                <a:spcPct val="100000"/>
              </a:lnSpc>
              <a:spcBef>
                <a:spcPts val="480"/>
              </a:spcBef>
            </a:pPr>
            <a:r>
              <a:rPr sz="2000" spc="-85" dirty="0">
                <a:latin typeface="Times New Roman"/>
                <a:cs typeface="Times New Roman"/>
              </a:rPr>
              <a:t>We</a:t>
            </a:r>
            <a:r>
              <a:rPr sz="2000" spc="10" dirty="0">
                <a:latin typeface="Times New Roman"/>
                <a:cs typeface="Times New Roman"/>
              </a:rPr>
              <a:t> </a:t>
            </a:r>
            <a:r>
              <a:rPr sz="2000" spc="-5" dirty="0">
                <a:latin typeface="Times New Roman"/>
                <a:cs typeface="Times New Roman"/>
              </a:rPr>
              <a:t>will</a:t>
            </a:r>
            <a:r>
              <a:rPr sz="2000" spc="-10" dirty="0">
                <a:latin typeface="Times New Roman"/>
                <a:cs typeface="Times New Roman"/>
              </a:rPr>
              <a:t> </a:t>
            </a:r>
            <a:r>
              <a:rPr sz="2000" spc="-5" dirty="0">
                <a:latin typeface="Times New Roman"/>
                <a:cs typeface="Times New Roman"/>
              </a:rPr>
              <a:t>discuss</a:t>
            </a:r>
            <a:r>
              <a:rPr sz="2000" spc="-15" dirty="0">
                <a:latin typeface="Times New Roman"/>
                <a:cs typeface="Times New Roman"/>
              </a:rPr>
              <a:t> </a:t>
            </a:r>
            <a:r>
              <a:rPr sz="2000" spc="-5" dirty="0">
                <a:latin typeface="Times New Roman"/>
                <a:cs typeface="Times New Roman"/>
              </a:rPr>
              <a:t>some commonly</a:t>
            </a:r>
            <a:r>
              <a:rPr sz="2000" dirty="0">
                <a:latin typeface="Times New Roman"/>
                <a:cs typeface="Times New Roman"/>
              </a:rPr>
              <a:t> </a:t>
            </a:r>
            <a:r>
              <a:rPr sz="2000" spc="-5" dirty="0">
                <a:latin typeface="Times New Roman"/>
                <a:cs typeface="Times New Roman"/>
              </a:rPr>
              <a:t>used</a:t>
            </a:r>
            <a:r>
              <a:rPr sz="2000" spc="-15" dirty="0">
                <a:latin typeface="Times New Roman"/>
                <a:cs typeface="Times New Roman"/>
              </a:rPr>
              <a:t> </a:t>
            </a:r>
            <a:r>
              <a:rPr sz="2000" spc="-5" dirty="0">
                <a:latin typeface="Times New Roman"/>
                <a:cs typeface="Times New Roman"/>
              </a:rPr>
              <a:t>counting</a:t>
            </a:r>
            <a:r>
              <a:rPr sz="2000" spc="-15" dirty="0">
                <a:latin typeface="Times New Roman"/>
                <a:cs typeface="Times New Roman"/>
              </a:rPr>
              <a:t> </a:t>
            </a:r>
            <a:r>
              <a:rPr sz="2000" spc="-5" dirty="0">
                <a:latin typeface="Times New Roman"/>
                <a:cs typeface="Times New Roman"/>
              </a:rPr>
              <a:t>methods.</a:t>
            </a:r>
            <a:endParaRPr sz="2000">
              <a:latin typeface="Times New Roman"/>
              <a:cs typeface="Times New Roman"/>
            </a:endParaRPr>
          </a:p>
        </p:txBody>
      </p:sp>
      <p:pic>
        <p:nvPicPr>
          <p:cNvPr id="8" name="object 8"/>
          <p:cNvPicPr/>
          <p:nvPr/>
        </p:nvPicPr>
        <p:blipFill>
          <a:blip r:embed="rId2" cstate="print"/>
          <a:stretch>
            <a:fillRect/>
          </a:stretch>
        </p:blipFill>
        <p:spPr>
          <a:xfrm>
            <a:off x="548640" y="5043690"/>
            <a:ext cx="139446" cy="142481"/>
          </a:xfrm>
          <a:prstGeom prst="rect">
            <a:avLst/>
          </a:prstGeom>
        </p:spPr>
      </p:pic>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2</a:t>
            </a:fld>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39548" y="247300"/>
            <a:ext cx="3662679" cy="635635"/>
          </a:xfrm>
          <a:prstGeom prst="rect">
            <a:avLst/>
          </a:prstGeom>
        </p:spPr>
        <p:txBody>
          <a:bodyPr vert="horz" wrap="square" lIns="0" tIns="12700" rIns="0" bIns="0" rtlCol="0">
            <a:spAutoFit/>
          </a:bodyPr>
          <a:lstStyle/>
          <a:p>
            <a:pPr marL="12700">
              <a:lnSpc>
                <a:spcPct val="100000"/>
              </a:lnSpc>
              <a:spcBef>
                <a:spcPts val="100"/>
              </a:spcBef>
            </a:pPr>
            <a:r>
              <a:rPr sz="4000" spc="-5" dirty="0"/>
              <a:t>Pigeonhole</a:t>
            </a:r>
            <a:r>
              <a:rPr sz="4000" spc="-70" dirty="0"/>
              <a:t> </a:t>
            </a:r>
            <a:r>
              <a:rPr sz="4000" spc="-5" dirty="0"/>
              <a:t>Principle</a:t>
            </a:r>
            <a:endParaRPr sz="4000"/>
          </a:p>
        </p:txBody>
      </p:sp>
      <p:sp>
        <p:nvSpPr>
          <p:cNvPr id="3" name="object 3"/>
          <p:cNvSpPr txBox="1"/>
          <p:nvPr/>
        </p:nvSpPr>
        <p:spPr>
          <a:xfrm>
            <a:off x="383540" y="1087628"/>
            <a:ext cx="8133080" cy="1901825"/>
          </a:xfrm>
          <a:prstGeom prst="rect">
            <a:avLst/>
          </a:prstGeom>
        </p:spPr>
        <p:txBody>
          <a:bodyPr vert="horz" wrap="square" lIns="0" tIns="12700" rIns="0" bIns="0" rtlCol="0">
            <a:spAutoFit/>
          </a:bodyPr>
          <a:lstStyle/>
          <a:p>
            <a:pPr marL="12700" marR="5080" indent="-635">
              <a:lnSpc>
                <a:spcPct val="100000"/>
              </a:lnSpc>
              <a:spcBef>
                <a:spcPts val="100"/>
              </a:spcBef>
            </a:pPr>
            <a:r>
              <a:rPr sz="2800" dirty="0">
                <a:latin typeface="Times New Roman"/>
                <a:cs typeface="Times New Roman"/>
              </a:rPr>
              <a:t>If you put </a:t>
            </a:r>
            <a:r>
              <a:rPr sz="2800" dirty="0">
                <a:solidFill>
                  <a:srgbClr val="0000FF"/>
                </a:solidFill>
                <a:latin typeface="Times New Roman"/>
                <a:cs typeface="Times New Roman"/>
              </a:rPr>
              <a:t>n </a:t>
            </a:r>
            <a:r>
              <a:rPr sz="2800" spc="-5" dirty="0">
                <a:solidFill>
                  <a:srgbClr val="0000FF"/>
                </a:solidFill>
                <a:latin typeface="Times New Roman"/>
                <a:cs typeface="Times New Roman"/>
              </a:rPr>
              <a:t>pigeons </a:t>
            </a:r>
            <a:r>
              <a:rPr sz="2800" dirty="0">
                <a:latin typeface="Times New Roman"/>
                <a:cs typeface="Times New Roman"/>
              </a:rPr>
              <a:t>into </a:t>
            </a:r>
            <a:r>
              <a:rPr sz="2800" dirty="0">
                <a:solidFill>
                  <a:srgbClr val="FF0000"/>
                </a:solidFill>
                <a:latin typeface="Times New Roman"/>
                <a:cs typeface="Times New Roman"/>
              </a:rPr>
              <a:t>m </a:t>
            </a:r>
            <a:r>
              <a:rPr sz="2800" spc="-5" dirty="0">
                <a:solidFill>
                  <a:srgbClr val="FF0000"/>
                </a:solidFill>
                <a:latin typeface="Times New Roman"/>
                <a:cs typeface="Times New Roman"/>
              </a:rPr>
              <a:t>pigeonholes with </a:t>
            </a:r>
            <a:r>
              <a:rPr sz="2800" dirty="0">
                <a:solidFill>
                  <a:srgbClr val="FF0000"/>
                </a:solidFill>
                <a:latin typeface="Times New Roman"/>
                <a:cs typeface="Times New Roman"/>
              </a:rPr>
              <a:t>n &gt; </a:t>
            </a:r>
            <a:r>
              <a:rPr sz="2800" spc="-5" dirty="0">
                <a:solidFill>
                  <a:srgbClr val="FF0000"/>
                </a:solidFill>
                <a:latin typeface="Times New Roman"/>
                <a:cs typeface="Times New Roman"/>
              </a:rPr>
              <a:t>m</a:t>
            </a:r>
            <a:r>
              <a:rPr sz="2800" spc="-5" dirty="0">
                <a:latin typeface="Times New Roman"/>
                <a:cs typeface="Times New Roman"/>
              </a:rPr>
              <a:t>, then </a:t>
            </a:r>
            <a:r>
              <a:rPr sz="2800" spc="-685" dirty="0">
                <a:latin typeface="Times New Roman"/>
                <a:cs typeface="Times New Roman"/>
              </a:rPr>
              <a:t> </a:t>
            </a:r>
            <a:r>
              <a:rPr sz="2800" spc="-5" dirty="0">
                <a:latin typeface="Times New Roman"/>
                <a:cs typeface="Times New Roman"/>
              </a:rPr>
              <a:t>at</a:t>
            </a:r>
            <a:r>
              <a:rPr sz="2800" spc="-10" dirty="0">
                <a:latin typeface="Times New Roman"/>
                <a:cs typeface="Times New Roman"/>
              </a:rPr>
              <a:t> </a:t>
            </a:r>
            <a:r>
              <a:rPr sz="2800" spc="-5" dirty="0">
                <a:latin typeface="Times New Roman"/>
                <a:cs typeface="Times New Roman"/>
              </a:rPr>
              <a:t>least</a:t>
            </a:r>
            <a:r>
              <a:rPr sz="2800" spc="-20" dirty="0">
                <a:latin typeface="Times New Roman"/>
                <a:cs typeface="Times New Roman"/>
              </a:rPr>
              <a:t> </a:t>
            </a:r>
            <a:r>
              <a:rPr sz="2800" dirty="0">
                <a:latin typeface="Times New Roman"/>
                <a:cs typeface="Times New Roman"/>
              </a:rPr>
              <a:t>one</a:t>
            </a:r>
            <a:r>
              <a:rPr sz="2800" spc="-20" dirty="0">
                <a:latin typeface="Times New Roman"/>
                <a:cs typeface="Times New Roman"/>
              </a:rPr>
              <a:t> </a:t>
            </a:r>
            <a:r>
              <a:rPr sz="2800" spc="-5" dirty="0">
                <a:latin typeface="Times New Roman"/>
                <a:cs typeface="Times New Roman"/>
              </a:rPr>
              <a:t>pigeonhole</a:t>
            </a:r>
            <a:r>
              <a:rPr sz="2800" spc="-20" dirty="0">
                <a:latin typeface="Times New Roman"/>
                <a:cs typeface="Times New Roman"/>
              </a:rPr>
              <a:t> </a:t>
            </a:r>
            <a:r>
              <a:rPr sz="2800" spc="-5" dirty="0">
                <a:latin typeface="Times New Roman"/>
                <a:cs typeface="Times New Roman"/>
              </a:rPr>
              <a:t>contains</a:t>
            </a:r>
            <a:r>
              <a:rPr sz="2800" spc="-25" dirty="0">
                <a:latin typeface="Times New Roman"/>
                <a:cs typeface="Times New Roman"/>
              </a:rPr>
              <a:t> </a:t>
            </a:r>
            <a:r>
              <a:rPr sz="2800" spc="-5" dirty="0">
                <a:latin typeface="Times New Roman"/>
                <a:cs typeface="Times New Roman"/>
              </a:rPr>
              <a:t>at least</a:t>
            </a:r>
            <a:r>
              <a:rPr sz="2800" spc="-20" dirty="0">
                <a:latin typeface="Times New Roman"/>
                <a:cs typeface="Times New Roman"/>
              </a:rPr>
              <a:t> </a:t>
            </a:r>
            <a:r>
              <a:rPr sz="2800" dirty="0">
                <a:latin typeface="Times New Roman"/>
                <a:cs typeface="Times New Roman"/>
              </a:rPr>
              <a:t>two</a:t>
            </a:r>
            <a:r>
              <a:rPr sz="2800" spc="-10" dirty="0">
                <a:latin typeface="Times New Roman"/>
                <a:cs typeface="Times New Roman"/>
              </a:rPr>
              <a:t> </a:t>
            </a:r>
            <a:r>
              <a:rPr sz="2800" spc="-5" dirty="0">
                <a:latin typeface="Times New Roman"/>
                <a:cs typeface="Times New Roman"/>
              </a:rPr>
              <a:t>pigeons</a:t>
            </a:r>
            <a:endParaRPr sz="2800">
              <a:latin typeface="Times New Roman"/>
              <a:cs typeface="Times New Roman"/>
            </a:endParaRPr>
          </a:p>
          <a:p>
            <a:pPr marL="469900" marR="247650">
              <a:lnSpc>
                <a:spcPct val="100000"/>
              </a:lnSpc>
              <a:spcBef>
                <a:spcPts val="2290"/>
              </a:spcBef>
            </a:pPr>
            <a:r>
              <a:rPr sz="2400" spc="-15" dirty="0">
                <a:latin typeface="Times New Roman"/>
                <a:cs typeface="Times New Roman"/>
              </a:rPr>
              <a:t>Equivalently, </a:t>
            </a:r>
            <a:r>
              <a:rPr sz="2400" spc="-5" dirty="0">
                <a:latin typeface="Times New Roman"/>
                <a:cs typeface="Times New Roman"/>
              </a:rPr>
              <a:t>if </a:t>
            </a:r>
            <a:r>
              <a:rPr sz="2400" dirty="0">
                <a:latin typeface="Times New Roman"/>
                <a:cs typeface="Times New Roman"/>
              </a:rPr>
              <a:t>k+1 or </a:t>
            </a:r>
            <a:r>
              <a:rPr sz="2400" spc="-5" dirty="0">
                <a:latin typeface="Times New Roman"/>
                <a:cs typeface="Times New Roman"/>
              </a:rPr>
              <a:t>more objects are placed into </a:t>
            </a:r>
            <a:r>
              <a:rPr sz="2400" dirty="0">
                <a:latin typeface="Times New Roman"/>
                <a:cs typeface="Times New Roman"/>
              </a:rPr>
              <a:t>k boxes, </a:t>
            </a:r>
            <a:r>
              <a:rPr sz="2400" spc="-585" dirty="0">
                <a:latin typeface="Times New Roman"/>
                <a:cs typeface="Times New Roman"/>
              </a:rPr>
              <a:t> </a:t>
            </a:r>
            <a:r>
              <a:rPr sz="2400" spc="-5" dirty="0">
                <a:latin typeface="Times New Roman"/>
                <a:cs typeface="Times New Roman"/>
              </a:rPr>
              <a:t>then</a:t>
            </a:r>
            <a:r>
              <a:rPr sz="2400" spc="-10" dirty="0">
                <a:latin typeface="Times New Roman"/>
                <a:cs typeface="Times New Roman"/>
              </a:rPr>
              <a:t> </a:t>
            </a:r>
            <a:r>
              <a:rPr sz="2400" spc="-5" dirty="0">
                <a:latin typeface="Times New Roman"/>
                <a:cs typeface="Times New Roman"/>
              </a:rPr>
              <a:t>there</a:t>
            </a:r>
            <a:r>
              <a:rPr sz="2400" spc="-15" dirty="0">
                <a:latin typeface="Times New Roman"/>
                <a:cs typeface="Times New Roman"/>
              </a:rPr>
              <a:t> </a:t>
            </a:r>
            <a:r>
              <a:rPr sz="2400" spc="-5" dirty="0">
                <a:latin typeface="Times New Roman"/>
                <a:cs typeface="Times New Roman"/>
              </a:rPr>
              <a:t>is</a:t>
            </a:r>
            <a:r>
              <a:rPr sz="2400" dirty="0">
                <a:latin typeface="Times New Roman"/>
                <a:cs typeface="Times New Roman"/>
              </a:rPr>
              <a:t> at</a:t>
            </a:r>
            <a:r>
              <a:rPr sz="2400" spc="-5" dirty="0">
                <a:latin typeface="Times New Roman"/>
                <a:cs typeface="Times New Roman"/>
              </a:rPr>
              <a:t> least</a:t>
            </a:r>
            <a:r>
              <a:rPr sz="2400" spc="-20" dirty="0">
                <a:latin typeface="Times New Roman"/>
                <a:cs typeface="Times New Roman"/>
              </a:rPr>
              <a:t> </a:t>
            </a:r>
            <a:r>
              <a:rPr sz="2400" dirty="0">
                <a:latin typeface="Times New Roman"/>
                <a:cs typeface="Times New Roman"/>
              </a:rPr>
              <a:t>one box </a:t>
            </a:r>
            <a:r>
              <a:rPr sz="2400" spc="-5" dirty="0">
                <a:latin typeface="Times New Roman"/>
                <a:cs typeface="Times New Roman"/>
              </a:rPr>
              <a:t>containing</a:t>
            </a:r>
            <a:r>
              <a:rPr sz="2400" spc="-15" dirty="0">
                <a:latin typeface="Times New Roman"/>
                <a:cs typeface="Times New Roman"/>
              </a:rPr>
              <a:t> </a:t>
            </a:r>
            <a:r>
              <a:rPr sz="2400" spc="-5" dirty="0">
                <a:latin typeface="Times New Roman"/>
                <a:cs typeface="Times New Roman"/>
              </a:rPr>
              <a:t>two </a:t>
            </a:r>
            <a:r>
              <a:rPr sz="2400" dirty="0">
                <a:latin typeface="Times New Roman"/>
                <a:cs typeface="Times New Roman"/>
              </a:rPr>
              <a:t>or</a:t>
            </a:r>
            <a:r>
              <a:rPr sz="2400" spc="5" dirty="0">
                <a:latin typeface="Times New Roman"/>
                <a:cs typeface="Times New Roman"/>
              </a:rPr>
              <a:t> </a:t>
            </a:r>
            <a:r>
              <a:rPr sz="2400" spc="-5" dirty="0">
                <a:latin typeface="Times New Roman"/>
                <a:cs typeface="Times New Roman"/>
              </a:rPr>
              <a:t>more objects.</a:t>
            </a:r>
            <a:endParaRPr sz="2400">
              <a:latin typeface="Times New Roman"/>
              <a:cs typeface="Times New Roman"/>
            </a:endParaRPr>
          </a:p>
        </p:txBody>
      </p:sp>
      <p:grpSp>
        <p:nvGrpSpPr>
          <p:cNvPr id="4" name="object 4"/>
          <p:cNvGrpSpPr/>
          <p:nvPr/>
        </p:nvGrpSpPr>
        <p:grpSpPr>
          <a:xfrm>
            <a:off x="1984010" y="3890059"/>
            <a:ext cx="722630" cy="666115"/>
            <a:chOff x="1984010" y="3890059"/>
            <a:chExt cx="722630" cy="666115"/>
          </a:xfrm>
        </p:grpSpPr>
        <p:sp>
          <p:nvSpPr>
            <p:cNvPr id="5" name="object 5"/>
            <p:cNvSpPr/>
            <p:nvPr/>
          </p:nvSpPr>
          <p:spPr>
            <a:xfrm>
              <a:off x="2126401" y="3891465"/>
              <a:ext cx="303530" cy="252729"/>
            </a:xfrm>
            <a:custGeom>
              <a:avLst/>
              <a:gdLst/>
              <a:ahLst/>
              <a:cxnLst/>
              <a:rect l="l" t="t" r="r" b="b"/>
              <a:pathLst>
                <a:path w="303530" h="252729">
                  <a:moveTo>
                    <a:pt x="303417" y="227975"/>
                  </a:moveTo>
                  <a:lnTo>
                    <a:pt x="286189" y="212519"/>
                  </a:lnTo>
                  <a:lnTo>
                    <a:pt x="271071" y="198468"/>
                  </a:lnTo>
                  <a:lnTo>
                    <a:pt x="265094" y="189335"/>
                  </a:lnTo>
                  <a:lnTo>
                    <a:pt x="263688" y="175284"/>
                  </a:lnTo>
                  <a:lnTo>
                    <a:pt x="266852" y="157369"/>
                  </a:lnTo>
                  <a:lnTo>
                    <a:pt x="267907" y="136293"/>
                  </a:lnTo>
                  <a:lnTo>
                    <a:pt x="260172" y="92033"/>
                  </a:lnTo>
                  <a:lnTo>
                    <a:pt x="219388" y="67092"/>
                  </a:lnTo>
                  <a:lnTo>
                    <a:pt x="110397" y="47421"/>
                  </a:lnTo>
                  <a:lnTo>
                    <a:pt x="103717" y="46016"/>
                  </a:lnTo>
                  <a:lnTo>
                    <a:pt x="66801" y="35478"/>
                  </a:lnTo>
                  <a:lnTo>
                    <a:pt x="0" y="0"/>
                  </a:lnTo>
                  <a:lnTo>
                    <a:pt x="23556" y="57608"/>
                  </a:lnTo>
                  <a:lnTo>
                    <a:pt x="44651" y="92735"/>
                  </a:lnTo>
                  <a:lnTo>
                    <a:pt x="74184" y="116270"/>
                  </a:lnTo>
                  <a:lnTo>
                    <a:pt x="82622" y="121891"/>
                  </a:lnTo>
                  <a:lnTo>
                    <a:pt x="90708" y="126106"/>
                  </a:lnTo>
                  <a:lnTo>
                    <a:pt x="98795" y="129619"/>
                  </a:lnTo>
                  <a:lnTo>
                    <a:pt x="105826" y="132078"/>
                  </a:lnTo>
                  <a:lnTo>
                    <a:pt x="109694" y="132429"/>
                  </a:lnTo>
                  <a:lnTo>
                    <a:pt x="112506" y="132780"/>
                  </a:lnTo>
                  <a:lnTo>
                    <a:pt x="125867" y="161585"/>
                  </a:lnTo>
                  <a:lnTo>
                    <a:pt x="123757" y="186876"/>
                  </a:lnTo>
                  <a:lnTo>
                    <a:pt x="121648" y="210060"/>
                  </a:lnTo>
                  <a:lnTo>
                    <a:pt x="121648" y="218139"/>
                  </a:lnTo>
                  <a:lnTo>
                    <a:pt x="151181" y="252213"/>
                  </a:lnTo>
                  <a:lnTo>
                    <a:pt x="303417" y="227975"/>
                  </a:lnTo>
                  <a:close/>
                </a:path>
              </a:pathLst>
            </a:custGeom>
            <a:ln w="3175">
              <a:solidFill>
                <a:srgbClr val="000000"/>
              </a:solidFill>
            </a:ln>
          </p:spPr>
          <p:txBody>
            <a:bodyPr wrap="square" lIns="0" tIns="0" rIns="0" bIns="0" rtlCol="0"/>
            <a:lstStyle/>
            <a:p>
              <a:endParaRPr/>
            </a:p>
          </p:txBody>
        </p:sp>
        <p:pic>
          <p:nvPicPr>
            <p:cNvPr id="6" name="object 6"/>
            <p:cNvPicPr/>
            <p:nvPr/>
          </p:nvPicPr>
          <p:blipFill>
            <a:blip r:embed="rId2" cstate="print"/>
            <a:stretch>
              <a:fillRect/>
            </a:stretch>
          </p:blipFill>
          <p:spPr>
            <a:xfrm>
              <a:off x="2142222" y="3932564"/>
              <a:ext cx="74533" cy="68849"/>
            </a:xfrm>
            <a:prstGeom prst="rect">
              <a:avLst/>
            </a:prstGeom>
          </p:spPr>
        </p:pic>
        <p:sp>
          <p:nvSpPr>
            <p:cNvPr id="7" name="object 7"/>
            <p:cNvSpPr/>
            <p:nvPr/>
          </p:nvSpPr>
          <p:spPr>
            <a:xfrm>
              <a:off x="2251916" y="4049538"/>
              <a:ext cx="27940" cy="14604"/>
            </a:xfrm>
            <a:custGeom>
              <a:avLst/>
              <a:gdLst/>
              <a:ahLst/>
              <a:cxnLst/>
              <a:rect l="l" t="t" r="r" b="b"/>
              <a:pathLst>
                <a:path w="27939" h="14604">
                  <a:moveTo>
                    <a:pt x="27775" y="0"/>
                  </a:moveTo>
                  <a:lnTo>
                    <a:pt x="18282" y="5971"/>
                  </a:lnTo>
                  <a:lnTo>
                    <a:pt x="7734" y="11240"/>
                  </a:lnTo>
                  <a:lnTo>
                    <a:pt x="0" y="14402"/>
                  </a:lnTo>
                </a:path>
              </a:pathLst>
            </a:custGeom>
            <a:ln w="3175">
              <a:solidFill>
                <a:srgbClr val="000000"/>
              </a:solidFill>
            </a:ln>
          </p:spPr>
          <p:txBody>
            <a:bodyPr wrap="square" lIns="0" tIns="0" rIns="0" bIns="0" rtlCol="0"/>
            <a:lstStyle/>
            <a:p>
              <a:endParaRPr/>
            </a:p>
          </p:txBody>
        </p:sp>
        <p:sp>
          <p:nvSpPr>
            <p:cNvPr id="8" name="object 8"/>
            <p:cNvSpPr/>
            <p:nvPr/>
          </p:nvSpPr>
          <p:spPr>
            <a:xfrm>
              <a:off x="2250510" y="4070614"/>
              <a:ext cx="36195" cy="21590"/>
            </a:xfrm>
            <a:custGeom>
              <a:avLst/>
              <a:gdLst/>
              <a:ahLst/>
              <a:cxnLst/>
              <a:rect l="l" t="t" r="r" b="b"/>
              <a:pathLst>
                <a:path w="36194" h="21589">
                  <a:moveTo>
                    <a:pt x="35861" y="0"/>
                  </a:moveTo>
                  <a:lnTo>
                    <a:pt x="23556" y="7376"/>
                  </a:lnTo>
                  <a:lnTo>
                    <a:pt x="10899" y="14753"/>
                  </a:lnTo>
                  <a:lnTo>
                    <a:pt x="0" y="21076"/>
                  </a:lnTo>
                </a:path>
              </a:pathLst>
            </a:custGeom>
            <a:ln w="3175">
              <a:solidFill>
                <a:srgbClr val="000000"/>
              </a:solidFill>
            </a:ln>
          </p:spPr>
          <p:txBody>
            <a:bodyPr wrap="square" lIns="0" tIns="0" rIns="0" bIns="0" rtlCol="0"/>
            <a:lstStyle/>
            <a:p>
              <a:endParaRPr/>
            </a:p>
          </p:txBody>
        </p:sp>
        <p:sp>
          <p:nvSpPr>
            <p:cNvPr id="9" name="object 9"/>
            <p:cNvSpPr/>
            <p:nvPr/>
          </p:nvSpPr>
          <p:spPr>
            <a:xfrm>
              <a:off x="2250509" y="4099770"/>
              <a:ext cx="34290" cy="27940"/>
            </a:xfrm>
            <a:custGeom>
              <a:avLst/>
              <a:gdLst/>
              <a:ahLst/>
              <a:cxnLst/>
              <a:rect l="l" t="t" r="r" b="b"/>
              <a:pathLst>
                <a:path w="34289" h="27939">
                  <a:moveTo>
                    <a:pt x="34103" y="0"/>
                  </a:moveTo>
                  <a:lnTo>
                    <a:pt x="24962" y="8430"/>
                  </a:lnTo>
                  <a:lnTo>
                    <a:pt x="19337" y="12645"/>
                  </a:lnTo>
                  <a:lnTo>
                    <a:pt x="15469" y="15807"/>
                  </a:lnTo>
                  <a:lnTo>
                    <a:pt x="9844" y="20022"/>
                  </a:lnTo>
                  <a:lnTo>
                    <a:pt x="0" y="27399"/>
                  </a:lnTo>
                </a:path>
              </a:pathLst>
            </a:custGeom>
            <a:ln w="3175">
              <a:solidFill>
                <a:srgbClr val="000000"/>
              </a:solidFill>
            </a:ln>
          </p:spPr>
          <p:txBody>
            <a:bodyPr wrap="square" lIns="0" tIns="0" rIns="0" bIns="0" rtlCol="0"/>
            <a:lstStyle/>
            <a:p>
              <a:endParaRPr/>
            </a:p>
          </p:txBody>
        </p:sp>
        <p:sp>
          <p:nvSpPr>
            <p:cNvPr id="10" name="object 10"/>
            <p:cNvSpPr/>
            <p:nvPr/>
          </p:nvSpPr>
          <p:spPr>
            <a:xfrm>
              <a:off x="2672059" y="4061481"/>
              <a:ext cx="5715" cy="55880"/>
            </a:xfrm>
            <a:custGeom>
              <a:avLst/>
              <a:gdLst/>
              <a:ahLst/>
              <a:cxnLst/>
              <a:rect l="l" t="t" r="r" b="b"/>
              <a:pathLst>
                <a:path w="5714" h="55879">
                  <a:moveTo>
                    <a:pt x="0" y="0"/>
                  </a:moveTo>
                  <a:lnTo>
                    <a:pt x="3867" y="12294"/>
                  </a:lnTo>
                  <a:lnTo>
                    <a:pt x="5625" y="21076"/>
                  </a:lnTo>
                  <a:lnTo>
                    <a:pt x="5625" y="30209"/>
                  </a:lnTo>
                  <a:lnTo>
                    <a:pt x="5273" y="37937"/>
                  </a:lnTo>
                  <a:lnTo>
                    <a:pt x="3515" y="45665"/>
                  </a:lnTo>
                  <a:lnTo>
                    <a:pt x="703" y="55852"/>
                  </a:lnTo>
                </a:path>
              </a:pathLst>
            </a:custGeom>
            <a:ln w="3175">
              <a:solidFill>
                <a:srgbClr val="000000"/>
              </a:solidFill>
            </a:ln>
          </p:spPr>
          <p:txBody>
            <a:bodyPr wrap="square" lIns="0" tIns="0" rIns="0" bIns="0" rtlCol="0"/>
            <a:lstStyle/>
            <a:p>
              <a:endParaRPr/>
            </a:p>
          </p:txBody>
        </p:sp>
        <p:pic>
          <p:nvPicPr>
            <p:cNvPr id="11" name="object 11"/>
            <p:cNvPicPr/>
            <p:nvPr/>
          </p:nvPicPr>
          <p:blipFill>
            <a:blip r:embed="rId3" cstate="print"/>
            <a:stretch>
              <a:fillRect/>
            </a:stretch>
          </p:blipFill>
          <p:spPr>
            <a:xfrm>
              <a:off x="2676629" y="4073074"/>
              <a:ext cx="28127" cy="12294"/>
            </a:xfrm>
            <a:prstGeom prst="rect">
              <a:avLst/>
            </a:prstGeom>
          </p:spPr>
        </p:pic>
        <p:sp>
          <p:nvSpPr>
            <p:cNvPr id="12" name="object 12"/>
            <p:cNvSpPr/>
            <p:nvPr/>
          </p:nvSpPr>
          <p:spPr>
            <a:xfrm>
              <a:off x="2676630" y="4073074"/>
              <a:ext cx="28575" cy="12700"/>
            </a:xfrm>
            <a:custGeom>
              <a:avLst/>
              <a:gdLst/>
              <a:ahLst/>
              <a:cxnLst/>
              <a:rect l="l" t="t" r="r" b="b"/>
              <a:pathLst>
                <a:path w="28575" h="12700">
                  <a:moveTo>
                    <a:pt x="0" y="3512"/>
                  </a:moveTo>
                  <a:lnTo>
                    <a:pt x="5273" y="1053"/>
                  </a:lnTo>
                  <a:lnTo>
                    <a:pt x="9492" y="0"/>
                  </a:lnTo>
                  <a:lnTo>
                    <a:pt x="14063" y="0"/>
                  </a:lnTo>
                  <a:lnTo>
                    <a:pt x="18985" y="1053"/>
                  </a:lnTo>
                  <a:lnTo>
                    <a:pt x="23907" y="3161"/>
                  </a:lnTo>
                  <a:lnTo>
                    <a:pt x="28126" y="6322"/>
                  </a:lnTo>
                  <a:lnTo>
                    <a:pt x="22149" y="10186"/>
                  </a:lnTo>
                  <a:lnTo>
                    <a:pt x="17579" y="11943"/>
                  </a:lnTo>
                  <a:lnTo>
                    <a:pt x="13008" y="12294"/>
                  </a:lnTo>
                  <a:lnTo>
                    <a:pt x="8438" y="11591"/>
                  </a:lnTo>
                  <a:lnTo>
                    <a:pt x="4922" y="9484"/>
                  </a:lnTo>
                  <a:lnTo>
                    <a:pt x="2461" y="7025"/>
                  </a:lnTo>
                  <a:lnTo>
                    <a:pt x="0" y="3512"/>
                  </a:lnTo>
                  <a:close/>
                </a:path>
              </a:pathLst>
            </a:custGeom>
            <a:ln w="3175">
              <a:solidFill>
                <a:srgbClr val="000000"/>
              </a:solidFill>
            </a:ln>
          </p:spPr>
          <p:txBody>
            <a:bodyPr wrap="square" lIns="0" tIns="0" rIns="0" bIns="0" rtlCol="0"/>
            <a:lstStyle/>
            <a:p>
              <a:endParaRPr/>
            </a:p>
          </p:txBody>
        </p:sp>
        <p:pic>
          <p:nvPicPr>
            <p:cNvPr id="13" name="object 13"/>
            <p:cNvPicPr/>
            <p:nvPr/>
          </p:nvPicPr>
          <p:blipFill>
            <a:blip r:embed="rId4" cstate="print"/>
            <a:stretch>
              <a:fillRect/>
            </a:stretch>
          </p:blipFill>
          <p:spPr>
            <a:xfrm>
              <a:off x="2646394" y="4115578"/>
              <a:ext cx="29180" cy="14753"/>
            </a:xfrm>
            <a:prstGeom prst="rect">
              <a:avLst/>
            </a:prstGeom>
          </p:spPr>
        </p:pic>
        <p:sp>
          <p:nvSpPr>
            <p:cNvPr id="14" name="object 14"/>
            <p:cNvSpPr/>
            <p:nvPr/>
          </p:nvSpPr>
          <p:spPr>
            <a:xfrm>
              <a:off x="2646393" y="4115578"/>
              <a:ext cx="29209" cy="15240"/>
            </a:xfrm>
            <a:custGeom>
              <a:avLst/>
              <a:gdLst/>
              <a:ahLst/>
              <a:cxnLst/>
              <a:rect l="l" t="t" r="r" b="b"/>
              <a:pathLst>
                <a:path w="29210" h="15239">
                  <a:moveTo>
                    <a:pt x="27423" y="351"/>
                  </a:moveTo>
                  <a:lnTo>
                    <a:pt x="0" y="14753"/>
                  </a:lnTo>
                  <a:lnTo>
                    <a:pt x="9492" y="14402"/>
                  </a:lnTo>
                  <a:lnTo>
                    <a:pt x="29181" y="4566"/>
                  </a:lnTo>
                  <a:lnTo>
                    <a:pt x="27423" y="351"/>
                  </a:lnTo>
                  <a:close/>
                </a:path>
              </a:pathLst>
            </a:custGeom>
            <a:ln w="3175">
              <a:solidFill>
                <a:srgbClr val="000000"/>
              </a:solidFill>
            </a:ln>
          </p:spPr>
          <p:txBody>
            <a:bodyPr wrap="square" lIns="0" tIns="0" rIns="0" bIns="0" rtlCol="0"/>
            <a:lstStyle/>
            <a:p>
              <a:endParaRPr/>
            </a:p>
          </p:txBody>
        </p:sp>
        <p:pic>
          <p:nvPicPr>
            <p:cNvPr id="15" name="object 15"/>
            <p:cNvPicPr/>
            <p:nvPr/>
          </p:nvPicPr>
          <p:blipFill>
            <a:blip r:embed="rId5" cstate="print"/>
            <a:stretch>
              <a:fillRect/>
            </a:stretch>
          </p:blipFill>
          <p:spPr>
            <a:xfrm>
              <a:off x="2678738" y="4099770"/>
              <a:ext cx="26018" cy="22481"/>
            </a:xfrm>
            <a:prstGeom prst="rect">
              <a:avLst/>
            </a:prstGeom>
          </p:spPr>
        </p:pic>
        <p:sp>
          <p:nvSpPr>
            <p:cNvPr id="16" name="object 16"/>
            <p:cNvSpPr/>
            <p:nvPr/>
          </p:nvSpPr>
          <p:spPr>
            <a:xfrm>
              <a:off x="2678739" y="4099771"/>
              <a:ext cx="26034" cy="22860"/>
            </a:xfrm>
            <a:custGeom>
              <a:avLst/>
              <a:gdLst/>
              <a:ahLst/>
              <a:cxnLst/>
              <a:rect l="l" t="t" r="r" b="b"/>
              <a:pathLst>
                <a:path w="26035" h="22860">
                  <a:moveTo>
                    <a:pt x="0" y="0"/>
                  </a:moveTo>
                  <a:lnTo>
                    <a:pt x="26017" y="22481"/>
                  </a:lnTo>
                  <a:lnTo>
                    <a:pt x="15821" y="19671"/>
                  </a:lnTo>
                  <a:lnTo>
                    <a:pt x="0" y="0"/>
                  </a:lnTo>
                  <a:close/>
                </a:path>
              </a:pathLst>
            </a:custGeom>
            <a:ln w="3175">
              <a:solidFill>
                <a:srgbClr val="000000"/>
              </a:solidFill>
            </a:ln>
          </p:spPr>
          <p:txBody>
            <a:bodyPr wrap="square" lIns="0" tIns="0" rIns="0" bIns="0" rtlCol="0"/>
            <a:lstStyle/>
            <a:p>
              <a:endParaRPr/>
            </a:p>
          </p:txBody>
        </p:sp>
        <p:pic>
          <p:nvPicPr>
            <p:cNvPr id="17" name="object 17"/>
            <p:cNvPicPr/>
            <p:nvPr/>
          </p:nvPicPr>
          <p:blipFill>
            <a:blip r:embed="rId6" cstate="print"/>
            <a:stretch>
              <a:fillRect/>
            </a:stretch>
          </p:blipFill>
          <p:spPr>
            <a:xfrm>
              <a:off x="2652370" y="4085370"/>
              <a:ext cx="23907" cy="14401"/>
            </a:xfrm>
            <a:prstGeom prst="rect">
              <a:avLst/>
            </a:prstGeom>
          </p:spPr>
        </p:pic>
        <p:sp>
          <p:nvSpPr>
            <p:cNvPr id="18" name="object 18"/>
            <p:cNvSpPr/>
            <p:nvPr/>
          </p:nvSpPr>
          <p:spPr>
            <a:xfrm>
              <a:off x="2652370" y="4085369"/>
              <a:ext cx="24130" cy="14604"/>
            </a:xfrm>
            <a:custGeom>
              <a:avLst/>
              <a:gdLst/>
              <a:ahLst/>
              <a:cxnLst/>
              <a:rect l="l" t="t" r="r" b="b"/>
              <a:pathLst>
                <a:path w="24130" h="14604">
                  <a:moveTo>
                    <a:pt x="23907" y="351"/>
                  </a:moveTo>
                  <a:lnTo>
                    <a:pt x="0" y="14402"/>
                  </a:lnTo>
                  <a:lnTo>
                    <a:pt x="6328" y="14402"/>
                  </a:lnTo>
                  <a:lnTo>
                    <a:pt x="10547" y="14402"/>
                  </a:lnTo>
                  <a:lnTo>
                    <a:pt x="15821" y="13348"/>
                  </a:lnTo>
                  <a:lnTo>
                    <a:pt x="19688" y="10889"/>
                  </a:lnTo>
                  <a:lnTo>
                    <a:pt x="22149" y="7376"/>
                  </a:lnTo>
                  <a:lnTo>
                    <a:pt x="23907" y="351"/>
                  </a:lnTo>
                  <a:close/>
                </a:path>
              </a:pathLst>
            </a:custGeom>
            <a:ln w="3175">
              <a:solidFill>
                <a:srgbClr val="000000"/>
              </a:solidFill>
            </a:ln>
          </p:spPr>
          <p:txBody>
            <a:bodyPr wrap="square" lIns="0" tIns="0" rIns="0" bIns="0" rtlCol="0"/>
            <a:lstStyle/>
            <a:p>
              <a:endParaRPr/>
            </a:p>
          </p:txBody>
        </p:sp>
        <p:sp>
          <p:nvSpPr>
            <p:cNvPr id="19" name="object 19"/>
            <p:cNvSpPr/>
            <p:nvPr/>
          </p:nvSpPr>
          <p:spPr>
            <a:xfrm>
              <a:off x="2658699" y="4033381"/>
              <a:ext cx="10795" cy="20320"/>
            </a:xfrm>
            <a:custGeom>
              <a:avLst/>
              <a:gdLst/>
              <a:ahLst/>
              <a:cxnLst/>
              <a:rect l="l" t="t" r="r" b="b"/>
              <a:pathLst>
                <a:path w="10794" h="20320">
                  <a:moveTo>
                    <a:pt x="10547" y="20022"/>
                  </a:moveTo>
                  <a:lnTo>
                    <a:pt x="3515" y="5971"/>
                  </a:lnTo>
                  <a:lnTo>
                    <a:pt x="0" y="0"/>
                  </a:lnTo>
                </a:path>
              </a:pathLst>
            </a:custGeom>
            <a:ln w="3175">
              <a:solidFill>
                <a:srgbClr val="000000"/>
              </a:solidFill>
            </a:ln>
          </p:spPr>
          <p:txBody>
            <a:bodyPr wrap="square" lIns="0" tIns="0" rIns="0" bIns="0" rtlCol="0"/>
            <a:lstStyle/>
            <a:p>
              <a:endParaRPr/>
            </a:p>
          </p:txBody>
        </p:sp>
        <p:sp>
          <p:nvSpPr>
            <p:cNvPr id="20" name="object 20"/>
            <p:cNvSpPr/>
            <p:nvPr/>
          </p:nvSpPr>
          <p:spPr>
            <a:xfrm>
              <a:off x="1985415" y="4042865"/>
              <a:ext cx="700405" cy="511809"/>
            </a:xfrm>
            <a:custGeom>
              <a:avLst/>
              <a:gdLst/>
              <a:ahLst/>
              <a:cxnLst/>
              <a:rect l="l" t="t" r="r" b="b"/>
              <a:pathLst>
                <a:path w="700405" h="511810">
                  <a:moveTo>
                    <a:pt x="602264" y="0"/>
                  </a:moveTo>
                  <a:lnTo>
                    <a:pt x="561479" y="8782"/>
                  </a:lnTo>
                  <a:lnTo>
                    <a:pt x="531595" y="41099"/>
                  </a:lnTo>
                  <a:lnTo>
                    <a:pt x="527728" y="45314"/>
                  </a:lnTo>
                  <a:lnTo>
                    <a:pt x="494678" y="67444"/>
                  </a:lnTo>
                  <a:lnTo>
                    <a:pt x="477451" y="71659"/>
                  </a:lnTo>
                  <a:lnTo>
                    <a:pt x="469365" y="70605"/>
                  </a:lnTo>
                  <a:lnTo>
                    <a:pt x="460575" y="69903"/>
                  </a:lnTo>
                  <a:lnTo>
                    <a:pt x="441590" y="68849"/>
                  </a:lnTo>
                  <a:lnTo>
                    <a:pt x="411354" y="68498"/>
                  </a:lnTo>
                  <a:lnTo>
                    <a:pt x="379710" y="68849"/>
                  </a:lnTo>
                  <a:lnTo>
                    <a:pt x="334356" y="73767"/>
                  </a:lnTo>
                  <a:lnTo>
                    <a:pt x="282322" y="89926"/>
                  </a:lnTo>
                  <a:lnTo>
                    <a:pt x="235562" y="120135"/>
                  </a:lnTo>
                  <a:lnTo>
                    <a:pt x="203215" y="144021"/>
                  </a:lnTo>
                  <a:lnTo>
                    <a:pt x="187394" y="155262"/>
                  </a:lnTo>
                  <a:lnTo>
                    <a:pt x="168057" y="149642"/>
                  </a:lnTo>
                  <a:lnTo>
                    <a:pt x="149774" y="145427"/>
                  </a:lnTo>
                  <a:lnTo>
                    <a:pt x="123405" y="143671"/>
                  </a:lnTo>
                  <a:lnTo>
                    <a:pt x="99146" y="144372"/>
                  </a:lnTo>
                  <a:lnTo>
                    <a:pt x="52034" y="155614"/>
                  </a:lnTo>
                  <a:lnTo>
                    <a:pt x="703" y="241324"/>
                  </a:lnTo>
                  <a:lnTo>
                    <a:pt x="0" y="243782"/>
                  </a:lnTo>
                  <a:lnTo>
                    <a:pt x="703" y="245891"/>
                  </a:lnTo>
                  <a:lnTo>
                    <a:pt x="1758" y="247295"/>
                  </a:lnTo>
                  <a:lnTo>
                    <a:pt x="68911" y="298580"/>
                  </a:lnTo>
                  <a:lnTo>
                    <a:pt x="72778" y="300689"/>
                  </a:lnTo>
                  <a:lnTo>
                    <a:pt x="75942" y="301743"/>
                  </a:lnTo>
                  <a:lnTo>
                    <a:pt x="80161" y="301743"/>
                  </a:lnTo>
                  <a:lnTo>
                    <a:pt x="123757" y="295069"/>
                  </a:lnTo>
                  <a:lnTo>
                    <a:pt x="169111" y="278207"/>
                  </a:lnTo>
                  <a:lnTo>
                    <a:pt x="207785" y="242026"/>
                  </a:lnTo>
                  <a:lnTo>
                    <a:pt x="212708" y="231489"/>
                  </a:lnTo>
                  <a:lnTo>
                    <a:pt x="240484" y="237811"/>
                  </a:lnTo>
                  <a:lnTo>
                    <a:pt x="260173" y="240621"/>
                  </a:lnTo>
                  <a:lnTo>
                    <a:pt x="277751" y="244134"/>
                  </a:lnTo>
                  <a:lnTo>
                    <a:pt x="294276" y="246241"/>
                  </a:lnTo>
                  <a:lnTo>
                    <a:pt x="312558" y="247295"/>
                  </a:lnTo>
                  <a:lnTo>
                    <a:pt x="329435" y="247295"/>
                  </a:lnTo>
                  <a:lnTo>
                    <a:pt x="350530" y="245188"/>
                  </a:lnTo>
                  <a:lnTo>
                    <a:pt x="372680" y="241675"/>
                  </a:lnTo>
                  <a:lnTo>
                    <a:pt x="391665" y="236757"/>
                  </a:lnTo>
                  <a:lnTo>
                    <a:pt x="406783" y="231137"/>
                  </a:lnTo>
                  <a:lnTo>
                    <a:pt x="421549" y="244836"/>
                  </a:lnTo>
                  <a:lnTo>
                    <a:pt x="451082" y="275046"/>
                  </a:lnTo>
                  <a:lnTo>
                    <a:pt x="477099" y="286637"/>
                  </a:lnTo>
                  <a:lnTo>
                    <a:pt x="479560" y="288043"/>
                  </a:lnTo>
                  <a:lnTo>
                    <a:pt x="481319" y="290150"/>
                  </a:lnTo>
                  <a:lnTo>
                    <a:pt x="485538" y="299284"/>
                  </a:lnTo>
                  <a:lnTo>
                    <a:pt x="491865" y="318253"/>
                  </a:lnTo>
                  <a:lnTo>
                    <a:pt x="493976" y="345652"/>
                  </a:lnTo>
                  <a:lnTo>
                    <a:pt x="485538" y="387804"/>
                  </a:lnTo>
                  <a:lnTo>
                    <a:pt x="474990" y="425391"/>
                  </a:lnTo>
                  <a:lnTo>
                    <a:pt x="462333" y="463327"/>
                  </a:lnTo>
                  <a:lnTo>
                    <a:pt x="439480" y="511803"/>
                  </a:lnTo>
                  <a:lnTo>
                    <a:pt x="529837" y="423283"/>
                  </a:lnTo>
                  <a:lnTo>
                    <a:pt x="565698" y="382535"/>
                  </a:lnTo>
                  <a:lnTo>
                    <a:pt x="605428" y="315092"/>
                  </a:lnTo>
                  <a:lnTo>
                    <a:pt x="622305" y="268020"/>
                  </a:lnTo>
                  <a:lnTo>
                    <a:pt x="626522" y="241675"/>
                  </a:lnTo>
                  <a:lnTo>
                    <a:pt x="626522" y="220598"/>
                  </a:lnTo>
                  <a:lnTo>
                    <a:pt x="607537" y="186174"/>
                  </a:lnTo>
                  <a:lnTo>
                    <a:pt x="574137" y="173528"/>
                  </a:lnTo>
                  <a:lnTo>
                    <a:pt x="563589" y="170367"/>
                  </a:lnTo>
                  <a:lnTo>
                    <a:pt x="557260" y="158775"/>
                  </a:lnTo>
                  <a:lnTo>
                    <a:pt x="561479" y="142968"/>
                  </a:lnTo>
                  <a:lnTo>
                    <a:pt x="570972" y="126107"/>
                  </a:lnTo>
                  <a:lnTo>
                    <a:pt x="579410" y="112758"/>
                  </a:lnTo>
                  <a:lnTo>
                    <a:pt x="590309" y="100112"/>
                  </a:lnTo>
                  <a:lnTo>
                    <a:pt x="602966" y="95195"/>
                  </a:lnTo>
                  <a:lnTo>
                    <a:pt x="623007" y="88521"/>
                  </a:lnTo>
                  <a:lnTo>
                    <a:pt x="631445" y="84656"/>
                  </a:lnTo>
                  <a:lnTo>
                    <a:pt x="655353" y="57257"/>
                  </a:lnTo>
                  <a:lnTo>
                    <a:pt x="656760" y="53042"/>
                  </a:lnTo>
                  <a:lnTo>
                    <a:pt x="659923" y="50232"/>
                  </a:lnTo>
                  <a:lnTo>
                    <a:pt x="671174" y="38641"/>
                  </a:lnTo>
                  <a:lnTo>
                    <a:pt x="675745" y="33370"/>
                  </a:lnTo>
                  <a:lnTo>
                    <a:pt x="682073" y="27048"/>
                  </a:lnTo>
                  <a:lnTo>
                    <a:pt x="686996" y="22833"/>
                  </a:lnTo>
                  <a:lnTo>
                    <a:pt x="700004" y="12997"/>
                  </a:lnTo>
                  <a:lnTo>
                    <a:pt x="686996" y="10890"/>
                  </a:lnTo>
                  <a:lnTo>
                    <a:pt x="679964" y="10538"/>
                  </a:lnTo>
                  <a:lnTo>
                    <a:pt x="671878" y="10890"/>
                  </a:lnTo>
                  <a:lnTo>
                    <a:pt x="663088" y="11943"/>
                  </a:lnTo>
                  <a:lnTo>
                    <a:pt x="652891" y="13700"/>
                  </a:lnTo>
                  <a:lnTo>
                    <a:pt x="647266" y="15105"/>
                  </a:lnTo>
                  <a:lnTo>
                    <a:pt x="645157" y="13348"/>
                  </a:lnTo>
                  <a:lnTo>
                    <a:pt x="642344" y="13348"/>
                  </a:lnTo>
                  <a:lnTo>
                    <a:pt x="639884" y="15105"/>
                  </a:lnTo>
                  <a:lnTo>
                    <a:pt x="636367" y="10538"/>
                  </a:lnTo>
                  <a:lnTo>
                    <a:pt x="632148" y="7377"/>
                  </a:lnTo>
                  <a:lnTo>
                    <a:pt x="626874" y="4566"/>
                  </a:lnTo>
                  <a:lnTo>
                    <a:pt x="615624" y="1054"/>
                  </a:lnTo>
                  <a:lnTo>
                    <a:pt x="602264" y="0"/>
                  </a:lnTo>
                  <a:close/>
                </a:path>
              </a:pathLst>
            </a:custGeom>
            <a:solidFill>
              <a:srgbClr val="FFFFFF"/>
            </a:solidFill>
          </p:spPr>
          <p:txBody>
            <a:bodyPr wrap="square" lIns="0" tIns="0" rIns="0" bIns="0" rtlCol="0"/>
            <a:lstStyle/>
            <a:p>
              <a:endParaRPr/>
            </a:p>
          </p:txBody>
        </p:sp>
        <p:sp>
          <p:nvSpPr>
            <p:cNvPr id="21" name="object 21"/>
            <p:cNvSpPr/>
            <p:nvPr/>
          </p:nvSpPr>
          <p:spPr>
            <a:xfrm>
              <a:off x="1985415" y="4042867"/>
              <a:ext cx="700405" cy="511809"/>
            </a:xfrm>
            <a:custGeom>
              <a:avLst/>
              <a:gdLst/>
              <a:ahLst/>
              <a:cxnLst/>
              <a:rect l="l" t="t" r="r" b="b"/>
              <a:pathLst>
                <a:path w="700405" h="511810">
                  <a:moveTo>
                    <a:pt x="700004" y="12997"/>
                  </a:moveTo>
                  <a:lnTo>
                    <a:pt x="686995" y="10889"/>
                  </a:lnTo>
                  <a:lnTo>
                    <a:pt x="679963" y="10538"/>
                  </a:lnTo>
                  <a:lnTo>
                    <a:pt x="671877" y="10889"/>
                  </a:lnTo>
                  <a:lnTo>
                    <a:pt x="663087" y="11943"/>
                  </a:lnTo>
                  <a:lnTo>
                    <a:pt x="652891" y="13699"/>
                  </a:lnTo>
                  <a:lnTo>
                    <a:pt x="647266" y="15104"/>
                  </a:lnTo>
                  <a:lnTo>
                    <a:pt x="645157" y="13348"/>
                  </a:lnTo>
                  <a:lnTo>
                    <a:pt x="642344" y="13348"/>
                  </a:lnTo>
                  <a:lnTo>
                    <a:pt x="639883" y="15104"/>
                  </a:lnTo>
                  <a:lnTo>
                    <a:pt x="636367" y="10538"/>
                  </a:lnTo>
                  <a:lnTo>
                    <a:pt x="632148" y="7376"/>
                  </a:lnTo>
                  <a:lnTo>
                    <a:pt x="626874" y="4566"/>
                  </a:lnTo>
                  <a:lnTo>
                    <a:pt x="615624" y="1053"/>
                  </a:lnTo>
                  <a:lnTo>
                    <a:pt x="602263" y="0"/>
                  </a:lnTo>
                  <a:lnTo>
                    <a:pt x="587497" y="1053"/>
                  </a:lnTo>
                  <a:lnTo>
                    <a:pt x="548119" y="17563"/>
                  </a:lnTo>
                  <a:lnTo>
                    <a:pt x="531595" y="41098"/>
                  </a:lnTo>
                  <a:lnTo>
                    <a:pt x="527727" y="45314"/>
                  </a:lnTo>
                  <a:lnTo>
                    <a:pt x="494679" y="67444"/>
                  </a:lnTo>
                  <a:lnTo>
                    <a:pt x="477451" y="71659"/>
                  </a:lnTo>
                  <a:lnTo>
                    <a:pt x="469364" y="70605"/>
                  </a:lnTo>
                  <a:lnTo>
                    <a:pt x="460575" y="69903"/>
                  </a:lnTo>
                  <a:lnTo>
                    <a:pt x="441589" y="68849"/>
                  </a:lnTo>
                  <a:lnTo>
                    <a:pt x="411353" y="68498"/>
                  </a:lnTo>
                  <a:lnTo>
                    <a:pt x="379711" y="68849"/>
                  </a:lnTo>
                  <a:lnTo>
                    <a:pt x="334356" y="73767"/>
                  </a:lnTo>
                  <a:lnTo>
                    <a:pt x="282322" y="89925"/>
                  </a:lnTo>
                  <a:lnTo>
                    <a:pt x="235561" y="120134"/>
                  </a:lnTo>
                  <a:lnTo>
                    <a:pt x="203215" y="144021"/>
                  </a:lnTo>
                  <a:lnTo>
                    <a:pt x="187394" y="155262"/>
                  </a:lnTo>
                  <a:lnTo>
                    <a:pt x="168057" y="149641"/>
                  </a:lnTo>
                  <a:lnTo>
                    <a:pt x="149774" y="145426"/>
                  </a:lnTo>
                  <a:lnTo>
                    <a:pt x="123406" y="143670"/>
                  </a:lnTo>
                  <a:lnTo>
                    <a:pt x="99146" y="144372"/>
                  </a:lnTo>
                  <a:lnTo>
                    <a:pt x="52034" y="155613"/>
                  </a:lnTo>
                  <a:lnTo>
                    <a:pt x="703" y="241323"/>
                  </a:lnTo>
                  <a:lnTo>
                    <a:pt x="0" y="243782"/>
                  </a:lnTo>
                  <a:lnTo>
                    <a:pt x="703" y="245890"/>
                  </a:lnTo>
                  <a:lnTo>
                    <a:pt x="1757" y="247295"/>
                  </a:lnTo>
                  <a:lnTo>
                    <a:pt x="68910" y="298581"/>
                  </a:lnTo>
                  <a:lnTo>
                    <a:pt x="72777" y="300688"/>
                  </a:lnTo>
                  <a:lnTo>
                    <a:pt x="75942" y="301742"/>
                  </a:lnTo>
                  <a:lnTo>
                    <a:pt x="80161" y="301742"/>
                  </a:lnTo>
                  <a:lnTo>
                    <a:pt x="123757" y="295068"/>
                  </a:lnTo>
                  <a:lnTo>
                    <a:pt x="169112" y="278207"/>
                  </a:lnTo>
                  <a:lnTo>
                    <a:pt x="207786" y="242026"/>
                  </a:lnTo>
                  <a:lnTo>
                    <a:pt x="212708" y="231488"/>
                  </a:lnTo>
                  <a:lnTo>
                    <a:pt x="227826" y="235000"/>
                  </a:lnTo>
                  <a:lnTo>
                    <a:pt x="240483" y="237811"/>
                  </a:lnTo>
                  <a:lnTo>
                    <a:pt x="260172" y="240621"/>
                  </a:lnTo>
                  <a:lnTo>
                    <a:pt x="277751" y="244133"/>
                  </a:lnTo>
                  <a:lnTo>
                    <a:pt x="294276" y="246241"/>
                  </a:lnTo>
                  <a:lnTo>
                    <a:pt x="312558" y="247295"/>
                  </a:lnTo>
                  <a:lnTo>
                    <a:pt x="329434" y="247295"/>
                  </a:lnTo>
                  <a:lnTo>
                    <a:pt x="350529" y="245187"/>
                  </a:lnTo>
                  <a:lnTo>
                    <a:pt x="372679" y="241675"/>
                  </a:lnTo>
                  <a:lnTo>
                    <a:pt x="391664" y="236757"/>
                  </a:lnTo>
                  <a:lnTo>
                    <a:pt x="406782" y="231136"/>
                  </a:lnTo>
                  <a:lnTo>
                    <a:pt x="421549" y="244836"/>
                  </a:lnTo>
                  <a:lnTo>
                    <a:pt x="451082" y="275045"/>
                  </a:lnTo>
                  <a:lnTo>
                    <a:pt x="477099" y="286637"/>
                  </a:lnTo>
                  <a:lnTo>
                    <a:pt x="479560" y="288042"/>
                  </a:lnTo>
                  <a:lnTo>
                    <a:pt x="481318" y="290150"/>
                  </a:lnTo>
                  <a:lnTo>
                    <a:pt x="485537" y="299283"/>
                  </a:lnTo>
                  <a:lnTo>
                    <a:pt x="491866" y="318252"/>
                  </a:lnTo>
                  <a:lnTo>
                    <a:pt x="493975" y="345651"/>
                  </a:lnTo>
                  <a:lnTo>
                    <a:pt x="485537" y="387804"/>
                  </a:lnTo>
                  <a:lnTo>
                    <a:pt x="474990" y="425390"/>
                  </a:lnTo>
                  <a:lnTo>
                    <a:pt x="462333" y="463327"/>
                  </a:lnTo>
                  <a:lnTo>
                    <a:pt x="439480" y="511803"/>
                  </a:lnTo>
                  <a:lnTo>
                    <a:pt x="529837" y="423282"/>
                  </a:lnTo>
                  <a:lnTo>
                    <a:pt x="565699" y="382535"/>
                  </a:lnTo>
                  <a:lnTo>
                    <a:pt x="587497" y="345651"/>
                  </a:lnTo>
                  <a:lnTo>
                    <a:pt x="618085" y="286637"/>
                  </a:lnTo>
                  <a:lnTo>
                    <a:pt x="626523" y="241675"/>
                  </a:lnTo>
                  <a:lnTo>
                    <a:pt x="626523" y="220598"/>
                  </a:lnTo>
                  <a:lnTo>
                    <a:pt x="607537" y="186174"/>
                  </a:lnTo>
                  <a:lnTo>
                    <a:pt x="574137" y="173528"/>
                  </a:lnTo>
                  <a:lnTo>
                    <a:pt x="563589" y="170366"/>
                  </a:lnTo>
                  <a:lnTo>
                    <a:pt x="557261" y="158774"/>
                  </a:lnTo>
                  <a:lnTo>
                    <a:pt x="561480" y="142967"/>
                  </a:lnTo>
                  <a:lnTo>
                    <a:pt x="570972" y="126106"/>
                  </a:lnTo>
                  <a:lnTo>
                    <a:pt x="579410" y="112758"/>
                  </a:lnTo>
                  <a:lnTo>
                    <a:pt x="590309" y="100112"/>
                  </a:lnTo>
                  <a:lnTo>
                    <a:pt x="602967" y="95194"/>
                  </a:lnTo>
                  <a:lnTo>
                    <a:pt x="613866" y="91681"/>
                  </a:lnTo>
                  <a:lnTo>
                    <a:pt x="623007" y="88520"/>
                  </a:lnTo>
                  <a:lnTo>
                    <a:pt x="653946" y="63931"/>
                  </a:lnTo>
                  <a:lnTo>
                    <a:pt x="655353" y="57257"/>
                  </a:lnTo>
                  <a:lnTo>
                    <a:pt x="656759" y="53042"/>
                  </a:lnTo>
                  <a:lnTo>
                    <a:pt x="659923" y="50231"/>
                  </a:lnTo>
                  <a:lnTo>
                    <a:pt x="664845" y="45314"/>
                  </a:lnTo>
                  <a:lnTo>
                    <a:pt x="671174" y="38639"/>
                  </a:lnTo>
                  <a:lnTo>
                    <a:pt x="675744" y="33370"/>
                  </a:lnTo>
                  <a:lnTo>
                    <a:pt x="682073" y="27047"/>
                  </a:lnTo>
                  <a:lnTo>
                    <a:pt x="686995" y="22832"/>
                  </a:lnTo>
                  <a:lnTo>
                    <a:pt x="700004" y="12997"/>
                  </a:lnTo>
                  <a:close/>
                </a:path>
              </a:pathLst>
            </a:custGeom>
            <a:ln w="3175">
              <a:solidFill>
                <a:srgbClr val="000000"/>
              </a:solidFill>
            </a:ln>
          </p:spPr>
          <p:txBody>
            <a:bodyPr wrap="square" lIns="0" tIns="0" rIns="0" bIns="0" rtlCol="0"/>
            <a:lstStyle/>
            <a:p>
              <a:endParaRPr/>
            </a:p>
          </p:txBody>
        </p:sp>
        <p:pic>
          <p:nvPicPr>
            <p:cNvPr id="22" name="object 22"/>
            <p:cNvPicPr/>
            <p:nvPr/>
          </p:nvPicPr>
          <p:blipFill>
            <a:blip r:embed="rId7" cstate="print"/>
            <a:stretch>
              <a:fillRect/>
            </a:stretch>
          </p:blipFill>
          <p:spPr>
            <a:xfrm>
              <a:off x="2009676" y="4197075"/>
              <a:ext cx="199697" cy="112758"/>
            </a:xfrm>
            <a:prstGeom prst="rect">
              <a:avLst/>
            </a:prstGeom>
          </p:spPr>
        </p:pic>
        <p:sp>
          <p:nvSpPr>
            <p:cNvPr id="23" name="object 23"/>
            <p:cNvSpPr/>
            <p:nvPr/>
          </p:nvSpPr>
          <p:spPr>
            <a:xfrm>
              <a:off x="2593304" y="4076941"/>
              <a:ext cx="6985" cy="7620"/>
            </a:xfrm>
            <a:custGeom>
              <a:avLst/>
              <a:gdLst/>
              <a:ahLst/>
              <a:cxnLst/>
              <a:rect l="l" t="t" r="r" b="b"/>
              <a:pathLst>
                <a:path w="6985" h="7620">
                  <a:moveTo>
                    <a:pt x="5195" y="0"/>
                  </a:moveTo>
                  <a:lnTo>
                    <a:pt x="1484" y="0"/>
                  </a:lnTo>
                  <a:lnTo>
                    <a:pt x="0" y="1560"/>
                  </a:lnTo>
                  <a:lnTo>
                    <a:pt x="0" y="3512"/>
                  </a:lnTo>
                  <a:lnTo>
                    <a:pt x="0" y="5464"/>
                  </a:lnTo>
                  <a:lnTo>
                    <a:pt x="1484" y="7025"/>
                  </a:lnTo>
                  <a:lnTo>
                    <a:pt x="5195" y="7025"/>
                  </a:lnTo>
                  <a:lnTo>
                    <a:pt x="6680" y="5464"/>
                  </a:lnTo>
                  <a:lnTo>
                    <a:pt x="6680" y="1560"/>
                  </a:lnTo>
                  <a:lnTo>
                    <a:pt x="5195" y="0"/>
                  </a:lnTo>
                  <a:close/>
                </a:path>
              </a:pathLst>
            </a:custGeom>
            <a:solidFill>
              <a:srgbClr val="000000"/>
            </a:solidFill>
          </p:spPr>
          <p:txBody>
            <a:bodyPr wrap="square" lIns="0" tIns="0" rIns="0" bIns="0" rtlCol="0"/>
            <a:lstStyle/>
            <a:p>
              <a:endParaRPr/>
            </a:p>
          </p:txBody>
        </p:sp>
        <p:sp>
          <p:nvSpPr>
            <p:cNvPr id="24" name="object 24"/>
            <p:cNvSpPr/>
            <p:nvPr/>
          </p:nvSpPr>
          <p:spPr>
            <a:xfrm>
              <a:off x="2577132" y="4074834"/>
              <a:ext cx="28575" cy="17780"/>
            </a:xfrm>
            <a:custGeom>
              <a:avLst/>
              <a:gdLst/>
              <a:ahLst/>
              <a:cxnLst/>
              <a:rect l="l" t="t" r="r" b="b"/>
              <a:pathLst>
                <a:path w="28575" h="17779">
                  <a:moveTo>
                    <a:pt x="28126" y="0"/>
                  </a:moveTo>
                  <a:lnTo>
                    <a:pt x="10899" y="17563"/>
                  </a:lnTo>
                  <a:lnTo>
                    <a:pt x="6328" y="16861"/>
                  </a:lnTo>
                  <a:lnTo>
                    <a:pt x="3867" y="15455"/>
                  </a:lnTo>
                  <a:lnTo>
                    <a:pt x="1757" y="12997"/>
                  </a:lnTo>
                  <a:lnTo>
                    <a:pt x="0" y="10186"/>
                  </a:lnTo>
                </a:path>
              </a:pathLst>
            </a:custGeom>
            <a:ln w="3175">
              <a:solidFill>
                <a:srgbClr val="000000"/>
              </a:solidFill>
            </a:ln>
          </p:spPr>
          <p:txBody>
            <a:bodyPr wrap="square" lIns="0" tIns="0" rIns="0" bIns="0" rtlCol="0"/>
            <a:lstStyle/>
            <a:p>
              <a:endParaRPr/>
            </a:p>
          </p:txBody>
        </p:sp>
        <p:sp>
          <p:nvSpPr>
            <p:cNvPr id="25" name="object 25"/>
            <p:cNvSpPr/>
            <p:nvPr/>
          </p:nvSpPr>
          <p:spPr>
            <a:xfrm>
              <a:off x="2595765" y="4075186"/>
              <a:ext cx="6985" cy="6985"/>
            </a:xfrm>
            <a:custGeom>
              <a:avLst/>
              <a:gdLst/>
              <a:ahLst/>
              <a:cxnLst/>
              <a:rect l="l" t="t" r="r" b="b"/>
              <a:pathLst>
                <a:path w="6985" h="6985">
                  <a:moveTo>
                    <a:pt x="5195" y="0"/>
                  </a:moveTo>
                  <a:lnTo>
                    <a:pt x="1484" y="0"/>
                  </a:lnTo>
                  <a:lnTo>
                    <a:pt x="0" y="1482"/>
                  </a:lnTo>
                  <a:lnTo>
                    <a:pt x="0" y="3336"/>
                  </a:lnTo>
                  <a:lnTo>
                    <a:pt x="0" y="5190"/>
                  </a:lnTo>
                  <a:lnTo>
                    <a:pt x="1484" y="6673"/>
                  </a:lnTo>
                  <a:lnTo>
                    <a:pt x="5195" y="6673"/>
                  </a:lnTo>
                  <a:lnTo>
                    <a:pt x="6680" y="5190"/>
                  </a:lnTo>
                  <a:lnTo>
                    <a:pt x="6680" y="1482"/>
                  </a:lnTo>
                  <a:lnTo>
                    <a:pt x="5195" y="0"/>
                  </a:lnTo>
                  <a:close/>
                </a:path>
              </a:pathLst>
            </a:custGeom>
            <a:solidFill>
              <a:srgbClr val="000000"/>
            </a:solidFill>
          </p:spPr>
          <p:txBody>
            <a:bodyPr wrap="square" lIns="0" tIns="0" rIns="0" bIns="0" rtlCol="0"/>
            <a:lstStyle/>
            <a:p>
              <a:endParaRPr/>
            </a:p>
          </p:txBody>
        </p:sp>
        <p:sp>
          <p:nvSpPr>
            <p:cNvPr id="26" name="object 26"/>
            <p:cNvSpPr/>
            <p:nvPr/>
          </p:nvSpPr>
          <p:spPr>
            <a:xfrm>
              <a:off x="2598226" y="4077644"/>
              <a:ext cx="4445" cy="4445"/>
            </a:xfrm>
            <a:custGeom>
              <a:avLst/>
              <a:gdLst/>
              <a:ahLst/>
              <a:cxnLst/>
              <a:rect l="l" t="t" r="r" b="b"/>
              <a:pathLst>
                <a:path w="4444" h="4445">
                  <a:moveTo>
                    <a:pt x="3281" y="0"/>
                  </a:moveTo>
                  <a:lnTo>
                    <a:pt x="937" y="0"/>
                  </a:lnTo>
                  <a:lnTo>
                    <a:pt x="0" y="937"/>
                  </a:lnTo>
                  <a:lnTo>
                    <a:pt x="0" y="2108"/>
                  </a:lnTo>
                  <a:lnTo>
                    <a:pt x="0" y="3279"/>
                  </a:lnTo>
                  <a:lnTo>
                    <a:pt x="937" y="4215"/>
                  </a:lnTo>
                  <a:lnTo>
                    <a:pt x="3281" y="4215"/>
                  </a:lnTo>
                  <a:lnTo>
                    <a:pt x="4218" y="3279"/>
                  </a:lnTo>
                  <a:lnTo>
                    <a:pt x="4218" y="937"/>
                  </a:lnTo>
                  <a:lnTo>
                    <a:pt x="3281" y="0"/>
                  </a:lnTo>
                  <a:close/>
                </a:path>
              </a:pathLst>
            </a:custGeom>
            <a:solidFill>
              <a:srgbClr val="FFFFFF"/>
            </a:solidFill>
          </p:spPr>
          <p:txBody>
            <a:bodyPr wrap="square" lIns="0" tIns="0" rIns="0" bIns="0" rtlCol="0"/>
            <a:lstStyle/>
            <a:p>
              <a:endParaRPr/>
            </a:p>
          </p:txBody>
        </p:sp>
        <p:sp>
          <p:nvSpPr>
            <p:cNvPr id="27" name="object 27"/>
            <p:cNvSpPr/>
            <p:nvPr/>
          </p:nvSpPr>
          <p:spPr>
            <a:xfrm>
              <a:off x="2401691" y="4267683"/>
              <a:ext cx="38735" cy="15875"/>
            </a:xfrm>
            <a:custGeom>
              <a:avLst/>
              <a:gdLst/>
              <a:ahLst/>
              <a:cxnLst/>
              <a:rect l="l" t="t" r="r" b="b"/>
              <a:pathLst>
                <a:path w="38735" h="15875">
                  <a:moveTo>
                    <a:pt x="38674" y="0"/>
                  </a:moveTo>
                  <a:lnTo>
                    <a:pt x="27423" y="5620"/>
                  </a:lnTo>
                  <a:lnTo>
                    <a:pt x="17930" y="9835"/>
                  </a:lnTo>
                  <a:lnTo>
                    <a:pt x="7383" y="13348"/>
                  </a:lnTo>
                  <a:lnTo>
                    <a:pt x="0" y="15455"/>
                  </a:lnTo>
                </a:path>
              </a:pathLst>
            </a:custGeom>
            <a:ln w="3175">
              <a:solidFill>
                <a:srgbClr val="000000"/>
              </a:solidFill>
            </a:ln>
          </p:spPr>
          <p:txBody>
            <a:bodyPr wrap="square" lIns="0" tIns="0" rIns="0" bIns="0" rtlCol="0"/>
            <a:lstStyle/>
            <a:p>
              <a:endParaRPr/>
            </a:p>
          </p:txBody>
        </p:sp>
        <p:sp>
          <p:nvSpPr>
            <p:cNvPr id="28" name="object 28"/>
            <p:cNvSpPr/>
            <p:nvPr/>
          </p:nvSpPr>
          <p:spPr>
            <a:xfrm>
              <a:off x="2412941" y="4281735"/>
              <a:ext cx="41910" cy="12700"/>
            </a:xfrm>
            <a:custGeom>
              <a:avLst/>
              <a:gdLst/>
              <a:ahLst/>
              <a:cxnLst/>
              <a:rect l="l" t="t" r="r" b="b"/>
              <a:pathLst>
                <a:path w="41910" h="12700">
                  <a:moveTo>
                    <a:pt x="41838" y="0"/>
                  </a:moveTo>
                  <a:lnTo>
                    <a:pt x="33048" y="3863"/>
                  </a:lnTo>
                  <a:lnTo>
                    <a:pt x="23556" y="7025"/>
                  </a:lnTo>
                  <a:lnTo>
                    <a:pt x="14766" y="9484"/>
                  </a:lnTo>
                  <a:lnTo>
                    <a:pt x="7734" y="11240"/>
                  </a:lnTo>
                  <a:lnTo>
                    <a:pt x="0" y="12645"/>
                  </a:lnTo>
                </a:path>
              </a:pathLst>
            </a:custGeom>
            <a:ln w="3175">
              <a:solidFill>
                <a:srgbClr val="000000"/>
              </a:solidFill>
            </a:ln>
          </p:spPr>
          <p:txBody>
            <a:bodyPr wrap="square" lIns="0" tIns="0" rIns="0" bIns="0" rtlCol="0"/>
            <a:lstStyle/>
            <a:p>
              <a:endParaRPr/>
            </a:p>
          </p:txBody>
        </p:sp>
        <p:sp>
          <p:nvSpPr>
            <p:cNvPr id="29" name="object 29"/>
            <p:cNvSpPr/>
            <p:nvPr/>
          </p:nvSpPr>
          <p:spPr>
            <a:xfrm>
              <a:off x="2425598" y="4300000"/>
              <a:ext cx="45720" cy="7620"/>
            </a:xfrm>
            <a:custGeom>
              <a:avLst/>
              <a:gdLst/>
              <a:ahLst/>
              <a:cxnLst/>
              <a:rect l="l" t="t" r="r" b="b"/>
              <a:pathLst>
                <a:path w="45719" h="7620">
                  <a:moveTo>
                    <a:pt x="45705" y="0"/>
                  </a:moveTo>
                  <a:lnTo>
                    <a:pt x="33048" y="3512"/>
                  </a:lnTo>
                  <a:lnTo>
                    <a:pt x="20743" y="5971"/>
                  </a:lnTo>
                  <a:lnTo>
                    <a:pt x="11602" y="7025"/>
                  </a:lnTo>
                  <a:lnTo>
                    <a:pt x="0" y="7025"/>
                  </a:lnTo>
                </a:path>
              </a:pathLst>
            </a:custGeom>
            <a:ln w="3175">
              <a:solidFill>
                <a:srgbClr val="000000"/>
              </a:solidFill>
            </a:ln>
          </p:spPr>
          <p:txBody>
            <a:bodyPr wrap="square" lIns="0" tIns="0" rIns="0" bIns="0" rtlCol="0"/>
            <a:lstStyle/>
            <a:p>
              <a:endParaRPr/>
            </a:p>
          </p:txBody>
        </p:sp>
        <p:sp>
          <p:nvSpPr>
            <p:cNvPr id="30" name="object 30"/>
            <p:cNvSpPr/>
            <p:nvPr/>
          </p:nvSpPr>
          <p:spPr>
            <a:xfrm>
              <a:off x="2479040" y="4375524"/>
              <a:ext cx="22225" cy="21590"/>
            </a:xfrm>
            <a:custGeom>
              <a:avLst/>
              <a:gdLst/>
              <a:ahLst/>
              <a:cxnLst/>
              <a:rect l="l" t="t" r="r" b="b"/>
              <a:pathLst>
                <a:path w="22225" h="21589">
                  <a:moveTo>
                    <a:pt x="22149" y="0"/>
                  </a:moveTo>
                  <a:lnTo>
                    <a:pt x="13711" y="8430"/>
                  </a:lnTo>
                  <a:lnTo>
                    <a:pt x="5273" y="15807"/>
                  </a:lnTo>
                  <a:lnTo>
                    <a:pt x="0" y="21076"/>
                  </a:lnTo>
                </a:path>
              </a:pathLst>
            </a:custGeom>
            <a:ln w="3175">
              <a:solidFill>
                <a:srgbClr val="000000"/>
              </a:solidFill>
            </a:ln>
          </p:spPr>
          <p:txBody>
            <a:bodyPr wrap="square" lIns="0" tIns="0" rIns="0" bIns="0" rtlCol="0"/>
            <a:lstStyle/>
            <a:p>
              <a:endParaRPr/>
            </a:p>
          </p:txBody>
        </p:sp>
        <p:sp>
          <p:nvSpPr>
            <p:cNvPr id="31" name="object 31"/>
            <p:cNvSpPr/>
            <p:nvPr/>
          </p:nvSpPr>
          <p:spPr>
            <a:xfrm>
              <a:off x="2468492" y="4409246"/>
              <a:ext cx="29845" cy="34925"/>
            </a:xfrm>
            <a:custGeom>
              <a:avLst/>
              <a:gdLst/>
              <a:ahLst/>
              <a:cxnLst/>
              <a:rect l="l" t="t" r="r" b="b"/>
              <a:pathLst>
                <a:path w="29844" h="34925">
                  <a:moveTo>
                    <a:pt x="29533" y="0"/>
                  </a:moveTo>
                  <a:lnTo>
                    <a:pt x="15821" y="15807"/>
                  </a:lnTo>
                  <a:lnTo>
                    <a:pt x="1054" y="33722"/>
                  </a:lnTo>
                  <a:lnTo>
                    <a:pt x="0" y="34775"/>
                  </a:lnTo>
                </a:path>
              </a:pathLst>
            </a:custGeom>
            <a:ln w="3175">
              <a:solidFill>
                <a:srgbClr val="000000"/>
              </a:solidFill>
            </a:ln>
          </p:spPr>
          <p:txBody>
            <a:bodyPr wrap="square" lIns="0" tIns="0" rIns="0" bIns="0" rtlCol="0"/>
            <a:lstStyle/>
            <a:p>
              <a:endParaRPr/>
            </a:p>
          </p:txBody>
        </p:sp>
        <p:sp>
          <p:nvSpPr>
            <p:cNvPr id="32" name="object 32"/>
            <p:cNvSpPr/>
            <p:nvPr/>
          </p:nvSpPr>
          <p:spPr>
            <a:xfrm>
              <a:off x="2560958" y="4057623"/>
              <a:ext cx="64769" cy="41910"/>
            </a:xfrm>
            <a:custGeom>
              <a:avLst/>
              <a:gdLst/>
              <a:ahLst/>
              <a:cxnLst/>
              <a:rect l="l" t="t" r="r" b="b"/>
              <a:pathLst>
                <a:path w="64769" h="41910">
                  <a:moveTo>
                    <a:pt x="64691" y="0"/>
                  </a:moveTo>
                  <a:lnTo>
                    <a:pt x="64691" y="4215"/>
                  </a:lnTo>
                  <a:lnTo>
                    <a:pt x="63285" y="8781"/>
                  </a:lnTo>
                  <a:lnTo>
                    <a:pt x="60824" y="11943"/>
                  </a:lnTo>
                  <a:lnTo>
                    <a:pt x="57308" y="14753"/>
                  </a:lnTo>
                  <a:lnTo>
                    <a:pt x="48870" y="16509"/>
                  </a:lnTo>
                  <a:lnTo>
                    <a:pt x="40783" y="17563"/>
                  </a:lnTo>
                  <a:lnTo>
                    <a:pt x="29181" y="20725"/>
                  </a:lnTo>
                  <a:lnTo>
                    <a:pt x="19688" y="24940"/>
                  </a:lnTo>
                  <a:lnTo>
                    <a:pt x="11953" y="30209"/>
                  </a:lnTo>
                  <a:lnTo>
                    <a:pt x="5976" y="36883"/>
                  </a:lnTo>
                  <a:lnTo>
                    <a:pt x="0" y="41801"/>
                  </a:lnTo>
                </a:path>
              </a:pathLst>
            </a:custGeom>
            <a:ln w="3175">
              <a:solidFill>
                <a:srgbClr val="000000"/>
              </a:solidFill>
            </a:ln>
          </p:spPr>
          <p:txBody>
            <a:bodyPr wrap="square" lIns="0" tIns="0" rIns="0" bIns="0" rtlCol="0"/>
            <a:lstStyle/>
            <a:p>
              <a:endParaRPr/>
            </a:p>
          </p:txBody>
        </p:sp>
        <p:sp>
          <p:nvSpPr>
            <p:cNvPr id="33" name="object 33"/>
            <p:cNvSpPr/>
            <p:nvPr/>
          </p:nvSpPr>
          <p:spPr>
            <a:xfrm>
              <a:off x="2622486" y="4057975"/>
              <a:ext cx="11430" cy="12700"/>
            </a:xfrm>
            <a:custGeom>
              <a:avLst/>
              <a:gdLst/>
              <a:ahLst/>
              <a:cxnLst/>
              <a:rect l="l" t="t" r="r" b="b"/>
              <a:pathLst>
                <a:path w="11430" h="12700">
                  <a:moveTo>
                    <a:pt x="10899" y="0"/>
                  </a:moveTo>
                  <a:lnTo>
                    <a:pt x="3867" y="10538"/>
                  </a:lnTo>
                  <a:lnTo>
                    <a:pt x="0" y="12294"/>
                  </a:lnTo>
                </a:path>
              </a:pathLst>
            </a:custGeom>
            <a:ln w="3175">
              <a:solidFill>
                <a:srgbClr val="000000"/>
              </a:solidFill>
            </a:ln>
          </p:spPr>
          <p:txBody>
            <a:bodyPr wrap="square" lIns="0" tIns="0" rIns="0" bIns="0" rtlCol="0"/>
            <a:lstStyle/>
            <a:p>
              <a:endParaRPr/>
            </a:p>
          </p:txBody>
        </p:sp>
        <p:sp>
          <p:nvSpPr>
            <p:cNvPr id="34" name="object 34"/>
            <p:cNvSpPr/>
            <p:nvPr/>
          </p:nvSpPr>
          <p:spPr>
            <a:xfrm>
              <a:off x="2644636" y="4056922"/>
              <a:ext cx="38735" cy="19050"/>
            </a:xfrm>
            <a:custGeom>
              <a:avLst/>
              <a:gdLst/>
              <a:ahLst/>
              <a:cxnLst/>
              <a:rect l="l" t="t" r="r" b="b"/>
              <a:pathLst>
                <a:path w="38735" h="19050">
                  <a:moveTo>
                    <a:pt x="38322" y="0"/>
                  </a:moveTo>
                  <a:lnTo>
                    <a:pt x="25665" y="4566"/>
                  </a:lnTo>
                  <a:lnTo>
                    <a:pt x="19337" y="7376"/>
                  </a:lnTo>
                  <a:lnTo>
                    <a:pt x="13360" y="10538"/>
                  </a:lnTo>
                  <a:lnTo>
                    <a:pt x="6328" y="14753"/>
                  </a:lnTo>
                  <a:lnTo>
                    <a:pt x="0" y="18968"/>
                  </a:lnTo>
                </a:path>
              </a:pathLst>
            </a:custGeom>
            <a:ln w="3175">
              <a:solidFill>
                <a:srgbClr val="000000"/>
              </a:solidFill>
            </a:ln>
          </p:spPr>
          <p:txBody>
            <a:bodyPr wrap="square" lIns="0" tIns="0" rIns="0" bIns="0" rtlCol="0"/>
            <a:lstStyle/>
            <a:p>
              <a:endParaRPr/>
            </a:p>
          </p:txBody>
        </p:sp>
      </p:grpSp>
      <p:graphicFrame>
        <p:nvGraphicFramePr>
          <p:cNvPr id="35" name="object 35"/>
          <p:cNvGraphicFramePr>
            <a:graphicFrameLocks noGrp="1"/>
          </p:cNvGraphicFramePr>
          <p:nvPr/>
        </p:nvGraphicFramePr>
        <p:xfrm>
          <a:off x="1504950" y="3562350"/>
          <a:ext cx="5257164" cy="2512695"/>
        </p:xfrm>
        <a:graphic>
          <a:graphicData uri="http://schemas.openxmlformats.org/drawingml/2006/table">
            <a:tbl>
              <a:tblPr firstRow="1" bandRow="1">
                <a:tableStyleId>{2D5ABB26-0587-4C30-8999-92F81FD0307C}</a:tableStyleId>
              </a:tblPr>
              <a:tblGrid>
                <a:gridCol w="1726564">
                  <a:extLst>
                    <a:ext uri="{9D8B030D-6E8A-4147-A177-3AD203B41FA5}">
                      <a16:colId xmlns:a16="http://schemas.microsoft.com/office/drawing/2014/main" val="20000"/>
                    </a:ext>
                  </a:extLst>
                </a:gridCol>
                <a:gridCol w="1792605">
                  <a:extLst>
                    <a:ext uri="{9D8B030D-6E8A-4147-A177-3AD203B41FA5}">
                      <a16:colId xmlns:a16="http://schemas.microsoft.com/office/drawing/2014/main" val="20001"/>
                    </a:ext>
                  </a:extLst>
                </a:gridCol>
                <a:gridCol w="1737995">
                  <a:extLst>
                    <a:ext uri="{9D8B030D-6E8A-4147-A177-3AD203B41FA5}">
                      <a16:colId xmlns:a16="http://schemas.microsoft.com/office/drawing/2014/main" val="20002"/>
                    </a:ext>
                  </a:extLst>
                </a:gridCol>
              </a:tblGrid>
              <a:tr h="1257300">
                <a:tc>
                  <a:txBody>
                    <a:bodyPr/>
                    <a:lstStyle/>
                    <a:p>
                      <a:pPr>
                        <a:lnSpc>
                          <a:spcPct val="100000"/>
                        </a:lnSpc>
                      </a:pPr>
                      <a:endParaRPr sz="2700">
                        <a:latin typeface="Times New Roman"/>
                        <a:cs typeface="Times New Roman"/>
                      </a:endParaRPr>
                    </a:p>
                  </a:txBody>
                  <a:tcPr marL="0" marR="0" marT="0" marB="0">
                    <a:lnL w="38100">
                      <a:solidFill>
                        <a:srgbClr val="000000"/>
                      </a:solidFill>
                      <a:prstDash val="solid"/>
                    </a:lnL>
                    <a:lnR w="57150">
                      <a:solidFill>
                        <a:srgbClr val="000000"/>
                      </a:solidFill>
                      <a:prstDash val="solid"/>
                    </a:lnR>
                    <a:lnT w="38100">
                      <a:solidFill>
                        <a:srgbClr val="000000"/>
                      </a:solidFill>
                      <a:prstDash val="solid"/>
                    </a:lnT>
                    <a:lnB w="38100">
                      <a:solidFill>
                        <a:srgbClr val="000000"/>
                      </a:solidFill>
                      <a:prstDash val="solid"/>
                    </a:lnB>
                  </a:tcPr>
                </a:tc>
                <a:tc>
                  <a:txBody>
                    <a:bodyPr/>
                    <a:lstStyle/>
                    <a:p>
                      <a:pPr>
                        <a:lnSpc>
                          <a:spcPct val="100000"/>
                        </a:lnSpc>
                      </a:pPr>
                      <a:endParaRPr sz="2700">
                        <a:latin typeface="Times New Roman"/>
                        <a:cs typeface="Times New Roman"/>
                      </a:endParaRPr>
                    </a:p>
                  </a:txBody>
                  <a:tcPr marL="0" marR="0" marT="0" marB="0">
                    <a:lnL w="57150">
                      <a:solidFill>
                        <a:srgbClr val="000000"/>
                      </a:solidFill>
                      <a:prstDash val="solid"/>
                    </a:lnL>
                    <a:lnR w="38100">
                      <a:solidFill>
                        <a:srgbClr val="000000"/>
                      </a:solidFill>
                      <a:prstDash val="solid"/>
                    </a:lnR>
                    <a:lnT w="38100">
                      <a:solidFill>
                        <a:srgbClr val="000000"/>
                      </a:solidFill>
                      <a:prstDash val="solid"/>
                    </a:lnT>
                    <a:lnB w="38100">
                      <a:solidFill>
                        <a:srgbClr val="000000"/>
                      </a:solidFill>
                      <a:prstDash val="solid"/>
                    </a:lnB>
                  </a:tcPr>
                </a:tc>
                <a:tc>
                  <a:txBody>
                    <a:bodyPr/>
                    <a:lstStyle/>
                    <a:p>
                      <a:pPr>
                        <a:lnSpc>
                          <a:spcPct val="100000"/>
                        </a:lnSpc>
                      </a:pPr>
                      <a:endParaRPr sz="2700">
                        <a:latin typeface="Times New Roman"/>
                        <a:cs typeface="Times New Roman"/>
                      </a:endParaRPr>
                    </a:p>
                  </a:txBody>
                  <a:tcPr marL="0" marR="0" marT="0" marB="0">
                    <a:lnL w="38100">
                      <a:solidFill>
                        <a:srgbClr val="000000"/>
                      </a:solidFill>
                      <a:prstDash val="solid"/>
                    </a:lnL>
                    <a:lnR w="38100">
                      <a:solidFill>
                        <a:srgbClr val="000000"/>
                      </a:solidFill>
                      <a:prstDash val="solid"/>
                    </a:lnR>
                    <a:lnT w="38100">
                      <a:solidFill>
                        <a:srgbClr val="000000"/>
                      </a:solidFill>
                      <a:prstDash val="solid"/>
                    </a:lnT>
                    <a:lnB w="38100">
                      <a:solidFill>
                        <a:srgbClr val="000000"/>
                      </a:solidFill>
                      <a:prstDash val="solid"/>
                    </a:lnB>
                  </a:tcPr>
                </a:tc>
                <a:extLst>
                  <a:ext uri="{0D108BD9-81ED-4DB2-BD59-A6C34878D82A}">
                    <a16:rowId xmlns:a16="http://schemas.microsoft.com/office/drawing/2014/main" val="10000"/>
                  </a:ext>
                </a:extLst>
              </a:tr>
              <a:tr h="1255395">
                <a:tc>
                  <a:txBody>
                    <a:bodyPr/>
                    <a:lstStyle/>
                    <a:p>
                      <a:pPr>
                        <a:lnSpc>
                          <a:spcPct val="100000"/>
                        </a:lnSpc>
                      </a:pPr>
                      <a:endParaRPr sz="2700">
                        <a:latin typeface="Times New Roman"/>
                        <a:cs typeface="Times New Roman"/>
                      </a:endParaRPr>
                    </a:p>
                  </a:txBody>
                  <a:tcPr marL="0" marR="0" marT="0" marB="0">
                    <a:lnL w="38100">
                      <a:solidFill>
                        <a:srgbClr val="000000"/>
                      </a:solidFill>
                      <a:prstDash val="solid"/>
                    </a:lnL>
                    <a:lnR w="57150">
                      <a:solidFill>
                        <a:srgbClr val="000000"/>
                      </a:solidFill>
                      <a:prstDash val="solid"/>
                    </a:lnR>
                    <a:lnT w="38100">
                      <a:solidFill>
                        <a:srgbClr val="000000"/>
                      </a:solidFill>
                      <a:prstDash val="solid"/>
                    </a:lnT>
                    <a:lnB w="38100">
                      <a:solidFill>
                        <a:srgbClr val="000000"/>
                      </a:solidFill>
                      <a:prstDash val="solid"/>
                    </a:lnB>
                  </a:tcPr>
                </a:tc>
                <a:tc>
                  <a:txBody>
                    <a:bodyPr/>
                    <a:lstStyle/>
                    <a:p>
                      <a:pPr>
                        <a:lnSpc>
                          <a:spcPct val="100000"/>
                        </a:lnSpc>
                      </a:pPr>
                      <a:endParaRPr sz="2700">
                        <a:latin typeface="Times New Roman"/>
                        <a:cs typeface="Times New Roman"/>
                      </a:endParaRPr>
                    </a:p>
                  </a:txBody>
                  <a:tcPr marL="0" marR="0" marT="0" marB="0">
                    <a:lnL w="57150">
                      <a:solidFill>
                        <a:srgbClr val="000000"/>
                      </a:solidFill>
                      <a:prstDash val="solid"/>
                    </a:lnL>
                    <a:lnR w="38100">
                      <a:solidFill>
                        <a:srgbClr val="000000"/>
                      </a:solidFill>
                      <a:prstDash val="solid"/>
                    </a:lnR>
                    <a:lnT w="38100">
                      <a:solidFill>
                        <a:srgbClr val="000000"/>
                      </a:solidFill>
                      <a:prstDash val="solid"/>
                    </a:lnT>
                    <a:lnB w="38100">
                      <a:solidFill>
                        <a:srgbClr val="000000"/>
                      </a:solidFill>
                      <a:prstDash val="solid"/>
                    </a:lnB>
                  </a:tcPr>
                </a:tc>
                <a:tc>
                  <a:txBody>
                    <a:bodyPr/>
                    <a:lstStyle/>
                    <a:p>
                      <a:pPr>
                        <a:lnSpc>
                          <a:spcPct val="100000"/>
                        </a:lnSpc>
                      </a:pPr>
                      <a:endParaRPr sz="2700">
                        <a:latin typeface="Times New Roman"/>
                        <a:cs typeface="Times New Roman"/>
                      </a:endParaRPr>
                    </a:p>
                  </a:txBody>
                  <a:tcPr marL="0" marR="0" marT="0" marB="0">
                    <a:lnL w="38100">
                      <a:solidFill>
                        <a:srgbClr val="000000"/>
                      </a:solidFill>
                      <a:prstDash val="solid"/>
                    </a:lnL>
                    <a:lnR w="38100">
                      <a:solidFill>
                        <a:srgbClr val="000000"/>
                      </a:solidFill>
                      <a:prstDash val="solid"/>
                    </a:lnR>
                    <a:lnT w="38100">
                      <a:solidFill>
                        <a:srgbClr val="000000"/>
                      </a:solidFill>
                      <a:prstDash val="solid"/>
                    </a:lnT>
                    <a:lnB w="38100">
                      <a:solidFill>
                        <a:srgbClr val="000000"/>
                      </a:solidFill>
                      <a:prstDash val="solid"/>
                    </a:lnB>
                  </a:tcPr>
                </a:tc>
                <a:extLst>
                  <a:ext uri="{0D108BD9-81ED-4DB2-BD59-A6C34878D82A}">
                    <a16:rowId xmlns:a16="http://schemas.microsoft.com/office/drawing/2014/main" val="10001"/>
                  </a:ext>
                </a:extLst>
              </a:tr>
            </a:tbl>
          </a:graphicData>
        </a:graphic>
      </p:graphicFrame>
      <p:grpSp>
        <p:nvGrpSpPr>
          <p:cNvPr id="36" name="object 36"/>
          <p:cNvGrpSpPr/>
          <p:nvPr/>
        </p:nvGrpSpPr>
        <p:grpSpPr>
          <a:xfrm>
            <a:off x="3889007" y="3813859"/>
            <a:ext cx="722630" cy="666115"/>
            <a:chOff x="3889007" y="3813859"/>
            <a:chExt cx="722630" cy="666115"/>
          </a:xfrm>
        </p:grpSpPr>
        <p:sp>
          <p:nvSpPr>
            <p:cNvPr id="37" name="object 37"/>
            <p:cNvSpPr/>
            <p:nvPr/>
          </p:nvSpPr>
          <p:spPr>
            <a:xfrm>
              <a:off x="4031398" y="3815265"/>
              <a:ext cx="303530" cy="252729"/>
            </a:xfrm>
            <a:custGeom>
              <a:avLst/>
              <a:gdLst/>
              <a:ahLst/>
              <a:cxnLst/>
              <a:rect l="l" t="t" r="r" b="b"/>
              <a:pathLst>
                <a:path w="303529" h="252729">
                  <a:moveTo>
                    <a:pt x="303417" y="227975"/>
                  </a:moveTo>
                  <a:lnTo>
                    <a:pt x="286189" y="212519"/>
                  </a:lnTo>
                  <a:lnTo>
                    <a:pt x="271071" y="198468"/>
                  </a:lnTo>
                  <a:lnTo>
                    <a:pt x="265094" y="189335"/>
                  </a:lnTo>
                  <a:lnTo>
                    <a:pt x="263688" y="175284"/>
                  </a:lnTo>
                  <a:lnTo>
                    <a:pt x="266852" y="157369"/>
                  </a:lnTo>
                  <a:lnTo>
                    <a:pt x="267907" y="136293"/>
                  </a:lnTo>
                  <a:lnTo>
                    <a:pt x="260172" y="92033"/>
                  </a:lnTo>
                  <a:lnTo>
                    <a:pt x="219388" y="67092"/>
                  </a:lnTo>
                  <a:lnTo>
                    <a:pt x="110397" y="47421"/>
                  </a:lnTo>
                  <a:lnTo>
                    <a:pt x="103717" y="46016"/>
                  </a:lnTo>
                  <a:lnTo>
                    <a:pt x="66801" y="35478"/>
                  </a:lnTo>
                  <a:lnTo>
                    <a:pt x="0" y="0"/>
                  </a:lnTo>
                  <a:lnTo>
                    <a:pt x="23556" y="57608"/>
                  </a:lnTo>
                  <a:lnTo>
                    <a:pt x="44651" y="92735"/>
                  </a:lnTo>
                  <a:lnTo>
                    <a:pt x="74184" y="116270"/>
                  </a:lnTo>
                  <a:lnTo>
                    <a:pt x="82622" y="121891"/>
                  </a:lnTo>
                  <a:lnTo>
                    <a:pt x="90708" y="126106"/>
                  </a:lnTo>
                  <a:lnTo>
                    <a:pt x="98795" y="129619"/>
                  </a:lnTo>
                  <a:lnTo>
                    <a:pt x="105826" y="132078"/>
                  </a:lnTo>
                  <a:lnTo>
                    <a:pt x="109694" y="132429"/>
                  </a:lnTo>
                  <a:lnTo>
                    <a:pt x="112506" y="132780"/>
                  </a:lnTo>
                  <a:lnTo>
                    <a:pt x="125867" y="161585"/>
                  </a:lnTo>
                  <a:lnTo>
                    <a:pt x="123757" y="186876"/>
                  </a:lnTo>
                  <a:lnTo>
                    <a:pt x="121648" y="210060"/>
                  </a:lnTo>
                  <a:lnTo>
                    <a:pt x="121648" y="218139"/>
                  </a:lnTo>
                  <a:lnTo>
                    <a:pt x="151181" y="252213"/>
                  </a:lnTo>
                  <a:lnTo>
                    <a:pt x="303417" y="227975"/>
                  </a:lnTo>
                  <a:close/>
                </a:path>
              </a:pathLst>
            </a:custGeom>
            <a:ln w="3175">
              <a:solidFill>
                <a:srgbClr val="000000"/>
              </a:solidFill>
            </a:ln>
          </p:spPr>
          <p:txBody>
            <a:bodyPr wrap="square" lIns="0" tIns="0" rIns="0" bIns="0" rtlCol="0"/>
            <a:lstStyle/>
            <a:p>
              <a:endParaRPr/>
            </a:p>
          </p:txBody>
        </p:sp>
        <p:pic>
          <p:nvPicPr>
            <p:cNvPr id="38" name="object 38"/>
            <p:cNvPicPr/>
            <p:nvPr/>
          </p:nvPicPr>
          <p:blipFill>
            <a:blip r:embed="rId2" cstate="print"/>
            <a:stretch>
              <a:fillRect/>
            </a:stretch>
          </p:blipFill>
          <p:spPr>
            <a:xfrm>
              <a:off x="4047221" y="3856364"/>
              <a:ext cx="74533" cy="68849"/>
            </a:xfrm>
            <a:prstGeom prst="rect">
              <a:avLst/>
            </a:prstGeom>
          </p:spPr>
        </p:pic>
        <p:sp>
          <p:nvSpPr>
            <p:cNvPr id="39" name="object 39"/>
            <p:cNvSpPr/>
            <p:nvPr/>
          </p:nvSpPr>
          <p:spPr>
            <a:xfrm>
              <a:off x="4156914" y="3973338"/>
              <a:ext cx="27940" cy="14604"/>
            </a:xfrm>
            <a:custGeom>
              <a:avLst/>
              <a:gdLst/>
              <a:ahLst/>
              <a:cxnLst/>
              <a:rect l="l" t="t" r="r" b="b"/>
              <a:pathLst>
                <a:path w="27939" h="14604">
                  <a:moveTo>
                    <a:pt x="27775" y="0"/>
                  </a:moveTo>
                  <a:lnTo>
                    <a:pt x="18282" y="5971"/>
                  </a:lnTo>
                  <a:lnTo>
                    <a:pt x="7734" y="11240"/>
                  </a:lnTo>
                  <a:lnTo>
                    <a:pt x="0" y="14402"/>
                  </a:lnTo>
                </a:path>
              </a:pathLst>
            </a:custGeom>
            <a:ln w="3175">
              <a:solidFill>
                <a:srgbClr val="000000"/>
              </a:solidFill>
            </a:ln>
          </p:spPr>
          <p:txBody>
            <a:bodyPr wrap="square" lIns="0" tIns="0" rIns="0" bIns="0" rtlCol="0"/>
            <a:lstStyle/>
            <a:p>
              <a:endParaRPr/>
            </a:p>
          </p:txBody>
        </p:sp>
        <p:sp>
          <p:nvSpPr>
            <p:cNvPr id="40" name="object 40"/>
            <p:cNvSpPr/>
            <p:nvPr/>
          </p:nvSpPr>
          <p:spPr>
            <a:xfrm>
              <a:off x="4155507" y="3994415"/>
              <a:ext cx="36195" cy="21590"/>
            </a:xfrm>
            <a:custGeom>
              <a:avLst/>
              <a:gdLst/>
              <a:ahLst/>
              <a:cxnLst/>
              <a:rect l="l" t="t" r="r" b="b"/>
              <a:pathLst>
                <a:path w="36195" h="21589">
                  <a:moveTo>
                    <a:pt x="35861" y="0"/>
                  </a:moveTo>
                  <a:lnTo>
                    <a:pt x="23556" y="7376"/>
                  </a:lnTo>
                  <a:lnTo>
                    <a:pt x="10899" y="14753"/>
                  </a:lnTo>
                  <a:lnTo>
                    <a:pt x="0" y="21076"/>
                  </a:lnTo>
                </a:path>
              </a:pathLst>
            </a:custGeom>
            <a:ln w="3175">
              <a:solidFill>
                <a:srgbClr val="000000"/>
              </a:solidFill>
            </a:ln>
          </p:spPr>
          <p:txBody>
            <a:bodyPr wrap="square" lIns="0" tIns="0" rIns="0" bIns="0" rtlCol="0"/>
            <a:lstStyle/>
            <a:p>
              <a:endParaRPr/>
            </a:p>
          </p:txBody>
        </p:sp>
        <p:sp>
          <p:nvSpPr>
            <p:cNvPr id="41" name="object 41"/>
            <p:cNvSpPr/>
            <p:nvPr/>
          </p:nvSpPr>
          <p:spPr>
            <a:xfrm>
              <a:off x="4155508" y="4023570"/>
              <a:ext cx="34290" cy="27940"/>
            </a:xfrm>
            <a:custGeom>
              <a:avLst/>
              <a:gdLst/>
              <a:ahLst/>
              <a:cxnLst/>
              <a:rect l="l" t="t" r="r" b="b"/>
              <a:pathLst>
                <a:path w="34289" h="27939">
                  <a:moveTo>
                    <a:pt x="34103" y="0"/>
                  </a:moveTo>
                  <a:lnTo>
                    <a:pt x="24962" y="8430"/>
                  </a:lnTo>
                  <a:lnTo>
                    <a:pt x="19337" y="12645"/>
                  </a:lnTo>
                  <a:lnTo>
                    <a:pt x="15469" y="15807"/>
                  </a:lnTo>
                  <a:lnTo>
                    <a:pt x="9844" y="20022"/>
                  </a:lnTo>
                  <a:lnTo>
                    <a:pt x="0" y="27399"/>
                  </a:lnTo>
                </a:path>
              </a:pathLst>
            </a:custGeom>
            <a:ln w="3175">
              <a:solidFill>
                <a:srgbClr val="000000"/>
              </a:solidFill>
            </a:ln>
          </p:spPr>
          <p:txBody>
            <a:bodyPr wrap="square" lIns="0" tIns="0" rIns="0" bIns="0" rtlCol="0"/>
            <a:lstStyle/>
            <a:p>
              <a:endParaRPr/>
            </a:p>
          </p:txBody>
        </p:sp>
        <p:sp>
          <p:nvSpPr>
            <p:cNvPr id="42" name="object 42"/>
            <p:cNvSpPr/>
            <p:nvPr/>
          </p:nvSpPr>
          <p:spPr>
            <a:xfrm>
              <a:off x="4577058" y="3985281"/>
              <a:ext cx="5715" cy="55880"/>
            </a:xfrm>
            <a:custGeom>
              <a:avLst/>
              <a:gdLst/>
              <a:ahLst/>
              <a:cxnLst/>
              <a:rect l="l" t="t" r="r" b="b"/>
              <a:pathLst>
                <a:path w="5714" h="55879">
                  <a:moveTo>
                    <a:pt x="0" y="0"/>
                  </a:moveTo>
                  <a:lnTo>
                    <a:pt x="3867" y="12294"/>
                  </a:lnTo>
                  <a:lnTo>
                    <a:pt x="5625" y="21076"/>
                  </a:lnTo>
                  <a:lnTo>
                    <a:pt x="5625" y="30209"/>
                  </a:lnTo>
                  <a:lnTo>
                    <a:pt x="5273" y="37937"/>
                  </a:lnTo>
                  <a:lnTo>
                    <a:pt x="3515" y="45665"/>
                  </a:lnTo>
                  <a:lnTo>
                    <a:pt x="703" y="55852"/>
                  </a:lnTo>
                </a:path>
              </a:pathLst>
            </a:custGeom>
            <a:ln w="3175">
              <a:solidFill>
                <a:srgbClr val="000000"/>
              </a:solidFill>
            </a:ln>
          </p:spPr>
          <p:txBody>
            <a:bodyPr wrap="square" lIns="0" tIns="0" rIns="0" bIns="0" rtlCol="0"/>
            <a:lstStyle/>
            <a:p>
              <a:endParaRPr/>
            </a:p>
          </p:txBody>
        </p:sp>
        <p:pic>
          <p:nvPicPr>
            <p:cNvPr id="43" name="object 43"/>
            <p:cNvPicPr/>
            <p:nvPr/>
          </p:nvPicPr>
          <p:blipFill>
            <a:blip r:embed="rId3" cstate="print"/>
            <a:stretch>
              <a:fillRect/>
            </a:stretch>
          </p:blipFill>
          <p:spPr>
            <a:xfrm>
              <a:off x="4581627" y="3996874"/>
              <a:ext cx="28126" cy="12294"/>
            </a:xfrm>
            <a:prstGeom prst="rect">
              <a:avLst/>
            </a:prstGeom>
          </p:spPr>
        </p:pic>
        <p:sp>
          <p:nvSpPr>
            <p:cNvPr id="44" name="object 44"/>
            <p:cNvSpPr/>
            <p:nvPr/>
          </p:nvSpPr>
          <p:spPr>
            <a:xfrm>
              <a:off x="4581627" y="3996874"/>
              <a:ext cx="28575" cy="12700"/>
            </a:xfrm>
            <a:custGeom>
              <a:avLst/>
              <a:gdLst/>
              <a:ahLst/>
              <a:cxnLst/>
              <a:rect l="l" t="t" r="r" b="b"/>
              <a:pathLst>
                <a:path w="28575" h="12700">
                  <a:moveTo>
                    <a:pt x="0" y="3512"/>
                  </a:moveTo>
                  <a:lnTo>
                    <a:pt x="5273" y="1053"/>
                  </a:lnTo>
                  <a:lnTo>
                    <a:pt x="9492" y="0"/>
                  </a:lnTo>
                  <a:lnTo>
                    <a:pt x="14063" y="0"/>
                  </a:lnTo>
                  <a:lnTo>
                    <a:pt x="18985" y="1053"/>
                  </a:lnTo>
                  <a:lnTo>
                    <a:pt x="23907" y="3161"/>
                  </a:lnTo>
                  <a:lnTo>
                    <a:pt x="28126" y="6322"/>
                  </a:lnTo>
                  <a:lnTo>
                    <a:pt x="22149" y="10186"/>
                  </a:lnTo>
                  <a:lnTo>
                    <a:pt x="17579" y="11943"/>
                  </a:lnTo>
                  <a:lnTo>
                    <a:pt x="13008" y="12294"/>
                  </a:lnTo>
                  <a:lnTo>
                    <a:pt x="8438" y="11591"/>
                  </a:lnTo>
                  <a:lnTo>
                    <a:pt x="4922" y="9484"/>
                  </a:lnTo>
                  <a:lnTo>
                    <a:pt x="2461" y="7025"/>
                  </a:lnTo>
                  <a:lnTo>
                    <a:pt x="0" y="3512"/>
                  </a:lnTo>
                  <a:close/>
                </a:path>
              </a:pathLst>
            </a:custGeom>
            <a:ln w="3175">
              <a:solidFill>
                <a:srgbClr val="000000"/>
              </a:solidFill>
            </a:ln>
          </p:spPr>
          <p:txBody>
            <a:bodyPr wrap="square" lIns="0" tIns="0" rIns="0" bIns="0" rtlCol="0"/>
            <a:lstStyle/>
            <a:p>
              <a:endParaRPr/>
            </a:p>
          </p:txBody>
        </p:sp>
        <p:pic>
          <p:nvPicPr>
            <p:cNvPr id="45" name="object 45"/>
            <p:cNvPicPr/>
            <p:nvPr/>
          </p:nvPicPr>
          <p:blipFill>
            <a:blip r:embed="rId8" cstate="print"/>
            <a:stretch>
              <a:fillRect/>
            </a:stretch>
          </p:blipFill>
          <p:spPr>
            <a:xfrm>
              <a:off x="4551391" y="4039378"/>
              <a:ext cx="29182" cy="14753"/>
            </a:xfrm>
            <a:prstGeom prst="rect">
              <a:avLst/>
            </a:prstGeom>
          </p:spPr>
        </p:pic>
        <p:sp>
          <p:nvSpPr>
            <p:cNvPr id="46" name="object 46"/>
            <p:cNvSpPr/>
            <p:nvPr/>
          </p:nvSpPr>
          <p:spPr>
            <a:xfrm>
              <a:off x="4551392" y="4039378"/>
              <a:ext cx="29209" cy="15240"/>
            </a:xfrm>
            <a:custGeom>
              <a:avLst/>
              <a:gdLst/>
              <a:ahLst/>
              <a:cxnLst/>
              <a:rect l="l" t="t" r="r" b="b"/>
              <a:pathLst>
                <a:path w="29210" h="15239">
                  <a:moveTo>
                    <a:pt x="27423" y="351"/>
                  </a:moveTo>
                  <a:lnTo>
                    <a:pt x="0" y="14753"/>
                  </a:lnTo>
                  <a:lnTo>
                    <a:pt x="9492" y="14402"/>
                  </a:lnTo>
                  <a:lnTo>
                    <a:pt x="29181" y="4566"/>
                  </a:lnTo>
                  <a:lnTo>
                    <a:pt x="27423" y="351"/>
                  </a:lnTo>
                  <a:close/>
                </a:path>
              </a:pathLst>
            </a:custGeom>
            <a:ln w="3175">
              <a:solidFill>
                <a:srgbClr val="000000"/>
              </a:solidFill>
            </a:ln>
          </p:spPr>
          <p:txBody>
            <a:bodyPr wrap="square" lIns="0" tIns="0" rIns="0" bIns="0" rtlCol="0"/>
            <a:lstStyle/>
            <a:p>
              <a:endParaRPr/>
            </a:p>
          </p:txBody>
        </p:sp>
        <p:pic>
          <p:nvPicPr>
            <p:cNvPr id="47" name="object 47"/>
            <p:cNvPicPr/>
            <p:nvPr/>
          </p:nvPicPr>
          <p:blipFill>
            <a:blip r:embed="rId5" cstate="print"/>
            <a:stretch>
              <a:fillRect/>
            </a:stretch>
          </p:blipFill>
          <p:spPr>
            <a:xfrm>
              <a:off x="4583737" y="4023571"/>
              <a:ext cx="26017" cy="22481"/>
            </a:xfrm>
            <a:prstGeom prst="rect">
              <a:avLst/>
            </a:prstGeom>
          </p:spPr>
        </p:pic>
        <p:sp>
          <p:nvSpPr>
            <p:cNvPr id="48" name="object 48"/>
            <p:cNvSpPr/>
            <p:nvPr/>
          </p:nvSpPr>
          <p:spPr>
            <a:xfrm>
              <a:off x="4583737" y="4023571"/>
              <a:ext cx="26034" cy="22860"/>
            </a:xfrm>
            <a:custGeom>
              <a:avLst/>
              <a:gdLst/>
              <a:ahLst/>
              <a:cxnLst/>
              <a:rect l="l" t="t" r="r" b="b"/>
              <a:pathLst>
                <a:path w="26035" h="22860">
                  <a:moveTo>
                    <a:pt x="0" y="0"/>
                  </a:moveTo>
                  <a:lnTo>
                    <a:pt x="26017" y="22481"/>
                  </a:lnTo>
                  <a:lnTo>
                    <a:pt x="15821" y="19671"/>
                  </a:lnTo>
                  <a:lnTo>
                    <a:pt x="0" y="0"/>
                  </a:lnTo>
                  <a:close/>
                </a:path>
              </a:pathLst>
            </a:custGeom>
            <a:ln w="3175">
              <a:solidFill>
                <a:srgbClr val="000000"/>
              </a:solidFill>
            </a:ln>
          </p:spPr>
          <p:txBody>
            <a:bodyPr wrap="square" lIns="0" tIns="0" rIns="0" bIns="0" rtlCol="0"/>
            <a:lstStyle/>
            <a:p>
              <a:endParaRPr/>
            </a:p>
          </p:txBody>
        </p:sp>
        <p:pic>
          <p:nvPicPr>
            <p:cNvPr id="49" name="object 49"/>
            <p:cNvPicPr/>
            <p:nvPr/>
          </p:nvPicPr>
          <p:blipFill>
            <a:blip r:embed="rId6" cstate="print"/>
            <a:stretch>
              <a:fillRect/>
            </a:stretch>
          </p:blipFill>
          <p:spPr>
            <a:xfrm>
              <a:off x="4557368" y="4009170"/>
              <a:ext cx="23909" cy="14401"/>
            </a:xfrm>
            <a:prstGeom prst="rect">
              <a:avLst/>
            </a:prstGeom>
          </p:spPr>
        </p:pic>
        <p:sp>
          <p:nvSpPr>
            <p:cNvPr id="50" name="object 50"/>
            <p:cNvSpPr/>
            <p:nvPr/>
          </p:nvSpPr>
          <p:spPr>
            <a:xfrm>
              <a:off x="4557369" y="4009170"/>
              <a:ext cx="24130" cy="14604"/>
            </a:xfrm>
            <a:custGeom>
              <a:avLst/>
              <a:gdLst/>
              <a:ahLst/>
              <a:cxnLst/>
              <a:rect l="l" t="t" r="r" b="b"/>
              <a:pathLst>
                <a:path w="24129" h="14604">
                  <a:moveTo>
                    <a:pt x="23907" y="351"/>
                  </a:moveTo>
                  <a:lnTo>
                    <a:pt x="0" y="14402"/>
                  </a:lnTo>
                  <a:lnTo>
                    <a:pt x="6328" y="14402"/>
                  </a:lnTo>
                  <a:lnTo>
                    <a:pt x="10547" y="14402"/>
                  </a:lnTo>
                  <a:lnTo>
                    <a:pt x="15821" y="13348"/>
                  </a:lnTo>
                  <a:lnTo>
                    <a:pt x="19688" y="10889"/>
                  </a:lnTo>
                  <a:lnTo>
                    <a:pt x="22149" y="7376"/>
                  </a:lnTo>
                  <a:lnTo>
                    <a:pt x="23907" y="351"/>
                  </a:lnTo>
                  <a:close/>
                </a:path>
              </a:pathLst>
            </a:custGeom>
            <a:ln w="3175">
              <a:solidFill>
                <a:srgbClr val="000000"/>
              </a:solidFill>
            </a:ln>
          </p:spPr>
          <p:txBody>
            <a:bodyPr wrap="square" lIns="0" tIns="0" rIns="0" bIns="0" rtlCol="0"/>
            <a:lstStyle/>
            <a:p>
              <a:endParaRPr/>
            </a:p>
          </p:txBody>
        </p:sp>
        <p:sp>
          <p:nvSpPr>
            <p:cNvPr id="51" name="object 51"/>
            <p:cNvSpPr/>
            <p:nvPr/>
          </p:nvSpPr>
          <p:spPr>
            <a:xfrm>
              <a:off x="4563697" y="3957181"/>
              <a:ext cx="10795" cy="20320"/>
            </a:xfrm>
            <a:custGeom>
              <a:avLst/>
              <a:gdLst/>
              <a:ahLst/>
              <a:cxnLst/>
              <a:rect l="l" t="t" r="r" b="b"/>
              <a:pathLst>
                <a:path w="10795" h="20320">
                  <a:moveTo>
                    <a:pt x="10547" y="20022"/>
                  </a:moveTo>
                  <a:lnTo>
                    <a:pt x="3515" y="5971"/>
                  </a:lnTo>
                  <a:lnTo>
                    <a:pt x="0" y="0"/>
                  </a:lnTo>
                </a:path>
              </a:pathLst>
            </a:custGeom>
            <a:ln w="3175">
              <a:solidFill>
                <a:srgbClr val="000000"/>
              </a:solidFill>
            </a:ln>
          </p:spPr>
          <p:txBody>
            <a:bodyPr wrap="square" lIns="0" tIns="0" rIns="0" bIns="0" rtlCol="0"/>
            <a:lstStyle/>
            <a:p>
              <a:endParaRPr/>
            </a:p>
          </p:txBody>
        </p:sp>
        <p:sp>
          <p:nvSpPr>
            <p:cNvPr id="52" name="object 52"/>
            <p:cNvSpPr/>
            <p:nvPr/>
          </p:nvSpPr>
          <p:spPr>
            <a:xfrm>
              <a:off x="3890413" y="3966665"/>
              <a:ext cx="700405" cy="511809"/>
            </a:xfrm>
            <a:custGeom>
              <a:avLst/>
              <a:gdLst/>
              <a:ahLst/>
              <a:cxnLst/>
              <a:rect l="l" t="t" r="r" b="b"/>
              <a:pathLst>
                <a:path w="700404" h="511810">
                  <a:moveTo>
                    <a:pt x="602264" y="0"/>
                  </a:moveTo>
                  <a:lnTo>
                    <a:pt x="561479" y="8782"/>
                  </a:lnTo>
                  <a:lnTo>
                    <a:pt x="531595" y="41098"/>
                  </a:lnTo>
                  <a:lnTo>
                    <a:pt x="527728" y="45314"/>
                  </a:lnTo>
                  <a:lnTo>
                    <a:pt x="494678" y="67444"/>
                  </a:lnTo>
                  <a:lnTo>
                    <a:pt x="477451" y="71659"/>
                  </a:lnTo>
                  <a:lnTo>
                    <a:pt x="469365" y="70605"/>
                  </a:lnTo>
                  <a:lnTo>
                    <a:pt x="460574" y="69903"/>
                  </a:lnTo>
                  <a:lnTo>
                    <a:pt x="441589" y="68849"/>
                  </a:lnTo>
                  <a:lnTo>
                    <a:pt x="411352" y="68498"/>
                  </a:lnTo>
                  <a:lnTo>
                    <a:pt x="379710" y="68849"/>
                  </a:lnTo>
                  <a:lnTo>
                    <a:pt x="334356" y="73767"/>
                  </a:lnTo>
                  <a:lnTo>
                    <a:pt x="282322" y="89926"/>
                  </a:lnTo>
                  <a:lnTo>
                    <a:pt x="235560" y="120135"/>
                  </a:lnTo>
                  <a:lnTo>
                    <a:pt x="203216" y="144021"/>
                  </a:lnTo>
                  <a:lnTo>
                    <a:pt x="187394" y="155262"/>
                  </a:lnTo>
                  <a:lnTo>
                    <a:pt x="168057" y="149642"/>
                  </a:lnTo>
                  <a:lnTo>
                    <a:pt x="149773" y="145427"/>
                  </a:lnTo>
                  <a:lnTo>
                    <a:pt x="123405" y="143671"/>
                  </a:lnTo>
                  <a:lnTo>
                    <a:pt x="99146" y="144373"/>
                  </a:lnTo>
                  <a:lnTo>
                    <a:pt x="52033" y="155613"/>
                  </a:lnTo>
                  <a:lnTo>
                    <a:pt x="703" y="241324"/>
                  </a:lnTo>
                  <a:lnTo>
                    <a:pt x="0" y="243782"/>
                  </a:lnTo>
                  <a:lnTo>
                    <a:pt x="703" y="245891"/>
                  </a:lnTo>
                  <a:lnTo>
                    <a:pt x="1757" y="247296"/>
                  </a:lnTo>
                  <a:lnTo>
                    <a:pt x="68910" y="298580"/>
                  </a:lnTo>
                  <a:lnTo>
                    <a:pt x="72778" y="300689"/>
                  </a:lnTo>
                  <a:lnTo>
                    <a:pt x="75942" y="301743"/>
                  </a:lnTo>
                  <a:lnTo>
                    <a:pt x="80161" y="301743"/>
                  </a:lnTo>
                  <a:lnTo>
                    <a:pt x="123757" y="295069"/>
                  </a:lnTo>
                  <a:lnTo>
                    <a:pt x="169110" y="278208"/>
                  </a:lnTo>
                  <a:lnTo>
                    <a:pt x="207785" y="242026"/>
                  </a:lnTo>
                  <a:lnTo>
                    <a:pt x="212708" y="231489"/>
                  </a:lnTo>
                  <a:lnTo>
                    <a:pt x="240483" y="237811"/>
                  </a:lnTo>
                  <a:lnTo>
                    <a:pt x="260172" y="240621"/>
                  </a:lnTo>
                  <a:lnTo>
                    <a:pt x="277751" y="244134"/>
                  </a:lnTo>
                  <a:lnTo>
                    <a:pt x="294275" y="246241"/>
                  </a:lnTo>
                  <a:lnTo>
                    <a:pt x="312558" y="247296"/>
                  </a:lnTo>
                  <a:lnTo>
                    <a:pt x="329434" y="247296"/>
                  </a:lnTo>
                  <a:lnTo>
                    <a:pt x="350530" y="245187"/>
                  </a:lnTo>
                  <a:lnTo>
                    <a:pt x="372678" y="241675"/>
                  </a:lnTo>
                  <a:lnTo>
                    <a:pt x="391664" y="236757"/>
                  </a:lnTo>
                  <a:lnTo>
                    <a:pt x="406782" y="231137"/>
                  </a:lnTo>
                  <a:lnTo>
                    <a:pt x="421549" y="244836"/>
                  </a:lnTo>
                  <a:lnTo>
                    <a:pt x="451082" y="275046"/>
                  </a:lnTo>
                  <a:lnTo>
                    <a:pt x="477099" y="286638"/>
                  </a:lnTo>
                  <a:lnTo>
                    <a:pt x="479559" y="288043"/>
                  </a:lnTo>
                  <a:lnTo>
                    <a:pt x="481318" y="290151"/>
                  </a:lnTo>
                  <a:lnTo>
                    <a:pt x="485537" y="299284"/>
                  </a:lnTo>
                  <a:lnTo>
                    <a:pt x="491867" y="318253"/>
                  </a:lnTo>
                  <a:lnTo>
                    <a:pt x="493975" y="345652"/>
                  </a:lnTo>
                  <a:lnTo>
                    <a:pt x="485537" y="387804"/>
                  </a:lnTo>
                  <a:lnTo>
                    <a:pt x="474990" y="425391"/>
                  </a:lnTo>
                  <a:lnTo>
                    <a:pt x="462333" y="463327"/>
                  </a:lnTo>
                  <a:lnTo>
                    <a:pt x="439479" y="511803"/>
                  </a:lnTo>
                  <a:lnTo>
                    <a:pt x="529837" y="423283"/>
                  </a:lnTo>
                  <a:lnTo>
                    <a:pt x="565698" y="382535"/>
                  </a:lnTo>
                  <a:lnTo>
                    <a:pt x="605428" y="315092"/>
                  </a:lnTo>
                  <a:lnTo>
                    <a:pt x="622303" y="268020"/>
                  </a:lnTo>
                  <a:lnTo>
                    <a:pt x="626524" y="241675"/>
                  </a:lnTo>
                  <a:lnTo>
                    <a:pt x="626524" y="220600"/>
                  </a:lnTo>
                  <a:lnTo>
                    <a:pt x="607536" y="186174"/>
                  </a:lnTo>
                  <a:lnTo>
                    <a:pt x="574136" y="173528"/>
                  </a:lnTo>
                  <a:lnTo>
                    <a:pt x="563589" y="170367"/>
                  </a:lnTo>
                  <a:lnTo>
                    <a:pt x="557260" y="158775"/>
                  </a:lnTo>
                  <a:lnTo>
                    <a:pt x="561479" y="142968"/>
                  </a:lnTo>
                  <a:lnTo>
                    <a:pt x="570972" y="126107"/>
                  </a:lnTo>
                  <a:lnTo>
                    <a:pt x="579410" y="112759"/>
                  </a:lnTo>
                  <a:lnTo>
                    <a:pt x="590309" y="100112"/>
                  </a:lnTo>
                  <a:lnTo>
                    <a:pt x="602966" y="95195"/>
                  </a:lnTo>
                  <a:lnTo>
                    <a:pt x="623007" y="88521"/>
                  </a:lnTo>
                  <a:lnTo>
                    <a:pt x="631445" y="84656"/>
                  </a:lnTo>
                  <a:lnTo>
                    <a:pt x="655353" y="57257"/>
                  </a:lnTo>
                  <a:lnTo>
                    <a:pt x="656760" y="53042"/>
                  </a:lnTo>
                  <a:lnTo>
                    <a:pt x="659923" y="50233"/>
                  </a:lnTo>
                  <a:lnTo>
                    <a:pt x="671173" y="38639"/>
                  </a:lnTo>
                  <a:lnTo>
                    <a:pt x="675745" y="33371"/>
                  </a:lnTo>
                  <a:lnTo>
                    <a:pt x="682072" y="27048"/>
                  </a:lnTo>
                  <a:lnTo>
                    <a:pt x="686995" y="22833"/>
                  </a:lnTo>
                  <a:lnTo>
                    <a:pt x="700003" y="12997"/>
                  </a:lnTo>
                  <a:lnTo>
                    <a:pt x="686995" y="10888"/>
                  </a:lnTo>
                  <a:lnTo>
                    <a:pt x="679964" y="10538"/>
                  </a:lnTo>
                  <a:lnTo>
                    <a:pt x="671876" y="10888"/>
                  </a:lnTo>
                  <a:lnTo>
                    <a:pt x="663087" y="11943"/>
                  </a:lnTo>
                  <a:lnTo>
                    <a:pt x="652891" y="13699"/>
                  </a:lnTo>
                  <a:lnTo>
                    <a:pt x="647266" y="15105"/>
                  </a:lnTo>
                  <a:lnTo>
                    <a:pt x="645156" y="13348"/>
                  </a:lnTo>
                  <a:lnTo>
                    <a:pt x="642344" y="13348"/>
                  </a:lnTo>
                  <a:lnTo>
                    <a:pt x="639883" y="15105"/>
                  </a:lnTo>
                  <a:lnTo>
                    <a:pt x="636367" y="10538"/>
                  </a:lnTo>
                  <a:lnTo>
                    <a:pt x="632148" y="7377"/>
                  </a:lnTo>
                  <a:lnTo>
                    <a:pt x="626874" y="4566"/>
                  </a:lnTo>
                  <a:lnTo>
                    <a:pt x="615624" y="1054"/>
                  </a:lnTo>
                  <a:lnTo>
                    <a:pt x="602264" y="0"/>
                  </a:lnTo>
                  <a:close/>
                </a:path>
              </a:pathLst>
            </a:custGeom>
            <a:solidFill>
              <a:srgbClr val="FFFFFF"/>
            </a:solidFill>
          </p:spPr>
          <p:txBody>
            <a:bodyPr wrap="square" lIns="0" tIns="0" rIns="0" bIns="0" rtlCol="0"/>
            <a:lstStyle/>
            <a:p>
              <a:endParaRPr/>
            </a:p>
          </p:txBody>
        </p:sp>
        <p:sp>
          <p:nvSpPr>
            <p:cNvPr id="53" name="object 53"/>
            <p:cNvSpPr/>
            <p:nvPr/>
          </p:nvSpPr>
          <p:spPr>
            <a:xfrm>
              <a:off x="3890413" y="3966667"/>
              <a:ext cx="700405" cy="511809"/>
            </a:xfrm>
            <a:custGeom>
              <a:avLst/>
              <a:gdLst/>
              <a:ahLst/>
              <a:cxnLst/>
              <a:rect l="l" t="t" r="r" b="b"/>
              <a:pathLst>
                <a:path w="700404" h="511810">
                  <a:moveTo>
                    <a:pt x="700004" y="12997"/>
                  </a:moveTo>
                  <a:lnTo>
                    <a:pt x="686995" y="10889"/>
                  </a:lnTo>
                  <a:lnTo>
                    <a:pt x="679963" y="10538"/>
                  </a:lnTo>
                  <a:lnTo>
                    <a:pt x="671877" y="10889"/>
                  </a:lnTo>
                  <a:lnTo>
                    <a:pt x="663087" y="11943"/>
                  </a:lnTo>
                  <a:lnTo>
                    <a:pt x="652891" y="13699"/>
                  </a:lnTo>
                  <a:lnTo>
                    <a:pt x="647266" y="15104"/>
                  </a:lnTo>
                  <a:lnTo>
                    <a:pt x="645157" y="13348"/>
                  </a:lnTo>
                  <a:lnTo>
                    <a:pt x="642344" y="13348"/>
                  </a:lnTo>
                  <a:lnTo>
                    <a:pt x="639883" y="15104"/>
                  </a:lnTo>
                  <a:lnTo>
                    <a:pt x="636367" y="10538"/>
                  </a:lnTo>
                  <a:lnTo>
                    <a:pt x="632148" y="7376"/>
                  </a:lnTo>
                  <a:lnTo>
                    <a:pt x="626874" y="4566"/>
                  </a:lnTo>
                  <a:lnTo>
                    <a:pt x="615624" y="1053"/>
                  </a:lnTo>
                  <a:lnTo>
                    <a:pt x="602263" y="0"/>
                  </a:lnTo>
                  <a:lnTo>
                    <a:pt x="587497" y="1053"/>
                  </a:lnTo>
                  <a:lnTo>
                    <a:pt x="548119" y="17563"/>
                  </a:lnTo>
                  <a:lnTo>
                    <a:pt x="531595" y="41098"/>
                  </a:lnTo>
                  <a:lnTo>
                    <a:pt x="527727" y="45314"/>
                  </a:lnTo>
                  <a:lnTo>
                    <a:pt x="494679" y="67444"/>
                  </a:lnTo>
                  <a:lnTo>
                    <a:pt x="477451" y="71659"/>
                  </a:lnTo>
                  <a:lnTo>
                    <a:pt x="469364" y="70605"/>
                  </a:lnTo>
                  <a:lnTo>
                    <a:pt x="460575" y="69903"/>
                  </a:lnTo>
                  <a:lnTo>
                    <a:pt x="441589" y="68849"/>
                  </a:lnTo>
                  <a:lnTo>
                    <a:pt x="411353" y="68498"/>
                  </a:lnTo>
                  <a:lnTo>
                    <a:pt x="379711" y="68849"/>
                  </a:lnTo>
                  <a:lnTo>
                    <a:pt x="334356" y="73767"/>
                  </a:lnTo>
                  <a:lnTo>
                    <a:pt x="282322" y="89925"/>
                  </a:lnTo>
                  <a:lnTo>
                    <a:pt x="235561" y="120134"/>
                  </a:lnTo>
                  <a:lnTo>
                    <a:pt x="203215" y="144021"/>
                  </a:lnTo>
                  <a:lnTo>
                    <a:pt x="187394" y="155262"/>
                  </a:lnTo>
                  <a:lnTo>
                    <a:pt x="168057" y="149641"/>
                  </a:lnTo>
                  <a:lnTo>
                    <a:pt x="149774" y="145426"/>
                  </a:lnTo>
                  <a:lnTo>
                    <a:pt x="123406" y="143670"/>
                  </a:lnTo>
                  <a:lnTo>
                    <a:pt x="99146" y="144372"/>
                  </a:lnTo>
                  <a:lnTo>
                    <a:pt x="52034" y="155613"/>
                  </a:lnTo>
                  <a:lnTo>
                    <a:pt x="703" y="241323"/>
                  </a:lnTo>
                  <a:lnTo>
                    <a:pt x="0" y="243782"/>
                  </a:lnTo>
                  <a:lnTo>
                    <a:pt x="703" y="245890"/>
                  </a:lnTo>
                  <a:lnTo>
                    <a:pt x="1757" y="247295"/>
                  </a:lnTo>
                  <a:lnTo>
                    <a:pt x="68910" y="298581"/>
                  </a:lnTo>
                  <a:lnTo>
                    <a:pt x="72777" y="300688"/>
                  </a:lnTo>
                  <a:lnTo>
                    <a:pt x="75942" y="301742"/>
                  </a:lnTo>
                  <a:lnTo>
                    <a:pt x="80161" y="301742"/>
                  </a:lnTo>
                  <a:lnTo>
                    <a:pt x="123757" y="295068"/>
                  </a:lnTo>
                  <a:lnTo>
                    <a:pt x="169112" y="278207"/>
                  </a:lnTo>
                  <a:lnTo>
                    <a:pt x="207786" y="242026"/>
                  </a:lnTo>
                  <a:lnTo>
                    <a:pt x="212708" y="231488"/>
                  </a:lnTo>
                  <a:lnTo>
                    <a:pt x="227826" y="235000"/>
                  </a:lnTo>
                  <a:lnTo>
                    <a:pt x="240483" y="237811"/>
                  </a:lnTo>
                  <a:lnTo>
                    <a:pt x="260172" y="240621"/>
                  </a:lnTo>
                  <a:lnTo>
                    <a:pt x="277751" y="244133"/>
                  </a:lnTo>
                  <a:lnTo>
                    <a:pt x="294276" y="246241"/>
                  </a:lnTo>
                  <a:lnTo>
                    <a:pt x="312558" y="247295"/>
                  </a:lnTo>
                  <a:lnTo>
                    <a:pt x="329434" y="247295"/>
                  </a:lnTo>
                  <a:lnTo>
                    <a:pt x="350529" y="245187"/>
                  </a:lnTo>
                  <a:lnTo>
                    <a:pt x="372679" y="241675"/>
                  </a:lnTo>
                  <a:lnTo>
                    <a:pt x="391664" y="236757"/>
                  </a:lnTo>
                  <a:lnTo>
                    <a:pt x="406782" y="231136"/>
                  </a:lnTo>
                  <a:lnTo>
                    <a:pt x="421549" y="244836"/>
                  </a:lnTo>
                  <a:lnTo>
                    <a:pt x="451082" y="275045"/>
                  </a:lnTo>
                  <a:lnTo>
                    <a:pt x="477099" y="286637"/>
                  </a:lnTo>
                  <a:lnTo>
                    <a:pt x="479560" y="288042"/>
                  </a:lnTo>
                  <a:lnTo>
                    <a:pt x="481318" y="290150"/>
                  </a:lnTo>
                  <a:lnTo>
                    <a:pt x="485537" y="299283"/>
                  </a:lnTo>
                  <a:lnTo>
                    <a:pt x="491866" y="318252"/>
                  </a:lnTo>
                  <a:lnTo>
                    <a:pt x="493975" y="345651"/>
                  </a:lnTo>
                  <a:lnTo>
                    <a:pt x="485537" y="387804"/>
                  </a:lnTo>
                  <a:lnTo>
                    <a:pt x="474990" y="425390"/>
                  </a:lnTo>
                  <a:lnTo>
                    <a:pt x="462333" y="463327"/>
                  </a:lnTo>
                  <a:lnTo>
                    <a:pt x="439480" y="511803"/>
                  </a:lnTo>
                  <a:lnTo>
                    <a:pt x="529837" y="423282"/>
                  </a:lnTo>
                  <a:lnTo>
                    <a:pt x="565699" y="382535"/>
                  </a:lnTo>
                  <a:lnTo>
                    <a:pt x="587497" y="345651"/>
                  </a:lnTo>
                  <a:lnTo>
                    <a:pt x="618085" y="286637"/>
                  </a:lnTo>
                  <a:lnTo>
                    <a:pt x="626523" y="241675"/>
                  </a:lnTo>
                  <a:lnTo>
                    <a:pt x="626523" y="220598"/>
                  </a:lnTo>
                  <a:lnTo>
                    <a:pt x="607537" y="186174"/>
                  </a:lnTo>
                  <a:lnTo>
                    <a:pt x="574137" y="173528"/>
                  </a:lnTo>
                  <a:lnTo>
                    <a:pt x="563589" y="170366"/>
                  </a:lnTo>
                  <a:lnTo>
                    <a:pt x="557261" y="158774"/>
                  </a:lnTo>
                  <a:lnTo>
                    <a:pt x="561480" y="142967"/>
                  </a:lnTo>
                  <a:lnTo>
                    <a:pt x="570972" y="126106"/>
                  </a:lnTo>
                  <a:lnTo>
                    <a:pt x="579410" y="112758"/>
                  </a:lnTo>
                  <a:lnTo>
                    <a:pt x="590309" y="100112"/>
                  </a:lnTo>
                  <a:lnTo>
                    <a:pt x="602967" y="95194"/>
                  </a:lnTo>
                  <a:lnTo>
                    <a:pt x="613866" y="91681"/>
                  </a:lnTo>
                  <a:lnTo>
                    <a:pt x="623007" y="88520"/>
                  </a:lnTo>
                  <a:lnTo>
                    <a:pt x="653946" y="63931"/>
                  </a:lnTo>
                  <a:lnTo>
                    <a:pt x="655353" y="57257"/>
                  </a:lnTo>
                  <a:lnTo>
                    <a:pt x="656759" y="53042"/>
                  </a:lnTo>
                  <a:lnTo>
                    <a:pt x="659923" y="50231"/>
                  </a:lnTo>
                  <a:lnTo>
                    <a:pt x="664845" y="45314"/>
                  </a:lnTo>
                  <a:lnTo>
                    <a:pt x="671174" y="38639"/>
                  </a:lnTo>
                  <a:lnTo>
                    <a:pt x="675744" y="33370"/>
                  </a:lnTo>
                  <a:lnTo>
                    <a:pt x="682073" y="27047"/>
                  </a:lnTo>
                  <a:lnTo>
                    <a:pt x="686995" y="22832"/>
                  </a:lnTo>
                  <a:lnTo>
                    <a:pt x="700004" y="12997"/>
                  </a:lnTo>
                  <a:close/>
                </a:path>
              </a:pathLst>
            </a:custGeom>
            <a:ln w="3175">
              <a:solidFill>
                <a:srgbClr val="000000"/>
              </a:solidFill>
            </a:ln>
          </p:spPr>
          <p:txBody>
            <a:bodyPr wrap="square" lIns="0" tIns="0" rIns="0" bIns="0" rtlCol="0"/>
            <a:lstStyle/>
            <a:p>
              <a:endParaRPr/>
            </a:p>
          </p:txBody>
        </p:sp>
        <p:pic>
          <p:nvPicPr>
            <p:cNvPr id="54" name="object 54"/>
            <p:cNvPicPr/>
            <p:nvPr/>
          </p:nvPicPr>
          <p:blipFill>
            <a:blip r:embed="rId9" cstate="print"/>
            <a:stretch>
              <a:fillRect/>
            </a:stretch>
          </p:blipFill>
          <p:spPr>
            <a:xfrm>
              <a:off x="3914674" y="4120875"/>
              <a:ext cx="199697" cy="112758"/>
            </a:xfrm>
            <a:prstGeom prst="rect">
              <a:avLst/>
            </a:prstGeom>
          </p:spPr>
        </p:pic>
        <p:sp>
          <p:nvSpPr>
            <p:cNvPr id="55" name="object 55"/>
            <p:cNvSpPr/>
            <p:nvPr/>
          </p:nvSpPr>
          <p:spPr>
            <a:xfrm>
              <a:off x="4498302" y="4000741"/>
              <a:ext cx="6985" cy="7620"/>
            </a:xfrm>
            <a:custGeom>
              <a:avLst/>
              <a:gdLst/>
              <a:ahLst/>
              <a:cxnLst/>
              <a:rect l="l" t="t" r="r" b="b"/>
              <a:pathLst>
                <a:path w="6985" h="7620">
                  <a:moveTo>
                    <a:pt x="5195" y="0"/>
                  </a:moveTo>
                  <a:lnTo>
                    <a:pt x="1484" y="0"/>
                  </a:lnTo>
                  <a:lnTo>
                    <a:pt x="0" y="1560"/>
                  </a:lnTo>
                  <a:lnTo>
                    <a:pt x="0" y="3512"/>
                  </a:lnTo>
                  <a:lnTo>
                    <a:pt x="0" y="5464"/>
                  </a:lnTo>
                  <a:lnTo>
                    <a:pt x="1484" y="7025"/>
                  </a:lnTo>
                  <a:lnTo>
                    <a:pt x="5195" y="7025"/>
                  </a:lnTo>
                  <a:lnTo>
                    <a:pt x="6680" y="5464"/>
                  </a:lnTo>
                  <a:lnTo>
                    <a:pt x="6680" y="1560"/>
                  </a:lnTo>
                  <a:lnTo>
                    <a:pt x="5195" y="0"/>
                  </a:lnTo>
                  <a:close/>
                </a:path>
              </a:pathLst>
            </a:custGeom>
            <a:solidFill>
              <a:srgbClr val="000000"/>
            </a:solidFill>
          </p:spPr>
          <p:txBody>
            <a:bodyPr wrap="square" lIns="0" tIns="0" rIns="0" bIns="0" rtlCol="0"/>
            <a:lstStyle/>
            <a:p>
              <a:endParaRPr/>
            </a:p>
          </p:txBody>
        </p:sp>
        <p:sp>
          <p:nvSpPr>
            <p:cNvPr id="56" name="object 56"/>
            <p:cNvSpPr/>
            <p:nvPr/>
          </p:nvSpPr>
          <p:spPr>
            <a:xfrm>
              <a:off x="4482129" y="3998634"/>
              <a:ext cx="28575" cy="17780"/>
            </a:xfrm>
            <a:custGeom>
              <a:avLst/>
              <a:gdLst/>
              <a:ahLst/>
              <a:cxnLst/>
              <a:rect l="l" t="t" r="r" b="b"/>
              <a:pathLst>
                <a:path w="28575" h="17779">
                  <a:moveTo>
                    <a:pt x="28126" y="0"/>
                  </a:moveTo>
                  <a:lnTo>
                    <a:pt x="10899" y="17563"/>
                  </a:lnTo>
                  <a:lnTo>
                    <a:pt x="6328" y="16861"/>
                  </a:lnTo>
                  <a:lnTo>
                    <a:pt x="3867" y="15455"/>
                  </a:lnTo>
                  <a:lnTo>
                    <a:pt x="1757" y="12997"/>
                  </a:lnTo>
                  <a:lnTo>
                    <a:pt x="0" y="10186"/>
                  </a:lnTo>
                </a:path>
              </a:pathLst>
            </a:custGeom>
            <a:ln w="3175">
              <a:solidFill>
                <a:srgbClr val="000000"/>
              </a:solidFill>
            </a:ln>
          </p:spPr>
          <p:txBody>
            <a:bodyPr wrap="square" lIns="0" tIns="0" rIns="0" bIns="0" rtlCol="0"/>
            <a:lstStyle/>
            <a:p>
              <a:endParaRPr/>
            </a:p>
          </p:txBody>
        </p:sp>
        <p:sp>
          <p:nvSpPr>
            <p:cNvPr id="57" name="object 57"/>
            <p:cNvSpPr/>
            <p:nvPr/>
          </p:nvSpPr>
          <p:spPr>
            <a:xfrm>
              <a:off x="4500764" y="3998986"/>
              <a:ext cx="6985" cy="6985"/>
            </a:xfrm>
            <a:custGeom>
              <a:avLst/>
              <a:gdLst/>
              <a:ahLst/>
              <a:cxnLst/>
              <a:rect l="l" t="t" r="r" b="b"/>
              <a:pathLst>
                <a:path w="6985" h="6985">
                  <a:moveTo>
                    <a:pt x="5195" y="0"/>
                  </a:moveTo>
                  <a:lnTo>
                    <a:pt x="1484" y="0"/>
                  </a:lnTo>
                  <a:lnTo>
                    <a:pt x="0" y="1483"/>
                  </a:lnTo>
                  <a:lnTo>
                    <a:pt x="0" y="3336"/>
                  </a:lnTo>
                  <a:lnTo>
                    <a:pt x="0" y="5190"/>
                  </a:lnTo>
                  <a:lnTo>
                    <a:pt x="1484" y="6673"/>
                  </a:lnTo>
                  <a:lnTo>
                    <a:pt x="5195" y="6673"/>
                  </a:lnTo>
                  <a:lnTo>
                    <a:pt x="6680" y="5190"/>
                  </a:lnTo>
                  <a:lnTo>
                    <a:pt x="6680" y="1483"/>
                  </a:lnTo>
                  <a:lnTo>
                    <a:pt x="5195" y="0"/>
                  </a:lnTo>
                  <a:close/>
                </a:path>
              </a:pathLst>
            </a:custGeom>
            <a:solidFill>
              <a:srgbClr val="000000"/>
            </a:solidFill>
          </p:spPr>
          <p:txBody>
            <a:bodyPr wrap="square" lIns="0" tIns="0" rIns="0" bIns="0" rtlCol="0"/>
            <a:lstStyle/>
            <a:p>
              <a:endParaRPr/>
            </a:p>
          </p:txBody>
        </p:sp>
        <p:sp>
          <p:nvSpPr>
            <p:cNvPr id="58" name="object 58"/>
            <p:cNvSpPr/>
            <p:nvPr/>
          </p:nvSpPr>
          <p:spPr>
            <a:xfrm>
              <a:off x="4503225" y="4001444"/>
              <a:ext cx="4445" cy="4445"/>
            </a:xfrm>
            <a:custGeom>
              <a:avLst/>
              <a:gdLst/>
              <a:ahLst/>
              <a:cxnLst/>
              <a:rect l="l" t="t" r="r" b="b"/>
              <a:pathLst>
                <a:path w="4445" h="4445">
                  <a:moveTo>
                    <a:pt x="3280" y="0"/>
                  </a:moveTo>
                  <a:lnTo>
                    <a:pt x="937" y="0"/>
                  </a:lnTo>
                  <a:lnTo>
                    <a:pt x="0" y="937"/>
                  </a:lnTo>
                  <a:lnTo>
                    <a:pt x="0" y="2108"/>
                  </a:lnTo>
                  <a:lnTo>
                    <a:pt x="0" y="3279"/>
                  </a:lnTo>
                  <a:lnTo>
                    <a:pt x="937" y="4215"/>
                  </a:lnTo>
                  <a:lnTo>
                    <a:pt x="3280" y="4215"/>
                  </a:lnTo>
                  <a:lnTo>
                    <a:pt x="4218" y="3279"/>
                  </a:lnTo>
                  <a:lnTo>
                    <a:pt x="4218" y="937"/>
                  </a:lnTo>
                  <a:lnTo>
                    <a:pt x="3280" y="0"/>
                  </a:lnTo>
                  <a:close/>
                </a:path>
              </a:pathLst>
            </a:custGeom>
            <a:solidFill>
              <a:srgbClr val="FFFFFF"/>
            </a:solidFill>
          </p:spPr>
          <p:txBody>
            <a:bodyPr wrap="square" lIns="0" tIns="0" rIns="0" bIns="0" rtlCol="0"/>
            <a:lstStyle/>
            <a:p>
              <a:endParaRPr/>
            </a:p>
          </p:txBody>
        </p:sp>
        <p:sp>
          <p:nvSpPr>
            <p:cNvPr id="59" name="object 59"/>
            <p:cNvSpPr/>
            <p:nvPr/>
          </p:nvSpPr>
          <p:spPr>
            <a:xfrm>
              <a:off x="4306688" y="4191483"/>
              <a:ext cx="38735" cy="15875"/>
            </a:xfrm>
            <a:custGeom>
              <a:avLst/>
              <a:gdLst/>
              <a:ahLst/>
              <a:cxnLst/>
              <a:rect l="l" t="t" r="r" b="b"/>
              <a:pathLst>
                <a:path w="38735" h="15875">
                  <a:moveTo>
                    <a:pt x="38674" y="0"/>
                  </a:moveTo>
                  <a:lnTo>
                    <a:pt x="27423" y="5620"/>
                  </a:lnTo>
                  <a:lnTo>
                    <a:pt x="17930" y="9835"/>
                  </a:lnTo>
                  <a:lnTo>
                    <a:pt x="7383" y="13348"/>
                  </a:lnTo>
                  <a:lnTo>
                    <a:pt x="0" y="15455"/>
                  </a:lnTo>
                </a:path>
              </a:pathLst>
            </a:custGeom>
            <a:ln w="3175">
              <a:solidFill>
                <a:srgbClr val="000000"/>
              </a:solidFill>
            </a:ln>
          </p:spPr>
          <p:txBody>
            <a:bodyPr wrap="square" lIns="0" tIns="0" rIns="0" bIns="0" rtlCol="0"/>
            <a:lstStyle/>
            <a:p>
              <a:endParaRPr/>
            </a:p>
          </p:txBody>
        </p:sp>
        <p:sp>
          <p:nvSpPr>
            <p:cNvPr id="60" name="object 60"/>
            <p:cNvSpPr/>
            <p:nvPr/>
          </p:nvSpPr>
          <p:spPr>
            <a:xfrm>
              <a:off x="4317940" y="4205535"/>
              <a:ext cx="41910" cy="12700"/>
            </a:xfrm>
            <a:custGeom>
              <a:avLst/>
              <a:gdLst/>
              <a:ahLst/>
              <a:cxnLst/>
              <a:rect l="l" t="t" r="r" b="b"/>
              <a:pathLst>
                <a:path w="41910" h="12700">
                  <a:moveTo>
                    <a:pt x="41838" y="0"/>
                  </a:moveTo>
                  <a:lnTo>
                    <a:pt x="33048" y="3863"/>
                  </a:lnTo>
                  <a:lnTo>
                    <a:pt x="23556" y="7025"/>
                  </a:lnTo>
                  <a:lnTo>
                    <a:pt x="14766" y="9484"/>
                  </a:lnTo>
                  <a:lnTo>
                    <a:pt x="7734" y="11240"/>
                  </a:lnTo>
                  <a:lnTo>
                    <a:pt x="0" y="12645"/>
                  </a:lnTo>
                </a:path>
              </a:pathLst>
            </a:custGeom>
            <a:ln w="3175">
              <a:solidFill>
                <a:srgbClr val="000000"/>
              </a:solidFill>
            </a:ln>
          </p:spPr>
          <p:txBody>
            <a:bodyPr wrap="square" lIns="0" tIns="0" rIns="0" bIns="0" rtlCol="0"/>
            <a:lstStyle/>
            <a:p>
              <a:endParaRPr/>
            </a:p>
          </p:txBody>
        </p:sp>
        <p:sp>
          <p:nvSpPr>
            <p:cNvPr id="61" name="object 61"/>
            <p:cNvSpPr/>
            <p:nvPr/>
          </p:nvSpPr>
          <p:spPr>
            <a:xfrm>
              <a:off x="4330597" y="4223801"/>
              <a:ext cx="45720" cy="7620"/>
            </a:xfrm>
            <a:custGeom>
              <a:avLst/>
              <a:gdLst/>
              <a:ahLst/>
              <a:cxnLst/>
              <a:rect l="l" t="t" r="r" b="b"/>
              <a:pathLst>
                <a:path w="45720" h="7620">
                  <a:moveTo>
                    <a:pt x="45705" y="0"/>
                  </a:moveTo>
                  <a:lnTo>
                    <a:pt x="33048" y="3512"/>
                  </a:lnTo>
                  <a:lnTo>
                    <a:pt x="20743" y="5971"/>
                  </a:lnTo>
                  <a:lnTo>
                    <a:pt x="11602" y="7025"/>
                  </a:lnTo>
                  <a:lnTo>
                    <a:pt x="0" y="7025"/>
                  </a:lnTo>
                </a:path>
              </a:pathLst>
            </a:custGeom>
            <a:ln w="3175">
              <a:solidFill>
                <a:srgbClr val="000000"/>
              </a:solidFill>
            </a:ln>
          </p:spPr>
          <p:txBody>
            <a:bodyPr wrap="square" lIns="0" tIns="0" rIns="0" bIns="0" rtlCol="0"/>
            <a:lstStyle/>
            <a:p>
              <a:endParaRPr/>
            </a:p>
          </p:txBody>
        </p:sp>
        <p:sp>
          <p:nvSpPr>
            <p:cNvPr id="62" name="object 62"/>
            <p:cNvSpPr/>
            <p:nvPr/>
          </p:nvSpPr>
          <p:spPr>
            <a:xfrm>
              <a:off x="4384037" y="4299324"/>
              <a:ext cx="22225" cy="21590"/>
            </a:xfrm>
            <a:custGeom>
              <a:avLst/>
              <a:gdLst/>
              <a:ahLst/>
              <a:cxnLst/>
              <a:rect l="l" t="t" r="r" b="b"/>
              <a:pathLst>
                <a:path w="22225" h="21589">
                  <a:moveTo>
                    <a:pt x="22149" y="0"/>
                  </a:moveTo>
                  <a:lnTo>
                    <a:pt x="13711" y="8430"/>
                  </a:lnTo>
                  <a:lnTo>
                    <a:pt x="5273" y="15807"/>
                  </a:lnTo>
                  <a:lnTo>
                    <a:pt x="0" y="21076"/>
                  </a:lnTo>
                </a:path>
              </a:pathLst>
            </a:custGeom>
            <a:ln w="3175">
              <a:solidFill>
                <a:srgbClr val="000000"/>
              </a:solidFill>
            </a:ln>
          </p:spPr>
          <p:txBody>
            <a:bodyPr wrap="square" lIns="0" tIns="0" rIns="0" bIns="0" rtlCol="0"/>
            <a:lstStyle/>
            <a:p>
              <a:endParaRPr/>
            </a:p>
          </p:txBody>
        </p:sp>
        <p:sp>
          <p:nvSpPr>
            <p:cNvPr id="63" name="object 63"/>
            <p:cNvSpPr/>
            <p:nvPr/>
          </p:nvSpPr>
          <p:spPr>
            <a:xfrm>
              <a:off x="4373490" y="4333046"/>
              <a:ext cx="29845" cy="34925"/>
            </a:xfrm>
            <a:custGeom>
              <a:avLst/>
              <a:gdLst/>
              <a:ahLst/>
              <a:cxnLst/>
              <a:rect l="l" t="t" r="r" b="b"/>
              <a:pathLst>
                <a:path w="29845" h="34925">
                  <a:moveTo>
                    <a:pt x="29533" y="0"/>
                  </a:moveTo>
                  <a:lnTo>
                    <a:pt x="15821" y="15807"/>
                  </a:lnTo>
                  <a:lnTo>
                    <a:pt x="1054" y="33722"/>
                  </a:lnTo>
                  <a:lnTo>
                    <a:pt x="0" y="34775"/>
                  </a:lnTo>
                </a:path>
              </a:pathLst>
            </a:custGeom>
            <a:ln w="3175">
              <a:solidFill>
                <a:srgbClr val="000000"/>
              </a:solidFill>
            </a:ln>
          </p:spPr>
          <p:txBody>
            <a:bodyPr wrap="square" lIns="0" tIns="0" rIns="0" bIns="0" rtlCol="0"/>
            <a:lstStyle/>
            <a:p>
              <a:endParaRPr/>
            </a:p>
          </p:txBody>
        </p:sp>
        <p:sp>
          <p:nvSpPr>
            <p:cNvPr id="64" name="object 64"/>
            <p:cNvSpPr/>
            <p:nvPr/>
          </p:nvSpPr>
          <p:spPr>
            <a:xfrm>
              <a:off x="4465957" y="3981424"/>
              <a:ext cx="64769" cy="41910"/>
            </a:xfrm>
            <a:custGeom>
              <a:avLst/>
              <a:gdLst/>
              <a:ahLst/>
              <a:cxnLst/>
              <a:rect l="l" t="t" r="r" b="b"/>
              <a:pathLst>
                <a:path w="64770" h="41910">
                  <a:moveTo>
                    <a:pt x="64691" y="0"/>
                  </a:moveTo>
                  <a:lnTo>
                    <a:pt x="64691" y="4215"/>
                  </a:lnTo>
                  <a:lnTo>
                    <a:pt x="63285" y="8781"/>
                  </a:lnTo>
                  <a:lnTo>
                    <a:pt x="60824" y="11943"/>
                  </a:lnTo>
                  <a:lnTo>
                    <a:pt x="57308" y="14753"/>
                  </a:lnTo>
                  <a:lnTo>
                    <a:pt x="48870" y="16509"/>
                  </a:lnTo>
                  <a:lnTo>
                    <a:pt x="40783" y="17563"/>
                  </a:lnTo>
                  <a:lnTo>
                    <a:pt x="29181" y="20725"/>
                  </a:lnTo>
                  <a:lnTo>
                    <a:pt x="19688" y="24940"/>
                  </a:lnTo>
                  <a:lnTo>
                    <a:pt x="11953" y="30209"/>
                  </a:lnTo>
                  <a:lnTo>
                    <a:pt x="5976" y="36883"/>
                  </a:lnTo>
                  <a:lnTo>
                    <a:pt x="0" y="41801"/>
                  </a:lnTo>
                </a:path>
              </a:pathLst>
            </a:custGeom>
            <a:ln w="3175">
              <a:solidFill>
                <a:srgbClr val="000000"/>
              </a:solidFill>
            </a:ln>
          </p:spPr>
          <p:txBody>
            <a:bodyPr wrap="square" lIns="0" tIns="0" rIns="0" bIns="0" rtlCol="0"/>
            <a:lstStyle/>
            <a:p>
              <a:endParaRPr/>
            </a:p>
          </p:txBody>
        </p:sp>
        <p:sp>
          <p:nvSpPr>
            <p:cNvPr id="65" name="object 65"/>
            <p:cNvSpPr/>
            <p:nvPr/>
          </p:nvSpPr>
          <p:spPr>
            <a:xfrm>
              <a:off x="4527483" y="3981775"/>
              <a:ext cx="11430" cy="12700"/>
            </a:xfrm>
            <a:custGeom>
              <a:avLst/>
              <a:gdLst/>
              <a:ahLst/>
              <a:cxnLst/>
              <a:rect l="l" t="t" r="r" b="b"/>
              <a:pathLst>
                <a:path w="11429" h="12700">
                  <a:moveTo>
                    <a:pt x="10899" y="0"/>
                  </a:moveTo>
                  <a:lnTo>
                    <a:pt x="3867" y="10538"/>
                  </a:lnTo>
                  <a:lnTo>
                    <a:pt x="0" y="12294"/>
                  </a:lnTo>
                </a:path>
              </a:pathLst>
            </a:custGeom>
            <a:ln w="3175">
              <a:solidFill>
                <a:srgbClr val="000000"/>
              </a:solidFill>
            </a:ln>
          </p:spPr>
          <p:txBody>
            <a:bodyPr wrap="square" lIns="0" tIns="0" rIns="0" bIns="0" rtlCol="0"/>
            <a:lstStyle/>
            <a:p>
              <a:endParaRPr/>
            </a:p>
          </p:txBody>
        </p:sp>
        <p:sp>
          <p:nvSpPr>
            <p:cNvPr id="66" name="object 66"/>
            <p:cNvSpPr/>
            <p:nvPr/>
          </p:nvSpPr>
          <p:spPr>
            <a:xfrm>
              <a:off x="4549634" y="3980722"/>
              <a:ext cx="38735" cy="19050"/>
            </a:xfrm>
            <a:custGeom>
              <a:avLst/>
              <a:gdLst/>
              <a:ahLst/>
              <a:cxnLst/>
              <a:rect l="l" t="t" r="r" b="b"/>
              <a:pathLst>
                <a:path w="38735" h="19050">
                  <a:moveTo>
                    <a:pt x="38322" y="0"/>
                  </a:moveTo>
                  <a:lnTo>
                    <a:pt x="25665" y="4566"/>
                  </a:lnTo>
                  <a:lnTo>
                    <a:pt x="19337" y="7376"/>
                  </a:lnTo>
                  <a:lnTo>
                    <a:pt x="13360" y="10538"/>
                  </a:lnTo>
                  <a:lnTo>
                    <a:pt x="6328" y="14753"/>
                  </a:lnTo>
                  <a:lnTo>
                    <a:pt x="0" y="18968"/>
                  </a:lnTo>
                </a:path>
              </a:pathLst>
            </a:custGeom>
            <a:ln w="3175">
              <a:solidFill>
                <a:srgbClr val="000000"/>
              </a:solidFill>
            </a:ln>
          </p:spPr>
          <p:txBody>
            <a:bodyPr wrap="square" lIns="0" tIns="0" rIns="0" bIns="0" rtlCol="0"/>
            <a:lstStyle/>
            <a:p>
              <a:endParaRPr/>
            </a:p>
          </p:txBody>
        </p:sp>
      </p:grpSp>
      <p:grpSp>
        <p:nvGrpSpPr>
          <p:cNvPr id="67" name="object 67"/>
          <p:cNvGrpSpPr/>
          <p:nvPr/>
        </p:nvGrpSpPr>
        <p:grpSpPr>
          <a:xfrm>
            <a:off x="5336813" y="3813863"/>
            <a:ext cx="722630" cy="666115"/>
            <a:chOff x="5336813" y="3813863"/>
            <a:chExt cx="722630" cy="666115"/>
          </a:xfrm>
        </p:grpSpPr>
        <p:sp>
          <p:nvSpPr>
            <p:cNvPr id="68" name="object 68"/>
            <p:cNvSpPr/>
            <p:nvPr/>
          </p:nvSpPr>
          <p:spPr>
            <a:xfrm>
              <a:off x="5479204" y="3815268"/>
              <a:ext cx="303530" cy="252729"/>
            </a:xfrm>
            <a:custGeom>
              <a:avLst/>
              <a:gdLst/>
              <a:ahLst/>
              <a:cxnLst/>
              <a:rect l="l" t="t" r="r" b="b"/>
              <a:pathLst>
                <a:path w="303529" h="252729">
                  <a:moveTo>
                    <a:pt x="303417" y="227975"/>
                  </a:moveTo>
                  <a:lnTo>
                    <a:pt x="286189" y="212519"/>
                  </a:lnTo>
                  <a:lnTo>
                    <a:pt x="271071" y="198468"/>
                  </a:lnTo>
                  <a:lnTo>
                    <a:pt x="265094" y="189335"/>
                  </a:lnTo>
                  <a:lnTo>
                    <a:pt x="263688" y="175284"/>
                  </a:lnTo>
                  <a:lnTo>
                    <a:pt x="266852" y="157369"/>
                  </a:lnTo>
                  <a:lnTo>
                    <a:pt x="267907" y="136293"/>
                  </a:lnTo>
                  <a:lnTo>
                    <a:pt x="260172" y="92033"/>
                  </a:lnTo>
                  <a:lnTo>
                    <a:pt x="219388" y="67092"/>
                  </a:lnTo>
                  <a:lnTo>
                    <a:pt x="110397" y="47421"/>
                  </a:lnTo>
                  <a:lnTo>
                    <a:pt x="103717" y="46016"/>
                  </a:lnTo>
                  <a:lnTo>
                    <a:pt x="66801" y="35478"/>
                  </a:lnTo>
                  <a:lnTo>
                    <a:pt x="0" y="0"/>
                  </a:lnTo>
                  <a:lnTo>
                    <a:pt x="23556" y="57608"/>
                  </a:lnTo>
                  <a:lnTo>
                    <a:pt x="44651" y="92735"/>
                  </a:lnTo>
                  <a:lnTo>
                    <a:pt x="74184" y="116270"/>
                  </a:lnTo>
                  <a:lnTo>
                    <a:pt x="82622" y="121891"/>
                  </a:lnTo>
                  <a:lnTo>
                    <a:pt x="90708" y="126106"/>
                  </a:lnTo>
                  <a:lnTo>
                    <a:pt x="98795" y="129619"/>
                  </a:lnTo>
                  <a:lnTo>
                    <a:pt x="105826" y="132078"/>
                  </a:lnTo>
                  <a:lnTo>
                    <a:pt x="109694" y="132429"/>
                  </a:lnTo>
                  <a:lnTo>
                    <a:pt x="112506" y="132780"/>
                  </a:lnTo>
                  <a:lnTo>
                    <a:pt x="125867" y="161585"/>
                  </a:lnTo>
                  <a:lnTo>
                    <a:pt x="123757" y="186876"/>
                  </a:lnTo>
                  <a:lnTo>
                    <a:pt x="121648" y="210060"/>
                  </a:lnTo>
                  <a:lnTo>
                    <a:pt x="121648" y="218139"/>
                  </a:lnTo>
                  <a:lnTo>
                    <a:pt x="151181" y="252213"/>
                  </a:lnTo>
                  <a:lnTo>
                    <a:pt x="303417" y="227975"/>
                  </a:lnTo>
                  <a:close/>
                </a:path>
              </a:pathLst>
            </a:custGeom>
            <a:ln w="3175">
              <a:solidFill>
                <a:srgbClr val="000000"/>
              </a:solidFill>
            </a:ln>
          </p:spPr>
          <p:txBody>
            <a:bodyPr wrap="square" lIns="0" tIns="0" rIns="0" bIns="0" rtlCol="0"/>
            <a:lstStyle/>
            <a:p>
              <a:endParaRPr/>
            </a:p>
          </p:txBody>
        </p:sp>
        <p:pic>
          <p:nvPicPr>
            <p:cNvPr id="69" name="object 69"/>
            <p:cNvPicPr/>
            <p:nvPr/>
          </p:nvPicPr>
          <p:blipFill>
            <a:blip r:embed="rId10" cstate="print"/>
            <a:stretch>
              <a:fillRect/>
            </a:stretch>
          </p:blipFill>
          <p:spPr>
            <a:xfrm>
              <a:off x="5495026" y="3856367"/>
              <a:ext cx="74533" cy="68849"/>
            </a:xfrm>
            <a:prstGeom prst="rect">
              <a:avLst/>
            </a:prstGeom>
          </p:spPr>
        </p:pic>
        <p:sp>
          <p:nvSpPr>
            <p:cNvPr id="70" name="object 70"/>
            <p:cNvSpPr/>
            <p:nvPr/>
          </p:nvSpPr>
          <p:spPr>
            <a:xfrm>
              <a:off x="5604719" y="3973341"/>
              <a:ext cx="27940" cy="14604"/>
            </a:xfrm>
            <a:custGeom>
              <a:avLst/>
              <a:gdLst/>
              <a:ahLst/>
              <a:cxnLst/>
              <a:rect l="l" t="t" r="r" b="b"/>
              <a:pathLst>
                <a:path w="27939" h="14604">
                  <a:moveTo>
                    <a:pt x="27775" y="0"/>
                  </a:moveTo>
                  <a:lnTo>
                    <a:pt x="18282" y="5971"/>
                  </a:lnTo>
                  <a:lnTo>
                    <a:pt x="7734" y="11240"/>
                  </a:lnTo>
                  <a:lnTo>
                    <a:pt x="0" y="14402"/>
                  </a:lnTo>
                </a:path>
              </a:pathLst>
            </a:custGeom>
            <a:ln w="3175">
              <a:solidFill>
                <a:srgbClr val="000000"/>
              </a:solidFill>
            </a:ln>
          </p:spPr>
          <p:txBody>
            <a:bodyPr wrap="square" lIns="0" tIns="0" rIns="0" bIns="0" rtlCol="0"/>
            <a:lstStyle/>
            <a:p>
              <a:endParaRPr/>
            </a:p>
          </p:txBody>
        </p:sp>
        <p:sp>
          <p:nvSpPr>
            <p:cNvPr id="71" name="object 71"/>
            <p:cNvSpPr/>
            <p:nvPr/>
          </p:nvSpPr>
          <p:spPr>
            <a:xfrm>
              <a:off x="5603313" y="3994416"/>
              <a:ext cx="36195" cy="21590"/>
            </a:xfrm>
            <a:custGeom>
              <a:avLst/>
              <a:gdLst/>
              <a:ahLst/>
              <a:cxnLst/>
              <a:rect l="l" t="t" r="r" b="b"/>
              <a:pathLst>
                <a:path w="36195" h="21589">
                  <a:moveTo>
                    <a:pt x="35861" y="0"/>
                  </a:moveTo>
                  <a:lnTo>
                    <a:pt x="23556" y="7376"/>
                  </a:lnTo>
                  <a:lnTo>
                    <a:pt x="10899" y="14753"/>
                  </a:lnTo>
                  <a:lnTo>
                    <a:pt x="0" y="21076"/>
                  </a:lnTo>
                </a:path>
              </a:pathLst>
            </a:custGeom>
            <a:ln w="3175">
              <a:solidFill>
                <a:srgbClr val="000000"/>
              </a:solidFill>
            </a:ln>
          </p:spPr>
          <p:txBody>
            <a:bodyPr wrap="square" lIns="0" tIns="0" rIns="0" bIns="0" rtlCol="0"/>
            <a:lstStyle/>
            <a:p>
              <a:endParaRPr/>
            </a:p>
          </p:txBody>
        </p:sp>
        <p:sp>
          <p:nvSpPr>
            <p:cNvPr id="72" name="object 72"/>
            <p:cNvSpPr/>
            <p:nvPr/>
          </p:nvSpPr>
          <p:spPr>
            <a:xfrm>
              <a:off x="5603313" y="4023572"/>
              <a:ext cx="34290" cy="27940"/>
            </a:xfrm>
            <a:custGeom>
              <a:avLst/>
              <a:gdLst/>
              <a:ahLst/>
              <a:cxnLst/>
              <a:rect l="l" t="t" r="r" b="b"/>
              <a:pathLst>
                <a:path w="34289" h="27939">
                  <a:moveTo>
                    <a:pt x="34103" y="0"/>
                  </a:moveTo>
                  <a:lnTo>
                    <a:pt x="24962" y="8430"/>
                  </a:lnTo>
                  <a:lnTo>
                    <a:pt x="19337" y="12645"/>
                  </a:lnTo>
                  <a:lnTo>
                    <a:pt x="15469" y="15807"/>
                  </a:lnTo>
                  <a:lnTo>
                    <a:pt x="9844" y="20022"/>
                  </a:lnTo>
                  <a:lnTo>
                    <a:pt x="0" y="27399"/>
                  </a:lnTo>
                </a:path>
              </a:pathLst>
            </a:custGeom>
            <a:ln w="3175">
              <a:solidFill>
                <a:srgbClr val="000000"/>
              </a:solidFill>
            </a:ln>
          </p:spPr>
          <p:txBody>
            <a:bodyPr wrap="square" lIns="0" tIns="0" rIns="0" bIns="0" rtlCol="0"/>
            <a:lstStyle/>
            <a:p>
              <a:endParaRPr/>
            </a:p>
          </p:txBody>
        </p:sp>
        <p:sp>
          <p:nvSpPr>
            <p:cNvPr id="73" name="object 73"/>
            <p:cNvSpPr/>
            <p:nvPr/>
          </p:nvSpPr>
          <p:spPr>
            <a:xfrm>
              <a:off x="6024862" y="3985284"/>
              <a:ext cx="5715" cy="55880"/>
            </a:xfrm>
            <a:custGeom>
              <a:avLst/>
              <a:gdLst/>
              <a:ahLst/>
              <a:cxnLst/>
              <a:rect l="l" t="t" r="r" b="b"/>
              <a:pathLst>
                <a:path w="5714" h="55879">
                  <a:moveTo>
                    <a:pt x="0" y="0"/>
                  </a:moveTo>
                  <a:lnTo>
                    <a:pt x="3867" y="12294"/>
                  </a:lnTo>
                  <a:lnTo>
                    <a:pt x="5625" y="21076"/>
                  </a:lnTo>
                  <a:lnTo>
                    <a:pt x="5625" y="30209"/>
                  </a:lnTo>
                  <a:lnTo>
                    <a:pt x="5273" y="37937"/>
                  </a:lnTo>
                  <a:lnTo>
                    <a:pt x="3515" y="45665"/>
                  </a:lnTo>
                  <a:lnTo>
                    <a:pt x="703" y="55852"/>
                  </a:lnTo>
                </a:path>
              </a:pathLst>
            </a:custGeom>
            <a:ln w="3175">
              <a:solidFill>
                <a:srgbClr val="000000"/>
              </a:solidFill>
            </a:ln>
          </p:spPr>
          <p:txBody>
            <a:bodyPr wrap="square" lIns="0" tIns="0" rIns="0" bIns="0" rtlCol="0"/>
            <a:lstStyle/>
            <a:p>
              <a:endParaRPr/>
            </a:p>
          </p:txBody>
        </p:sp>
        <p:pic>
          <p:nvPicPr>
            <p:cNvPr id="74" name="object 74"/>
            <p:cNvPicPr/>
            <p:nvPr/>
          </p:nvPicPr>
          <p:blipFill>
            <a:blip r:embed="rId3" cstate="print"/>
            <a:stretch>
              <a:fillRect/>
            </a:stretch>
          </p:blipFill>
          <p:spPr>
            <a:xfrm>
              <a:off x="6029433" y="3996876"/>
              <a:ext cx="28126" cy="12293"/>
            </a:xfrm>
            <a:prstGeom prst="rect">
              <a:avLst/>
            </a:prstGeom>
          </p:spPr>
        </p:pic>
        <p:sp>
          <p:nvSpPr>
            <p:cNvPr id="75" name="object 75"/>
            <p:cNvSpPr/>
            <p:nvPr/>
          </p:nvSpPr>
          <p:spPr>
            <a:xfrm>
              <a:off x="6029433" y="3996875"/>
              <a:ext cx="28575" cy="12700"/>
            </a:xfrm>
            <a:custGeom>
              <a:avLst/>
              <a:gdLst/>
              <a:ahLst/>
              <a:cxnLst/>
              <a:rect l="l" t="t" r="r" b="b"/>
              <a:pathLst>
                <a:path w="28575" h="12700">
                  <a:moveTo>
                    <a:pt x="0" y="3512"/>
                  </a:moveTo>
                  <a:lnTo>
                    <a:pt x="5273" y="1053"/>
                  </a:lnTo>
                  <a:lnTo>
                    <a:pt x="9492" y="0"/>
                  </a:lnTo>
                  <a:lnTo>
                    <a:pt x="14063" y="0"/>
                  </a:lnTo>
                  <a:lnTo>
                    <a:pt x="18985" y="1053"/>
                  </a:lnTo>
                  <a:lnTo>
                    <a:pt x="23907" y="3161"/>
                  </a:lnTo>
                  <a:lnTo>
                    <a:pt x="28126" y="6322"/>
                  </a:lnTo>
                  <a:lnTo>
                    <a:pt x="22149" y="10186"/>
                  </a:lnTo>
                  <a:lnTo>
                    <a:pt x="17579" y="11943"/>
                  </a:lnTo>
                  <a:lnTo>
                    <a:pt x="13008" y="12294"/>
                  </a:lnTo>
                  <a:lnTo>
                    <a:pt x="8438" y="11591"/>
                  </a:lnTo>
                  <a:lnTo>
                    <a:pt x="4922" y="9484"/>
                  </a:lnTo>
                  <a:lnTo>
                    <a:pt x="2461" y="7025"/>
                  </a:lnTo>
                  <a:lnTo>
                    <a:pt x="0" y="3512"/>
                  </a:lnTo>
                  <a:close/>
                </a:path>
              </a:pathLst>
            </a:custGeom>
            <a:ln w="3175">
              <a:solidFill>
                <a:srgbClr val="000000"/>
              </a:solidFill>
            </a:ln>
          </p:spPr>
          <p:txBody>
            <a:bodyPr wrap="square" lIns="0" tIns="0" rIns="0" bIns="0" rtlCol="0"/>
            <a:lstStyle/>
            <a:p>
              <a:endParaRPr/>
            </a:p>
          </p:txBody>
        </p:sp>
        <p:pic>
          <p:nvPicPr>
            <p:cNvPr id="76" name="object 76"/>
            <p:cNvPicPr/>
            <p:nvPr/>
          </p:nvPicPr>
          <p:blipFill>
            <a:blip r:embed="rId4" cstate="print"/>
            <a:stretch>
              <a:fillRect/>
            </a:stretch>
          </p:blipFill>
          <p:spPr>
            <a:xfrm>
              <a:off x="5999196" y="4039379"/>
              <a:ext cx="29182" cy="14753"/>
            </a:xfrm>
            <a:prstGeom prst="rect">
              <a:avLst/>
            </a:prstGeom>
          </p:spPr>
        </p:pic>
        <p:sp>
          <p:nvSpPr>
            <p:cNvPr id="77" name="object 77"/>
            <p:cNvSpPr/>
            <p:nvPr/>
          </p:nvSpPr>
          <p:spPr>
            <a:xfrm>
              <a:off x="5999196" y="4039380"/>
              <a:ext cx="29209" cy="15240"/>
            </a:xfrm>
            <a:custGeom>
              <a:avLst/>
              <a:gdLst/>
              <a:ahLst/>
              <a:cxnLst/>
              <a:rect l="l" t="t" r="r" b="b"/>
              <a:pathLst>
                <a:path w="29210" h="15239">
                  <a:moveTo>
                    <a:pt x="27423" y="351"/>
                  </a:moveTo>
                  <a:lnTo>
                    <a:pt x="0" y="14753"/>
                  </a:lnTo>
                  <a:lnTo>
                    <a:pt x="9492" y="14402"/>
                  </a:lnTo>
                  <a:lnTo>
                    <a:pt x="29181" y="4566"/>
                  </a:lnTo>
                  <a:lnTo>
                    <a:pt x="27423" y="351"/>
                  </a:lnTo>
                  <a:close/>
                </a:path>
              </a:pathLst>
            </a:custGeom>
            <a:ln w="3175">
              <a:solidFill>
                <a:srgbClr val="000000"/>
              </a:solidFill>
            </a:ln>
          </p:spPr>
          <p:txBody>
            <a:bodyPr wrap="square" lIns="0" tIns="0" rIns="0" bIns="0" rtlCol="0"/>
            <a:lstStyle/>
            <a:p>
              <a:endParaRPr/>
            </a:p>
          </p:txBody>
        </p:sp>
        <p:pic>
          <p:nvPicPr>
            <p:cNvPr id="78" name="object 78"/>
            <p:cNvPicPr/>
            <p:nvPr/>
          </p:nvPicPr>
          <p:blipFill>
            <a:blip r:embed="rId11" cstate="print"/>
            <a:stretch>
              <a:fillRect/>
            </a:stretch>
          </p:blipFill>
          <p:spPr>
            <a:xfrm>
              <a:off x="6031542" y="4023573"/>
              <a:ext cx="26017" cy="22480"/>
            </a:xfrm>
            <a:prstGeom prst="rect">
              <a:avLst/>
            </a:prstGeom>
          </p:spPr>
        </p:pic>
        <p:sp>
          <p:nvSpPr>
            <p:cNvPr id="79" name="object 79"/>
            <p:cNvSpPr/>
            <p:nvPr/>
          </p:nvSpPr>
          <p:spPr>
            <a:xfrm>
              <a:off x="6031542" y="4023572"/>
              <a:ext cx="26034" cy="22860"/>
            </a:xfrm>
            <a:custGeom>
              <a:avLst/>
              <a:gdLst/>
              <a:ahLst/>
              <a:cxnLst/>
              <a:rect l="l" t="t" r="r" b="b"/>
              <a:pathLst>
                <a:path w="26035" h="22860">
                  <a:moveTo>
                    <a:pt x="0" y="0"/>
                  </a:moveTo>
                  <a:lnTo>
                    <a:pt x="26017" y="22481"/>
                  </a:lnTo>
                  <a:lnTo>
                    <a:pt x="15821" y="19671"/>
                  </a:lnTo>
                  <a:lnTo>
                    <a:pt x="0" y="0"/>
                  </a:lnTo>
                  <a:close/>
                </a:path>
              </a:pathLst>
            </a:custGeom>
            <a:ln w="3175">
              <a:solidFill>
                <a:srgbClr val="000000"/>
              </a:solidFill>
            </a:ln>
          </p:spPr>
          <p:txBody>
            <a:bodyPr wrap="square" lIns="0" tIns="0" rIns="0" bIns="0" rtlCol="0"/>
            <a:lstStyle/>
            <a:p>
              <a:endParaRPr/>
            </a:p>
          </p:txBody>
        </p:sp>
        <p:pic>
          <p:nvPicPr>
            <p:cNvPr id="80" name="object 80"/>
            <p:cNvPicPr/>
            <p:nvPr/>
          </p:nvPicPr>
          <p:blipFill>
            <a:blip r:embed="rId12" cstate="print"/>
            <a:stretch>
              <a:fillRect/>
            </a:stretch>
          </p:blipFill>
          <p:spPr>
            <a:xfrm>
              <a:off x="6005173" y="4009170"/>
              <a:ext cx="23907" cy="14403"/>
            </a:xfrm>
            <a:prstGeom prst="rect">
              <a:avLst/>
            </a:prstGeom>
          </p:spPr>
        </p:pic>
        <p:sp>
          <p:nvSpPr>
            <p:cNvPr id="81" name="object 81"/>
            <p:cNvSpPr/>
            <p:nvPr/>
          </p:nvSpPr>
          <p:spPr>
            <a:xfrm>
              <a:off x="6005173" y="4009170"/>
              <a:ext cx="24130" cy="14604"/>
            </a:xfrm>
            <a:custGeom>
              <a:avLst/>
              <a:gdLst/>
              <a:ahLst/>
              <a:cxnLst/>
              <a:rect l="l" t="t" r="r" b="b"/>
              <a:pathLst>
                <a:path w="24129" h="14604">
                  <a:moveTo>
                    <a:pt x="23907" y="351"/>
                  </a:moveTo>
                  <a:lnTo>
                    <a:pt x="0" y="14402"/>
                  </a:lnTo>
                  <a:lnTo>
                    <a:pt x="6328" y="14402"/>
                  </a:lnTo>
                  <a:lnTo>
                    <a:pt x="10547" y="14402"/>
                  </a:lnTo>
                  <a:lnTo>
                    <a:pt x="15821" y="13348"/>
                  </a:lnTo>
                  <a:lnTo>
                    <a:pt x="19688" y="10889"/>
                  </a:lnTo>
                  <a:lnTo>
                    <a:pt x="22149" y="7376"/>
                  </a:lnTo>
                  <a:lnTo>
                    <a:pt x="23907" y="351"/>
                  </a:lnTo>
                  <a:close/>
                </a:path>
              </a:pathLst>
            </a:custGeom>
            <a:ln w="3175">
              <a:solidFill>
                <a:srgbClr val="000000"/>
              </a:solidFill>
            </a:ln>
          </p:spPr>
          <p:txBody>
            <a:bodyPr wrap="square" lIns="0" tIns="0" rIns="0" bIns="0" rtlCol="0"/>
            <a:lstStyle/>
            <a:p>
              <a:endParaRPr/>
            </a:p>
          </p:txBody>
        </p:sp>
        <p:sp>
          <p:nvSpPr>
            <p:cNvPr id="82" name="object 82"/>
            <p:cNvSpPr/>
            <p:nvPr/>
          </p:nvSpPr>
          <p:spPr>
            <a:xfrm>
              <a:off x="6011503" y="3957181"/>
              <a:ext cx="10795" cy="20320"/>
            </a:xfrm>
            <a:custGeom>
              <a:avLst/>
              <a:gdLst/>
              <a:ahLst/>
              <a:cxnLst/>
              <a:rect l="l" t="t" r="r" b="b"/>
              <a:pathLst>
                <a:path w="10795" h="20320">
                  <a:moveTo>
                    <a:pt x="10547" y="20022"/>
                  </a:moveTo>
                  <a:lnTo>
                    <a:pt x="3515" y="5971"/>
                  </a:lnTo>
                  <a:lnTo>
                    <a:pt x="0" y="0"/>
                  </a:lnTo>
                </a:path>
              </a:pathLst>
            </a:custGeom>
            <a:ln w="3175">
              <a:solidFill>
                <a:srgbClr val="000000"/>
              </a:solidFill>
            </a:ln>
          </p:spPr>
          <p:txBody>
            <a:bodyPr wrap="square" lIns="0" tIns="0" rIns="0" bIns="0" rtlCol="0"/>
            <a:lstStyle/>
            <a:p>
              <a:endParaRPr/>
            </a:p>
          </p:txBody>
        </p:sp>
        <p:sp>
          <p:nvSpPr>
            <p:cNvPr id="83" name="object 83"/>
            <p:cNvSpPr/>
            <p:nvPr/>
          </p:nvSpPr>
          <p:spPr>
            <a:xfrm>
              <a:off x="5338219" y="3966667"/>
              <a:ext cx="700405" cy="511809"/>
            </a:xfrm>
            <a:custGeom>
              <a:avLst/>
              <a:gdLst/>
              <a:ahLst/>
              <a:cxnLst/>
              <a:rect l="l" t="t" r="r" b="b"/>
              <a:pathLst>
                <a:path w="700404" h="511810">
                  <a:moveTo>
                    <a:pt x="602263" y="0"/>
                  </a:moveTo>
                  <a:lnTo>
                    <a:pt x="561479" y="8780"/>
                  </a:lnTo>
                  <a:lnTo>
                    <a:pt x="531595" y="41098"/>
                  </a:lnTo>
                  <a:lnTo>
                    <a:pt x="527726" y="45313"/>
                  </a:lnTo>
                  <a:lnTo>
                    <a:pt x="494678" y="67443"/>
                  </a:lnTo>
                  <a:lnTo>
                    <a:pt x="477451" y="71658"/>
                  </a:lnTo>
                  <a:lnTo>
                    <a:pt x="469364" y="70605"/>
                  </a:lnTo>
                  <a:lnTo>
                    <a:pt x="460575" y="69902"/>
                  </a:lnTo>
                  <a:lnTo>
                    <a:pt x="441589" y="68849"/>
                  </a:lnTo>
                  <a:lnTo>
                    <a:pt x="411352" y="68497"/>
                  </a:lnTo>
                  <a:lnTo>
                    <a:pt x="379710" y="68849"/>
                  </a:lnTo>
                  <a:lnTo>
                    <a:pt x="334356" y="73766"/>
                  </a:lnTo>
                  <a:lnTo>
                    <a:pt x="282321" y="89924"/>
                  </a:lnTo>
                  <a:lnTo>
                    <a:pt x="235560" y="120134"/>
                  </a:lnTo>
                  <a:lnTo>
                    <a:pt x="203215" y="144020"/>
                  </a:lnTo>
                  <a:lnTo>
                    <a:pt x="187393" y="155261"/>
                  </a:lnTo>
                  <a:lnTo>
                    <a:pt x="168056" y="149641"/>
                  </a:lnTo>
                  <a:lnTo>
                    <a:pt x="149774" y="145426"/>
                  </a:lnTo>
                  <a:lnTo>
                    <a:pt x="123405" y="143670"/>
                  </a:lnTo>
                  <a:lnTo>
                    <a:pt x="99146" y="144372"/>
                  </a:lnTo>
                  <a:lnTo>
                    <a:pt x="52034" y="155613"/>
                  </a:lnTo>
                  <a:lnTo>
                    <a:pt x="702" y="241322"/>
                  </a:lnTo>
                  <a:lnTo>
                    <a:pt x="0" y="243781"/>
                  </a:lnTo>
                  <a:lnTo>
                    <a:pt x="702" y="245889"/>
                  </a:lnTo>
                  <a:lnTo>
                    <a:pt x="1757" y="247294"/>
                  </a:lnTo>
                  <a:lnTo>
                    <a:pt x="68910" y="298580"/>
                  </a:lnTo>
                  <a:lnTo>
                    <a:pt x="72777" y="300687"/>
                  </a:lnTo>
                  <a:lnTo>
                    <a:pt x="75942" y="301741"/>
                  </a:lnTo>
                  <a:lnTo>
                    <a:pt x="80161" y="301741"/>
                  </a:lnTo>
                  <a:lnTo>
                    <a:pt x="123757" y="295067"/>
                  </a:lnTo>
                  <a:lnTo>
                    <a:pt x="169111" y="278206"/>
                  </a:lnTo>
                  <a:lnTo>
                    <a:pt x="207785" y="242025"/>
                  </a:lnTo>
                  <a:lnTo>
                    <a:pt x="212708" y="231487"/>
                  </a:lnTo>
                  <a:lnTo>
                    <a:pt x="240483" y="237810"/>
                  </a:lnTo>
                  <a:lnTo>
                    <a:pt x="260172" y="240620"/>
                  </a:lnTo>
                  <a:lnTo>
                    <a:pt x="277751" y="244133"/>
                  </a:lnTo>
                  <a:lnTo>
                    <a:pt x="294275" y="246241"/>
                  </a:lnTo>
                  <a:lnTo>
                    <a:pt x="312558" y="247294"/>
                  </a:lnTo>
                  <a:lnTo>
                    <a:pt x="329434" y="247294"/>
                  </a:lnTo>
                  <a:lnTo>
                    <a:pt x="350528" y="245187"/>
                  </a:lnTo>
                  <a:lnTo>
                    <a:pt x="372678" y="241674"/>
                  </a:lnTo>
                  <a:lnTo>
                    <a:pt x="391664" y="236757"/>
                  </a:lnTo>
                  <a:lnTo>
                    <a:pt x="406782" y="231136"/>
                  </a:lnTo>
                  <a:lnTo>
                    <a:pt x="421548" y="244835"/>
                  </a:lnTo>
                  <a:lnTo>
                    <a:pt x="451082" y="275045"/>
                  </a:lnTo>
                  <a:lnTo>
                    <a:pt x="477099" y="286637"/>
                  </a:lnTo>
                  <a:lnTo>
                    <a:pt x="479560" y="288042"/>
                  </a:lnTo>
                  <a:lnTo>
                    <a:pt x="481318" y="290150"/>
                  </a:lnTo>
                  <a:lnTo>
                    <a:pt x="485537" y="299283"/>
                  </a:lnTo>
                  <a:lnTo>
                    <a:pt x="491865" y="318251"/>
                  </a:lnTo>
                  <a:lnTo>
                    <a:pt x="493975" y="345650"/>
                  </a:lnTo>
                  <a:lnTo>
                    <a:pt x="485537" y="387803"/>
                  </a:lnTo>
                  <a:lnTo>
                    <a:pt x="474990" y="425389"/>
                  </a:lnTo>
                  <a:lnTo>
                    <a:pt x="462333" y="463326"/>
                  </a:lnTo>
                  <a:lnTo>
                    <a:pt x="439479" y="511802"/>
                  </a:lnTo>
                  <a:lnTo>
                    <a:pt x="529836" y="423282"/>
                  </a:lnTo>
                  <a:lnTo>
                    <a:pt x="565698" y="382534"/>
                  </a:lnTo>
                  <a:lnTo>
                    <a:pt x="605428" y="315090"/>
                  </a:lnTo>
                  <a:lnTo>
                    <a:pt x="622303" y="268019"/>
                  </a:lnTo>
                  <a:lnTo>
                    <a:pt x="626522" y="241674"/>
                  </a:lnTo>
                  <a:lnTo>
                    <a:pt x="626522" y="220597"/>
                  </a:lnTo>
                  <a:lnTo>
                    <a:pt x="607537" y="186173"/>
                  </a:lnTo>
                  <a:lnTo>
                    <a:pt x="574136" y="173527"/>
                  </a:lnTo>
                  <a:lnTo>
                    <a:pt x="563589" y="170366"/>
                  </a:lnTo>
                  <a:lnTo>
                    <a:pt x="557260" y="158774"/>
                  </a:lnTo>
                  <a:lnTo>
                    <a:pt x="561479" y="142966"/>
                  </a:lnTo>
                  <a:lnTo>
                    <a:pt x="570971" y="126105"/>
                  </a:lnTo>
                  <a:lnTo>
                    <a:pt x="579410" y="112758"/>
                  </a:lnTo>
                  <a:lnTo>
                    <a:pt x="590309" y="100111"/>
                  </a:lnTo>
                  <a:lnTo>
                    <a:pt x="602966" y="95194"/>
                  </a:lnTo>
                  <a:lnTo>
                    <a:pt x="623007" y="88520"/>
                  </a:lnTo>
                  <a:lnTo>
                    <a:pt x="631445" y="84655"/>
                  </a:lnTo>
                  <a:lnTo>
                    <a:pt x="655353" y="57256"/>
                  </a:lnTo>
                  <a:lnTo>
                    <a:pt x="656758" y="53041"/>
                  </a:lnTo>
                  <a:lnTo>
                    <a:pt x="659923" y="50231"/>
                  </a:lnTo>
                  <a:lnTo>
                    <a:pt x="671173" y="38639"/>
                  </a:lnTo>
                  <a:lnTo>
                    <a:pt x="675744" y="33370"/>
                  </a:lnTo>
                  <a:lnTo>
                    <a:pt x="682072" y="27047"/>
                  </a:lnTo>
                  <a:lnTo>
                    <a:pt x="686995" y="22832"/>
                  </a:lnTo>
                  <a:lnTo>
                    <a:pt x="700003" y="12995"/>
                  </a:lnTo>
                  <a:lnTo>
                    <a:pt x="686995" y="10888"/>
                  </a:lnTo>
                  <a:lnTo>
                    <a:pt x="679963" y="10537"/>
                  </a:lnTo>
                  <a:lnTo>
                    <a:pt x="671876" y="10888"/>
                  </a:lnTo>
                  <a:lnTo>
                    <a:pt x="663087" y="11943"/>
                  </a:lnTo>
                  <a:lnTo>
                    <a:pt x="652891" y="13699"/>
                  </a:lnTo>
                  <a:lnTo>
                    <a:pt x="647265" y="15104"/>
                  </a:lnTo>
                  <a:lnTo>
                    <a:pt x="645156" y="13347"/>
                  </a:lnTo>
                  <a:lnTo>
                    <a:pt x="642344" y="13347"/>
                  </a:lnTo>
                  <a:lnTo>
                    <a:pt x="639883" y="15104"/>
                  </a:lnTo>
                  <a:lnTo>
                    <a:pt x="636366" y="10537"/>
                  </a:lnTo>
                  <a:lnTo>
                    <a:pt x="632147" y="7376"/>
                  </a:lnTo>
                  <a:lnTo>
                    <a:pt x="626874" y="4565"/>
                  </a:lnTo>
                  <a:lnTo>
                    <a:pt x="615623" y="1052"/>
                  </a:lnTo>
                  <a:lnTo>
                    <a:pt x="602263" y="0"/>
                  </a:lnTo>
                  <a:close/>
                </a:path>
              </a:pathLst>
            </a:custGeom>
            <a:solidFill>
              <a:srgbClr val="FFFFFF"/>
            </a:solidFill>
          </p:spPr>
          <p:txBody>
            <a:bodyPr wrap="square" lIns="0" tIns="0" rIns="0" bIns="0" rtlCol="0"/>
            <a:lstStyle/>
            <a:p>
              <a:endParaRPr/>
            </a:p>
          </p:txBody>
        </p:sp>
        <p:sp>
          <p:nvSpPr>
            <p:cNvPr id="84" name="object 84"/>
            <p:cNvSpPr/>
            <p:nvPr/>
          </p:nvSpPr>
          <p:spPr>
            <a:xfrm>
              <a:off x="5338218" y="3966666"/>
              <a:ext cx="700405" cy="511809"/>
            </a:xfrm>
            <a:custGeom>
              <a:avLst/>
              <a:gdLst/>
              <a:ahLst/>
              <a:cxnLst/>
              <a:rect l="l" t="t" r="r" b="b"/>
              <a:pathLst>
                <a:path w="700404" h="511810">
                  <a:moveTo>
                    <a:pt x="700004" y="12997"/>
                  </a:moveTo>
                  <a:lnTo>
                    <a:pt x="686995" y="10889"/>
                  </a:lnTo>
                  <a:lnTo>
                    <a:pt x="679963" y="10538"/>
                  </a:lnTo>
                  <a:lnTo>
                    <a:pt x="671877" y="10889"/>
                  </a:lnTo>
                  <a:lnTo>
                    <a:pt x="663087" y="11943"/>
                  </a:lnTo>
                  <a:lnTo>
                    <a:pt x="652891" y="13699"/>
                  </a:lnTo>
                  <a:lnTo>
                    <a:pt x="647266" y="15104"/>
                  </a:lnTo>
                  <a:lnTo>
                    <a:pt x="645157" y="13348"/>
                  </a:lnTo>
                  <a:lnTo>
                    <a:pt x="642344" y="13348"/>
                  </a:lnTo>
                  <a:lnTo>
                    <a:pt x="639883" y="15104"/>
                  </a:lnTo>
                  <a:lnTo>
                    <a:pt x="636367" y="10538"/>
                  </a:lnTo>
                  <a:lnTo>
                    <a:pt x="632148" y="7376"/>
                  </a:lnTo>
                  <a:lnTo>
                    <a:pt x="626874" y="4566"/>
                  </a:lnTo>
                  <a:lnTo>
                    <a:pt x="615624" y="1053"/>
                  </a:lnTo>
                  <a:lnTo>
                    <a:pt x="602263" y="0"/>
                  </a:lnTo>
                  <a:lnTo>
                    <a:pt x="587497" y="1053"/>
                  </a:lnTo>
                  <a:lnTo>
                    <a:pt x="548119" y="17563"/>
                  </a:lnTo>
                  <a:lnTo>
                    <a:pt x="531595" y="41098"/>
                  </a:lnTo>
                  <a:lnTo>
                    <a:pt x="527727" y="45314"/>
                  </a:lnTo>
                  <a:lnTo>
                    <a:pt x="494679" y="67444"/>
                  </a:lnTo>
                  <a:lnTo>
                    <a:pt x="477451" y="71659"/>
                  </a:lnTo>
                  <a:lnTo>
                    <a:pt x="469364" y="70605"/>
                  </a:lnTo>
                  <a:lnTo>
                    <a:pt x="460575" y="69903"/>
                  </a:lnTo>
                  <a:lnTo>
                    <a:pt x="441589" y="68849"/>
                  </a:lnTo>
                  <a:lnTo>
                    <a:pt x="411353" y="68498"/>
                  </a:lnTo>
                  <a:lnTo>
                    <a:pt x="379711" y="68849"/>
                  </a:lnTo>
                  <a:lnTo>
                    <a:pt x="334356" y="73767"/>
                  </a:lnTo>
                  <a:lnTo>
                    <a:pt x="282322" y="89925"/>
                  </a:lnTo>
                  <a:lnTo>
                    <a:pt x="235561" y="120134"/>
                  </a:lnTo>
                  <a:lnTo>
                    <a:pt x="203215" y="144021"/>
                  </a:lnTo>
                  <a:lnTo>
                    <a:pt x="187394" y="155262"/>
                  </a:lnTo>
                  <a:lnTo>
                    <a:pt x="168057" y="149641"/>
                  </a:lnTo>
                  <a:lnTo>
                    <a:pt x="149774" y="145426"/>
                  </a:lnTo>
                  <a:lnTo>
                    <a:pt x="123406" y="143670"/>
                  </a:lnTo>
                  <a:lnTo>
                    <a:pt x="99146" y="144372"/>
                  </a:lnTo>
                  <a:lnTo>
                    <a:pt x="52034" y="155613"/>
                  </a:lnTo>
                  <a:lnTo>
                    <a:pt x="703" y="241323"/>
                  </a:lnTo>
                  <a:lnTo>
                    <a:pt x="0" y="243782"/>
                  </a:lnTo>
                  <a:lnTo>
                    <a:pt x="703" y="245890"/>
                  </a:lnTo>
                  <a:lnTo>
                    <a:pt x="1757" y="247295"/>
                  </a:lnTo>
                  <a:lnTo>
                    <a:pt x="68910" y="298581"/>
                  </a:lnTo>
                  <a:lnTo>
                    <a:pt x="72777" y="300688"/>
                  </a:lnTo>
                  <a:lnTo>
                    <a:pt x="75942" y="301742"/>
                  </a:lnTo>
                  <a:lnTo>
                    <a:pt x="80161" y="301742"/>
                  </a:lnTo>
                  <a:lnTo>
                    <a:pt x="123757" y="295068"/>
                  </a:lnTo>
                  <a:lnTo>
                    <a:pt x="169112" y="278207"/>
                  </a:lnTo>
                  <a:lnTo>
                    <a:pt x="207786" y="242026"/>
                  </a:lnTo>
                  <a:lnTo>
                    <a:pt x="212708" y="231488"/>
                  </a:lnTo>
                  <a:lnTo>
                    <a:pt x="227826" y="235000"/>
                  </a:lnTo>
                  <a:lnTo>
                    <a:pt x="240483" y="237811"/>
                  </a:lnTo>
                  <a:lnTo>
                    <a:pt x="260172" y="240621"/>
                  </a:lnTo>
                  <a:lnTo>
                    <a:pt x="277751" y="244133"/>
                  </a:lnTo>
                  <a:lnTo>
                    <a:pt x="294276" y="246241"/>
                  </a:lnTo>
                  <a:lnTo>
                    <a:pt x="312558" y="247295"/>
                  </a:lnTo>
                  <a:lnTo>
                    <a:pt x="329434" y="247295"/>
                  </a:lnTo>
                  <a:lnTo>
                    <a:pt x="350529" y="245187"/>
                  </a:lnTo>
                  <a:lnTo>
                    <a:pt x="372679" y="241675"/>
                  </a:lnTo>
                  <a:lnTo>
                    <a:pt x="391664" y="236757"/>
                  </a:lnTo>
                  <a:lnTo>
                    <a:pt x="406782" y="231136"/>
                  </a:lnTo>
                  <a:lnTo>
                    <a:pt x="421549" y="244836"/>
                  </a:lnTo>
                  <a:lnTo>
                    <a:pt x="451082" y="275045"/>
                  </a:lnTo>
                  <a:lnTo>
                    <a:pt x="477099" y="286637"/>
                  </a:lnTo>
                  <a:lnTo>
                    <a:pt x="479560" y="288042"/>
                  </a:lnTo>
                  <a:lnTo>
                    <a:pt x="481318" y="290150"/>
                  </a:lnTo>
                  <a:lnTo>
                    <a:pt x="485537" y="299283"/>
                  </a:lnTo>
                  <a:lnTo>
                    <a:pt x="491866" y="318252"/>
                  </a:lnTo>
                  <a:lnTo>
                    <a:pt x="493975" y="345651"/>
                  </a:lnTo>
                  <a:lnTo>
                    <a:pt x="485537" y="387804"/>
                  </a:lnTo>
                  <a:lnTo>
                    <a:pt x="474990" y="425390"/>
                  </a:lnTo>
                  <a:lnTo>
                    <a:pt x="462333" y="463327"/>
                  </a:lnTo>
                  <a:lnTo>
                    <a:pt x="439480" y="511803"/>
                  </a:lnTo>
                  <a:lnTo>
                    <a:pt x="529837" y="423282"/>
                  </a:lnTo>
                  <a:lnTo>
                    <a:pt x="565699" y="382535"/>
                  </a:lnTo>
                  <a:lnTo>
                    <a:pt x="587497" y="345651"/>
                  </a:lnTo>
                  <a:lnTo>
                    <a:pt x="618085" y="286637"/>
                  </a:lnTo>
                  <a:lnTo>
                    <a:pt x="626523" y="241675"/>
                  </a:lnTo>
                  <a:lnTo>
                    <a:pt x="626523" y="220598"/>
                  </a:lnTo>
                  <a:lnTo>
                    <a:pt x="607537" y="186174"/>
                  </a:lnTo>
                  <a:lnTo>
                    <a:pt x="574137" y="173528"/>
                  </a:lnTo>
                  <a:lnTo>
                    <a:pt x="563589" y="170366"/>
                  </a:lnTo>
                  <a:lnTo>
                    <a:pt x="557261" y="158774"/>
                  </a:lnTo>
                  <a:lnTo>
                    <a:pt x="561480" y="142967"/>
                  </a:lnTo>
                  <a:lnTo>
                    <a:pt x="570972" y="126106"/>
                  </a:lnTo>
                  <a:lnTo>
                    <a:pt x="579410" y="112758"/>
                  </a:lnTo>
                  <a:lnTo>
                    <a:pt x="590309" y="100112"/>
                  </a:lnTo>
                  <a:lnTo>
                    <a:pt x="602967" y="95194"/>
                  </a:lnTo>
                  <a:lnTo>
                    <a:pt x="613866" y="91681"/>
                  </a:lnTo>
                  <a:lnTo>
                    <a:pt x="623007" y="88520"/>
                  </a:lnTo>
                  <a:lnTo>
                    <a:pt x="653946" y="63931"/>
                  </a:lnTo>
                  <a:lnTo>
                    <a:pt x="655353" y="57257"/>
                  </a:lnTo>
                  <a:lnTo>
                    <a:pt x="656759" y="53042"/>
                  </a:lnTo>
                  <a:lnTo>
                    <a:pt x="659923" y="50231"/>
                  </a:lnTo>
                  <a:lnTo>
                    <a:pt x="664845" y="45314"/>
                  </a:lnTo>
                  <a:lnTo>
                    <a:pt x="671174" y="38639"/>
                  </a:lnTo>
                  <a:lnTo>
                    <a:pt x="675744" y="33370"/>
                  </a:lnTo>
                  <a:lnTo>
                    <a:pt x="682073" y="27047"/>
                  </a:lnTo>
                  <a:lnTo>
                    <a:pt x="686995" y="22832"/>
                  </a:lnTo>
                  <a:lnTo>
                    <a:pt x="700004" y="12997"/>
                  </a:lnTo>
                  <a:close/>
                </a:path>
              </a:pathLst>
            </a:custGeom>
            <a:ln w="3175">
              <a:solidFill>
                <a:srgbClr val="000000"/>
              </a:solidFill>
            </a:ln>
          </p:spPr>
          <p:txBody>
            <a:bodyPr wrap="square" lIns="0" tIns="0" rIns="0" bIns="0" rtlCol="0"/>
            <a:lstStyle/>
            <a:p>
              <a:endParaRPr/>
            </a:p>
          </p:txBody>
        </p:sp>
        <p:pic>
          <p:nvPicPr>
            <p:cNvPr id="85" name="object 85"/>
            <p:cNvPicPr/>
            <p:nvPr/>
          </p:nvPicPr>
          <p:blipFill>
            <a:blip r:embed="rId13" cstate="print"/>
            <a:stretch>
              <a:fillRect/>
            </a:stretch>
          </p:blipFill>
          <p:spPr>
            <a:xfrm>
              <a:off x="5362478" y="4120874"/>
              <a:ext cx="199698" cy="112758"/>
            </a:xfrm>
            <a:prstGeom prst="rect">
              <a:avLst/>
            </a:prstGeom>
          </p:spPr>
        </p:pic>
        <p:sp>
          <p:nvSpPr>
            <p:cNvPr id="86" name="object 86"/>
            <p:cNvSpPr/>
            <p:nvPr/>
          </p:nvSpPr>
          <p:spPr>
            <a:xfrm>
              <a:off x="5946108" y="4000739"/>
              <a:ext cx="6985" cy="7620"/>
            </a:xfrm>
            <a:custGeom>
              <a:avLst/>
              <a:gdLst/>
              <a:ahLst/>
              <a:cxnLst/>
              <a:rect l="l" t="t" r="r" b="b"/>
              <a:pathLst>
                <a:path w="6985" h="7620">
                  <a:moveTo>
                    <a:pt x="5195" y="0"/>
                  </a:moveTo>
                  <a:lnTo>
                    <a:pt x="1483" y="0"/>
                  </a:lnTo>
                  <a:lnTo>
                    <a:pt x="0" y="1560"/>
                  </a:lnTo>
                  <a:lnTo>
                    <a:pt x="0" y="3512"/>
                  </a:lnTo>
                  <a:lnTo>
                    <a:pt x="0" y="5464"/>
                  </a:lnTo>
                  <a:lnTo>
                    <a:pt x="1483" y="7025"/>
                  </a:lnTo>
                  <a:lnTo>
                    <a:pt x="5195" y="7025"/>
                  </a:lnTo>
                  <a:lnTo>
                    <a:pt x="6678" y="5464"/>
                  </a:lnTo>
                  <a:lnTo>
                    <a:pt x="6678" y="1560"/>
                  </a:lnTo>
                  <a:lnTo>
                    <a:pt x="5195" y="0"/>
                  </a:lnTo>
                  <a:close/>
                </a:path>
              </a:pathLst>
            </a:custGeom>
            <a:solidFill>
              <a:srgbClr val="000000"/>
            </a:solidFill>
          </p:spPr>
          <p:txBody>
            <a:bodyPr wrap="square" lIns="0" tIns="0" rIns="0" bIns="0" rtlCol="0"/>
            <a:lstStyle/>
            <a:p>
              <a:endParaRPr/>
            </a:p>
          </p:txBody>
        </p:sp>
        <p:sp>
          <p:nvSpPr>
            <p:cNvPr id="87" name="object 87"/>
            <p:cNvSpPr/>
            <p:nvPr/>
          </p:nvSpPr>
          <p:spPr>
            <a:xfrm>
              <a:off x="5929934" y="3998631"/>
              <a:ext cx="28575" cy="17780"/>
            </a:xfrm>
            <a:custGeom>
              <a:avLst/>
              <a:gdLst/>
              <a:ahLst/>
              <a:cxnLst/>
              <a:rect l="l" t="t" r="r" b="b"/>
              <a:pathLst>
                <a:path w="28575" h="17779">
                  <a:moveTo>
                    <a:pt x="28126" y="0"/>
                  </a:moveTo>
                  <a:lnTo>
                    <a:pt x="10899" y="17563"/>
                  </a:lnTo>
                  <a:lnTo>
                    <a:pt x="6328" y="16861"/>
                  </a:lnTo>
                  <a:lnTo>
                    <a:pt x="3867" y="15455"/>
                  </a:lnTo>
                  <a:lnTo>
                    <a:pt x="1757" y="12997"/>
                  </a:lnTo>
                  <a:lnTo>
                    <a:pt x="0" y="10186"/>
                  </a:lnTo>
                </a:path>
              </a:pathLst>
            </a:custGeom>
            <a:ln w="3175">
              <a:solidFill>
                <a:srgbClr val="000000"/>
              </a:solidFill>
            </a:ln>
          </p:spPr>
          <p:txBody>
            <a:bodyPr wrap="square" lIns="0" tIns="0" rIns="0" bIns="0" rtlCol="0"/>
            <a:lstStyle/>
            <a:p>
              <a:endParaRPr/>
            </a:p>
          </p:txBody>
        </p:sp>
        <p:sp>
          <p:nvSpPr>
            <p:cNvPr id="88" name="object 88"/>
            <p:cNvSpPr/>
            <p:nvPr/>
          </p:nvSpPr>
          <p:spPr>
            <a:xfrm>
              <a:off x="5948568" y="3998983"/>
              <a:ext cx="6985" cy="6985"/>
            </a:xfrm>
            <a:custGeom>
              <a:avLst/>
              <a:gdLst/>
              <a:ahLst/>
              <a:cxnLst/>
              <a:rect l="l" t="t" r="r" b="b"/>
              <a:pathLst>
                <a:path w="6985" h="6985">
                  <a:moveTo>
                    <a:pt x="5195" y="0"/>
                  </a:moveTo>
                  <a:lnTo>
                    <a:pt x="1484" y="0"/>
                  </a:lnTo>
                  <a:lnTo>
                    <a:pt x="0" y="1483"/>
                  </a:lnTo>
                  <a:lnTo>
                    <a:pt x="0" y="3337"/>
                  </a:lnTo>
                  <a:lnTo>
                    <a:pt x="0" y="5191"/>
                  </a:lnTo>
                  <a:lnTo>
                    <a:pt x="1484" y="6673"/>
                  </a:lnTo>
                  <a:lnTo>
                    <a:pt x="5195" y="6673"/>
                  </a:lnTo>
                  <a:lnTo>
                    <a:pt x="6680" y="5191"/>
                  </a:lnTo>
                  <a:lnTo>
                    <a:pt x="6680" y="1483"/>
                  </a:lnTo>
                  <a:lnTo>
                    <a:pt x="5195" y="0"/>
                  </a:lnTo>
                  <a:close/>
                </a:path>
              </a:pathLst>
            </a:custGeom>
            <a:solidFill>
              <a:srgbClr val="000000"/>
            </a:solidFill>
          </p:spPr>
          <p:txBody>
            <a:bodyPr wrap="square" lIns="0" tIns="0" rIns="0" bIns="0" rtlCol="0"/>
            <a:lstStyle/>
            <a:p>
              <a:endParaRPr/>
            </a:p>
          </p:txBody>
        </p:sp>
        <p:sp>
          <p:nvSpPr>
            <p:cNvPr id="89" name="object 89"/>
            <p:cNvSpPr/>
            <p:nvPr/>
          </p:nvSpPr>
          <p:spPr>
            <a:xfrm>
              <a:off x="5951029" y="4001442"/>
              <a:ext cx="4445" cy="4445"/>
            </a:xfrm>
            <a:custGeom>
              <a:avLst/>
              <a:gdLst/>
              <a:ahLst/>
              <a:cxnLst/>
              <a:rect l="l" t="t" r="r" b="b"/>
              <a:pathLst>
                <a:path w="4445" h="4445">
                  <a:moveTo>
                    <a:pt x="3281" y="0"/>
                  </a:moveTo>
                  <a:lnTo>
                    <a:pt x="938" y="0"/>
                  </a:lnTo>
                  <a:lnTo>
                    <a:pt x="0" y="937"/>
                  </a:lnTo>
                  <a:lnTo>
                    <a:pt x="0" y="2108"/>
                  </a:lnTo>
                  <a:lnTo>
                    <a:pt x="0" y="3279"/>
                  </a:lnTo>
                  <a:lnTo>
                    <a:pt x="938" y="4215"/>
                  </a:lnTo>
                  <a:lnTo>
                    <a:pt x="3281" y="4215"/>
                  </a:lnTo>
                  <a:lnTo>
                    <a:pt x="4218" y="3279"/>
                  </a:lnTo>
                  <a:lnTo>
                    <a:pt x="4218" y="937"/>
                  </a:lnTo>
                  <a:lnTo>
                    <a:pt x="3281" y="0"/>
                  </a:lnTo>
                  <a:close/>
                </a:path>
              </a:pathLst>
            </a:custGeom>
            <a:solidFill>
              <a:srgbClr val="FFFFFF"/>
            </a:solidFill>
          </p:spPr>
          <p:txBody>
            <a:bodyPr wrap="square" lIns="0" tIns="0" rIns="0" bIns="0" rtlCol="0"/>
            <a:lstStyle/>
            <a:p>
              <a:endParaRPr/>
            </a:p>
          </p:txBody>
        </p:sp>
        <p:sp>
          <p:nvSpPr>
            <p:cNvPr id="90" name="object 90"/>
            <p:cNvSpPr/>
            <p:nvPr/>
          </p:nvSpPr>
          <p:spPr>
            <a:xfrm>
              <a:off x="5754494" y="4191480"/>
              <a:ext cx="38735" cy="15875"/>
            </a:xfrm>
            <a:custGeom>
              <a:avLst/>
              <a:gdLst/>
              <a:ahLst/>
              <a:cxnLst/>
              <a:rect l="l" t="t" r="r" b="b"/>
              <a:pathLst>
                <a:path w="38735" h="15875">
                  <a:moveTo>
                    <a:pt x="38674" y="0"/>
                  </a:moveTo>
                  <a:lnTo>
                    <a:pt x="27423" y="5620"/>
                  </a:lnTo>
                  <a:lnTo>
                    <a:pt x="17930" y="9835"/>
                  </a:lnTo>
                  <a:lnTo>
                    <a:pt x="7383" y="13348"/>
                  </a:lnTo>
                  <a:lnTo>
                    <a:pt x="0" y="15455"/>
                  </a:lnTo>
                </a:path>
              </a:pathLst>
            </a:custGeom>
            <a:ln w="3175">
              <a:solidFill>
                <a:srgbClr val="000000"/>
              </a:solidFill>
            </a:ln>
          </p:spPr>
          <p:txBody>
            <a:bodyPr wrap="square" lIns="0" tIns="0" rIns="0" bIns="0" rtlCol="0"/>
            <a:lstStyle/>
            <a:p>
              <a:endParaRPr/>
            </a:p>
          </p:txBody>
        </p:sp>
        <p:sp>
          <p:nvSpPr>
            <p:cNvPr id="91" name="object 91"/>
            <p:cNvSpPr/>
            <p:nvPr/>
          </p:nvSpPr>
          <p:spPr>
            <a:xfrm>
              <a:off x="5765744" y="4205531"/>
              <a:ext cx="41910" cy="12700"/>
            </a:xfrm>
            <a:custGeom>
              <a:avLst/>
              <a:gdLst/>
              <a:ahLst/>
              <a:cxnLst/>
              <a:rect l="l" t="t" r="r" b="b"/>
              <a:pathLst>
                <a:path w="41910" h="12700">
                  <a:moveTo>
                    <a:pt x="41838" y="0"/>
                  </a:moveTo>
                  <a:lnTo>
                    <a:pt x="33048" y="3863"/>
                  </a:lnTo>
                  <a:lnTo>
                    <a:pt x="23556" y="7025"/>
                  </a:lnTo>
                  <a:lnTo>
                    <a:pt x="14766" y="9484"/>
                  </a:lnTo>
                  <a:lnTo>
                    <a:pt x="7734" y="11240"/>
                  </a:lnTo>
                  <a:lnTo>
                    <a:pt x="0" y="12645"/>
                  </a:lnTo>
                </a:path>
              </a:pathLst>
            </a:custGeom>
            <a:ln w="3175">
              <a:solidFill>
                <a:srgbClr val="000000"/>
              </a:solidFill>
            </a:ln>
          </p:spPr>
          <p:txBody>
            <a:bodyPr wrap="square" lIns="0" tIns="0" rIns="0" bIns="0" rtlCol="0"/>
            <a:lstStyle/>
            <a:p>
              <a:endParaRPr/>
            </a:p>
          </p:txBody>
        </p:sp>
        <p:sp>
          <p:nvSpPr>
            <p:cNvPr id="92" name="object 92"/>
            <p:cNvSpPr/>
            <p:nvPr/>
          </p:nvSpPr>
          <p:spPr>
            <a:xfrm>
              <a:off x="5778402" y="4223797"/>
              <a:ext cx="45720" cy="7620"/>
            </a:xfrm>
            <a:custGeom>
              <a:avLst/>
              <a:gdLst/>
              <a:ahLst/>
              <a:cxnLst/>
              <a:rect l="l" t="t" r="r" b="b"/>
              <a:pathLst>
                <a:path w="45720" h="7620">
                  <a:moveTo>
                    <a:pt x="45705" y="0"/>
                  </a:moveTo>
                  <a:lnTo>
                    <a:pt x="33048" y="3512"/>
                  </a:lnTo>
                  <a:lnTo>
                    <a:pt x="20743" y="5971"/>
                  </a:lnTo>
                  <a:lnTo>
                    <a:pt x="11602" y="7025"/>
                  </a:lnTo>
                  <a:lnTo>
                    <a:pt x="0" y="7025"/>
                  </a:lnTo>
                </a:path>
              </a:pathLst>
            </a:custGeom>
            <a:ln w="3175">
              <a:solidFill>
                <a:srgbClr val="000000"/>
              </a:solidFill>
            </a:ln>
          </p:spPr>
          <p:txBody>
            <a:bodyPr wrap="square" lIns="0" tIns="0" rIns="0" bIns="0" rtlCol="0"/>
            <a:lstStyle/>
            <a:p>
              <a:endParaRPr/>
            </a:p>
          </p:txBody>
        </p:sp>
        <p:sp>
          <p:nvSpPr>
            <p:cNvPr id="93" name="object 93"/>
            <p:cNvSpPr/>
            <p:nvPr/>
          </p:nvSpPr>
          <p:spPr>
            <a:xfrm>
              <a:off x="5831842" y="4299320"/>
              <a:ext cx="22225" cy="21590"/>
            </a:xfrm>
            <a:custGeom>
              <a:avLst/>
              <a:gdLst/>
              <a:ahLst/>
              <a:cxnLst/>
              <a:rect l="l" t="t" r="r" b="b"/>
              <a:pathLst>
                <a:path w="22225" h="21589">
                  <a:moveTo>
                    <a:pt x="22149" y="0"/>
                  </a:moveTo>
                  <a:lnTo>
                    <a:pt x="13711" y="8430"/>
                  </a:lnTo>
                  <a:lnTo>
                    <a:pt x="5273" y="15807"/>
                  </a:lnTo>
                  <a:lnTo>
                    <a:pt x="0" y="21076"/>
                  </a:lnTo>
                </a:path>
              </a:pathLst>
            </a:custGeom>
            <a:ln w="3175">
              <a:solidFill>
                <a:srgbClr val="000000"/>
              </a:solidFill>
            </a:ln>
          </p:spPr>
          <p:txBody>
            <a:bodyPr wrap="square" lIns="0" tIns="0" rIns="0" bIns="0" rtlCol="0"/>
            <a:lstStyle/>
            <a:p>
              <a:endParaRPr/>
            </a:p>
          </p:txBody>
        </p:sp>
        <p:sp>
          <p:nvSpPr>
            <p:cNvPr id="94" name="object 94"/>
            <p:cNvSpPr/>
            <p:nvPr/>
          </p:nvSpPr>
          <p:spPr>
            <a:xfrm>
              <a:off x="5821294" y="4333043"/>
              <a:ext cx="29845" cy="34925"/>
            </a:xfrm>
            <a:custGeom>
              <a:avLst/>
              <a:gdLst/>
              <a:ahLst/>
              <a:cxnLst/>
              <a:rect l="l" t="t" r="r" b="b"/>
              <a:pathLst>
                <a:path w="29845" h="34925">
                  <a:moveTo>
                    <a:pt x="29533" y="0"/>
                  </a:moveTo>
                  <a:lnTo>
                    <a:pt x="15821" y="15807"/>
                  </a:lnTo>
                  <a:lnTo>
                    <a:pt x="1054" y="33722"/>
                  </a:lnTo>
                  <a:lnTo>
                    <a:pt x="0" y="34775"/>
                  </a:lnTo>
                </a:path>
              </a:pathLst>
            </a:custGeom>
            <a:ln w="3175">
              <a:solidFill>
                <a:srgbClr val="000000"/>
              </a:solidFill>
            </a:ln>
          </p:spPr>
          <p:txBody>
            <a:bodyPr wrap="square" lIns="0" tIns="0" rIns="0" bIns="0" rtlCol="0"/>
            <a:lstStyle/>
            <a:p>
              <a:endParaRPr/>
            </a:p>
          </p:txBody>
        </p:sp>
        <p:sp>
          <p:nvSpPr>
            <p:cNvPr id="95" name="object 95"/>
            <p:cNvSpPr/>
            <p:nvPr/>
          </p:nvSpPr>
          <p:spPr>
            <a:xfrm>
              <a:off x="5913762" y="3981419"/>
              <a:ext cx="64769" cy="41910"/>
            </a:xfrm>
            <a:custGeom>
              <a:avLst/>
              <a:gdLst/>
              <a:ahLst/>
              <a:cxnLst/>
              <a:rect l="l" t="t" r="r" b="b"/>
              <a:pathLst>
                <a:path w="64770" h="41910">
                  <a:moveTo>
                    <a:pt x="64691" y="0"/>
                  </a:moveTo>
                  <a:lnTo>
                    <a:pt x="64691" y="4215"/>
                  </a:lnTo>
                  <a:lnTo>
                    <a:pt x="63285" y="8781"/>
                  </a:lnTo>
                  <a:lnTo>
                    <a:pt x="60824" y="11943"/>
                  </a:lnTo>
                  <a:lnTo>
                    <a:pt x="57308" y="14753"/>
                  </a:lnTo>
                  <a:lnTo>
                    <a:pt x="48870" y="16509"/>
                  </a:lnTo>
                  <a:lnTo>
                    <a:pt x="40783" y="17563"/>
                  </a:lnTo>
                  <a:lnTo>
                    <a:pt x="29181" y="20725"/>
                  </a:lnTo>
                  <a:lnTo>
                    <a:pt x="19688" y="24940"/>
                  </a:lnTo>
                  <a:lnTo>
                    <a:pt x="11953" y="30209"/>
                  </a:lnTo>
                  <a:lnTo>
                    <a:pt x="5976" y="36883"/>
                  </a:lnTo>
                  <a:lnTo>
                    <a:pt x="0" y="41801"/>
                  </a:lnTo>
                </a:path>
              </a:pathLst>
            </a:custGeom>
            <a:ln w="3175">
              <a:solidFill>
                <a:srgbClr val="000000"/>
              </a:solidFill>
            </a:ln>
          </p:spPr>
          <p:txBody>
            <a:bodyPr wrap="square" lIns="0" tIns="0" rIns="0" bIns="0" rtlCol="0"/>
            <a:lstStyle/>
            <a:p>
              <a:endParaRPr/>
            </a:p>
          </p:txBody>
        </p:sp>
        <p:sp>
          <p:nvSpPr>
            <p:cNvPr id="96" name="object 96"/>
            <p:cNvSpPr/>
            <p:nvPr/>
          </p:nvSpPr>
          <p:spPr>
            <a:xfrm>
              <a:off x="5975289" y="3981771"/>
              <a:ext cx="11430" cy="12700"/>
            </a:xfrm>
            <a:custGeom>
              <a:avLst/>
              <a:gdLst/>
              <a:ahLst/>
              <a:cxnLst/>
              <a:rect l="l" t="t" r="r" b="b"/>
              <a:pathLst>
                <a:path w="11429" h="12700">
                  <a:moveTo>
                    <a:pt x="10899" y="0"/>
                  </a:moveTo>
                  <a:lnTo>
                    <a:pt x="3867" y="10538"/>
                  </a:lnTo>
                  <a:lnTo>
                    <a:pt x="0" y="12294"/>
                  </a:lnTo>
                </a:path>
              </a:pathLst>
            </a:custGeom>
            <a:ln w="3175">
              <a:solidFill>
                <a:srgbClr val="000000"/>
              </a:solidFill>
            </a:ln>
          </p:spPr>
          <p:txBody>
            <a:bodyPr wrap="square" lIns="0" tIns="0" rIns="0" bIns="0" rtlCol="0"/>
            <a:lstStyle/>
            <a:p>
              <a:endParaRPr/>
            </a:p>
          </p:txBody>
        </p:sp>
        <p:sp>
          <p:nvSpPr>
            <p:cNvPr id="97" name="object 97"/>
            <p:cNvSpPr/>
            <p:nvPr/>
          </p:nvSpPr>
          <p:spPr>
            <a:xfrm>
              <a:off x="5997438" y="3980717"/>
              <a:ext cx="38735" cy="19050"/>
            </a:xfrm>
            <a:custGeom>
              <a:avLst/>
              <a:gdLst/>
              <a:ahLst/>
              <a:cxnLst/>
              <a:rect l="l" t="t" r="r" b="b"/>
              <a:pathLst>
                <a:path w="38735" h="19050">
                  <a:moveTo>
                    <a:pt x="38322" y="0"/>
                  </a:moveTo>
                  <a:lnTo>
                    <a:pt x="25665" y="4566"/>
                  </a:lnTo>
                  <a:lnTo>
                    <a:pt x="19337" y="7376"/>
                  </a:lnTo>
                  <a:lnTo>
                    <a:pt x="13360" y="10538"/>
                  </a:lnTo>
                  <a:lnTo>
                    <a:pt x="6328" y="14753"/>
                  </a:lnTo>
                  <a:lnTo>
                    <a:pt x="0" y="18968"/>
                  </a:lnTo>
                </a:path>
              </a:pathLst>
            </a:custGeom>
            <a:ln w="3175">
              <a:solidFill>
                <a:srgbClr val="000000"/>
              </a:solidFill>
            </a:ln>
          </p:spPr>
          <p:txBody>
            <a:bodyPr wrap="square" lIns="0" tIns="0" rIns="0" bIns="0" rtlCol="0"/>
            <a:lstStyle/>
            <a:p>
              <a:endParaRPr/>
            </a:p>
          </p:txBody>
        </p:sp>
      </p:grpSp>
      <p:grpSp>
        <p:nvGrpSpPr>
          <p:cNvPr id="98" name="object 98"/>
          <p:cNvGrpSpPr/>
          <p:nvPr/>
        </p:nvGrpSpPr>
        <p:grpSpPr>
          <a:xfrm>
            <a:off x="5413013" y="5185463"/>
            <a:ext cx="722630" cy="666115"/>
            <a:chOff x="5413013" y="5185463"/>
            <a:chExt cx="722630" cy="666115"/>
          </a:xfrm>
        </p:grpSpPr>
        <p:sp>
          <p:nvSpPr>
            <p:cNvPr id="99" name="object 99"/>
            <p:cNvSpPr/>
            <p:nvPr/>
          </p:nvSpPr>
          <p:spPr>
            <a:xfrm>
              <a:off x="5555404" y="5186868"/>
              <a:ext cx="303530" cy="252729"/>
            </a:xfrm>
            <a:custGeom>
              <a:avLst/>
              <a:gdLst/>
              <a:ahLst/>
              <a:cxnLst/>
              <a:rect l="l" t="t" r="r" b="b"/>
              <a:pathLst>
                <a:path w="303529" h="252729">
                  <a:moveTo>
                    <a:pt x="303417" y="227975"/>
                  </a:moveTo>
                  <a:lnTo>
                    <a:pt x="286189" y="212519"/>
                  </a:lnTo>
                  <a:lnTo>
                    <a:pt x="271071" y="198468"/>
                  </a:lnTo>
                  <a:lnTo>
                    <a:pt x="265094" y="189335"/>
                  </a:lnTo>
                  <a:lnTo>
                    <a:pt x="263688" y="175284"/>
                  </a:lnTo>
                  <a:lnTo>
                    <a:pt x="266852" y="157369"/>
                  </a:lnTo>
                  <a:lnTo>
                    <a:pt x="267907" y="136293"/>
                  </a:lnTo>
                  <a:lnTo>
                    <a:pt x="260172" y="92033"/>
                  </a:lnTo>
                  <a:lnTo>
                    <a:pt x="219388" y="67092"/>
                  </a:lnTo>
                  <a:lnTo>
                    <a:pt x="110397" y="47421"/>
                  </a:lnTo>
                  <a:lnTo>
                    <a:pt x="103717" y="46016"/>
                  </a:lnTo>
                  <a:lnTo>
                    <a:pt x="66801" y="35478"/>
                  </a:lnTo>
                  <a:lnTo>
                    <a:pt x="0" y="0"/>
                  </a:lnTo>
                  <a:lnTo>
                    <a:pt x="23556" y="57608"/>
                  </a:lnTo>
                  <a:lnTo>
                    <a:pt x="44651" y="92735"/>
                  </a:lnTo>
                  <a:lnTo>
                    <a:pt x="74184" y="116270"/>
                  </a:lnTo>
                  <a:lnTo>
                    <a:pt x="82622" y="121891"/>
                  </a:lnTo>
                  <a:lnTo>
                    <a:pt x="90708" y="126106"/>
                  </a:lnTo>
                  <a:lnTo>
                    <a:pt x="98795" y="129619"/>
                  </a:lnTo>
                  <a:lnTo>
                    <a:pt x="105826" y="132078"/>
                  </a:lnTo>
                  <a:lnTo>
                    <a:pt x="109694" y="132429"/>
                  </a:lnTo>
                  <a:lnTo>
                    <a:pt x="112506" y="132780"/>
                  </a:lnTo>
                  <a:lnTo>
                    <a:pt x="125867" y="161585"/>
                  </a:lnTo>
                  <a:lnTo>
                    <a:pt x="123757" y="186876"/>
                  </a:lnTo>
                  <a:lnTo>
                    <a:pt x="121648" y="210060"/>
                  </a:lnTo>
                  <a:lnTo>
                    <a:pt x="121648" y="218139"/>
                  </a:lnTo>
                  <a:lnTo>
                    <a:pt x="151181" y="252213"/>
                  </a:lnTo>
                  <a:lnTo>
                    <a:pt x="303417" y="227975"/>
                  </a:lnTo>
                  <a:close/>
                </a:path>
              </a:pathLst>
            </a:custGeom>
            <a:ln w="3175">
              <a:solidFill>
                <a:srgbClr val="000000"/>
              </a:solidFill>
            </a:ln>
          </p:spPr>
          <p:txBody>
            <a:bodyPr wrap="square" lIns="0" tIns="0" rIns="0" bIns="0" rtlCol="0"/>
            <a:lstStyle/>
            <a:p>
              <a:endParaRPr/>
            </a:p>
          </p:txBody>
        </p:sp>
        <p:pic>
          <p:nvPicPr>
            <p:cNvPr id="100" name="object 100"/>
            <p:cNvPicPr/>
            <p:nvPr/>
          </p:nvPicPr>
          <p:blipFill>
            <a:blip r:embed="rId10" cstate="print"/>
            <a:stretch>
              <a:fillRect/>
            </a:stretch>
          </p:blipFill>
          <p:spPr>
            <a:xfrm>
              <a:off x="5571226" y="5227967"/>
              <a:ext cx="74533" cy="68849"/>
            </a:xfrm>
            <a:prstGeom prst="rect">
              <a:avLst/>
            </a:prstGeom>
          </p:spPr>
        </p:pic>
        <p:sp>
          <p:nvSpPr>
            <p:cNvPr id="101" name="object 101"/>
            <p:cNvSpPr/>
            <p:nvPr/>
          </p:nvSpPr>
          <p:spPr>
            <a:xfrm>
              <a:off x="5680919" y="5344941"/>
              <a:ext cx="27940" cy="14604"/>
            </a:xfrm>
            <a:custGeom>
              <a:avLst/>
              <a:gdLst/>
              <a:ahLst/>
              <a:cxnLst/>
              <a:rect l="l" t="t" r="r" b="b"/>
              <a:pathLst>
                <a:path w="27939" h="14604">
                  <a:moveTo>
                    <a:pt x="27775" y="0"/>
                  </a:moveTo>
                  <a:lnTo>
                    <a:pt x="18282" y="5971"/>
                  </a:lnTo>
                  <a:lnTo>
                    <a:pt x="7734" y="11240"/>
                  </a:lnTo>
                  <a:lnTo>
                    <a:pt x="0" y="14402"/>
                  </a:lnTo>
                </a:path>
              </a:pathLst>
            </a:custGeom>
            <a:ln w="3175">
              <a:solidFill>
                <a:srgbClr val="000000"/>
              </a:solidFill>
            </a:ln>
          </p:spPr>
          <p:txBody>
            <a:bodyPr wrap="square" lIns="0" tIns="0" rIns="0" bIns="0" rtlCol="0"/>
            <a:lstStyle/>
            <a:p>
              <a:endParaRPr/>
            </a:p>
          </p:txBody>
        </p:sp>
        <p:sp>
          <p:nvSpPr>
            <p:cNvPr id="102" name="object 102"/>
            <p:cNvSpPr/>
            <p:nvPr/>
          </p:nvSpPr>
          <p:spPr>
            <a:xfrm>
              <a:off x="5679513" y="5366016"/>
              <a:ext cx="36195" cy="21590"/>
            </a:xfrm>
            <a:custGeom>
              <a:avLst/>
              <a:gdLst/>
              <a:ahLst/>
              <a:cxnLst/>
              <a:rect l="l" t="t" r="r" b="b"/>
              <a:pathLst>
                <a:path w="36195" h="21589">
                  <a:moveTo>
                    <a:pt x="35861" y="0"/>
                  </a:moveTo>
                  <a:lnTo>
                    <a:pt x="23556" y="7376"/>
                  </a:lnTo>
                  <a:lnTo>
                    <a:pt x="10899" y="14753"/>
                  </a:lnTo>
                  <a:lnTo>
                    <a:pt x="0" y="21076"/>
                  </a:lnTo>
                </a:path>
              </a:pathLst>
            </a:custGeom>
            <a:ln w="3175">
              <a:solidFill>
                <a:srgbClr val="000000"/>
              </a:solidFill>
            </a:ln>
          </p:spPr>
          <p:txBody>
            <a:bodyPr wrap="square" lIns="0" tIns="0" rIns="0" bIns="0" rtlCol="0"/>
            <a:lstStyle/>
            <a:p>
              <a:endParaRPr/>
            </a:p>
          </p:txBody>
        </p:sp>
        <p:sp>
          <p:nvSpPr>
            <p:cNvPr id="103" name="object 103"/>
            <p:cNvSpPr/>
            <p:nvPr/>
          </p:nvSpPr>
          <p:spPr>
            <a:xfrm>
              <a:off x="5679513" y="5395173"/>
              <a:ext cx="34290" cy="27940"/>
            </a:xfrm>
            <a:custGeom>
              <a:avLst/>
              <a:gdLst/>
              <a:ahLst/>
              <a:cxnLst/>
              <a:rect l="l" t="t" r="r" b="b"/>
              <a:pathLst>
                <a:path w="34289" h="27939">
                  <a:moveTo>
                    <a:pt x="34103" y="0"/>
                  </a:moveTo>
                  <a:lnTo>
                    <a:pt x="24962" y="8430"/>
                  </a:lnTo>
                  <a:lnTo>
                    <a:pt x="19337" y="12645"/>
                  </a:lnTo>
                  <a:lnTo>
                    <a:pt x="15469" y="15807"/>
                  </a:lnTo>
                  <a:lnTo>
                    <a:pt x="9844" y="20022"/>
                  </a:lnTo>
                  <a:lnTo>
                    <a:pt x="0" y="27399"/>
                  </a:lnTo>
                </a:path>
              </a:pathLst>
            </a:custGeom>
            <a:ln w="3175">
              <a:solidFill>
                <a:srgbClr val="000000"/>
              </a:solidFill>
            </a:ln>
          </p:spPr>
          <p:txBody>
            <a:bodyPr wrap="square" lIns="0" tIns="0" rIns="0" bIns="0" rtlCol="0"/>
            <a:lstStyle/>
            <a:p>
              <a:endParaRPr/>
            </a:p>
          </p:txBody>
        </p:sp>
        <p:sp>
          <p:nvSpPr>
            <p:cNvPr id="104" name="object 104"/>
            <p:cNvSpPr/>
            <p:nvPr/>
          </p:nvSpPr>
          <p:spPr>
            <a:xfrm>
              <a:off x="6101062" y="5356884"/>
              <a:ext cx="5715" cy="55880"/>
            </a:xfrm>
            <a:custGeom>
              <a:avLst/>
              <a:gdLst/>
              <a:ahLst/>
              <a:cxnLst/>
              <a:rect l="l" t="t" r="r" b="b"/>
              <a:pathLst>
                <a:path w="5714" h="55879">
                  <a:moveTo>
                    <a:pt x="0" y="0"/>
                  </a:moveTo>
                  <a:lnTo>
                    <a:pt x="3867" y="12294"/>
                  </a:lnTo>
                  <a:lnTo>
                    <a:pt x="5625" y="21076"/>
                  </a:lnTo>
                  <a:lnTo>
                    <a:pt x="5625" y="30209"/>
                  </a:lnTo>
                  <a:lnTo>
                    <a:pt x="5273" y="37937"/>
                  </a:lnTo>
                  <a:lnTo>
                    <a:pt x="3515" y="45665"/>
                  </a:lnTo>
                  <a:lnTo>
                    <a:pt x="703" y="55852"/>
                  </a:lnTo>
                </a:path>
              </a:pathLst>
            </a:custGeom>
            <a:ln w="3175">
              <a:solidFill>
                <a:srgbClr val="000000"/>
              </a:solidFill>
            </a:ln>
          </p:spPr>
          <p:txBody>
            <a:bodyPr wrap="square" lIns="0" tIns="0" rIns="0" bIns="0" rtlCol="0"/>
            <a:lstStyle/>
            <a:p>
              <a:endParaRPr/>
            </a:p>
          </p:txBody>
        </p:sp>
        <p:pic>
          <p:nvPicPr>
            <p:cNvPr id="105" name="object 105"/>
            <p:cNvPicPr/>
            <p:nvPr/>
          </p:nvPicPr>
          <p:blipFill>
            <a:blip r:embed="rId3" cstate="print"/>
            <a:stretch>
              <a:fillRect/>
            </a:stretch>
          </p:blipFill>
          <p:spPr>
            <a:xfrm>
              <a:off x="6105633" y="5368476"/>
              <a:ext cx="28126" cy="12293"/>
            </a:xfrm>
            <a:prstGeom prst="rect">
              <a:avLst/>
            </a:prstGeom>
          </p:spPr>
        </p:pic>
        <p:sp>
          <p:nvSpPr>
            <p:cNvPr id="106" name="object 106"/>
            <p:cNvSpPr/>
            <p:nvPr/>
          </p:nvSpPr>
          <p:spPr>
            <a:xfrm>
              <a:off x="6105633" y="5368476"/>
              <a:ext cx="28575" cy="12700"/>
            </a:xfrm>
            <a:custGeom>
              <a:avLst/>
              <a:gdLst/>
              <a:ahLst/>
              <a:cxnLst/>
              <a:rect l="l" t="t" r="r" b="b"/>
              <a:pathLst>
                <a:path w="28575" h="12700">
                  <a:moveTo>
                    <a:pt x="0" y="3512"/>
                  </a:moveTo>
                  <a:lnTo>
                    <a:pt x="5273" y="1053"/>
                  </a:lnTo>
                  <a:lnTo>
                    <a:pt x="9492" y="0"/>
                  </a:lnTo>
                  <a:lnTo>
                    <a:pt x="14063" y="0"/>
                  </a:lnTo>
                  <a:lnTo>
                    <a:pt x="18985" y="1053"/>
                  </a:lnTo>
                  <a:lnTo>
                    <a:pt x="23907" y="3161"/>
                  </a:lnTo>
                  <a:lnTo>
                    <a:pt x="28126" y="6322"/>
                  </a:lnTo>
                  <a:lnTo>
                    <a:pt x="22149" y="10186"/>
                  </a:lnTo>
                  <a:lnTo>
                    <a:pt x="17579" y="11943"/>
                  </a:lnTo>
                  <a:lnTo>
                    <a:pt x="13008" y="12294"/>
                  </a:lnTo>
                  <a:lnTo>
                    <a:pt x="8438" y="11591"/>
                  </a:lnTo>
                  <a:lnTo>
                    <a:pt x="4922" y="9484"/>
                  </a:lnTo>
                  <a:lnTo>
                    <a:pt x="2461" y="7025"/>
                  </a:lnTo>
                  <a:lnTo>
                    <a:pt x="0" y="3512"/>
                  </a:lnTo>
                  <a:close/>
                </a:path>
              </a:pathLst>
            </a:custGeom>
            <a:ln w="3175">
              <a:solidFill>
                <a:srgbClr val="000000"/>
              </a:solidFill>
            </a:ln>
          </p:spPr>
          <p:txBody>
            <a:bodyPr wrap="square" lIns="0" tIns="0" rIns="0" bIns="0" rtlCol="0"/>
            <a:lstStyle/>
            <a:p>
              <a:endParaRPr/>
            </a:p>
          </p:txBody>
        </p:sp>
        <p:pic>
          <p:nvPicPr>
            <p:cNvPr id="107" name="object 107"/>
            <p:cNvPicPr/>
            <p:nvPr/>
          </p:nvPicPr>
          <p:blipFill>
            <a:blip r:embed="rId4" cstate="print"/>
            <a:stretch>
              <a:fillRect/>
            </a:stretch>
          </p:blipFill>
          <p:spPr>
            <a:xfrm>
              <a:off x="6075396" y="5410979"/>
              <a:ext cx="29182" cy="14753"/>
            </a:xfrm>
            <a:prstGeom prst="rect">
              <a:avLst/>
            </a:prstGeom>
          </p:spPr>
        </p:pic>
        <p:sp>
          <p:nvSpPr>
            <p:cNvPr id="108" name="object 108"/>
            <p:cNvSpPr/>
            <p:nvPr/>
          </p:nvSpPr>
          <p:spPr>
            <a:xfrm>
              <a:off x="6075396" y="5410980"/>
              <a:ext cx="29209" cy="15240"/>
            </a:xfrm>
            <a:custGeom>
              <a:avLst/>
              <a:gdLst/>
              <a:ahLst/>
              <a:cxnLst/>
              <a:rect l="l" t="t" r="r" b="b"/>
              <a:pathLst>
                <a:path w="29210" h="15239">
                  <a:moveTo>
                    <a:pt x="27423" y="351"/>
                  </a:moveTo>
                  <a:lnTo>
                    <a:pt x="0" y="14753"/>
                  </a:lnTo>
                  <a:lnTo>
                    <a:pt x="9492" y="14402"/>
                  </a:lnTo>
                  <a:lnTo>
                    <a:pt x="29181" y="4566"/>
                  </a:lnTo>
                  <a:lnTo>
                    <a:pt x="27423" y="351"/>
                  </a:lnTo>
                  <a:close/>
                </a:path>
              </a:pathLst>
            </a:custGeom>
            <a:ln w="3175">
              <a:solidFill>
                <a:srgbClr val="000000"/>
              </a:solidFill>
            </a:ln>
          </p:spPr>
          <p:txBody>
            <a:bodyPr wrap="square" lIns="0" tIns="0" rIns="0" bIns="0" rtlCol="0"/>
            <a:lstStyle/>
            <a:p>
              <a:endParaRPr/>
            </a:p>
          </p:txBody>
        </p:sp>
        <p:pic>
          <p:nvPicPr>
            <p:cNvPr id="109" name="object 109"/>
            <p:cNvPicPr/>
            <p:nvPr/>
          </p:nvPicPr>
          <p:blipFill>
            <a:blip r:embed="rId11" cstate="print"/>
            <a:stretch>
              <a:fillRect/>
            </a:stretch>
          </p:blipFill>
          <p:spPr>
            <a:xfrm>
              <a:off x="6107742" y="5395173"/>
              <a:ext cx="26017" cy="22481"/>
            </a:xfrm>
            <a:prstGeom prst="rect">
              <a:avLst/>
            </a:prstGeom>
          </p:spPr>
        </p:pic>
        <p:sp>
          <p:nvSpPr>
            <p:cNvPr id="110" name="object 110"/>
            <p:cNvSpPr/>
            <p:nvPr/>
          </p:nvSpPr>
          <p:spPr>
            <a:xfrm>
              <a:off x="6107742" y="5395173"/>
              <a:ext cx="26034" cy="22860"/>
            </a:xfrm>
            <a:custGeom>
              <a:avLst/>
              <a:gdLst/>
              <a:ahLst/>
              <a:cxnLst/>
              <a:rect l="l" t="t" r="r" b="b"/>
              <a:pathLst>
                <a:path w="26035" h="22860">
                  <a:moveTo>
                    <a:pt x="0" y="0"/>
                  </a:moveTo>
                  <a:lnTo>
                    <a:pt x="26017" y="22481"/>
                  </a:lnTo>
                  <a:lnTo>
                    <a:pt x="15821" y="19671"/>
                  </a:lnTo>
                  <a:lnTo>
                    <a:pt x="0" y="0"/>
                  </a:lnTo>
                  <a:close/>
                </a:path>
              </a:pathLst>
            </a:custGeom>
            <a:ln w="3175">
              <a:solidFill>
                <a:srgbClr val="000000"/>
              </a:solidFill>
            </a:ln>
          </p:spPr>
          <p:txBody>
            <a:bodyPr wrap="square" lIns="0" tIns="0" rIns="0" bIns="0" rtlCol="0"/>
            <a:lstStyle/>
            <a:p>
              <a:endParaRPr/>
            </a:p>
          </p:txBody>
        </p:sp>
        <p:pic>
          <p:nvPicPr>
            <p:cNvPr id="111" name="object 111"/>
            <p:cNvPicPr/>
            <p:nvPr/>
          </p:nvPicPr>
          <p:blipFill>
            <a:blip r:embed="rId12" cstate="print"/>
            <a:stretch>
              <a:fillRect/>
            </a:stretch>
          </p:blipFill>
          <p:spPr>
            <a:xfrm>
              <a:off x="6081373" y="5380770"/>
              <a:ext cx="23907" cy="14403"/>
            </a:xfrm>
            <a:prstGeom prst="rect">
              <a:avLst/>
            </a:prstGeom>
          </p:spPr>
        </p:pic>
        <p:sp>
          <p:nvSpPr>
            <p:cNvPr id="112" name="object 112"/>
            <p:cNvSpPr/>
            <p:nvPr/>
          </p:nvSpPr>
          <p:spPr>
            <a:xfrm>
              <a:off x="6081373" y="5380770"/>
              <a:ext cx="24130" cy="14604"/>
            </a:xfrm>
            <a:custGeom>
              <a:avLst/>
              <a:gdLst/>
              <a:ahLst/>
              <a:cxnLst/>
              <a:rect l="l" t="t" r="r" b="b"/>
              <a:pathLst>
                <a:path w="24129" h="14604">
                  <a:moveTo>
                    <a:pt x="23907" y="351"/>
                  </a:moveTo>
                  <a:lnTo>
                    <a:pt x="0" y="14402"/>
                  </a:lnTo>
                  <a:lnTo>
                    <a:pt x="6328" y="14402"/>
                  </a:lnTo>
                  <a:lnTo>
                    <a:pt x="10547" y="14402"/>
                  </a:lnTo>
                  <a:lnTo>
                    <a:pt x="15821" y="13348"/>
                  </a:lnTo>
                  <a:lnTo>
                    <a:pt x="19688" y="10889"/>
                  </a:lnTo>
                  <a:lnTo>
                    <a:pt x="22149" y="7376"/>
                  </a:lnTo>
                  <a:lnTo>
                    <a:pt x="23907" y="351"/>
                  </a:lnTo>
                  <a:close/>
                </a:path>
              </a:pathLst>
            </a:custGeom>
            <a:ln w="3175">
              <a:solidFill>
                <a:srgbClr val="000000"/>
              </a:solidFill>
            </a:ln>
          </p:spPr>
          <p:txBody>
            <a:bodyPr wrap="square" lIns="0" tIns="0" rIns="0" bIns="0" rtlCol="0"/>
            <a:lstStyle/>
            <a:p>
              <a:endParaRPr/>
            </a:p>
          </p:txBody>
        </p:sp>
        <p:sp>
          <p:nvSpPr>
            <p:cNvPr id="113" name="object 113"/>
            <p:cNvSpPr/>
            <p:nvPr/>
          </p:nvSpPr>
          <p:spPr>
            <a:xfrm>
              <a:off x="6087703" y="5328781"/>
              <a:ext cx="10795" cy="20320"/>
            </a:xfrm>
            <a:custGeom>
              <a:avLst/>
              <a:gdLst/>
              <a:ahLst/>
              <a:cxnLst/>
              <a:rect l="l" t="t" r="r" b="b"/>
              <a:pathLst>
                <a:path w="10795" h="20320">
                  <a:moveTo>
                    <a:pt x="10547" y="20022"/>
                  </a:moveTo>
                  <a:lnTo>
                    <a:pt x="3515" y="5971"/>
                  </a:lnTo>
                  <a:lnTo>
                    <a:pt x="0" y="0"/>
                  </a:lnTo>
                </a:path>
              </a:pathLst>
            </a:custGeom>
            <a:ln w="3175">
              <a:solidFill>
                <a:srgbClr val="000000"/>
              </a:solidFill>
            </a:ln>
          </p:spPr>
          <p:txBody>
            <a:bodyPr wrap="square" lIns="0" tIns="0" rIns="0" bIns="0" rtlCol="0"/>
            <a:lstStyle/>
            <a:p>
              <a:endParaRPr/>
            </a:p>
          </p:txBody>
        </p:sp>
        <p:sp>
          <p:nvSpPr>
            <p:cNvPr id="114" name="object 114"/>
            <p:cNvSpPr/>
            <p:nvPr/>
          </p:nvSpPr>
          <p:spPr>
            <a:xfrm>
              <a:off x="5414419" y="5338267"/>
              <a:ext cx="700405" cy="511809"/>
            </a:xfrm>
            <a:custGeom>
              <a:avLst/>
              <a:gdLst/>
              <a:ahLst/>
              <a:cxnLst/>
              <a:rect l="l" t="t" r="r" b="b"/>
              <a:pathLst>
                <a:path w="700404" h="511810">
                  <a:moveTo>
                    <a:pt x="602263" y="0"/>
                  </a:moveTo>
                  <a:lnTo>
                    <a:pt x="561479" y="8780"/>
                  </a:lnTo>
                  <a:lnTo>
                    <a:pt x="531595" y="41098"/>
                  </a:lnTo>
                  <a:lnTo>
                    <a:pt x="527726" y="45313"/>
                  </a:lnTo>
                  <a:lnTo>
                    <a:pt x="494678" y="67443"/>
                  </a:lnTo>
                  <a:lnTo>
                    <a:pt x="477451" y="71658"/>
                  </a:lnTo>
                  <a:lnTo>
                    <a:pt x="469364" y="70605"/>
                  </a:lnTo>
                  <a:lnTo>
                    <a:pt x="460575" y="69903"/>
                  </a:lnTo>
                  <a:lnTo>
                    <a:pt x="441589" y="68849"/>
                  </a:lnTo>
                  <a:lnTo>
                    <a:pt x="411352" y="68497"/>
                  </a:lnTo>
                  <a:lnTo>
                    <a:pt x="379710" y="68849"/>
                  </a:lnTo>
                  <a:lnTo>
                    <a:pt x="334356" y="73766"/>
                  </a:lnTo>
                  <a:lnTo>
                    <a:pt x="282321" y="89924"/>
                  </a:lnTo>
                  <a:lnTo>
                    <a:pt x="235560" y="120134"/>
                  </a:lnTo>
                  <a:lnTo>
                    <a:pt x="203215" y="144020"/>
                  </a:lnTo>
                  <a:lnTo>
                    <a:pt x="187393" y="155261"/>
                  </a:lnTo>
                  <a:lnTo>
                    <a:pt x="168056" y="149641"/>
                  </a:lnTo>
                  <a:lnTo>
                    <a:pt x="149774" y="145426"/>
                  </a:lnTo>
                  <a:lnTo>
                    <a:pt x="123405" y="143670"/>
                  </a:lnTo>
                  <a:lnTo>
                    <a:pt x="99146" y="144372"/>
                  </a:lnTo>
                  <a:lnTo>
                    <a:pt x="52034" y="155613"/>
                  </a:lnTo>
                  <a:lnTo>
                    <a:pt x="702" y="241322"/>
                  </a:lnTo>
                  <a:lnTo>
                    <a:pt x="0" y="243782"/>
                  </a:lnTo>
                  <a:lnTo>
                    <a:pt x="702" y="245889"/>
                  </a:lnTo>
                  <a:lnTo>
                    <a:pt x="1757" y="247294"/>
                  </a:lnTo>
                  <a:lnTo>
                    <a:pt x="68910" y="298580"/>
                  </a:lnTo>
                  <a:lnTo>
                    <a:pt x="72777" y="300688"/>
                  </a:lnTo>
                  <a:lnTo>
                    <a:pt x="75942" y="301742"/>
                  </a:lnTo>
                  <a:lnTo>
                    <a:pt x="80161" y="301742"/>
                  </a:lnTo>
                  <a:lnTo>
                    <a:pt x="123757" y="295067"/>
                  </a:lnTo>
                  <a:lnTo>
                    <a:pt x="169111" y="278206"/>
                  </a:lnTo>
                  <a:lnTo>
                    <a:pt x="207785" y="242026"/>
                  </a:lnTo>
                  <a:lnTo>
                    <a:pt x="212708" y="231487"/>
                  </a:lnTo>
                  <a:lnTo>
                    <a:pt x="240483" y="237810"/>
                  </a:lnTo>
                  <a:lnTo>
                    <a:pt x="260172" y="240620"/>
                  </a:lnTo>
                  <a:lnTo>
                    <a:pt x="277751" y="244133"/>
                  </a:lnTo>
                  <a:lnTo>
                    <a:pt x="294275" y="246241"/>
                  </a:lnTo>
                  <a:lnTo>
                    <a:pt x="312558" y="247294"/>
                  </a:lnTo>
                  <a:lnTo>
                    <a:pt x="329434" y="247294"/>
                  </a:lnTo>
                  <a:lnTo>
                    <a:pt x="350528" y="245187"/>
                  </a:lnTo>
                  <a:lnTo>
                    <a:pt x="372678" y="241674"/>
                  </a:lnTo>
                  <a:lnTo>
                    <a:pt x="391664" y="236757"/>
                  </a:lnTo>
                  <a:lnTo>
                    <a:pt x="406782" y="231136"/>
                  </a:lnTo>
                  <a:lnTo>
                    <a:pt x="421548" y="244835"/>
                  </a:lnTo>
                  <a:lnTo>
                    <a:pt x="451082" y="275045"/>
                  </a:lnTo>
                  <a:lnTo>
                    <a:pt x="477099" y="286637"/>
                  </a:lnTo>
                  <a:lnTo>
                    <a:pt x="479560" y="288042"/>
                  </a:lnTo>
                  <a:lnTo>
                    <a:pt x="481318" y="290150"/>
                  </a:lnTo>
                  <a:lnTo>
                    <a:pt x="485537" y="299283"/>
                  </a:lnTo>
                  <a:lnTo>
                    <a:pt x="491865" y="318251"/>
                  </a:lnTo>
                  <a:lnTo>
                    <a:pt x="493975" y="345651"/>
                  </a:lnTo>
                  <a:lnTo>
                    <a:pt x="485537" y="387803"/>
                  </a:lnTo>
                  <a:lnTo>
                    <a:pt x="474990" y="425389"/>
                  </a:lnTo>
                  <a:lnTo>
                    <a:pt x="462333" y="463327"/>
                  </a:lnTo>
                  <a:lnTo>
                    <a:pt x="439479" y="511802"/>
                  </a:lnTo>
                  <a:lnTo>
                    <a:pt x="529836" y="423282"/>
                  </a:lnTo>
                  <a:lnTo>
                    <a:pt x="565698" y="382534"/>
                  </a:lnTo>
                  <a:lnTo>
                    <a:pt x="605428" y="315090"/>
                  </a:lnTo>
                  <a:lnTo>
                    <a:pt x="622303" y="268020"/>
                  </a:lnTo>
                  <a:lnTo>
                    <a:pt x="626522" y="241674"/>
                  </a:lnTo>
                  <a:lnTo>
                    <a:pt x="626522" y="220597"/>
                  </a:lnTo>
                  <a:lnTo>
                    <a:pt x="607537" y="186173"/>
                  </a:lnTo>
                  <a:lnTo>
                    <a:pt x="574136" y="173527"/>
                  </a:lnTo>
                  <a:lnTo>
                    <a:pt x="563589" y="170366"/>
                  </a:lnTo>
                  <a:lnTo>
                    <a:pt x="557260" y="158774"/>
                  </a:lnTo>
                  <a:lnTo>
                    <a:pt x="561479" y="142967"/>
                  </a:lnTo>
                  <a:lnTo>
                    <a:pt x="570971" y="126105"/>
                  </a:lnTo>
                  <a:lnTo>
                    <a:pt x="579410" y="112758"/>
                  </a:lnTo>
                  <a:lnTo>
                    <a:pt x="590309" y="100111"/>
                  </a:lnTo>
                  <a:lnTo>
                    <a:pt x="602966" y="95194"/>
                  </a:lnTo>
                  <a:lnTo>
                    <a:pt x="623007" y="88520"/>
                  </a:lnTo>
                  <a:lnTo>
                    <a:pt x="631445" y="84655"/>
                  </a:lnTo>
                  <a:lnTo>
                    <a:pt x="655353" y="57256"/>
                  </a:lnTo>
                  <a:lnTo>
                    <a:pt x="656758" y="53041"/>
                  </a:lnTo>
                  <a:lnTo>
                    <a:pt x="659923" y="50231"/>
                  </a:lnTo>
                  <a:lnTo>
                    <a:pt x="671173" y="38639"/>
                  </a:lnTo>
                  <a:lnTo>
                    <a:pt x="675744" y="33370"/>
                  </a:lnTo>
                  <a:lnTo>
                    <a:pt x="682072" y="27047"/>
                  </a:lnTo>
                  <a:lnTo>
                    <a:pt x="686995" y="22832"/>
                  </a:lnTo>
                  <a:lnTo>
                    <a:pt x="700003" y="12997"/>
                  </a:lnTo>
                  <a:lnTo>
                    <a:pt x="686995" y="10888"/>
                  </a:lnTo>
                  <a:lnTo>
                    <a:pt x="679963" y="10537"/>
                  </a:lnTo>
                  <a:lnTo>
                    <a:pt x="671876" y="10888"/>
                  </a:lnTo>
                  <a:lnTo>
                    <a:pt x="663087" y="11943"/>
                  </a:lnTo>
                  <a:lnTo>
                    <a:pt x="652891" y="13699"/>
                  </a:lnTo>
                  <a:lnTo>
                    <a:pt x="647265" y="15104"/>
                  </a:lnTo>
                  <a:lnTo>
                    <a:pt x="645156" y="13347"/>
                  </a:lnTo>
                  <a:lnTo>
                    <a:pt x="642344" y="13347"/>
                  </a:lnTo>
                  <a:lnTo>
                    <a:pt x="639883" y="15104"/>
                  </a:lnTo>
                  <a:lnTo>
                    <a:pt x="636366" y="10537"/>
                  </a:lnTo>
                  <a:lnTo>
                    <a:pt x="632147" y="7376"/>
                  </a:lnTo>
                  <a:lnTo>
                    <a:pt x="626874" y="4565"/>
                  </a:lnTo>
                  <a:lnTo>
                    <a:pt x="615623" y="1052"/>
                  </a:lnTo>
                  <a:lnTo>
                    <a:pt x="602263" y="0"/>
                  </a:lnTo>
                  <a:close/>
                </a:path>
              </a:pathLst>
            </a:custGeom>
            <a:solidFill>
              <a:srgbClr val="FFFFFF"/>
            </a:solidFill>
          </p:spPr>
          <p:txBody>
            <a:bodyPr wrap="square" lIns="0" tIns="0" rIns="0" bIns="0" rtlCol="0"/>
            <a:lstStyle/>
            <a:p>
              <a:endParaRPr/>
            </a:p>
          </p:txBody>
        </p:sp>
        <p:sp>
          <p:nvSpPr>
            <p:cNvPr id="115" name="object 115"/>
            <p:cNvSpPr/>
            <p:nvPr/>
          </p:nvSpPr>
          <p:spPr>
            <a:xfrm>
              <a:off x="5414418" y="5338267"/>
              <a:ext cx="700405" cy="511809"/>
            </a:xfrm>
            <a:custGeom>
              <a:avLst/>
              <a:gdLst/>
              <a:ahLst/>
              <a:cxnLst/>
              <a:rect l="l" t="t" r="r" b="b"/>
              <a:pathLst>
                <a:path w="700404" h="511810">
                  <a:moveTo>
                    <a:pt x="700004" y="12997"/>
                  </a:moveTo>
                  <a:lnTo>
                    <a:pt x="686995" y="10889"/>
                  </a:lnTo>
                  <a:lnTo>
                    <a:pt x="679963" y="10538"/>
                  </a:lnTo>
                  <a:lnTo>
                    <a:pt x="671877" y="10889"/>
                  </a:lnTo>
                  <a:lnTo>
                    <a:pt x="663087" y="11943"/>
                  </a:lnTo>
                  <a:lnTo>
                    <a:pt x="652891" y="13699"/>
                  </a:lnTo>
                  <a:lnTo>
                    <a:pt x="647266" y="15104"/>
                  </a:lnTo>
                  <a:lnTo>
                    <a:pt x="645157" y="13348"/>
                  </a:lnTo>
                  <a:lnTo>
                    <a:pt x="642344" y="13348"/>
                  </a:lnTo>
                  <a:lnTo>
                    <a:pt x="639883" y="15104"/>
                  </a:lnTo>
                  <a:lnTo>
                    <a:pt x="636367" y="10538"/>
                  </a:lnTo>
                  <a:lnTo>
                    <a:pt x="632148" y="7376"/>
                  </a:lnTo>
                  <a:lnTo>
                    <a:pt x="626874" y="4566"/>
                  </a:lnTo>
                  <a:lnTo>
                    <a:pt x="615624" y="1053"/>
                  </a:lnTo>
                  <a:lnTo>
                    <a:pt x="602263" y="0"/>
                  </a:lnTo>
                  <a:lnTo>
                    <a:pt x="587497" y="1053"/>
                  </a:lnTo>
                  <a:lnTo>
                    <a:pt x="548119" y="17563"/>
                  </a:lnTo>
                  <a:lnTo>
                    <a:pt x="531595" y="41098"/>
                  </a:lnTo>
                  <a:lnTo>
                    <a:pt x="527727" y="45314"/>
                  </a:lnTo>
                  <a:lnTo>
                    <a:pt x="494679" y="67444"/>
                  </a:lnTo>
                  <a:lnTo>
                    <a:pt x="477451" y="71659"/>
                  </a:lnTo>
                  <a:lnTo>
                    <a:pt x="469364" y="70605"/>
                  </a:lnTo>
                  <a:lnTo>
                    <a:pt x="460575" y="69903"/>
                  </a:lnTo>
                  <a:lnTo>
                    <a:pt x="441589" y="68849"/>
                  </a:lnTo>
                  <a:lnTo>
                    <a:pt x="411353" y="68498"/>
                  </a:lnTo>
                  <a:lnTo>
                    <a:pt x="379711" y="68849"/>
                  </a:lnTo>
                  <a:lnTo>
                    <a:pt x="334356" y="73767"/>
                  </a:lnTo>
                  <a:lnTo>
                    <a:pt x="282322" y="89925"/>
                  </a:lnTo>
                  <a:lnTo>
                    <a:pt x="235561" y="120134"/>
                  </a:lnTo>
                  <a:lnTo>
                    <a:pt x="203215" y="144021"/>
                  </a:lnTo>
                  <a:lnTo>
                    <a:pt x="187394" y="155262"/>
                  </a:lnTo>
                  <a:lnTo>
                    <a:pt x="168057" y="149641"/>
                  </a:lnTo>
                  <a:lnTo>
                    <a:pt x="149774" y="145426"/>
                  </a:lnTo>
                  <a:lnTo>
                    <a:pt x="123406" y="143670"/>
                  </a:lnTo>
                  <a:lnTo>
                    <a:pt x="99146" y="144372"/>
                  </a:lnTo>
                  <a:lnTo>
                    <a:pt x="52034" y="155613"/>
                  </a:lnTo>
                  <a:lnTo>
                    <a:pt x="703" y="241323"/>
                  </a:lnTo>
                  <a:lnTo>
                    <a:pt x="0" y="243782"/>
                  </a:lnTo>
                  <a:lnTo>
                    <a:pt x="703" y="245890"/>
                  </a:lnTo>
                  <a:lnTo>
                    <a:pt x="1757" y="247295"/>
                  </a:lnTo>
                  <a:lnTo>
                    <a:pt x="68910" y="298581"/>
                  </a:lnTo>
                  <a:lnTo>
                    <a:pt x="72777" y="300688"/>
                  </a:lnTo>
                  <a:lnTo>
                    <a:pt x="75942" y="301742"/>
                  </a:lnTo>
                  <a:lnTo>
                    <a:pt x="80161" y="301742"/>
                  </a:lnTo>
                  <a:lnTo>
                    <a:pt x="123757" y="295068"/>
                  </a:lnTo>
                  <a:lnTo>
                    <a:pt x="169112" y="278207"/>
                  </a:lnTo>
                  <a:lnTo>
                    <a:pt x="207786" y="242026"/>
                  </a:lnTo>
                  <a:lnTo>
                    <a:pt x="212708" y="231488"/>
                  </a:lnTo>
                  <a:lnTo>
                    <a:pt x="227826" y="235000"/>
                  </a:lnTo>
                  <a:lnTo>
                    <a:pt x="240483" y="237811"/>
                  </a:lnTo>
                  <a:lnTo>
                    <a:pt x="260172" y="240621"/>
                  </a:lnTo>
                  <a:lnTo>
                    <a:pt x="277751" y="244133"/>
                  </a:lnTo>
                  <a:lnTo>
                    <a:pt x="294276" y="246241"/>
                  </a:lnTo>
                  <a:lnTo>
                    <a:pt x="312558" y="247295"/>
                  </a:lnTo>
                  <a:lnTo>
                    <a:pt x="329434" y="247295"/>
                  </a:lnTo>
                  <a:lnTo>
                    <a:pt x="350529" y="245187"/>
                  </a:lnTo>
                  <a:lnTo>
                    <a:pt x="372679" y="241675"/>
                  </a:lnTo>
                  <a:lnTo>
                    <a:pt x="391664" y="236757"/>
                  </a:lnTo>
                  <a:lnTo>
                    <a:pt x="406782" y="231136"/>
                  </a:lnTo>
                  <a:lnTo>
                    <a:pt x="421549" y="244836"/>
                  </a:lnTo>
                  <a:lnTo>
                    <a:pt x="451082" y="275045"/>
                  </a:lnTo>
                  <a:lnTo>
                    <a:pt x="477099" y="286637"/>
                  </a:lnTo>
                  <a:lnTo>
                    <a:pt x="479560" y="288042"/>
                  </a:lnTo>
                  <a:lnTo>
                    <a:pt x="481318" y="290150"/>
                  </a:lnTo>
                  <a:lnTo>
                    <a:pt x="485537" y="299283"/>
                  </a:lnTo>
                  <a:lnTo>
                    <a:pt x="491866" y="318252"/>
                  </a:lnTo>
                  <a:lnTo>
                    <a:pt x="493975" y="345651"/>
                  </a:lnTo>
                  <a:lnTo>
                    <a:pt x="485537" y="387804"/>
                  </a:lnTo>
                  <a:lnTo>
                    <a:pt x="474990" y="425390"/>
                  </a:lnTo>
                  <a:lnTo>
                    <a:pt x="462333" y="463327"/>
                  </a:lnTo>
                  <a:lnTo>
                    <a:pt x="439480" y="511803"/>
                  </a:lnTo>
                  <a:lnTo>
                    <a:pt x="529837" y="423282"/>
                  </a:lnTo>
                  <a:lnTo>
                    <a:pt x="565699" y="382535"/>
                  </a:lnTo>
                  <a:lnTo>
                    <a:pt x="587497" y="345651"/>
                  </a:lnTo>
                  <a:lnTo>
                    <a:pt x="618085" y="286637"/>
                  </a:lnTo>
                  <a:lnTo>
                    <a:pt x="626523" y="241675"/>
                  </a:lnTo>
                  <a:lnTo>
                    <a:pt x="626523" y="220598"/>
                  </a:lnTo>
                  <a:lnTo>
                    <a:pt x="607537" y="186174"/>
                  </a:lnTo>
                  <a:lnTo>
                    <a:pt x="574137" y="173528"/>
                  </a:lnTo>
                  <a:lnTo>
                    <a:pt x="563589" y="170366"/>
                  </a:lnTo>
                  <a:lnTo>
                    <a:pt x="557261" y="158774"/>
                  </a:lnTo>
                  <a:lnTo>
                    <a:pt x="561480" y="142967"/>
                  </a:lnTo>
                  <a:lnTo>
                    <a:pt x="570972" y="126106"/>
                  </a:lnTo>
                  <a:lnTo>
                    <a:pt x="579410" y="112758"/>
                  </a:lnTo>
                  <a:lnTo>
                    <a:pt x="590309" y="100112"/>
                  </a:lnTo>
                  <a:lnTo>
                    <a:pt x="602967" y="95194"/>
                  </a:lnTo>
                  <a:lnTo>
                    <a:pt x="613866" y="91681"/>
                  </a:lnTo>
                  <a:lnTo>
                    <a:pt x="623007" y="88520"/>
                  </a:lnTo>
                  <a:lnTo>
                    <a:pt x="653946" y="63931"/>
                  </a:lnTo>
                  <a:lnTo>
                    <a:pt x="655353" y="57257"/>
                  </a:lnTo>
                  <a:lnTo>
                    <a:pt x="656759" y="53042"/>
                  </a:lnTo>
                  <a:lnTo>
                    <a:pt x="659923" y="50231"/>
                  </a:lnTo>
                  <a:lnTo>
                    <a:pt x="664845" y="45314"/>
                  </a:lnTo>
                  <a:lnTo>
                    <a:pt x="671174" y="38639"/>
                  </a:lnTo>
                  <a:lnTo>
                    <a:pt x="675744" y="33370"/>
                  </a:lnTo>
                  <a:lnTo>
                    <a:pt x="682073" y="27047"/>
                  </a:lnTo>
                  <a:lnTo>
                    <a:pt x="686995" y="22832"/>
                  </a:lnTo>
                  <a:lnTo>
                    <a:pt x="700004" y="12997"/>
                  </a:lnTo>
                  <a:close/>
                </a:path>
              </a:pathLst>
            </a:custGeom>
            <a:ln w="3175">
              <a:solidFill>
                <a:srgbClr val="000000"/>
              </a:solidFill>
            </a:ln>
          </p:spPr>
          <p:txBody>
            <a:bodyPr wrap="square" lIns="0" tIns="0" rIns="0" bIns="0" rtlCol="0"/>
            <a:lstStyle/>
            <a:p>
              <a:endParaRPr/>
            </a:p>
          </p:txBody>
        </p:sp>
        <p:pic>
          <p:nvPicPr>
            <p:cNvPr id="116" name="object 116"/>
            <p:cNvPicPr/>
            <p:nvPr/>
          </p:nvPicPr>
          <p:blipFill>
            <a:blip r:embed="rId14" cstate="print"/>
            <a:stretch>
              <a:fillRect/>
            </a:stretch>
          </p:blipFill>
          <p:spPr>
            <a:xfrm>
              <a:off x="5438678" y="5492474"/>
              <a:ext cx="199698" cy="112759"/>
            </a:xfrm>
            <a:prstGeom prst="rect">
              <a:avLst/>
            </a:prstGeom>
          </p:spPr>
        </p:pic>
        <p:sp>
          <p:nvSpPr>
            <p:cNvPr id="117" name="object 117"/>
            <p:cNvSpPr/>
            <p:nvPr/>
          </p:nvSpPr>
          <p:spPr>
            <a:xfrm>
              <a:off x="6022308" y="5372339"/>
              <a:ext cx="6985" cy="7620"/>
            </a:xfrm>
            <a:custGeom>
              <a:avLst/>
              <a:gdLst/>
              <a:ahLst/>
              <a:cxnLst/>
              <a:rect l="l" t="t" r="r" b="b"/>
              <a:pathLst>
                <a:path w="6985" h="7620">
                  <a:moveTo>
                    <a:pt x="5195" y="0"/>
                  </a:moveTo>
                  <a:lnTo>
                    <a:pt x="1483" y="0"/>
                  </a:lnTo>
                  <a:lnTo>
                    <a:pt x="0" y="1560"/>
                  </a:lnTo>
                  <a:lnTo>
                    <a:pt x="0" y="3512"/>
                  </a:lnTo>
                  <a:lnTo>
                    <a:pt x="0" y="5464"/>
                  </a:lnTo>
                  <a:lnTo>
                    <a:pt x="1483" y="7025"/>
                  </a:lnTo>
                  <a:lnTo>
                    <a:pt x="5195" y="7025"/>
                  </a:lnTo>
                  <a:lnTo>
                    <a:pt x="6678" y="5464"/>
                  </a:lnTo>
                  <a:lnTo>
                    <a:pt x="6678" y="1560"/>
                  </a:lnTo>
                  <a:lnTo>
                    <a:pt x="5195" y="0"/>
                  </a:lnTo>
                  <a:close/>
                </a:path>
              </a:pathLst>
            </a:custGeom>
            <a:solidFill>
              <a:srgbClr val="000000"/>
            </a:solidFill>
          </p:spPr>
          <p:txBody>
            <a:bodyPr wrap="square" lIns="0" tIns="0" rIns="0" bIns="0" rtlCol="0"/>
            <a:lstStyle/>
            <a:p>
              <a:endParaRPr/>
            </a:p>
          </p:txBody>
        </p:sp>
        <p:sp>
          <p:nvSpPr>
            <p:cNvPr id="118" name="object 118"/>
            <p:cNvSpPr/>
            <p:nvPr/>
          </p:nvSpPr>
          <p:spPr>
            <a:xfrm>
              <a:off x="6006134" y="5370233"/>
              <a:ext cx="28575" cy="17780"/>
            </a:xfrm>
            <a:custGeom>
              <a:avLst/>
              <a:gdLst/>
              <a:ahLst/>
              <a:cxnLst/>
              <a:rect l="l" t="t" r="r" b="b"/>
              <a:pathLst>
                <a:path w="28575" h="17779">
                  <a:moveTo>
                    <a:pt x="28126" y="0"/>
                  </a:moveTo>
                  <a:lnTo>
                    <a:pt x="10899" y="17563"/>
                  </a:lnTo>
                  <a:lnTo>
                    <a:pt x="6328" y="16861"/>
                  </a:lnTo>
                  <a:lnTo>
                    <a:pt x="3867" y="15455"/>
                  </a:lnTo>
                  <a:lnTo>
                    <a:pt x="1757" y="12997"/>
                  </a:lnTo>
                  <a:lnTo>
                    <a:pt x="0" y="10186"/>
                  </a:lnTo>
                </a:path>
              </a:pathLst>
            </a:custGeom>
            <a:ln w="3175">
              <a:solidFill>
                <a:srgbClr val="000000"/>
              </a:solidFill>
            </a:ln>
          </p:spPr>
          <p:txBody>
            <a:bodyPr wrap="square" lIns="0" tIns="0" rIns="0" bIns="0" rtlCol="0"/>
            <a:lstStyle/>
            <a:p>
              <a:endParaRPr/>
            </a:p>
          </p:txBody>
        </p:sp>
        <p:sp>
          <p:nvSpPr>
            <p:cNvPr id="119" name="object 119"/>
            <p:cNvSpPr/>
            <p:nvPr/>
          </p:nvSpPr>
          <p:spPr>
            <a:xfrm>
              <a:off x="6024768" y="5370583"/>
              <a:ext cx="6985" cy="6985"/>
            </a:xfrm>
            <a:custGeom>
              <a:avLst/>
              <a:gdLst/>
              <a:ahLst/>
              <a:cxnLst/>
              <a:rect l="l" t="t" r="r" b="b"/>
              <a:pathLst>
                <a:path w="6985" h="6985">
                  <a:moveTo>
                    <a:pt x="5195" y="0"/>
                  </a:moveTo>
                  <a:lnTo>
                    <a:pt x="1484" y="0"/>
                  </a:lnTo>
                  <a:lnTo>
                    <a:pt x="0" y="1483"/>
                  </a:lnTo>
                  <a:lnTo>
                    <a:pt x="0" y="3337"/>
                  </a:lnTo>
                  <a:lnTo>
                    <a:pt x="0" y="5191"/>
                  </a:lnTo>
                  <a:lnTo>
                    <a:pt x="1484" y="6673"/>
                  </a:lnTo>
                  <a:lnTo>
                    <a:pt x="5195" y="6673"/>
                  </a:lnTo>
                  <a:lnTo>
                    <a:pt x="6680" y="5191"/>
                  </a:lnTo>
                  <a:lnTo>
                    <a:pt x="6680" y="1483"/>
                  </a:lnTo>
                  <a:lnTo>
                    <a:pt x="5195" y="0"/>
                  </a:lnTo>
                  <a:close/>
                </a:path>
              </a:pathLst>
            </a:custGeom>
            <a:solidFill>
              <a:srgbClr val="000000"/>
            </a:solidFill>
          </p:spPr>
          <p:txBody>
            <a:bodyPr wrap="square" lIns="0" tIns="0" rIns="0" bIns="0" rtlCol="0"/>
            <a:lstStyle/>
            <a:p>
              <a:endParaRPr/>
            </a:p>
          </p:txBody>
        </p:sp>
        <p:sp>
          <p:nvSpPr>
            <p:cNvPr id="120" name="object 120"/>
            <p:cNvSpPr/>
            <p:nvPr/>
          </p:nvSpPr>
          <p:spPr>
            <a:xfrm>
              <a:off x="6027229" y="5373042"/>
              <a:ext cx="4445" cy="4445"/>
            </a:xfrm>
            <a:custGeom>
              <a:avLst/>
              <a:gdLst/>
              <a:ahLst/>
              <a:cxnLst/>
              <a:rect l="l" t="t" r="r" b="b"/>
              <a:pathLst>
                <a:path w="4445" h="4445">
                  <a:moveTo>
                    <a:pt x="3281" y="0"/>
                  </a:moveTo>
                  <a:lnTo>
                    <a:pt x="938" y="0"/>
                  </a:lnTo>
                  <a:lnTo>
                    <a:pt x="0" y="937"/>
                  </a:lnTo>
                  <a:lnTo>
                    <a:pt x="0" y="2108"/>
                  </a:lnTo>
                  <a:lnTo>
                    <a:pt x="0" y="3279"/>
                  </a:lnTo>
                  <a:lnTo>
                    <a:pt x="938" y="4215"/>
                  </a:lnTo>
                  <a:lnTo>
                    <a:pt x="3281" y="4215"/>
                  </a:lnTo>
                  <a:lnTo>
                    <a:pt x="4218" y="3279"/>
                  </a:lnTo>
                  <a:lnTo>
                    <a:pt x="4218" y="937"/>
                  </a:lnTo>
                  <a:lnTo>
                    <a:pt x="3281" y="0"/>
                  </a:lnTo>
                  <a:close/>
                </a:path>
              </a:pathLst>
            </a:custGeom>
            <a:solidFill>
              <a:srgbClr val="FFFFFF"/>
            </a:solidFill>
          </p:spPr>
          <p:txBody>
            <a:bodyPr wrap="square" lIns="0" tIns="0" rIns="0" bIns="0" rtlCol="0"/>
            <a:lstStyle/>
            <a:p>
              <a:endParaRPr/>
            </a:p>
          </p:txBody>
        </p:sp>
        <p:sp>
          <p:nvSpPr>
            <p:cNvPr id="121" name="object 121"/>
            <p:cNvSpPr/>
            <p:nvPr/>
          </p:nvSpPr>
          <p:spPr>
            <a:xfrm>
              <a:off x="5830694" y="5563081"/>
              <a:ext cx="38735" cy="15875"/>
            </a:xfrm>
            <a:custGeom>
              <a:avLst/>
              <a:gdLst/>
              <a:ahLst/>
              <a:cxnLst/>
              <a:rect l="l" t="t" r="r" b="b"/>
              <a:pathLst>
                <a:path w="38735" h="15875">
                  <a:moveTo>
                    <a:pt x="38674" y="0"/>
                  </a:moveTo>
                  <a:lnTo>
                    <a:pt x="27423" y="5620"/>
                  </a:lnTo>
                  <a:lnTo>
                    <a:pt x="17930" y="9835"/>
                  </a:lnTo>
                  <a:lnTo>
                    <a:pt x="7383" y="13348"/>
                  </a:lnTo>
                  <a:lnTo>
                    <a:pt x="0" y="15455"/>
                  </a:lnTo>
                </a:path>
              </a:pathLst>
            </a:custGeom>
            <a:ln w="3175">
              <a:solidFill>
                <a:srgbClr val="000000"/>
              </a:solidFill>
            </a:ln>
          </p:spPr>
          <p:txBody>
            <a:bodyPr wrap="square" lIns="0" tIns="0" rIns="0" bIns="0" rtlCol="0"/>
            <a:lstStyle/>
            <a:p>
              <a:endParaRPr/>
            </a:p>
          </p:txBody>
        </p:sp>
        <p:sp>
          <p:nvSpPr>
            <p:cNvPr id="122" name="object 122"/>
            <p:cNvSpPr/>
            <p:nvPr/>
          </p:nvSpPr>
          <p:spPr>
            <a:xfrm>
              <a:off x="5841944" y="5577131"/>
              <a:ext cx="41910" cy="12700"/>
            </a:xfrm>
            <a:custGeom>
              <a:avLst/>
              <a:gdLst/>
              <a:ahLst/>
              <a:cxnLst/>
              <a:rect l="l" t="t" r="r" b="b"/>
              <a:pathLst>
                <a:path w="41910" h="12700">
                  <a:moveTo>
                    <a:pt x="41838" y="0"/>
                  </a:moveTo>
                  <a:lnTo>
                    <a:pt x="33048" y="3863"/>
                  </a:lnTo>
                  <a:lnTo>
                    <a:pt x="23556" y="7025"/>
                  </a:lnTo>
                  <a:lnTo>
                    <a:pt x="14766" y="9484"/>
                  </a:lnTo>
                  <a:lnTo>
                    <a:pt x="7734" y="11240"/>
                  </a:lnTo>
                  <a:lnTo>
                    <a:pt x="0" y="12645"/>
                  </a:lnTo>
                </a:path>
              </a:pathLst>
            </a:custGeom>
            <a:ln w="3175">
              <a:solidFill>
                <a:srgbClr val="000000"/>
              </a:solidFill>
            </a:ln>
          </p:spPr>
          <p:txBody>
            <a:bodyPr wrap="square" lIns="0" tIns="0" rIns="0" bIns="0" rtlCol="0"/>
            <a:lstStyle/>
            <a:p>
              <a:endParaRPr/>
            </a:p>
          </p:txBody>
        </p:sp>
        <p:sp>
          <p:nvSpPr>
            <p:cNvPr id="123" name="object 123"/>
            <p:cNvSpPr/>
            <p:nvPr/>
          </p:nvSpPr>
          <p:spPr>
            <a:xfrm>
              <a:off x="5854602" y="5595397"/>
              <a:ext cx="45720" cy="7620"/>
            </a:xfrm>
            <a:custGeom>
              <a:avLst/>
              <a:gdLst/>
              <a:ahLst/>
              <a:cxnLst/>
              <a:rect l="l" t="t" r="r" b="b"/>
              <a:pathLst>
                <a:path w="45720" h="7620">
                  <a:moveTo>
                    <a:pt x="45705" y="0"/>
                  </a:moveTo>
                  <a:lnTo>
                    <a:pt x="33048" y="3512"/>
                  </a:lnTo>
                  <a:lnTo>
                    <a:pt x="20743" y="5971"/>
                  </a:lnTo>
                  <a:lnTo>
                    <a:pt x="11602" y="7025"/>
                  </a:lnTo>
                  <a:lnTo>
                    <a:pt x="0" y="7025"/>
                  </a:lnTo>
                </a:path>
              </a:pathLst>
            </a:custGeom>
            <a:ln w="3175">
              <a:solidFill>
                <a:srgbClr val="000000"/>
              </a:solidFill>
            </a:ln>
          </p:spPr>
          <p:txBody>
            <a:bodyPr wrap="square" lIns="0" tIns="0" rIns="0" bIns="0" rtlCol="0"/>
            <a:lstStyle/>
            <a:p>
              <a:endParaRPr/>
            </a:p>
          </p:txBody>
        </p:sp>
        <p:sp>
          <p:nvSpPr>
            <p:cNvPr id="124" name="object 124"/>
            <p:cNvSpPr/>
            <p:nvPr/>
          </p:nvSpPr>
          <p:spPr>
            <a:xfrm>
              <a:off x="5908042" y="5670921"/>
              <a:ext cx="22225" cy="21590"/>
            </a:xfrm>
            <a:custGeom>
              <a:avLst/>
              <a:gdLst/>
              <a:ahLst/>
              <a:cxnLst/>
              <a:rect l="l" t="t" r="r" b="b"/>
              <a:pathLst>
                <a:path w="22225" h="21589">
                  <a:moveTo>
                    <a:pt x="22149" y="0"/>
                  </a:moveTo>
                  <a:lnTo>
                    <a:pt x="13711" y="8430"/>
                  </a:lnTo>
                  <a:lnTo>
                    <a:pt x="5273" y="15807"/>
                  </a:lnTo>
                  <a:lnTo>
                    <a:pt x="0" y="21076"/>
                  </a:lnTo>
                </a:path>
              </a:pathLst>
            </a:custGeom>
            <a:ln w="3175">
              <a:solidFill>
                <a:srgbClr val="000000"/>
              </a:solidFill>
            </a:ln>
          </p:spPr>
          <p:txBody>
            <a:bodyPr wrap="square" lIns="0" tIns="0" rIns="0" bIns="0" rtlCol="0"/>
            <a:lstStyle/>
            <a:p>
              <a:endParaRPr/>
            </a:p>
          </p:txBody>
        </p:sp>
        <p:sp>
          <p:nvSpPr>
            <p:cNvPr id="125" name="object 125"/>
            <p:cNvSpPr/>
            <p:nvPr/>
          </p:nvSpPr>
          <p:spPr>
            <a:xfrm>
              <a:off x="5897494" y="5704643"/>
              <a:ext cx="29845" cy="34925"/>
            </a:xfrm>
            <a:custGeom>
              <a:avLst/>
              <a:gdLst/>
              <a:ahLst/>
              <a:cxnLst/>
              <a:rect l="l" t="t" r="r" b="b"/>
              <a:pathLst>
                <a:path w="29845" h="34925">
                  <a:moveTo>
                    <a:pt x="29533" y="0"/>
                  </a:moveTo>
                  <a:lnTo>
                    <a:pt x="15821" y="15807"/>
                  </a:lnTo>
                  <a:lnTo>
                    <a:pt x="1054" y="33722"/>
                  </a:lnTo>
                  <a:lnTo>
                    <a:pt x="0" y="34775"/>
                  </a:lnTo>
                </a:path>
              </a:pathLst>
            </a:custGeom>
            <a:ln w="3175">
              <a:solidFill>
                <a:srgbClr val="000000"/>
              </a:solidFill>
            </a:ln>
          </p:spPr>
          <p:txBody>
            <a:bodyPr wrap="square" lIns="0" tIns="0" rIns="0" bIns="0" rtlCol="0"/>
            <a:lstStyle/>
            <a:p>
              <a:endParaRPr/>
            </a:p>
          </p:txBody>
        </p:sp>
        <p:sp>
          <p:nvSpPr>
            <p:cNvPr id="126" name="object 126"/>
            <p:cNvSpPr/>
            <p:nvPr/>
          </p:nvSpPr>
          <p:spPr>
            <a:xfrm>
              <a:off x="5989962" y="5353020"/>
              <a:ext cx="64769" cy="41910"/>
            </a:xfrm>
            <a:custGeom>
              <a:avLst/>
              <a:gdLst/>
              <a:ahLst/>
              <a:cxnLst/>
              <a:rect l="l" t="t" r="r" b="b"/>
              <a:pathLst>
                <a:path w="64770" h="41910">
                  <a:moveTo>
                    <a:pt x="64691" y="0"/>
                  </a:moveTo>
                  <a:lnTo>
                    <a:pt x="64691" y="4215"/>
                  </a:lnTo>
                  <a:lnTo>
                    <a:pt x="63285" y="8781"/>
                  </a:lnTo>
                  <a:lnTo>
                    <a:pt x="60824" y="11943"/>
                  </a:lnTo>
                  <a:lnTo>
                    <a:pt x="57308" y="14753"/>
                  </a:lnTo>
                  <a:lnTo>
                    <a:pt x="48870" y="16509"/>
                  </a:lnTo>
                  <a:lnTo>
                    <a:pt x="40783" y="17563"/>
                  </a:lnTo>
                  <a:lnTo>
                    <a:pt x="29181" y="20725"/>
                  </a:lnTo>
                  <a:lnTo>
                    <a:pt x="19688" y="24940"/>
                  </a:lnTo>
                  <a:lnTo>
                    <a:pt x="11953" y="30209"/>
                  </a:lnTo>
                  <a:lnTo>
                    <a:pt x="5976" y="36883"/>
                  </a:lnTo>
                  <a:lnTo>
                    <a:pt x="0" y="41801"/>
                  </a:lnTo>
                </a:path>
              </a:pathLst>
            </a:custGeom>
            <a:ln w="3175">
              <a:solidFill>
                <a:srgbClr val="000000"/>
              </a:solidFill>
            </a:ln>
          </p:spPr>
          <p:txBody>
            <a:bodyPr wrap="square" lIns="0" tIns="0" rIns="0" bIns="0" rtlCol="0"/>
            <a:lstStyle/>
            <a:p>
              <a:endParaRPr/>
            </a:p>
          </p:txBody>
        </p:sp>
        <p:sp>
          <p:nvSpPr>
            <p:cNvPr id="127" name="object 127"/>
            <p:cNvSpPr/>
            <p:nvPr/>
          </p:nvSpPr>
          <p:spPr>
            <a:xfrm>
              <a:off x="6051489" y="5353371"/>
              <a:ext cx="11430" cy="12700"/>
            </a:xfrm>
            <a:custGeom>
              <a:avLst/>
              <a:gdLst/>
              <a:ahLst/>
              <a:cxnLst/>
              <a:rect l="l" t="t" r="r" b="b"/>
              <a:pathLst>
                <a:path w="11429" h="12700">
                  <a:moveTo>
                    <a:pt x="10899" y="0"/>
                  </a:moveTo>
                  <a:lnTo>
                    <a:pt x="3867" y="10538"/>
                  </a:lnTo>
                  <a:lnTo>
                    <a:pt x="0" y="12294"/>
                  </a:lnTo>
                </a:path>
              </a:pathLst>
            </a:custGeom>
            <a:ln w="3175">
              <a:solidFill>
                <a:srgbClr val="000000"/>
              </a:solidFill>
            </a:ln>
          </p:spPr>
          <p:txBody>
            <a:bodyPr wrap="square" lIns="0" tIns="0" rIns="0" bIns="0" rtlCol="0"/>
            <a:lstStyle/>
            <a:p>
              <a:endParaRPr/>
            </a:p>
          </p:txBody>
        </p:sp>
        <p:sp>
          <p:nvSpPr>
            <p:cNvPr id="128" name="object 128"/>
            <p:cNvSpPr/>
            <p:nvPr/>
          </p:nvSpPr>
          <p:spPr>
            <a:xfrm>
              <a:off x="6073638" y="5352317"/>
              <a:ext cx="38735" cy="19050"/>
            </a:xfrm>
            <a:custGeom>
              <a:avLst/>
              <a:gdLst/>
              <a:ahLst/>
              <a:cxnLst/>
              <a:rect l="l" t="t" r="r" b="b"/>
              <a:pathLst>
                <a:path w="38735" h="19050">
                  <a:moveTo>
                    <a:pt x="38322" y="0"/>
                  </a:moveTo>
                  <a:lnTo>
                    <a:pt x="25665" y="4566"/>
                  </a:lnTo>
                  <a:lnTo>
                    <a:pt x="19337" y="7376"/>
                  </a:lnTo>
                  <a:lnTo>
                    <a:pt x="13360" y="10538"/>
                  </a:lnTo>
                  <a:lnTo>
                    <a:pt x="6328" y="14753"/>
                  </a:lnTo>
                  <a:lnTo>
                    <a:pt x="0" y="18968"/>
                  </a:lnTo>
                </a:path>
              </a:pathLst>
            </a:custGeom>
            <a:ln w="3175">
              <a:solidFill>
                <a:srgbClr val="000000"/>
              </a:solidFill>
            </a:ln>
          </p:spPr>
          <p:txBody>
            <a:bodyPr wrap="square" lIns="0" tIns="0" rIns="0" bIns="0" rtlCol="0"/>
            <a:lstStyle/>
            <a:p>
              <a:endParaRPr/>
            </a:p>
          </p:txBody>
        </p:sp>
      </p:grpSp>
      <p:grpSp>
        <p:nvGrpSpPr>
          <p:cNvPr id="129" name="object 129"/>
          <p:cNvGrpSpPr/>
          <p:nvPr/>
        </p:nvGrpSpPr>
        <p:grpSpPr>
          <a:xfrm>
            <a:off x="3812807" y="5109262"/>
            <a:ext cx="722630" cy="666115"/>
            <a:chOff x="3812807" y="5109262"/>
            <a:chExt cx="722630" cy="666115"/>
          </a:xfrm>
        </p:grpSpPr>
        <p:sp>
          <p:nvSpPr>
            <p:cNvPr id="130" name="object 130"/>
            <p:cNvSpPr/>
            <p:nvPr/>
          </p:nvSpPr>
          <p:spPr>
            <a:xfrm>
              <a:off x="3955198" y="5110667"/>
              <a:ext cx="303530" cy="252729"/>
            </a:xfrm>
            <a:custGeom>
              <a:avLst/>
              <a:gdLst/>
              <a:ahLst/>
              <a:cxnLst/>
              <a:rect l="l" t="t" r="r" b="b"/>
              <a:pathLst>
                <a:path w="303529" h="252729">
                  <a:moveTo>
                    <a:pt x="303417" y="227975"/>
                  </a:moveTo>
                  <a:lnTo>
                    <a:pt x="286189" y="212519"/>
                  </a:lnTo>
                  <a:lnTo>
                    <a:pt x="271071" y="198468"/>
                  </a:lnTo>
                  <a:lnTo>
                    <a:pt x="265094" y="189335"/>
                  </a:lnTo>
                  <a:lnTo>
                    <a:pt x="263688" y="175284"/>
                  </a:lnTo>
                  <a:lnTo>
                    <a:pt x="266852" y="157369"/>
                  </a:lnTo>
                  <a:lnTo>
                    <a:pt x="267907" y="136293"/>
                  </a:lnTo>
                  <a:lnTo>
                    <a:pt x="260172" y="92033"/>
                  </a:lnTo>
                  <a:lnTo>
                    <a:pt x="219388" y="67092"/>
                  </a:lnTo>
                  <a:lnTo>
                    <a:pt x="110397" y="47421"/>
                  </a:lnTo>
                  <a:lnTo>
                    <a:pt x="103717" y="46016"/>
                  </a:lnTo>
                  <a:lnTo>
                    <a:pt x="66801" y="35478"/>
                  </a:lnTo>
                  <a:lnTo>
                    <a:pt x="0" y="0"/>
                  </a:lnTo>
                  <a:lnTo>
                    <a:pt x="23556" y="57608"/>
                  </a:lnTo>
                  <a:lnTo>
                    <a:pt x="44651" y="92735"/>
                  </a:lnTo>
                  <a:lnTo>
                    <a:pt x="74184" y="116270"/>
                  </a:lnTo>
                  <a:lnTo>
                    <a:pt x="82622" y="121891"/>
                  </a:lnTo>
                  <a:lnTo>
                    <a:pt x="90708" y="126106"/>
                  </a:lnTo>
                  <a:lnTo>
                    <a:pt x="98795" y="129619"/>
                  </a:lnTo>
                  <a:lnTo>
                    <a:pt x="105826" y="132078"/>
                  </a:lnTo>
                  <a:lnTo>
                    <a:pt x="109694" y="132429"/>
                  </a:lnTo>
                  <a:lnTo>
                    <a:pt x="112506" y="132780"/>
                  </a:lnTo>
                  <a:lnTo>
                    <a:pt x="125867" y="161585"/>
                  </a:lnTo>
                  <a:lnTo>
                    <a:pt x="123757" y="186876"/>
                  </a:lnTo>
                  <a:lnTo>
                    <a:pt x="121648" y="210060"/>
                  </a:lnTo>
                  <a:lnTo>
                    <a:pt x="121648" y="218139"/>
                  </a:lnTo>
                  <a:lnTo>
                    <a:pt x="151181" y="252213"/>
                  </a:lnTo>
                  <a:lnTo>
                    <a:pt x="303417" y="227975"/>
                  </a:lnTo>
                  <a:close/>
                </a:path>
              </a:pathLst>
            </a:custGeom>
            <a:ln w="3175">
              <a:solidFill>
                <a:srgbClr val="000000"/>
              </a:solidFill>
            </a:ln>
          </p:spPr>
          <p:txBody>
            <a:bodyPr wrap="square" lIns="0" tIns="0" rIns="0" bIns="0" rtlCol="0"/>
            <a:lstStyle/>
            <a:p>
              <a:endParaRPr/>
            </a:p>
          </p:txBody>
        </p:sp>
        <p:pic>
          <p:nvPicPr>
            <p:cNvPr id="131" name="object 131"/>
            <p:cNvPicPr/>
            <p:nvPr/>
          </p:nvPicPr>
          <p:blipFill>
            <a:blip r:embed="rId10" cstate="print"/>
            <a:stretch>
              <a:fillRect/>
            </a:stretch>
          </p:blipFill>
          <p:spPr>
            <a:xfrm>
              <a:off x="3971020" y="5151765"/>
              <a:ext cx="74533" cy="68850"/>
            </a:xfrm>
            <a:prstGeom prst="rect">
              <a:avLst/>
            </a:prstGeom>
          </p:spPr>
        </p:pic>
        <p:sp>
          <p:nvSpPr>
            <p:cNvPr id="132" name="object 132"/>
            <p:cNvSpPr/>
            <p:nvPr/>
          </p:nvSpPr>
          <p:spPr>
            <a:xfrm>
              <a:off x="4080714" y="5268739"/>
              <a:ext cx="27940" cy="14604"/>
            </a:xfrm>
            <a:custGeom>
              <a:avLst/>
              <a:gdLst/>
              <a:ahLst/>
              <a:cxnLst/>
              <a:rect l="l" t="t" r="r" b="b"/>
              <a:pathLst>
                <a:path w="27939" h="14604">
                  <a:moveTo>
                    <a:pt x="27775" y="0"/>
                  </a:moveTo>
                  <a:lnTo>
                    <a:pt x="18282" y="5971"/>
                  </a:lnTo>
                  <a:lnTo>
                    <a:pt x="7734" y="11240"/>
                  </a:lnTo>
                  <a:lnTo>
                    <a:pt x="0" y="14402"/>
                  </a:lnTo>
                </a:path>
              </a:pathLst>
            </a:custGeom>
            <a:ln w="3175">
              <a:solidFill>
                <a:srgbClr val="000000"/>
              </a:solidFill>
            </a:ln>
          </p:spPr>
          <p:txBody>
            <a:bodyPr wrap="square" lIns="0" tIns="0" rIns="0" bIns="0" rtlCol="0"/>
            <a:lstStyle/>
            <a:p>
              <a:endParaRPr/>
            </a:p>
          </p:txBody>
        </p:sp>
        <p:sp>
          <p:nvSpPr>
            <p:cNvPr id="133" name="object 133"/>
            <p:cNvSpPr/>
            <p:nvPr/>
          </p:nvSpPr>
          <p:spPr>
            <a:xfrm>
              <a:off x="4079307" y="5289816"/>
              <a:ext cx="36195" cy="21590"/>
            </a:xfrm>
            <a:custGeom>
              <a:avLst/>
              <a:gdLst/>
              <a:ahLst/>
              <a:cxnLst/>
              <a:rect l="l" t="t" r="r" b="b"/>
              <a:pathLst>
                <a:path w="36195" h="21589">
                  <a:moveTo>
                    <a:pt x="35861" y="0"/>
                  </a:moveTo>
                  <a:lnTo>
                    <a:pt x="23556" y="7376"/>
                  </a:lnTo>
                  <a:lnTo>
                    <a:pt x="10899" y="14753"/>
                  </a:lnTo>
                  <a:lnTo>
                    <a:pt x="0" y="21076"/>
                  </a:lnTo>
                </a:path>
              </a:pathLst>
            </a:custGeom>
            <a:ln w="3175">
              <a:solidFill>
                <a:srgbClr val="000000"/>
              </a:solidFill>
            </a:ln>
          </p:spPr>
          <p:txBody>
            <a:bodyPr wrap="square" lIns="0" tIns="0" rIns="0" bIns="0" rtlCol="0"/>
            <a:lstStyle/>
            <a:p>
              <a:endParaRPr/>
            </a:p>
          </p:txBody>
        </p:sp>
        <p:sp>
          <p:nvSpPr>
            <p:cNvPr id="134" name="object 134"/>
            <p:cNvSpPr/>
            <p:nvPr/>
          </p:nvSpPr>
          <p:spPr>
            <a:xfrm>
              <a:off x="4079306" y="5318972"/>
              <a:ext cx="34290" cy="27940"/>
            </a:xfrm>
            <a:custGeom>
              <a:avLst/>
              <a:gdLst/>
              <a:ahLst/>
              <a:cxnLst/>
              <a:rect l="l" t="t" r="r" b="b"/>
              <a:pathLst>
                <a:path w="34289" h="27939">
                  <a:moveTo>
                    <a:pt x="34103" y="0"/>
                  </a:moveTo>
                  <a:lnTo>
                    <a:pt x="24962" y="8430"/>
                  </a:lnTo>
                  <a:lnTo>
                    <a:pt x="19337" y="12645"/>
                  </a:lnTo>
                  <a:lnTo>
                    <a:pt x="15469" y="15807"/>
                  </a:lnTo>
                  <a:lnTo>
                    <a:pt x="9844" y="20022"/>
                  </a:lnTo>
                  <a:lnTo>
                    <a:pt x="0" y="27399"/>
                  </a:lnTo>
                </a:path>
              </a:pathLst>
            </a:custGeom>
            <a:ln w="3175">
              <a:solidFill>
                <a:srgbClr val="000000"/>
              </a:solidFill>
            </a:ln>
          </p:spPr>
          <p:txBody>
            <a:bodyPr wrap="square" lIns="0" tIns="0" rIns="0" bIns="0" rtlCol="0"/>
            <a:lstStyle/>
            <a:p>
              <a:endParaRPr/>
            </a:p>
          </p:txBody>
        </p:sp>
        <p:sp>
          <p:nvSpPr>
            <p:cNvPr id="135" name="object 135"/>
            <p:cNvSpPr/>
            <p:nvPr/>
          </p:nvSpPr>
          <p:spPr>
            <a:xfrm>
              <a:off x="4500856" y="5280682"/>
              <a:ext cx="5715" cy="55880"/>
            </a:xfrm>
            <a:custGeom>
              <a:avLst/>
              <a:gdLst/>
              <a:ahLst/>
              <a:cxnLst/>
              <a:rect l="l" t="t" r="r" b="b"/>
              <a:pathLst>
                <a:path w="5714" h="55879">
                  <a:moveTo>
                    <a:pt x="0" y="0"/>
                  </a:moveTo>
                  <a:lnTo>
                    <a:pt x="3867" y="12294"/>
                  </a:lnTo>
                  <a:lnTo>
                    <a:pt x="5625" y="21076"/>
                  </a:lnTo>
                  <a:lnTo>
                    <a:pt x="5625" y="30209"/>
                  </a:lnTo>
                  <a:lnTo>
                    <a:pt x="5273" y="37937"/>
                  </a:lnTo>
                  <a:lnTo>
                    <a:pt x="3515" y="45665"/>
                  </a:lnTo>
                  <a:lnTo>
                    <a:pt x="703" y="55852"/>
                  </a:lnTo>
                </a:path>
              </a:pathLst>
            </a:custGeom>
            <a:ln w="3175">
              <a:solidFill>
                <a:srgbClr val="000000"/>
              </a:solidFill>
            </a:ln>
          </p:spPr>
          <p:txBody>
            <a:bodyPr wrap="square" lIns="0" tIns="0" rIns="0" bIns="0" rtlCol="0"/>
            <a:lstStyle/>
            <a:p>
              <a:endParaRPr/>
            </a:p>
          </p:txBody>
        </p:sp>
        <p:pic>
          <p:nvPicPr>
            <p:cNvPr id="136" name="object 136"/>
            <p:cNvPicPr/>
            <p:nvPr/>
          </p:nvPicPr>
          <p:blipFill>
            <a:blip r:embed="rId3" cstate="print"/>
            <a:stretch>
              <a:fillRect/>
            </a:stretch>
          </p:blipFill>
          <p:spPr>
            <a:xfrm>
              <a:off x="4505427" y="5292275"/>
              <a:ext cx="28125" cy="12294"/>
            </a:xfrm>
            <a:prstGeom prst="rect">
              <a:avLst/>
            </a:prstGeom>
          </p:spPr>
        </p:pic>
        <p:sp>
          <p:nvSpPr>
            <p:cNvPr id="137" name="object 137"/>
            <p:cNvSpPr/>
            <p:nvPr/>
          </p:nvSpPr>
          <p:spPr>
            <a:xfrm>
              <a:off x="4505427" y="5292275"/>
              <a:ext cx="28575" cy="12700"/>
            </a:xfrm>
            <a:custGeom>
              <a:avLst/>
              <a:gdLst/>
              <a:ahLst/>
              <a:cxnLst/>
              <a:rect l="l" t="t" r="r" b="b"/>
              <a:pathLst>
                <a:path w="28575" h="12700">
                  <a:moveTo>
                    <a:pt x="0" y="3512"/>
                  </a:moveTo>
                  <a:lnTo>
                    <a:pt x="5273" y="1053"/>
                  </a:lnTo>
                  <a:lnTo>
                    <a:pt x="9492" y="0"/>
                  </a:lnTo>
                  <a:lnTo>
                    <a:pt x="14063" y="0"/>
                  </a:lnTo>
                  <a:lnTo>
                    <a:pt x="18985" y="1053"/>
                  </a:lnTo>
                  <a:lnTo>
                    <a:pt x="23907" y="3161"/>
                  </a:lnTo>
                  <a:lnTo>
                    <a:pt x="28126" y="6322"/>
                  </a:lnTo>
                  <a:lnTo>
                    <a:pt x="22149" y="10186"/>
                  </a:lnTo>
                  <a:lnTo>
                    <a:pt x="17579" y="11943"/>
                  </a:lnTo>
                  <a:lnTo>
                    <a:pt x="13008" y="12294"/>
                  </a:lnTo>
                  <a:lnTo>
                    <a:pt x="8438" y="11591"/>
                  </a:lnTo>
                  <a:lnTo>
                    <a:pt x="4922" y="9484"/>
                  </a:lnTo>
                  <a:lnTo>
                    <a:pt x="2461" y="7025"/>
                  </a:lnTo>
                  <a:lnTo>
                    <a:pt x="0" y="3512"/>
                  </a:lnTo>
                  <a:close/>
                </a:path>
              </a:pathLst>
            </a:custGeom>
            <a:ln w="3175">
              <a:solidFill>
                <a:srgbClr val="000000"/>
              </a:solidFill>
            </a:ln>
          </p:spPr>
          <p:txBody>
            <a:bodyPr wrap="square" lIns="0" tIns="0" rIns="0" bIns="0" rtlCol="0"/>
            <a:lstStyle/>
            <a:p>
              <a:endParaRPr/>
            </a:p>
          </p:txBody>
        </p:sp>
        <p:pic>
          <p:nvPicPr>
            <p:cNvPr id="138" name="object 138"/>
            <p:cNvPicPr/>
            <p:nvPr/>
          </p:nvPicPr>
          <p:blipFill>
            <a:blip r:embed="rId4" cstate="print"/>
            <a:stretch>
              <a:fillRect/>
            </a:stretch>
          </p:blipFill>
          <p:spPr>
            <a:xfrm>
              <a:off x="4475190" y="5334779"/>
              <a:ext cx="29182" cy="14752"/>
            </a:xfrm>
            <a:prstGeom prst="rect">
              <a:avLst/>
            </a:prstGeom>
          </p:spPr>
        </p:pic>
        <p:sp>
          <p:nvSpPr>
            <p:cNvPr id="139" name="object 139"/>
            <p:cNvSpPr/>
            <p:nvPr/>
          </p:nvSpPr>
          <p:spPr>
            <a:xfrm>
              <a:off x="4475191" y="5334780"/>
              <a:ext cx="29209" cy="15240"/>
            </a:xfrm>
            <a:custGeom>
              <a:avLst/>
              <a:gdLst/>
              <a:ahLst/>
              <a:cxnLst/>
              <a:rect l="l" t="t" r="r" b="b"/>
              <a:pathLst>
                <a:path w="29210" h="15239">
                  <a:moveTo>
                    <a:pt x="27423" y="351"/>
                  </a:moveTo>
                  <a:lnTo>
                    <a:pt x="0" y="14753"/>
                  </a:lnTo>
                  <a:lnTo>
                    <a:pt x="9492" y="14402"/>
                  </a:lnTo>
                  <a:lnTo>
                    <a:pt x="29181" y="4566"/>
                  </a:lnTo>
                  <a:lnTo>
                    <a:pt x="27423" y="351"/>
                  </a:lnTo>
                  <a:close/>
                </a:path>
              </a:pathLst>
            </a:custGeom>
            <a:ln w="3175">
              <a:solidFill>
                <a:srgbClr val="000000"/>
              </a:solidFill>
            </a:ln>
          </p:spPr>
          <p:txBody>
            <a:bodyPr wrap="square" lIns="0" tIns="0" rIns="0" bIns="0" rtlCol="0"/>
            <a:lstStyle/>
            <a:p>
              <a:endParaRPr/>
            </a:p>
          </p:txBody>
        </p:sp>
        <p:pic>
          <p:nvPicPr>
            <p:cNvPr id="140" name="object 140"/>
            <p:cNvPicPr/>
            <p:nvPr/>
          </p:nvPicPr>
          <p:blipFill>
            <a:blip r:embed="rId11" cstate="print"/>
            <a:stretch>
              <a:fillRect/>
            </a:stretch>
          </p:blipFill>
          <p:spPr>
            <a:xfrm>
              <a:off x="4507535" y="5318973"/>
              <a:ext cx="26017" cy="22480"/>
            </a:xfrm>
            <a:prstGeom prst="rect">
              <a:avLst/>
            </a:prstGeom>
          </p:spPr>
        </p:pic>
        <p:sp>
          <p:nvSpPr>
            <p:cNvPr id="141" name="object 141"/>
            <p:cNvSpPr/>
            <p:nvPr/>
          </p:nvSpPr>
          <p:spPr>
            <a:xfrm>
              <a:off x="4507537" y="5318972"/>
              <a:ext cx="26034" cy="22860"/>
            </a:xfrm>
            <a:custGeom>
              <a:avLst/>
              <a:gdLst/>
              <a:ahLst/>
              <a:cxnLst/>
              <a:rect l="l" t="t" r="r" b="b"/>
              <a:pathLst>
                <a:path w="26035" h="22860">
                  <a:moveTo>
                    <a:pt x="0" y="0"/>
                  </a:moveTo>
                  <a:lnTo>
                    <a:pt x="26017" y="22481"/>
                  </a:lnTo>
                  <a:lnTo>
                    <a:pt x="15821" y="19671"/>
                  </a:lnTo>
                  <a:lnTo>
                    <a:pt x="0" y="0"/>
                  </a:lnTo>
                  <a:close/>
                </a:path>
              </a:pathLst>
            </a:custGeom>
            <a:ln w="3175">
              <a:solidFill>
                <a:srgbClr val="000000"/>
              </a:solidFill>
            </a:ln>
          </p:spPr>
          <p:txBody>
            <a:bodyPr wrap="square" lIns="0" tIns="0" rIns="0" bIns="0" rtlCol="0"/>
            <a:lstStyle/>
            <a:p>
              <a:endParaRPr/>
            </a:p>
          </p:txBody>
        </p:sp>
        <p:pic>
          <p:nvPicPr>
            <p:cNvPr id="142" name="object 142"/>
            <p:cNvPicPr/>
            <p:nvPr/>
          </p:nvPicPr>
          <p:blipFill>
            <a:blip r:embed="rId12" cstate="print"/>
            <a:stretch>
              <a:fillRect/>
            </a:stretch>
          </p:blipFill>
          <p:spPr>
            <a:xfrm>
              <a:off x="4481168" y="5304570"/>
              <a:ext cx="23907" cy="14403"/>
            </a:xfrm>
            <a:prstGeom prst="rect">
              <a:avLst/>
            </a:prstGeom>
          </p:spPr>
        </p:pic>
        <p:sp>
          <p:nvSpPr>
            <p:cNvPr id="143" name="object 143"/>
            <p:cNvSpPr/>
            <p:nvPr/>
          </p:nvSpPr>
          <p:spPr>
            <a:xfrm>
              <a:off x="4481168" y="5304570"/>
              <a:ext cx="24130" cy="14604"/>
            </a:xfrm>
            <a:custGeom>
              <a:avLst/>
              <a:gdLst/>
              <a:ahLst/>
              <a:cxnLst/>
              <a:rect l="l" t="t" r="r" b="b"/>
              <a:pathLst>
                <a:path w="24129" h="14604">
                  <a:moveTo>
                    <a:pt x="23907" y="351"/>
                  </a:moveTo>
                  <a:lnTo>
                    <a:pt x="0" y="14402"/>
                  </a:lnTo>
                  <a:lnTo>
                    <a:pt x="6328" y="14402"/>
                  </a:lnTo>
                  <a:lnTo>
                    <a:pt x="10547" y="14402"/>
                  </a:lnTo>
                  <a:lnTo>
                    <a:pt x="15821" y="13348"/>
                  </a:lnTo>
                  <a:lnTo>
                    <a:pt x="19688" y="10889"/>
                  </a:lnTo>
                  <a:lnTo>
                    <a:pt x="22149" y="7376"/>
                  </a:lnTo>
                  <a:lnTo>
                    <a:pt x="23907" y="351"/>
                  </a:lnTo>
                  <a:close/>
                </a:path>
              </a:pathLst>
            </a:custGeom>
            <a:ln w="3175">
              <a:solidFill>
                <a:srgbClr val="000000"/>
              </a:solidFill>
            </a:ln>
          </p:spPr>
          <p:txBody>
            <a:bodyPr wrap="square" lIns="0" tIns="0" rIns="0" bIns="0" rtlCol="0"/>
            <a:lstStyle/>
            <a:p>
              <a:endParaRPr/>
            </a:p>
          </p:txBody>
        </p:sp>
        <p:sp>
          <p:nvSpPr>
            <p:cNvPr id="144" name="object 144"/>
            <p:cNvSpPr/>
            <p:nvPr/>
          </p:nvSpPr>
          <p:spPr>
            <a:xfrm>
              <a:off x="4487496" y="5252583"/>
              <a:ext cx="10795" cy="20320"/>
            </a:xfrm>
            <a:custGeom>
              <a:avLst/>
              <a:gdLst/>
              <a:ahLst/>
              <a:cxnLst/>
              <a:rect l="l" t="t" r="r" b="b"/>
              <a:pathLst>
                <a:path w="10795" h="20320">
                  <a:moveTo>
                    <a:pt x="10547" y="20022"/>
                  </a:moveTo>
                  <a:lnTo>
                    <a:pt x="3515" y="5971"/>
                  </a:lnTo>
                  <a:lnTo>
                    <a:pt x="0" y="0"/>
                  </a:lnTo>
                </a:path>
              </a:pathLst>
            </a:custGeom>
            <a:ln w="3175">
              <a:solidFill>
                <a:srgbClr val="000000"/>
              </a:solidFill>
            </a:ln>
          </p:spPr>
          <p:txBody>
            <a:bodyPr wrap="square" lIns="0" tIns="0" rIns="0" bIns="0" rtlCol="0"/>
            <a:lstStyle/>
            <a:p>
              <a:endParaRPr/>
            </a:p>
          </p:txBody>
        </p:sp>
        <p:sp>
          <p:nvSpPr>
            <p:cNvPr id="145" name="object 145"/>
            <p:cNvSpPr/>
            <p:nvPr/>
          </p:nvSpPr>
          <p:spPr>
            <a:xfrm>
              <a:off x="3814212" y="5262067"/>
              <a:ext cx="700405" cy="511809"/>
            </a:xfrm>
            <a:custGeom>
              <a:avLst/>
              <a:gdLst/>
              <a:ahLst/>
              <a:cxnLst/>
              <a:rect l="l" t="t" r="r" b="b"/>
              <a:pathLst>
                <a:path w="700404" h="511810">
                  <a:moveTo>
                    <a:pt x="602264" y="0"/>
                  </a:moveTo>
                  <a:lnTo>
                    <a:pt x="561480" y="8782"/>
                  </a:lnTo>
                  <a:lnTo>
                    <a:pt x="531595" y="41098"/>
                  </a:lnTo>
                  <a:lnTo>
                    <a:pt x="527728" y="45313"/>
                  </a:lnTo>
                  <a:lnTo>
                    <a:pt x="494678" y="67444"/>
                  </a:lnTo>
                  <a:lnTo>
                    <a:pt x="477451" y="71659"/>
                  </a:lnTo>
                  <a:lnTo>
                    <a:pt x="469365" y="70605"/>
                  </a:lnTo>
                  <a:lnTo>
                    <a:pt x="460575" y="69903"/>
                  </a:lnTo>
                  <a:lnTo>
                    <a:pt x="441590" y="68849"/>
                  </a:lnTo>
                  <a:lnTo>
                    <a:pt x="411354" y="68497"/>
                  </a:lnTo>
                  <a:lnTo>
                    <a:pt x="379710" y="68849"/>
                  </a:lnTo>
                  <a:lnTo>
                    <a:pt x="334356" y="73766"/>
                  </a:lnTo>
                  <a:lnTo>
                    <a:pt x="282322" y="89924"/>
                  </a:lnTo>
                  <a:lnTo>
                    <a:pt x="235562" y="120134"/>
                  </a:lnTo>
                  <a:lnTo>
                    <a:pt x="203216" y="144020"/>
                  </a:lnTo>
                  <a:lnTo>
                    <a:pt x="187394" y="155262"/>
                  </a:lnTo>
                  <a:lnTo>
                    <a:pt x="168057" y="149641"/>
                  </a:lnTo>
                  <a:lnTo>
                    <a:pt x="149774" y="145426"/>
                  </a:lnTo>
                  <a:lnTo>
                    <a:pt x="123405" y="143670"/>
                  </a:lnTo>
                  <a:lnTo>
                    <a:pt x="99146" y="144372"/>
                  </a:lnTo>
                  <a:lnTo>
                    <a:pt x="52034" y="155613"/>
                  </a:lnTo>
                  <a:lnTo>
                    <a:pt x="703" y="241324"/>
                  </a:lnTo>
                  <a:lnTo>
                    <a:pt x="0" y="243781"/>
                  </a:lnTo>
                  <a:lnTo>
                    <a:pt x="703" y="245889"/>
                  </a:lnTo>
                  <a:lnTo>
                    <a:pt x="1757" y="247295"/>
                  </a:lnTo>
                  <a:lnTo>
                    <a:pt x="68910" y="298580"/>
                  </a:lnTo>
                  <a:lnTo>
                    <a:pt x="72778" y="300689"/>
                  </a:lnTo>
                  <a:lnTo>
                    <a:pt x="75942" y="301741"/>
                  </a:lnTo>
                  <a:lnTo>
                    <a:pt x="80161" y="301741"/>
                  </a:lnTo>
                  <a:lnTo>
                    <a:pt x="123757" y="295067"/>
                  </a:lnTo>
                  <a:lnTo>
                    <a:pt x="169111" y="278207"/>
                  </a:lnTo>
                  <a:lnTo>
                    <a:pt x="207785" y="242026"/>
                  </a:lnTo>
                  <a:lnTo>
                    <a:pt x="212708" y="231487"/>
                  </a:lnTo>
                  <a:lnTo>
                    <a:pt x="240483" y="237811"/>
                  </a:lnTo>
                  <a:lnTo>
                    <a:pt x="260172" y="240620"/>
                  </a:lnTo>
                  <a:lnTo>
                    <a:pt x="277751" y="244133"/>
                  </a:lnTo>
                  <a:lnTo>
                    <a:pt x="294276" y="246241"/>
                  </a:lnTo>
                  <a:lnTo>
                    <a:pt x="312558" y="247295"/>
                  </a:lnTo>
                  <a:lnTo>
                    <a:pt x="329434" y="247295"/>
                  </a:lnTo>
                  <a:lnTo>
                    <a:pt x="350530" y="245187"/>
                  </a:lnTo>
                  <a:lnTo>
                    <a:pt x="372680" y="241674"/>
                  </a:lnTo>
                  <a:lnTo>
                    <a:pt x="391665" y="236757"/>
                  </a:lnTo>
                  <a:lnTo>
                    <a:pt x="406783" y="231136"/>
                  </a:lnTo>
                  <a:lnTo>
                    <a:pt x="421549" y="244835"/>
                  </a:lnTo>
                  <a:lnTo>
                    <a:pt x="451082" y="275045"/>
                  </a:lnTo>
                  <a:lnTo>
                    <a:pt x="477099" y="286637"/>
                  </a:lnTo>
                  <a:lnTo>
                    <a:pt x="479560" y="288043"/>
                  </a:lnTo>
                  <a:lnTo>
                    <a:pt x="481319" y="290150"/>
                  </a:lnTo>
                  <a:lnTo>
                    <a:pt x="485538" y="299283"/>
                  </a:lnTo>
                  <a:lnTo>
                    <a:pt x="491867" y="318251"/>
                  </a:lnTo>
                  <a:lnTo>
                    <a:pt x="493976" y="345650"/>
                  </a:lnTo>
                  <a:lnTo>
                    <a:pt x="485538" y="387804"/>
                  </a:lnTo>
                  <a:lnTo>
                    <a:pt x="474990" y="425390"/>
                  </a:lnTo>
                  <a:lnTo>
                    <a:pt x="462333" y="463327"/>
                  </a:lnTo>
                  <a:lnTo>
                    <a:pt x="439480" y="511802"/>
                  </a:lnTo>
                  <a:lnTo>
                    <a:pt x="529837" y="423282"/>
                  </a:lnTo>
                  <a:lnTo>
                    <a:pt x="565699" y="382534"/>
                  </a:lnTo>
                  <a:lnTo>
                    <a:pt x="605428" y="315090"/>
                  </a:lnTo>
                  <a:lnTo>
                    <a:pt x="622305" y="268020"/>
                  </a:lnTo>
                  <a:lnTo>
                    <a:pt x="626524" y="241674"/>
                  </a:lnTo>
                  <a:lnTo>
                    <a:pt x="626524" y="220598"/>
                  </a:lnTo>
                  <a:lnTo>
                    <a:pt x="607537" y="186173"/>
                  </a:lnTo>
                  <a:lnTo>
                    <a:pt x="574136" y="173527"/>
                  </a:lnTo>
                  <a:lnTo>
                    <a:pt x="563590" y="170366"/>
                  </a:lnTo>
                  <a:lnTo>
                    <a:pt x="557262" y="158775"/>
                  </a:lnTo>
                  <a:lnTo>
                    <a:pt x="561480" y="142967"/>
                  </a:lnTo>
                  <a:lnTo>
                    <a:pt x="570972" y="126105"/>
                  </a:lnTo>
                  <a:lnTo>
                    <a:pt x="579410" y="112758"/>
                  </a:lnTo>
                  <a:lnTo>
                    <a:pt x="590309" y="100112"/>
                  </a:lnTo>
                  <a:lnTo>
                    <a:pt x="602968" y="95194"/>
                  </a:lnTo>
                  <a:lnTo>
                    <a:pt x="623007" y="88520"/>
                  </a:lnTo>
                  <a:lnTo>
                    <a:pt x="631445" y="84656"/>
                  </a:lnTo>
                  <a:lnTo>
                    <a:pt x="655353" y="57256"/>
                  </a:lnTo>
                  <a:lnTo>
                    <a:pt x="656760" y="53041"/>
                  </a:lnTo>
                  <a:lnTo>
                    <a:pt x="659923" y="50232"/>
                  </a:lnTo>
                  <a:lnTo>
                    <a:pt x="671174" y="38639"/>
                  </a:lnTo>
                  <a:lnTo>
                    <a:pt x="675745" y="33370"/>
                  </a:lnTo>
                  <a:lnTo>
                    <a:pt x="682073" y="27047"/>
                  </a:lnTo>
                  <a:lnTo>
                    <a:pt x="686995" y="22832"/>
                  </a:lnTo>
                  <a:lnTo>
                    <a:pt x="700003" y="12997"/>
                  </a:lnTo>
                  <a:lnTo>
                    <a:pt x="686995" y="10888"/>
                  </a:lnTo>
                  <a:lnTo>
                    <a:pt x="679964" y="10537"/>
                  </a:lnTo>
                  <a:lnTo>
                    <a:pt x="671876" y="10888"/>
                  </a:lnTo>
                  <a:lnTo>
                    <a:pt x="663087" y="11943"/>
                  </a:lnTo>
                  <a:lnTo>
                    <a:pt x="652893" y="13699"/>
                  </a:lnTo>
                  <a:lnTo>
                    <a:pt x="647266" y="15104"/>
                  </a:lnTo>
                  <a:lnTo>
                    <a:pt x="645157" y="13348"/>
                  </a:lnTo>
                  <a:lnTo>
                    <a:pt x="642344" y="13348"/>
                  </a:lnTo>
                  <a:lnTo>
                    <a:pt x="639884" y="15104"/>
                  </a:lnTo>
                  <a:lnTo>
                    <a:pt x="636367" y="10537"/>
                  </a:lnTo>
                  <a:lnTo>
                    <a:pt x="632148" y="7376"/>
                  </a:lnTo>
                  <a:lnTo>
                    <a:pt x="626875" y="4566"/>
                  </a:lnTo>
                  <a:lnTo>
                    <a:pt x="615624" y="1054"/>
                  </a:lnTo>
                  <a:lnTo>
                    <a:pt x="602264" y="0"/>
                  </a:lnTo>
                  <a:close/>
                </a:path>
              </a:pathLst>
            </a:custGeom>
            <a:solidFill>
              <a:srgbClr val="FFFFFF"/>
            </a:solidFill>
          </p:spPr>
          <p:txBody>
            <a:bodyPr wrap="square" lIns="0" tIns="0" rIns="0" bIns="0" rtlCol="0"/>
            <a:lstStyle/>
            <a:p>
              <a:endParaRPr/>
            </a:p>
          </p:txBody>
        </p:sp>
        <p:sp>
          <p:nvSpPr>
            <p:cNvPr id="146" name="object 146"/>
            <p:cNvSpPr/>
            <p:nvPr/>
          </p:nvSpPr>
          <p:spPr>
            <a:xfrm>
              <a:off x="3814213" y="5262067"/>
              <a:ext cx="700405" cy="511809"/>
            </a:xfrm>
            <a:custGeom>
              <a:avLst/>
              <a:gdLst/>
              <a:ahLst/>
              <a:cxnLst/>
              <a:rect l="l" t="t" r="r" b="b"/>
              <a:pathLst>
                <a:path w="700404" h="511810">
                  <a:moveTo>
                    <a:pt x="700004" y="12997"/>
                  </a:moveTo>
                  <a:lnTo>
                    <a:pt x="686995" y="10889"/>
                  </a:lnTo>
                  <a:lnTo>
                    <a:pt x="679963" y="10538"/>
                  </a:lnTo>
                  <a:lnTo>
                    <a:pt x="671877" y="10889"/>
                  </a:lnTo>
                  <a:lnTo>
                    <a:pt x="663087" y="11943"/>
                  </a:lnTo>
                  <a:lnTo>
                    <a:pt x="652891" y="13699"/>
                  </a:lnTo>
                  <a:lnTo>
                    <a:pt x="647266" y="15104"/>
                  </a:lnTo>
                  <a:lnTo>
                    <a:pt x="645157" y="13348"/>
                  </a:lnTo>
                  <a:lnTo>
                    <a:pt x="642344" y="13348"/>
                  </a:lnTo>
                  <a:lnTo>
                    <a:pt x="639883" y="15104"/>
                  </a:lnTo>
                  <a:lnTo>
                    <a:pt x="636367" y="10538"/>
                  </a:lnTo>
                  <a:lnTo>
                    <a:pt x="632148" y="7376"/>
                  </a:lnTo>
                  <a:lnTo>
                    <a:pt x="626874" y="4566"/>
                  </a:lnTo>
                  <a:lnTo>
                    <a:pt x="615624" y="1053"/>
                  </a:lnTo>
                  <a:lnTo>
                    <a:pt x="602263" y="0"/>
                  </a:lnTo>
                  <a:lnTo>
                    <a:pt x="587497" y="1053"/>
                  </a:lnTo>
                  <a:lnTo>
                    <a:pt x="548119" y="17563"/>
                  </a:lnTo>
                  <a:lnTo>
                    <a:pt x="531595" y="41098"/>
                  </a:lnTo>
                  <a:lnTo>
                    <a:pt x="527727" y="45314"/>
                  </a:lnTo>
                  <a:lnTo>
                    <a:pt x="494679" y="67444"/>
                  </a:lnTo>
                  <a:lnTo>
                    <a:pt x="477451" y="71659"/>
                  </a:lnTo>
                  <a:lnTo>
                    <a:pt x="469364" y="70605"/>
                  </a:lnTo>
                  <a:lnTo>
                    <a:pt x="460575" y="69903"/>
                  </a:lnTo>
                  <a:lnTo>
                    <a:pt x="441589" y="68849"/>
                  </a:lnTo>
                  <a:lnTo>
                    <a:pt x="411353" y="68498"/>
                  </a:lnTo>
                  <a:lnTo>
                    <a:pt x="379711" y="68849"/>
                  </a:lnTo>
                  <a:lnTo>
                    <a:pt x="334356" y="73767"/>
                  </a:lnTo>
                  <a:lnTo>
                    <a:pt x="282322" y="89925"/>
                  </a:lnTo>
                  <a:lnTo>
                    <a:pt x="235561" y="120134"/>
                  </a:lnTo>
                  <a:lnTo>
                    <a:pt x="203215" y="144021"/>
                  </a:lnTo>
                  <a:lnTo>
                    <a:pt x="187394" y="155262"/>
                  </a:lnTo>
                  <a:lnTo>
                    <a:pt x="168057" y="149641"/>
                  </a:lnTo>
                  <a:lnTo>
                    <a:pt x="149774" y="145426"/>
                  </a:lnTo>
                  <a:lnTo>
                    <a:pt x="123406" y="143670"/>
                  </a:lnTo>
                  <a:lnTo>
                    <a:pt x="99146" y="144372"/>
                  </a:lnTo>
                  <a:lnTo>
                    <a:pt x="52034" y="155613"/>
                  </a:lnTo>
                  <a:lnTo>
                    <a:pt x="703" y="241323"/>
                  </a:lnTo>
                  <a:lnTo>
                    <a:pt x="0" y="243782"/>
                  </a:lnTo>
                  <a:lnTo>
                    <a:pt x="703" y="245890"/>
                  </a:lnTo>
                  <a:lnTo>
                    <a:pt x="1757" y="247295"/>
                  </a:lnTo>
                  <a:lnTo>
                    <a:pt x="68910" y="298581"/>
                  </a:lnTo>
                  <a:lnTo>
                    <a:pt x="72777" y="300688"/>
                  </a:lnTo>
                  <a:lnTo>
                    <a:pt x="75942" y="301742"/>
                  </a:lnTo>
                  <a:lnTo>
                    <a:pt x="80161" y="301742"/>
                  </a:lnTo>
                  <a:lnTo>
                    <a:pt x="123757" y="295068"/>
                  </a:lnTo>
                  <a:lnTo>
                    <a:pt x="169112" y="278207"/>
                  </a:lnTo>
                  <a:lnTo>
                    <a:pt x="207786" y="242026"/>
                  </a:lnTo>
                  <a:lnTo>
                    <a:pt x="212708" y="231488"/>
                  </a:lnTo>
                  <a:lnTo>
                    <a:pt x="227826" y="235000"/>
                  </a:lnTo>
                  <a:lnTo>
                    <a:pt x="240483" y="237811"/>
                  </a:lnTo>
                  <a:lnTo>
                    <a:pt x="260172" y="240621"/>
                  </a:lnTo>
                  <a:lnTo>
                    <a:pt x="277751" y="244133"/>
                  </a:lnTo>
                  <a:lnTo>
                    <a:pt x="294276" y="246241"/>
                  </a:lnTo>
                  <a:lnTo>
                    <a:pt x="312558" y="247295"/>
                  </a:lnTo>
                  <a:lnTo>
                    <a:pt x="329434" y="247295"/>
                  </a:lnTo>
                  <a:lnTo>
                    <a:pt x="350529" y="245187"/>
                  </a:lnTo>
                  <a:lnTo>
                    <a:pt x="372679" y="241675"/>
                  </a:lnTo>
                  <a:lnTo>
                    <a:pt x="391664" y="236757"/>
                  </a:lnTo>
                  <a:lnTo>
                    <a:pt x="406782" y="231136"/>
                  </a:lnTo>
                  <a:lnTo>
                    <a:pt x="421549" y="244836"/>
                  </a:lnTo>
                  <a:lnTo>
                    <a:pt x="451082" y="275045"/>
                  </a:lnTo>
                  <a:lnTo>
                    <a:pt x="477099" y="286637"/>
                  </a:lnTo>
                  <a:lnTo>
                    <a:pt x="479560" y="288042"/>
                  </a:lnTo>
                  <a:lnTo>
                    <a:pt x="481318" y="290150"/>
                  </a:lnTo>
                  <a:lnTo>
                    <a:pt x="485537" y="299283"/>
                  </a:lnTo>
                  <a:lnTo>
                    <a:pt x="491866" y="318252"/>
                  </a:lnTo>
                  <a:lnTo>
                    <a:pt x="493975" y="345651"/>
                  </a:lnTo>
                  <a:lnTo>
                    <a:pt x="485537" y="387804"/>
                  </a:lnTo>
                  <a:lnTo>
                    <a:pt x="474990" y="425390"/>
                  </a:lnTo>
                  <a:lnTo>
                    <a:pt x="462333" y="463327"/>
                  </a:lnTo>
                  <a:lnTo>
                    <a:pt x="439480" y="511803"/>
                  </a:lnTo>
                  <a:lnTo>
                    <a:pt x="529837" y="423282"/>
                  </a:lnTo>
                  <a:lnTo>
                    <a:pt x="565699" y="382535"/>
                  </a:lnTo>
                  <a:lnTo>
                    <a:pt x="587497" y="345651"/>
                  </a:lnTo>
                  <a:lnTo>
                    <a:pt x="618085" y="286637"/>
                  </a:lnTo>
                  <a:lnTo>
                    <a:pt x="626523" y="241675"/>
                  </a:lnTo>
                  <a:lnTo>
                    <a:pt x="626523" y="220598"/>
                  </a:lnTo>
                  <a:lnTo>
                    <a:pt x="607537" y="186174"/>
                  </a:lnTo>
                  <a:lnTo>
                    <a:pt x="574137" y="173528"/>
                  </a:lnTo>
                  <a:lnTo>
                    <a:pt x="563589" y="170366"/>
                  </a:lnTo>
                  <a:lnTo>
                    <a:pt x="557261" y="158774"/>
                  </a:lnTo>
                  <a:lnTo>
                    <a:pt x="561480" y="142967"/>
                  </a:lnTo>
                  <a:lnTo>
                    <a:pt x="570972" y="126106"/>
                  </a:lnTo>
                  <a:lnTo>
                    <a:pt x="579410" y="112758"/>
                  </a:lnTo>
                  <a:lnTo>
                    <a:pt x="590309" y="100112"/>
                  </a:lnTo>
                  <a:lnTo>
                    <a:pt x="602967" y="95194"/>
                  </a:lnTo>
                  <a:lnTo>
                    <a:pt x="613866" y="91681"/>
                  </a:lnTo>
                  <a:lnTo>
                    <a:pt x="623007" y="88520"/>
                  </a:lnTo>
                  <a:lnTo>
                    <a:pt x="653946" y="63931"/>
                  </a:lnTo>
                  <a:lnTo>
                    <a:pt x="655353" y="57257"/>
                  </a:lnTo>
                  <a:lnTo>
                    <a:pt x="656759" y="53042"/>
                  </a:lnTo>
                  <a:lnTo>
                    <a:pt x="659923" y="50231"/>
                  </a:lnTo>
                  <a:lnTo>
                    <a:pt x="664845" y="45314"/>
                  </a:lnTo>
                  <a:lnTo>
                    <a:pt x="671174" y="38639"/>
                  </a:lnTo>
                  <a:lnTo>
                    <a:pt x="675744" y="33370"/>
                  </a:lnTo>
                  <a:lnTo>
                    <a:pt x="682073" y="27047"/>
                  </a:lnTo>
                  <a:lnTo>
                    <a:pt x="686995" y="22832"/>
                  </a:lnTo>
                  <a:lnTo>
                    <a:pt x="700004" y="12997"/>
                  </a:lnTo>
                  <a:close/>
                </a:path>
              </a:pathLst>
            </a:custGeom>
            <a:ln w="3175">
              <a:solidFill>
                <a:srgbClr val="000000"/>
              </a:solidFill>
            </a:ln>
          </p:spPr>
          <p:txBody>
            <a:bodyPr wrap="square" lIns="0" tIns="0" rIns="0" bIns="0" rtlCol="0"/>
            <a:lstStyle/>
            <a:p>
              <a:endParaRPr/>
            </a:p>
          </p:txBody>
        </p:sp>
        <p:pic>
          <p:nvPicPr>
            <p:cNvPr id="147" name="object 147"/>
            <p:cNvPicPr/>
            <p:nvPr/>
          </p:nvPicPr>
          <p:blipFill>
            <a:blip r:embed="rId15" cstate="print"/>
            <a:stretch>
              <a:fillRect/>
            </a:stretch>
          </p:blipFill>
          <p:spPr>
            <a:xfrm>
              <a:off x="3838473" y="5416276"/>
              <a:ext cx="199697" cy="112758"/>
            </a:xfrm>
            <a:prstGeom prst="rect">
              <a:avLst/>
            </a:prstGeom>
          </p:spPr>
        </p:pic>
        <p:sp>
          <p:nvSpPr>
            <p:cNvPr id="148" name="object 148"/>
            <p:cNvSpPr/>
            <p:nvPr/>
          </p:nvSpPr>
          <p:spPr>
            <a:xfrm>
              <a:off x="4422101" y="5296141"/>
              <a:ext cx="6985" cy="7620"/>
            </a:xfrm>
            <a:custGeom>
              <a:avLst/>
              <a:gdLst/>
              <a:ahLst/>
              <a:cxnLst/>
              <a:rect l="l" t="t" r="r" b="b"/>
              <a:pathLst>
                <a:path w="6985" h="7620">
                  <a:moveTo>
                    <a:pt x="5195" y="0"/>
                  </a:moveTo>
                  <a:lnTo>
                    <a:pt x="1484" y="0"/>
                  </a:lnTo>
                  <a:lnTo>
                    <a:pt x="0" y="1560"/>
                  </a:lnTo>
                  <a:lnTo>
                    <a:pt x="0" y="3512"/>
                  </a:lnTo>
                  <a:lnTo>
                    <a:pt x="0" y="5464"/>
                  </a:lnTo>
                  <a:lnTo>
                    <a:pt x="1484" y="7025"/>
                  </a:lnTo>
                  <a:lnTo>
                    <a:pt x="5195" y="7025"/>
                  </a:lnTo>
                  <a:lnTo>
                    <a:pt x="6680" y="5464"/>
                  </a:lnTo>
                  <a:lnTo>
                    <a:pt x="6680" y="1560"/>
                  </a:lnTo>
                  <a:lnTo>
                    <a:pt x="5195" y="0"/>
                  </a:lnTo>
                  <a:close/>
                </a:path>
              </a:pathLst>
            </a:custGeom>
            <a:solidFill>
              <a:srgbClr val="000000"/>
            </a:solidFill>
          </p:spPr>
          <p:txBody>
            <a:bodyPr wrap="square" lIns="0" tIns="0" rIns="0" bIns="0" rtlCol="0"/>
            <a:lstStyle/>
            <a:p>
              <a:endParaRPr/>
            </a:p>
          </p:txBody>
        </p:sp>
        <p:sp>
          <p:nvSpPr>
            <p:cNvPr id="149" name="object 149"/>
            <p:cNvSpPr/>
            <p:nvPr/>
          </p:nvSpPr>
          <p:spPr>
            <a:xfrm>
              <a:off x="4405929" y="5294033"/>
              <a:ext cx="28575" cy="17780"/>
            </a:xfrm>
            <a:custGeom>
              <a:avLst/>
              <a:gdLst/>
              <a:ahLst/>
              <a:cxnLst/>
              <a:rect l="l" t="t" r="r" b="b"/>
              <a:pathLst>
                <a:path w="28575" h="17779">
                  <a:moveTo>
                    <a:pt x="28126" y="0"/>
                  </a:moveTo>
                  <a:lnTo>
                    <a:pt x="10899" y="17563"/>
                  </a:lnTo>
                  <a:lnTo>
                    <a:pt x="6328" y="16861"/>
                  </a:lnTo>
                  <a:lnTo>
                    <a:pt x="3867" y="15455"/>
                  </a:lnTo>
                  <a:lnTo>
                    <a:pt x="1757" y="12997"/>
                  </a:lnTo>
                  <a:lnTo>
                    <a:pt x="0" y="10186"/>
                  </a:lnTo>
                </a:path>
              </a:pathLst>
            </a:custGeom>
            <a:ln w="3175">
              <a:solidFill>
                <a:srgbClr val="000000"/>
              </a:solidFill>
            </a:ln>
          </p:spPr>
          <p:txBody>
            <a:bodyPr wrap="square" lIns="0" tIns="0" rIns="0" bIns="0" rtlCol="0"/>
            <a:lstStyle/>
            <a:p>
              <a:endParaRPr/>
            </a:p>
          </p:txBody>
        </p:sp>
        <p:sp>
          <p:nvSpPr>
            <p:cNvPr id="150" name="object 150"/>
            <p:cNvSpPr/>
            <p:nvPr/>
          </p:nvSpPr>
          <p:spPr>
            <a:xfrm>
              <a:off x="4424562" y="5294384"/>
              <a:ext cx="6985" cy="6985"/>
            </a:xfrm>
            <a:custGeom>
              <a:avLst/>
              <a:gdLst/>
              <a:ahLst/>
              <a:cxnLst/>
              <a:rect l="l" t="t" r="r" b="b"/>
              <a:pathLst>
                <a:path w="6985" h="6985">
                  <a:moveTo>
                    <a:pt x="5195" y="0"/>
                  </a:moveTo>
                  <a:lnTo>
                    <a:pt x="1484" y="0"/>
                  </a:lnTo>
                  <a:lnTo>
                    <a:pt x="0" y="1483"/>
                  </a:lnTo>
                  <a:lnTo>
                    <a:pt x="0" y="3337"/>
                  </a:lnTo>
                  <a:lnTo>
                    <a:pt x="0" y="5191"/>
                  </a:lnTo>
                  <a:lnTo>
                    <a:pt x="1484" y="6673"/>
                  </a:lnTo>
                  <a:lnTo>
                    <a:pt x="5195" y="6673"/>
                  </a:lnTo>
                  <a:lnTo>
                    <a:pt x="6680" y="5191"/>
                  </a:lnTo>
                  <a:lnTo>
                    <a:pt x="6680" y="1483"/>
                  </a:lnTo>
                  <a:lnTo>
                    <a:pt x="5195" y="0"/>
                  </a:lnTo>
                  <a:close/>
                </a:path>
              </a:pathLst>
            </a:custGeom>
            <a:solidFill>
              <a:srgbClr val="000000"/>
            </a:solidFill>
          </p:spPr>
          <p:txBody>
            <a:bodyPr wrap="square" lIns="0" tIns="0" rIns="0" bIns="0" rtlCol="0"/>
            <a:lstStyle/>
            <a:p>
              <a:endParaRPr/>
            </a:p>
          </p:txBody>
        </p:sp>
        <p:sp>
          <p:nvSpPr>
            <p:cNvPr id="151" name="object 151"/>
            <p:cNvSpPr/>
            <p:nvPr/>
          </p:nvSpPr>
          <p:spPr>
            <a:xfrm>
              <a:off x="4427024" y="5296843"/>
              <a:ext cx="4445" cy="4445"/>
            </a:xfrm>
            <a:custGeom>
              <a:avLst/>
              <a:gdLst/>
              <a:ahLst/>
              <a:cxnLst/>
              <a:rect l="l" t="t" r="r" b="b"/>
              <a:pathLst>
                <a:path w="4445" h="4445">
                  <a:moveTo>
                    <a:pt x="3281" y="0"/>
                  </a:moveTo>
                  <a:lnTo>
                    <a:pt x="937" y="0"/>
                  </a:lnTo>
                  <a:lnTo>
                    <a:pt x="0" y="937"/>
                  </a:lnTo>
                  <a:lnTo>
                    <a:pt x="0" y="2108"/>
                  </a:lnTo>
                  <a:lnTo>
                    <a:pt x="0" y="3279"/>
                  </a:lnTo>
                  <a:lnTo>
                    <a:pt x="937" y="4216"/>
                  </a:lnTo>
                  <a:lnTo>
                    <a:pt x="3281" y="4216"/>
                  </a:lnTo>
                  <a:lnTo>
                    <a:pt x="4218" y="3279"/>
                  </a:lnTo>
                  <a:lnTo>
                    <a:pt x="4218" y="937"/>
                  </a:lnTo>
                  <a:lnTo>
                    <a:pt x="3281" y="0"/>
                  </a:lnTo>
                  <a:close/>
                </a:path>
              </a:pathLst>
            </a:custGeom>
            <a:solidFill>
              <a:srgbClr val="FFFFFF"/>
            </a:solidFill>
          </p:spPr>
          <p:txBody>
            <a:bodyPr wrap="square" lIns="0" tIns="0" rIns="0" bIns="0" rtlCol="0"/>
            <a:lstStyle/>
            <a:p>
              <a:endParaRPr/>
            </a:p>
          </p:txBody>
        </p:sp>
        <p:sp>
          <p:nvSpPr>
            <p:cNvPr id="152" name="object 152"/>
            <p:cNvSpPr/>
            <p:nvPr/>
          </p:nvSpPr>
          <p:spPr>
            <a:xfrm>
              <a:off x="4230488" y="5486882"/>
              <a:ext cx="38735" cy="15875"/>
            </a:xfrm>
            <a:custGeom>
              <a:avLst/>
              <a:gdLst/>
              <a:ahLst/>
              <a:cxnLst/>
              <a:rect l="l" t="t" r="r" b="b"/>
              <a:pathLst>
                <a:path w="38735" h="15875">
                  <a:moveTo>
                    <a:pt x="38674" y="0"/>
                  </a:moveTo>
                  <a:lnTo>
                    <a:pt x="27423" y="5620"/>
                  </a:lnTo>
                  <a:lnTo>
                    <a:pt x="17930" y="9835"/>
                  </a:lnTo>
                  <a:lnTo>
                    <a:pt x="7383" y="13348"/>
                  </a:lnTo>
                  <a:lnTo>
                    <a:pt x="0" y="15455"/>
                  </a:lnTo>
                </a:path>
              </a:pathLst>
            </a:custGeom>
            <a:ln w="3175">
              <a:solidFill>
                <a:srgbClr val="000000"/>
              </a:solidFill>
            </a:ln>
          </p:spPr>
          <p:txBody>
            <a:bodyPr wrap="square" lIns="0" tIns="0" rIns="0" bIns="0" rtlCol="0"/>
            <a:lstStyle/>
            <a:p>
              <a:endParaRPr/>
            </a:p>
          </p:txBody>
        </p:sp>
        <p:sp>
          <p:nvSpPr>
            <p:cNvPr id="153" name="object 153"/>
            <p:cNvSpPr/>
            <p:nvPr/>
          </p:nvSpPr>
          <p:spPr>
            <a:xfrm>
              <a:off x="4241739" y="5500933"/>
              <a:ext cx="41910" cy="12700"/>
            </a:xfrm>
            <a:custGeom>
              <a:avLst/>
              <a:gdLst/>
              <a:ahLst/>
              <a:cxnLst/>
              <a:rect l="l" t="t" r="r" b="b"/>
              <a:pathLst>
                <a:path w="41910" h="12700">
                  <a:moveTo>
                    <a:pt x="41838" y="0"/>
                  </a:moveTo>
                  <a:lnTo>
                    <a:pt x="33048" y="3863"/>
                  </a:lnTo>
                  <a:lnTo>
                    <a:pt x="23556" y="7025"/>
                  </a:lnTo>
                  <a:lnTo>
                    <a:pt x="14766" y="9484"/>
                  </a:lnTo>
                  <a:lnTo>
                    <a:pt x="7734" y="11240"/>
                  </a:lnTo>
                  <a:lnTo>
                    <a:pt x="0" y="12645"/>
                  </a:lnTo>
                </a:path>
              </a:pathLst>
            </a:custGeom>
            <a:ln w="3175">
              <a:solidFill>
                <a:srgbClr val="000000"/>
              </a:solidFill>
            </a:ln>
          </p:spPr>
          <p:txBody>
            <a:bodyPr wrap="square" lIns="0" tIns="0" rIns="0" bIns="0" rtlCol="0"/>
            <a:lstStyle/>
            <a:p>
              <a:endParaRPr/>
            </a:p>
          </p:txBody>
        </p:sp>
        <p:sp>
          <p:nvSpPr>
            <p:cNvPr id="154" name="object 154"/>
            <p:cNvSpPr/>
            <p:nvPr/>
          </p:nvSpPr>
          <p:spPr>
            <a:xfrm>
              <a:off x="4254395" y="5519199"/>
              <a:ext cx="45720" cy="7620"/>
            </a:xfrm>
            <a:custGeom>
              <a:avLst/>
              <a:gdLst/>
              <a:ahLst/>
              <a:cxnLst/>
              <a:rect l="l" t="t" r="r" b="b"/>
              <a:pathLst>
                <a:path w="45720" h="7620">
                  <a:moveTo>
                    <a:pt x="45705" y="0"/>
                  </a:moveTo>
                  <a:lnTo>
                    <a:pt x="33048" y="3512"/>
                  </a:lnTo>
                  <a:lnTo>
                    <a:pt x="20743" y="5971"/>
                  </a:lnTo>
                  <a:lnTo>
                    <a:pt x="11602" y="7025"/>
                  </a:lnTo>
                  <a:lnTo>
                    <a:pt x="0" y="7025"/>
                  </a:lnTo>
                </a:path>
              </a:pathLst>
            </a:custGeom>
            <a:ln w="3175">
              <a:solidFill>
                <a:srgbClr val="000000"/>
              </a:solidFill>
            </a:ln>
          </p:spPr>
          <p:txBody>
            <a:bodyPr wrap="square" lIns="0" tIns="0" rIns="0" bIns="0" rtlCol="0"/>
            <a:lstStyle/>
            <a:p>
              <a:endParaRPr/>
            </a:p>
          </p:txBody>
        </p:sp>
        <p:sp>
          <p:nvSpPr>
            <p:cNvPr id="155" name="object 155"/>
            <p:cNvSpPr/>
            <p:nvPr/>
          </p:nvSpPr>
          <p:spPr>
            <a:xfrm>
              <a:off x="4307837" y="5594723"/>
              <a:ext cx="22225" cy="21590"/>
            </a:xfrm>
            <a:custGeom>
              <a:avLst/>
              <a:gdLst/>
              <a:ahLst/>
              <a:cxnLst/>
              <a:rect l="l" t="t" r="r" b="b"/>
              <a:pathLst>
                <a:path w="22225" h="21589">
                  <a:moveTo>
                    <a:pt x="22149" y="0"/>
                  </a:moveTo>
                  <a:lnTo>
                    <a:pt x="13711" y="8430"/>
                  </a:lnTo>
                  <a:lnTo>
                    <a:pt x="5273" y="15807"/>
                  </a:lnTo>
                  <a:lnTo>
                    <a:pt x="0" y="21076"/>
                  </a:lnTo>
                </a:path>
              </a:pathLst>
            </a:custGeom>
            <a:ln w="3175">
              <a:solidFill>
                <a:srgbClr val="000000"/>
              </a:solidFill>
            </a:ln>
          </p:spPr>
          <p:txBody>
            <a:bodyPr wrap="square" lIns="0" tIns="0" rIns="0" bIns="0" rtlCol="0"/>
            <a:lstStyle/>
            <a:p>
              <a:endParaRPr/>
            </a:p>
          </p:txBody>
        </p:sp>
        <p:sp>
          <p:nvSpPr>
            <p:cNvPr id="156" name="object 156"/>
            <p:cNvSpPr/>
            <p:nvPr/>
          </p:nvSpPr>
          <p:spPr>
            <a:xfrm>
              <a:off x="4297289" y="5628445"/>
              <a:ext cx="29845" cy="34925"/>
            </a:xfrm>
            <a:custGeom>
              <a:avLst/>
              <a:gdLst/>
              <a:ahLst/>
              <a:cxnLst/>
              <a:rect l="l" t="t" r="r" b="b"/>
              <a:pathLst>
                <a:path w="29845" h="34925">
                  <a:moveTo>
                    <a:pt x="29533" y="0"/>
                  </a:moveTo>
                  <a:lnTo>
                    <a:pt x="15821" y="15807"/>
                  </a:lnTo>
                  <a:lnTo>
                    <a:pt x="1054" y="33722"/>
                  </a:lnTo>
                  <a:lnTo>
                    <a:pt x="0" y="34775"/>
                  </a:lnTo>
                </a:path>
              </a:pathLst>
            </a:custGeom>
            <a:ln w="3175">
              <a:solidFill>
                <a:srgbClr val="000000"/>
              </a:solidFill>
            </a:ln>
          </p:spPr>
          <p:txBody>
            <a:bodyPr wrap="square" lIns="0" tIns="0" rIns="0" bIns="0" rtlCol="0"/>
            <a:lstStyle/>
            <a:p>
              <a:endParaRPr/>
            </a:p>
          </p:txBody>
        </p:sp>
        <p:sp>
          <p:nvSpPr>
            <p:cNvPr id="157" name="object 157"/>
            <p:cNvSpPr/>
            <p:nvPr/>
          </p:nvSpPr>
          <p:spPr>
            <a:xfrm>
              <a:off x="4389755" y="5276822"/>
              <a:ext cx="64769" cy="41910"/>
            </a:xfrm>
            <a:custGeom>
              <a:avLst/>
              <a:gdLst/>
              <a:ahLst/>
              <a:cxnLst/>
              <a:rect l="l" t="t" r="r" b="b"/>
              <a:pathLst>
                <a:path w="64770" h="41910">
                  <a:moveTo>
                    <a:pt x="64691" y="0"/>
                  </a:moveTo>
                  <a:lnTo>
                    <a:pt x="64691" y="4215"/>
                  </a:lnTo>
                  <a:lnTo>
                    <a:pt x="63285" y="8781"/>
                  </a:lnTo>
                  <a:lnTo>
                    <a:pt x="60824" y="11943"/>
                  </a:lnTo>
                  <a:lnTo>
                    <a:pt x="57308" y="14753"/>
                  </a:lnTo>
                  <a:lnTo>
                    <a:pt x="48870" y="16509"/>
                  </a:lnTo>
                  <a:lnTo>
                    <a:pt x="40783" y="17563"/>
                  </a:lnTo>
                  <a:lnTo>
                    <a:pt x="29181" y="20725"/>
                  </a:lnTo>
                  <a:lnTo>
                    <a:pt x="19688" y="24940"/>
                  </a:lnTo>
                  <a:lnTo>
                    <a:pt x="11953" y="30209"/>
                  </a:lnTo>
                  <a:lnTo>
                    <a:pt x="5976" y="36883"/>
                  </a:lnTo>
                  <a:lnTo>
                    <a:pt x="0" y="41801"/>
                  </a:lnTo>
                </a:path>
              </a:pathLst>
            </a:custGeom>
            <a:ln w="3175">
              <a:solidFill>
                <a:srgbClr val="000000"/>
              </a:solidFill>
            </a:ln>
          </p:spPr>
          <p:txBody>
            <a:bodyPr wrap="square" lIns="0" tIns="0" rIns="0" bIns="0" rtlCol="0"/>
            <a:lstStyle/>
            <a:p>
              <a:endParaRPr/>
            </a:p>
          </p:txBody>
        </p:sp>
        <p:sp>
          <p:nvSpPr>
            <p:cNvPr id="158" name="object 158"/>
            <p:cNvSpPr/>
            <p:nvPr/>
          </p:nvSpPr>
          <p:spPr>
            <a:xfrm>
              <a:off x="4451283" y="5277173"/>
              <a:ext cx="11430" cy="12700"/>
            </a:xfrm>
            <a:custGeom>
              <a:avLst/>
              <a:gdLst/>
              <a:ahLst/>
              <a:cxnLst/>
              <a:rect l="l" t="t" r="r" b="b"/>
              <a:pathLst>
                <a:path w="11429" h="12700">
                  <a:moveTo>
                    <a:pt x="10899" y="0"/>
                  </a:moveTo>
                  <a:lnTo>
                    <a:pt x="3867" y="10538"/>
                  </a:lnTo>
                  <a:lnTo>
                    <a:pt x="0" y="12294"/>
                  </a:lnTo>
                </a:path>
              </a:pathLst>
            </a:custGeom>
            <a:ln w="3175">
              <a:solidFill>
                <a:srgbClr val="000000"/>
              </a:solidFill>
            </a:ln>
          </p:spPr>
          <p:txBody>
            <a:bodyPr wrap="square" lIns="0" tIns="0" rIns="0" bIns="0" rtlCol="0"/>
            <a:lstStyle/>
            <a:p>
              <a:endParaRPr/>
            </a:p>
          </p:txBody>
        </p:sp>
        <p:sp>
          <p:nvSpPr>
            <p:cNvPr id="159" name="object 159"/>
            <p:cNvSpPr/>
            <p:nvPr/>
          </p:nvSpPr>
          <p:spPr>
            <a:xfrm>
              <a:off x="4473433" y="5276119"/>
              <a:ext cx="38735" cy="19050"/>
            </a:xfrm>
            <a:custGeom>
              <a:avLst/>
              <a:gdLst/>
              <a:ahLst/>
              <a:cxnLst/>
              <a:rect l="l" t="t" r="r" b="b"/>
              <a:pathLst>
                <a:path w="38735" h="19050">
                  <a:moveTo>
                    <a:pt x="38322" y="0"/>
                  </a:moveTo>
                  <a:lnTo>
                    <a:pt x="25665" y="4566"/>
                  </a:lnTo>
                  <a:lnTo>
                    <a:pt x="19337" y="7376"/>
                  </a:lnTo>
                  <a:lnTo>
                    <a:pt x="13360" y="10538"/>
                  </a:lnTo>
                  <a:lnTo>
                    <a:pt x="6328" y="14753"/>
                  </a:lnTo>
                  <a:lnTo>
                    <a:pt x="0" y="18968"/>
                  </a:lnTo>
                </a:path>
              </a:pathLst>
            </a:custGeom>
            <a:ln w="3175">
              <a:solidFill>
                <a:srgbClr val="000000"/>
              </a:solidFill>
            </a:ln>
          </p:spPr>
          <p:txBody>
            <a:bodyPr wrap="square" lIns="0" tIns="0" rIns="0" bIns="0" rtlCol="0"/>
            <a:lstStyle/>
            <a:p>
              <a:endParaRPr/>
            </a:p>
          </p:txBody>
        </p:sp>
      </p:grpSp>
      <p:grpSp>
        <p:nvGrpSpPr>
          <p:cNvPr id="160" name="object 160"/>
          <p:cNvGrpSpPr/>
          <p:nvPr/>
        </p:nvGrpSpPr>
        <p:grpSpPr>
          <a:xfrm>
            <a:off x="1603011" y="4880661"/>
            <a:ext cx="1408430" cy="1047115"/>
            <a:chOff x="1603011" y="4880661"/>
            <a:chExt cx="1408430" cy="1047115"/>
          </a:xfrm>
        </p:grpSpPr>
        <p:sp>
          <p:nvSpPr>
            <p:cNvPr id="161" name="object 161"/>
            <p:cNvSpPr/>
            <p:nvPr/>
          </p:nvSpPr>
          <p:spPr>
            <a:xfrm>
              <a:off x="2431201" y="5263067"/>
              <a:ext cx="303530" cy="252729"/>
            </a:xfrm>
            <a:custGeom>
              <a:avLst/>
              <a:gdLst/>
              <a:ahLst/>
              <a:cxnLst/>
              <a:rect l="l" t="t" r="r" b="b"/>
              <a:pathLst>
                <a:path w="303530" h="252729">
                  <a:moveTo>
                    <a:pt x="303417" y="227975"/>
                  </a:moveTo>
                  <a:lnTo>
                    <a:pt x="286189" y="212519"/>
                  </a:lnTo>
                  <a:lnTo>
                    <a:pt x="271071" y="198468"/>
                  </a:lnTo>
                  <a:lnTo>
                    <a:pt x="265094" y="189335"/>
                  </a:lnTo>
                  <a:lnTo>
                    <a:pt x="263688" y="175284"/>
                  </a:lnTo>
                  <a:lnTo>
                    <a:pt x="266852" y="157369"/>
                  </a:lnTo>
                  <a:lnTo>
                    <a:pt x="267907" y="136293"/>
                  </a:lnTo>
                  <a:lnTo>
                    <a:pt x="260172" y="92033"/>
                  </a:lnTo>
                  <a:lnTo>
                    <a:pt x="219388" y="67092"/>
                  </a:lnTo>
                  <a:lnTo>
                    <a:pt x="110397" y="47421"/>
                  </a:lnTo>
                  <a:lnTo>
                    <a:pt x="103717" y="46016"/>
                  </a:lnTo>
                  <a:lnTo>
                    <a:pt x="66801" y="35478"/>
                  </a:lnTo>
                  <a:lnTo>
                    <a:pt x="0" y="0"/>
                  </a:lnTo>
                  <a:lnTo>
                    <a:pt x="23556" y="57608"/>
                  </a:lnTo>
                  <a:lnTo>
                    <a:pt x="44651" y="92735"/>
                  </a:lnTo>
                  <a:lnTo>
                    <a:pt x="74184" y="116270"/>
                  </a:lnTo>
                  <a:lnTo>
                    <a:pt x="82622" y="121891"/>
                  </a:lnTo>
                  <a:lnTo>
                    <a:pt x="90708" y="126106"/>
                  </a:lnTo>
                  <a:lnTo>
                    <a:pt x="98795" y="129619"/>
                  </a:lnTo>
                  <a:lnTo>
                    <a:pt x="105826" y="132078"/>
                  </a:lnTo>
                  <a:lnTo>
                    <a:pt x="109694" y="132429"/>
                  </a:lnTo>
                  <a:lnTo>
                    <a:pt x="112506" y="132780"/>
                  </a:lnTo>
                  <a:lnTo>
                    <a:pt x="125867" y="161585"/>
                  </a:lnTo>
                  <a:lnTo>
                    <a:pt x="123757" y="186876"/>
                  </a:lnTo>
                  <a:lnTo>
                    <a:pt x="121648" y="210060"/>
                  </a:lnTo>
                  <a:lnTo>
                    <a:pt x="121648" y="218139"/>
                  </a:lnTo>
                  <a:lnTo>
                    <a:pt x="151181" y="252213"/>
                  </a:lnTo>
                  <a:lnTo>
                    <a:pt x="303417" y="227975"/>
                  </a:lnTo>
                  <a:close/>
                </a:path>
              </a:pathLst>
            </a:custGeom>
            <a:ln w="3175">
              <a:solidFill>
                <a:srgbClr val="000000"/>
              </a:solidFill>
            </a:ln>
          </p:spPr>
          <p:txBody>
            <a:bodyPr wrap="square" lIns="0" tIns="0" rIns="0" bIns="0" rtlCol="0"/>
            <a:lstStyle/>
            <a:p>
              <a:endParaRPr/>
            </a:p>
          </p:txBody>
        </p:sp>
        <p:pic>
          <p:nvPicPr>
            <p:cNvPr id="162" name="object 162"/>
            <p:cNvPicPr/>
            <p:nvPr/>
          </p:nvPicPr>
          <p:blipFill>
            <a:blip r:embed="rId2" cstate="print"/>
            <a:stretch>
              <a:fillRect/>
            </a:stretch>
          </p:blipFill>
          <p:spPr>
            <a:xfrm>
              <a:off x="2447023" y="5304166"/>
              <a:ext cx="74533" cy="68849"/>
            </a:xfrm>
            <a:prstGeom prst="rect">
              <a:avLst/>
            </a:prstGeom>
          </p:spPr>
        </p:pic>
        <p:sp>
          <p:nvSpPr>
            <p:cNvPr id="163" name="object 163"/>
            <p:cNvSpPr/>
            <p:nvPr/>
          </p:nvSpPr>
          <p:spPr>
            <a:xfrm>
              <a:off x="2556716" y="5421139"/>
              <a:ext cx="27940" cy="14604"/>
            </a:xfrm>
            <a:custGeom>
              <a:avLst/>
              <a:gdLst/>
              <a:ahLst/>
              <a:cxnLst/>
              <a:rect l="l" t="t" r="r" b="b"/>
              <a:pathLst>
                <a:path w="27939" h="14604">
                  <a:moveTo>
                    <a:pt x="27775" y="0"/>
                  </a:moveTo>
                  <a:lnTo>
                    <a:pt x="18282" y="5971"/>
                  </a:lnTo>
                  <a:lnTo>
                    <a:pt x="7734" y="11240"/>
                  </a:lnTo>
                  <a:lnTo>
                    <a:pt x="0" y="14402"/>
                  </a:lnTo>
                </a:path>
              </a:pathLst>
            </a:custGeom>
            <a:ln w="3175">
              <a:solidFill>
                <a:srgbClr val="000000"/>
              </a:solidFill>
            </a:ln>
          </p:spPr>
          <p:txBody>
            <a:bodyPr wrap="square" lIns="0" tIns="0" rIns="0" bIns="0" rtlCol="0"/>
            <a:lstStyle/>
            <a:p>
              <a:endParaRPr/>
            </a:p>
          </p:txBody>
        </p:sp>
        <p:sp>
          <p:nvSpPr>
            <p:cNvPr id="164" name="object 164"/>
            <p:cNvSpPr/>
            <p:nvPr/>
          </p:nvSpPr>
          <p:spPr>
            <a:xfrm>
              <a:off x="2555310" y="5442215"/>
              <a:ext cx="36195" cy="21590"/>
            </a:xfrm>
            <a:custGeom>
              <a:avLst/>
              <a:gdLst/>
              <a:ahLst/>
              <a:cxnLst/>
              <a:rect l="l" t="t" r="r" b="b"/>
              <a:pathLst>
                <a:path w="36194" h="21589">
                  <a:moveTo>
                    <a:pt x="35861" y="0"/>
                  </a:moveTo>
                  <a:lnTo>
                    <a:pt x="23556" y="7376"/>
                  </a:lnTo>
                  <a:lnTo>
                    <a:pt x="10899" y="14753"/>
                  </a:lnTo>
                  <a:lnTo>
                    <a:pt x="0" y="21076"/>
                  </a:lnTo>
                </a:path>
              </a:pathLst>
            </a:custGeom>
            <a:ln w="3175">
              <a:solidFill>
                <a:srgbClr val="000000"/>
              </a:solidFill>
            </a:ln>
          </p:spPr>
          <p:txBody>
            <a:bodyPr wrap="square" lIns="0" tIns="0" rIns="0" bIns="0" rtlCol="0"/>
            <a:lstStyle/>
            <a:p>
              <a:endParaRPr/>
            </a:p>
          </p:txBody>
        </p:sp>
        <p:sp>
          <p:nvSpPr>
            <p:cNvPr id="165" name="object 165"/>
            <p:cNvSpPr/>
            <p:nvPr/>
          </p:nvSpPr>
          <p:spPr>
            <a:xfrm>
              <a:off x="2555310" y="5471370"/>
              <a:ext cx="34290" cy="27940"/>
            </a:xfrm>
            <a:custGeom>
              <a:avLst/>
              <a:gdLst/>
              <a:ahLst/>
              <a:cxnLst/>
              <a:rect l="l" t="t" r="r" b="b"/>
              <a:pathLst>
                <a:path w="34289" h="27939">
                  <a:moveTo>
                    <a:pt x="34103" y="0"/>
                  </a:moveTo>
                  <a:lnTo>
                    <a:pt x="24962" y="8430"/>
                  </a:lnTo>
                  <a:lnTo>
                    <a:pt x="19337" y="12645"/>
                  </a:lnTo>
                  <a:lnTo>
                    <a:pt x="15469" y="15807"/>
                  </a:lnTo>
                  <a:lnTo>
                    <a:pt x="9844" y="20022"/>
                  </a:lnTo>
                  <a:lnTo>
                    <a:pt x="0" y="27399"/>
                  </a:lnTo>
                </a:path>
              </a:pathLst>
            </a:custGeom>
            <a:ln w="3175">
              <a:solidFill>
                <a:srgbClr val="000000"/>
              </a:solidFill>
            </a:ln>
          </p:spPr>
          <p:txBody>
            <a:bodyPr wrap="square" lIns="0" tIns="0" rIns="0" bIns="0" rtlCol="0"/>
            <a:lstStyle/>
            <a:p>
              <a:endParaRPr/>
            </a:p>
          </p:txBody>
        </p:sp>
        <p:sp>
          <p:nvSpPr>
            <p:cNvPr id="166" name="object 166"/>
            <p:cNvSpPr/>
            <p:nvPr/>
          </p:nvSpPr>
          <p:spPr>
            <a:xfrm>
              <a:off x="2976859" y="5433083"/>
              <a:ext cx="5715" cy="55880"/>
            </a:xfrm>
            <a:custGeom>
              <a:avLst/>
              <a:gdLst/>
              <a:ahLst/>
              <a:cxnLst/>
              <a:rect l="l" t="t" r="r" b="b"/>
              <a:pathLst>
                <a:path w="5714" h="55879">
                  <a:moveTo>
                    <a:pt x="0" y="0"/>
                  </a:moveTo>
                  <a:lnTo>
                    <a:pt x="3867" y="12294"/>
                  </a:lnTo>
                  <a:lnTo>
                    <a:pt x="5625" y="21076"/>
                  </a:lnTo>
                  <a:lnTo>
                    <a:pt x="5625" y="30209"/>
                  </a:lnTo>
                  <a:lnTo>
                    <a:pt x="5273" y="37937"/>
                  </a:lnTo>
                  <a:lnTo>
                    <a:pt x="3515" y="45665"/>
                  </a:lnTo>
                  <a:lnTo>
                    <a:pt x="703" y="55852"/>
                  </a:lnTo>
                </a:path>
              </a:pathLst>
            </a:custGeom>
            <a:ln w="3175">
              <a:solidFill>
                <a:srgbClr val="000000"/>
              </a:solidFill>
            </a:ln>
          </p:spPr>
          <p:txBody>
            <a:bodyPr wrap="square" lIns="0" tIns="0" rIns="0" bIns="0" rtlCol="0"/>
            <a:lstStyle/>
            <a:p>
              <a:endParaRPr/>
            </a:p>
          </p:txBody>
        </p:sp>
        <p:pic>
          <p:nvPicPr>
            <p:cNvPr id="167" name="object 167"/>
            <p:cNvPicPr/>
            <p:nvPr/>
          </p:nvPicPr>
          <p:blipFill>
            <a:blip r:embed="rId3" cstate="print"/>
            <a:stretch>
              <a:fillRect/>
            </a:stretch>
          </p:blipFill>
          <p:spPr>
            <a:xfrm>
              <a:off x="2981430" y="5444674"/>
              <a:ext cx="28126" cy="12294"/>
            </a:xfrm>
            <a:prstGeom prst="rect">
              <a:avLst/>
            </a:prstGeom>
          </p:spPr>
        </p:pic>
        <p:sp>
          <p:nvSpPr>
            <p:cNvPr id="168" name="object 168"/>
            <p:cNvSpPr/>
            <p:nvPr/>
          </p:nvSpPr>
          <p:spPr>
            <a:xfrm>
              <a:off x="2981430" y="5444674"/>
              <a:ext cx="28575" cy="12700"/>
            </a:xfrm>
            <a:custGeom>
              <a:avLst/>
              <a:gdLst/>
              <a:ahLst/>
              <a:cxnLst/>
              <a:rect l="l" t="t" r="r" b="b"/>
              <a:pathLst>
                <a:path w="28575" h="12700">
                  <a:moveTo>
                    <a:pt x="0" y="3512"/>
                  </a:moveTo>
                  <a:lnTo>
                    <a:pt x="5273" y="1053"/>
                  </a:lnTo>
                  <a:lnTo>
                    <a:pt x="9492" y="0"/>
                  </a:lnTo>
                  <a:lnTo>
                    <a:pt x="14063" y="0"/>
                  </a:lnTo>
                  <a:lnTo>
                    <a:pt x="18985" y="1053"/>
                  </a:lnTo>
                  <a:lnTo>
                    <a:pt x="23907" y="3161"/>
                  </a:lnTo>
                  <a:lnTo>
                    <a:pt x="28126" y="6322"/>
                  </a:lnTo>
                  <a:lnTo>
                    <a:pt x="22149" y="10186"/>
                  </a:lnTo>
                  <a:lnTo>
                    <a:pt x="17579" y="11943"/>
                  </a:lnTo>
                  <a:lnTo>
                    <a:pt x="13008" y="12294"/>
                  </a:lnTo>
                  <a:lnTo>
                    <a:pt x="8438" y="11591"/>
                  </a:lnTo>
                  <a:lnTo>
                    <a:pt x="4922" y="9484"/>
                  </a:lnTo>
                  <a:lnTo>
                    <a:pt x="2461" y="7025"/>
                  </a:lnTo>
                  <a:lnTo>
                    <a:pt x="0" y="3512"/>
                  </a:lnTo>
                  <a:close/>
                </a:path>
              </a:pathLst>
            </a:custGeom>
            <a:ln w="3175">
              <a:solidFill>
                <a:srgbClr val="000000"/>
              </a:solidFill>
            </a:ln>
          </p:spPr>
          <p:txBody>
            <a:bodyPr wrap="square" lIns="0" tIns="0" rIns="0" bIns="0" rtlCol="0"/>
            <a:lstStyle/>
            <a:p>
              <a:endParaRPr/>
            </a:p>
          </p:txBody>
        </p:sp>
        <p:pic>
          <p:nvPicPr>
            <p:cNvPr id="169" name="object 169"/>
            <p:cNvPicPr/>
            <p:nvPr/>
          </p:nvPicPr>
          <p:blipFill>
            <a:blip r:embed="rId4" cstate="print"/>
            <a:stretch>
              <a:fillRect/>
            </a:stretch>
          </p:blipFill>
          <p:spPr>
            <a:xfrm>
              <a:off x="2951194" y="5487178"/>
              <a:ext cx="29180" cy="14753"/>
            </a:xfrm>
            <a:prstGeom prst="rect">
              <a:avLst/>
            </a:prstGeom>
          </p:spPr>
        </p:pic>
        <p:sp>
          <p:nvSpPr>
            <p:cNvPr id="170" name="object 170"/>
            <p:cNvSpPr/>
            <p:nvPr/>
          </p:nvSpPr>
          <p:spPr>
            <a:xfrm>
              <a:off x="2951193" y="5487179"/>
              <a:ext cx="29209" cy="15240"/>
            </a:xfrm>
            <a:custGeom>
              <a:avLst/>
              <a:gdLst/>
              <a:ahLst/>
              <a:cxnLst/>
              <a:rect l="l" t="t" r="r" b="b"/>
              <a:pathLst>
                <a:path w="29210" h="15239">
                  <a:moveTo>
                    <a:pt x="27423" y="351"/>
                  </a:moveTo>
                  <a:lnTo>
                    <a:pt x="0" y="14753"/>
                  </a:lnTo>
                  <a:lnTo>
                    <a:pt x="9492" y="14402"/>
                  </a:lnTo>
                  <a:lnTo>
                    <a:pt x="29181" y="4566"/>
                  </a:lnTo>
                  <a:lnTo>
                    <a:pt x="27423" y="351"/>
                  </a:lnTo>
                  <a:close/>
                </a:path>
              </a:pathLst>
            </a:custGeom>
            <a:ln w="3175">
              <a:solidFill>
                <a:srgbClr val="000000"/>
              </a:solidFill>
            </a:ln>
          </p:spPr>
          <p:txBody>
            <a:bodyPr wrap="square" lIns="0" tIns="0" rIns="0" bIns="0" rtlCol="0"/>
            <a:lstStyle/>
            <a:p>
              <a:endParaRPr/>
            </a:p>
          </p:txBody>
        </p:sp>
        <p:pic>
          <p:nvPicPr>
            <p:cNvPr id="171" name="object 171"/>
            <p:cNvPicPr/>
            <p:nvPr/>
          </p:nvPicPr>
          <p:blipFill>
            <a:blip r:embed="rId16" cstate="print"/>
            <a:stretch>
              <a:fillRect/>
            </a:stretch>
          </p:blipFill>
          <p:spPr>
            <a:xfrm>
              <a:off x="2983539" y="5471370"/>
              <a:ext cx="26017" cy="22481"/>
            </a:xfrm>
            <a:prstGeom prst="rect">
              <a:avLst/>
            </a:prstGeom>
          </p:spPr>
        </p:pic>
        <p:sp>
          <p:nvSpPr>
            <p:cNvPr id="172" name="object 172"/>
            <p:cNvSpPr/>
            <p:nvPr/>
          </p:nvSpPr>
          <p:spPr>
            <a:xfrm>
              <a:off x="2983539" y="5471370"/>
              <a:ext cx="26034" cy="22860"/>
            </a:xfrm>
            <a:custGeom>
              <a:avLst/>
              <a:gdLst/>
              <a:ahLst/>
              <a:cxnLst/>
              <a:rect l="l" t="t" r="r" b="b"/>
              <a:pathLst>
                <a:path w="26035" h="22860">
                  <a:moveTo>
                    <a:pt x="0" y="0"/>
                  </a:moveTo>
                  <a:lnTo>
                    <a:pt x="26017" y="22481"/>
                  </a:lnTo>
                  <a:lnTo>
                    <a:pt x="15821" y="19671"/>
                  </a:lnTo>
                  <a:lnTo>
                    <a:pt x="0" y="0"/>
                  </a:lnTo>
                  <a:close/>
                </a:path>
              </a:pathLst>
            </a:custGeom>
            <a:ln w="3175">
              <a:solidFill>
                <a:srgbClr val="000000"/>
              </a:solidFill>
            </a:ln>
          </p:spPr>
          <p:txBody>
            <a:bodyPr wrap="square" lIns="0" tIns="0" rIns="0" bIns="0" rtlCol="0"/>
            <a:lstStyle/>
            <a:p>
              <a:endParaRPr/>
            </a:p>
          </p:txBody>
        </p:sp>
        <p:pic>
          <p:nvPicPr>
            <p:cNvPr id="173" name="object 173"/>
            <p:cNvPicPr/>
            <p:nvPr/>
          </p:nvPicPr>
          <p:blipFill>
            <a:blip r:embed="rId17" cstate="print"/>
            <a:stretch>
              <a:fillRect/>
            </a:stretch>
          </p:blipFill>
          <p:spPr>
            <a:xfrm>
              <a:off x="2957170" y="5456969"/>
              <a:ext cx="23907" cy="14401"/>
            </a:xfrm>
            <a:prstGeom prst="rect">
              <a:avLst/>
            </a:prstGeom>
          </p:spPr>
        </p:pic>
        <p:sp>
          <p:nvSpPr>
            <p:cNvPr id="174" name="object 174"/>
            <p:cNvSpPr/>
            <p:nvPr/>
          </p:nvSpPr>
          <p:spPr>
            <a:xfrm>
              <a:off x="2957170" y="5456969"/>
              <a:ext cx="24130" cy="14604"/>
            </a:xfrm>
            <a:custGeom>
              <a:avLst/>
              <a:gdLst/>
              <a:ahLst/>
              <a:cxnLst/>
              <a:rect l="l" t="t" r="r" b="b"/>
              <a:pathLst>
                <a:path w="24130" h="14604">
                  <a:moveTo>
                    <a:pt x="23907" y="351"/>
                  </a:moveTo>
                  <a:lnTo>
                    <a:pt x="0" y="14402"/>
                  </a:lnTo>
                  <a:lnTo>
                    <a:pt x="6328" y="14402"/>
                  </a:lnTo>
                  <a:lnTo>
                    <a:pt x="10547" y="14402"/>
                  </a:lnTo>
                  <a:lnTo>
                    <a:pt x="15821" y="13348"/>
                  </a:lnTo>
                  <a:lnTo>
                    <a:pt x="19688" y="10889"/>
                  </a:lnTo>
                  <a:lnTo>
                    <a:pt x="22149" y="7376"/>
                  </a:lnTo>
                  <a:lnTo>
                    <a:pt x="23907" y="351"/>
                  </a:lnTo>
                  <a:close/>
                </a:path>
              </a:pathLst>
            </a:custGeom>
            <a:ln w="3175">
              <a:solidFill>
                <a:srgbClr val="000000"/>
              </a:solidFill>
            </a:ln>
          </p:spPr>
          <p:txBody>
            <a:bodyPr wrap="square" lIns="0" tIns="0" rIns="0" bIns="0" rtlCol="0"/>
            <a:lstStyle/>
            <a:p>
              <a:endParaRPr/>
            </a:p>
          </p:txBody>
        </p:sp>
        <p:sp>
          <p:nvSpPr>
            <p:cNvPr id="175" name="object 175"/>
            <p:cNvSpPr/>
            <p:nvPr/>
          </p:nvSpPr>
          <p:spPr>
            <a:xfrm>
              <a:off x="2963500" y="5404980"/>
              <a:ext cx="10795" cy="20320"/>
            </a:xfrm>
            <a:custGeom>
              <a:avLst/>
              <a:gdLst/>
              <a:ahLst/>
              <a:cxnLst/>
              <a:rect l="l" t="t" r="r" b="b"/>
              <a:pathLst>
                <a:path w="10794" h="20320">
                  <a:moveTo>
                    <a:pt x="10547" y="20022"/>
                  </a:moveTo>
                  <a:lnTo>
                    <a:pt x="3515" y="5971"/>
                  </a:lnTo>
                  <a:lnTo>
                    <a:pt x="0" y="0"/>
                  </a:lnTo>
                </a:path>
              </a:pathLst>
            </a:custGeom>
            <a:ln w="3175">
              <a:solidFill>
                <a:srgbClr val="000000"/>
              </a:solidFill>
            </a:ln>
          </p:spPr>
          <p:txBody>
            <a:bodyPr wrap="square" lIns="0" tIns="0" rIns="0" bIns="0" rtlCol="0"/>
            <a:lstStyle/>
            <a:p>
              <a:endParaRPr/>
            </a:p>
          </p:txBody>
        </p:sp>
        <p:sp>
          <p:nvSpPr>
            <p:cNvPr id="176" name="object 176"/>
            <p:cNvSpPr/>
            <p:nvPr/>
          </p:nvSpPr>
          <p:spPr>
            <a:xfrm>
              <a:off x="2290216" y="5414464"/>
              <a:ext cx="700405" cy="511809"/>
            </a:xfrm>
            <a:custGeom>
              <a:avLst/>
              <a:gdLst/>
              <a:ahLst/>
              <a:cxnLst/>
              <a:rect l="l" t="t" r="r" b="b"/>
              <a:pathLst>
                <a:path w="700405" h="511810">
                  <a:moveTo>
                    <a:pt x="602263" y="0"/>
                  </a:moveTo>
                  <a:lnTo>
                    <a:pt x="561479" y="8782"/>
                  </a:lnTo>
                  <a:lnTo>
                    <a:pt x="531595" y="41099"/>
                  </a:lnTo>
                  <a:lnTo>
                    <a:pt x="527726" y="45314"/>
                  </a:lnTo>
                  <a:lnTo>
                    <a:pt x="494678" y="67444"/>
                  </a:lnTo>
                  <a:lnTo>
                    <a:pt x="477450" y="71661"/>
                  </a:lnTo>
                  <a:lnTo>
                    <a:pt x="469364" y="70605"/>
                  </a:lnTo>
                  <a:lnTo>
                    <a:pt x="460574" y="69903"/>
                  </a:lnTo>
                  <a:lnTo>
                    <a:pt x="441589" y="68850"/>
                  </a:lnTo>
                  <a:lnTo>
                    <a:pt x="411353" y="68498"/>
                  </a:lnTo>
                  <a:lnTo>
                    <a:pt x="379710" y="68850"/>
                  </a:lnTo>
                  <a:lnTo>
                    <a:pt x="334355" y="73767"/>
                  </a:lnTo>
                  <a:lnTo>
                    <a:pt x="282322" y="89926"/>
                  </a:lnTo>
                  <a:lnTo>
                    <a:pt x="235560" y="120135"/>
                  </a:lnTo>
                  <a:lnTo>
                    <a:pt x="203215" y="144021"/>
                  </a:lnTo>
                  <a:lnTo>
                    <a:pt x="187393" y="155262"/>
                  </a:lnTo>
                  <a:lnTo>
                    <a:pt x="168056" y="149642"/>
                  </a:lnTo>
                  <a:lnTo>
                    <a:pt x="149774" y="145426"/>
                  </a:lnTo>
                  <a:lnTo>
                    <a:pt x="123405" y="143671"/>
                  </a:lnTo>
                  <a:lnTo>
                    <a:pt x="99146" y="144373"/>
                  </a:lnTo>
                  <a:lnTo>
                    <a:pt x="52034" y="155614"/>
                  </a:lnTo>
                  <a:lnTo>
                    <a:pt x="702" y="241324"/>
                  </a:lnTo>
                  <a:lnTo>
                    <a:pt x="0" y="243782"/>
                  </a:lnTo>
                  <a:lnTo>
                    <a:pt x="702" y="245890"/>
                  </a:lnTo>
                  <a:lnTo>
                    <a:pt x="1757" y="247296"/>
                  </a:lnTo>
                  <a:lnTo>
                    <a:pt x="68910" y="298581"/>
                  </a:lnTo>
                  <a:lnTo>
                    <a:pt x="72777" y="300689"/>
                  </a:lnTo>
                  <a:lnTo>
                    <a:pt x="75940" y="301743"/>
                  </a:lnTo>
                  <a:lnTo>
                    <a:pt x="80161" y="301743"/>
                  </a:lnTo>
                  <a:lnTo>
                    <a:pt x="123757" y="295068"/>
                  </a:lnTo>
                  <a:lnTo>
                    <a:pt x="169110" y="278207"/>
                  </a:lnTo>
                  <a:lnTo>
                    <a:pt x="207785" y="242026"/>
                  </a:lnTo>
                  <a:lnTo>
                    <a:pt x="212708" y="231488"/>
                  </a:lnTo>
                  <a:lnTo>
                    <a:pt x="240483" y="237811"/>
                  </a:lnTo>
                  <a:lnTo>
                    <a:pt x="260172" y="240621"/>
                  </a:lnTo>
                  <a:lnTo>
                    <a:pt x="277750" y="244134"/>
                  </a:lnTo>
                  <a:lnTo>
                    <a:pt x="294275" y="246241"/>
                  </a:lnTo>
                  <a:lnTo>
                    <a:pt x="312558" y="247296"/>
                  </a:lnTo>
                  <a:lnTo>
                    <a:pt x="329434" y="247296"/>
                  </a:lnTo>
                  <a:lnTo>
                    <a:pt x="350528" y="245188"/>
                  </a:lnTo>
                  <a:lnTo>
                    <a:pt x="372678" y="241675"/>
                  </a:lnTo>
                  <a:lnTo>
                    <a:pt x="391664" y="236757"/>
                  </a:lnTo>
                  <a:lnTo>
                    <a:pt x="406782" y="231137"/>
                  </a:lnTo>
                  <a:lnTo>
                    <a:pt x="421548" y="244836"/>
                  </a:lnTo>
                  <a:lnTo>
                    <a:pt x="451082" y="275046"/>
                  </a:lnTo>
                  <a:lnTo>
                    <a:pt x="477099" y="286638"/>
                  </a:lnTo>
                  <a:lnTo>
                    <a:pt x="479560" y="288043"/>
                  </a:lnTo>
                  <a:lnTo>
                    <a:pt x="481318" y="290151"/>
                  </a:lnTo>
                  <a:lnTo>
                    <a:pt x="485537" y="299284"/>
                  </a:lnTo>
                  <a:lnTo>
                    <a:pt x="491865" y="318252"/>
                  </a:lnTo>
                  <a:lnTo>
                    <a:pt x="493975" y="345652"/>
                  </a:lnTo>
                  <a:lnTo>
                    <a:pt x="485537" y="387804"/>
                  </a:lnTo>
                  <a:lnTo>
                    <a:pt x="474990" y="425390"/>
                  </a:lnTo>
                  <a:lnTo>
                    <a:pt x="462333" y="463328"/>
                  </a:lnTo>
                  <a:lnTo>
                    <a:pt x="439479" y="511803"/>
                  </a:lnTo>
                  <a:lnTo>
                    <a:pt x="529836" y="423282"/>
                  </a:lnTo>
                  <a:lnTo>
                    <a:pt x="565698" y="382535"/>
                  </a:lnTo>
                  <a:lnTo>
                    <a:pt x="605428" y="315091"/>
                  </a:lnTo>
                  <a:lnTo>
                    <a:pt x="622303" y="268021"/>
                  </a:lnTo>
                  <a:lnTo>
                    <a:pt x="626522" y="241675"/>
                  </a:lnTo>
                  <a:lnTo>
                    <a:pt x="626522" y="220599"/>
                  </a:lnTo>
                  <a:lnTo>
                    <a:pt x="607536" y="186174"/>
                  </a:lnTo>
                  <a:lnTo>
                    <a:pt x="574136" y="173528"/>
                  </a:lnTo>
                  <a:lnTo>
                    <a:pt x="563589" y="170366"/>
                  </a:lnTo>
                  <a:lnTo>
                    <a:pt x="557260" y="158775"/>
                  </a:lnTo>
                  <a:lnTo>
                    <a:pt x="561479" y="142967"/>
                  </a:lnTo>
                  <a:lnTo>
                    <a:pt x="570972" y="126107"/>
                  </a:lnTo>
                  <a:lnTo>
                    <a:pt x="579410" y="112758"/>
                  </a:lnTo>
                  <a:lnTo>
                    <a:pt x="590308" y="100112"/>
                  </a:lnTo>
                  <a:lnTo>
                    <a:pt x="602966" y="95195"/>
                  </a:lnTo>
                  <a:lnTo>
                    <a:pt x="623006" y="88521"/>
                  </a:lnTo>
                  <a:lnTo>
                    <a:pt x="631445" y="84656"/>
                  </a:lnTo>
                  <a:lnTo>
                    <a:pt x="655353" y="57257"/>
                  </a:lnTo>
                  <a:lnTo>
                    <a:pt x="656758" y="53042"/>
                  </a:lnTo>
                  <a:lnTo>
                    <a:pt x="659922" y="50232"/>
                  </a:lnTo>
                  <a:lnTo>
                    <a:pt x="671173" y="38641"/>
                  </a:lnTo>
                  <a:lnTo>
                    <a:pt x="675744" y="33371"/>
                  </a:lnTo>
                  <a:lnTo>
                    <a:pt x="682072" y="27048"/>
                  </a:lnTo>
                  <a:lnTo>
                    <a:pt x="686995" y="22833"/>
                  </a:lnTo>
                  <a:lnTo>
                    <a:pt x="700003" y="12997"/>
                  </a:lnTo>
                  <a:lnTo>
                    <a:pt x="686995" y="10890"/>
                  </a:lnTo>
                  <a:lnTo>
                    <a:pt x="679963" y="10538"/>
                  </a:lnTo>
                  <a:lnTo>
                    <a:pt x="671876" y="10890"/>
                  </a:lnTo>
                  <a:lnTo>
                    <a:pt x="663087" y="11944"/>
                  </a:lnTo>
                  <a:lnTo>
                    <a:pt x="652891" y="13700"/>
                  </a:lnTo>
                  <a:lnTo>
                    <a:pt x="647265" y="15105"/>
                  </a:lnTo>
                  <a:lnTo>
                    <a:pt x="645156" y="13348"/>
                  </a:lnTo>
                  <a:lnTo>
                    <a:pt x="642344" y="13348"/>
                  </a:lnTo>
                  <a:lnTo>
                    <a:pt x="639883" y="15105"/>
                  </a:lnTo>
                  <a:lnTo>
                    <a:pt x="636366" y="10538"/>
                  </a:lnTo>
                  <a:lnTo>
                    <a:pt x="632147" y="7377"/>
                  </a:lnTo>
                  <a:lnTo>
                    <a:pt x="626874" y="4566"/>
                  </a:lnTo>
                  <a:lnTo>
                    <a:pt x="615623" y="1055"/>
                  </a:lnTo>
                  <a:lnTo>
                    <a:pt x="602263" y="0"/>
                  </a:lnTo>
                  <a:close/>
                </a:path>
              </a:pathLst>
            </a:custGeom>
            <a:solidFill>
              <a:srgbClr val="FFFFFF"/>
            </a:solidFill>
          </p:spPr>
          <p:txBody>
            <a:bodyPr wrap="square" lIns="0" tIns="0" rIns="0" bIns="0" rtlCol="0"/>
            <a:lstStyle/>
            <a:p>
              <a:endParaRPr/>
            </a:p>
          </p:txBody>
        </p:sp>
        <p:sp>
          <p:nvSpPr>
            <p:cNvPr id="177" name="object 177"/>
            <p:cNvSpPr/>
            <p:nvPr/>
          </p:nvSpPr>
          <p:spPr>
            <a:xfrm>
              <a:off x="2290215" y="5414464"/>
              <a:ext cx="700405" cy="511809"/>
            </a:xfrm>
            <a:custGeom>
              <a:avLst/>
              <a:gdLst/>
              <a:ahLst/>
              <a:cxnLst/>
              <a:rect l="l" t="t" r="r" b="b"/>
              <a:pathLst>
                <a:path w="700405" h="511810">
                  <a:moveTo>
                    <a:pt x="700004" y="12997"/>
                  </a:moveTo>
                  <a:lnTo>
                    <a:pt x="686995" y="10889"/>
                  </a:lnTo>
                  <a:lnTo>
                    <a:pt x="679963" y="10538"/>
                  </a:lnTo>
                  <a:lnTo>
                    <a:pt x="671877" y="10889"/>
                  </a:lnTo>
                  <a:lnTo>
                    <a:pt x="663087" y="11943"/>
                  </a:lnTo>
                  <a:lnTo>
                    <a:pt x="652891" y="13699"/>
                  </a:lnTo>
                  <a:lnTo>
                    <a:pt x="647266" y="15104"/>
                  </a:lnTo>
                  <a:lnTo>
                    <a:pt x="645157" y="13348"/>
                  </a:lnTo>
                  <a:lnTo>
                    <a:pt x="642344" y="13348"/>
                  </a:lnTo>
                  <a:lnTo>
                    <a:pt x="639883" y="15104"/>
                  </a:lnTo>
                  <a:lnTo>
                    <a:pt x="636367" y="10538"/>
                  </a:lnTo>
                  <a:lnTo>
                    <a:pt x="632148" y="7376"/>
                  </a:lnTo>
                  <a:lnTo>
                    <a:pt x="626874" y="4566"/>
                  </a:lnTo>
                  <a:lnTo>
                    <a:pt x="615624" y="1053"/>
                  </a:lnTo>
                  <a:lnTo>
                    <a:pt x="602263" y="0"/>
                  </a:lnTo>
                  <a:lnTo>
                    <a:pt x="587497" y="1053"/>
                  </a:lnTo>
                  <a:lnTo>
                    <a:pt x="548119" y="17563"/>
                  </a:lnTo>
                  <a:lnTo>
                    <a:pt x="531595" y="41098"/>
                  </a:lnTo>
                  <a:lnTo>
                    <a:pt x="527727" y="45314"/>
                  </a:lnTo>
                  <a:lnTo>
                    <a:pt x="494679" y="67444"/>
                  </a:lnTo>
                  <a:lnTo>
                    <a:pt x="477451" y="71659"/>
                  </a:lnTo>
                  <a:lnTo>
                    <a:pt x="469364" y="70605"/>
                  </a:lnTo>
                  <a:lnTo>
                    <a:pt x="460575" y="69903"/>
                  </a:lnTo>
                  <a:lnTo>
                    <a:pt x="441589" y="68849"/>
                  </a:lnTo>
                  <a:lnTo>
                    <a:pt x="411353" y="68498"/>
                  </a:lnTo>
                  <a:lnTo>
                    <a:pt x="379711" y="68849"/>
                  </a:lnTo>
                  <a:lnTo>
                    <a:pt x="334356" y="73767"/>
                  </a:lnTo>
                  <a:lnTo>
                    <a:pt x="282322" y="89925"/>
                  </a:lnTo>
                  <a:lnTo>
                    <a:pt x="235561" y="120134"/>
                  </a:lnTo>
                  <a:lnTo>
                    <a:pt x="203215" y="144021"/>
                  </a:lnTo>
                  <a:lnTo>
                    <a:pt x="187394" y="155262"/>
                  </a:lnTo>
                  <a:lnTo>
                    <a:pt x="168057" y="149641"/>
                  </a:lnTo>
                  <a:lnTo>
                    <a:pt x="149774" y="145426"/>
                  </a:lnTo>
                  <a:lnTo>
                    <a:pt x="123406" y="143670"/>
                  </a:lnTo>
                  <a:lnTo>
                    <a:pt x="99146" y="144372"/>
                  </a:lnTo>
                  <a:lnTo>
                    <a:pt x="52034" y="155613"/>
                  </a:lnTo>
                  <a:lnTo>
                    <a:pt x="703" y="241323"/>
                  </a:lnTo>
                  <a:lnTo>
                    <a:pt x="0" y="243782"/>
                  </a:lnTo>
                  <a:lnTo>
                    <a:pt x="703" y="245890"/>
                  </a:lnTo>
                  <a:lnTo>
                    <a:pt x="1757" y="247295"/>
                  </a:lnTo>
                  <a:lnTo>
                    <a:pt x="68910" y="298581"/>
                  </a:lnTo>
                  <a:lnTo>
                    <a:pt x="72777" y="300688"/>
                  </a:lnTo>
                  <a:lnTo>
                    <a:pt x="75942" y="301742"/>
                  </a:lnTo>
                  <a:lnTo>
                    <a:pt x="80161" y="301742"/>
                  </a:lnTo>
                  <a:lnTo>
                    <a:pt x="123757" y="295068"/>
                  </a:lnTo>
                  <a:lnTo>
                    <a:pt x="169112" y="278207"/>
                  </a:lnTo>
                  <a:lnTo>
                    <a:pt x="207786" y="242026"/>
                  </a:lnTo>
                  <a:lnTo>
                    <a:pt x="212708" y="231488"/>
                  </a:lnTo>
                  <a:lnTo>
                    <a:pt x="227826" y="235000"/>
                  </a:lnTo>
                  <a:lnTo>
                    <a:pt x="240483" y="237811"/>
                  </a:lnTo>
                  <a:lnTo>
                    <a:pt x="260172" y="240621"/>
                  </a:lnTo>
                  <a:lnTo>
                    <a:pt x="277751" y="244133"/>
                  </a:lnTo>
                  <a:lnTo>
                    <a:pt x="294276" y="246241"/>
                  </a:lnTo>
                  <a:lnTo>
                    <a:pt x="312558" y="247295"/>
                  </a:lnTo>
                  <a:lnTo>
                    <a:pt x="329434" y="247295"/>
                  </a:lnTo>
                  <a:lnTo>
                    <a:pt x="350529" y="245187"/>
                  </a:lnTo>
                  <a:lnTo>
                    <a:pt x="372679" y="241675"/>
                  </a:lnTo>
                  <a:lnTo>
                    <a:pt x="391664" y="236757"/>
                  </a:lnTo>
                  <a:lnTo>
                    <a:pt x="406782" y="231136"/>
                  </a:lnTo>
                  <a:lnTo>
                    <a:pt x="421549" y="244836"/>
                  </a:lnTo>
                  <a:lnTo>
                    <a:pt x="451082" y="275045"/>
                  </a:lnTo>
                  <a:lnTo>
                    <a:pt x="477099" y="286637"/>
                  </a:lnTo>
                  <a:lnTo>
                    <a:pt x="479560" y="288042"/>
                  </a:lnTo>
                  <a:lnTo>
                    <a:pt x="481318" y="290150"/>
                  </a:lnTo>
                  <a:lnTo>
                    <a:pt x="485537" y="299283"/>
                  </a:lnTo>
                  <a:lnTo>
                    <a:pt x="491866" y="318252"/>
                  </a:lnTo>
                  <a:lnTo>
                    <a:pt x="493975" y="345651"/>
                  </a:lnTo>
                  <a:lnTo>
                    <a:pt x="485537" y="387804"/>
                  </a:lnTo>
                  <a:lnTo>
                    <a:pt x="474990" y="425390"/>
                  </a:lnTo>
                  <a:lnTo>
                    <a:pt x="462333" y="463327"/>
                  </a:lnTo>
                  <a:lnTo>
                    <a:pt x="439480" y="511803"/>
                  </a:lnTo>
                  <a:lnTo>
                    <a:pt x="529837" y="423282"/>
                  </a:lnTo>
                  <a:lnTo>
                    <a:pt x="565699" y="382535"/>
                  </a:lnTo>
                  <a:lnTo>
                    <a:pt x="587497" y="345651"/>
                  </a:lnTo>
                  <a:lnTo>
                    <a:pt x="618085" y="286637"/>
                  </a:lnTo>
                  <a:lnTo>
                    <a:pt x="626523" y="241675"/>
                  </a:lnTo>
                  <a:lnTo>
                    <a:pt x="626523" y="220598"/>
                  </a:lnTo>
                  <a:lnTo>
                    <a:pt x="607537" y="186174"/>
                  </a:lnTo>
                  <a:lnTo>
                    <a:pt x="574137" y="173528"/>
                  </a:lnTo>
                  <a:lnTo>
                    <a:pt x="563589" y="170366"/>
                  </a:lnTo>
                  <a:lnTo>
                    <a:pt x="557261" y="158774"/>
                  </a:lnTo>
                  <a:lnTo>
                    <a:pt x="561480" y="142967"/>
                  </a:lnTo>
                  <a:lnTo>
                    <a:pt x="570972" y="126106"/>
                  </a:lnTo>
                  <a:lnTo>
                    <a:pt x="579410" y="112758"/>
                  </a:lnTo>
                  <a:lnTo>
                    <a:pt x="590309" y="100112"/>
                  </a:lnTo>
                  <a:lnTo>
                    <a:pt x="602967" y="95194"/>
                  </a:lnTo>
                  <a:lnTo>
                    <a:pt x="613866" y="91681"/>
                  </a:lnTo>
                  <a:lnTo>
                    <a:pt x="623007" y="88520"/>
                  </a:lnTo>
                  <a:lnTo>
                    <a:pt x="653946" y="63931"/>
                  </a:lnTo>
                  <a:lnTo>
                    <a:pt x="655353" y="57257"/>
                  </a:lnTo>
                  <a:lnTo>
                    <a:pt x="656759" y="53042"/>
                  </a:lnTo>
                  <a:lnTo>
                    <a:pt x="659923" y="50231"/>
                  </a:lnTo>
                  <a:lnTo>
                    <a:pt x="664845" y="45314"/>
                  </a:lnTo>
                  <a:lnTo>
                    <a:pt x="671174" y="38639"/>
                  </a:lnTo>
                  <a:lnTo>
                    <a:pt x="675744" y="33370"/>
                  </a:lnTo>
                  <a:lnTo>
                    <a:pt x="682073" y="27047"/>
                  </a:lnTo>
                  <a:lnTo>
                    <a:pt x="686995" y="22832"/>
                  </a:lnTo>
                  <a:lnTo>
                    <a:pt x="700004" y="12997"/>
                  </a:lnTo>
                  <a:close/>
                </a:path>
              </a:pathLst>
            </a:custGeom>
            <a:ln w="3175">
              <a:solidFill>
                <a:srgbClr val="000000"/>
              </a:solidFill>
            </a:ln>
          </p:spPr>
          <p:txBody>
            <a:bodyPr wrap="square" lIns="0" tIns="0" rIns="0" bIns="0" rtlCol="0"/>
            <a:lstStyle/>
            <a:p>
              <a:endParaRPr/>
            </a:p>
          </p:txBody>
        </p:sp>
        <p:pic>
          <p:nvPicPr>
            <p:cNvPr id="178" name="object 178"/>
            <p:cNvPicPr/>
            <p:nvPr/>
          </p:nvPicPr>
          <p:blipFill>
            <a:blip r:embed="rId14" cstate="print"/>
            <a:stretch>
              <a:fillRect/>
            </a:stretch>
          </p:blipFill>
          <p:spPr>
            <a:xfrm>
              <a:off x="2314476" y="5568673"/>
              <a:ext cx="199698" cy="112758"/>
            </a:xfrm>
            <a:prstGeom prst="rect">
              <a:avLst/>
            </a:prstGeom>
          </p:spPr>
        </p:pic>
        <p:sp>
          <p:nvSpPr>
            <p:cNvPr id="179" name="object 179"/>
            <p:cNvSpPr/>
            <p:nvPr/>
          </p:nvSpPr>
          <p:spPr>
            <a:xfrm>
              <a:off x="2898105" y="5448538"/>
              <a:ext cx="6985" cy="7620"/>
            </a:xfrm>
            <a:custGeom>
              <a:avLst/>
              <a:gdLst/>
              <a:ahLst/>
              <a:cxnLst/>
              <a:rect l="l" t="t" r="r" b="b"/>
              <a:pathLst>
                <a:path w="6985" h="7620">
                  <a:moveTo>
                    <a:pt x="5194" y="0"/>
                  </a:moveTo>
                  <a:lnTo>
                    <a:pt x="1484" y="0"/>
                  </a:lnTo>
                  <a:lnTo>
                    <a:pt x="0" y="1560"/>
                  </a:lnTo>
                  <a:lnTo>
                    <a:pt x="0" y="3512"/>
                  </a:lnTo>
                  <a:lnTo>
                    <a:pt x="0" y="5464"/>
                  </a:lnTo>
                  <a:lnTo>
                    <a:pt x="1484" y="7025"/>
                  </a:lnTo>
                  <a:lnTo>
                    <a:pt x="5194" y="7025"/>
                  </a:lnTo>
                  <a:lnTo>
                    <a:pt x="6678" y="5464"/>
                  </a:lnTo>
                  <a:lnTo>
                    <a:pt x="6678" y="1560"/>
                  </a:lnTo>
                  <a:lnTo>
                    <a:pt x="5194" y="0"/>
                  </a:lnTo>
                  <a:close/>
                </a:path>
              </a:pathLst>
            </a:custGeom>
            <a:solidFill>
              <a:srgbClr val="000000"/>
            </a:solidFill>
          </p:spPr>
          <p:txBody>
            <a:bodyPr wrap="square" lIns="0" tIns="0" rIns="0" bIns="0" rtlCol="0"/>
            <a:lstStyle/>
            <a:p>
              <a:endParaRPr/>
            </a:p>
          </p:txBody>
        </p:sp>
        <p:sp>
          <p:nvSpPr>
            <p:cNvPr id="180" name="object 180"/>
            <p:cNvSpPr/>
            <p:nvPr/>
          </p:nvSpPr>
          <p:spPr>
            <a:xfrm>
              <a:off x="2881932" y="5446430"/>
              <a:ext cx="28575" cy="17780"/>
            </a:xfrm>
            <a:custGeom>
              <a:avLst/>
              <a:gdLst/>
              <a:ahLst/>
              <a:cxnLst/>
              <a:rect l="l" t="t" r="r" b="b"/>
              <a:pathLst>
                <a:path w="28575" h="17779">
                  <a:moveTo>
                    <a:pt x="28126" y="0"/>
                  </a:moveTo>
                  <a:lnTo>
                    <a:pt x="10899" y="17563"/>
                  </a:lnTo>
                  <a:lnTo>
                    <a:pt x="6328" y="16861"/>
                  </a:lnTo>
                  <a:lnTo>
                    <a:pt x="3867" y="15455"/>
                  </a:lnTo>
                  <a:lnTo>
                    <a:pt x="1757" y="12997"/>
                  </a:lnTo>
                  <a:lnTo>
                    <a:pt x="0" y="10186"/>
                  </a:lnTo>
                </a:path>
              </a:pathLst>
            </a:custGeom>
            <a:ln w="3175">
              <a:solidFill>
                <a:srgbClr val="000000"/>
              </a:solidFill>
            </a:ln>
          </p:spPr>
          <p:txBody>
            <a:bodyPr wrap="square" lIns="0" tIns="0" rIns="0" bIns="0" rtlCol="0"/>
            <a:lstStyle/>
            <a:p>
              <a:endParaRPr/>
            </a:p>
          </p:txBody>
        </p:sp>
        <p:sp>
          <p:nvSpPr>
            <p:cNvPr id="181" name="object 181"/>
            <p:cNvSpPr/>
            <p:nvPr/>
          </p:nvSpPr>
          <p:spPr>
            <a:xfrm>
              <a:off x="2900565" y="5446782"/>
              <a:ext cx="6985" cy="6985"/>
            </a:xfrm>
            <a:custGeom>
              <a:avLst/>
              <a:gdLst/>
              <a:ahLst/>
              <a:cxnLst/>
              <a:rect l="l" t="t" r="r" b="b"/>
              <a:pathLst>
                <a:path w="6985" h="6985">
                  <a:moveTo>
                    <a:pt x="5195" y="0"/>
                  </a:moveTo>
                  <a:lnTo>
                    <a:pt x="1485" y="0"/>
                  </a:lnTo>
                  <a:lnTo>
                    <a:pt x="0" y="1483"/>
                  </a:lnTo>
                  <a:lnTo>
                    <a:pt x="0" y="3337"/>
                  </a:lnTo>
                  <a:lnTo>
                    <a:pt x="0" y="5190"/>
                  </a:lnTo>
                  <a:lnTo>
                    <a:pt x="1485" y="6673"/>
                  </a:lnTo>
                  <a:lnTo>
                    <a:pt x="5195" y="6673"/>
                  </a:lnTo>
                  <a:lnTo>
                    <a:pt x="6680" y="5190"/>
                  </a:lnTo>
                  <a:lnTo>
                    <a:pt x="6680" y="1483"/>
                  </a:lnTo>
                  <a:lnTo>
                    <a:pt x="5195" y="0"/>
                  </a:lnTo>
                  <a:close/>
                </a:path>
              </a:pathLst>
            </a:custGeom>
            <a:solidFill>
              <a:srgbClr val="000000"/>
            </a:solidFill>
          </p:spPr>
          <p:txBody>
            <a:bodyPr wrap="square" lIns="0" tIns="0" rIns="0" bIns="0" rtlCol="0"/>
            <a:lstStyle/>
            <a:p>
              <a:endParaRPr/>
            </a:p>
          </p:txBody>
        </p:sp>
        <p:sp>
          <p:nvSpPr>
            <p:cNvPr id="182" name="object 182"/>
            <p:cNvSpPr/>
            <p:nvPr/>
          </p:nvSpPr>
          <p:spPr>
            <a:xfrm>
              <a:off x="2903026" y="5449241"/>
              <a:ext cx="4445" cy="4445"/>
            </a:xfrm>
            <a:custGeom>
              <a:avLst/>
              <a:gdLst/>
              <a:ahLst/>
              <a:cxnLst/>
              <a:rect l="l" t="t" r="r" b="b"/>
              <a:pathLst>
                <a:path w="4444" h="4445">
                  <a:moveTo>
                    <a:pt x="3281" y="0"/>
                  </a:moveTo>
                  <a:lnTo>
                    <a:pt x="938" y="0"/>
                  </a:lnTo>
                  <a:lnTo>
                    <a:pt x="0" y="937"/>
                  </a:lnTo>
                  <a:lnTo>
                    <a:pt x="0" y="2108"/>
                  </a:lnTo>
                  <a:lnTo>
                    <a:pt x="0" y="3279"/>
                  </a:lnTo>
                  <a:lnTo>
                    <a:pt x="938" y="4215"/>
                  </a:lnTo>
                  <a:lnTo>
                    <a:pt x="3281" y="4215"/>
                  </a:lnTo>
                  <a:lnTo>
                    <a:pt x="4218" y="3279"/>
                  </a:lnTo>
                  <a:lnTo>
                    <a:pt x="4218" y="937"/>
                  </a:lnTo>
                  <a:lnTo>
                    <a:pt x="3281" y="0"/>
                  </a:lnTo>
                  <a:close/>
                </a:path>
              </a:pathLst>
            </a:custGeom>
            <a:solidFill>
              <a:srgbClr val="FFFFFF"/>
            </a:solidFill>
          </p:spPr>
          <p:txBody>
            <a:bodyPr wrap="square" lIns="0" tIns="0" rIns="0" bIns="0" rtlCol="0"/>
            <a:lstStyle/>
            <a:p>
              <a:endParaRPr/>
            </a:p>
          </p:txBody>
        </p:sp>
        <p:sp>
          <p:nvSpPr>
            <p:cNvPr id="183" name="object 183"/>
            <p:cNvSpPr/>
            <p:nvPr/>
          </p:nvSpPr>
          <p:spPr>
            <a:xfrm>
              <a:off x="2706491" y="5639279"/>
              <a:ext cx="38735" cy="15875"/>
            </a:xfrm>
            <a:custGeom>
              <a:avLst/>
              <a:gdLst/>
              <a:ahLst/>
              <a:cxnLst/>
              <a:rect l="l" t="t" r="r" b="b"/>
              <a:pathLst>
                <a:path w="38735" h="15875">
                  <a:moveTo>
                    <a:pt x="38674" y="0"/>
                  </a:moveTo>
                  <a:lnTo>
                    <a:pt x="27423" y="5620"/>
                  </a:lnTo>
                  <a:lnTo>
                    <a:pt x="17930" y="9835"/>
                  </a:lnTo>
                  <a:lnTo>
                    <a:pt x="7383" y="13348"/>
                  </a:lnTo>
                  <a:lnTo>
                    <a:pt x="0" y="15455"/>
                  </a:lnTo>
                </a:path>
              </a:pathLst>
            </a:custGeom>
            <a:ln w="3175">
              <a:solidFill>
                <a:srgbClr val="000000"/>
              </a:solidFill>
            </a:ln>
          </p:spPr>
          <p:txBody>
            <a:bodyPr wrap="square" lIns="0" tIns="0" rIns="0" bIns="0" rtlCol="0"/>
            <a:lstStyle/>
            <a:p>
              <a:endParaRPr/>
            </a:p>
          </p:txBody>
        </p:sp>
        <p:sp>
          <p:nvSpPr>
            <p:cNvPr id="184" name="object 184"/>
            <p:cNvSpPr/>
            <p:nvPr/>
          </p:nvSpPr>
          <p:spPr>
            <a:xfrm>
              <a:off x="2717741" y="5653330"/>
              <a:ext cx="41910" cy="12700"/>
            </a:xfrm>
            <a:custGeom>
              <a:avLst/>
              <a:gdLst/>
              <a:ahLst/>
              <a:cxnLst/>
              <a:rect l="l" t="t" r="r" b="b"/>
              <a:pathLst>
                <a:path w="41910" h="12700">
                  <a:moveTo>
                    <a:pt x="41838" y="0"/>
                  </a:moveTo>
                  <a:lnTo>
                    <a:pt x="33048" y="3863"/>
                  </a:lnTo>
                  <a:lnTo>
                    <a:pt x="23556" y="7025"/>
                  </a:lnTo>
                  <a:lnTo>
                    <a:pt x="14766" y="9484"/>
                  </a:lnTo>
                  <a:lnTo>
                    <a:pt x="7734" y="11240"/>
                  </a:lnTo>
                  <a:lnTo>
                    <a:pt x="0" y="12645"/>
                  </a:lnTo>
                </a:path>
              </a:pathLst>
            </a:custGeom>
            <a:ln w="3175">
              <a:solidFill>
                <a:srgbClr val="000000"/>
              </a:solidFill>
            </a:ln>
          </p:spPr>
          <p:txBody>
            <a:bodyPr wrap="square" lIns="0" tIns="0" rIns="0" bIns="0" rtlCol="0"/>
            <a:lstStyle/>
            <a:p>
              <a:endParaRPr/>
            </a:p>
          </p:txBody>
        </p:sp>
        <p:sp>
          <p:nvSpPr>
            <p:cNvPr id="185" name="object 185"/>
            <p:cNvSpPr/>
            <p:nvPr/>
          </p:nvSpPr>
          <p:spPr>
            <a:xfrm>
              <a:off x="2730399" y="5671596"/>
              <a:ext cx="45720" cy="7620"/>
            </a:xfrm>
            <a:custGeom>
              <a:avLst/>
              <a:gdLst/>
              <a:ahLst/>
              <a:cxnLst/>
              <a:rect l="l" t="t" r="r" b="b"/>
              <a:pathLst>
                <a:path w="45719" h="7620">
                  <a:moveTo>
                    <a:pt x="45705" y="0"/>
                  </a:moveTo>
                  <a:lnTo>
                    <a:pt x="33048" y="3512"/>
                  </a:lnTo>
                  <a:lnTo>
                    <a:pt x="20743" y="5971"/>
                  </a:lnTo>
                  <a:lnTo>
                    <a:pt x="11602" y="7025"/>
                  </a:lnTo>
                  <a:lnTo>
                    <a:pt x="0" y="7025"/>
                  </a:lnTo>
                </a:path>
              </a:pathLst>
            </a:custGeom>
            <a:ln w="3175">
              <a:solidFill>
                <a:srgbClr val="000000"/>
              </a:solidFill>
            </a:ln>
          </p:spPr>
          <p:txBody>
            <a:bodyPr wrap="square" lIns="0" tIns="0" rIns="0" bIns="0" rtlCol="0"/>
            <a:lstStyle/>
            <a:p>
              <a:endParaRPr/>
            </a:p>
          </p:txBody>
        </p:sp>
        <p:sp>
          <p:nvSpPr>
            <p:cNvPr id="186" name="object 186"/>
            <p:cNvSpPr/>
            <p:nvPr/>
          </p:nvSpPr>
          <p:spPr>
            <a:xfrm>
              <a:off x="2783840" y="5747119"/>
              <a:ext cx="22225" cy="21590"/>
            </a:xfrm>
            <a:custGeom>
              <a:avLst/>
              <a:gdLst/>
              <a:ahLst/>
              <a:cxnLst/>
              <a:rect l="l" t="t" r="r" b="b"/>
              <a:pathLst>
                <a:path w="22225" h="21589">
                  <a:moveTo>
                    <a:pt x="22149" y="0"/>
                  </a:moveTo>
                  <a:lnTo>
                    <a:pt x="13711" y="8430"/>
                  </a:lnTo>
                  <a:lnTo>
                    <a:pt x="5273" y="15807"/>
                  </a:lnTo>
                  <a:lnTo>
                    <a:pt x="0" y="21076"/>
                  </a:lnTo>
                </a:path>
              </a:pathLst>
            </a:custGeom>
            <a:ln w="3175">
              <a:solidFill>
                <a:srgbClr val="000000"/>
              </a:solidFill>
            </a:ln>
          </p:spPr>
          <p:txBody>
            <a:bodyPr wrap="square" lIns="0" tIns="0" rIns="0" bIns="0" rtlCol="0"/>
            <a:lstStyle/>
            <a:p>
              <a:endParaRPr/>
            </a:p>
          </p:txBody>
        </p:sp>
        <p:sp>
          <p:nvSpPr>
            <p:cNvPr id="187" name="object 187"/>
            <p:cNvSpPr/>
            <p:nvPr/>
          </p:nvSpPr>
          <p:spPr>
            <a:xfrm>
              <a:off x="2773292" y="5780841"/>
              <a:ext cx="29845" cy="34925"/>
            </a:xfrm>
            <a:custGeom>
              <a:avLst/>
              <a:gdLst/>
              <a:ahLst/>
              <a:cxnLst/>
              <a:rect l="l" t="t" r="r" b="b"/>
              <a:pathLst>
                <a:path w="29844" h="34925">
                  <a:moveTo>
                    <a:pt x="29533" y="0"/>
                  </a:moveTo>
                  <a:lnTo>
                    <a:pt x="15821" y="15807"/>
                  </a:lnTo>
                  <a:lnTo>
                    <a:pt x="1054" y="33722"/>
                  </a:lnTo>
                  <a:lnTo>
                    <a:pt x="0" y="34775"/>
                  </a:lnTo>
                </a:path>
              </a:pathLst>
            </a:custGeom>
            <a:ln w="3175">
              <a:solidFill>
                <a:srgbClr val="000000"/>
              </a:solidFill>
            </a:ln>
          </p:spPr>
          <p:txBody>
            <a:bodyPr wrap="square" lIns="0" tIns="0" rIns="0" bIns="0" rtlCol="0"/>
            <a:lstStyle/>
            <a:p>
              <a:endParaRPr/>
            </a:p>
          </p:txBody>
        </p:sp>
        <p:sp>
          <p:nvSpPr>
            <p:cNvPr id="188" name="object 188"/>
            <p:cNvSpPr/>
            <p:nvPr/>
          </p:nvSpPr>
          <p:spPr>
            <a:xfrm>
              <a:off x="2865759" y="5429218"/>
              <a:ext cx="64769" cy="41910"/>
            </a:xfrm>
            <a:custGeom>
              <a:avLst/>
              <a:gdLst/>
              <a:ahLst/>
              <a:cxnLst/>
              <a:rect l="l" t="t" r="r" b="b"/>
              <a:pathLst>
                <a:path w="64769" h="41910">
                  <a:moveTo>
                    <a:pt x="64691" y="0"/>
                  </a:moveTo>
                  <a:lnTo>
                    <a:pt x="64691" y="4215"/>
                  </a:lnTo>
                  <a:lnTo>
                    <a:pt x="63285" y="8781"/>
                  </a:lnTo>
                  <a:lnTo>
                    <a:pt x="60824" y="11943"/>
                  </a:lnTo>
                  <a:lnTo>
                    <a:pt x="57308" y="14753"/>
                  </a:lnTo>
                  <a:lnTo>
                    <a:pt x="48870" y="16509"/>
                  </a:lnTo>
                  <a:lnTo>
                    <a:pt x="40783" y="17563"/>
                  </a:lnTo>
                  <a:lnTo>
                    <a:pt x="29181" y="20725"/>
                  </a:lnTo>
                  <a:lnTo>
                    <a:pt x="19688" y="24940"/>
                  </a:lnTo>
                  <a:lnTo>
                    <a:pt x="11953" y="30209"/>
                  </a:lnTo>
                  <a:lnTo>
                    <a:pt x="5976" y="36883"/>
                  </a:lnTo>
                  <a:lnTo>
                    <a:pt x="0" y="41801"/>
                  </a:lnTo>
                </a:path>
              </a:pathLst>
            </a:custGeom>
            <a:ln w="3175">
              <a:solidFill>
                <a:srgbClr val="000000"/>
              </a:solidFill>
            </a:ln>
          </p:spPr>
          <p:txBody>
            <a:bodyPr wrap="square" lIns="0" tIns="0" rIns="0" bIns="0" rtlCol="0"/>
            <a:lstStyle/>
            <a:p>
              <a:endParaRPr/>
            </a:p>
          </p:txBody>
        </p:sp>
        <p:sp>
          <p:nvSpPr>
            <p:cNvPr id="189" name="object 189"/>
            <p:cNvSpPr/>
            <p:nvPr/>
          </p:nvSpPr>
          <p:spPr>
            <a:xfrm>
              <a:off x="2927286" y="5429570"/>
              <a:ext cx="11430" cy="12700"/>
            </a:xfrm>
            <a:custGeom>
              <a:avLst/>
              <a:gdLst/>
              <a:ahLst/>
              <a:cxnLst/>
              <a:rect l="l" t="t" r="r" b="b"/>
              <a:pathLst>
                <a:path w="11430" h="12700">
                  <a:moveTo>
                    <a:pt x="10899" y="0"/>
                  </a:moveTo>
                  <a:lnTo>
                    <a:pt x="3867" y="10538"/>
                  </a:lnTo>
                  <a:lnTo>
                    <a:pt x="0" y="12294"/>
                  </a:lnTo>
                </a:path>
              </a:pathLst>
            </a:custGeom>
            <a:ln w="3175">
              <a:solidFill>
                <a:srgbClr val="000000"/>
              </a:solidFill>
            </a:ln>
          </p:spPr>
          <p:txBody>
            <a:bodyPr wrap="square" lIns="0" tIns="0" rIns="0" bIns="0" rtlCol="0"/>
            <a:lstStyle/>
            <a:p>
              <a:endParaRPr/>
            </a:p>
          </p:txBody>
        </p:sp>
        <p:sp>
          <p:nvSpPr>
            <p:cNvPr id="190" name="object 190"/>
            <p:cNvSpPr/>
            <p:nvPr/>
          </p:nvSpPr>
          <p:spPr>
            <a:xfrm>
              <a:off x="2949436" y="5428516"/>
              <a:ext cx="38735" cy="19050"/>
            </a:xfrm>
            <a:custGeom>
              <a:avLst/>
              <a:gdLst/>
              <a:ahLst/>
              <a:cxnLst/>
              <a:rect l="l" t="t" r="r" b="b"/>
              <a:pathLst>
                <a:path w="38735" h="19050">
                  <a:moveTo>
                    <a:pt x="38322" y="0"/>
                  </a:moveTo>
                  <a:lnTo>
                    <a:pt x="25665" y="4566"/>
                  </a:lnTo>
                  <a:lnTo>
                    <a:pt x="19337" y="7376"/>
                  </a:lnTo>
                  <a:lnTo>
                    <a:pt x="13360" y="10538"/>
                  </a:lnTo>
                  <a:lnTo>
                    <a:pt x="6328" y="14753"/>
                  </a:lnTo>
                  <a:lnTo>
                    <a:pt x="0" y="18968"/>
                  </a:lnTo>
                </a:path>
              </a:pathLst>
            </a:custGeom>
            <a:ln w="3175">
              <a:solidFill>
                <a:srgbClr val="000000"/>
              </a:solidFill>
            </a:ln>
          </p:spPr>
          <p:txBody>
            <a:bodyPr wrap="square" lIns="0" tIns="0" rIns="0" bIns="0" rtlCol="0"/>
            <a:lstStyle/>
            <a:p>
              <a:endParaRPr/>
            </a:p>
          </p:txBody>
        </p:sp>
        <p:sp>
          <p:nvSpPr>
            <p:cNvPr id="191" name="object 191"/>
            <p:cNvSpPr/>
            <p:nvPr/>
          </p:nvSpPr>
          <p:spPr>
            <a:xfrm>
              <a:off x="1745401" y="4882066"/>
              <a:ext cx="303530" cy="252729"/>
            </a:xfrm>
            <a:custGeom>
              <a:avLst/>
              <a:gdLst/>
              <a:ahLst/>
              <a:cxnLst/>
              <a:rect l="l" t="t" r="r" b="b"/>
              <a:pathLst>
                <a:path w="303530" h="252729">
                  <a:moveTo>
                    <a:pt x="303417" y="227975"/>
                  </a:moveTo>
                  <a:lnTo>
                    <a:pt x="286189" y="212519"/>
                  </a:lnTo>
                  <a:lnTo>
                    <a:pt x="271071" y="198468"/>
                  </a:lnTo>
                  <a:lnTo>
                    <a:pt x="265094" y="189335"/>
                  </a:lnTo>
                  <a:lnTo>
                    <a:pt x="263688" y="175284"/>
                  </a:lnTo>
                  <a:lnTo>
                    <a:pt x="266852" y="157369"/>
                  </a:lnTo>
                  <a:lnTo>
                    <a:pt x="267907" y="136293"/>
                  </a:lnTo>
                  <a:lnTo>
                    <a:pt x="260172" y="92033"/>
                  </a:lnTo>
                  <a:lnTo>
                    <a:pt x="219388" y="67092"/>
                  </a:lnTo>
                  <a:lnTo>
                    <a:pt x="110397" y="47421"/>
                  </a:lnTo>
                  <a:lnTo>
                    <a:pt x="103717" y="46016"/>
                  </a:lnTo>
                  <a:lnTo>
                    <a:pt x="66801" y="35478"/>
                  </a:lnTo>
                  <a:lnTo>
                    <a:pt x="0" y="0"/>
                  </a:lnTo>
                  <a:lnTo>
                    <a:pt x="23556" y="57608"/>
                  </a:lnTo>
                  <a:lnTo>
                    <a:pt x="44651" y="92735"/>
                  </a:lnTo>
                  <a:lnTo>
                    <a:pt x="74184" y="116270"/>
                  </a:lnTo>
                  <a:lnTo>
                    <a:pt x="82622" y="121891"/>
                  </a:lnTo>
                  <a:lnTo>
                    <a:pt x="90708" y="126106"/>
                  </a:lnTo>
                  <a:lnTo>
                    <a:pt x="98795" y="129619"/>
                  </a:lnTo>
                  <a:lnTo>
                    <a:pt x="105826" y="132078"/>
                  </a:lnTo>
                  <a:lnTo>
                    <a:pt x="109694" y="132429"/>
                  </a:lnTo>
                  <a:lnTo>
                    <a:pt x="112506" y="132780"/>
                  </a:lnTo>
                  <a:lnTo>
                    <a:pt x="125867" y="161585"/>
                  </a:lnTo>
                  <a:lnTo>
                    <a:pt x="123757" y="186876"/>
                  </a:lnTo>
                  <a:lnTo>
                    <a:pt x="121648" y="210060"/>
                  </a:lnTo>
                  <a:lnTo>
                    <a:pt x="121648" y="218139"/>
                  </a:lnTo>
                  <a:lnTo>
                    <a:pt x="151181" y="252213"/>
                  </a:lnTo>
                  <a:lnTo>
                    <a:pt x="303417" y="227975"/>
                  </a:lnTo>
                  <a:close/>
                </a:path>
              </a:pathLst>
            </a:custGeom>
            <a:ln w="3175">
              <a:solidFill>
                <a:srgbClr val="000000"/>
              </a:solidFill>
            </a:ln>
          </p:spPr>
          <p:txBody>
            <a:bodyPr wrap="square" lIns="0" tIns="0" rIns="0" bIns="0" rtlCol="0"/>
            <a:lstStyle/>
            <a:p>
              <a:endParaRPr/>
            </a:p>
          </p:txBody>
        </p:sp>
        <p:pic>
          <p:nvPicPr>
            <p:cNvPr id="192" name="object 192"/>
            <p:cNvPicPr/>
            <p:nvPr/>
          </p:nvPicPr>
          <p:blipFill>
            <a:blip r:embed="rId10" cstate="print"/>
            <a:stretch>
              <a:fillRect/>
            </a:stretch>
          </p:blipFill>
          <p:spPr>
            <a:xfrm>
              <a:off x="1761224" y="4923164"/>
              <a:ext cx="74533" cy="68850"/>
            </a:xfrm>
            <a:prstGeom prst="rect">
              <a:avLst/>
            </a:prstGeom>
          </p:spPr>
        </p:pic>
        <p:sp>
          <p:nvSpPr>
            <p:cNvPr id="193" name="object 193"/>
            <p:cNvSpPr/>
            <p:nvPr/>
          </p:nvSpPr>
          <p:spPr>
            <a:xfrm>
              <a:off x="1870918" y="5040138"/>
              <a:ext cx="27940" cy="14604"/>
            </a:xfrm>
            <a:custGeom>
              <a:avLst/>
              <a:gdLst/>
              <a:ahLst/>
              <a:cxnLst/>
              <a:rect l="l" t="t" r="r" b="b"/>
              <a:pathLst>
                <a:path w="27939" h="14604">
                  <a:moveTo>
                    <a:pt x="27775" y="0"/>
                  </a:moveTo>
                  <a:lnTo>
                    <a:pt x="18282" y="5971"/>
                  </a:lnTo>
                  <a:lnTo>
                    <a:pt x="7734" y="11240"/>
                  </a:lnTo>
                  <a:lnTo>
                    <a:pt x="0" y="14402"/>
                  </a:lnTo>
                </a:path>
              </a:pathLst>
            </a:custGeom>
            <a:ln w="3175">
              <a:solidFill>
                <a:srgbClr val="000000"/>
              </a:solidFill>
            </a:ln>
          </p:spPr>
          <p:txBody>
            <a:bodyPr wrap="square" lIns="0" tIns="0" rIns="0" bIns="0" rtlCol="0"/>
            <a:lstStyle/>
            <a:p>
              <a:endParaRPr/>
            </a:p>
          </p:txBody>
        </p:sp>
        <p:sp>
          <p:nvSpPr>
            <p:cNvPr id="194" name="object 194"/>
            <p:cNvSpPr/>
            <p:nvPr/>
          </p:nvSpPr>
          <p:spPr>
            <a:xfrm>
              <a:off x="1869511" y="5061215"/>
              <a:ext cx="36195" cy="21590"/>
            </a:xfrm>
            <a:custGeom>
              <a:avLst/>
              <a:gdLst/>
              <a:ahLst/>
              <a:cxnLst/>
              <a:rect l="l" t="t" r="r" b="b"/>
              <a:pathLst>
                <a:path w="36194" h="21589">
                  <a:moveTo>
                    <a:pt x="35861" y="0"/>
                  </a:moveTo>
                  <a:lnTo>
                    <a:pt x="23556" y="7376"/>
                  </a:lnTo>
                  <a:lnTo>
                    <a:pt x="10899" y="14753"/>
                  </a:lnTo>
                  <a:lnTo>
                    <a:pt x="0" y="21076"/>
                  </a:lnTo>
                </a:path>
              </a:pathLst>
            </a:custGeom>
            <a:ln w="3175">
              <a:solidFill>
                <a:srgbClr val="000000"/>
              </a:solidFill>
            </a:ln>
          </p:spPr>
          <p:txBody>
            <a:bodyPr wrap="square" lIns="0" tIns="0" rIns="0" bIns="0" rtlCol="0"/>
            <a:lstStyle/>
            <a:p>
              <a:endParaRPr/>
            </a:p>
          </p:txBody>
        </p:sp>
        <p:sp>
          <p:nvSpPr>
            <p:cNvPr id="195" name="object 195"/>
            <p:cNvSpPr/>
            <p:nvPr/>
          </p:nvSpPr>
          <p:spPr>
            <a:xfrm>
              <a:off x="1869510" y="5090370"/>
              <a:ext cx="34290" cy="27940"/>
            </a:xfrm>
            <a:custGeom>
              <a:avLst/>
              <a:gdLst/>
              <a:ahLst/>
              <a:cxnLst/>
              <a:rect l="l" t="t" r="r" b="b"/>
              <a:pathLst>
                <a:path w="34289" h="27939">
                  <a:moveTo>
                    <a:pt x="34103" y="0"/>
                  </a:moveTo>
                  <a:lnTo>
                    <a:pt x="24962" y="8430"/>
                  </a:lnTo>
                  <a:lnTo>
                    <a:pt x="19337" y="12645"/>
                  </a:lnTo>
                  <a:lnTo>
                    <a:pt x="15469" y="15807"/>
                  </a:lnTo>
                  <a:lnTo>
                    <a:pt x="9844" y="20022"/>
                  </a:lnTo>
                  <a:lnTo>
                    <a:pt x="0" y="27399"/>
                  </a:lnTo>
                </a:path>
              </a:pathLst>
            </a:custGeom>
            <a:ln w="3175">
              <a:solidFill>
                <a:srgbClr val="000000"/>
              </a:solidFill>
            </a:ln>
          </p:spPr>
          <p:txBody>
            <a:bodyPr wrap="square" lIns="0" tIns="0" rIns="0" bIns="0" rtlCol="0"/>
            <a:lstStyle/>
            <a:p>
              <a:endParaRPr/>
            </a:p>
          </p:txBody>
        </p:sp>
        <p:sp>
          <p:nvSpPr>
            <p:cNvPr id="196" name="object 196"/>
            <p:cNvSpPr/>
            <p:nvPr/>
          </p:nvSpPr>
          <p:spPr>
            <a:xfrm>
              <a:off x="2291060" y="5052081"/>
              <a:ext cx="5715" cy="55880"/>
            </a:xfrm>
            <a:custGeom>
              <a:avLst/>
              <a:gdLst/>
              <a:ahLst/>
              <a:cxnLst/>
              <a:rect l="l" t="t" r="r" b="b"/>
              <a:pathLst>
                <a:path w="5714" h="55879">
                  <a:moveTo>
                    <a:pt x="0" y="0"/>
                  </a:moveTo>
                  <a:lnTo>
                    <a:pt x="3867" y="12294"/>
                  </a:lnTo>
                  <a:lnTo>
                    <a:pt x="5625" y="21076"/>
                  </a:lnTo>
                  <a:lnTo>
                    <a:pt x="5625" y="30209"/>
                  </a:lnTo>
                  <a:lnTo>
                    <a:pt x="5273" y="37937"/>
                  </a:lnTo>
                  <a:lnTo>
                    <a:pt x="3515" y="45665"/>
                  </a:lnTo>
                  <a:lnTo>
                    <a:pt x="703" y="55852"/>
                  </a:lnTo>
                </a:path>
              </a:pathLst>
            </a:custGeom>
            <a:ln w="3175">
              <a:solidFill>
                <a:srgbClr val="000000"/>
              </a:solidFill>
            </a:ln>
          </p:spPr>
          <p:txBody>
            <a:bodyPr wrap="square" lIns="0" tIns="0" rIns="0" bIns="0" rtlCol="0"/>
            <a:lstStyle/>
            <a:p>
              <a:endParaRPr/>
            </a:p>
          </p:txBody>
        </p:sp>
        <p:pic>
          <p:nvPicPr>
            <p:cNvPr id="197" name="object 197"/>
            <p:cNvPicPr/>
            <p:nvPr/>
          </p:nvPicPr>
          <p:blipFill>
            <a:blip r:embed="rId3" cstate="print"/>
            <a:stretch>
              <a:fillRect/>
            </a:stretch>
          </p:blipFill>
          <p:spPr>
            <a:xfrm>
              <a:off x="2295631" y="5063674"/>
              <a:ext cx="28126" cy="12294"/>
            </a:xfrm>
            <a:prstGeom prst="rect">
              <a:avLst/>
            </a:prstGeom>
          </p:spPr>
        </p:pic>
        <p:sp>
          <p:nvSpPr>
            <p:cNvPr id="198" name="object 198"/>
            <p:cNvSpPr/>
            <p:nvPr/>
          </p:nvSpPr>
          <p:spPr>
            <a:xfrm>
              <a:off x="2295631" y="5063674"/>
              <a:ext cx="28575" cy="12700"/>
            </a:xfrm>
            <a:custGeom>
              <a:avLst/>
              <a:gdLst/>
              <a:ahLst/>
              <a:cxnLst/>
              <a:rect l="l" t="t" r="r" b="b"/>
              <a:pathLst>
                <a:path w="28575" h="12700">
                  <a:moveTo>
                    <a:pt x="0" y="3512"/>
                  </a:moveTo>
                  <a:lnTo>
                    <a:pt x="5273" y="1053"/>
                  </a:lnTo>
                  <a:lnTo>
                    <a:pt x="9492" y="0"/>
                  </a:lnTo>
                  <a:lnTo>
                    <a:pt x="14063" y="0"/>
                  </a:lnTo>
                  <a:lnTo>
                    <a:pt x="18985" y="1053"/>
                  </a:lnTo>
                  <a:lnTo>
                    <a:pt x="23907" y="3161"/>
                  </a:lnTo>
                  <a:lnTo>
                    <a:pt x="28126" y="6322"/>
                  </a:lnTo>
                  <a:lnTo>
                    <a:pt x="22149" y="10186"/>
                  </a:lnTo>
                  <a:lnTo>
                    <a:pt x="17579" y="11943"/>
                  </a:lnTo>
                  <a:lnTo>
                    <a:pt x="13008" y="12294"/>
                  </a:lnTo>
                  <a:lnTo>
                    <a:pt x="8438" y="11591"/>
                  </a:lnTo>
                  <a:lnTo>
                    <a:pt x="4922" y="9484"/>
                  </a:lnTo>
                  <a:lnTo>
                    <a:pt x="2461" y="7025"/>
                  </a:lnTo>
                  <a:lnTo>
                    <a:pt x="0" y="3512"/>
                  </a:lnTo>
                  <a:close/>
                </a:path>
              </a:pathLst>
            </a:custGeom>
            <a:ln w="3175">
              <a:solidFill>
                <a:srgbClr val="000000"/>
              </a:solidFill>
            </a:ln>
          </p:spPr>
          <p:txBody>
            <a:bodyPr wrap="square" lIns="0" tIns="0" rIns="0" bIns="0" rtlCol="0"/>
            <a:lstStyle/>
            <a:p>
              <a:endParaRPr/>
            </a:p>
          </p:txBody>
        </p:sp>
        <p:pic>
          <p:nvPicPr>
            <p:cNvPr id="199" name="object 199"/>
            <p:cNvPicPr/>
            <p:nvPr/>
          </p:nvPicPr>
          <p:blipFill>
            <a:blip r:embed="rId4" cstate="print"/>
            <a:stretch>
              <a:fillRect/>
            </a:stretch>
          </p:blipFill>
          <p:spPr>
            <a:xfrm>
              <a:off x="2265395" y="5106177"/>
              <a:ext cx="29180" cy="14753"/>
            </a:xfrm>
            <a:prstGeom prst="rect">
              <a:avLst/>
            </a:prstGeom>
          </p:spPr>
        </p:pic>
        <p:sp>
          <p:nvSpPr>
            <p:cNvPr id="200" name="object 200"/>
            <p:cNvSpPr/>
            <p:nvPr/>
          </p:nvSpPr>
          <p:spPr>
            <a:xfrm>
              <a:off x="2265395" y="5106177"/>
              <a:ext cx="29209" cy="15240"/>
            </a:xfrm>
            <a:custGeom>
              <a:avLst/>
              <a:gdLst/>
              <a:ahLst/>
              <a:cxnLst/>
              <a:rect l="l" t="t" r="r" b="b"/>
              <a:pathLst>
                <a:path w="29210" h="15239">
                  <a:moveTo>
                    <a:pt x="27423" y="351"/>
                  </a:moveTo>
                  <a:lnTo>
                    <a:pt x="0" y="14753"/>
                  </a:lnTo>
                  <a:lnTo>
                    <a:pt x="9492" y="14402"/>
                  </a:lnTo>
                  <a:lnTo>
                    <a:pt x="29181" y="4566"/>
                  </a:lnTo>
                  <a:lnTo>
                    <a:pt x="27423" y="351"/>
                  </a:lnTo>
                  <a:close/>
                </a:path>
              </a:pathLst>
            </a:custGeom>
            <a:ln w="3175">
              <a:solidFill>
                <a:srgbClr val="000000"/>
              </a:solidFill>
            </a:ln>
          </p:spPr>
          <p:txBody>
            <a:bodyPr wrap="square" lIns="0" tIns="0" rIns="0" bIns="0" rtlCol="0"/>
            <a:lstStyle/>
            <a:p>
              <a:endParaRPr/>
            </a:p>
          </p:txBody>
        </p:sp>
        <p:pic>
          <p:nvPicPr>
            <p:cNvPr id="201" name="object 201"/>
            <p:cNvPicPr/>
            <p:nvPr/>
          </p:nvPicPr>
          <p:blipFill>
            <a:blip r:embed="rId16" cstate="print"/>
            <a:stretch>
              <a:fillRect/>
            </a:stretch>
          </p:blipFill>
          <p:spPr>
            <a:xfrm>
              <a:off x="2297741" y="5090370"/>
              <a:ext cx="26017" cy="22480"/>
            </a:xfrm>
            <a:prstGeom prst="rect">
              <a:avLst/>
            </a:prstGeom>
          </p:spPr>
        </p:pic>
        <p:sp>
          <p:nvSpPr>
            <p:cNvPr id="202" name="object 202"/>
            <p:cNvSpPr/>
            <p:nvPr/>
          </p:nvSpPr>
          <p:spPr>
            <a:xfrm>
              <a:off x="2297741" y="5090370"/>
              <a:ext cx="26034" cy="22860"/>
            </a:xfrm>
            <a:custGeom>
              <a:avLst/>
              <a:gdLst/>
              <a:ahLst/>
              <a:cxnLst/>
              <a:rect l="l" t="t" r="r" b="b"/>
              <a:pathLst>
                <a:path w="26035" h="22860">
                  <a:moveTo>
                    <a:pt x="0" y="0"/>
                  </a:moveTo>
                  <a:lnTo>
                    <a:pt x="26017" y="22481"/>
                  </a:lnTo>
                  <a:lnTo>
                    <a:pt x="15821" y="19671"/>
                  </a:lnTo>
                  <a:lnTo>
                    <a:pt x="0" y="0"/>
                  </a:lnTo>
                  <a:close/>
                </a:path>
              </a:pathLst>
            </a:custGeom>
            <a:ln w="3175">
              <a:solidFill>
                <a:srgbClr val="000000"/>
              </a:solidFill>
            </a:ln>
          </p:spPr>
          <p:txBody>
            <a:bodyPr wrap="square" lIns="0" tIns="0" rIns="0" bIns="0" rtlCol="0"/>
            <a:lstStyle/>
            <a:p>
              <a:endParaRPr/>
            </a:p>
          </p:txBody>
        </p:sp>
        <p:pic>
          <p:nvPicPr>
            <p:cNvPr id="203" name="object 203"/>
            <p:cNvPicPr/>
            <p:nvPr/>
          </p:nvPicPr>
          <p:blipFill>
            <a:blip r:embed="rId17" cstate="print"/>
            <a:stretch>
              <a:fillRect/>
            </a:stretch>
          </p:blipFill>
          <p:spPr>
            <a:xfrm>
              <a:off x="2271372" y="5075969"/>
              <a:ext cx="23907" cy="14401"/>
            </a:xfrm>
            <a:prstGeom prst="rect">
              <a:avLst/>
            </a:prstGeom>
          </p:spPr>
        </p:pic>
        <p:sp>
          <p:nvSpPr>
            <p:cNvPr id="204" name="object 204"/>
            <p:cNvSpPr/>
            <p:nvPr/>
          </p:nvSpPr>
          <p:spPr>
            <a:xfrm>
              <a:off x="2271372" y="5075968"/>
              <a:ext cx="24130" cy="14604"/>
            </a:xfrm>
            <a:custGeom>
              <a:avLst/>
              <a:gdLst/>
              <a:ahLst/>
              <a:cxnLst/>
              <a:rect l="l" t="t" r="r" b="b"/>
              <a:pathLst>
                <a:path w="24130" h="14604">
                  <a:moveTo>
                    <a:pt x="23907" y="351"/>
                  </a:moveTo>
                  <a:lnTo>
                    <a:pt x="0" y="14402"/>
                  </a:lnTo>
                  <a:lnTo>
                    <a:pt x="6328" y="14402"/>
                  </a:lnTo>
                  <a:lnTo>
                    <a:pt x="10547" y="14402"/>
                  </a:lnTo>
                  <a:lnTo>
                    <a:pt x="15821" y="13348"/>
                  </a:lnTo>
                  <a:lnTo>
                    <a:pt x="19688" y="10889"/>
                  </a:lnTo>
                  <a:lnTo>
                    <a:pt x="22149" y="7376"/>
                  </a:lnTo>
                  <a:lnTo>
                    <a:pt x="23907" y="351"/>
                  </a:lnTo>
                  <a:close/>
                </a:path>
              </a:pathLst>
            </a:custGeom>
            <a:ln w="3175">
              <a:solidFill>
                <a:srgbClr val="000000"/>
              </a:solidFill>
            </a:ln>
          </p:spPr>
          <p:txBody>
            <a:bodyPr wrap="square" lIns="0" tIns="0" rIns="0" bIns="0" rtlCol="0"/>
            <a:lstStyle/>
            <a:p>
              <a:endParaRPr/>
            </a:p>
          </p:txBody>
        </p:sp>
        <p:sp>
          <p:nvSpPr>
            <p:cNvPr id="205" name="object 205"/>
            <p:cNvSpPr/>
            <p:nvPr/>
          </p:nvSpPr>
          <p:spPr>
            <a:xfrm>
              <a:off x="2277700" y="5023980"/>
              <a:ext cx="10795" cy="20320"/>
            </a:xfrm>
            <a:custGeom>
              <a:avLst/>
              <a:gdLst/>
              <a:ahLst/>
              <a:cxnLst/>
              <a:rect l="l" t="t" r="r" b="b"/>
              <a:pathLst>
                <a:path w="10794" h="20320">
                  <a:moveTo>
                    <a:pt x="10547" y="20022"/>
                  </a:moveTo>
                  <a:lnTo>
                    <a:pt x="3515" y="5971"/>
                  </a:lnTo>
                  <a:lnTo>
                    <a:pt x="0" y="0"/>
                  </a:lnTo>
                </a:path>
              </a:pathLst>
            </a:custGeom>
            <a:ln w="3175">
              <a:solidFill>
                <a:srgbClr val="000000"/>
              </a:solidFill>
            </a:ln>
          </p:spPr>
          <p:txBody>
            <a:bodyPr wrap="square" lIns="0" tIns="0" rIns="0" bIns="0" rtlCol="0"/>
            <a:lstStyle/>
            <a:p>
              <a:endParaRPr/>
            </a:p>
          </p:txBody>
        </p:sp>
        <p:sp>
          <p:nvSpPr>
            <p:cNvPr id="206" name="object 206"/>
            <p:cNvSpPr/>
            <p:nvPr/>
          </p:nvSpPr>
          <p:spPr>
            <a:xfrm>
              <a:off x="1604416" y="5033464"/>
              <a:ext cx="700405" cy="511809"/>
            </a:xfrm>
            <a:custGeom>
              <a:avLst/>
              <a:gdLst/>
              <a:ahLst/>
              <a:cxnLst/>
              <a:rect l="l" t="t" r="r" b="b"/>
              <a:pathLst>
                <a:path w="700405" h="511810">
                  <a:moveTo>
                    <a:pt x="602264" y="0"/>
                  </a:moveTo>
                  <a:lnTo>
                    <a:pt x="561479" y="8780"/>
                  </a:lnTo>
                  <a:lnTo>
                    <a:pt x="531595" y="41098"/>
                  </a:lnTo>
                  <a:lnTo>
                    <a:pt x="527728" y="45313"/>
                  </a:lnTo>
                  <a:lnTo>
                    <a:pt x="494678" y="67444"/>
                  </a:lnTo>
                  <a:lnTo>
                    <a:pt x="477451" y="71658"/>
                  </a:lnTo>
                  <a:lnTo>
                    <a:pt x="469365" y="70605"/>
                  </a:lnTo>
                  <a:lnTo>
                    <a:pt x="460575" y="69902"/>
                  </a:lnTo>
                  <a:lnTo>
                    <a:pt x="441590" y="68849"/>
                  </a:lnTo>
                  <a:lnTo>
                    <a:pt x="411354" y="68497"/>
                  </a:lnTo>
                  <a:lnTo>
                    <a:pt x="379710" y="68849"/>
                  </a:lnTo>
                  <a:lnTo>
                    <a:pt x="334356" y="73766"/>
                  </a:lnTo>
                  <a:lnTo>
                    <a:pt x="282322" y="89924"/>
                  </a:lnTo>
                  <a:lnTo>
                    <a:pt x="235562" y="120134"/>
                  </a:lnTo>
                  <a:lnTo>
                    <a:pt x="203216" y="144020"/>
                  </a:lnTo>
                  <a:lnTo>
                    <a:pt x="187394" y="155261"/>
                  </a:lnTo>
                  <a:lnTo>
                    <a:pt x="168057" y="149641"/>
                  </a:lnTo>
                  <a:lnTo>
                    <a:pt x="149774" y="145426"/>
                  </a:lnTo>
                  <a:lnTo>
                    <a:pt x="123405" y="143670"/>
                  </a:lnTo>
                  <a:lnTo>
                    <a:pt x="99147" y="144372"/>
                  </a:lnTo>
                  <a:lnTo>
                    <a:pt x="52034" y="155613"/>
                  </a:lnTo>
                  <a:lnTo>
                    <a:pt x="703" y="241322"/>
                  </a:lnTo>
                  <a:lnTo>
                    <a:pt x="0" y="243782"/>
                  </a:lnTo>
                  <a:lnTo>
                    <a:pt x="703" y="245889"/>
                  </a:lnTo>
                  <a:lnTo>
                    <a:pt x="1758" y="247295"/>
                  </a:lnTo>
                  <a:lnTo>
                    <a:pt x="68911" y="298580"/>
                  </a:lnTo>
                  <a:lnTo>
                    <a:pt x="72778" y="300687"/>
                  </a:lnTo>
                  <a:lnTo>
                    <a:pt x="75942" y="301741"/>
                  </a:lnTo>
                  <a:lnTo>
                    <a:pt x="80161" y="301741"/>
                  </a:lnTo>
                  <a:lnTo>
                    <a:pt x="123757" y="295067"/>
                  </a:lnTo>
                  <a:lnTo>
                    <a:pt x="169111" y="278207"/>
                  </a:lnTo>
                  <a:lnTo>
                    <a:pt x="207785" y="242026"/>
                  </a:lnTo>
                  <a:lnTo>
                    <a:pt x="212708" y="231487"/>
                  </a:lnTo>
                  <a:lnTo>
                    <a:pt x="240484" y="237810"/>
                  </a:lnTo>
                  <a:lnTo>
                    <a:pt x="260172" y="240620"/>
                  </a:lnTo>
                  <a:lnTo>
                    <a:pt x="277751" y="244133"/>
                  </a:lnTo>
                  <a:lnTo>
                    <a:pt x="294275" y="246241"/>
                  </a:lnTo>
                  <a:lnTo>
                    <a:pt x="312558" y="247295"/>
                  </a:lnTo>
                  <a:lnTo>
                    <a:pt x="329434" y="247295"/>
                  </a:lnTo>
                  <a:lnTo>
                    <a:pt x="350530" y="245187"/>
                  </a:lnTo>
                  <a:lnTo>
                    <a:pt x="372678" y="241674"/>
                  </a:lnTo>
                  <a:lnTo>
                    <a:pt x="391665" y="236757"/>
                  </a:lnTo>
                  <a:lnTo>
                    <a:pt x="406783" y="231136"/>
                  </a:lnTo>
                  <a:lnTo>
                    <a:pt x="421549" y="244835"/>
                  </a:lnTo>
                  <a:lnTo>
                    <a:pt x="451082" y="275045"/>
                  </a:lnTo>
                  <a:lnTo>
                    <a:pt x="477100" y="286637"/>
                  </a:lnTo>
                  <a:lnTo>
                    <a:pt x="479560" y="288042"/>
                  </a:lnTo>
                  <a:lnTo>
                    <a:pt x="481319" y="290150"/>
                  </a:lnTo>
                  <a:lnTo>
                    <a:pt x="485537" y="299283"/>
                  </a:lnTo>
                  <a:lnTo>
                    <a:pt x="491867" y="318251"/>
                  </a:lnTo>
                  <a:lnTo>
                    <a:pt x="493975" y="345650"/>
                  </a:lnTo>
                  <a:lnTo>
                    <a:pt x="485537" y="387803"/>
                  </a:lnTo>
                  <a:lnTo>
                    <a:pt x="474990" y="425390"/>
                  </a:lnTo>
                  <a:lnTo>
                    <a:pt x="462333" y="463327"/>
                  </a:lnTo>
                  <a:lnTo>
                    <a:pt x="439480" y="511802"/>
                  </a:lnTo>
                  <a:lnTo>
                    <a:pt x="529837" y="423282"/>
                  </a:lnTo>
                  <a:lnTo>
                    <a:pt x="565698" y="382534"/>
                  </a:lnTo>
                  <a:lnTo>
                    <a:pt x="605428" y="315090"/>
                  </a:lnTo>
                  <a:lnTo>
                    <a:pt x="622303" y="268020"/>
                  </a:lnTo>
                  <a:lnTo>
                    <a:pt x="626522" y="241674"/>
                  </a:lnTo>
                  <a:lnTo>
                    <a:pt x="626522" y="220597"/>
                  </a:lnTo>
                  <a:lnTo>
                    <a:pt x="607537" y="186174"/>
                  </a:lnTo>
                  <a:lnTo>
                    <a:pt x="574137" y="173527"/>
                  </a:lnTo>
                  <a:lnTo>
                    <a:pt x="563590" y="170366"/>
                  </a:lnTo>
                  <a:lnTo>
                    <a:pt x="557262" y="158774"/>
                  </a:lnTo>
                  <a:lnTo>
                    <a:pt x="561479" y="142967"/>
                  </a:lnTo>
                  <a:lnTo>
                    <a:pt x="570972" y="126105"/>
                  </a:lnTo>
                  <a:lnTo>
                    <a:pt x="579410" y="112758"/>
                  </a:lnTo>
                  <a:lnTo>
                    <a:pt x="590309" y="100111"/>
                  </a:lnTo>
                  <a:lnTo>
                    <a:pt x="602966" y="95194"/>
                  </a:lnTo>
                  <a:lnTo>
                    <a:pt x="623007" y="88520"/>
                  </a:lnTo>
                  <a:lnTo>
                    <a:pt x="631445" y="84655"/>
                  </a:lnTo>
                  <a:lnTo>
                    <a:pt x="655353" y="57256"/>
                  </a:lnTo>
                  <a:lnTo>
                    <a:pt x="656760" y="53041"/>
                  </a:lnTo>
                  <a:lnTo>
                    <a:pt x="659923" y="50232"/>
                  </a:lnTo>
                  <a:lnTo>
                    <a:pt x="671174" y="38639"/>
                  </a:lnTo>
                  <a:lnTo>
                    <a:pt x="675745" y="33370"/>
                  </a:lnTo>
                  <a:lnTo>
                    <a:pt x="682073" y="27047"/>
                  </a:lnTo>
                  <a:lnTo>
                    <a:pt x="686996" y="22832"/>
                  </a:lnTo>
                  <a:lnTo>
                    <a:pt x="700004" y="12997"/>
                  </a:lnTo>
                  <a:lnTo>
                    <a:pt x="686996" y="10888"/>
                  </a:lnTo>
                  <a:lnTo>
                    <a:pt x="679964" y="10537"/>
                  </a:lnTo>
                  <a:lnTo>
                    <a:pt x="671876" y="10888"/>
                  </a:lnTo>
                  <a:lnTo>
                    <a:pt x="663088" y="11943"/>
                  </a:lnTo>
                  <a:lnTo>
                    <a:pt x="652891" y="13699"/>
                  </a:lnTo>
                  <a:lnTo>
                    <a:pt x="647266" y="15104"/>
                  </a:lnTo>
                  <a:lnTo>
                    <a:pt x="645157" y="13347"/>
                  </a:lnTo>
                  <a:lnTo>
                    <a:pt x="642344" y="13347"/>
                  </a:lnTo>
                  <a:lnTo>
                    <a:pt x="639883" y="15104"/>
                  </a:lnTo>
                  <a:lnTo>
                    <a:pt x="636367" y="10537"/>
                  </a:lnTo>
                  <a:lnTo>
                    <a:pt x="632148" y="7376"/>
                  </a:lnTo>
                  <a:lnTo>
                    <a:pt x="626874" y="4565"/>
                  </a:lnTo>
                  <a:lnTo>
                    <a:pt x="615624" y="1052"/>
                  </a:lnTo>
                  <a:lnTo>
                    <a:pt x="602264" y="0"/>
                  </a:lnTo>
                  <a:close/>
                </a:path>
              </a:pathLst>
            </a:custGeom>
            <a:solidFill>
              <a:srgbClr val="FFFFFF"/>
            </a:solidFill>
          </p:spPr>
          <p:txBody>
            <a:bodyPr wrap="square" lIns="0" tIns="0" rIns="0" bIns="0" rtlCol="0"/>
            <a:lstStyle/>
            <a:p>
              <a:endParaRPr/>
            </a:p>
          </p:txBody>
        </p:sp>
        <p:sp>
          <p:nvSpPr>
            <p:cNvPr id="207" name="object 207"/>
            <p:cNvSpPr/>
            <p:nvPr/>
          </p:nvSpPr>
          <p:spPr>
            <a:xfrm>
              <a:off x="1604417" y="5033464"/>
              <a:ext cx="700405" cy="511809"/>
            </a:xfrm>
            <a:custGeom>
              <a:avLst/>
              <a:gdLst/>
              <a:ahLst/>
              <a:cxnLst/>
              <a:rect l="l" t="t" r="r" b="b"/>
              <a:pathLst>
                <a:path w="700405" h="511810">
                  <a:moveTo>
                    <a:pt x="700004" y="12997"/>
                  </a:moveTo>
                  <a:lnTo>
                    <a:pt x="686995" y="10889"/>
                  </a:lnTo>
                  <a:lnTo>
                    <a:pt x="679963" y="10538"/>
                  </a:lnTo>
                  <a:lnTo>
                    <a:pt x="671877" y="10889"/>
                  </a:lnTo>
                  <a:lnTo>
                    <a:pt x="663087" y="11943"/>
                  </a:lnTo>
                  <a:lnTo>
                    <a:pt x="652891" y="13699"/>
                  </a:lnTo>
                  <a:lnTo>
                    <a:pt x="647266" y="15104"/>
                  </a:lnTo>
                  <a:lnTo>
                    <a:pt x="645157" y="13348"/>
                  </a:lnTo>
                  <a:lnTo>
                    <a:pt x="642344" y="13348"/>
                  </a:lnTo>
                  <a:lnTo>
                    <a:pt x="639883" y="15104"/>
                  </a:lnTo>
                  <a:lnTo>
                    <a:pt x="636367" y="10538"/>
                  </a:lnTo>
                  <a:lnTo>
                    <a:pt x="632148" y="7376"/>
                  </a:lnTo>
                  <a:lnTo>
                    <a:pt x="626874" y="4566"/>
                  </a:lnTo>
                  <a:lnTo>
                    <a:pt x="615624" y="1053"/>
                  </a:lnTo>
                  <a:lnTo>
                    <a:pt x="602263" y="0"/>
                  </a:lnTo>
                  <a:lnTo>
                    <a:pt x="587497" y="1053"/>
                  </a:lnTo>
                  <a:lnTo>
                    <a:pt x="548119" y="17563"/>
                  </a:lnTo>
                  <a:lnTo>
                    <a:pt x="531595" y="41098"/>
                  </a:lnTo>
                  <a:lnTo>
                    <a:pt x="527727" y="45314"/>
                  </a:lnTo>
                  <a:lnTo>
                    <a:pt x="494679" y="67444"/>
                  </a:lnTo>
                  <a:lnTo>
                    <a:pt x="477451" y="71659"/>
                  </a:lnTo>
                  <a:lnTo>
                    <a:pt x="469364" y="70605"/>
                  </a:lnTo>
                  <a:lnTo>
                    <a:pt x="460575" y="69903"/>
                  </a:lnTo>
                  <a:lnTo>
                    <a:pt x="441589" y="68849"/>
                  </a:lnTo>
                  <a:lnTo>
                    <a:pt x="411353" y="68498"/>
                  </a:lnTo>
                  <a:lnTo>
                    <a:pt x="379711" y="68849"/>
                  </a:lnTo>
                  <a:lnTo>
                    <a:pt x="334356" y="73767"/>
                  </a:lnTo>
                  <a:lnTo>
                    <a:pt x="282322" y="89925"/>
                  </a:lnTo>
                  <a:lnTo>
                    <a:pt x="235561" y="120134"/>
                  </a:lnTo>
                  <a:lnTo>
                    <a:pt x="203215" y="144021"/>
                  </a:lnTo>
                  <a:lnTo>
                    <a:pt x="187394" y="155262"/>
                  </a:lnTo>
                  <a:lnTo>
                    <a:pt x="168057" y="149641"/>
                  </a:lnTo>
                  <a:lnTo>
                    <a:pt x="149774" y="145426"/>
                  </a:lnTo>
                  <a:lnTo>
                    <a:pt x="123406" y="143670"/>
                  </a:lnTo>
                  <a:lnTo>
                    <a:pt x="99146" y="144372"/>
                  </a:lnTo>
                  <a:lnTo>
                    <a:pt x="52034" y="155613"/>
                  </a:lnTo>
                  <a:lnTo>
                    <a:pt x="703" y="241323"/>
                  </a:lnTo>
                  <a:lnTo>
                    <a:pt x="0" y="243782"/>
                  </a:lnTo>
                  <a:lnTo>
                    <a:pt x="703" y="245890"/>
                  </a:lnTo>
                  <a:lnTo>
                    <a:pt x="1757" y="247295"/>
                  </a:lnTo>
                  <a:lnTo>
                    <a:pt x="68910" y="298581"/>
                  </a:lnTo>
                  <a:lnTo>
                    <a:pt x="72777" y="300688"/>
                  </a:lnTo>
                  <a:lnTo>
                    <a:pt x="75942" y="301742"/>
                  </a:lnTo>
                  <a:lnTo>
                    <a:pt x="80161" y="301742"/>
                  </a:lnTo>
                  <a:lnTo>
                    <a:pt x="123757" y="295068"/>
                  </a:lnTo>
                  <a:lnTo>
                    <a:pt x="169112" y="278207"/>
                  </a:lnTo>
                  <a:lnTo>
                    <a:pt x="207786" y="242026"/>
                  </a:lnTo>
                  <a:lnTo>
                    <a:pt x="212708" y="231488"/>
                  </a:lnTo>
                  <a:lnTo>
                    <a:pt x="227826" y="235000"/>
                  </a:lnTo>
                  <a:lnTo>
                    <a:pt x="240483" y="237811"/>
                  </a:lnTo>
                  <a:lnTo>
                    <a:pt x="260172" y="240621"/>
                  </a:lnTo>
                  <a:lnTo>
                    <a:pt x="277751" y="244133"/>
                  </a:lnTo>
                  <a:lnTo>
                    <a:pt x="294276" y="246241"/>
                  </a:lnTo>
                  <a:lnTo>
                    <a:pt x="312558" y="247295"/>
                  </a:lnTo>
                  <a:lnTo>
                    <a:pt x="329434" y="247295"/>
                  </a:lnTo>
                  <a:lnTo>
                    <a:pt x="350529" y="245187"/>
                  </a:lnTo>
                  <a:lnTo>
                    <a:pt x="372679" y="241675"/>
                  </a:lnTo>
                  <a:lnTo>
                    <a:pt x="391664" y="236757"/>
                  </a:lnTo>
                  <a:lnTo>
                    <a:pt x="406782" y="231136"/>
                  </a:lnTo>
                  <a:lnTo>
                    <a:pt x="421549" y="244836"/>
                  </a:lnTo>
                  <a:lnTo>
                    <a:pt x="451082" y="275045"/>
                  </a:lnTo>
                  <a:lnTo>
                    <a:pt x="477099" y="286637"/>
                  </a:lnTo>
                  <a:lnTo>
                    <a:pt x="479560" y="288042"/>
                  </a:lnTo>
                  <a:lnTo>
                    <a:pt x="481318" y="290150"/>
                  </a:lnTo>
                  <a:lnTo>
                    <a:pt x="485537" y="299283"/>
                  </a:lnTo>
                  <a:lnTo>
                    <a:pt x="491866" y="318252"/>
                  </a:lnTo>
                  <a:lnTo>
                    <a:pt x="493975" y="345651"/>
                  </a:lnTo>
                  <a:lnTo>
                    <a:pt x="485537" y="387804"/>
                  </a:lnTo>
                  <a:lnTo>
                    <a:pt x="474990" y="425390"/>
                  </a:lnTo>
                  <a:lnTo>
                    <a:pt x="462333" y="463327"/>
                  </a:lnTo>
                  <a:lnTo>
                    <a:pt x="439480" y="511803"/>
                  </a:lnTo>
                  <a:lnTo>
                    <a:pt x="529837" y="423282"/>
                  </a:lnTo>
                  <a:lnTo>
                    <a:pt x="565699" y="382535"/>
                  </a:lnTo>
                  <a:lnTo>
                    <a:pt x="587497" y="345651"/>
                  </a:lnTo>
                  <a:lnTo>
                    <a:pt x="618085" y="286637"/>
                  </a:lnTo>
                  <a:lnTo>
                    <a:pt x="626523" y="241675"/>
                  </a:lnTo>
                  <a:lnTo>
                    <a:pt x="626523" y="220598"/>
                  </a:lnTo>
                  <a:lnTo>
                    <a:pt x="607537" y="186174"/>
                  </a:lnTo>
                  <a:lnTo>
                    <a:pt x="574137" y="173528"/>
                  </a:lnTo>
                  <a:lnTo>
                    <a:pt x="563589" y="170366"/>
                  </a:lnTo>
                  <a:lnTo>
                    <a:pt x="557261" y="158774"/>
                  </a:lnTo>
                  <a:lnTo>
                    <a:pt x="561480" y="142967"/>
                  </a:lnTo>
                  <a:lnTo>
                    <a:pt x="570972" y="126106"/>
                  </a:lnTo>
                  <a:lnTo>
                    <a:pt x="579410" y="112758"/>
                  </a:lnTo>
                  <a:lnTo>
                    <a:pt x="590309" y="100112"/>
                  </a:lnTo>
                  <a:lnTo>
                    <a:pt x="602967" y="95194"/>
                  </a:lnTo>
                  <a:lnTo>
                    <a:pt x="613866" y="91681"/>
                  </a:lnTo>
                  <a:lnTo>
                    <a:pt x="623007" y="88520"/>
                  </a:lnTo>
                  <a:lnTo>
                    <a:pt x="653946" y="63931"/>
                  </a:lnTo>
                  <a:lnTo>
                    <a:pt x="655353" y="57257"/>
                  </a:lnTo>
                  <a:lnTo>
                    <a:pt x="656759" y="53042"/>
                  </a:lnTo>
                  <a:lnTo>
                    <a:pt x="659923" y="50231"/>
                  </a:lnTo>
                  <a:lnTo>
                    <a:pt x="664845" y="45314"/>
                  </a:lnTo>
                  <a:lnTo>
                    <a:pt x="671174" y="38639"/>
                  </a:lnTo>
                  <a:lnTo>
                    <a:pt x="675744" y="33370"/>
                  </a:lnTo>
                  <a:lnTo>
                    <a:pt x="682073" y="27047"/>
                  </a:lnTo>
                  <a:lnTo>
                    <a:pt x="686995" y="22832"/>
                  </a:lnTo>
                  <a:lnTo>
                    <a:pt x="700004" y="12997"/>
                  </a:lnTo>
                  <a:close/>
                </a:path>
              </a:pathLst>
            </a:custGeom>
            <a:ln w="3175">
              <a:solidFill>
                <a:srgbClr val="000000"/>
              </a:solidFill>
            </a:ln>
          </p:spPr>
          <p:txBody>
            <a:bodyPr wrap="square" lIns="0" tIns="0" rIns="0" bIns="0" rtlCol="0"/>
            <a:lstStyle/>
            <a:p>
              <a:endParaRPr/>
            </a:p>
          </p:txBody>
        </p:sp>
        <p:pic>
          <p:nvPicPr>
            <p:cNvPr id="208" name="object 208"/>
            <p:cNvPicPr/>
            <p:nvPr/>
          </p:nvPicPr>
          <p:blipFill>
            <a:blip r:embed="rId18" cstate="print"/>
            <a:stretch>
              <a:fillRect/>
            </a:stretch>
          </p:blipFill>
          <p:spPr>
            <a:xfrm>
              <a:off x="1628677" y="5187672"/>
              <a:ext cx="199697" cy="112759"/>
            </a:xfrm>
            <a:prstGeom prst="rect">
              <a:avLst/>
            </a:prstGeom>
          </p:spPr>
        </p:pic>
        <p:sp>
          <p:nvSpPr>
            <p:cNvPr id="209" name="object 209"/>
            <p:cNvSpPr/>
            <p:nvPr/>
          </p:nvSpPr>
          <p:spPr>
            <a:xfrm>
              <a:off x="2212305" y="5067537"/>
              <a:ext cx="6985" cy="7620"/>
            </a:xfrm>
            <a:custGeom>
              <a:avLst/>
              <a:gdLst/>
              <a:ahLst/>
              <a:cxnLst/>
              <a:rect l="l" t="t" r="r" b="b"/>
              <a:pathLst>
                <a:path w="6985" h="7620">
                  <a:moveTo>
                    <a:pt x="5195" y="0"/>
                  </a:moveTo>
                  <a:lnTo>
                    <a:pt x="1484" y="0"/>
                  </a:lnTo>
                  <a:lnTo>
                    <a:pt x="0" y="1560"/>
                  </a:lnTo>
                  <a:lnTo>
                    <a:pt x="0" y="3512"/>
                  </a:lnTo>
                  <a:lnTo>
                    <a:pt x="0" y="5464"/>
                  </a:lnTo>
                  <a:lnTo>
                    <a:pt x="1484" y="7025"/>
                  </a:lnTo>
                  <a:lnTo>
                    <a:pt x="5195" y="7025"/>
                  </a:lnTo>
                  <a:lnTo>
                    <a:pt x="6680" y="5464"/>
                  </a:lnTo>
                  <a:lnTo>
                    <a:pt x="6680" y="1560"/>
                  </a:lnTo>
                  <a:lnTo>
                    <a:pt x="5195" y="0"/>
                  </a:lnTo>
                  <a:close/>
                </a:path>
              </a:pathLst>
            </a:custGeom>
            <a:solidFill>
              <a:srgbClr val="000000"/>
            </a:solidFill>
          </p:spPr>
          <p:txBody>
            <a:bodyPr wrap="square" lIns="0" tIns="0" rIns="0" bIns="0" rtlCol="0"/>
            <a:lstStyle/>
            <a:p>
              <a:endParaRPr/>
            </a:p>
          </p:txBody>
        </p:sp>
        <p:sp>
          <p:nvSpPr>
            <p:cNvPr id="210" name="object 210"/>
            <p:cNvSpPr/>
            <p:nvPr/>
          </p:nvSpPr>
          <p:spPr>
            <a:xfrm>
              <a:off x="2196133" y="5065430"/>
              <a:ext cx="28575" cy="17780"/>
            </a:xfrm>
            <a:custGeom>
              <a:avLst/>
              <a:gdLst/>
              <a:ahLst/>
              <a:cxnLst/>
              <a:rect l="l" t="t" r="r" b="b"/>
              <a:pathLst>
                <a:path w="28575" h="17779">
                  <a:moveTo>
                    <a:pt x="28126" y="0"/>
                  </a:moveTo>
                  <a:lnTo>
                    <a:pt x="10899" y="17563"/>
                  </a:lnTo>
                  <a:lnTo>
                    <a:pt x="6328" y="16861"/>
                  </a:lnTo>
                  <a:lnTo>
                    <a:pt x="3867" y="15455"/>
                  </a:lnTo>
                  <a:lnTo>
                    <a:pt x="1757" y="12997"/>
                  </a:lnTo>
                  <a:lnTo>
                    <a:pt x="0" y="10186"/>
                  </a:lnTo>
                </a:path>
              </a:pathLst>
            </a:custGeom>
            <a:ln w="3175">
              <a:solidFill>
                <a:srgbClr val="000000"/>
              </a:solidFill>
            </a:ln>
          </p:spPr>
          <p:txBody>
            <a:bodyPr wrap="square" lIns="0" tIns="0" rIns="0" bIns="0" rtlCol="0"/>
            <a:lstStyle/>
            <a:p>
              <a:endParaRPr/>
            </a:p>
          </p:txBody>
        </p:sp>
        <p:sp>
          <p:nvSpPr>
            <p:cNvPr id="211" name="object 211"/>
            <p:cNvSpPr/>
            <p:nvPr/>
          </p:nvSpPr>
          <p:spPr>
            <a:xfrm>
              <a:off x="2214766" y="5065781"/>
              <a:ext cx="6985" cy="6985"/>
            </a:xfrm>
            <a:custGeom>
              <a:avLst/>
              <a:gdLst/>
              <a:ahLst/>
              <a:cxnLst/>
              <a:rect l="l" t="t" r="r" b="b"/>
              <a:pathLst>
                <a:path w="6985" h="6985">
                  <a:moveTo>
                    <a:pt x="5195" y="0"/>
                  </a:moveTo>
                  <a:lnTo>
                    <a:pt x="1484" y="0"/>
                  </a:lnTo>
                  <a:lnTo>
                    <a:pt x="0" y="1483"/>
                  </a:lnTo>
                  <a:lnTo>
                    <a:pt x="0" y="3337"/>
                  </a:lnTo>
                  <a:lnTo>
                    <a:pt x="0" y="5191"/>
                  </a:lnTo>
                  <a:lnTo>
                    <a:pt x="1484" y="6675"/>
                  </a:lnTo>
                  <a:lnTo>
                    <a:pt x="5195" y="6675"/>
                  </a:lnTo>
                  <a:lnTo>
                    <a:pt x="6680" y="5191"/>
                  </a:lnTo>
                  <a:lnTo>
                    <a:pt x="6680" y="1483"/>
                  </a:lnTo>
                  <a:lnTo>
                    <a:pt x="5195" y="0"/>
                  </a:lnTo>
                  <a:close/>
                </a:path>
              </a:pathLst>
            </a:custGeom>
            <a:solidFill>
              <a:srgbClr val="000000"/>
            </a:solidFill>
          </p:spPr>
          <p:txBody>
            <a:bodyPr wrap="square" lIns="0" tIns="0" rIns="0" bIns="0" rtlCol="0"/>
            <a:lstStyle/>
            <a:p>
              <a:endParaRPr/>
            </a:p>
          </p:txBody>
        </p:sp>
        <p:sp>
          <p:nvSpPr>
            <p:cNvPr id="212" name="object 212"/>
            <p:cNvSpPr/>
            <p:nvPr/>
          </p:nvSpPr>
          <p:spPr>
            <a:xfrm>
              <a:off x="2217228" y="5068239"/>
              <a:ext cx="4445" cy="4445"/>
            </a:xfrm>
            <a:custGeom>
              <a:avLst/>
              <a:gdLst/>
              <a:ahLst/>
              <a:cxnLst/>
              <a:rect l="l" t="t" r="r" b="b"/>
              <a:pathLst>
                <a:path w="4444" h="4445">
                  <a:moveTo>
                    <a:pt x="3281" y="0"/>
                  </a:moveTo>
                  <a:lnTo>
                    <a:pt x="937" y="0"/>
                  </a:lnTo>
                  <a:lnTo>
                    <a:pt x="0" y="937"/>
                  </a:lnTo>
                  <a:lnTo>
                    <a:pt x="0" y="2108"/>
                  </a:lnTo>
                  <a:lnTo>
                    <a:pt x="0" y="3279"/>
                  </a:lnTo>
                  <a:lnTo>
                    <a:pt x="937" y="4216"/>
                  </a:lnTo>
                  <a:lnTo>
                    <a:pt x="3281" y="4216"/>
                  </a:lnTo>
                  <a:lnTo>
                    <a:pt x="4218" y="3279"/>
                  </a:lnTo>
                  <a:lnTo>
                    <a:pt x="4218" y="937"/>
                  </a:lnTo>
                  <a:lnTo>
                    <a:pt x="3281" y="0"/>
                  </a:lnTo>
                  <a:close/>
                </a:path>
              </a:pathLst>
            </a:custGeom>
            <a:solidFill>
              <a:srgbClr val="FFFFFF"/>
            </a:solidFill>
          </p:spPr>
          <p:txBody>
            <a:bodyPr wrap="square" lIns="0" tIns="0" rIns="0" bIns="0" rtlCol="0"/>
            <a:lstStyle/>
            <a:p>
              <a:endParaRPr/>
            </a:p>
          </p:txBody>
        </p:sp>
        <p:sp>
          <p:nvSpPr>
            <p:cNvPr id="213" name="object 213"/>
            <p:cNvSpPr/>
            <p:nvPr/>
          </p:nvSpPr>
          <p:spPr>
            <a:xfrm>
              <a:off x="2020692" y="5258278"/>
              <a:ext cx="38735" cy="15875"/>
            </a:xfrm>
            <a:custGeom>
              <a:avLst/>
              <a:gdLst/>
              <a:ahLst/>
              <a:cxnLst/>
              <a:rect l="l" t="t" r="r" b="b"/>
              <a:pathLst>
                <a:path w="38735" h="15875">
                  <a:moveTo>
                    <a:pt x="38674" y="0"/>
                  </a:moveTo>
                  <a:lnTo>
                    <a:pt x="27423" y="5620"/>
                  </a:lnTo>
                  <a:lnTo>
                    <a:pt x="17930" y="9835"/>
                  </a:lnTo>
                  <a:lnTo>
                    <a:pt x="7383" y="13348"/>
                  </a:lnTo>
                  <a:lnTo>
                    <a:pt x="0" y="15455"/>
                  </a:lnTo>
                </a:path>
              </a:pathLst>
            </a:custGeom>
            <a:ln w="3175">
              <a:solidFill>
                <a:srgbClr val="000000"/>
              </a:solidFill>
            </a:ln>
          </p:spPr>
          <p:txBody>
            <a:bodyPr wrap="square" lIns="0" tIns="0" rIns="0" bIns="0" rtlCol="0"/>
            <a:lstStyle/>
            <a:p>
              <a:endParaRPr/>
            </a:p>
          </p:txBody>
        </p:sp>
        <p:sp>
          <p:nvSpPr>
            <p:cNvPr id="214" name="object 214"/>
            <p:cNvSpPr/>
            <p:nvPr/>
          </p:nvSpPr>
          <p:spPr>
            <a:xfrm>
              <a:off x="2031943" y="5272328"/>
              <a:ext cx="41910" cy="12700"/>
            </a:xfrm>
            <a:custGeom>
              <a:avLst/>
              <a:gdLst/>
              <a:ahLst/>
              <a:cxnLst/>
              <a:rect l="l" t="t" r="r" b="b"/>
              <a:pathLst>
                <a:path w="41910" h="12700">
                  <a:moveTo>
                    <a:pt x="41838" y="0"/>
                  </a:moveTo>
                  <a:lnTo>
                    <a:pt x="33048" y="3863"/>
                  </a:lnTo>
                  <a:lnTo>
                    <a:pt x="23556" y="7025"/>
                  </a:lnTo>
                  <a:lnTo>
                    <a:pt x="14766" y="9484"/>
                  </a:lnTo>
                  <a:lnTo>
                    <a:pt x="7734" y="11240"/>
                  </a:lnTo>
                  <a:lnTo>
                    <a:pt x="0" y="12645"/>
                  </a:lnTo>
                </a:path>
              </a:pathLst>
            </a:custGeom>
            <a:ln w="3175">
              <a:solidFill>
                <a:srgbClr val="000000"/>
              </a:solidFill>
            </a:ln>
          </p:spPr>
          <p:txBody>
            <a:bodyPr wrap="square" lIns="0" tIns="0" rIns="0" bIns="0" rtlCol="0"/>
            <a:lstStyle/>
            <a:p>
              <a:endParaRPr/>
            </a:p>
          </p:txBody>
        </p:sp>
        <p:sp>
          <p:nvSpPr>
            <p:cNvPr id="215" name="object 215"/>
            <p:cNvSpPr/>
            <p:nvPr/>
          </p:nvSpPr>
          <p:spPr>
            <a:xfrm>
              <a:off x="2044599" y="5290595"/>
              <a:ext cx="45720" cy="7620"/>
            </a:xfrm>
            <a:custGeom>
              <a:avLst/>
              <a:gdLst/>
              <a:ahLst/>
              <a:cxnLst/>
              <a:rect l="l" t="t" r="r" b="b"/>
              <a:pathLst>
                <a:path w="45719" h="7620">
                  <a:moveTo>
                    <a:pt x="45705" y="0"/>
                  </a:moveTo>
                  <a:lnTo>
                    <a:pt x="33048" y="3512"/>
                  </a:lnTo>
                  <a:lnTo>
                    <a:pt x="20743" y="5971"/>
                  </a:lnTo>
                  <a:lnTo>
                    <a:pt x="11602" y="7025"/>
                  </a:lnTo>
                  <a:lnTo>
                    <a:pt x="0" y="7025"/>
                  </a:lnTo>
                </a:path>
              </a:pathLst>
            </a:custGeom>
            <a:ln w="3175">
              <a:solidFill>
                <a:srgbClr val="000000"/>
              </a:solidFill>
            </a:ln>
          </p:spPr>
          <p:txBody>
            <a:bodyPr wrap="square" lIns="0" tIns="0" rIns="0" bIns="0" rtlCol="0"/>
            <a:lstStyle/>
            <a:p>
              <a:endParaRPr/>
            </a:p>
          </p:txBody>
        </p:sp>
        <p:sp>
          <p:nvSpPr>
            <p:cNvPr id="216" name="object 216"/>
            <p:cNvSpPr/>
            <p:nvPr/>
          </p:nvSpPr>
          <p:spPr>
            <a:xfrm>
              <a:off x="2098041" y="5366119"/>
              <a:ext cx="22225" cy="21590"/>
            </a:xfrm>
            <a:custGeom>
              <a:avLst/>
              <a:gdLst/>
              <a:ahLst/>
              <a:cxnLst/>
              <a:rect l="l" t="t" r="r" b="b"/>
              <a:pathLst>
                <a:path w="22225" h="21589">
                  <a:moveTo>
                    <a:pt x="22149" y="0"/>
                  </a:moveTo>
                  <a:lnTo>
                    <a:pt x="13711" y="8430"/>
                  </a:lnTo>
                  <a:lnTo>
                    <a:pt x="5273" y="15807"/>
                  </a:lnTo>
                  <a:lnTo>
                    <a:pt x="0" y="21076"/>
                  </a:lnTo>
                </a:path>
              </a:pathLst>
            </a:custGeom>
            <a:ln w="3175">
              <a:solidFill>
                <a:srgbClr val="000000"/>
              </a:solidFill>
            </a:ln>
          </p:spPr>
          <p:txBody>
            <a:bodyPr wrap="square" lIns="0" tIns="0" rIns="0" bIns="0" rtlCol="0"/>
            <a:lstStyle/>
            <a:p>
              <a:endParaRPr/>
            </a:p>
          </p:txBody>
        </p:sp>
        <p:sp>
          <p:nvSpPr>
            <p:cNvPr id="217" name="object 217"/>
            <p:cNvSpPr/>
            <p:nvPr/>
          </p:nvSpPr>
          <p:spPr>
            <a:xfrm>
              <a:off x="2087493" y="5399840"/>
              <a:ext cx="29845" cy="34925"/>
            </a:xfrm>
            <a:custGeom>
              <a:avLst/>
              <a:gdLst/>
              <a:ahLst/>
              <a:cxnLst/>
              <a:rect l="l" t="t" r="r" b="b"/>
              <a:pathLst>
                <a:path w="29844" h="34925">
                  <a:moveTo>
                    <a:pt x="29533" y="0"/>
                  </a:moveTo>
                  <a:lnTo>
                    <a:pt x="15821" y="15807"/>
                  </a:lnTo>
                  <a:lnTo>
                    <a:pt x="1054" y="33722"/>
                  </a:lnTo>
                  <a:lnTo>
                    <a:pt x="0" y="34775"/>
                  </a:lnTo>
                </a:path>
              </a:pathLst>
            </a:custGeom>
            <a:ln w="3175">
              <a:solidFill>
                <a:srgbClr val="000000"/>
              </a:solidFill>
            </a:ln>
          </p:spPr>
          <p:txBody>
            <a:bodyPr wrap="square" lIns="0" tIns="0" rIns="0" bIns="0" rtlCol="0"/>
            <a:lstStyle/>
            <a:p>
              <a:endParaRPr/>
            </a:p>
          </p:txBody>
        </p:sp>
        <p:sp>
          <p:nvSpPr>
            <p:cNvPr id="218" name="object 218"/>
            <p:cNvSpPr/>
            <p:nvPr/>
          </p:nvSpPr>
          <p:spPr>
            <a:xfrm>
              <a:off x="2179959" y="5048218"/>
              <a:ext cx="64769" cy="41910"/>
            </a:xfrm>
            <a:custGeom>
              <a:avLst/>
              <a:gdLst/>
              <a:ahLst/>
              <a:cxnLst/>
              <a:rect l="l" t="t" r="r" b="b"/>
              <a:pathLst>
                <a:path w="64769" h="41910">
                  <a:moveTo>
                    <a:pt x="64691" y="0"/>
                  </a:moveTo>
                  <a:lnTo>
                    <a:pt x="64691" y="4215"/>
                  </a:lnTo>
                  <a:lnTo>
                    <a:pt x="63285" y="8781"/>
                  </a:lnTo>
                  <a:lnTo>
                    <a:pt x="60824" y="11943"/>
                  </a:lnTo>
                  <a:lnTo>
                    <a:pt x="57308" y="14753"/>
                  </a:lnTo>
                  <a:lnTo>
                    <a:pt x="48870" y="16509"/>
                  </a:lnTo>
                  <a:lnTo>
                    <a:pt x="40783" y="17563"/>
                  </a:lnTo>
                  <a:lnTo>
                    <a:pt x="29181" y="20725"/>
                  </a:lnTo>
                  <a:lnTo>
                    <a:pt x="19688" y="24940"/>
                  </a:lnTo>
                  <a:lnTo>
                    <a:pt x="11953" y="30209"/>
                  </a:lnTo>
                  <a:lnTo>
                    <a:pt x="5976" y="36883"/>
                  </a:lnTo>
                  <a:lnTo>
                    <a:pt x="0" y="41801"/>
                  </a:lnTo>
                </a:path>
              </a:pathLst>
            </a:custGeom>
            <a:ln w="3175">
              <a:solidFill>
                <a:srgbClr val="000000"/>
              </a:solidFill>
            </a:ln>
          </p:spPr>
          <p:txBody>
            <a:bodyPr wrap="square" lIns="0" tIns="0" rIns="0" bIns="0" rtlCol="0"/>
            <a:lstStyle/>
            <a:p>
              <a:endParaRPr/>
            </a:p>
          </p:txBody>
        </p:sp>
        <p:sp>
          <p:nvSpPr>
            <p:cNvPr id="219" name="object 219"/>
            <p:cNvSpPr/>
            <p:nvPr/>
          </p:nvSpPr>
          <p:spPr>
            <a:xfrm>
              <a:off x="2241487" y="5048568"/>
              <a:ext cx="11430" cy="12700"/>
            </a:xfrm>
            <a:custGeom>
              <a:avLst/>
              <a:gdLst/>
              <a:ahLst/>
              <a:cxnLst/>
              <a:rect l="l" t="t" r="r" b="b"/>
              <a:pathLst>
                <a:path w="11430" h="12700">
                  <a:moveTo>
                    <a:pt x="10899" y="0"/>
                  </a:moveTo>
                  <a:lnTo>
                    <a:pt x="3867" y="10538"/>
                  </a:lnTo>
                  <a:lnTo>
                    <a:pt x="0" y="12294"/>
                  </a:lnTo>
                </a:path>
              </a:pathLst>
            </a:custGeom>
            <a:ln w="3175">
              <a:solidFill>
                <a:srgbClr val="000000"/>
              </a:solidFill>
            </a:ln>
          </p:spPr>
          <p:txBody>
            <a:bodyPr wrap="square" lIns="0" tIns="0" rIns="0" bIns="0" rtlCol="0"/>
            <a:lstStyle/>
            <a:p>
              <a:endParaRPr/>
            </a:p>
          </p:txBody>
        </p:sp>
        <p:sp>
          <p:nvSpPr>
            <p:cNvPr id="220" name="object 220"/>
            <p:cNvSpPr/>
            <p:nvPr/>
          </p:nvSpPr>
          <p:spPr>
            <a:xfrm>
              <a:off x="2263637" y="5047516"/>
              <a:ext cx="38735" cy="19050"/>
            </a:xfrm>
            <a:custGeom>
              <a:avLst/>
              <a:gdLst/>
              <a:ahLst/>
              <a:cxnLst/>
              <a:rect l="l" t="t" r="r" b="b"/>
              <a:pathLst>
                <a:path w="38735" h="19050">
                  <a:moveTo>
                    <a:pt x="38322" y="0"/>
                  </a:moveTo>
                  <a:lnTo>
                    <a:pt x="25665" y="4566"/>
                  </a:lnTo>
                  <a:lnTo>
                    <a:pt x="19337" y="7376"/>
                  </a:lnTo>
                  <a:lnTo>
                    <a:pt x="13360" y="10538"/>
                  </a:lnTo>
                  <a:lnTo>
                    <a:pt x="6328" y="14753"/>
                  </a:lnTo>
                  <a:lnTo>
                    <a:pt x="0" y="18968"/>
                  </a:lnTo>
                </a:path>
              </a:pathLst>
            </a:custGeom>
            <a:ln w="3175">
              <a:solidFill>
                <a:srgbClr val="000000"/>
              </a:solidFill>
            </a:ln>
          </p:spPr>
          <p:txBody>
            <a:bodyPr wrap="square" lIns="0" tIns="0" rIns="0" bIns="0" rtlCol="0"/>
            <a:lstStyle/>
            <a:p>
              <a:endParaRPr/>
            </a:p>
          </p:txBody>
        </p:sp>
      </p:grpSp>
      <p:sp>
        <p:nvSpPr>
          <p:cNvPr id="221" name="object 221"/>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20</a:t>
            </a:fld>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28620" y="273970"/>
            <a:ext cx="4286250" cy="467359"/>
          </a:xfrm>
          <a:prstGeom prst="rect">
            <a:avLst/>
          </a:prstGeom>
        </p:spPr>
        <p:txBody>
          <a:bodyPr vert="horz" wrap="square" lIns="0" tIns="12065" rIns="0" bIns="0" rtlCol="0">
            <a:spAutoFit/>
          </a:bodyPr>
          <a:lstStyle/>
          <a:p>
            <a:pPr marL="12700">
              <a:lnSpc>
                <a:spcPct val="100000"/>
              </a:lnSpc>
              <a:spcBef>
                <a:spcPts val="95"/>
              </a:spcBef>
            </a:pPr>
            <a:r>
              <a:rPr sz="2900" spc="-5" dirty="0"/>
              <a:t>Generalized</a:t>
            </a:r>
            <a:r>
              <a:rPr sz="2900" dirty="0"/>
              <a:t> </a:t>
            </a:r>
            <a:r>
              <a:rPr sz="2900" spc="-5" dirty="0"/>
              <a:t>Pigeonhole</a:t>
            </a:r>
            <a:r>
              <a:rPr sz="2900" spc="5" dirty="0"/>
              <a:t> </a:t>
            </a:r>
            <a:r>
              <a:rPr sz="2900" spc="-5" dirty="0"/>
              <a:t>Principle</a:t>
            </a:r>
            <a:endParaRPr sz="2900"/>
          </a:p>
        </p:txBody>
      </p:sp>
      <p:pic>
        <p:nvPicPr>
          <p:cNvPr id="3" name="object 3"/>
          <p:cNvPicPr/>
          <p:nvPr/>
        </p:nvPicPr>
        <p:blipFill>
          <a:blip r:embed="rId2" cstate="print"/>
          <a:stretch>
            <a:fillRect/>
          </a:stretch>
        </p:blipFill>
        <p:spPr>
          <a:xfrm>
            <a:off x="777240" y="1239011"/>
            <a:ext cx="165353" cy="170687"/>
          </a:xfrm>
          <a:prstGeom prst="rect">
            <a:avLst/>
          </a:prstGeom>
        </p:spPr>
      </p:pic>
      <p:pic>
        <p:nvPicPr>
          <p:cNvPr id="4" name="object 4"/>
          <p:cNvPicPr/>
          <p:nvPr/>
        </p:nvPicPr>
        <p:blipFill>
          <a:blip r:embed="rId2" cstate="print"/>
          <a:stretch>
            <a:fillRect/>
          </a:stretch>
        </p:blipFill>
        <p:spPr>
          <a:xfrm>
            <a:off x="777240" y="2043683"/>
            <a:ext cx="165353" cy="170687"/>
          </a:xfrm>
          <a:prstGeom prst="rect">
            <a:avLst/>
          </a:prstGeom>
        </p:spPr>
      </p:pic>
      <p:pic>
        <p:nvPicPr>
          <p:cNvPr id="5" name="object 5"/>
          <p:cNvPicPr/>
          <p:nvPr/>
        </p:nvPicPr>
        <p:blipFill>
          <a:blip r:embed="rId3" cstate="print"/>
          <a:stretch>
            <a:fillRect/>
          </a:stretch>
        </p:blipFill>
        <p:spPr>
          <a:xfrm>
            <a:off x="1234439" y="2482595"/>
            <a:ext cx="165353" cy="170687"/>
          </a:xfrm>
          <a:prstGeom prst="rect">
            <a:avLst/>
          </a:prstGeom>
        </p:spPr>
      </p:pic>
      <p:pic>
        <p:nvPicPr>
          <p:cNvPr id="6" name="object 6"/>
          <p:cNvPicPr/>
          <p:nvPr/>
        </p:nvPicPr>
        <p:blipFill>
          <a:blip r:embed="rId3" cstate="print"/>
          <a:stretch>
            <a:fillRect/>
          </a:stretch>
        </p:blipFill>
        <p:spPr>
          <a:xfrm>
            <a:off x="1234439" y="3288791"/>
            <a:ext cx="165353" cy="170687"/>
          </a:xfrm>
          <a:prstGeom prst="rect">
            <a:avLst/>
          </a:prstGeom>
        </p:spPr>
      </p:pic>
      <p:pic>
        <p:nvPicPr>
          <p:cNvPr id="7" name="object 7"/>
          <p:cNvPicPr/>
          <p:nvPr/>
        </p:nvPicPr>
        <p:blipFill>
          <a:blip r:embed="rId3" cstate="print"/>
          <a:stretch>
            <a:fillRect/>
          </a:stretch>
        </p:blipFill>
        <p:spPr>
          <a:xfrm>
            <a:off x="1234439" y="4091940"/>
            <a:ext cx="165353" cy="170687"/>
          </a:xfrm>
          <a:prstGeom prst="rect">
            <a:avLst/>
          </a:prstGeom>
        </p:spPr>
      </p:pic>
      <p:sp>
        <p:nvSpPr>
          <p:cNvPr id="8" name="object 8"/>
          <p:cNvSpPr txBox="1"/>
          <p:nvPr/>
        </p:nvSpPr>
        <p:spPr>
          <a:xfrm>
            <a:off x="878839" y="1089152"/>
            <a:ext cx="7383780" cy="5166286"/>
          </a:xfrm>
          <a:prstGeom prst="rect">
            <a:avLst/>
          </a:prstGeom>
        </p:spPr>
        <p:txBody>
          <a:bodyPr vert="horz" wrap="square" lIns="0" tIns="10795" rIns="0" bIns="0" rtlCol="0">
            <a:spAutoFit/>
          </a:bodyPr>
          <a:lstStyle/>
          <a:p>
            <a:pPr marL="241300" marR="242570">
              <a:lnSpc>
                <a:spcPct val="100400"/>
              </a:lnSpc>
              <a:spcBef>
                <a:spcPts val="85"/>
              </a:spcBef>
            </a:pPr>
            <a:r>
              <a:rPr sz="2400" spc="-5" dirty="0">
                <a:solidFill>
                  <a:srgbClr val="C00000"/>
                </a:solidFill>
                <a:latin typeface="Times New Roman"/>
                <a:cs typeface="Times New Roman"/>
              </a:rPr>
              <a:t>If </a:t>
            </a:r>
            <a:r>
              <a:rPr sz="2400" dirty="0">
                <a:solidFill>
                  <a:srgbClr val="C00000"/>
                </a:solidFill>
                <a:latin typeface="Times New Roman"/>
                <a:cs typeface="Times New Roman"/>
              </a:rPr>
              <a:t>N </a:t>
            </a:r>
            <a:r>
              <a:rPr sz="2400" spc="-5" dirty="0">
                <a:solidFill>
                  <a:srgbClr val="C00000"/>
                </a:solidFill>
                <a:latin typeface="Times New Roman"/>
                <a:cs typeface="Times New Roman"/>
              </a:rPr>
              <a:t>objects are placed into </a:t>
            </a:r>
            <a:r>
              <a:rPr sz="2400" dirty="0">
                <a:solidFill>
                  <a:srgbClr val="C00000"/>
                </a:solidFill>
                <a:latin typeface="Times New Roman"/>
                <a:cs typeface="Times New Roman"/>
              </a:rPr>
              <a:t>k boxes, </a:t>
            </a:r>
            <a:r>
              <a:rPr sz="2400" spc="-5" dirty="0">
                <a:solidFill>
                  <a:srgbClr val="C00000"/>
                </a:solidFill>
                <a:latin typeface="Times New Roman"/>
                <a:cs typeface="Times New Roman"/>
              </a:rPr>
              <a:t>then there is </a:t>
            </a:r>
            <a:r>
              <a:rPr sz="2400" dirty="0">
                <a:solidFill>
                  <a:srgbClr val="C00000"/>
                </a:solidFill>
                <a:latin typeface="Times New Roman"/>
                <a:cs typeface="Times New Roman"/>
              </a:rPr>
              <a:t>at </a:t>
            </a:r>
            <a:r>
              <a:rPr sz="2400" spc="-5" dirty="0">
                <a:solidFill>
                  <a:srgbClr val="C00000"/>
                </a:solidFill>
                <a:latin typeface="Times New Roman"/>
                <a:cs typeface="Times New Roman"/>
              </a:rPr>
              <a:t>least </a:t>
            </a:r>
            <a:r>
              <a:rPr sz="2400" spc="-585" dirty="0">
                <a:solidFill>
                  <a:srgbClr val="C00000"/>
                </a:solidFill>
                <a:latin typeface="Times New Roman"/>
                <a:cs typeface="Times New Roman"/>
              </a:rPr>
              <a:t> </a:t>
            </a:r>
            <a:r>
              <a:rPr sz="2400" dirty="0">
                <a:solidFill>
                  <a:srgbClr val="C00000"/>
                </a:solidFill>
                <a:latin typeface="Times New Roman"/>
                <a:cs typeface="Times New Roman"/>
              </a:rPr>
              <a:t>one</a:t>
            </a:r>
            <a:r>
              <a:rPr sz="2400" spc="-10" dirty="0">
                <a:solidFill>
                  <a:srgbClr val="C00000"/>
                </a:solidFill>
                <a:latin typeface="Times New Roman"/>
                <a:cs typeface="Times New Roman"/>
              </a:rPr>
              <a:t> </a:t>
            </a:r>
            <a:r>
              <a:rPr sz="2400" dirty="0">
                <a:solidFill>
                  <a:srgbClr val="C00000"/>
                </a:solidFill>
                <a:latin typeface="Times New Roman"/>
                <a:cs typeface="Times New Roman"/>
              </a:rPr>
              <a:t>box </a:t>
            </a:r>
            <a:r>
              <a:rPr sz="2400" spc="-5" dirty="0">
                <a:solidFill>
                  <a:srgbClr val="C00000"/>
                </a:solidFill>
                <a:latin typeface="Times New Roman"/>
                <a:cs typeface="Times New Roman"/>
              </a:rPr>
              <a:t>containing</a:t>
            </a:r>
            <a:r>
              <a:rPr sz="2400" spc="-20" dirty="0">
                <a:solidFill>
                  <a:srgbClr val="C00000"/>
                </a:solidFill>
                <a:latin typeface="Times New Roman"/>
                <a:cs typeface="Times New Roman"/>
              </a:rPr>
              <a:t> </a:t>
            </a:r>
            <a:r>
              <a:rPr sz="2400" dirty="0">
                <a:solidFill>
                  <a:srgbClr val="C00000"/>
                </a:solidFill>
                <a:latin typeface="Times New Roman"/>
                <a:cs typeface="Times New Roman"/>
              </a:rPr>
              <a:t>at</a:t>
            </a:r>
            <a:r>
              <a:rPr sz="2400" spc="-15" dirty="0">
                <a:solidFill>
                  <a:srgbClr val="C00000"/>
                </a:solidFill>
                <a:latin typeface="Times New Roman"/>
                <a:cs typeface="Times New Roman"/>
              </a:rPr>
              <a:t> </a:t>
            </a:r>
            <a:r>
              <a:rPr sz="2400" dirty="0">
                <a:solidFill>
                  <a:srgbClr val="C00000"/>
                </a:solidFill>
                <a:latin typeface="Times New Roman"/>
                <a:cs typeface="Times New Roman"/>
              </a:rPr>
              <a:t>least </a:t>
            </a:r>
            <a:r>
              <a:rPr lang="en-US" altLang="en-US" sz="2400" dirty="0">
                <a:solidFill>
                  <a:srgbClr val="C00000"/>
                </a:solidFill>
                <a:latin typeface="Times New Roman"/>
                <a:cs typeface="Times New Roman"/>
                <a:sym typeface="Symbol" pitchFamily="2" charset="2"/>
              </a:rPr>
              <a:t>⌈</a:t>
            </a:r>
            <a:r>
              <a:rPr lang="en-US" altLang="en-US" sz="2400" spc="-15" dirty="0">
                <a:solidFill>
                  <a:srgbClr val="C00000"/>
                </a:solidFill>
                <a:latin typeface="Times New Roman"/>
                <a:cs typeface="Times New Roman"/>
                <a:sym typeface="Symbol" pitchFamily="2" charset="2"/>
              </a:rPr>
              <a:t>N/k⌉</a:t>
            </a:r>
            <a:r>
              <a:rPr sz="2400" spc="-15" dirty="0">
                <a:solidFill>
                  <a:srgbClr val="C00000"/>
                </a:solidFill>
                <a:latin typeface="Times New Roman"/>
                <a:cs typeface="Times New Roman"/>
              </a:rPr>
              <a:t> </a:t>
            </a:r>
            <a:r>
              <a:rPr sz="2400" spc="-5" dirty="0">
                <a:solidFill>
                  <a:srgbClr val="C00000"/>
                </a:solidFill>
                <a:latin typeface="Times New Roman"/>
                <a:cs typeface="Times New Roman"/>
              </a:rPr>
              <a:t>objects</a:t>
            </a:r>
          </a:p>
          <a:p>
            <a:pPr marL="241300">
              <a:lnSpc>
                <a:spcPct val="100000"/>
              </a:lnSpc>
              <a:spcBef>
                <a:spcPts val="565"/>
              </a:spcBef>
            </a:pPr>
            <a:r>
              <a:rPr sz="2400" spc="-5" dirty="0">
                <a:latin typeface="Times New Roman"/>
                <a:cs typeface="Times New Roman"/>
              </a:rPr>
              <a:t>Examples</a:t>
            </a:r>
            <a:endParaRPr sz="2400" dirty="0">
              <a:latin typeface="Times New Roman"/>
              <a:cs typeface="Times New Roman"/>
            </a:endParaRPr>
          </a:p>
          <a:p>
            <a:pPr marL="641350" marR="169545">
              <a:lnSpc>
                <a:spcPct val="100400"/>
              </a:lnSpc>
              <a:spcBef>
                <a:spcPts val="565"/>
              </a:spcBef>
            </a:pPr>
            <a:r>
              <a:rPr sz="2400" dirty="0">
                <a:latin typeface="Times New Roman"/>
                <a:cs typeface="Times New Roman"/>
              </a:rPr>
              <a:t>7 </a:t>
            </a:r>
            <a:r>
              <a:rPr sz="2400" spc="-5" dirty="0">
                <a:latin typeface="Times New Roman"/>
                <a:cs typeface="Times New Roman"/>
              </a:rPr>
              <a:t>Pigeons in </a:t>
            </a:r>
            <a:r>
              <a:rPr sz="2400" dirty="0">
                <a:latin typeface="Times New Roman"/>
                <a:cs typeface="Times New Roman"/>
              </a:rPr>
              <a:t>6 boxes so </a:t>
            </a:r>
            <a:r>
              <a:rPr sz="2400" spc="-5" dirty="0">
                <a:latin typeface="Times New Roman"/>
                <a:cs typeface="Times New Roman"/>
              </a:rPr>
              <a:t>there must </a:t>
            </a:r>
            <a:r>
              <a:rPr sz="2400" dirty="0">
                <a:latin typeface="Times New Roman"/>
                <a:cs typeface="Times New Roman"/>
              </a:rPr>
              <a:t>be at </a:t>
            </a:r>
            <a:r>
              <a:rPr sz="2400" spc="-5" dirty="0">
                <a:latin typeface="Times New Roman"/>
                <a:cs typeface="Times New Roman"/>
              </a:rPr>
              <a:t>least </a:t>
            </a:r>
            <a:r>
              <a:rPr sz="2400" dirty="0">
                <a:latin typeface="Times New Roman"/>
                <a:cs typeface="Times New Roman"/>
              </a:rPr>
              <a:t>one box </a:t>
            </a:r>
            <a:r>
              <a:rPr sz="2400" spc="-585" dirty="0">
                <a:latin typeface="Times New Roman"/>
                <a:cs typeface="Times New Roman"/>
              </a:rPr>
              <a:t> </a:t>
            </a:r>
            <a:r>
              <a:rPr sz="2400" spc="-5" dirty="0">
                <a:latin typeface="Times New Roman"/>
                <a:cs typeface="Times New Roman"/>
              </a:rPr>
              <a:t>with </a:t>
            </a:r>
            <a:r>
              <a:rPr lang="en-US" altLang="en-US" sz="2400" dirty="0">
                <a:latin typeface="Times New Roman"/>
                <a:cs typeface="Times New Roman"/>
                <a:sym typeface="Symbol" pitchFamily="2" charset="2"/>
              </a:rPr>
              <a:t>⌈</a:t>
            </a:r>
            <a:r>
              <a:rPr lang="en-US" altLang="en-US" sz="2400" spc="-5" dirty="0">
                <a:latin typeface="Times New Roman"/>
                <a:cs typeface="Times New Roman"/>
                <a:sym typeface="Symbol" pitchFamily="2" charset="2"/>
              </a:rPr>
              <a:t>7/6⌉</a:t>
            </a:r>
            <a:r>
              <a:rPr sz="2400" spc="-5" dirty="0">
                <a:latin typeface="Times New Roman"/>
                <a:cs typeface="Times New Roman"/>
              </a:rPr>
              <a:t> = 2 pigeons.</a:t>
            </a:r>
            <a:endParaRPr sz="2400" dirty="0">
              <a:latin typeface="Times New Roman"/>
              <a:cs typeface="Times New Roman"/>
            </a:endParaRPr>
          </a:p>
          <a:p>
            <a:pPr marL="641350">
              <a:lnSpc>
                <a:spcPct val="100000"/>
              </a:lnSpc>
              <a:spcBef>
                <a:spcPts val="575"/>
              </a:spcBef>
            </a:pPr>
            <a:r>
              <a:rPr sz="2400" spc="-5" dirty="0">
                <a:latin typeface="Times New Roman"/>
                <a:cs typeface="Times New Roman"/>
              </a:rPr>
              <a:t>Among</a:t>
            </a:r>
            <a:r>
              <a:rPr sz="2400" dirty="0">
                <a:latin typeface="Times New Roman"/>
                <a:cs typeface="Times New Roman"/>
              </a:rPr>
              <a:t> any</a:t>
            </a:r>
            <a:r>
              <a:rPr sz="2400" spc="-10" dirty="0">
                <a:latin typeface="Times New Roman"/>
                <a:cs typeface="Times New Roman"/>
              </a:rPr>
              <a:t> </a:t>
            </a:r>
            <a:r>
              <a:rPr sz="2400" dirty="0">
                <a:latin typeface="Times New Roman"/>
                <a:cs typeface="Times New Roman"/>
              </a:rPr>
              <a:t>100 </a:t>
            </a:r>
            <a:r>
              <a:rPr sz="2400" spc="-5" dirty="0">
                <a:latin typeface="Times New Roman"/>
                <a:cs typeface="Times New Roman"/>
              </a:rPr>
              <a:t>people there</a:t>
            </a:r>
            <a:r>
              <a:rPr sz="2400" spc="-10" dirty="0">
                <a:latin typeface="Times New Roman"/>
                <a:cs typeface="Times New Roman"/>
              </a:rPr>
              <a:t> </a:t>
            </a:r>
            <a:r>
              <a:rPr sz="2400" spc="-5" dirty="0">
                <a:latin typeface="Times New Roman"/>
                <a:cs typeface="Times New Roman"/>
              </a:rPr>
              <a:t>must</a:t>
            </a:r>
            <a:r>
              <a:rPr sz="2400" spc="-10" dirty="0">
                <a:latin typeface="Times New Roman"/>
                <a:cs typeface="Times New Roman"/>
              </a:rPr>
              <a:t> </a:t>
            </a:r>
            <a:r>
              <a:rPr sz="2400" dirty="0">
                <a:latin typeface="Times New Roman"/>
                <a:cs typeface="Times New Roman"/>
              </a:rPr>
              <a:t>be</a:t>
            </a:r>
            <a:r>
              <a:rPr sz="2400" spc="-5" dirty="0">
                <a:latin typeface="Times New Roman"/>
                <a:cs typeface="Times New Roman"/>
              </a:rPr>
              <a:t> </a:t>
            </a:r>
            <a:r>
              <a:rPr sz="2400" dirty="0">
                <a:latin typeface="Times New Roman"/>
                <a:cs typeface="Times New Roman"/>
              </a:rPr>
              <a:t>at</a:t>
            </a:r>
            <a:r>
              <a:rPr sz="2400" spc="-10" dirty="0">
                <a:latin typeface="Times New Roman"/>
                <a:cs typeface="Times New Roman"/>
              </a:rPr>
              <a:t> </a:t>
            </a:r>
            <a:r>
              <a:rPr sz="2400" dirty="0">
                <a:latin typeface="Times New Roman"/>
                <a:cs typeface="Times New Roman"/>
              </a:rPr>
              <a:t>least </a:t>
            </a:r>
            <a:r>
              <a:rPr lang="en-US" altLang="en-US" sz="2400" dirty="0">
                <a:latin typeface="Times New Roman"/>
                <a:cs typeface="Times New Roman"/>
                <a:sym typeface="Symbol" pitchFamily="2" charset="2"/>
              </a:rPr>
              <a:t>⌈100/12</a:t>
            </a:r>
            <a:r>
              <a:rPr lang="en-US" altLang="en-US" sz="2400" spc="-5" dirty="0">
                <a:latin typeface="Times New Roman"/>
                <a:cs typeface="Times New Roman"/>
                <a:sym typeface="Symbol" pitchFamily="2" charset="2"/>
              </a:rPr>
              <a:t>⌉</a:t>
            </a:r>
            <a:endParaRPr sz="2400" dirty="0">
              <a:latin typeface="Times New Roman"/>
              <a:cs typeface="Times New Roman"/>
            </a:endParaRPr>
          </a:p>
          <a:p>
            <a:pPr marL="641350">
              <a:lnSpc>
                <a:spcPct val="100000"/>
              </a:lnSpc>
            </a:pPr>
            <a:r>
              <a:rPr sz="2400" spc="-5" dirty="0">
                <a:latin typeface="Times New Roman"/>
                <a:cs typeface="Times New Roman"/>
              </a:rPr>
              <a:t>= </a:t>
            </a:r>
            <a:r>
              <a:rPr lang="en-US" altLang="en-US" sz="2400" dirty="0">
                <a:latin typeface="Times New Roman"/>
                <a:cs typeface="Times New Roman"/>
                <a:sym typeface="Symbol" pitchFamily="2" charset="2"/>
              </a:rPr>
              <a:t>⌈</a:t>
            </a:r>
            <a:r>
              <a:rPr lang="en-US" altLang="en-US" sz="2400" spc="-5" dirty="0">
                <a:latin typeface="Times New Roman"/>
                <a:cs typeface="Times New Roman"/>
                <a:sym typeface="Symbol" pitchFamily="2" charset="2"/>
              </a:rPr>
              <a:t>8.333…⌉</a:t>
            </a:r>
            <a:r>
              <a:rPr sz="2400" spc="-5" dirty="0">
                <a:latin typeface="Times New Roman"/>
                <a:cs typeface="Times New Roman"/>
              </a:rPr>
              <a:t> = </a:t>
            </a:r>
            <a:r>
              <a:rPr sz="2400" dirty="0">
                <a:latin typeface="Times New Roman"/>
                <a:cs typeface="Times New Roman"/>
              </a:rPr>
              <a:t>9 </a:t>
            </a:r>
            <a:r>
              <a:rPr sz="2400" spc="-5" dirty="0">
                <a:latin typeface="Times New Roman"/>
                <a:cs typeface="Times New Roman"/>
              </a:rPr>
              <a:t>who</a:t>
            </a:r>
            <a:r>
              <a:rPr sz="2400" spc="5" dirty="0">
                <a:latin typeface="Times New Roman"/>
                <a:cs typeface="Times New Roman"/>
              </a:rPr>
              <a:t> </a:t>
            </a:r>
            <a:r>
              <a:rPr sz="2400" spc="-5" dirty="0">
                <a:latin typeface="Times New Roman"/>
                <a:cs typeface="Times New Roman"/>
              </a:rPr>
              <a:t>were born</a:t>
            </a:r>
            <a:r>
              <a:rPr sz="2400" dirty="0">
                <a:latin typeface="Times New Roman"/>
                <a:cs typeface="Times New Roman"/>
              </a:rPr>
              <a:t> </a:t>
            </a:r>
            <a:r>
              <a:rPr sz="2400" spc="-5" dirty="0">
                <a:latin typeface="Times New Roman"/>
                <a:cs typeface="Times New Roman"/>
              </a:rPr>
              <a:t>in</a:t>
            </a:r>
            <a:r>
              <a:rPr sz="2400" spc="5" dirty="0">
                <a:latin typeface="Times New Roman"/>
                <a:cs typeface="Times New Roman"/>
              </a:rPr>
              <a:t> </a:t>
            </a:r>
            <a:r>
              <a:rPr sz="2400" spc="-5" dirty="0">
                <a:latin typeface="Times New Roman"/>
                <a:cs typeface="Times New Roman"/>
              </a:rPr>
              <a:t>the</a:t>
            </a:r>
            <a:r>
              <a:rPr sz="2400" spc="-10" dirty="0">
                <a:latin typeface="Times New Roman"/>
                <a:cs typeface="Times New Roman"/>
              </a:rPr>
              <a:t> </a:t>
            </a:r>
            <a:r>
              <a:rPr sz="2400" spc="-5" dirty="0">
                <a:latin typeface="Times New Roman"/>
                <a:cs typeface="Times New Roman"/>
              </a:rPr>
              <a:t>same</a:t>
            </a:r>
            <a:r>
              <a:rPr sz="2400" spc="-10" dirty="0">
                <a:latin typeface="Times New Roman"/>
                <a:cs typeface="Times New Roman"/>
              </a:rPr>
              <a:t> </a:t>
            </a:r>
            <a:r>
              <a:rPr sz="2400" spc="-5" dirty="0">
                <a:latin typeface="Times New Roman"/>
                <a:cs typeface="Times New Roman"/>
              </a:rPr>
              <a:t>month.</a:t>
            </a:r>
            <a:endParaRPr sz="2400" dirty="0">
              <a:latin typeface="Times New Roman"/>
              <a:cs typeface="Times New Roman"/>
            </a:endParaRPr>
          </a:p>
          <a:p>
            <a:pPr marL="641350" marR="5080">
              <a:lnSpc>
                <a:spcPct val="100000"/>
              </a:lnSpc>
              <a:spcBef>
                <a:spcPts val="565"/>
              </a:spcBef>
            </a:pPr>
            <a:r>
              <a:rPr sz="2400" dirty="0">
                <a:latin typeface="Times New Roman"/>
                <a:cs typeface="Times New Roman"/>
              </a:rPr>
              <a:t>What </a:t>
            </a:r>
            <a:r>
              <a:rPr sz="2400" spc="-5" dirty="0">
                <a:latin typeface="Times New Roman"/>
                <a:cs typeface="Times New Roman"/>
              </a:rPr>
              <a:t>is the minimum number </a:t>
            </a:r>
            <a:r>
              <a:rPr sz="2400" dirty="0">
                <a:latin typeface="Times New Roman"/>
                <a:cs typeface="Times New Roman"/>
              </a:rPr>
              <a:t>of </a:t>
            </a:r>
            <a:r>
              <a:rPr sz="2400" spc="-5" dirty="0">
                <a:latin typeface="Times New Roman"/>
                <a:cs typeface="Times New Roman"/>
              </a:rPr>
              <a:t>students </a:t>
            </a:r>
            <a:r>
              <a:rPr sz="2400" dirty="0">
                <a:latin typeface="Times New Roman"/>
                <a:cs typeface="Times New Roman"/>
              </a:rPr>
              <a:t>needed </a:t>
            </a:r>
            <a:r>
              <a:rPr sz="2400" spc="-5" dirty="0">
                <a:latin typeface="Times New Roman"/>
                <a:cs typeface="Times New Roman"/>
              </a:rPr>
              <a:t>in </a:t>
            </a:r>
            <a:r>
              <a:rPr sz="2400" dirty="0">
                <a:latin typeface="Times New Roman"/>
                <a:cs typeface="Times New Roman"/>
              </a:rPr>
              <a:t>a </a:t>
            </a:r>
            <a:r>
              <a:rPr sz="2400" spc="5" dirty="0">
                <a:latin typeface="Times New Roman"/>
                <a:cs typeface="Times New Roman"/>
              </a:rPr>
              <a:t> </a:t>
            </a:r>
            <a:r>
              <a:rPr sz="2400" spc="-5" dirty="0">
                <a:latin typeface="Times New Roman"/>
                <a:cs typeface="Times New Roman"/>
              </a:rPr>
              <a:t>class for </a:t>
            </a:r>
            <a:r>
              <a:rPr sz="2400" dirty="0">
                <a:latin typeface="Times New Roman"/>
                <a:cs typeface="Times New Roman"/>
              </a:rPr>
              <a:t>at </a:t>
            </a:r>
            <a:r>
              <a:rPr sz="2400" spc="-5" dirty="0">
                <a:latin typeface="Times New Roman"/>
                <a:cs typeface="Times New Roman"/>
              </a:rPr>
              <a:t>least </a:t>
            </a:r>
            <a:r>
              <a:rPr sz="2400" dirty="0">
                <a:latin typeface="Times New Roman"/>
                <a:cs typeface="Times New Roman"/>
              </a:rPr>
              <a:t>6 </a:t>
            </a:r>
            <a:r>
              <a:rPr sz="2400" spc="-5" dirty="0">
                <a:latin typeface="Times New Roman"/>
                <a:cs typeface="Times New Roman"/>
              </a:rPr>
              <a:t>to </a:t>
            </a:r>
            <a:r>
              <a:rPr sz="2400" dirty="0">
                <a:latin typeface="Times New Roman"/>
                <a:cs typeface="Times New Roman"/>
              </a:rPr>
              <a:t>get </a:t>
            </a:r>
            <a:r>
              <a:rPr sz="2400" spc="-5" dirty="0">
                <a:latin typeface="Times New Roman"/>
                <a:cs typeface="Times New Roman"/>
              </a:rPr>
              <a:t>the same grade? (5 choices for </a:t>
            </a:r>
            <a:r>
              <a:rPr sz="2400" spc="-585" dirty="0">
                <a:latin typeface="Times New Roman"/>
                <a:cs typeface="Times New Roman"/>
              </a:rPr>
              <a:t> </a:t>
            </a:r>
            <a:r>
              <a:rPr sz="2400" dirty="0">
                <a:latin typeface="Times New Roman"/>
                <a:cs typeface="Times New Roman"/>
              </a:rPr>
              <a:t>g</a:t>
            </a:r>
            <a:r>
              <a:rPr sz="2400" spc="-5" dirty="0">
                <a:latin typeface="Times New Roman"/>
                <a:cs typeface="Times New Roman"/>
              </a:rPr>
              <a:t>r</a:t>
            </a:r>
            <a:r>
              <a:rPr sz="2400" dirty="0">
                <a:latin typeface="Times New Roman"/>
                <a:cs typeface="Times New Roman"/>
              </a:rPr>
              <a:t>ades:</a:t>
            </a:r>
            <a:r>
              <a:rPr sz="2400" spc="-145" dirty="0">
                <a:latin typeface="Times New Roman"/>
                <a:cs typeface="Times New Roman"/>
              </a:rPr>
              <a:t> </a:t>
            </a:r>
            <a:r>
              <a:rPr sz="2400" spc="-5" dirty="0">
                <a:latin typeface="Times New Roman"/>
                <a:cs typeface="Times New Roman"/>
              </a:rPr>
              <a:t>A</a:t>
            </a:r>
            <a:r>
              <a:rPr sz="2400" dirty="0">
                <a:latin typeface="Times New Roman"/>
                <a:cs typeface="Times New Roman"/>
              </a:rPr>
              <a:t>,</a:t>
            </a:r>
            <a:r>
              <a:rPr sz="2400" spc="5" dirty="0">
                <a:latin typeface="Times New Roman"/>
                <a:cs typeface="Times New Roman"/>
              </a:rPr>
              <a:t> </a:t>
            </a:r>
            <a:r>
              <a:rPr sz="2400" dirty="0">
                <a:latin typeface="Times New Roman"/>
                <a:cs typeface="Times New Roman"/>
              </a:rPr>
              <a:t>B,</a:t>
            </a:r>
            <a:r>
              <a:rPr sz="2400" spc="-10" dirty="0">
                <a:latin typeface="Times New Roman"/>
                <a:cs typeface="Times New Roman"/>
              </a:rPr>
              <a:t> </a:t>
            </a:r>
            <a:r>
              <a:rPr sz="2400" dirty="0">
                <a:latin typeface="Times New Roman"/>
                <a:cs typeface="Times New Roman"/>
              </a:rPr>
              <a:t>C, </a:t>
            </a:r>
            <a:r>
              <a:rPr sz="2400" spc="-5" dirty="0">
                <a:latin typeface="Times New Roman"/>
                <a:cs typeface="Times New Roman"/>
              </a:rPr>
              <a:t>D</a:t>
            </a:r>
            <a:r>
              <a:rPr sz="2400" dirty="0">
                <a:latin typeface="Times New Roman"/>
                <a:cs typeface="Times New Roman"/>
              </a:rPr>
              <a:t>,</a:t>
            </a:r>
            <a:r>
              <a:rPr sz="2400" spc="5" dirty="0">
                <a:latin typeface="Times New Roman"/>
                <a:cs typeface="Times New Roman"/>
              </a:rPr>
              <a:t> </a:t>
            </a:r>
            <a:r>
              <a:rPr sz="2400" spc="-5" dirty="0">
                <a:latin typeface="Times New Roman"/>
                <a:cs typeface="Times New Roman"/>
              </a:rPr>
              <a:t>F</a:t>
            </a:r>
            <a:r>
              <a:rPr sz="2400" dirty="0">
                <a:latin typeface="Times New Roman"/>
                <a:cs typeface="Times New Roman"/>
              </a:rPr>
              <a:t>)</a:t>
            </a:r>
          </a:p>
          <a:p>
            <a:pPr marL="12700" marR="94615" indent="800100">
              <a:lnSpc>
                <a:spcPct val="108500"/>
              </a:lnSpc>
              <a:spcBef>
                <a:spcPts val="345"/>
              </a:spcBef>
              <a:buFont typeface="Arial"/>
              <a:buChar char="•"/>
              <a:tabLst>
                <a:tab pos="1041400" algn="l"/>
              </a:tabLst>
            </a:pPr>
            <a:r>
              <a:rPr sz="2400" spc="-5" dirty="0">
                <a:latin typeface="Times New Roman"/>
                <a:cs typeface="Times New Roman"/>
              </a:rPr>
              <a:t>Smallest</a:t>
            </a:r>
            <a:r>
              <a:rPr sz="2400" spc="-25" dirty="0">
                <a:latin typeface="Times New Roman"/>
                <a:cs typeface="Times New Roman"/>
              </a:rPr>
              <a:t> </a:t>
            </a:r>
            <a:r>
              <a:rPr sz="2400" spc="-5" dirty="0">
                <a:latin typeface="Times New Roman"/>
                <a:cs typeface="Times New Roman"/>
              </a:rPr>
              <a:t>integer</a:t>
            </a:r>
            <a:r>
              <a:rPr sz="2400" spc="-25" dirty="0">
                <a:latin typeface="Times New Roman"/>
                <a:cs typeface="Times New Roman"/>
              </a:rPr>
              <a:t> </a:t>
            </a:r>
            <a:r>
              <a:rPr sz="2400" dirty="0">
                <a:latin typeface="Times New Roman"/>
                <a:cs typeface="Times New Roman"/>
              </a:rPr>
              <a:t>N such</a:t>
            </a:r>
            <a:r>
              <a:rPr sz="2400" spc="-10" dirty="0">
                <a:latin typeface="Times New Roman"/>
                <a:cs typeface="Times New Roman"/>
              </a:rPr>
              <a:t> </a:t>
            </a:r>
            <a:r>
              <a:rPr sz="2400" dirty="0">
                <a:latin typeface="Times New Roman"/>
                <a:cs typeface="Times New Roman"/>
              </a:rPr>
              <a:t>that </a:t>
            </a:r>
            <a:r>
              <a:rPr lang="en-US" altLang="en-US" sz="2400" dirty="0">
                <a:latin typeface="Times New Roman"/>
                <a:cs typeface="Times New Roman"/>
                <a:sym typeface="Symbol" pitchFamily="2" charset="2"/>
              </a:rPr>
              <a:t>⌈N/5</a:t>
            </a:r>
            <a:r>
              <a:rPr lang="en-US" altLang="en-US" sz="2400" spc="-5" dirty="0">
                <a:latin typeface="Times New Roman"/>
                <a:cs typeface="Times New Roman"/>
                <a:sym typeface="Symbol" pitchFamily="2" charset="2"/>
              </a:rPr>
              <a:t>⌉</a:t>
            </a:r>
            <a:r>
              <a:rPr sz="2400" spc="5" dirty="0">
                <a:latin typeface="Times New Roman"/>
                <a:cs typeface="Times New Roman"/>
              </a:rPr>
              <a:t> </a:t>
            </a:r>
            <a:r>
              <a:rPr sz="2400" dirty="0">
                <a:latin typeface="Times New Roman"/>
                <a:cs typeface="Times New Roman"/>
              </a:rPr>
              <a:t>=</a:t>
            </a:r>
            <a:r>
              <a:rPr sz="2400" spc="-10" dirty="0">
                <a:latin typeface="Times New Roman"/>
                <a:cs typeface="Times New Roman"/>
              </a:rPr>
              <a:t> </a:t>
            </a:r>
            <a:r>
              <a:rPr sz="2400" dirty="0">
                <a:latin typeface="Times New Roman"/>
                <a:cs typeface="Times New Roman"/>
              </a:rPr>
              <a:t>6, 5*5+1</a:t>
            </a:r>
            <a:r>
              <a:rPr sz="2400" spc="-15" dirty="0">
                <a:latin typeface="Times New Roman"/>
                <a:cs typeface="Times New Roman"/>
              </a:rPr>
              <a:t> </a:t>
            </a:r>
            <a:r>
              <a:rPr sz="2400" dirty="0">
                <a:latin typeface="Times New Roman"/>
                <a:cs typeface="Times New Roman"/>
              </a:rPr>
              <a:t>=</a:t>
            </a:r>
            <a:r>
              <a:rPr sz="2400" spc="-10" dirty="0">
                <a:latin typeface="Times New Roman"/>
                <a:cs typeface="Times New Roman"/>
              </a:rPr>
              <a:t> </a:t>
            </a:r>
            <a:r>
              <a:rPr sz="2400" spc="-70" dirty="0">
                <a:latin typeface="Times New Roman"/>
                <a:cs typeface="Times New Roman"/>
              </a:rPr>
              <a:t>26 </a:t>
            </a:r>
            <a:r>
              <a:rPr sz="2400" spc="-585" dirty="0">
                <a:latin typeface="Times New Roman"/>
                <a:cs typeface="Times New Roman"/>
              </a:rPr>
              <a:t> </a:t>
            </a:r>
            <a:r>
              <a:rPr sz="2000" b="1" spc="-5" dirty="0">
                <a:latin typeface="Times New Roman"/>
                <a:cs typeface="Times New Roman"/>
              </a:rPr>
              <a:t>Note:</a:t>
            </a:r>
            <a:r>
              <a:rPr sz="2000" b="1" spc="-40" dirty="0">
                <a:latin typeface="Times New Roman"/>
                <a:cs typeface="Times New Roman"/>
              </a:rPr>
              <a:t> </a:t>
            </a:r>
            <a:r>
              <a:rPr sz="2000" spc="-5" dirty="0">
                <a:latin typeface="Times New Roman"/>
                <a:cs typeface="Times New Roman"/>
              </a:rPr>
              <a:t>The</a:t>
            </a:r>
            <a:r>
              <a:rPr sz="2000" spc="10" dirty="0">
                <a:latin typeface="Times New Roman"/>
                <a:cs typeface="Times New Roman"/>
              </a:rPr>
              <a:t> </a:t>
            </a:r>
            <a:r>
              <a:rPr sz="2000" spc="-5" dirty="0">
                <a:solidFill>
                  <a:srgbClr val="00B050"/>
                </a:solidFill>
                <a:latin typeface="Times New Roman"/>
                <a:cs typeface="Times New Roman"/>
              </a:rPr>
              <a:t>ceiling</a:t>
            </a:r>
            <a:r>
              <a:rPr sz="2000" spc="-20" dirty="0">
                <a:solidFill>
                  <a:srgbClr val="00B050"/>
                </a:solidFill>
                <a:latin typeface="Times New Roman"/>
                <a:cs typeface="Times New Roman"/>
              </a:rPr>
              <a:t> </a:t>
            </a:r>
            <a:r>
              <a:rPr sz="2000" spc="-5" dirty="0">
                <a:solidFill>
                  <a:srgbClr val="00B050"/>
                </a:solidFill>
                <a:latin typeface="Times New Roman"/>
                <a:cs typeface="Times New Roman"/>
              </a:rPr>
              <a:t>function,</a:t>
            </a:r>
            <a:r>
              <a:rPr sz="2000" spc="-15" dirty="0">
                <a:solidFill>
                  <a:srgbClr val="00B050"/>
                </a:solidFill>
                <a:latin typeface="Times New Roman"/>
                <a:cs typeface="Times New Roman"/>
              </a:rPr>
              <a:t> </a:t>
            </a:r>
            <a:r>
              <a:rPr lang="en-US" altLang="en-US" sz="2000" spc="-5" dirty="0">
                <a:solidFill>
                  <a:srgbClr val="00B050"/>
                </a:solidFill>
                <a:latin typeface="Times New Roman"/>
                <a:cs typeface="Times New Roman"/>
                <a:sym typeface="Symbol" pitchFamily="2" charset="2"/>
              </a:rPr>
              <a:t>⌈N/k⌉</a:t>
            </a:r>
            <a:r>
              <a:rPr sz="2000" spc="-90" dirty="0">
                <a:latin typeface="Times New Roman"/>
                <a:cs typeface="Times New Roman"/>
              </a:rPr>
              <a:t>,</a:t>
            </a:r>
            <a:r>
              <a:rPr sz="2000" spc="-5" dirty="0">
                <a:latin typeface="Times New Roman"/>
                <a:cs typeface="Times New Roman"/>
              </a:rPr>
              <a:t> is</a:t>
            </a:r>
            <a:r>
              <a:rPr sz="2000" spc="-15" dirty="0">
                <a:latin typeface="Times New Roman"/>
                <a:cs typeface="Times New Roman"/>
              </a:rPr>
              <a:t> </a:t>
            </a:r>
            <a:r>
              <a:rPr sz="2000" spc="-5" dirty="0">
                <a:latin typeface="Times New Roman"/>
                <a:cs typeface="Times New Roman"/>
              </a:rPr>
              <a:t>the smallest</a:t>
            </a:r>
            <a:r>
              <a:rPr sz="2000" spc="-20" dirty="0">
                <a:latin typeface="Times New Roman"/>
                <a:cs typeface="Times New Roman"/>
              </a:rPr>
              <a:t> </a:t>
            </a:r>
            <a:r>
              <a:rPr sz="2000" spc="-5" dirty="0">
                <a:latin typeface="Times New Roman"/>
                <a:cs typeface="Times New Roman"/>
              </a:rPr>
              <a:t>integer ≥</a:t>
            </a:r>
            <a:r>
              <a:rPr sz="2000" spc="-10" dirty="0">
                <a:latin typeface="Times New Roman"/>
                <a:cs typeface="Times New Roman"/>
              </a:rPr>
              <a:t> </a:t>
            </a:r>
            <a:r>
              <a:rPr sz="2000" spc="-5" dirty="0">
                <a:latin typeface="Times New Roman"/>
                <a:cs typeface="Times New Roman"/>
              </a:rPr>
              <a:t>N/k. </a:t>
            </a:r>
            <a:r>
              <a:rPr sz="2000" dirty="0">
                <a:latin typeface="Times New Roman"/>
                <a:cs typeface="Times New Roman"/>
              </a:rPr>
              <a:t> </a:t>
            </a:r>
            <a:r>
              <a:rPr sz="2000" spc="-20" dirty="0">
                <a:latin typeface="Times New Roman"/>
                <a:cs typeface="Times New Roman"/>
              </a:rPr>
              <a:t>Similarly,</a:t>
            </a:r>
            <a:r>
              <a:rPr sz="2000" spc="-25" dirty="0">
                <a:latin typeface="Times New Roman"/>
                <a:cs typeface="Times New Roman"/>
              </a:rPr>
              <a:t> </a:t>
            </a:r>
            <a:r>
              <a:rPr sz="2000" spc="-5" dirty="0">
                <a:latin typeface="Times New Roman"/>
                <a:cs typeface="Times New Roman"/>
              </a:rPr>
              <a:t>the </a:t>
            </a:r>
            <a:r>
              <a:rPr sz="2000" spc="-5" dirty="0">
                <a:solidFill>
                  <a:srgbClr val="00B050"/>
                </a:solidFill>
                <a:latin typeface="Times New Roman"/>
                <a:cs typeface="Times New Roman"/>
              </a:rPr>
              <a:t>floor</a:t>
            </a:r>
            <a:r>
              <a:rPr sz="2000" spc="-15" dirty="0">
                <a:solidFill>
                  <a:srgbClr val="00B050"/>
                </a:solidFill>
                <a:latin typeface="Times New Roman"/>
                <a:cs typeface="Times New Roman"/>
              </a:rPr>
              <a:t> </a:t>
            </a:r>
            <a:r>
              <a:rPr sz="2000" spc="-5" dirty="0">
                <a:solidFill>
                  <a:srgbClr val="00B050"/>
                </a:solidFill>
                <a:latin typeface="Times New Roman"/>
                <a:cs typeface="Times New Roman"/>
              </a:rPr>
              <a:t>function, </a:t>
            </a:r>
            <a:r>
              <a:rPr lang="en-US" sz="2000" spc="-5" dirty="0">
                <a:solidFill>
                  <a:srgbClr val="00B050"/>
                </a:solidFill>
                <a:latin typeface="Times New Roman"/>
                <a:cs typeface="Times New Roman"/>
              </a:rPr>
              <a:t>⌊</a:t>
            </a:r>
            <a:r>
              <a:rPr sz="2000" spc="-5" dirty="0">
                <a:solidFill>
                  <a:srgbClr val="00B050"/>
                </a:solidFill>
                <a:latin typeface="Times New Roman"/>
                <a:cs typeface="Times New Roman"/>
              </a:rPr>
              <a:t>N/k</a:t>
            </a:r>
            <a:r>
              <a:rPr lang="en-US" sz="2000" spc="-5" dirty="0">
                <a:solidFill>
                  <a:srgbClr val="00B050"/>
                </a:solidFill>
                <a:latin typeface="Times New Roman"/>
                <a:cs typeface="Times New Roman"/>
              </a:rPr>
              <a:t>⌋</a:t>
            </a:r>
            <a:r>
              <a:rPr sz="2000" spc="-185" dirty="0">
                <a:latin typeface="Times New Roman"/>
                <a:cs typeface="Times New Roman"/>
              </a:rPr>
              <a:t>,</a:t>
            </a:r>
            <a:r>
              <a:rPr sz="2000" spc="-5" dirty="0">
                <a:latin typeface="Times New Roman"/>
                <a:cs typeface="Times New Roman"/>
              </a:rPr>
              <a:t> is</a:t>
            </a:r>
            <a:r>
              <a:rPr sz="2000" spc="-10" dirty="0">
                <a:latin typeface="Times New Roman"/>
                <a:cs typeface="Times New Roman"/>
              </a:rPr>
              <a:t> </a:t>
            </a:r>
            <a:r>
              <a:rPr sz="2000" spc="-5" dirty="0">
                <a:latin typeface="Times New Roman"/>
                <a:cs typeface="Times New Roman"/>
              </a:rPr>
              <a:t>the</a:t>
            </a:r>
            <a:r>
              <a:rPr sz="2000" spc="-10" dirty="0">
                <a:latin typeface="Times New Roman"/>
                <a:cs typeface="Times New Roman"/>
              </a:rPr>
              <a:t> </a:t>
            </a:r>
            <a:r>
              <a:rPr sz="2000" spc="-5" dirty="0">
                <a:latin typeface="Times New Roman"/>
                <a:cs typeface="Times New Roman"/>
              </a:rPr>
              <a:t>smallest integer</a:t>
            </a:r>
            <a:r>
              <a:rPr sz="2000" spc="-15"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N/k.</a:t>
            </a:r>
            <a:endParaRPr sz="2000" dirty="0">
              <a:latin typeface="Times New Roman"/>
              <a:cs typeface="Times New Roman"/>
            </a:endParaRP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21</a:t>
            </a:fld>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03625" y="134524"/>
            <a:ext cx="1936750" cy="695960"/>
          </a:xfrm>
          <a:prstGeom prst="rect">
            <a:avLst/>
          </a:prstGeom>
        </p:spPr>
        <p:txBody>
          <a:bodyPr vert="horz" wrap="square" lIns="0" tIns="12065" rIns="0" bIns="0" rtlCol="0">
            <a:spAutoFit/>
          </a:bodyPr>
          <a:lstStyle/>
          <a:p>
            <a:pPr marL="12700">
              <a:lnSpc>
                <a:spcPct val="100000"/>
              </a:lnSpc>
              <a:spcBef>
                <a:spcPts val="95"/>
              </a:spcBef>
            </a:pPr>
            <a:r>
              <a:rPr spc="-5" dirty="0"/>
              <a:t>Examples</a:t>
            </a:r>
          </a:p>
        </p:txBody>
      </p:sp>
      <p:pic>
        <p:nvPicPr>
          <p:cNvPr id="3" name="object 3"/>
          <p:cNvPicPr/>
          <p:nvPr/>
        </p:nvPicPr>
        <p:blipFill>
          <a:blip r:embed="rId2" cstate="print"/>
          <a:stretch>
            <a:fillRect/>
          </a:stretch>
        </p:blipFill>
        <p:spPr>
          <a:xfrm>
            <a:off x="541420" y="1467611"/>
            <a:ext cx="165346" cy="170687"/>
          </a:xfrm>
          <a:prstGeom prst="rect">
            <a:avLst/>
          </a:prstGeom>
        </p:spPr>
      </p:pic>
      <p:sp>
        <p:nvSpPr>
          <p:cNvPr id="4" name="object 4"/>
          <p:cNvSpPr txBox="1"/>
          <p:nvPr/>
        </p:nvSpPr>
        <p:spPr>
          <a:xfrm>
            <a:off x="871621" y="1317752"/>
            <a:ext cx="7614920" cy="3172460"/>
          </a:xfrm>
          <a:prstGeom prst="rect">
            <a:avLst/>
          </a:prstGeom>
        </p:spPr>
        <p:txBody>
          <a:bodyPr vert="horz" wrap="square" lIns="0" tIns="12700" rIns="0" bIns="0" rtlCol="0">
            <a:spAutoFit/>
          </a:bodyPr>
          <a:lstStyle/>
          <a:p>
            <a:pPr marL="12700" marR="98425" algn="just">
              <a:lnSpc>
                <a:spcPct val="100000"/>
              </a:lnSpc>
              <a:spcBef>
                <a:spcPts val="100"/>
              </a:spcBef>
            </a:pPr>
            <a:r>
              <a:rPr sz="2400" spc="-5" dirty="0">
                <a:latin typeface="Times New Roman"/>
                <a:cs typeface="Times New Roman"/>
              </a:rPr>
              <a:t>How many students, </a:t>
            </a:r>
            <a:r>
              <a:rPr sz="2400" dirty="0">
                <a:latin typeface="Times New Roman"/>
                <a:cs typeface="Times New Roman"/>
              </a:rPr>
              <a:t>each of </a:t>
            </a:r>
            <a:r>
              <a:rPr sz="2400" spc="-5" dirty="0">
                <a:latin typeface="Times New Roman"/>
                <a:cs typeface="Times New Roman"/>
              </a:rPr>
              <a:t>whom comes from </a:t>
            </a:r>
            <a:r>
              <a:rPr sz="2400" dirty="0">
                <a:latin typeface="Times New Roman"/>
                <a:cs typeface="Times New Roman"/>
              </a:rPr>
              <a:t>one of </a:t>
            </a:r>
            <a:r>
              <a:rPr sz="2400" spc="-5" dirty="0">
                <a:latin typeface="Times New Roman"/>
                <a:cs typeface="Times New Roman"/>
              </a:rPr>
              <a:t>the </a:t>
            </a:r>
            <a:r>
              <a:rPr sz="2400" dirty="0">
                <a:latin typeface="Times New Roman"/>
                <a:cs typeface="Times New Roman"/>
              </a:rPr>
              <a:t>50 </a:t>
            </a:r>
            <a:r>
              <a:rPr sz="2400" spc="-585" dirty="0">
                <a:latin typeface="Times New Roman"/>
                <a:cs typeface="Times New Roman"/>
              </a:rPr>
              <a:t> </a:t>
            </a:r>
            <a:r>
              <a:rPr sz="2400" spc="-5" dirty="0">
                <a:latin typeface="Times New Roman"/>
                <a:cs typeface="Times New Roman"/>
              </a:rPr>
              <a:t>states, must </a:t>
            </a:r>
            <a:r>
              <a:rPr sz="2400" dirty="0">
                <a:latin typeface="Times New Roman"/>
                <a:cs typeface="Times New Roman"/>
              </a:rPr>
              <a:t>be </a:t>
            </a:r>
            <a:r>
              <a:rPr sz="2400" spc="-5" dirty="0">
                <a:latin typeface="Times New Roman"/>
                <a:cs typeface="Times New Roman"/>
              </a:rPr>
              <a:t>enrolled in </a:t>
            </a:r>
            <a:r>
              <a:rPr sz="2400" dirty="0">
                <a:latin typeface="Times New Roman"/>
                <a:cs typeface="Times New Roman"/>
              </a:rPr>
              <a:t>a </a:t>
            </a:r>
            <a:r>
              <a:rPr sz="2400" spc="-5" dirty="0">
                <a:latin typeface="Times New Roman"/>
                <a:cs typeface="Times New Roman"/>
              </a:rPr>
              <a:t>university to </a:t>
            </a:r>
            <a:r>
              <a:rPr sz="2400" spc="-5" dirty="0">
                <a:solidFill>
                  <a:srgbClr val="00B050"/>
                </a:solidFill>
                <a:latin typeface="Times New Roman"/>
                <a:cs typeface="Times New Roman"/>
              </a:rPr>
              <a:t>guarantee </a:t>
            </a:r>
            <a:r>
              <a:rPr sz="2400" spc="-5" dirty="0">
                <a:latin typeface="Times New Roman"/>
                <a:cs typeface="Times New Roman"/>
              </a:rPr>
              <a:t>that there </a:t>
            </a:r>
            <a:r>
              <a:rPr sz="2400" spc="-585" dirty="0">
                <a:latin typeface="Times New Roman"/>
                <a:cs typeface="Times New Roman"/>
              </a:rPr>
              <a:t> </a:t>
            </a:r>
            <a:r>
              <a:rPr sz="2400" spc="-5" dirty="0">
                <a:latin typeface="Times New Roman"/>
                <a:cs typeface="Times New Roman"/>
              </a:rPr>
              <a:t>are </a:t>
            </a:r>
            <a:r>
              <a:rPr sz="2400" dirty="0">
                <a:latin typeface="Times New Roman"/>
                <a:cs typeface="Times New Roman"/>
              </a:rPr>
              <a:t>at</a:t>
            </a:r>
            <a:r>
              <a:rPr sz="2400" spc="-15" dirty="0">
                <a:latin typeface="Times New Roman"/>
                <a:cs typeface="Times New Roman"/>
              </a:rPr>
              <a:t> </a:t>
            </a:r>
            <a:r>
              <a:rPr sz="2400" spc="-5" dirty="0">
                <a:latin typeface="Times New Roman"/>
                <a:cs typeface="Times New Roman"/>
              </a:rPr>
              <a:t>least</a:t>
            </a:r>
            <a:r>
              <a:rPr sz="2400" spc="-20" dirty="0">
                <a:latin typeface="Times New Roman"/>
                <a:cs typeface="Times New Roman"/>
              </a:rPr>
              <a:t> </a:t>
            </a:r>
            <a:r>
              <a:rPr sz="2400" dirty="0">
                <a:latin typeface="Times New Roman"/>
                <a:cs typeface="Times New Roman"/>
              </a:rPr>
              <a:t>100 </a:t>
            </a:r>
            <a:r>
              <a:rPr sz="2400" spc="-5" dirty="0">
                <a:latin typeface="Times New Roman"/>
                <a:cs typeface="Times New Roman"/>
              </a:rPr>
              <a:t>who</a:t>
            </a:r>
            <a:r>
              <a:rPr sz="2400" spc="5" dirty="0">
                <a:latin typeface="Times New Roman"/>
                <a:cs typeface="Times New Roman"/>
              </a:rPr>
              <a:t> </a:t>
            </a:r>
            <a:r>
              <a:rPr sz="2400" spc="-5" dirty="0">
                <a:latin typeface="Times New Roman"/>
                <a:cs typeface="Times New Roman"/>
              </a:rPr>
              <a:t>come</a:t>
            </a:r>
            <a:r>
              <a:rPr sz="2400" spc="-20" dirty="0">
                <a:latin typeface="Times New Roman"/>
                <a:cs typeface="Times New Roman"/>
              </a:rPr>
              <a:t> </a:t>
            </a:r>
            <a:r>
              <a:rPr sz="2400" spc="-5" dirty="0">
                <a:latin typeface="Times New Roman"/>
                <a:cs typeface="Times New Roman"/>
              </a:rPr>
              <a:t>from</a:t>
            </a:r>
            <a:r>
              <a:rPr sz="2400" dirty="0">
                <a:latin typeface="Times New Roman"/>
                <a:cs typeface="Times New Roman"/>
              </a:rPr>
              <a:t> </a:t>
            </a:r>
            <a:r>
              <a:rPr sz="2400" spc="-5" dirty="0">
                <a:latin typeface="Times New Roman"/>
                <a:cs typeface="Times New Roman"/>
              </a:rPr>
              <a:t>the</a:t>
            </a:r>
            <a:r>
              <a:rPr sz="2400" spc="-10" dirty="0">
                <a:latin typeface="Times New Roman"/>
                <a:cs typeface="Times New Roman"/>
              </a:rPr>
              <a:t> </a:t>
            </a:r>
            <a:r>
              <a:rPr sz="2400" spc="-5" dirty="0">
                <a:latin typeface="Times New Roman"/>
                <a:cs typeface="Times New Roman"/>
              </a:rPr>
              <a:t>same</a:t>
            </a:r>
            <a:r>
              <a:rPr sz="2400" spc="-10" dirty="0">
                <a:latin typeface="Times New Roman"/>
                <a:cs typeface="Times New Roman"/>
              </a:rPr>
              <a:t> </a:t>
            </a:r>
            <a:r>
              <a:rPr sz="2400" spc="-5" dirty="0">
                <a:latin typeface="Times New Roman"/>
                <a:cs typeface="Times New Roman"/>
              </a:rPr>
              <a:t>state?</a:t>
            </a:r>
            <a:endParaRPr sz="2400" dirty="0">
              <a:latin typeface="Times New Roman"/>
              <a:cs typeface="Times New Roman"/>
            </a:endParaRPr>
          </a:p>
          <a:p>
            <a:pPr marL="412115" algn="just">
              <a:lnSpc>
                <a:spcPct val="100000"/>
              </a:lnSpc>
              <a:spcBef>
                <a:spcPts val="575"/>
              </a:spcBef>
            </a:pPr>
            <a:r>
              <a:rPr sz="2400" dirty="0">
                <a:solidFill>
                  <a:srgbClr val="C0504D"/>
                </a:solidFill>
                <a:latin typeface="Times New Roman"/>
                <a:cs typeface="Times New Roman"/>
              </a:rPr>
              <a:t>50*99</a:t>
            </a:r>
            <a:r>
              <a:rPr sz="2400" spc="-20" dirty="0">
                <a:solidFill>
                  <a:srgbClr val="C0504D"/>
                </a:solidFill>
                <a:latin typeface="Times New Roman"/>
                <a:cs typeface="Times New Roman"/>
              </a:rPr>
              <a:t> </a:t>
            </a:r>
            <a:r>
              <a:rPr sz="2400" dirty="0">
                <a:solidFill>
                  <a:srgbClr val="C0504D"/>
                </a:solidFill>
                <a:latin typeface="Times New Roman"/>
                <a:cs typeface="Times New Roman"/>
              </a:rPr>
              <a:t>+</a:t>
            </a:r>
            <a:r>
              <a:rPr sz="2400" spc="-25" dirty="0">
                <a:solidFill>
                  <a:srgbClr val="C0504D"/>
                </a:solidFill>
                <a:latin typeface="Times New Roman"/>
                <a:cs typeface="Times New Roman"/>
              </a:rPr>
              <a:t> </a:t>
            </a:r>
            <a:r>
              <a:rPr sz="2400" dirty="0">
                <a:solidFill>
                  <a:srgbClr val="C0504D"/>
                </a:solidFill>
                <a:latin typeface="Times New Roman"/>
                <a:cs typeface="Times New Roman"/>
              </a:rPr>
              <a:t>1</a:t>
            </a:r>
            <a:r>
              <a:rPr sz="2400" spc="-20" dirty="0">
                <a:solidFill>
                  <a:srgbClr val="C0504D"/>
                </a:solidFill>
                <a:latin typeface="Times New Roman"/>
                <a:cs typeface="Times New Roman"/>
              </a:rPr>
              <a:t> </a:t>
            </a:r>
            <a:r>
              <a:rPr sz="2400" dirty="0">
                <a:solidFill>
                  <a:srgbClr val="C0504D"/>
                </a:solidFill>
                <a:latin typeface="Times New Roman"/>
                <a:cs typeface="Times New Roman"/>
              </a:rPr>
              <a:t>=</a:t>
            </a:r>
            <a:r>
              <a:rPr sz="2400" spc="-20" dirty="0">
                <a:solidFill>
                  <a:srgbClr val="C0504D"/>
                </a:solidFill>
                <a:latin typeface="Times New Roman"/>
                <a:cs typeface="Times New Roman"/>
              </a:rPr>
              <a:t> </a:t>
            </a:r>
            <a:r>
              <a:rPr sz="2400" dirty="0">
                <a:solidFill>
                  <a:srgbClr val="C0504D"/>
                </a:solidFill>
                <a:latin typeface="Times New Roman"/>
                <a:cs typeface="Times New Roman"/>
              </a:rPr>
              <a:t>4951</a:t>
            </a:r>
            <a:endParaRPr sz="2400" dirty="0">
              <a:latin typeface="Times New Roman"/>
              <a:cs typeface="Times New Roman"/>
            </a:endParaRPr>
          </a:p>
          <a:p>
            <a:pPr marL="12700" marR="5080">
              <a:lnSpc>
                <a:spcPct val="100000"/>
              </a:lnSpc>
              <a:spcBef>
                <a:spcPts val="575"/>
              </a:spcBef>
              <a:tabLst>
                <a:tab pos="3613785" algn="l"/>
              </a:tabLst>
            </a:pPr>
            <a:r>
              <a:rPr sz="2400" spc="-5" dirty="0">
                <a:latin typeface="Times New Roman"/>
                <a:cs typeface="Times New Roman"/>
              </a:rPr>
              <a:t>There are </a:t>
            </a:r>
            <a:r>
              <a:rPr sz="2400" dirty="0">
                <a:latin typeface="Times New Roman"/>
                <a:cs typeface="Times New Roman"/>
              </a:rPr>
              <a:t>38 </a:t>
            </a:r>
            <a:r>
              <a:rPr sz="2400" spc="-10" dirty="0">
                <a:latin typeface="Times New Roman"/>
                <a:cs typeface="Times New Roman"/>
              </a:rPr>
              <a:t>different </a:t>
            </a:r>
            <a:r>
              <a:rPr sz="2400" spc="-5" dirty="0">
                <a:latin typeface="Times New Roman"/>
                <a:cs typeface="Times New Roman"/>
              </a:rPr>
              <a:t>time periods during which classes </a:t>
            </a:r>
            <a:r>
              <a:rPr sz="2400" dirty="0">
                <a:latin typeface="Times New Roman"/>
                <a:cs typeface="Times New Roman"/>
              </a:rPr>
              <a:t>at a </a:t>
            </a:r>
            <a:r>
              <a:rPr sz="2400" spc="5" dirty="0">
                <a:latin typeface="Times New Roman"/>
                <a:cs typeface="Times New Roman"/>
              </a:rPr>
              <a:t> </a:t>
            </a:r>
            <a:r>
              <a:rPr sz="2400" spc="-5" dirty="0">
                <a:latin typeface="Times New Roman"/>
                <a:cs typeface="Times New Roman"/>
              </a:rPr>
              <a:t>university </a:t>
            </a:r>
            <a:r>
              <a:rPr sz="2400" dirty="0">
                <a:latin typeface="Times New Roman"/>
                <a:cs typeface="Times New Roman"/>
              </a:rPr>
              <a:t>can be</a:t>
            </a:r>
            <a:r>
              <a:rPr sz="2400" spc="10" dirty="0">
                <a:latin typeface="Times New Roman"/>
                <a:cs typeface="Times New Roman"/>
              </a:rPr>
              <a:t> </a:t>
            </a:r>
            <a:r>
              <a:rPr sz="2400" spc="-5" dirty="0">
                <a:latin typeface="Times New Roman"/>
                <a:cs typeface="Times New Roman"/>
              </a:rPr>
              <a:t>scheduled.	If there are </a:t>
            </a:r>
            <a:r>
              <a:rPr sz="2400" dirty="0">
                <a:latin typeface="Times New Roman"/>
                <a:cs typeface="Times New Roman"/>
              </a:rPr>
              <a:t>677 </a:t>
            </a:r>
            <a:r>
              <a:rPr sz="2400" spc="-10" dirty="0">
                <a:latin typeface="Times New Roman"/>
                <a:cs typeface="Times New Roman"/>
              </a:rPr>
              <a:t>different </a:t>
            </a:r>
            <a:r>
              <a:rPr sz="2400" spc="-5" dirty="0">
                <a:latin typeface="Times New Roman"/>
                <a:cs typeface="Times New Roman"/>
              </a:rPr>
              <a:t>classes, </a:t>
            </a:r>
            <a:r>
              <a:rPr sz="2400" spc="-585" dirty="0">
                <a:latin typeface="Times New Roman"/>
                <a:cs typeface="Times New Roman"/>
              </a:rPr>
              <a:t> </a:t>
            </a:r>
            <a:r>
              <a:rPr sz="2400" dirty="0">
                <a:latin typeface="Times New Roman"/>
                <a:cs typeface="Times New Roman"/>
              </a:rPr>
              <a:t>how </a:t>
            </a:r>
            <a:r>
              <a:rPr sz="2400" spc="-5" dirty="0">
                <a:latin typeface="Times New Roman"/>
                <a:cs typeface="Times New Roman"/>
              </a:rPr>
              <a:t>many</a:t>
            </a:r>
            <a:r>
              <a:rPr sz="2400" spc="-15" dirty="0">
                <a:latin typeface="Times New Roman"/>
                <a:cs typeface="Times New Roman"/>
              </a:rPr>
              <a:t> </a:t>
            </a:r>
            <a:r>
              <a:rPr sz="2400" spc="-10" dirty="0">
                <a:latin typeface="Times New Roman"/>
                <a:cs typeface="Times New Roman"/>
              </a:rPr>
              <a:t>different</a:t>
            </a:r>
            <a:r>
              <a:rPr sz="2400" spc="-15" dirty="0">
                <a:latin typeface="Times New Roman"/>
                <a:cs typeface="Times New Roman"/>
              </a:rPr>
              <a:t> </a:t>
            </a:r>
            <a:r>
              <a:rPr sz="2400" spc="-5" dirty="0">
                <a:latin typeface="Times New Roman"/>
                <a:cs typeface="Times New Roman"/>
              </a:rPr>
              <a:t>rooms</a:t>
            </a:r>
            <a:r>
              <a:rPr sz="2400" dirty="0">
                <a:latin typeface="Times New Roman"/>
                <a:cs typeface="Times New Roman"/>
              </a:rPr>
              <a:t> </a:t>
            </a:r>
            <a:r>
              <a:rPr sz="2400" spc="-5" dirty="0">
                <a:latin typeface="Times New Roman"/>
                <a:cs typeface="Times New Roman"/>
              </a:rPr>
              <a:t>will</a:t>
            </a:r>
            <a:r>
              <a:rPr sz="2400" spc="-10" dirty="0">
                <a:latin typeface="Times New Roman"/>
                <a:cs typeface="Times New Roman"/>
              </a:rPr>
              <a:t> </a:t>
            </a:r>
            <a:r>
              <a:rPr sz="2400" dirty="0">
                <a:latin typeface="Times New Roman"/>
                <a:cs typeface="Times New Roman"/>
              </a:rPr>
              <a:t>be</a:t>
            </a:r>
            <a:r>
              <a:rPr sz="2400" spc="-10" dirty="0">
                <a:latin typeface="Times New Roman"/>
                <a:cs typeface="Times New Roman"/>
              </a:rPr>
              <a:t> </a:t>
            </a:r>
            <a:r>
              <a:rPr sz="2400" dirty="0">
                <a:latin typeface="Times New Roman"/>
                <a:cs typeface="Times New Roman"/>
              </a:rPr>
              <a:t>needed?</a:t>
            </a:r>
          </a:p>
          <a:p>
            <a:pPr marL="469900">
              <a:lnSpc>
                <a:spcPct val="100000"/>
              </a:lnSpc>
              <a:spcBef>
                <a:spcPts val="590"/>
              </a:spcBef>
            </a:pPr>
            <a:r>
              <a:rPr lang="en-US" altLang="en-US" sz="2400" dirty="0">
                <a:solidFill>
                  <a:srgbClr val="C00000"/>
                </a:solidFill>
                <a:latin typeface="Times New Roman"/>
                <a:cs typeface="Times New Roman"/>
                <a:sym typeface="Symbol" pitchFamily="2" charset="2"/>
              </a:rPr>
              <a:t>⌈</a:t>
            </a:r>
            <a:r>
              <a:rPr sz="2400" spc="-80" dirty="0">
                <a:solidFill>
                  <a:srgbClr val="C00000"/>
                </a:solidFill>
                <a:latin typeface="Times New Roman"/>
                <a:cs typeface="Times New Roman"/>
              </a:rPr>
              <a:t>677/38</a:t>
            </a:r>
            <a:r>
              <a:rPr lang="en-US" altLang="en-US" sz="2400" spc="-15" dirty="0">
                <a:solidFill>
                  <a:srgbClr val="C00000"/>
                </a:solidFill>
                <a:latin typeface="Times New Roman"/>
                <a:cs typeface="Times New Roman"/>
                <a:sym typeface="Symbol" pitchFamily="2" charset="2"/>
              </a:rPr>
              <a:t>⌉</a:t>
            </a:r>
            <a:r>
              <a:rPr sz="2400" spc="-25" dirty="0">
                <a:solidFill>
                  <a:srgbClr val="C00000"/>
                </a:solidFill>
                <a:latin typeface="Times New Roman"/>
                <a:cs typeface="Times New Roman"/>
              </a:rPr>
              <a:t> </a:t>
            </a:r>
            <a:r>
              <a:rPr sz="2400" dirty="0">
                <a:solidFill>
                  <a:srgbClr val="C00000"/>
                </a:solidFill>
                <a:latin typeface="Times New Roman"/>
                <a:cs typeface="Times New Roman"/>
              </a:rPr>
              <a:t>=</a:t>
            </a:r>
            <a:r>
              <a:rPr sz="2400" spc="-30" dirty="0">
                <a:solidFill>
                  <a:srgbClr val="C00000"/>
                </a:solidFill>
                <a:latin typeface="Times New Roman"/>
                <a:cs typeface="Times New Roman"/>
              </a:rPr>
              <a:t> </a:t>
            </a:r>
            <a:r>
              <a:rPr sz="2400" dirty="0">
                <a:solidFill>
                  <a:srgbClr val="C00000"/>
                </a:solidFill>
                <a:latin typeface="Times New Roman"/>
                <a:cs typeface="Times New Roman"/>
              </a:rPr>
              <a:t>18</a:t>
            </a:r>
            <a:endParaRPr sz="2400" dirty="0">
              <a:latin typeface="Times New Roman"/>
              <a:cs typeface="Times New Roman"/>
            </a:endParaRPr>
          </a:p>
        </p:txBody>
      </p:sp>
      <p:pic>
        <p:nvPicPr>
          <p:cNvPr id="5" name="object 5"/>
          <p:cNvPicPr/>
          <p:nvPr/>
        </p:nvPicPr>
        <p:blipFill>
          <a:blip r:embed="rId2" cstate="print"/>
          <a:stretch>
            <a:fillRect/>
          </a:stretch>
        </p:blipFill>
        <p:spPr>
          <a:xfrm>
            <a:off x="541420" y="3076955"/>
            <a:ext cx="165346" cy="170687"/>
          </a:xfrm>
          <a:prstGeom prst="rect">
            <a:avLst/>
          </a:prstGeom>
        </p:spPr>
      </p:pic>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22</a:t>
            </a:fld>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3540" y="323342"/>
            <a:ext cx="8203565" cy="1031875"/>
          </a:xfrm>
          <a:prstGeom prst="rect">
            <a:avLst/>
          </a:prstGeom>
        </p:spPr>
        <p:txBody>
          <a:bodyPr vert="horz" wrap="square" lIns="0" tIns="12700" rIns="0" bIns="0" rtlCol="0">
            <a:spAutoFit/>
          </a:bodyPr>
          <a:lstStyle/>
          <a:p>
            <a:pPr marL="12700" marR="5080" algn="just">
              <a:lnSpc>
                <a:spcPct val="100000"/>
              </a:lnSpc>
              <a:spcBef>
                <a:spcPts val="100"/>
              </a:spcBef>
            </a:pPr>
            <a:r>
              <a:rPr sz="2200" dirty="0"/>
              <a:t>A computer network </a:t>
            </a:r>
            <a:r>
              <a:rPr sz="2200" spc="-5" dirty="0"/>
              <a:t>consists </a:t>
            </a:r>
            <a:r>
              <a:rPr sz="2200" dirty="0"/>
              <a:t>of six </a:t>
            </a:r>
            <a:r>
              <a:rPr sz="2200" spc="-5" dirty="0"/>
              <a:t>computers.</a:t>
            </a:r>
            <a:r>
              <a:rPr sz="2200" dirty="0"/>
              <a:t> Each computer is directly connected </a:t>
            </a:r>
            <a:r>
              <a:rPr sz="2200" spc="-470" dirty="0"/>
              <a:t> </a:t>
            </a:r>
            <a:r>
              <a:rPr sz="2200" dirty="0"/>
              <a:t>to zero or more of the other </a:t>
            </a:r>
            <a:r>
              <a:rPr sz="2200" spc="-5" dirty="0"/>
              <a:t>computers.</a:t>
            </a:r>
            <a:r>
              <a:rPr sz="2200" dirty="0"/>
              <a:t> Show that there are at least two computers </a:t>
            </a:r>
            <a:r>
              <a:rPr sz="2200" spc="-470" dirty="0"/>
              <a:t> </a:t>
            </a:r>
            <a:r>
              <a:rPr sz="2200" dirty="0"/>
              <a:t>that</a:t>
            </a:r>
            <a:r>
              <a:rPr sz="2200" spc="-15" dirty="0"/>
              <a:t> </a:t>
            </a:r>
            <a:r>
              <a:rPr sz="2200" dirty="0"/>
              <a:t>are</a:t>
            </a:r>
            <a:r>
              <a:rPr sz="2200" spc="-5" dirty="0"/>
              <a:t> </a:t>
            </a:r>
            <a:r>
              <a:rPr sz="2200" dirty="0"/>
              <a:t>directly</a:t>
            </a:r>
            <a:r>
              <a:rPr sz="2200" spc="-25" dirty="0"/>
              <a:t> </a:t>
            </a:r>
            <a:r>
              <a:rPr sz="2200" dirty="0"/>
              <a:t>connected</a:t>
            </a:r>
            <a:r>
              <a:rPr sz="2200" spc="-10" dirty="0"/>
              <a:t> </a:t>
            </a:r>
            <a:r>
              <a:rPr sz="2200" dirty="0"/>
              <a:t>to</a:t>
            </a:r>
            <a:r>
              <a:rPr sz="2200" spc="-20" dirty="0"/>
              <a:t> </a:t>
            </a:r>
            <a:r>
              <a:rPr sz="2200" dirty="0"/>
              <a:t>the same</a:t>
            </a:r>
            <a:r>
              <a:rPr sz="2200" spc="-15" dirty="0"/>
              <a:t> </a:t>
            </a:r>
            <a:r>
              <a:rPr sz="2200" dirty="0"/>
              <a:t>number</a:t>
            </a:r>
            <a:r>
              <a:rPr sz="2200" spc="-20" dirty="0"/>
              <a:t> </a:t>
            </a:r>
            <a:r>
              <a:rPr sz="2200" dirty="0"/>
              <a:t>of</a:t>
            </a:r>
            <a:r>
              <a:rPr sz="2200" spc="-15" dirty="0"/>
              <a:t> </a:t>
            </a:r>
            <a:r>
              <a:rPr sz="2200" dirty="0"/>
              <a:t>other</a:t>
            </a:r>
            <a:r>
              <a:rPr sz="2200" spc="-10" dirty="0"/>
              <a:t> </a:t>
            </a:r>
            <a:r>
              <a:rPr sz="2200" spc="-5" dirty="0"/>
              <a:t>computers.</a:t>
            </a:r>
            <a:endParaRPr sz="2200"/>
          </a:p>
        </p:txBody>
      </p:sp>
      <p:grpSp>
        <p:nvGrpSpPr>
          <p:cNvPr id="3" name="object 3"/>
          <p:cNvGrpSpPr/>
          <p:nvPr/>
        </p:nvGrpSpPr>
        <p:grpSpPr>
          <a:xfrm>
            <a:off x="685800" y="2243328"/>
            <a:ext cx="7162800" cy="3967479"/>
            <a:chOff x="685800" y="2243328"/>
            <a:chExt cx="7162800" cy="3967479"/>
          </a:xfrm>
        </p:grpSpPr>
        <p:pic>
          <p:nvPicPr>
            <p:cNvPr id="4" name="object 4"/>
            <p:cNvPicPr/>
            <p:nvPr/>
          </p:nvPicPr>
          <p:blipFill>
            <a:blip r:embed="rId2" cstate="print"/>
            <a:stretch>
              <a:fillRect/>
            </a:stretch>
          </p:blipFill>
          <p:spPr>
            <a:xfrm>
              <a:off x="685800" y="2243328"/>
              <a:ext cx="1676400" cy="1223771"/>
            </a:xfrm>
            <a:prstGeom prst="rect">
              <a:avLst/>
            </a:prstGeom>
          </p:spPr>
        </p:pic>
        <p:sp>
          <p:nvSpPr>
            <p:cNvPr id="5" name="object 5"/>
            <p:cNvSpPr/>
            <p:nvPr/>
          </p:nvSpPr>
          <p:spPr>
            <a:xfrm>
              <a:off x="1524000" y="3495389"/>
              <a:ext cx="0" cy="1429385"/>
            </a:xfrm>
            <a:custGeom>
              <a:avLst/>
              <a:gdLst/>
              <a:ahLst/>
              <a:cxnLst/>
              <a:rect l="l" t="t" r="r" b="b"/>
              <a:pathLst>
                <a:path h="1429385">
                  <a:moveTo>
                    <a:pt x="0" y="0"/>
                  </a:moveTo>
                  <a:lnTo>
                    <a:pt x="0" y="1429321"/>
                  </a:lnTo>
                </a:path>
              </a:pathLst>
            </a:custGeom>
            <a:ln w="28575">
              <a:solidFill>
                <a:srgbClr val="000000"/>
              </a:solidFill>
            </a:ln>
          </p:spPr>
          <p:txBody>
            <a:bodyPr wrap="square" lIns="0" tIns="0" rIns="0" bIns="0" rtlCol="0"/>
            <a:lstStyle/>
            <a:p>
              <a:endParaRPr/>
            </a:p>
          </p:txBody>
        </p:sp>
        <p:sp>
          <p:nvSpPr>
            <p:cNvPr id="6" name="object 6"/>
            <p:cNvSpPr/>
            <p:nvPr/>
          </p:nvSpPr>
          <p:spPr>
            <a:xfrm>
              <a:off x="1474000" y="4838988"/>
              <a:ext cx="100330" cy="85725"/>
            </a:xfrm>
            <a:custGeom>
              <a:avLst/>
              <a:gdLst/>
              <a:ahLst/>
              <a:cxnLst/>
              <a:rect l="l" t="t" r="r" b="b"/>
              <a:pathLst>
                <a:path w="100330" h="85725">
                  <a:moveTo>
                    <a:pt x="100012" y="0"/>
                  </a:moveTo>
                  <a:lnTo>
                    <a:pt x="49999" y="85725"/>
                  </a:lnTo>
                  <a:lnTo>
                    <a:pt x="0" y="0"/>
                  </a:lnTo>
                </a:path>
              </a:pathLst>
            </a:custGeom>
            <a:ln w="28575">
              <a:solidFill>
                <a:srgbClr val="000000"/>
              </a:solidFill>
            </a:ln>
          </p:spPr>
          <p:txBody>
            <a:bodyPr wrap="square" lIns="0" tIns="0" rIns="0" bIns="0" rtlCol="0"/>
            <a:lstStyle/>
            <a:p>
              <a:endParaRPr/>
            </a:p>
          </p:txBody>
        </p:sp>
        <p:sp>
          <p:nvSpPr>
            <p:cNvPr id="7" name="object 7"/>
            <p:cNvSpPr/>
            <p:nvPr/>
          </p:nvSpPr>
          <p:spPr>
            <a:xfrm>
              <a:off x="1473998" y="3495391"/>
              <a:ext cx="100330" cy="85725"/>
            </a:xfrm>
            <a:custGeom>
              <a:avLst/>
              <a:gdLst/>
              <a:ahLst/>
              <a:cxnLst/>
              <a:rect l="l" t="t" r="r" b="b"/>
              <a:pathLst>
                <a:path w="100330" h="85725">
                  <a:moveTo>
                    <a:pt x="0" y="85725"/>
                  </a:moveTo>
                  <a:lnTo>
                    <a:pt x="49999" y="0"/>
                  </a:lnTo>
                  <a:lnTo>
                    <a:pt x="100012" y="85725"/>
                  </a:lnTo>
                </a:path>
              </a:pathLst>
            </a:custGeom>
            <a:ln w="28575">
              <a:solidFill>
                <a:srgbClr val="000000"/>
              </a:solidFill>
            </a:ln>
          </p:spPr>
          <p:txBody>
            <a:bodyPr wrap="square" lIns="0" tIns="0" rIns="0" bIns="0" rtlCol="0"/>
            <a:lstStyle/>
            <a:p>
              <a:endParaRPr/>
            </a:p>
          </p:txBody>
        </p:sp>
        <p:pic>
          <p:nvPicPr>
            <p:cNvPr id="8" name="object 8"/>
            <p:cNvPicPr/>
            <p:nvPr/>
          </p:nvPicPr>
          <p:blipFill>
            <a:blip r:embed="rId2" cstate="print"/>
            <a:stretch>
              <a:fillRect/>
            </a:stretch>
          </p:blipFill>
          <p:spPr>
            <a:xfrm>
              <a:off x="3429000" y="2319528"/>
              <a:ext cx="1676400" cy="1223771"/>
            </a:xfrm>
            <a:prstGeom prst="rect">
              <a:avLst/>
            </a:prstGeom>
          </p:spPr>
        </p:pic>
        <p:pic>
          <p:nvPicPr>
            <p:cNvPr id="9" name="object 9"/>
            <p:cNvPicPr/>
            <p:nvPr/>
          </p:nvPicPr>
          <p:blipFill>
            <a:blip r:embed="rId2" cstate="print"/>
            <a:stretch>
              <a:fillRect/>
            </a:stretch>
          </p:blipFill>
          <p:spPr>
            <a:xfrm>
              <a:off x="3429000" y="4986527"/>
              <a:ext cx="1676400" cy="1223771"/>
            </a:xfrm>
            <a:prstGeom prst="rect">
              <a:avLst/>
            </a:prstGeom>
          </p:spPr>
        </p:pic>
        <p:pic>
          <p:nvPicPr>
            <p:cNvPr id="10" name="object 10"/>
            <p:cNvPicPr/>
            <p:nvPr/>
          </p:nvPicPr>
          <p:blipFill>
            <a:blip r:embed="rId2" cstate="print"/>
            <a:stretch>
              <a:fillRect/>
            </a:stretch>
          </p:blipFill>
          <p:spPr>
            <a:xfrm>
              <a:off x="685800" y="4986527"/>
              <a:ext cx="1676400" cy="1223771"/>
            </a:xfrm>
            <a:prstGeom prst="rect">
              <a:avLst/>
            </a:prstGeom>
          </p:spPr>
        </p:pic>
        <p:sp>
          <p:nvSpPr>
            <p:cNvPr id="11" name="object 11"/>
            <p:cNvSpPr/>
            <p:nvPr/>
          </p:nvSpPr>
          <p:spPr>
            <a:xfrm>
              <a:off x="2390489" y="5581650"/>
              <a:ext cx="1010285" cy="0"/>
            </a:xfrm>
            <a:custGeom>
              <a:avLst/>
              <a:gdLst/>
              <a:ahLst/>
              <a:cxnLst/>
              <a:rect l="l" t="t" r="r" b="b"/>
              <a:pathLst>
                <a:path w="1010285">
                  <a:moveTo>
                    <a:pt x="0" y="0"/>
                  </a:moveTo>
                  <a:lnTo>
                    <a:pt x="1010221" y="0"/>
                  </a:lnTo>
                </a:path>
              </a:pathLst>
            </a:custGeom>
            <a:ln w="28575">
              <a:solidFill>
                <a:srgbClr val="000000"/>
              </a:solidFill>
            </a:ln>
          </p:spPr>
          <p:txBody>
            <a:bodyPr wrap="square" lIns="0" tIns="0" rIns="0" bIns="0" rtlCol="0"/>
            <a:lstStyle/>
            <a:p>
              <a:endParaRPr/>
            </a:p>
          </p:txBody>
        </p:sp>
        <p:sp>
          <p:nvSpPr>
            <p:cNvPr id="12" name="object 12"/>
            <p:cNvSpPr/>
            <p:nvPr/>
          </p:nvSpPr>
          <p:spPr>
            <a:xfrm>
              <a:off x="3314988" y="5531638"/>
              <a:ext cx="85725" cy="100330"/>
            </a:xfrm>
            <a:custGeom>
              <a:avLst/>
              <a:gdLst/>
              <a:ahLst/>
              <a:cxnLst/>
              <a:rect l="l" t="t" r="r" b="b"/>
              <a:pathLst>
                <a:path w="85725" h="100329">
                  <a:moveTo>
                    <a:pt x="0" y="0"/>
                  </a:moveTo>
                  <a:lnTo>
                    <a:pt x="85725" y="50012"/>
                  </a:lnTo>
                  <a:lnTo>
                    <a:pt x="0" y="100012"/>
                  </a:lnTo>
                </a:path>
              </a:pathLst>
            </a:custGeom>
            <a:ln w="28575">
              <a:solidFill>
                <a:srgbClr val="000000"/>
              </a:solidFill>
            </a:ln>
          </p:spPr>
          <p:txBody>
            <a:bodyPr wrap="square" lIns="0" tIns="0" rIns="0" bIns="0" rtlCol="0"/>
            <a:lstStyle/>
            <a:p>
              <a:endParaRPr/>
            </a:p>
          </p:txBody>
        </p:sp>
        <p:sp>
          <p:nvSpPr>
            <p:cNvPr id="13" name="object 13"/>
            <p:cNvSpPr/>
            <p:nvPr/>
          </p:nvSpPr>
          <p:spPr>
            <a:xfrm>
              <a:off x="2390491" y="5531638"/>
              <a:ext cx="85725" cy="100330"/>
            </a:xfrm>
            <a:custGeom>
              <a:avLst/>
              <a:gdLst/>
              <a:ahLst/>
              <a:cxnLst/>
              <a:rect l="l" t="t" r="r" b="b"/>
              <a:pathLst>
                <a:path w="85725" h="100329">
                  <a:moveTo>
                    <a:pt x="85725" y="100012"/>
                  </a:moveTo>
                  <a:lnTo>
                    <a:pt x="0" y="50012"/>
                  </a:lnTo>
                  <a:lnTo>
                    <a:pt x="85725" y="0"/>
                  </a:lnTo>
                </a:path>
              </a:pathLst>
            </a:custGeom>
            <a:ln w="28575">
              <a:solidFill>
                <a:srgbClr val="000000"/>
              </a:solidFill>
            </a:ln>
          </p:spPr>
          <p:txBody>
            <a:bodyPr wrap="square" lIns="0" tIns="0" rIns="0" bIns="0" rtlCol="0"/>
            <a:lstStyle/>
            <a:p>
              <a:endParaRPr/>
            </a:p>
          </p:txBody>
        </p:sp>
        <p:pic>
          <p:nvPicPr>
            <p:cNvPr id="14" name="object 14"/>
            <p:cNvPicPr/>
            <p:nvPr/>
          </p:nvPicPr>
          <p:blipFill>
            <a:blip r:embed="rId2" cstate="print"/>
            <a:stretch>
              <a:fillRect/>
            </a:stretch>
          </p:blipFill>
          <p:spPr>
            <a:xfrm>
              <a:off x="6172200" y="4986527"/>
              <a:ext cx="1676400" cy="1223771"/>
            </a:xfrm>
            <a:prstGeom prst="rect">
              <a:avLst/>
            </a:prstGeom>
          </p:spPr>
        </p:pic>
        <p:sp>
          <p:nvSpPr>
            <p:cNvPr id="15" name="object 15"/>
            <p:cNvSpPr/>
            <p:nvPr/>
          </p:nvSpPr>
          <p:spPr>
            <a:xfrm>
              <a:off x="5133689" y="5581650"/>
              <a:ext cx="1010285" cy="0"/>
            </a:xfrm>
            <a:custGeom>
              <a:avLst/>
              <a:gdLst/>
              <a:ahLst/>
              <a:cxnLst/>
              <a:rect l="l" t="t" r="r" b="b"/>
              <a:pathLst>
                <a:path w="1010285">
                  <a:moveTo>
                    <a:pt x="0" y="0"/>
                  </a:moveTo>
                  <a:lnTo>
                    <a:pt x="1010221" y="0"/>
                  </a:lnTo>
                </a:path>
              </a:pathLst>
            </a:custGeom>
            <a:ln w="28575">
              <a:solidFill>
                <a:srgbClr val="000000"/>
              </a:solidFill>
            </a:ln>
          </p:spPr>
          <p:txBody>
            <a:bodyPr wrap="square" lIns="0" tIns="0" rIns="0" bIns="0" rtlCol="0"/>
            <a:lstStyle/>
            <a:p>
              <a:endParaRPr/>
            </a:p>
          </p:txBody>
        </p:sp>
        <p:sp>
          <p:nvSpPr>
            <p:cNvPr id="16" name="object 16"/>
            <p:cNvSpPr/>
            <p:nvPr/>
          </p:nvSpPr>
          <p:spPr>
            <a:xfrm>
              <a:off x="6058188" y="5531638"/>
              <a:ext cx="85725" cy="100330"/>
            </a:xfrm>
            <a:custGeom>
              <a:avLst/>
              <a:gdLst/>
              <a:ahLst/>
              <a:cxnLst/>
              <a:rect l="l" t="t" r="r" b="b"/>
              <a:pathLst>
                <a:path w="85725" h="100329">
                  <a:moveTo>
                    <a:pt x="0" y="0"/>
                  </a:moveTo>
                  <a:lnTo>
                    <a:pt x="85725" y="50012"/>
                  </a:lnTo>
                  <a:lnTo>
                    <a:pt x="0" y="100012"/>
                  </a:lnTo>
                </a:path>
              </a:pathLst>
            </a:custGeom>
            <a:ln w="28575">
              <a:solidFill>
                <a:srgbClr val="000000"/>
              </a:solidFill>
            </a:ln>
          </p:spPr>
          <p:txBody>
            <a:bodyPr wrap="square" lIns="0" tIns="0" rIns="0" bIns="0" rtlCol="0"/>
            <a:lstStyle/>
            <a:p>
              <a:endParaRPr/>
            </a:p>
          </p:txBody>
        </p:sp>
        <p:sp>
          <p:nvSpPr>
            <p:cNvPr id="17" name="object 17"/>
            <p:cNvSpPr/>
            <p:nvPr/>
          </p:nvSpPr>
          <p:spPr>
            <a:xfrm>
              <a:off x="5133691" y="5531638"/>
              <a:ext cx="85725" cy="100330"/>
            </a:xfrm>
            <a:custGeom>
              <a:avLst/>
              <a:gdLst/>
              <a:ahLst/>
              <a:cxnLst/>
              <a:rect l="l" t="t" r="r" b="b"/>
              <a:pathLst>
                <a:path w="85725" h="100329">
                  <a:moveTo>
                    <a:pt x="85725" y="100012"/>
                  </a:moveTo>
                  <a:lnTo>
                    <a:pt x="0" y="50012"/>
                  </a:lnTo>
                  <a:lnTo>
                    <a:pt x="85725" y="0"/>
                  </a:lnTo>
                </a:path>
              </a:pathLst>
            </a:custGeom>
            <a:ln w="28575">
              <a:solidFill>
                <a:srgbClr val="000000"/>
              </a:solidFill>
            </a:ln>
          </p:spPr>
          <p:txBody>
            <a:bodyPr wrap="square" lIns="0" tIns="0" rIns="0" bIns="0" rtlCol="0"/>
            <a:lstStyle/>
            <a:p>
              <a:endParaRPr/>
            </a:p>
          </p:txBody>
        </p:sp>
        <p:sp>
          <p:nvSpPr>
            <p:cNvPr id="18" name="object 18"/>
            <p:cNvSpPr/>
            <p:nvPr/>
          </p:nvSpPr>
          <p:spPr>
            <a:xfrm>
              <a:off x="2381134" y="2859467"/>
              <a:ext cx="1867535" cy="2072639"/>
            </a:xfrm>
            <a:custGeom>
              <a:avLst/>
              <a:gdLst/>
              <a:ahLst/>
              <a:cxnLst/>
              <a:rect l="l" t="t" r="r" b="b"/>
              <a:pathLst>
                <a:path w="1867535" h="2072639">
                  <a:moveTo>
                    <a:pt x="0" y="0"/>
                  </a:moveTo>
                  <a:lnTo>
                    <a:pt x="1867128" y="2072513"/>
                  </a:lnTo>
                </a:path>
              </a:pathLst>
            </a:custGeom>
            <a:ln w="28575">
              <a:solidFill>
                <a:srgbClr val="000000"/>
              </a:solidFill>
            </a:ln>
          </p:spPr>
          <p:txBody>
            <a:bodyPr wrap="square" lIns="0" tIns="0" rIns="0" bIns="0" rtlCol="0"/>
            <a:lstStyle/>
            <a:p>
              <a:endParaRPr/>
            </a:p>
          </p:txBody>
        </p:sp>
        <p:sp>
          <p:nvSpPr>
            <p:cNvPr id="19" name="object 19"/>
            <p:cNvSpPr/>
            <p:nvPr/>
          </p:nvSpPr>
          <p:spPr>
            <a:xfrm>
              <a:off x="4153736" y="4834819"/>
              <a:ext cx="94615" cy="97790"/>
            </a:xfrm>
            <a:custGeom>
              <a:avLst/>
              <a:gdLst/>
              <a:ahLst/>
              <a:cxnLst/>
              <a:rect l="l" t="t" r="r" b="b"/>
              <a:pathLst>
                <a:path w="94614" h="97789">
                  <a:moveTo>
                    <a:pt x="74307" y="0"/>
                  </a:moveTo>
                  <a:lnTo>
                    <a:pt x="94526" y="97167"/>
                  </a:lnTo>
                  <a:lnTo>
                    <a:pt x="0" y="66941"/>
                  </a:lnTo>
                </a:path>
              </a:pathLst>
            </a:custGeom>
            <a:ln w="28575">
              <a:solidFill>
                <a:srgbClr val="000000"/>
              </a:solidFill>
            </a:ln>
          </p:spPr>
          <p:txBody>
            <a:bodyPr wrap="square" lIns="0" tIns="0" rIns="0" bIns="0" rtlCol="0"/>
            <a:lstStyle/>
            <a:p>
              <a:endParaRPr/>
            </a:p>
          </p:txBody>
        </p:sp>
        <p:sp>
          <p:nvSpPr>
            <p:cNvPr id="20" name="object 20"/>
            <p:cNvSpPr/>
            <p:nvPr/>
          </p:nvSpPr>
          <p:spPr>
            <a:xfrm>
              <a:off x="2381135" y="2859472"/>
              <a:ext cx="94615" cy="97155"/>
            </a:xfrm>
            <a:custGeom>
              <a:avLst/>
              <a:gdLst/>
              <a:ahLst/>
              <a:cxnLst/>
              <a:rect l="l" t="t" r="r" b="b"/>
              <a:pathLst>
                <a:path w="94614" h="97155">
                  <a:moveTo>
                    <a:pt x="20231" y="97154"/>
                  </a:moveTo>
                  <a:lnTo>
                    <a:pt x="0" y="0"/>
                  </a:lnTo>
                  <a:lnTo>
                    <a:pt x="94538" y="30213"/>
                  </a:lnTo>
                </a:path>
              </a:pathLst>
            </a:custGeom>
            <a:ln w="28575">
              <a:solidFill>
                <a:srgbClr val="000000"/>
              </a:solidFill>
            </a:ln>
          </p:spPr>
          <p:txBody>
            <a:bodyPr wrap="square" lIns="0" tIns="0" rIns="0" bIns="0" rtlCol="0"/>
            <a:lstStyle/>
            <a:p>
              <a:endParaRPr/>
            </a:p>
          </p:txBody>
        </p:sp>
        <p:sp>
          <p:nvSpPr>
            <p:cNvPr id="21" name="object 21"/>
            <p:cNvSpPr/>
            <p:nvPr/>
          </p:nvSpPr>
          <p:spPr>
            <a:xfrm>
              <a:off x="4267200" y="3571589"/>
              <a:ext cx="0" cy="1353185"/>
            </a:xfrm>
            <a:custGeom>
              <a:avLst/>
              <a:gdLst/>
              <a:ahLst/>
              <a:cxnLst/>
              <a:rect l="l" t="t" r="r" b="b"/>
              <a:pathLst>
                <a:path h="1353185">
                  <a:moveTo>
                    <a:pt x="0" y="1353121"/>
                  </a:moveTo>
                  <a:lnTo>
                    <a:pt x="0" y="0"/>
                  </a:lnTo>
                </a:path>
              </a:pathLst>
            </a:custGeom>
            <a:ln w="28575">
              <a:solidFill>
                <a:srgbClr val="000000"/>
              </a:solidFill>
            </a:ln>
          </p:spPr>
          <p:txBody>
            <a:bodyPr wrap="square" lIns="0" tIns="0" rIns="0" bIns="0" rtlCol="0"/>
            <a:lstStyle/>
            <a:p>
              <a:endParaRPr/>
            </a:p>
          </p:txBody>
        </p:sp>
        <p:sp>
          <p:nvSpPr>
            <p:cNvPr id="22" name="object 22"/>
            <p:cNvSpPr/>
            <p:nvPr/>
          </p:nvSpPr>
          <p:spPr>
            <a:xfrm>
              <a:off x="4217199" y="3571586"/>
              <a:ext cx="100330" cy="85725"/>
            </a:xfrm>
            <a:custGeom>
              <a:avLst/>
              <a:gdLst/>
              <a:ahLst/>
              <a:cxnLst/>
              <a:rect l="l" t="t" r="r" b="b"/>
              <a:pathLst>
                <a:path w="100329" h="85725">
                  <a:moveTo>
                    <a:pt x="100012" y="85725"/>
                  </a:moveTo>
                  <a:lnTo>
                    <a:pt x="49999" y="0"/>
                  </a:lnTo>
                  <a:lnTo>
                    <a:pt x="0" y="85725"/>
                  </a:lnTo>
                </a:path>
              </a:pathLst>
            </a:custGeom>
            <a:ln w="28575">
              <a:solidFill>
                <a:srgbClr val="000000"/>
              </a:solidFill>
            </a:ln>
          </p:spPr>
          <p:txBody>
            <a:bodyPr wrap="square" lIns="0" tIns="0" rIns="0" bIns="0" rtlCol="0"/>
            <a:lstStyle/>
            <a:p>
              <a:endParaRPr/>
            </a:p>
          </p:txBody>
        </p:sp>
        <p:sp>
          <p:nvSpPr>
            <p:cNvPr id="23" name="object 23"/>
            <p:cNvSpPr/>
            <p:nvPr/>
          </p:nvSpPr>
          <p:spPr>
            <a:xfrm>
              <a:off x="4217198" y="4838983"/>
              <a:ext cx="100330" cy="85725"/>
            </a:xfrm>
            <a:custGeom>
              <a:avLst/>
              <a:gdLst/>
              <a:ahLst/>
              <a:cxnLst/>
              <a:rect l="l" t="t" r="r" b="b"/>
              <a:pathLst>
                <a:path w="100329" h="85725">
                  <a:moveTo>
                    <a:pt x="0" y="0"/>
                  </a:moveTo>
                  <a:lnTo>
                    <a:pt x="49999" y="85725"/>
                  </a:lnTo>
                  <a:lnTo>
                    <a:pt x="100012" y="0"/>
                  </a:lnTo>
                </a:path>
              </a:pathLst>
            </a:custGeom>
            <a:ln w="28575">
              <a:solidFill>
                <a:srgbClr val="000000"/>
              </a:solidFill>
            </a:ln>
          </p:spPr>
          <p:txBody>
            <a:bodyPr wrap="square" lIns="0" tIns="0" rIns="0" bIns="0" rtlCol="0"/>
            <a:lstStyle/>
            <a:p>
              <a:endParaRPr/>
            </a:p>
          </p:txBody>
        </p:sp>
        <p:pic>
          <p:nvPicPr>
            <p:cNvPr id="24" name="object 24"/>
            <p:cNvPicPr/>
            <p:nvPr/>
          </p:nvPicPr>
          <p:blipFill>
            <a:blip r:embed="rId2" cstate="print"/>
            <a:stretch>
              <a:fillRect/>
            </a:stretch>
          </p:blipFill>
          <p:spPr>
            <a:xfrm>
              <a:off x="6172200" y="2395728"/>
              <a:ext cx="1676400" cy="1223771"/>
            </a:xfrm>
            <a:prstGeom prst="rect">
              <a:avLst/>
            </a:prstGeom>
          </p:spPr>
        </p:pic>
        <p:sp>
          <p:nvSpPr>
            <p:cNvPr id="25" name="object 25"/>
            <p:cNvSpPr/>
            <p:nvPr/>
          </p:nvSpPr>
          <p:spPr>
            <a:xfrm>
              <a:off x="4292643" y="3631872"/>
              <a:ext cx="2692400" cy="1309370"/>
            </a:xfrm>
            <a:custGeom>
              <a:avLst/>
              <a:gdLst/>
              <a:ahLst/>
              <a:cxnLst/>
              <a:rect l="l" t="t" r="r" b="b"/>
              <a:pathLst>
                <a:path w="2692400" h="1309370">
                  <a:moveTo>
                    <a:pt x="0" y="1308760"/>
                  </a:moveTo>
                  <a:lnTo>
                    <a:pt x="2692311" y="0"/>
                  </a:lnTo>
                </a:path>
              </a:pathLst>
            </a:custGeom>
            <a:ln w="28575">
              <a:solidFill>
                <a:srgbClr val="000000"/>
              </a:solidFill>
            </a:ln>
          </p:spPr>
          <p:txBody>
            <a:bodyPr wrap="square" lIns="0" tIns="0" rIns="0" bIns="0" rtlCol="0"/>
            <a:lstStyle/>
            <a:p>
              <a:endParaRPr/>
            </a:p>
          </p:txBody>
        </p:sp>
        <p:sp>
          <p:nvSpPr>
            <p:cNvPr id="26" name="object 26"/>
            <p:cNvSpPr/>
            <p:nvPr/>
          </p:nvSpPr>
          <p:spPr>
            <a:xfrm>
              <a:off x="6885999" y="3624381"/>
              <a:ext cx="99060" cy="90170"/>
            </a:xfrm>
            <a:custGeom>
              <a:avLst/>
              <a:gdLst/>
              <a:ahLst/>
              <a:cxnLst/>
              <a:rect l="l" t="t" r="r" b="b"/>
              <a:pathLst>
                <a:path w="99059" h="90170">
                  <a:moveTo>
                    <a:pt x="43726" y="89941"/>
                  </a:moveTo>
                  <a:lnTo>
                    <a:pt x="98958" y="7480"/>
                  </a:lnTo>
                  <a:lnTo>
                    <a:pt x="0" y="0"/>
                  </a:lnTo>
                </a:path>
              </a:pathLst>
            </a:custGeom>
            <a:ln w="28575">
              <a:solidFill>
                <a:srgbClr val="000000"/>
              </a:solidFill>
            </a:ln>
          </p:spPr>
          <p:txBody>
            <a:bodyPr wrap="square" lIns="0" tIns="0" rIns="0" bIns="0" rtlCol="0"/>
            <a:lstStyle/>
            <a:p>
              <a:endParaRPr/>
            </a:p>
          </p:txBody>
        </p:sp>
        <p:sp>
          <p:nvSpPr>
            <p:cNvPr id="27" name="object 27"/>
            <p:cNvSpPr/>
            <p:nvPr/>
          </p:nvSpPr>
          <p:spPr>
            <a:xfrm>
              <a:off x="4292637" y="4858183"/>
              <a:ext cx="99060" cy="90170"/>
            </a:xfrm>
            <a:custGeom>
              <a:avLst/>
              <a:gdLst/>
              <a:ahLst/>
              <a:cxnLst/>
              <a:rect l="l" t="t" r="r" b="b"/>
              <a:pathLst>
                <a:path w="99060" h="90170">
                  <a:moveTo>
                    <a:pt x="55245" y="0"/>
                  </a:moveTo>
                  <a:lnTo>
                    <a:pt x="0" y="82448"/>
                  </a:lnTo>
                  <a:lnTo>
                    <a:pt x="98971" y="89954"/>
                  </a:lnTo>
                </a:path>
              </a:pathLst>
            </a:custGeom>
            <a:ln w="28575">
              <a:solidFill>
                <a:srgbClr val="000000"/>
              </a:solidFill>
            </a:ln>
          </p:spPr>
          <p:txBody>
            <a:bodyPr wrap="square" lIns="0" tIns="0" rIns="0" bIns="0" rtlCol="0"/>
            <a:lstStyle/>
            <a:p>
              <a:endParaRPr/>
            </a:p>
          </p:txBody>
        </p:sp>
      </p:grpSp>
      <p:sp>
        <p:nvSpPr>
          <p:cNvPr id="28" name="object 28"/>
          <p:cNvSpPr txBox="1"/>
          <p:nvPr/>
        </p:nvSpPr>
        <p:spPr>
          <a:xfrm>
            <a:off x="4216272" y="6042152"/>
            <a:ext cx="1778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0000"/>
                </a:solidFill>
                <a:latin typeface="Times New Roman"/>
                <a:cs typeface="Times New Roman"/>
              </a:rPr>
              <a:t>5</a:t>
            </a:r>
            <a:endParaRPr sz="2400">
              <a:latin typeface="Times New Roman"/>
              <a:cs typeface="Times New Roman"/>
            </a:endParaRPr>
          </a:p>
        </p:txBody>
      </p:sp>
      <p:sp>
        <p:nvSpPr>
          <p:cNvPr id="34" name="object 34"/>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23</a:t>
            </a:fld>
            <a:endParaRPr dirty="0"/>
          </a:p>
        </p:txBody>
      </p:sp>
      <p:sp>
        <p:nvSpPr>
          <p:cNvPr id="29" name="object 29"/>
          <p:cNvSpPr txBox="1"/>
          <p:nvPr/>
        </p:nvSpPr>
        <p:spPr>
          <a:xfrm>
            <a:off x="6959472" y="6042152"/>
            <a:ext cx="1778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0000"/>
                </a:solidFill>
                <a:latin typeface="Times New Roman"/>
                <a:cs typeface="Times New Roman"/>
              </a:rPr>
              <a:t>1</a:t>
            </a:r>
            <a:endParaRPr sz="2400">
              <a:latin typeface="Times New Roman"/>
              <a:cs typeface="Times New Roman"/>
            </a:endParaRPr>
          </a:p>
        </p:txBody>
      </p:sp>
      <p:sp>
        <p:nvSpPr>
          <p:cNvPr id="30" name="object 30"/>
          <p:cNvSpPr txBox="1"/>
          <p:nvPr/>
        </p:nvSpPr>
        <p:spPr>
          <a:xfrm>
            <a:off x="6654672" y="2079752"/>
            <a:ext cx="1778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0000"/>
                </a:solidFill>
                <a:latin typeface="Times New Roman"/>
                <a:cs typeface="Times New Roman"/>
              </a:rPr>
              <a:t>1</a:t>
            </a:r>
            <a:endParaRPr sz="2400">
              <a:latin typeface="Times New Roman"/>
              <a:cs typeface="Times New Roman"/>
            </a:endParaRPr>
          </a:p>
        </p:txBody>
      </p:sp>
      <p:sp>
        <p:nvSpPr>
          <p:cNvPr id="31" name="object 31"/>
          <p:cNvSpPr txBox="1"/>
          <p:nvPr/>
        </p:nvSpPr>
        <p:spPr>
          <a:xfrm>
            <a:off x="4063872" y="2003552"/>
            <a:ext cx="1778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0000"/>
                </a:solidFill>
                <a:latin typeface="Times New Roman"/>
                <a:cs typeface="Times New Roman"/>
              </a:rPr>
              <a:t>3</a:t>
            </a:r>
            <a:endParaRPr sz="2400">
              <a:latin typeface="Times New Roman"/>
              <a:cs typeface="Times New Roman"/>
            </a:endParaRPr>
          </a:p>
        </p:txBody>
      </p:sp>
      <p:sp>
        <p:nvSpPr>
          <p:cNvPr id="32" name="object 32"/>
          <p:cNvSpPr txBox="1"/>
          <p:nvPr/>
        </p:nvSpPr>
        <p:spPr>
          <a:xfrm>
            <a:off x="1473072" y="1927352"/>
            <a:ext cx="1778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0000"/>
                </a:solidFill>
                <a:latin typeface="Times New Roman"/>
                <a:cs typeface="Times New Roman"/>
              </a:rPr>
              <a:t>2</a:t>
            </a:r>
            <a:endParaRPr sz="2400">
              <a:latin typeface="Times New Roman"/>
              <a:cs typeface="Times New Roman"/>
            </a:endParaRPr>
          </a:p>
        </p:txBody>
      </p:sp>
      <p:sp>
        <p:nvSpPr>
          <p:cNvPr id="33" name="object 33"/>
          <p:cNvSpPr txBox="1"/>
          <p:nvPr/>
        </p:nvSpPr>
        <p:spPr>
          <a:xfrm>
            <a:off x="1396872" y="6194552"/>
            <a:ext cx="17780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0000"/>
                </a:solidFill>
                <a:latin typeface="Times New Roman"/>
                <a:cs typeface="Times New Roman"/>
              </a:rPr>
              <a:t>2</a:t>
            </a:r>
            <a:endParaRPr sz="2400">
              <a:latin typeface="Times New Roman"/>
              <a:cs typeface="Times New Roman"/>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24</a:t>
            </a:fld>
            <a:endParaRPr dirty="0"/>
          </a:p>
        </p:txBody>
      </p:sp>
      <p:sp>
        <p:nvSpPr>
          <p:cNvPr id="2" name="object 2"/>
          <p:cNvSpPr txBox="1"/>
          <p:nvPr/>
        </p:nvSpPr>
        <p:spPr>
          <a:xfrm>
            <a:off x="307340" y="703389"/>
            <a:ext cx="8490585" cy="5146040"/>
          </a:xfrm>
          <a:prstGeom prst="rect">
            <a:avLst/>
          </a:prstGeom>
        </p:spPr>
        <p:txBody>
          <a:bodyPr vert="horz" wrap="square" lIns="0" tIns="12700" rIns="0" bIns="0" rtlCol="0">
            <a:spAutoFit/>
          </a:bodyPr>
          <a:lstStyle/>
          <a:p>
            <a:pPr marL="12700" marR="5080">
              <a:lnSpc>
                <a:spcPct val="100000"/>
              </a:lnSpc>
              <a:spcBef>
                <a:spcPts val="100"/>
              </a:spcBef>
              <a:tabLst>
                <a:tab pos="6214110" algn="l"/>
                <a:tab pos="7700009" algn="l"/>
              </a:tabLst>
            </a:pPr>
            <a:r>
              <a:rPr sz="2400" b="1" dirty="0">
                <a:latin typeface="Times New Roman"/>
                <a:cs typeface="Times New Roman"/>
              </a:rPr>
              <a:t>A</a:t>
            </a:r>
            <a:r>
              <a:rPr sz="2400" b="1" spc="-120" dirty="0">
                <a:latin typeface="Times New Roman"/>
                <a:cs typeface="Times New Roman"/>
              </a:rPr>
              <a:t> </a:t>
            </a:r>
            <a:r>
              <a:rPr sz="2400" b="1" spc="-5" dirty="0">
                <a:latin typeface="Times New Roman"/>
                <a:cs typeface="Times New Roman"/>
              </a:rPr>
              <a:t>computer</a:t>
            </a:r>
            <a:r>
              <a:rPr sz="2400" b="1" spc="-40" dirty="0">
                <a:latin typeface="Times New Roman"/>
                <a:cs typeface="Times New Roman"/>
              </a:rPr>
              <a:t> </a:t>
            </a:r>
            <a:r>
              <a:rPr sz="2400" b="1" spc="-5" dirty="0">
                <a:latin typeface="Times New Roman"/>
                <a:cs typeface="Times New Roman"/>
              </a:rPr>
              <a:t>network</a:t>
            </a:r>
            <a:r>
              <a:rPr sz="2400" b="1" spc="10" dirty="0">
                <a:latin typeface="Times New Roman"/>
                <a:cs typeface="Times New Roman"/>
              </a:rPr>
              <a:t> </a:t>
            </a:r>
            <a:r>
              <a:rPr sz="2400" b="1" spc="-5" dirty="0">
                <a:latin typeface="Times New Roman"/>
                <a:cs typeface="Times New Roman"/>
              </a:rPr>
              <a:t>consists</a:t>
            </a:r>
            <a:r>
              <a:rPr sz="2400" b="1" spc="15" dirty="0">
                <a:latin typeface="Times New Roman"/>
                <a:cs typeface="Times New Roman"/>
              </a:rPr>
              <a:t> </a:t>
            </a:r>
            <a:r>
              <a:rPr sz="2400" b="1" dirty="0">
                <a:latin typeface="Times New Roman"/>
                <a:cs typeface="Times New Roman"/>
              </a:rPr>
              <a:t>of</a:t>
            </a:r>
            <a:r>
              <a:rPr sz="2400" b="1" spc="10" dirty="0">
                <a:latin typeface="Times New Roman"/>
                <a:cs typeface="Times New Roman"/>
              </a:rPr>
              <a:t> </a:t>
            </a:r>
            <a:r>
              <a:rPr sz="2400" b="1" spc="-5" dirty="0">
                <a:latin typeface="Times New Roman"/>
                <a:cs typeface="Times New Roman"/>
              </a:rPr>
              <a:t>six</a:t>
            </a:r>
            <a:r>
              <a:rPr sz="2400" b="1" spc="5" dirty="0">
                <a:latin typeface="Times New Roman"/>
                <a:cs typeface="Times New Roman"/>
              </a:rPr>
              <a:t> </a:t>
            </a:r>
            <a:r>
              <a:rPr sz="2400" b="1" spc="-5" dirty="0">
                <a:latin typeface="Times New Roman"/>
                <a:cs typeface="Times New Roman"/>
              </a:rPr>
              <a:t>computers.	</a:t>
            </a:r>
            <a:r>
              <a:rPr sz="2400" b="1" dirty="0">
                <a:latin typeface="Times New Roman"/>
                <a:cs typeface="Times New Roman"/>
              </a:rPr>
              <a:t>Each</a:t>
            </a:r>
            <a:r>
              <a:rPr sz="2400" b="1" spc="-40" dirty="0">
                <a:latin typeface="Times New Roman"/>
                <a:cs typeface="Times New Roman"/>
              </a:rPr>
              <a:t> </a:t>
            </a:r>
            <a:r>
              <a:rPr sz="2400" b="1" spc="-5" dirty="0">
                <a:latin typeface="Times New Roman"/>
                <a:cs typeface="Times New Roman"/>
              </a:rPr>
              <a:t>computer</a:t>
            </a:r>
            <a:r>
              <a:rPr sz="2400" b="1" spc="-75" dirty="0">
                <a:latin typeface="Times New Roman"/>
                <a:cs typeface="Times New Roman"/>
              </a:rPr>
              <a:t> </a:t>
            </a:r>
            <a:r>
              <a:rPr sz="2400" b="1" spc="-5" dirty="0">
                <a:latin typeface="Times New Roman"/>
                <a:cs typeface="Times New Roman"/>
              </a:rPr>
              <a:t>is </a:t>
            </a:r>
            <a:r>
              <a:rPr sz="2400" b="1" spc="-585" dirty="0">
                <a:latin typeface="Times New Roman"/>
                <a:cs typeface="Times New Roman"/>
              </a:rPr>
              <a:t> </a:t>
            </a:r>
            <a:r>
              <a:rPr sz="2400" b="1" spc="-10" dirty="0">
                <a:latin typeface="Times New Roman"/>
                <a:cs typeface="Times New Roman"/>
              </a:rPr>
              <a:t>directly </a:t>
            </a:r>
            <a:r>
              <a:rPr sz="2400" b="1" spc="-5" dirty="0">
                <a:latin typeface="Times New Roman"/>
                <a:cs typeface="Times New Roman"/>
              </a:rPr>
              <a:t>connected</a:t>
            </a:r>
            <a:r>
              <a:rPr sz="2400" b="1" spc="5" dirty="0">
                <a:latin typeface="Times New Roman"/>
                <a:cs typeface="Times New Roman"/>
              </a:rPr>
              <a:t> </a:t>
            </a:r>
            <a:r>
              <a:rPr sz="2400" b="1" spc="-5" dirty="0">
                <a:latin typeface="Times New Roman"/>
                <a:cs typeface="Times New Roman"/>
              </a:rPr>
              <a:t>to</a:t>
            </a:r>
            <a:r>
              <a:rPr sz="2400" b="1" spc="10" dirty="0">
                <a:latin typeface="Times New Roman"/>
                <a:cs typeface="Times New Roman"/>
              </a:rPr>
              <a:t> </a:t>
            </a:r>
            <a:r>
              <a:rPr sz="2400" b="1" spc="-10" dirty="0">
                <a:latin typeface="Times New Roman"/>
                <a:cs typeface="Times New Roman"/>
              </a:rPr>
              <a:t>zero </a:t>
            </a:r>
            <a:r>
              <a:rPr sz="2400" b="1" dirty="0">
                <a:latin typeface="Times New Roman"/>
                <a:cs typeface="Times New Roman"/>
              </a:rPr>
              <a:t>or</a:t>
            </a:r>
            <a:r>
              <a:rPr sz="2400" b="1" spc="-40" dirty="0">
                <a:latin typeface="Times New Roman"/>
                <a:cs typeface="Times New Roman"/>
              </a:rPr>
              <a:t> </a:t>
            </a:r>
            <a:r>
              <a:rPr sz="2400" b="1" spc="-15" dirty="0">
                <a:latin typeface="Times New Roman"/>
                <a:cs typeface="Times New Roman"/>
              </a:rPr>
              <a:t>more</a:t>
            </a:r>
            <a:r>
              <a:rPr sz="2400" b="1" dirty="0">
                <a:latin typeface="Times New Roman"/>
                <a:cs typeface="Times New Roman"/>
              </a:rPr>
              <a:t> of</a:t>
            </a:r>
            <a:r>
              <a:rPr sz="2400" b="1" spc="10" dirty="0">
                <a:latin typeface="Times New Roman"/>
                <a:cs typeface="Times New Roman"/>
              </a:rPr>
              <a:t> </a:t>
            </a:r>
            <a:r>
              <a:rPr sz="2400" b="1" spc="-5" dirty="0">
                <a:latin typeface="Times New Roman"/>
                <a:cs typeface="Times New Roman"/>
              </a:rPr>
              <a:t>the</a:t>
            </a:r>
            <a:r>
              <a:rPr sz="2400" b="1" spc="15" dirty="0">
                <a:latin typeface="Times New Roman"/>
                <a:cs typeface="Times New Roman"/>
              </a:rPr>
              <a:t> </a:t>
            </a:r>
            <a:r>
              <a:rPr sz="2400" b="1" spc="-5" dirty="0">
                <a:latin typeface="Times New Roman"/>
                <a:cs typeface="Times New Roman"/>
              </a:rPr>
              <a:t>other</a:t>
            </a:r>
            <a:r>
              <a:rPr sz="2400" b="1" spc="-40" dirty="0">
                <a:latin typeface="Times New Roman"/>
                <a:cs typeface="Times New Roman"/>
              </a:rPr>
              <a:t> </a:t>
            </a:r>
            <a:r>
              <a:rPr sz="2400" b="1" spc="-5" dirty="0">
                <a:latin typeface="Times New Roman"/>
                <a:cs typeface="Times New Roman"/>
              </a:rPr>
              <a:t>computers.	Show </a:t>
            </a:r>
            <a:r>
              <a:rPr sz="2400" b="1" spc="-585" dirty="0">
                <a:latin typeface="Times New Roman"/>
                <a:cs typeface="Times New Roman"/>
              </a:rPr>
              <a:t> </a:t>
            </a:r>
            <a:r>
              <a:rPr sz="2400" b="1" spc="-5" dirty="0">
                <a:latin typeface="Times New Roman"/>
                <a:cs typeface="Times New Roman"/>
              </a:rPr>
              <a:t>that</a:t>
            </a:r>
            <a:r>
              <a:rPr sz="2400" b="1" spc="10" dirty="0">
                <a:latin typeface="Times New Roman"/>
                <a:cs typeface="Times New Roman"/>
              </a:rPr>
              <a:t> </a:t>
            </a:r>
            <a:r>
              <a:rPr sz="2400" b="1" spc="-10" dirty="0">
                <a:latin typeface="Times New Roman"/>
                <a:cs typeface="Times New Roman"/>
              </a:rPr>
              <a:t>there </a:t>
            </a:r>
            <a:r>
              <a:rPr sz="2400" b="1" spc="-15" dirty="0">
                <a:latin typeface="Times New Roman"/>
                <a:cs typeface="Times New Roman"/>
              </a:rPr>
              <a:t>are</a:t>
            </a:r>
            <a:r>
              <a:rPr sz="2400" b="1" spc="-5" dirty="0">
                <a:latin typeface="Times New Roman"/>
                <a:cs typeface="Times New Roman"/>
              </a:rPr>
              <a:t> </a:t>
            </a:r>
            <a:r>
              <a:rPr sz="2400" b="1" dirty="0">
                <a:latin typeface="Times New Roman"/>
                <a:cs typeface="Times New Roman"/>
              </a:rPr>
              <a:t>at</a:t>
            </a:r>
            <a:r>
              <a:rPr sz="2400" b="1" spc="-5" dirty="0">
                <a:latin typeface="Times New Roman"/>
                <a:cs typeface="Times New Roman"/>
              </a:rPr>
              <a:t> least two</a:t>
            </a:r>
            <a:r>
              <a:rPr sz="2400" b="1" spc="5" dirty="0">
                <a:latin typeface="Times New Roman"/>
                <a:cs typeface="Times New Roman"/>
              </a:rPr>
              <a:t> </a:t>
            </a:r>
            <a:r>
              <a:rPr sz="2400" b="1" spc="-5" dirty="0">
                <a:latin typeface="Times New Roman"/>
                <a:cs typeface="Times New Roman"/>
              </a:rPr>
              <a:t>computers</a:t>
            </a:r>
            <a:r>
              <a:rPr sz="2400" b="1" spc="5" dirty="0">
                <a:latin typeface="Times New Roman"/>
                <a:cs typeface="Times New Roman"/>
              </a:rPr>
              <a:t> </a:t>
            </a:r>
            <a:r>
              <a:rPr sz="2400" b="1" spc="-5" dirty="0">
                <a:latin typeface="Times New Roman"/>
                <a:cs typeface="Times New Roman"/>
              </a:rPr>
              <a:t>that</a:t>
            </a:r>
            <a:r>
              <a:rPr sz="2400" b="1" spc="10" dirty="0">
                <a:latin typeface="Times New Roman"/>
                <a:cs typeface="Times New Roman"/>
              </a:rPr>
              <a:t> </a:t>
            </a:r>
            <a:r>
              <a:rPr sz="2400" b="1" spc="-15" dirty="0">
                <a:latin typeface="Times New Roman"/>
                <a:cs typeface="Times New Roman"/>
              </a:rPr>
              <a:t>are</a:t>
            </a:r>
            <a:r>
              <a:rPr sz="2400" b="1" spc="-5" dirty="0">
                <a:latin typeface="Times New Roman"/>
                <a:cs typeface="Times New Roman"/>
              </a:rPr>
              <a:t> </a:t>
            </a:r>
            <a:r>
              <a:rPr sz="2400" b="1" spc="-10" dirty="0">
                <a:latin typeface="Times New Roman"/>
                <a:cs typeface="Times New Roman"/>
              </a:rPr>
              <a:t>directly</a:t>
            </a:r>
            <a:r>
              <a:rPr sz="2400" b="1" spc="-20" dirty="0">
                <a:latin typeface="Times New Roman"/>
                <a:cs typeface="Times New Roman"/>
              </a:rPr>
              <a:t> </a:t>
            </a:r>
            <a:r>
              <a:rPr sz="2400" b="1" spc="-5" dirty="0">
                <a:latin typeface="Times New Roman"/>
                <a:cs typeface="Times New Roman"/>
              </a:rPr>
              <a:t>connected </a:t>
            </a:r>
            <a:r>
              <a:rPr sz="2400" b="1" dirty="0">
                <a:latin typeface="Times New Roman"/>
                <a:cs typeface="Times New Roman"/>
              </a:rPr>
              <a:t> </a:t>
            </a:r>
            <a:r>
              <a:rPr sz="2400" b="1" spc="-5" dirty="0">
                <a:latin typeface="Times New Roman"/>
                <a:cs typeface="Times New Roman"/>
              </a:rPr>
              <a:t>to the</a:t>
            </a:r>
            <a:r>
              <a:rPr sz="2400" b="1" spc="5" dirty="0">
                <a:latin typeface="Times New Roman"/>
                <a:cs typeface="Times New Roman"/>
              </a:rPr>
              <a:t> </a:t>
            </a:r>
            <a:r>
              <a:rPr sz="2400" b="1" spc="-5" dirty="0">
                <a:latin typeface="Times New Roman"/>
                <a:cs typeface="Times New Roman"/>
              </a:rPr>
              <a:t>same number</a:t>
            </a:r>
            <a:r>
              <a:rPr sz="2400" b="1" spc="-35" dirty="0">
                <a:latin typeface="Times New Roman"/>
                <a:cs typeface="Times New Roman"/>
              </a:rPr>
              <a:t> </a:t>
            </a:r>
            <a:r>
              <a:rPr sz="2400" b="1" dirty="0">
                <a:latin typeface="Times New Roman"/>
                <a:cs typeface="Times New Roman"/>
              </a:rPr>
              <a:t>of </a:t>
            </a:r>
            <a:r>
              <a:rPr sz="2400" b="1" spc="-5" dirty="0">
                <a:latin typeface="Times New Roman"/>
                <a:cs typeface="Times New Roman"/>
              </a:rPr>
              <a:t>other</a:t>
            </a:r>
            <a:r>
              <a:rPr sz="2400" b="1" spc="-50" dirty="0">
                <a:latin typeface="Times New Roman"/>
                <a:cs typeface="Times New Roman"/>
              </a:rPr>
              <a:t> </a:t>
            </a:r>
            <a:r>
              <a:rPr sz="2400" b="1" spc="-5" dirty="0">
                <a:latin typeface="Times New Roman"/>
                <a:cs typeface="Times New Roman"/>
              </a:rPr>
              <a:t>computers.</a:t>
            </a:r>
            <a:endParaRPr sz="2400" dirty="0">
              <a:latin typeface="Times New Roman"/>
              <a:cs typeface="Times New Roman"/>
            </a:endParaRPr>
          </a:p>
          <a:p>
            <a:pPr marL="12700">
              <a:lnSpc>
                <a:spcPct val="100000"/>
              </a:lnSpc>
              <a:spcBef>
                <a:spcPts val="1440"/>
              </a:spcBef>
            </a:pPr>
            <a:r>
              <a:rPr sz="2400" spc="-5" dirty="0">
                <a:solidFill>
                  <a:srgbClr val="E46C0A"/>
                </a:solidFill>
                <a:latin typeface="Times New Roman"/>
                <a:cs typeface="Times New Roman"/>
              </a:rPr>
              <a:t>Solution:</a:t>
            </a:r>
            <a:endParaRPr sz="2400" dirty="0">
              <a:latin typeface="Times New Roman"/>
              <a:cs typeface="Times New Roman"/>
            </a:endParaRPr>
          </a:p>
          <a:p>
            <a:pPr marL="12700">
              <a:lnSpc>
                <a:spcPct val="100000"/>
              </a:lnSpc>
              <a:spcBef>
                <a:spcPts val="1440"/>
              </a:spcBef>
            </a:pPr>
            <a:r>
              <a:rPr sz="2400" spc="-5" dirty="0">
                <a:solidFill>
                  <a:srgbClr val="E46C0A"/>
                </a:solidFill>
                <a:latin typeface="Times New Roman"/>
                <a:cs typeface="Times New Roman"/>
              </a:rPr>
              <a:t>Each</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computer</a:t>
            </a:r>
            <a:r>
              <a:rPr sz="2400" spc="-20" dirty="0">
                <a:solidFill>
                  <a:srgbClr val="E46C0A"/>
                </a:solidFill>
                <a:latin typeface="Times New Roman"/>
                <a:cs typeface="Times New Roman"/>
              </a:rPr>
              <a:t> </a:t>
            </a:r>
            <a:r>
              <a:rPr sz="2400" dirty="0">
                <a:solidFill>
                  <a:srgbClr val="E46C0A"/>
                </a:solidFill>
                <a:latin typeface="Times New Roman"/>
                <a:cs typeface="Times New Roman"/>
              </a:rPr>
              <a:t>can</a:t>
            </a:r>
            <a:r>
              <a:rPr sz="2400" spc="-15" dirty="0">
                <a:solidFill>
                  <a:srgbClr val="E46C0A"/>
                </a:solidFill>
                <a:latin typeface="Times New Roman"/>
                <a:cs typeface="Times New Roman"/>
              </a:rPr>
              <a:t> </a:t>
            </a:r>
            <a:r>
              <a:rPr sz="2400" dirty="0">
                <a:solidFill>
                  <a:srgbClr val="E46C0A"/>
                </a:solidFill>
                <a:latin typeface="Times New Roman"/>
                <a:cs typeface="Times New Roman"/>
              </a:rPr>
              <a:t>be </a:t>
            </a:r>
            <a:r>
              <a:rPr sz="2400" spc="-5" dirty="0">
                <a:solidFill>
                  <a:srgbClr val="E46C0A"/>
                </a:solidFill>
                <a:latin typeface="Times New Roman"/>
                <a:cs typeface="Times New Roman"/>
              </a:rPr>
              <a:t>directly</a:t>
            </a:r>
            <a:r>
              <a:rPr sz="2400" spc="-20" dirty="0">
                <a:solidFill>
                  <a:srgbClr val="E46C0A"/>
                </a:solidFill>
                <a:latin typeface="Times New Roman"/>
                <a:cs typeface="Times New Roman"/>
              </a:rPr>
              <a:t> </a:t>
            </a:r>
            <a:r>
              <a:rPr sz="2400" spc="-5" dirty="0">
                <a:solidFill>
                  <a:srgbClr val="E46C0A"/>
                </a:solidFill>
                <a:latin typeface="Times New Roman"/>
                <a:cs typeface="Times New Roman"/>
              </a:rPr>
              <a:t>connected</a:t>
            </a:r>
            <a:r>
              <a:rPr sz="2400" spc="-20" dirty="0">
                <a:solidFill>
                  <a:srgbClr val="E46C0A"/>
                </a:solidFill>
                <a:latin typeface="Times New Roman"/>
                <a:cs typeface="Times New Roman"/>
              </a:rPr>
              <a:t> </a:t>
            </a:r>
            <a:r>
              <a:rPr sz="2400" spc="-5" dirty="0">
                <a:solidFill>
                  <a:srgbClr val="E46C0A"/>
                </a:solidFill>
                <a:latin typeface="Times New Roman"/>
                <a:cs typeface="Times New Roman"/>
              </a:rPr>
              <a:t>to</a:t>
            </a:r>
            <a:r>
              <a:rPr sz="2400" spc="-10" dirty="0">
                <a:solidFill>
                  <a:srgbClr val="E46C0A"/>
                </a:solidFill>
                <a:latin typeface="Times New Roman"/>
                <a:cs typeface="Times New Roman"/>
              </a:rPr>
              <a:t> </a:t>
            </a:r>
            <a:r>
              <a:rPr sz="2400" dirty="0">
                <a:solidFill>
                  <a:srgbClr val="E46C0A"/>
                </a:solidFill>
                <a:latin typeface="Times New Roman"/>
                <a:cs typeface="Times New Roman"/>
              </a:rPr>
              <a:t>0,1,2,3,4,5.</a:t>
            </a:r>
            <a:endParaRPr sz="2400" dirty="0">
              <a:latin typeface="Times New Roman"/>
              <a:cs typeface="Times New Roman"/>
            </a:endParaRPr>
          </a:p>
          <a:p>
            <a:pPr marL="12700" marR="217804">
              <a:lnSpc>
                <a:spcPct val="100000"/>
              </a:lnSpc>
              <a:spcBef>
                <a:spcPts val="1440"/>
              </a:spcBef>
            </a:pPr>
            <a:r>
              <a:rPr sz="2400" dirty="0">
                <a:solidFill>
                  <a:srgbClr val="E46C0A"/>
                </a:solidFill>
                <a:latin typeface="Times New Roman"/>
                <a:cs typeface="Times New Roman"/>
              </a:rPr>
              <a:t>But</a:t>
            </a:r>
            <a:r>
              <a:rPr sz="2400" spc="-5" dirty="0">
                <a:solidFill>
                  <a:srgbClr val="E46C0A"/>
                </a:solidFill>
                <a:latin typeface="Times New Roman"/>
                <a:cs typeface="Times New Roman"/>
              </a:rPr>
              <a:t> there are</a:t>
            </a:r>
            <a:r>
              <a:rPr sz="2400" dirty="0">
                <a:solidFill>
                  <a:srgbClr val="E46C0A"/>
                </a:solidFill>
                <a:latin typeface="Times New Roman"/>
                <a:cs typeface="Times New Roman"/>
              </a:rPr>
              <a:t> </a:t>
            </a:r>
            <a:r>
              <a:rPr sz="2400" spc="-5" dirty="0">
                <a:solidFill>
                  <a:srgbClr val="E46C0A"/>
                </a:solidFill>
                <a:latin typeface="Times New Roman"/>
                <a:cs typeface="Times New Roman"/>
              </a:rPr>
              <a:t>really</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only five</a:t>
            </a:r>
            <a:r>
              <a:rPr sz="2400" dirty="0">
                <a:solidFill>
                  <a:srgbClr val="E46C0A"/>
                </a:solidFill>
                <a:latin typeface="Times New Roman"/>
                <a:cs typeface="Times New Roman"/>
              </a:rPr>
              <a:t> </a:t>
            </a:r>
            <a:r>
              <a:rPr sz="2400" spc="-5" dirty="0">
                <a:solidFill>
                  <a:srgbClr val="E46C0A"/>
                </a:solidFill>
                <a:latin typeface="Times New Roman"/>
                <a:cs typeface="Times New Roman"/>
              </a:rPr>
              <a:t>choices,</a:t>
            </a:r>
            <a:r>
              <a:rPr sz="2400" spc="-15" dirty="0">
                <a:solidFill>
                  <a:srgbClr val="E46C0A"/>
                </a:solidFill>
                <a:latin typeface="Times New Roman"/>
                <a:cs typeface="Times New Roman"/>
              </a:rPr>
              <a:t> </a:t>
            </a:r>
            <a:r>
              <a:rPr sz="2400" dirty="0">
                <a:solidFill>
                  <a:srgbClr val="E46C0A"/>
                </a:solidFill>
                <a:latin typeface="Times New Roman"/>
                <a:cs typeface="Times New Roman"/>
              </a:rPr>
              <a:t>not </a:t>
            </a:r>
            <a:r>
              <a:rPr sz="2400" spc="-5" dirty="0">
                <a:solidFill>
                  <a:srgbClr val="E46C0A"/>
                </a:solidFill>
                <a:latin typeface="Times New Roman"/>
                <a:cs typeface="Times New Roman"/>
              </a:rPr>
              <a:t>six,</a:t>
            </a:r>
            <a:r>
              <a:rPr sz="2400" spc="5" dirty="0">
                <a:solidFill>
                  <a:srgbClr val="E46C0A"/>
                </a:solidFill>
                <a:latin typeface="Times New Roman"/>
                <a:cs typeface="Times New Roman"/>
              </a:rPr>
              <a:t> </a:t>
            </a:r>
            <a:r>
              <a:rPr sz="2400" spc="-5" dirty="0">
                <a:solidFill>
                  <a:srgbClr val="E46C0A"/>
                </a:solidFill>
                <a:latin typeface="Times New Roman"/>
                <a:cs typeface="Times New Roman"/>
              </a:rPr>
              <a:t>since if</a:t>
            </a:r>
            <a:r>
              <a:rPr sz="2400" dirty="0">
                <a:solidFill>
                  <a:srgbClr val="E46C0A"/>
                </a:solidFill>
                <a:latin typeface="Times New Roman"/>
                <a:cs typeface="Times New Roman"/>
              </a:rPr>
              <a:t> one </a:t>
            </a:r>
            <a:r>
              <a:rPr sz="2400" spc="-5" dirty="0">
                <a:solidFill>
                  <a:srgbClr val="E46C0A"/>
                </a:solidFill>
                <a:latin typeface="Times New Roman"/>
                <a:cs typeface="Times New Roman"/>
              </a:rPr>
              <a:t>computer </a:t>
            </a:r>
            <a:r>
              <a:rPr sz="2400" spc="-585" dirty="0">
                <a:solidFill>
                  <a:srgbClr val="E46C0A"/>
                </a:solidFill>
                <a:latin typeface="Times New Roman"/>
                <a:cs typeface="Times New Roman"/>
              </a:rPr>
              <a:t> </a:t>
            </a:r>
            <a:r>
              <a:rPr sz="2400" spc="-5" dirty="0">
                <a:solidFill>
                  <a:srgbClr val="E46C0A"/>
                </a:solidFill>
                <a:latin typeface="Times New Roman"/>
                <a:cs typeface="Times New Roman"/>
              </a:rPr>
              <a:t>is connected to zero other computers, then </a:t>
            </a:r>
            <a:r>
              <a:rPr sz="2400" dirty="0">
                <a:solidFill>
                  <a:srgbClr val="E46C0A"/>
                </a:solidFill>
                <a:latin typeface="Times New Roman"/>
                <a:cs typeface="Times New Roman"/>
              </a:rPr>
              <a:t>no </a:t>
            </a:r>
            <a:r>
              <a:rPr sz="2400" spc="-5" dirty="0">
                <a:solidFill>
                  <a:srgbClr val="E46C0A"/>
                </a:solidFill>
                <a:latin typeface="Times New Roman"/>
                <a:cs typeface="Times New Roman"/>
              </a:rPr>
              <a:t>computer </a:t>
            </a:r>
            <a:r>
              <a:rPr sz="2400" dirty="0">
                <a:solidFill>
                  <a:srgbClr val="E46C0A"/>
                </a:solidFill>
                <a:latin typeface="Times New Roman"/>
                <a:cs typeface="Times New Roman"/>
              </a:rPr>
              <a:t>can be </a:t>
            </a:r>
            <a:r>
              <a:rPr sz="2400" spc="5" dirty="0">
                <a:solidFill>
                  <a:srgbClr val="E46C0A"/>
                </a:solidFill>
                <a:latin typeface="Times New Roman"/>
                <a:cs typeface="Times New Roman"/>
              </a:rPr>
              <a:t> </a:t>
            </a:r>
            <a:r>
              <a:rPr sz="2400" spc="-5" dirty="0">
                <a:solidFill>
                  <a:srgbClr val="E46C0A"/>
                </a:solidFill>
                <a:latin typeface="Times New Roman"/>
                <a:cs typeface="Times New Roman"/>
              </a:rPr>
              <a:t>connected</a:t>
            </a:r>
            <a:r>
              <a:rPr sz="2400" spc="-20" dirty="0">
                <a:solidFill>
                  <a:srgbClr val="E46C0A"/>
                </a:solidFill>
                <a:latin typeface="Times New Roman"/>
                <a:cs typeface="Times New Roman"/>
              </a:rPr>
              <a:t> </a:t>
            </a:r>
            <a:r>
              <a:rPr sz="2400" spc="-5" dirty="0">
                <a:solidFill>
                  <a:srgbClr val="E46C0A"/>
                </a:solidFill>
                <a:latin typeface="Times New Roman"/>
                <a:cs typeface="Times New Roman"/>
              </a:rPr>
              <a:t>to</a:t>
            </a:r>
            <a:r>
              <a:rPr sz="2400" spc="-10" dirty="0">
                <a:solidFill>
                  <a:srgbClr val="E46C0A"/>
                </a:solidFill>
                <a:latin typeface="Times New Roman"/>
                <a:cs typeface="Times New Roman"/>
              </a:rPr>
              <a:t> </a:t>
            </a:r>
            <a:r>
              <a:rPr sz="2400" spc="-5" dirty="0">
                <a:solidFill>
                  <a:srgbClr val="E46C0A"/>
                </a:solidFill>
                <a:latin typeface="Times New Roman"/>
                <a:cs typeface="Times New Roman"/>
              </a:rPr>
              <a:t>five</a:t>
            </a:r>
            <a:r>
              <a:rPr sz="2400" dirty="0">
                <a:solidFill>
                  <a:srgbClr val="E46C0A"/>
                </a:solidFill>
                <a:latin typeface="Times New Roman"/>
                <a:cs typeface="Times New Roman"/>
              </a:rPr>
              <a:t> </a:t>
            </a:r>
            <a:r>
              <a:rPr sz="2400" spc="-5" dirty="0">
                <a:solidFill>
                  <a:srgbClr val="E46C0A"/>
                </a:solidFill>
                <a:latin typeface="Times New Roman"/>
                <a:cs typeface="Times New Roman"/>
              </a:rPr>
              <a:t>others (i.e., </a:t>
            </a:r>
            <a:r>
              <a:rPr sz="2400" dirty="0">
                <a:solidFill>
                  <a:srgbClr val="E46C0A"/>
                </a:solidFill>
                <a:latin typeface="Times New Roman"/>
                <a:cs typeface="Times New Roman"/>
              </a:rPr>
              <a:t>set</a:t>
            </a:r>
            <a:r>
              <a:rPr sz="2400" spc="-10" dirty="0">
                <a:solidFill>
                  <a:srgbClr val="E46C0A"/>
                </a:solidFill>
                <a:latin typeface="Times New Roman"/>
                <a:cs typeface="Times New Roman"/>
              </a:rPr>
              <a:t> </a:t>
            </a:r>
            <a:r>
              <a:rPr sz="2400" dirty="0">
                <a:solidFill>
                  <a:srgbClr val="E46C0A"/>
                </a:solidFill>
                <a:latin typeface="Times New Roman"/>
                <a:cs typeface="Times New Roman"/>
              </a:rPr>
              <a:t>of</a:t>
            </a:r>
            <a:r>
              <a:rPr sz="2400" spc="-5" dirty="0">
                <a:solidFill>
                  <a:srgbClr val="E46C0A"/>
                </a:solidFill>
                <a:latin typeface="Times New Roman"/>
                <a:cs typeface="Times New Roman"/>
              </a:rPr>
              <a:t> choices</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must</a:t>
            </a:r>
            <a:r>
              <a:rPr sz="2400" spc="-10" dirty="0">
                <a:solidFill>
                  <a:srgbClr val="E46C0A"/>
                </a:solidFill>
                <a:latin typeface="Times New Roman"/>
                <a:cs typeface="Times New Roman"/>
              </a:rPr>
              <a:t> </a:t>
            </a:r>
            <a:r>
              <a:rPr sz="2400" dirty="0">
                <a:solidFill>
                  <a:srgbClr val="E46C0A"/>
                </a:solidFill>
                <a:latin typeface="Times New Roman"/>
                <a:cs typeface="Times New Roman"/>
              </a:rPr>
              <a:t>be </a:t>
            </a:r>
            <a:r>
              <a:rPr sz="2400" spc="-5" dirty="0">
                <a:solidFill>
                  <a:srgbClr val="E46C0A"/>
                </a:solidFill>
                <a:latin typeface="Times New Roman"/>
                <a:cs typeface="Times New Roman"/>
              </a:rPr>
              <a:t>either</a:t>
            </a:r>
            <a:endParaRPr sz="2400" dirty="0">
              <a:latin typeface="Times New Roman"/>
              <a:cs typeface="Times New Roman"/>
            </a:endParaRPr>
          </a:p>
          <a:p>
            <a:pPr marL="12700">
              <a:lnSpc>
                <a:spcPct val="100000"/>
              </a:lnSpc>
            </a:pPr>
            <a:r>
              <a:rPr sz="2400" dirty="0">
                <a:solidFill>
                  <a:srgbClr val="E46C0A"/>
                </a:solidFill>
                <a:latin typeface="Times New Roman"/>
                <a:cs typeface="Times New Roman"/>
              </a:rPr>
              <a:t>{0,1,2,3,4}</a:t>
            </a:r>
            <a:r>
              <a:rPr sz="2400" spc="-25" dirty="0">
                <a:solidFill>
                  <a:srgbClr val="E46C0A"/>
                </a:solidFill>
                <a:latin typeface="Times New Roman"/>
                <a:cs typeface="Times New Roman"/>
              </a:rPr>
              <a:t> </a:t>
            </a:r>
            <a:r>
              <a:rPr sz="2400" dirty="0">
                <a:solidFill>
                  <a:srgbClr val="E46C0A"/>
                </a:solidFill>
                <a:latin typeface="Times New Roman"/>
                <a:cs typeface="Times New Roman"/>
              </a:rPr>
              <a:t>or</a:t>
            </a:r>
            <a:r>
              <a:rPr sz="2400" spc="-10" dirty="0">
                <a:solidFill>
                  <a:srgbClr val="E46C0A"/>
                </a:solidFill>
                <a:latin typeface="Times New Roman"/>
                <a:cs typeface="Times New Roman"/>
              </a:rPr>
              <a:t> </a:t>
            </a:r>
            <a:r>
              <a:rPr sz="2400" spc="-5" dirty="0">
                <a:solidFill>
                  <a:srgbClr val="E46C0A"/>
                </a:solidFill>
                <a:latin typeface="Times New Roman"/>
                <a:cs typeface="Times New Roman"/>
              </a:rPr>
              <a:t>{1,2,3,4,5}).</a:t>
            </a:r>
            <a:endParaRPr sz="2400" dirty="0">
              <a:latin typeface="Times New Roman"/>
              <a:cs typeface="Times New Roman"/>
            </a:endParaRPr>
          </a:p>
          <a:p>
            <a:pPr marL="12700" marR="62865">
              <a:lnSpc>
                <a:spcPts val="2870"/>
              </a:lnSpc>
              <a:spcBef>
                <a:spcPts val="1555"/>
              </a:spcBef>
              <a:tabLst>
                <a:tab pos="3286125" algn="l"/>
                <a:tab pos="4462145" algn="l"/>
              </a:tabLst>
            </a:pPr>
            <a:r>
              <a:rPr sz="2400" spc="-5" dirty="0">
                <a:solidFill>
                  <a:srgbClr val="E46C0A"/>
                </a:solidFill>
                <a:latin typeface="Times New Roman"/>
                <a:cs typeface="Times New Roman"/>
              </a:rPr>
              <a:t>Six</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computers, </a:t>
            </a:r>
            <a:r>
              <a:rPr sz="2400" dirty="0">
                <a:solidFill>
                  <a:srgbClr val="E46C0A"/>
                </a:solidFill>
                <a:latin typeface="Times New Roman"/>
                <a:cs typeface="Times New Roman"/>
              </a:rPr>
              <a:t>5</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choices.	</a:t>
            </a:r>
            <a:r>
              <a:rPr lang="en-US" altLang="en-US" sz="2400" spc="-5" dirty="0">
                <a:solidFill>
                  <a:srgbClr val="E46C0A"/>
                </a:solidFill>
                <a:latin typeface="Times New Roman"/>
                <a:cs typeface="Times New Roman"/>
                <a:sym typeface="Symbol" pitchFamily="2" charset="2"/>
              </a:rPr>
              <a:t> ⌈</a:t>
            </a:r>
            <a:r>
              <a:rPr sz="2400" spc="-5" dirty="0">
                <a:solidFill>
                  <a:srgbClr val="E46C0A"/>
                </a:solidFill>
                <a:latin typeface="Times New Roman"/>
                <a:cs typeface="Times New Roman"/>
              </a:rPr>
              <a:t>6/5</a:t>
            </a:r>
            <a:r>
              <a:rPr lang="en-US" altLang="en-US" sz="2400" spc="-5" dirty="0">
                <a:solidFill>
                  <a:srgbClr val="E46C0A"/>
                </a:solidFill>
                <a:latin typeface="Times New Roman"/>
                <a:cs typeface="Times New Roman"/>
                <a:sym typeface="Symbol" pitchFamily="2" charset="2"/>
              </a:rPr>
              <a:t>⌉</a:t>
            </a:r>
            <a:r>
              <a:rPr sz="2400" spc="-5" dirty="0">
                <a:solidFill>
                  <a:srgbClr val="E46C0A"/>
                </a:solidFill>
                <a:latin typeface="Times New Roman"/>
                <a:cs typeface="Times New Roman"/>
              </a:rPr>
              <a:t>=2.	Pigeonhole principle </a:t>
            </a:r>
            <a:r>
              <a:rPr sz="2400" dirty="0">
                <a:solidFill>
                  <a:srgbClr val="E46C0A"/>
                </a:solidFill>
                <a:latin typeface="Times New Roman"/>
                <a:cs typeface="Times New Roman"/>
              </a:rPr>
              <a:t>says </a:t>
            </a:r>
            <a:r>
              <a:rPr sz="2400" spc="-5" dirty="0">
                <a:solidFill>
                  <a:srgbClr val="E46C0A"/>
                </a:solidFill>
                <a:latin typeface="Times New Roman"/>
                <a:cs typeface="Times New Roman"/>
              </a:rPr>
              <a:t>that </a:t>
            </a:r>
            <a:r>
              <a:rPr sz="2400" dirty="0">
                <a:solidFill>
                  <a:srgbClr val="E46C0A"/>
                </a:solidFill>
                <a:latin typeface="Times New Roman"/>
                <a:cs typeface="Times New Roman"/>
              </a:rPr>
              <a:t>at </a:t>
            </a:r>
            <a:r>
              <a:rPr sz="2400" spc="-590" dirty="0">
                <a:solidFill>
                  <a:srgbClr val="E46C0A"/>
                </a:solidFill>
                <a:latin typeface="Times New Roman"/>
                <a:cs typeface="Times New Roman"/>
              </a:rPr>
              <a:t> </a:t>
            </a:r>
            <a:r>
              <a:rPr sz="2400" spc="-5" dirty="0">
                <a:solidFill>
                  <a:srgbClr val="E46C0A"/>
                </a:solidFill>
                <a:latin typeface="Times New Roman"/>
                <a:cs typeface="Times New Roman"/>
              </a:rPr>
              <a:t>least</a:t>
            </a:r>
            <a:r>
              <a:rPr sz="2400" spc="-20" dirty="0">
                <a:solidFill>
                  <a:srgbClr val="E46C0A"/>
                </a:solidFill>
                <a:latin typeface="Times New Roman"/>
                <a:cs typeface="Times New Roman"/>
              </a:rPr>
              <a:t> </a:t>
            </a:r>
            <a:r>
              <a:rPr sz="2400" spc="-5" dirty="0">
                <a:solidFill>
                  <a:srgbClr val="E46C0A"/>
                </a:solidFill>
                <a:latin typeface="Times New Roman"/>
                <a:cs typeface="Times New Roman"/>
              </a:rPr>
              <a:t>two must </a:t>
            </a:r>
            <a:r>
              <a:rPr sz="2400" dirty="0">
                <a:solidFill>
                  <a:srgbClr val="E46C0A"/>
                </a:solidFill>
                <a:latin typeface="Times New Roman"/>
                <a:cs typeface="Times New Roman"/>
              </a:rPr>
              <a:t>have</a:t>
            </a:r>
            <a:r>
              <a:rPr sz="2400" spc="-5" dirty="0">
                <a:solidFill>
                  <a:srgbClr val="E46C0A"/>
                </a:solidFill>
                <a:latin typeface="Times New Roman"/>
                <a:cs typeface="Times New Roman"/>
              </a:rPr>
              <a:t> the same</a:t>
            </a:r>
            <a:r>
              <a:rPr sz="2400" spc="-10" dirty="0">
                <a:solidFill>
                  <a:srgbClr val="E46C0A"/>
                </a:solidFill>
                <a:latin typeface="Times New Roman"/>
                <a:cs typeface="Times New Roman"/>
              </a:rPr>
              <a:t> </a:t>
            </a:r>
            <a:r>
              <a:rPr sz="2400" spc="-5" dirty="0">
                <a:solidFill>
                  <a:srgbClr val="E46C0A"/>
                </a:solidFill>
                <a:latin typeface="Times New Roman"/>
                <a:cs typeface="Times New Roman"/>
              </a:rPr>
              <a:t>number </a:t>
            </a:r>
            <a:r>
              <a:rPr sz="2400" dirty="0">
                <a:solidFill>
                  <a:srgbClr val="E46C0A"/>
                </a:solidFill>
                <a:latin typeface="Times New Roman"/>
                <a:cs typeface="Times New Roman"/>
              </a:rPr>
              <a:t>of</a:t>
            </a:r>
            <a:r>
              <a:rPr sz="2400" spc="-5" dirty="0">
                <a:solidFill>
                  <a:srgbClr val="E46C0A"/>
                </a:solidFill>
                <a:latin typeface="Times New Roman"/>
                <a:cs typeface="Times New Roman"/>
              </a:rPr>
              <a:t> direct</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connections.</a:t>
            </a:r>
            <a:endParaRPr sz="2400" dirty="0">
              <a:latin typeface="Times New Roman"/>
              <a:cs typeface="Times New Roman"/>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79716" y="457200"/>
            <a:ext cx="3358883" cy="3147822"/>
          </a:xfrm>
          <a:prstGeom prst="rect">
            <a:avLst/>
          </a:prstGeom>
        </p:spPr>
      </p:pic>
      <p:sp>
        <p:nvSpPr>
          <p:cNvPr id="50" name="object 50"/>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25</a:t>
            </a:fld>
            <a:endParaRPr dirty="0"/>
          </a:p>
        </p:txBody>
      </p:sp>
      <p:sp>
        <p:nvSpPr>
          <p:cNvPr id="49" name="object 49"/>
          <p:cNvSpPr txBox="1">
            <a:spLocks noGrp="1"/>
          </p:cNvSpPr>
          <p:nvPr>
            <p:ph type="title"/>
          </p:nvPr>
        </p:nvSpPr>
        <p:spPr>
          <a:xfrm>
            <a:off x="5260340" y="530415"/>
            <a:ext cx="3185160" cy="452755"/>
          </a:xfrm>
          <a:prstGeom prst="rect">
            <a:avLst/>
          </a:prstGeom>
        </p:spPr>
        <p:txBody>
          <a:bodyPr vert="horz" wrap="square" lIns="0" tIns="12700" rIns="0" bIns="0" rtlCol="0">
            <a:spAutoFit/>
          </a:bodyPr>
          <a:lstStyle/>
          <a:p>
            <a:pPr marL="12700">
              <a:lnSpc>
                <a:spcPct val="100000"/>
              </a:lnSpc>
              <a:spcBef>
                <a:spcPts val="100"/>
              </a:spcBef>
            </a:pPr>
            <a:r>
              <a:rPr sz="2800" i="0" spc="-5" dirty="0">
                <a:latin typeface="Times New Roman"/>
                <a:cs typeface="Times New Roman"/>
              </a:rPr>
              <a:t>Mini</a:t>
            </a:r>
            <a:r>
              <a:rPr sz="2800" i="0" spc="-35" dirty="0">
                <a:latin typeface="Times New Roman"/>
                <a:cs typeface="Times New Roman"/>
              </a:rPr>
              <a:t> </a:t>
            </a:r>
            <a:r>
              <a:rPr sz="2800" i="0" spc="-5" dirty="0">
                <a:latin typeface="Times New Roman"/>
                <a:cs typeface="Times New Roman"/>
              </a:rPr>
              <a:t>Graphics</a:t>
            </a:r>
            <a:r>
              <a:rPr sz="2800" i="0" spc="-35" dirty="0">
                <a:latin typeface="Times New Roman"/>
                <a:cs typeface="Times New Roman"/>
              </a:rPr>
              <a:t> </a:t>
            </a:r>
            <a:r>
              <a:rPr sz="2800" i="0" spc="-5" dirty="0">
                <a:latin typeface="Times New Roman"/>
                <a:cs typeface="Times New Roman"/>
              </a:rPr>
              <a:t>Lesson</a:t>
            </a:r>
            <a:endParaRPr sz="2800">
              <a:latin typeface="Times New Roman"/>
              <a:cs typeface="Times New Roman"/>
            </a:endParaRPr>
          </a:p>
        </p:txBody>
      </p:sp>
      <p:sp>
        <p:nvSpPr>
          <p:cNvPr id="57" name="TextBox 6">
            <a:extLst>
              <a:ext uri="{FF2B5EF4-FFF2-40B4-BE49-F238E27FC236}">
                <a16:creationId xmlns:a16="http://schemas.microsoft.com/office/drawing/2014/main" id="{F9E9C6D8-187E-7B40-961D-AA4FC37C6378}"/>
              </a:ext>
            </a:extLst>
          </p:cNvPr>
          <p:cNvSpPr txBox="1">
            <a:spLocks noChangeArrowheads="1"/>
          </p:cNvSpPr>
          <p:nvPr/>
        </p:nvSpPr>
        <p:spPr bwMode="auto">
          <a:xfrm>
            <a:off x="76200" y="3886200"/>
            <a:ext cx="7924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t>Midpoint of the line segment between (1,1) and (4,3) is </a:t>
            </a:r>
          </a:p>
        </p:txBody>
      </p:sp>
      <p:graphicFrame>
        <p:nvGraphicFramePr>
          <p:cNvPr id="58" name="Object 7">
            <a:extLst>
              <a:ext uri="{FF2B5EF4-FFF2-40B4-BE49-F238E27FC236}">
                <a16:creationId xmlns:a16="http://schemas.microsoft.com/office/drawing/2014/main" id="{DABF32CF-814C-1B4B-923D-327B263B4016}"/>
              </a:ext>
            </a:extLst>
          </p:cNvPr>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3093" name="Equation" r:id="rId4" imgW="2628900" imgH="4978400" progId="Equation.3">
                  <p:embed/>
                </p:oleObj>
              </mc:Choice>
              <mc:Fallback>
                <p:oleObj name="Equation" r:id="rId4" imgW="2628900" imgH="4978400" progId="Equation.3">
                  <p:embed/>
                  <p:pic>
                    <p:nvPicPr>
                      <p:cNvPr id="9220" name="Object 7">
                        <a:extLst>
                          <a:ext uri="{FF2B5EF4-FFF2-40B4-BE49-F238E27FC236}">
                            <a16:creationId xmlns:a16="http://schemas.microsoft.com/office/drawing/2014/main" id="{187D4962-E734-3841-A2FF-F39F684DFE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9" name="Object 8">
            <a:extLst>
              <a:ext uri="{FF2B5EF4-FFF2-40B4-BE49-F238E27FC236}">
                <a16:creationId xmlns:a16="http://schemas.microsoft.com/office/drawing/2014/main" id="{081DFB87-242A-5145-BFAB-C542D1C496AD}"/>
              </a:ext>
            </a:extLst>
          </p:cNvPr>
          <p:cNvGraphicFramePr>
            <a:graphicFrameLocks noChangeAspect="1"/>
          </p:cNvGraphicFramePr>
          <p:nvPr/>
        </p:nvGraphicFramePr>
        <p:xfrm>
          <a:off x="6934200" y="3749675"/>
          <a:ext cx="2133600" cy="671513"/>
        </p:xfrm>
        <a:graphic>
          <a:graphicData uri="http://schemas.openxmlformats.org/presentationml/2006/ole">
            <mc:AlternateContent xmlns:mc="http://schemas.openxmlformats.org/markup-compatibility/2006">
              <mc:Choice xmlns:v="urn:schemas-microsoft-com:vml" Requires="v">
                <p:oleObj spid="_x0000_s3094" name="Equation" r:id="rId6" imgW="31597600" imgH="9944100" progId="Equation.3">
                  <p:embed/>
                </p:oleObj>
              </mc:Choice>
              <mc:Fallback>
                <p:oleObj name="Equation" r:id="rId6" imgW="31597600" imgH="9944100" progId="Equation.3">
                  <p:embed/>
                  <p:pic>
                    <p:nvPicPr>
                      <p:cNvPr id="9221" name="Object 8">
                        <a:extLst>
                          <a:ext uri="{FF2B5EF4-FFF2-40B4-BE49-F238E27FC236}">
                            <a16:creationId xmlns:a16="http://schemas.microsoft.com/office/drawing/2014/main" id="{058272BF-96BA-A242-8FC3-BAE6037C139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34200" y="3749675"/>
                        <a:ext cx="213360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0" name="TextBox 59">
            <a:extLst>
              <a:ext uri="{FF2B5EF4-FFF2-40B4-BE49-F238E27FC236}">
                <a16:creationId xmlns:a16="http://schemas.microsoft.com/office/drawing/2014/main" id="{857B3693-1879-4E49-A0AA-4FF7EB567A78}"/>
              </a:ext>
            </a:extLst>
          </p:cNvPr>
          <p:cNvSpPr txBox="1">
            <a:spLocks noChangeArrowheads="1"/>
          </p:cNvSpPr>
          <p:nvPr/>
        </p:nvSpPr>
        <p:spPr bwMode="auto">
          <a:xfrm>
            <a:off x="228600" y="4495800"/>
            <a:ext cx="87630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a:t>In general, the midpoint of a line segment between (x</a:t>
            </a:r>
            <a:r>
              <a:rPr lang="en-US" altLang="en-US" baseline="-25000"/>
              <a:t>1</a:t>
            </a:r>
            <a:r>
              <a:rPr lang="en-US" altLang="en-US"/>
              <a:t>, y</a:t>
            </a:r>
            <a:r>
              <a:rPr lang="en-US" altLang="en-US" baseline="-25000"/>
              <a:t>1</a:t>
            </a:r>
            <a:r>
              <a:rPr lang="en-US" altLang="en-US"/>
              <a:t>) and (x</a:t>
            </a:r>
            <a:r>
              <a:rPr lang="en-US" altLang="en-US" baseline="-25000"/>
              <a:t>2</a:t>
            </a:r>
            <a:r>
              <a:rPr lang="en-US" altLang="en-US"/>
              <a:t>, y</a:t>
            </a:r>
            <a:r>
              <a:rPr lang="en-US" altLang="en-US" baseline="-25000"/>
              <a:t>2</a:t>
            </a:r>
            <a:r>
              <a:rPr lang="en-US" altLang="en-US"/>
              <a:t>) is                         in two dimensions.</a:t>
            </a:r>
          </a:p>
          <a:p>
            <a:endParaRPr lang="en-US" altLang="en-US"/>
          </a:p>
          <a:p>
            <a:r>
              <a:rPr lang="en-US" altLang="en-US"/>
              <a:t>The midpoint between (x</a:t>
            </a:r>
            <a:r>
              <a:rPr lang="en-US" altLang="en-US" baseline="-25000"/>
              <a:t>1</a:t>
            </a:r>
            <a:r>
              <a:rPr lang="en-US" altLang="en-US"/>
              <a:t>,y</a:t>
            </a:r>
            <a:r>
              <a:rPr lang="en-US" altLang="en-US" baseline="-25000"/>
              <a:t>1</a:t>
            </a:r>
            <a:r>
              <a:rPr lang="en-US" altLang="en-US"/>
              <a:t>,z</a:t>
            </a:r>
            <a:r>
              <a:rPr lang="en-US" altLang="en-US" baseline="-25000"/>
              <a:t>1</a:t>
            </a:r>
            <a:r>
              <a:rPr lang="en-US" altLang="en-US"/>
              <a:t>) and (x</a:t>
            </a:r>
            <a:r>
              <a:rPr lang="en-US" altLang="en-US" baseline="-25000"/>
              <a:t>2</a:t>
            </a:r>
            <a:r>
              <a:rPr lang="en-US" altLang="en-US"/>
              <a:t>,y</a:t>
            </a:r>
            <a:r>
              <a:rPr lang="en-US" altLang="en-US" baseline="-25000"/>
              <a:t>2</a:t>
            </a:r>
            <a:r>
              <a:rPr lang="en-US" altLang="en-US"/>
              <a:t>,z</a:t>
            </a:r>
            <a:r>
              <a:rPr lang="en-US" altLang="en-US" baseline="-25000"/>
              <a:t>2</a:t>
            </a:r>
            <a:r>
              <a:rPr lang="en-US" altLang="en-US"/>
              <a:t>) is</a:t>
            </a:r>
          </a:p>
          <a:p>
            <a:r>
              <a:rPr lang="en-US" altLang="en-US"/>
              <a:t>in three dimensions  </a:t>
            </a:r>
          </a:p>
        </p:txBody>
      </p:sp>
      <p:graphicFrame>
        <p:nvGraphicFramePr>
          <p:cNvPr id="61" name="Object 60">
            <a:extLst>
              <a:ext uri="{FF2B5EF4-FFF2-40B4-BE49-F238E27FC236}">
                <a16:creationId xmlns:a16="http://schemas.microsoft.com/office/drawing/2014/main" id="{92B3EEE5-BB8E-E748-92E6-F49F72C60C26}"/>
              </a:ext>
            </a:extLst>
          </p:cNvPr>
          <p:cNvGraphicFramePr>
            <a:graphicFrameLocks noChangeAspect="1"/>
          </p:cNvGraphicFramePr>
          <p:nvPr/>
        </p:nvGraphicFramePr>
        <p:xfrm>
          <a:off x="533400" y="4835525"/>
          <a:ext cx="1882775" cy="727075"/>
        </p:xfrm>
        <a:graphic>
          <a:graphicData uri="http://schemas.openxmlformats.org/presentationml/2006/ole">
            <mc:AlternateContent xmlns:mc="http://schemas.openxmlformats.org/markup-compatibility/2006">
              <mc:Choice xmlns:v="urn:schemas-microsoft-com:vml" Requires="v">
                <p:oleObj spid="_x0000_s3095" name="Equation" r:id="rId8" imgW="25742900" imgH="9944100" progId="Equation.3">
                  <p:embed/>
                </p:oleObj>
              </mc:Choice>
              <mc:Fallback>
                <p:oleObj name="Equation" r:id="rId8" imgW="25742900" imgH="9944100" progId="Equation.3">
                  <p:embed/>
                  <p:pic>
                    <p:nvPicPr>
                      <p:cNvPr id="11" name="Object 10">
                        <a:extLst>
                          <a:ext uri="{FF2B5EF4-FFF2-40B4-BE49-F238E27FC236}">
                            <a16:creationId xmlns:a16="http://schemas.microsoft.com/office/drawing/2014/main" id="{3222FAD3-4E7E-EC45-A9B3-3D665EF1939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400" y="4835525"/>
                        <a:ext cx="188277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2" name="Object 61">
            <a:extLst>
              <a:ext uri="{FF2B5EF4-FFF2-40B4-BE49-F238E27FC236}">
                <a16:creationId xmlns:a16="http://schemas.microsoft.com/office/drawing/2014/main" id="{F53667F3-6BFE-9E4C-B374-9A98F6F4E950}"/>
              </a:ext>
            </a:extLst>
          </p:cNvPr>
          <p:cNvGraphicFramePr>
            <a:graphicFrameLocks noChangeAspect="1"/>
          </p:cNvGraphicFramePr>
          <p:nvPr/>
        </p:nvGraphicFramePr>
        <p:xfrm>
          <a:off x="6248400" y="5562600"/>
          <a:ext cx="2533650" cy="703263"/>
        </p:xfrm>
        <a:graphic>
          <a:graphicData uri="http://schemas.openxmlformats.org/presentationml/2006/ole">
            <mc:AlternateContent xmlns:mc="http://schemas.openxmlformats.org/markup-compatibility/2006">
              <mc:Choice xmlns:v="urn:schemas-microsoft-com:vml" Requires="v">
                <p:oleObj spid="_x0000_s3096" name="Equation" r:id="rId10" imgW="36868100" imgH="9944100" progId="Equation.3">
                  <p:embed/>
                </p:oleObj>
              </mc:Choice>
              <mc:Fallback>
                <p:oleObj name="Equation" r:id="rId10" imgW="36868100" imgH="9944100" progId="Equation.3">
                  <p:embed/>
                  <p:pic>
                    <p:nvPicPr>
                      <p:cNvPr id="12" name="Object 11">
                        <a:extLst>
                          <a:ext uri="{FF2B5EF4-FFF2-40B4-BE49-F238E27FC236}">
                            <a16:creationId xmlns:a16="http://schemas.microsoft.com/office/drawing/2014/main" id="{A7F29F51-B880-594D-BCC4-42B64852AC2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48400" y="5562600"/>
                        <a:ext cx="253365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
                                            <p:txEl>
                                              <p:pRg st="0" end="0"/>
                                            </p:txEl>
                                          </p:spTgt>
                                        </p:tgtEl>
                                        <p:attrNameLst>
                                          <p:attrName>style.visibility</p:attrName>
                                        </p:attrNameLst>
                                      </p:cBhvr>
                                      <p:to>
                                        <p:strVal val="visible"/>
                                      </p:to>
                                    </p:set>
                                    <p:anim calcmode="lin" valueType="num">
                                      <p:cBhvr additive="base">
                                        <p:cTn id="7"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0">
                                            <p:txEl>
                                              <p:pRg st="2" end="2"/>
                                            </p:txEl>
                                          </p:spTgt>
                                        </p:tgtEl>
                                        <p:attrNameLst>
                                          <p:attrName>style.visibility</p:attrName>
                                        </p:attrNameLst>
                                      </p:cBhvr>
                                      <p:to>
                                        <p:strVal val="visible"/>
                                      </p:to>
                                    </p:set>
                                    <p:anim calcmode="lin" valueType="num">
                                      <p:cBhvr additive="base">
                                        <p:cTn id="17" dur="500" fill="hold"/>
                                        <p:tgtEl>
                                          <p:spTgt spid="60">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0">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0">
                                            <p:txEl>
                                              <p:pRg st="3" end="3"/>
                                            </p:txEl>
                                          </p:spTgt>
                                        </p:tgtEl>
                                        <p:attrNameLst>
                                          <p:attrName>style.visibility</p:attrName>
                                        </p:attrNameLst>
                                      </p:cBhvr>
                                      <p:to>
                                        <p:strVal val="visible"/>
                                      </p:to>
                                    </p:set>
                                    <p:anim calcmode="lin" valueType="num">
                                      <p:cBhvr additive="base">
                                        <p:cTn id="21" dur="500" fill="hold"/>
                                        <p:tgtEl>
                                          <p:spTgt spid="60">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0">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26</a:t>
            </a:fld>
            <a:endParaRPr dirty="0"/>
          </a:p>
        </p:txBody>
      </p:sp>
      <p:sp>
        <p:nvSpPr>
          <p:cNvPr id="2" name="object 2"/>
          <p:cNvSpPr txBox="1">
            <a:spLocks noGrp="1"/>
          </p:cNvSpPr>
          <p:nvPr>
            <p:ph type="title"/>
          </p:nvPr>
        </p:nvSpPr>
        <p:spPr>
          <a:xfrm>
            <a:off x="510540" y="403129"/>
            <a:ext cx="8107045" cy="1691489"/>
          </a:xfrm>
          <a:prstGeom prst="rect">
            <a:avLst/>
          </a:prstGeom>
        </p:spPr>
        <p:txBody>
          <a:bodyPr vert="horz" wrap="square" lIns="0" tIns="44450" rIns="0" bIns="0" rtlCol="0">
            <a:spAutoFit/>
          </a:bodyPr>
          <a:lstStyle/>
          <a:p>
            <a:pPr marL="38100" marR="30480">
              <a:lnSpc>
                <a:spcPts val="3190"/>
              </a:lnSpc>
              <a:spcBef>
                <a:spcPts val="350"/>
              </a:spcBef>
              <a:tabLst>
                <a:tab pos="4399915" algn="l"/>
              </a:tabLst>
            </a:pPr>
            <a:r>
              <a:rPr sz="2800" dirty="0"/>
              <a:t>Let (</a:t>
            </a:r>
            <a:r>
              <a:rPr sz="2800" spc="300" dirty="0"/>
              <a:t>x</a:t>
            </a:r>
            <a:r>
              <a:rPr sz="2775" spc="300" baseline="-21021" dirty="0"/>
              <a:t>i</a:t>
            </a:r>
            <a:r>
              <a:rPr sz="2800" spc="300" dirty="0"/>
              <a:t>,</a:t>
            </a:r>
            <a:r>
              <a:rPr sz="2800" dirty="0"/>
              <a:t> </a:t>
            </a:r>
            <a:r>
              <a:rPr sz="2800" spc="300" dirty="0"/>
              <a:t>y</a:t>
            </a:r>
            <a:r>
              <a:rPr sz="2775" spc="300" baseline="-21021" dirty="0"/>
              <a:t>i</a:t>
            </a:r>
            <a:r>
              <a:rPr sz="2800" spc="300" dirty="0"/>
              <a:t>,</a:t>
            </a:r>
            <a:r>
              <a:rPr sz="2800" spc="5" dirty="0"/>
              <a:t> </a:t>
            </a:r>
            <a:r>
              <a:rPr sz="2800" spc="300" dirty="0"/>
              <a:t>z</a:t>
            </a:r>
            <a:r>
              <a:rPr sz="2775" spc="300" baseline="-21021" dirty="0"/>
              <a:t>i</a:t>
            </a:r>
            <a:r>
              <a:rPr sz="2800" spc="300" dirty="0"/>
              <a:t>),</a:t>
            </a:r>
            <a:r>
              <a:rPr sz="2800" dirty="0"/>
              <a:t> i = </a:t>
            </a:r>
            <a:r>
              <a:rPr sz="2800" spc="-5" dirty="0"/>
              <a:t>1,2,3,..,9 </a:t>
            </a:r>
            <a:r>
              <a:rPr sz="2800" dirty="0"/>
              <a:t>be a set of nine distinct points with </a:t>
            </a:r>
            <a:r>
              <a:rPr sz="2800" spc="5" dirty="0"/>
              <a:t> </a:t>
            </a:r>
            <a:r>
              <a:rPr sz="2800" dirty="0"/>
              <a:t>integer</a:t>
            </a:r>
            <a:r>
              <a:rPr sz="2800" spc="-20" dirty="0"/>
              <a:t> </a:t>
            </a:r>
            <a:r>
              <a:rPr sz="2800" dirty="0"/>
              <a:t>coordinates</a:t>
            </a:r>
            <a:r>
              <a:rPr sz="2800" spc="-10" dirty="0"/>
              <a:t> </a:t>
            </a:r>
            <a:r>
              <a:rPr sz="2800" dirty="0"/>
              <a:t>in a</a:t>
            </a:r>
            <a:r>
              <a:rPr sz="2800" spc="5" dirty="0"/>
              <a:t> </a:t>
            </a:r>
            <a:r>
              <a:rPr sz="2800" dirty="0"/>
              <a:t>3D</a:t>
            </a:r>
            <a:r>
              <a:rPr sz="2800" spc="-5" dirty="0"/>
              <a:t> </a:t>
            </a:r>
            <a:r>
              <a:rPr sz="2800" dirty="0"/>
              <a:t>space.</a:t>
            </a:r>
            <a:r>
              <a:rPr lang="en-US" sz="2800" dirty="0"/>
              <a:t>  </a:t>
            </a:r>
            <a:r>
              <a:rPr sz="2800" dirty="0"/>
              <a:t>Show</a:t>
            </a:r>
            <a:r>
              <a:rPr sz="2800" spc="-30" dirty="0"/>
              <a:t> </a:t>
            </a:r>
            <a:r>
              <a:rPr sz="2800" dirty="0"/>
              <a:t>that</a:t>
            </a:r>
            <a:r>
              <a:rPr sz="2800" spc="-20" dirty="0"/>
              <a:t> </a:t>
            </a:r>
            <a:r>
              <a:rPr sz="2800" dirty="0"/>
              <a:t>the</a:t>
            </a:r>
            <a:r>
              <a:rPr sz="2800" spc="-15" dirty="0"/>
              <a:t> </a:t>
            </a:r>
            <a:r>
              <a:rPr sz="2800" dirty="0"/>
              <a:t>midpoint</a:t>
            </a:r>
            <a:r>
              <a:rPr sz="2800" spc="-30" dirty="0"/>
              <a:t> </a:t>
            </a:r>
            <a:r>
              <a:rPr sz="2800" dirty="0"/>
              <a:t>of</a:t>
            </a:r>
            <a:r>
              <a:rPr sz="2800" spc="-15" dirty="0"/>
              <a:t> </a:t>
            </a:r>
            <a:r>
              <a:rPr sz="2800" spc="5" dirty="0"/>
              <a:t>at </a:t>
            </a:r>
            <a:r>
              <a:rPr sz="2800" spc="-600" dirty="0"/>
              <a:t> </a:t>
            </a:r>
            <a:r>
              <a:rPr sz="2800" dirty="0"/>
              <a:t>least</a:t>
            </a:r>
            <a:r>
              <a:rPr sz="2800" spc="-20" dirty="0"/>
              <a:t> </a:t>
            </a:r>
            <a:r>
              <a:rPr sz="2800" dirty="0"/>
              <a:t>one</a:t>
            </a:r>
            <a:r>
              <a:rPr sz="2800" spc="-25" dirty="0"/>
              <a:t> </a:t>
            </a:r>
            <a:r>
              <a:rPr sz="2800" dirty="0"/>
              <a:t>pair</a:t>
            </a:r>
            <a:r>
              <a:rPr sz="2800" spc="-10" dirty="0"/>
              <a:t> </a:t>
            </a:r>
            <a:r>
              <a:rPr sz="2800" dirty="0"/>
              <a:t>of</a:t>
            </a:r>
            <a:r>
              <a:rPr sz="2800" spc="-10" dirty="0"/>
              <a:t> </a:t>
            </a:r>
            <a:r>
              <a:rPr sz="2800" dirty="0"/>
              <a:t>these</a:t>
            </a:r>
            <a:r>
              <a:rPr sz="2800" spc="-15" dirty="0"/>
              <a:t> </a:t>
            </a:r>
            <a:r>
              <a:rPr sz="2800" dirty="0"/>
              <a:t>points</a:t>
            </a:r>
            <a:r>
              <a:rPr sz="2800" spc="-15" dirty="0"/>
              <a:t> </a:t>
            </a:r>
            <a:r>
              <a:rPr sz="2800" dirty="0"/>
              <a:t>has</a:t>
            </a:r>
            <a:r>
              <a:rPr sz="2800" spc="-10" dirty="0"/>
              <a:t> </a:t>
            </a:r>
            <a:r>
              <a:rPr sz="2800" dirty="0"/>
              <a:t>integer</a:t>
            </a:r>
            <a:r>
              <a:rPr sz="2800" spc="-25" dirty="0"/>
              <a:t> </a:t>
            </a:r>
            <a:r>
              <a:rPr sz="2800" dirty="0"/>
              <a:t>coordinates.</a:t>
            </a:r>
          </a:p>
        </p:txBody>
      </p:sp>
      <p:sp>
        <p:nvSpPr>
          <p:cNvPr id="3" name="object 3"/>
          <p:cNvSpPr txBox="1"/>
          <p:nvPr/>
        </p:nvSpPr>
        <p:spPr>
          <a:xfrm>
            <a:off x="269240" y="2232152"/>
            <a:ext cx="8762365" cy="3027680"/>
          </a:xfrm>
          <a:prstGeom prst="rect">
            <a:avLst/>
          </a:prstGeom>
        </p:spPr>
        <p:txBody>
          <a:bodyPr vert="horz" wrap="square" lIns="0" tIns="12700" rIns="0" bIns="0" rtlCol="0">
            <a:spAutoFit/>
          </a:bodyPr>
          <a:lstStyle/>
          <a:p>
            <a:pPr marL="393700" marR="436245" indent="-343535">
              <a:lnSpc>
                <a:spcPct val="100000"/>
              </a:lnSpc>
              <a:spcBef>
                <a:spcPts val="100"/>
              </a:spcBef>
            </a:pPr>
            <a:r>
              <a:rPr sz="2400" b="1" spc="-5" dirty="0">
                <a:solidFill>
                  <a:srgbClr val="C0504D"/>
                </a:solidFill>
                <a:latin typeface="Times New Roman"/>
                <a:cs typeface="Times New Roman"/>
              </a:rPr>
              <a:t>For</a:t>
            </a:r>
            <a:r>
              <a:rPr sz="2400" b="1" spc="-50" dirty="0">
                <a:solidFill>
                  <a:srgbClr val="C0504D"/>
                </a:solidFill>
                <a:latin typeface="Times New Roman"/>
                <a:cs typeface="Times New Roman"/>
              </a:rPr>
              <a:t> </a:t>
            </a:r>
            <a:r>
              <a:rPr sz="2400" b="1" spc="-5" dirty="0">
                <a:solidFill>
                  <a:srgbClr val="C0504D"/>
                </a:solidFill>
                <a:latin typeface="Times New Roman"/>
                <a:cs typeface="Times New Roman"/>
              </a:rPr>
              <a:t>points</a:t>
            </a:r>
            <a:r>
              <a:rPr sz="2400" b="1" spc="5" dirty="0">
                <a:solidFill>
                  <a:srgbClr val="C0504D"/>
                </a:solidFill>
                <a:latin typeface="Times New Roman"/>
                <a:cs typeface="Times New Roman"/>
              </a:rPr>
              <a:t> </a:t>
            </a:r>
            <a:r>
              <a:rPr sz="2400" b="1" spc="-5" dirty="0">
                <a:solidFill>
                  <a:srgbClr val="C0504D"/>
                </a:solidFill>
                <a:latin typeface="Times New Roman"/>
                <a:cs typeface="Times New Roman"/>
              </a:rPr>
              <a:t>(x</a:t>
            </a:r>
            <a:r>
              <a:rPr sz="2400" b="1" spc="-7" baseline="-15625" dirty="0">
                <a:solidFill>
                  <a:srgbClr val="C0504D"/>
                </a:solidFill>
                <a:latin typeface="Times New Roman"/>
                <a:cs typeface="Times New Roman"/>
              </a:rPr>
              <a:t>j</a:t>
            </a:r>
            <a:r>
              <a:rPr sz="2400" b="1" spc="-5" dirty="0">
                <a:solidFill>
                  <a:srgbClr val="C0504D"/>
                </a:solidFill>
                <a:latin typeface="Times New Roman"/>
                <a:cs typeface="Times New Roman"/>
              </a:rPr>
              <a:t>,</a:t>
            </a:r>
            <a:r>
              <a:rPr sz="2400" b="1" spc="5" dirty="0">
                <a:solidFill>
                  <a:srgbClr val="C0504D"/>
                </a:solidFill>
                <a:latin typeface="Times New Roman"/>
                <a:cs typeface="Times New Roman"/>
              </a:rPr>
              <a:t> </a:t>
            </a:r>
            <a:r>
              <a:rPr sz="2400" b="1" dirty="0">
                <a:solidFill>
                  <a:srgbClr val="C0504D"/>
                </a:solidFill>
                <a:latin typeface="Times New Roman"/>
                <a:cs typeface="Times New Roman"/>
              </a:rPr>
              <a:t>y</a:t>
            </a:r>
            <a:r>
              <a:rPr sz="2400" b="1" baseline="-20833" dirty="0">
                <a:solidFill>
                  <a:srgbClr val="C0504D"/>
                </a:solidFill>
                <a:latin typeface="Times New Roman"/>
                <a:cs typeface="Times New Roman"/>
              </a:rPr>
              <a:t>j</a:t>
            </a:r>
            <a:r>
              <a:rPr sz="2400" b="1" dirty="0">
                <a:solidFill>
                  <a:srgbClr val="C0504D"/>
                </a:solidFill>
                <a:latin typeface="Times New Roman"/>
                <a:cs typeface="Times New Roman"/>
              </a:rPr>
              <a:t>,</a:t>
            </a:r>
            <a:r>
              <a:rPr sz="2400" b="1" spc="5" dirty="0">
                <a:solidFill>
                  <a:srgbClr val="C0504D"/>
                </a:solidFill>
                <a:latin typeface="Times New Roman"/>
                <a:cs typeface="Times New Roman"/>
              </a:rPr>
              <a:t> </a:t>
            </a:r>
            <a:r>
              <a:rPr sz="2400" b="1" dirty="0">
                <a:solidFill>
                  <a:srgbClr val="C0504D"/>
                </a:solidFill>
                <a:latin typeface="Times New Roman"/>
                <a:cs typeface="Times New Roman"/>
              </a:rPr>
              <a:t>z</a:t>
            </a:r>
            <a:r>
              <a:rPr sz="2400" b="1" baseline="-20833" dirty="0">
                <a:solidFill>
                  <a:srgbClr val="C0504D"/>
                </a:solidFill>
                <a:latin typeface="Times New Roman"/>
                <a:cs typeface="Times New Roman"/>
              </a:rPr>
              <a:t>j</a:t>
            </a:r>
            <a:r>
              <a:rPr sz="2400" b="1" dirty="0">
                <a:solidFill>
                  <a:srgbClr val="C0504D"/>
                </a:solidFill>
                <a:latin typeface="Times New Roman"/>
                <a:cs typeface="Times New Roman"/>
              </a:rPr>
              <a:t>) </a:t>
            </a:r>
            <a:r>
              <a:rPr sz="2400" b="1" spc="-5" dirty="0">
                <a:solidFill>
                  <a:srgbClr val="C0504D"/>
                </a:solidFill>
                <a:latin typeface="Times New Roman"/>
                <a:cs typeface="Times New Roman"/>
              </a:rPr>
              <a:t>and</a:t>
            </a:r>
            <a:r>
              <a:rPr sz="2400" b="1" spc="5" dirty="0">
                <a:solidFill>
                  <a:srgbClr val="C0504D"/>
                </a:solidFill>
                <a:latin typeface="Times New Roman"/>
                <a:cs typeface="Times New Roman"/>
              </a:rPr>
              <a:t> </a:t>
            </a:r>
            <a:r>
              <a:rPr sz="2400" b="1" spc="-5" dirty="0">
                <a:solidFill>
                  <a:srgbClr val="C0504D"/>
                </a:solidFill>
                <a:latin typeface="Times New Roman"/>
                <a:cs typeface="Times New Roman"/>
              </a:rPr>
              <a:t>(x</a:t>
            </a:r>
            <a:r>
              <a:rPr sz="2400" b="1" spc="-7" baseline="-20833" dirty="0">
                <a:solidFill>
                  <a:srgbClr val="C0504D"/>
                </a:solidFill>
                <a:latin typeface="Times New Roman"/>
                <a:cs typeface="Times New Roman"/>
              </a:rPr>
              <a:t>k</a:t>
            </a:r>
            <a:r>
              <a:rPr sz="2400" b="1" spc="-5" dirty="0">
                <a:solidFill>
                  <a:srgbClr val="C0504D"/>
                </a:solidFill>
                <a:latin typeface="Times New Roman"/>
                <a:cs typeface="Times New Roman"/>
              </a:rPr>
              <a:t>,</a:t>
            </a:r>
            <a:r>
              <a:rPr sz="2400" b="1" dirty="0">
                <a:solidFill>
                  <a:srgbClr val="C0504D"/>
                </a:solidFill>
                <a:latin typeface="Times New Roman"/>
                <a:cs typeface="Times New Roman"/>
              </a:rPr>
              <a:t> </a:t>
            </a:r>
            <a:r>
              <a:rPr sz="2400" b="1" spc="-5" dirty="0">
                <a:solidFill>
                  <a:srgbClr val="C0504D"/>
                </a:solidFill>
                <a:latin typeface="Times New Roman"/>
                <a:cs typeface="Times New Roman"/>
              </a:rPr>
              <a:t>y</a:t>
            </a:r>
            <a:r>
              <a:rPr sz="2400" b="1" spc="-7" baseline="-20833" dirty="0">
                <a:solidFill>
                  <a:srgbClr val="C0504D"/>
                </a:solidFill>
                <a:latin typeface="Times New Roman"/>
                <a:cs typeface="Times New Roman"/>
              </a:rPr>
              <a:t>k</a:t>
            </a:r>
            <a:r>
              <a:rPr sz="2400" b="1" spc="-5" dirty="0">
                <a:solidFill>
                  <a:srgbClr val="C0504D"/>
                </a:solidFill>
                <a:latin typeface="Times New Roman"/>
                <a:cs typeface="Times New Roman"/>
              </a:rPr>
              <a:t>,</a:t>
            </a:r>
            <a:r>
              <a:rPr sz="2400" b="1" dirty="0">
                <a:solidFill>
                  <a:srgbClr val="C0504D"/>
                </a:solidFill>
                <a:latin typeface="Times New Roman"/>
                <a:cs typeface="Times New Roman"/>
              </a:rPr>
              <a:t> </a:t>
            </a:r>
            <a:r>
              <a:rPr sz="2400" b="1" spc="-5" dirty="0">
                <a:solidFill>
                  <a:srgbClr val="C0504D"/>
                </a:solidFill>
                <a:latin typeface="Times New Roman"/>
                <a:cs typeface="Times New Roman"/>
              </a:rPr>
              <a:t>z</a:t>
            </a:r>
            <a:r>
              <a:rPr sz="2400" b="1" spc="-7" baseline="-20833" dirty="0">
                <a:solidFill>
                  <a:srgbClr val="C0504D"/>
                </a:solidFill>
                <a:latin typeface="Times New Roman"/>
                <a:cs typeface="Times New Roman"/>
              </a:rPr>
              <a:t>k</a:t>
            </a:r>
            <a:r>
              <a:rPr sz="2400" b="1" spc="-5" dirty="0">
                <a:solidFill>
                  <a:srgbClr val="C0504D"/>
                </a:solidFill>
                <a:latin typeface="Times New Roman"/>
                <a:cs typeface="Times New Roman"/>
              </a:rPr>
              <a:t>) we</a:t>
            </a:r>
            <a:r>
              <a:rPr sz="2400" b="1" dirty="0">
                <a:solidFill>
                  <a:srgbClr val="C0504D"/>
                </a:solidFill>
                <a:latin typeface="Times New Roman"/>
                <a:cs typeface="Times New Roman"/>
              </a:rPr>
              <a:t> </a:t>
            </a:r>
            <a:r>
              <a:rPr sz="2400" b="1" spc="-5" dirty="0">
                <a:solidFill>
                  <a:srgbClr val="C0504D"/>
                </a:solidFill>
                <a:latin typeface="Times New Roman"/>
                <a:cs typeface="Times New Roman"/>
              </a:rPr>
              <a:t>compute</a:t>
            </a:r>
            <a:r>
              <a:rPr sz="2400" b="1" spc="5" dirty="0">
                <a:solidFill>
                  <a:srgbClr val="C0504D"/>
                </a:solidFill>
                <a:latin typeface="Times New Roman"/>
                <a:cs typeface="Times New Roman"/>
              </a:rPr>
              <a:t> </a:t>
            </a:r>
            <a:r>
              <a:rPr sz="2400" b="1" spc="-5" dirty="0">
                <a:solidFill>
                  <a:srgbClr val="C0504D"/>
                </a:solidFill>
                <a:latin typeface="Times New Roman"/>
                <a:cs typeface="Times New Roman"/>
              </a:rPr>
              <a:t>the</a:t>
            </a:r>
            <a:r>
              <a:rPr sz="2400" b="1" dirty="0">
                <a:solidFill>
                  <a:srgbClr val="C0504D"/>
                </a:solidFill>
                <a:latin typeface="Times New Roman"/>
                <a:cs typeface="Times New Roman"/>
              </a:rPr>
              <a:t> </a:t>
            </a:r>
            <a:r>
              <a:rPr sz="2400" b="1" spc="-5" dirty="0">
                <a:solidFill>
                  <a:srgbClr val="C0504D"/>
                </a:solidFill>
                <a:latin typeface="Times New Roman"/>
                <a:cs typeface="Times New Roman"/>
              </a:rPr>
              <a:t>midpoint</a:t>
            </a:r>
            <a:r>
              <a:rPr sz="2400" b="1" spc="15" dirty="0">
                <a:solidFill>
                  <a:srgbClr val="C0504D"/>
                </a:solidFill>
                <a:latin typeface="Times New Roman"/>
                <a:cs typeface="Times New Roman"/>
              </a:rPr>
              <a:t> </a:t>
            </a:r>
            <a:r>
              <a:rPr sz="2400" b="1" spc="-5" dirty="0">
                <a:solidFill>
                  <a:srgbClr val="C0504D"/>
                </a:solidFill>
                <a:latin typeface="Times New Roman"/>
                <a:cs typeface="Times New Roman"/>
              </a:rPr>
              <a:t>by </a:t>
            </a:r>
            <a:r>
              <a:rPr sz="2400" b="1" spc="-585" dirty="0">
                <a:solidFill>
                  <a:srgbClr val="C0504D"/>
                </a:solidFill>
                <a:latin typeface="Times New Roman"/>
                <a:cs typeface="Times New Roman"/>
              </a:rPr>
              <a:t> </a:t>
            </a:r>
            <a:r>
              <a:rPr sz="2400" b="1" spc="-5" dirty="0">
                <a:solidFill>
                  <a:srgbClr val="C0504D"/>
                </a:solidFill>
                <a:latin typeface="Times New Roman"/>
                <a:cs typeface="Times New Roman"/>
              </a:rPr>
              <a:t>((x</a:t>
            </a:r>
            <a:r>
              <a:rPr sz="2400" b="1" spc="-7" baseline="-20833" dirty="0">
                <a:solidFill>
                  <a:srgbClr val="C0504D"/>
                </a:solidFill>
                <a:latin typeface="Times New Roman"/>
                <a:cs typeface="Times New Roman"/>
              </a:rPr>
              <a:t>j</a:t>
            </a:r>
            <a:r>
              <a:rPr sz="2400" b="1" spc="-5" dirty="0">
                <a:solidFill>
                  <a:srgbClr val="C0504D"/>
                </a:solidFill>
                <a:latin typeface="Times New Roman"/>
                <a:cs typeface="Times New Roman"/>
              </a:rPr>
              <a:t>+x</a:t>
            </a:r>
            <a:r>
              <a:rPr sz="2400" b="1" spc="-7" baseline="-20833" dirty="0">
                <a:solidFill>
                  <a:srgbClr val="C0504D"/>
                </a:solidFill>
                <a:latin typeface="Times New Roman"/>
                <a:cs typeface="Times New Roman"/>
              </a:rPr>
              <a:t>k</a:t>
            </a:r>
            <a:r>
              <a:rPr sz="2400" b="1" spc="-5" dirty="0">
                <a:solidFill>
                  <a:srgbClr val="C0504D"/>
                </a:solidFill>
                <a:latin typeface="Times New Roman"/>
                <a:cs typeface="Times New Roman"/>
              </a:rPr>
              <a:t>)/2, (y</a:t>
            </a:r>
            <a:r>
              <a:rPr sz="2400" b="1" spc="-7" baseline="-20833" dirty="0">
                <a:solidFill>
                  <a:srgbClr val="C0504D"/>
                </a:solidFill>
                <a:latin typeface="Times New Roman"/>
                <a:cs typeface="Times New Roman"/>
              </a:rPr>
              <a:t>j</a:t>
            </a:r>
            <a:r>
              <a:rPr sz="2400" b="1" spc="-5" dirty="0">
                <a:solidFill>
                  <a:srgbClr val="C0504D"/>
                </a:solidFill>
                <a:latin typeface="Times New Roman"/>
                <a:cs typeface="Times New Roman"/>
              </a:rPr>
              <a:t>+y</a:t>
            </a:r>
            <a:r>
              <a:rPr sz="2400" b="1" spc="-7" baseline="-20833" dirty="0">
                <a:solidFill>
                  <a:srgbClr val="C0504D"/>
                </a:solidFill>
                <a:latin typeface="Times New Roman"/>
                <a:cs typeface="Times New Roman"/>
              </a:rPr>
              <a:t>k</a:t>
            </a:r>
            <a:r>
              <a:rPr sz="2400" b="1" spc="-5" dirty="0">
                <a:solidFill>
                  <a:srgbClr val="C0504D"/>
                </a:solidFill>
                <a:latin typeface="Times New Roman"/>
                <a:cs typeface="Times New Roman"/>
              </a:rPr>
              <a:t>)/2,</a:t>
            </a:r>
            <a:r>
              <a:rPr sz="2400" b="1" dirty="0">
                <a:solidFill>
                  <a:srgbClr val="C0504D"/>
                </a:solidFill>
                <a:latin typeface="Times New Roman"/>
                <a:cs typeface="Times New Roman"/>
              </a:rPr>
              <a:t> </a:t>
            </a:r>
            <a:r>
              <a:rPr sz="2400" b="1" spc="-5" dirty="0">
                <a:solidFill>
                  <a:srgbClr val="C0504D"/>
                </a:solidFill>
                <a:latin typeface="Times New Roman"/>
                <a:cs typeface="Times New Roman"/>
              </a:rPr>
              <a:t>(z</a:t>
            </a:r>
            <a:r>
              <a:rPr sz="2400" b="1" spc="-7" baseline="-20833" dirty="0">
                <a:solidFill>
                  <a:srgbClr val="C0504D"/>
                </a:solidFill>
                <a:latin typeface="Times New Roman"/>
                <a:cs typeface="Times New Roman"/>
              </a:rPr>
              <a:t>j</a:t>
            </a:r>
            <a:r>
              <a:rPr sz="2400" b="1" spc="-5" dirty="0">
                <a:solidFill>
                  <a:srgbClr val="C0504D"/>
                </a:solidFill>
                <a:latin typeface="Times New Roman"/>
                <a:cs typeface="Times New Roman"/>
              </a:rPr>
              <a:t>+z</a:t>
            </a:r>
            <a:r>
              <a:rPr sz="2400" b="1" spc="-7" baseline="-20833" dirty="0">
                <a:solidFill>
                  <a:srgbClr val="C0504D"/>
                </a:solidFill>
                <a:latin typeface="Times New Roman"/>
                <a:cs typeface="Times New Roman"/>
              </a:rPr>
              <a:t>k</a:t>
            </a:r>
            <a:r>
              <a:rPr sz="2400" b="1" spc="-5" dirty="0">
                <a:solidFill>
                  <a:srgbClr val="C0504D"/>
                </a:solidFill>
                <a:latin typeface="Times New Roman"/>
                <a:cs typeface="Times New Roman"/>
              </a:rPr>
              <a:t>)/2</a:t>
            </a:r>
            <a:r>
              <a:rPr sz="2400" b="1" spc="-15" dirty="0">
                <a:solidFill>
                  <a:srgbClr val="C0504D"/>
                </a:solidFill>
                <a:latin typeface="Times New Roman"/>
                <a:cs typeface="Times New Roman"/>
              </a:rPr>
              <a:t> </a:t>
            </a:r>
            <a:r>
              <a:rPr sz="2400" b="1" spc="-5" dirty="0">
                <a:solidFill>
                  <a:srgbClr val="C0504D"/>
                </a:solidFill>
                <a:latin typeface="Times New Roman"/>
                <a:cs typeface="Times New Roman"/>
              </a:rPr>
              <a:t>).</a:t>
            </a:r>
            <a:endParaRPr sz="2400" dirty="0">
              <a:latin typeface="Times New Roman"/>
              <a:cs typeface="Times New Roman"/>
            </a:endParaRPr>
          </a:p>
          <a:p>
            <a:pPr>
              <a:lnSpc>
                <a:spcPct val="100000"/>
              </a:lnSpc>
              <a:spcBef>
                <a:spcPts val="30"/>
              </a:spcBef>
            </a:pPr>
            <a:endParaRPr sz="4000" dirty="0">
              <a:latin typeface="Times New Roman"/>
              <a:cs typeface="Times New Roman"/>
            </a:endParaRPr>
          </a:p>
          <a:p>
            <a:pPr marL="50165">
              <a:lnSpc>
                <a:spcPct val="100000"/>
              </a:lnSpc>
            </a:pPr>
            <a:r>
              <a:rPr sz="2400" b="1" spc="-20" dirty="0">
                <a:solidFill>
                  <a:srgbClr val="C0504D"/>
                </a:solidFill>
                <a:latin typeface="Times New Roman"/>
                <a:cs typeface="Times New Roman"/>
              </a:rPr>
              <a:t>Let’s</a:t>
            </a:r>
            <a:r>
              <a:rPr sz="2400" b="1" spc="-5" dirty="0">
                <a:solidFill>
                  <a:srgbClr val="C0504D"/>
                </a:solidFill>
                <a:latin typeface="Times New Roman"/>
                <a:cs typeface="Times New Roman"/>
              </a:rPr>
              <a:t> do</a:t>
            </a:r>
            <a:r>
              <a:rPr sz="2400" b="1" spc="5" dirty="0">
                <a:solidFill>
                  <a:srgbClr val="C0504D"/>
                </a:solidFill>
                <a:latin typeface="Times New Roman"/>
                <a:cs typeface="Times New Roman"/>
              </a:rPr>
              <a:t> </a:t>
            </a:r>
            <a:r>
              <a:rPr sz="2400" b="1" dirty="0">
                <a:solidFill>
                  <a:srgbClr val="C0504D"/>
                </a:solidFill>
                <a:latin typeface="Times New Roman"/>
                <a:cs typeface="Times New Roman"/>
              </a:rPr>
              <a:t>a</a:t>
            </a:r>
            <a:r>
              <a:rPr sz="2400" b="1" spc="-5" dirty="0">
                <a:solidFill>
                  <a:srgbClr val="C0504D"/>
                </a:solidFill>
                <a:latin typeface="Times New Roman"/>
                <a:cs typeface="Times New Roman"/>
              </a:rPr>
              <a:t> random</a:t>
            </a:r>
            <a:r>
              <a:rPr sz="2400" b="1" dirty="0">
                <a:solidFill>
                  <a:srgbClr val="C0504D"/>
                </a:solidFill>
                <a:latin typeface="Times New Roman"/>
                <a:cs typeface="Times New Roman"/>
              </a:rPr>
              <a:t> </a:t>
            </a:r>
            <a:r>
              <a:rPr sz="2400" b="1" spc="-5" dirty="0">
                <a:solidFill>
                  <a:srgbClr val="C0504D"/>
                </a:solidFill>
                <a:latin typeface="Times New Roman"/>
                <a:cs typeface="Times New Roman"/>
              </a:rPr>
              <a:t>example</a:t>
            </a:r>
            <a:r>
              <a:rPr sz="2400" b="1" spc="-10" dirty="0">
                <a:solidFill>
                  <a:srgbClr val="C0504D"/>
                </a:solidFill>
                <a:latin typeface="Times New Roman"/>
                <a:cs typeface="Times New Roman"/>
              </a:rPr>
              <a:t> </a:t>
            </a:r>
            <a:r>
              <a:rPr sz="2400" b="1" spc="-5" dirty="0">
                <a:solidFill>
                  <a:srgbClr val="C0504D"/>
                </a:solidFill>
                <a:latin typeface="Times New Roman"/>
                <a:cs typeface="Times New Roman"/>
              </a:rPr>
              <a:t>to</a:t>
            </a:r>
            <a:r>
              <a:rPr sz="2400" b="1" dirty="0">
                <a:solidFill>
                  <a:srgbClr val="C0504D"/>
                </a:solidFill>
                <a:latin typeface="Times New Roman"/>
                <a:cs typeface="Times New Roman"/>
              </a:rPr>
              <a:t> see</a:t>
            </a:r>
            <a:r>
              <a:rPr sz="2400" b="1" spc="-10" dirty="0">
                <a:solidFill>
                  <a:srgbClr val="C0504D"/>
                </a:solidFill>
                <a:latin typeface="Times New Roman"/>
                <a:cs typeface="Times New Roman"/>
              </a:rPr>
              <a:t> </a:t>
            </a:r>
            <a:r>
              <a:rPr sz="2400" b="1" spc="-5" dirty="0">
                <a:solidFill>
                  <a:srgbClr val="C0504D"/>
                </a:solidFill>
                <a:latin typeface="Times New Roman"/>
                <a:cs typeface="Times New Roman"/>
              </a:rPr>
              <a:t>if</a:t>
            </a:r>
            <a:r>
              <a:rPr sz="2400" b="1" spc="-10" dirty="0">
                <a:solidFill>
                  <a:srgbClr val="C0504D"/>
                </a:solidFill>
                <a:latin typeface="Times New Roman"/>
                <a:cs typeface="Times New Roman"/>
              </a:rPr>
              <a:t> </a:t>
            </a:r>
            <a:r>
              <a:rPr sz="2400" b="1" spc="-5" dirty="0">
                <a:solidFill>
                  <a:srgbClr val="C0504D"/>
                </a:solidFill>
                <a:latin typeface="Times New Roman"/>
                <a:cs typeface="Times New Roman"/>
              </a:rPr>
              <a:t>this</a:t>
            </a:r>
            <a:r>
              <a:rPr sz="2400" b="1" dirty="0">
                <a:solidFill>
                  <a:srgbClr val="C0504D"/>
                </a:solidFill>
                <a:latin typeface="Times New Roman"/>
                <a:cs typeface="Times New Roman"/>
              </a:rPr>
              <a:t> </a:t>
            </a:r>
            <a:r>
              <a:rPr sz="2400" b="1" spc="-5" dirty="0">
                <a:solidFill>
                  <a:srgbClr val="C0504D"/>
                </a:solidFill>
                <a:latin typeface="Times New Roman"/>
                <a:cs typeface="Times New Roman"/>
              </a:rPr>
              <a:t>works!</a:t>
            </a:r>
            <a:endParaRPr sz="2400" dirty="0">
              <a:latin typeface="Times New Roman"/>
              <a:cs typeface="Times New Roman"/>
            </a:endParaRPr>
          </a:p>
          <a:p>
            <a:pPr marL="50165">
              <a:lnSpc>
                <a:spcPct val="100000"/>
              </a:lnSpc>
              <a:spcBef>
                <a:spcPts val="575"/>
              </a:spcBef>
            </a:pPr>
            <a:r>
              <a:rPr sz="2400" b="1" spc="-5" dirty="0">
                <a:solidFill>
                  <a:srgbClr val="C0504D"/>
                </a:solidFill>
                <a:latin typeface="Times New Roman"/>
                <a:cs typeface="Times New Roman"/>
              </a:rPr>
              <a:t>(1,1,2),</a:t>
            </a:r>
            <a:r>
              <a:rPr sz="2400" b="1" spc="25" dirty="0">
                <a:solidFill>
                  <a:srgbClr val="C0504D"/>
                </a:solidFill>
                <a:latin typeface="Times New Roman"/>
                <a:cs typeface="Times New Roman"/>
              </a:rPr>
              <a:t> </a:t>
            </a:r>
            <a:r>
              <a:rPr sz="2400" b="1" spc="-5" dirty="0">
                <a:solidFill>
                  <a:srgbClr val="C0504D"/>
                </a:solidFill>
                <a:latin typeface="Times New Roman"/>
                <a:cs typeface="Times New Roman"/>
              </a:rPr>
              <a:t>(1,2,2),</a:t>
            </a:r>
            <a:r>
              <a:rPr sz="2400" b="1" spc="20" dirty="0">
                <a:solidFill>
                  <a:srgbClr val="C0504D"/>
                </a:solidFill>
                <a:latin typeface="Times New Roman"/>
                <a:cs typeface="Times New Roman"/>
              </a:rPr>
              <a:t> </a:t>
            </a:r>
            <a:r>
              <a:rPr sz="2400" b="1" spc="-5" dirty="0">
                <a:solidFill>
                  <a:srgbClr val="C0504D"/>
                </a:solidFill>
                <a:latin typeface="Times New Roman"/>
                <a:cs typeface="Times New Roman"/>
              </a:rPr>
              <a:t>(3,2,7),</a:t>
            </a:r>
            <a:r>
              <a:rPr sz="2400" b="1" spc="25" dirty="0">
                <a:solidFill>
                  <a:srgbClr val="C0504D"/>
                </a:solidFill>
                <a:latin typeface="Times New Roman"/>
                <a:cs typeface="Times New Roman"/>
              </a:rPr>
              <a:t> </a:t>
            </a:r>
            <a:r>
              <a:rPr sz="2400" b="1" spc="-5" dirty="0">
                <a:solidFill>
                  <a:srgbClr val="C0504D"/>
                </a:solidFill>
                <a:latin typeface="Times New Roman"/>
                <a:cs typeface="Times New Roman"/>
              </a:rPr>
              <a:t>(10,5,8),</a:t>
            </a:r>
            <a:r>
              <a:rPr sz="2400" b="1" spc="25" dirty="0">
                <a:solidFill>
                  <a:srgbClr val="C0504D"/>
                </a:solidFill>
                <a:latin typeface="Times New Roman"/>
                <a:cs typeface="Times New Roman"/>
              </a:rPr>
              <a:t> </a:t>
            </a:r>
            <a:r>
              <a:rPr sz="2400" b="1" spc="-5" dirty="0">
                <a:solidFill>
                  <a:srgbClr val="C0504D"/>
                </a:solidFill>
                <a:latin typeface="Times New Roman"/>
                <a:cs typeface="Times New Roman"/>
              </a:rPr>
              <a:t>(3,1,4),</a:t>
            </a:r>
            <a:r>
              <a:rPr sz="2400" b="1" spc="20" dirty="0">
                <a:solidFill>
                  <a:srgbClr val="C0504D"/>
                </a:solidFill>
                <a:latin typeface="Times New Roman"/>
                <a:cs typeface="Times New Roman"/>
              </a:rPr>
              <a:t> </a:t>
            </a:r>
            <a:r>
              <a:rPr sz="2400" b="1" spc="-5" dirty="0">
                <a:solidFill>
                  <a:srgbClr val="C0504D"/>
                </a:solidFill>
                <a:latin typeface="Times New Roman"/>
                <a:cs typeface="Times New Roman"/>
              </a:rPr>
              <a:t>(3,7,2),</a:t>
            </a:r>
            <a:r>
              <a:rPr sz="2400" b="1" spc="25" dirty="0">
                <a:solidFill>
                  <a:srgbClr val="C0504D"/>
                </a:solidFill>
                <a:latin typeface="Times New Roman"/>
                <a:cs typeface="Times New Roman"/>
              </a:rPr>
              <a:t> </a:t>
            </a:r>
            <a:r>
              <a:rPr sz="2400" b="1" spc="-5" dirty="0">
                <a:solidFill>
                  <a:srgbClr val="C0504D"/>
                </a:solidFill>
                <a:latin typeface="Times New Roman"/>
                <a:cs typeface="Times New Roman"/>
              </a:rPr>
              <a:t>(2,1,1),</a:t>
            </a:r>
            <a:r>
              <a:rPr sz="2400" b="1" spc="30" dirty="0">
                <a:solidFill>
                  <a:srgbClr val="C0504D"/>
                </a:solidFill>
                <a:latin typeface="Times New Roman"/>
                <a:cs typeface="Times New Roman"/>
              </a:rPr>
              <a:t> </a:t>
            </a:r>
            <a:r>
              <a:rPr sz="2400" b="1" spc="-5" dirty="0">
                <a:solidFill>
                  <a:srgbClr val="C0504D"/>
                </a:solidFill>
                <a:latin typeface="Times New Roman"/>
                <a:cs typeface="Times New Roman"/>
              </a:rPr>
              <a:t>(1,2,1),</a:t>
            </a:r>
            <a:r>
              <a:rPr sz="2400" b="1" spc="15" dirty="0">
                <a:solidFill>
                  <a:srgbClr val="C0504D"/>
                </a:solidFill>
                <a:latin typeface="Times New Roman"/>
                <a:cs typeface="Times New Roman"/>
              </a:rPr>
              <a:t> </a:t>
            </a:r>
            <a:r>
              <a:rPr sz="2400" b="1" spc="-5" dirty="0">
                <a:solidFill>
                  <a:srgbClr val="C0504D"/>
                </a:solidFill>
                <a:latin typeface="Times New Roman"/>
                <a:cs typeface="Times New Roman"/>
              </a:rPr>
              <a:t>(0,0,0)</a:t>
            </a:r>
            <a:endParaRPr sz="2400" dirty="0">
              <a:latin typeface="Times New Roman"/>
              <a:cs typeface="Times New Roman"/>
            </a:endParaRPr>
          </a:p>
          <a:p>
            <a:pPr marL="50165" marR="2306955">
              <a:lnSpc>
                <a:spcPct val="120000"/>
              </a:lnSpc>
            </a:pPr>
            <a:r>
              <a:rPr sz="2400" b="1" spc="-5" dirty="0">
                <a:solidFill>
                  <a:srgbClr val="C0504D"/>
                </a:solidFill>
                <a:latin typeface="Times New Roman"/>
                <a:cs typeface="Times New Roman"/>
              </a:rPr>
              <a:t>The</a:t>
            </a:r>
            <a:r>
              <a:rPr sz="2400" b="1" spc="5" dirty="0">
                <a:solidFill>
                  <a:srgbClr val="C0504D"/>
                </a:solidFill>
                <a:latin typeface="Times New Roman"/>
                <a:cs typeface="Times New Roman"/>
              </a:rPr>
              <a:t> </a:t>
            </a:r>
            <a:r>
              <a:rPr sz="2400" b="1" spc="-5" dirty="0">
                <a:solidFill>
                  <a:srgbClr val="C0504D"/>
                </a:solidFill>
                <a:latin typeface="Times New Roman"/>
                <a:cs typeface="Times New Roman"/>
              </a:rPr>
              <a:t>midpoint</a:t>
            </a:r>
            <a:r>
              <a:rPr sz="2400" b="1" spc="15" dirty="0">
                <a:solidFill>
                  <a:srgbClr val="C0504D"/>
                </a:solidFill>
                <a:latin typeface="Times New Roman"/>
                <a:cs typeface="Times New Roman"/>
              </a:rPr>
              <a:t> </a:t>
            </a:r>
            <a:r>
              <a:rPr sz="2400" b="1" spc="-5" dirty="0">
                <a:solidFill>
                  <a:srgbClr val="C0504D"/>
                </a:solidFill>
                <a:latin typeface="Times New Roman"/>
                <a:cs typeface="Times New Roman"/>
              </a:rPr>
              <a:t>between</a:t>
            </a:r>
            <a:r>
              <a:rPr sz="2400" b="1" dirty="0">
                <a:solidFill>
                  <a:srgbClr val="C0504D"/>
                </a:solidFill>
                <a:latin typeface="Times New Roman"/>
                <a:cs typeface="Times New Roman"/>
              </a:rPr>
              <a:t> </a:t>
            </a:r>
            <a:r>
              <a:rPr sz="2400" b="1" spc="-5" dirty="0">
                <a:solidFill>
                  <a:srgbClr val="C0504D"/>
                </a:solidFill>
                <a:latin typeface="Times New Roman"/>
                <a:cs typeface="Times New Roman"/>
              </a:rPr>
              <a:t>(1,1,2)</a:t>
            </a:r>
            <a:r>
              <a:rPr sz="2400" b="1" spc="5" dirty="0">
                <a:solidFill>
                  <a:srgbClr val="C0504D"/>
                </a:solidFill>
                <a:latin typeface="Times New Roman"/>
                <a:cs typeface="Times New Roman"/>
              </a:rPr>
              <a:t> </a:t>
            </a:r>
            <a:r>
              <a:rPr sz="2400" b="1" spc="-5" dirty="0">
                <a:solidFill>
                  <a:srgbClr val="C0504D"/>
                </a:solidFill>
                <a:latin typeface="Times New Roman"/>
                <a:cs typeface="Times New Roman"/>
              </a:rPr>
              <a:t>and</a:t>
            </a:r>
            <a:r>
              <a:rPr sz="2400" b="1" spc="5" dirty="0">
                <a:solidFill>
                  <a:srgbClr val="C0504D"/>
                </a:solidFill>
                <a:latin typeface="Times New Roman"/>
                <a:cs typeface="Times New Roman"/>
              </a:rPr>
              <a:t> </a:t>
            </a:r>
            <a:r>
              <a:rPr sz="2400" b="1" spc="-5" dirty="0">
                <a:solidFill>
                  <a:srgbClr val="C0504D"/>
                </a:solidFill>
                <a:latin typeface="Times New Roman"/>
                <a:cs typeface="Times New Roman"/>
              </a:rPr>
              <a:t>(3,1,4)</a:t>
            </a:r>
            <a:r>
              <a:rPr sz="2400" b="1" spc="5" dirty="0">
                <a:solidFill>
                  <a:srgbClr val="C0504D"/>
                </a:solidFill>
                <a:latin typeface="Times New Roman"/>
                <a:cs typeface="Times New Roman"/>
              </a:rPr>
              <a:t> </a:t>
            </a:r>
            <a:r>
              <a:rPr sz="2400" b="1" dirty="0">
                <a:solidFill>
                  <a:srgbClr val="C0504D"/>
                </a:solidFill>
                <a:latin typeface="Times New Roman"/>
                <a:cs typeface="Times New Roman"/>
              </a:rPr>
              <a:t>=</a:t>
            </a:r>
            <a:r>
              <a:rPr sz="2400" b="1" spc="-5" dirty="0">
                <a:solidFill>
                  <a:srgbClr val="C0504D"/>
                </a:solidFill>
                <a:latin typeface="Times New Roman"/>
                <a:cs typeface="Times New Roman"/>
              </a:rPr>
              <a:t> (2,1,3) </a:t>
            </a:r>
            <a:r>
              <a:rPr sz="2400" b="1" spc="-585" dirty="0">
                <a:solidFill>
                  <a:srgbClr val="C0504D"/>
                </a:solidFill>
                <a:latin typeface="Times New Roman"/>
                <a:cs typeface="Times New Roman"/>
              </a:rPr>
              <a:t> </a:t>
            </a:r>
            <a:r>
              <a:rPr sz="2400" b="1" spc="-5" dirty="0">
                <a:solidFill>
                  <a:srgbClr val="C0504D"/>
                </a:solidFill>
                <a:latin typeface="Times New Roman"/>
                <a:cs typeface="Times New Roman"/>
              </a:rPr>
              <a:t>Did we</a:t>
            </a:r>
            <a:r>
              <a:rPr sz="2400" b="1" dirty="0">
                <a:solidFill>
                  <a:srgbClr val="C0504D"/>
                </a:solidFill>
                <a:latin typeface="Times New Roman"/>
                <a:cs typeface="Times New Roman"/>
              </a:rPr>
              <a:t> get</a:t>
            </a:r>
            <a:r>
              <a:rPr sz="2400" b="1" spc="-10" dirty="0">
                <a:solidFill>
                  <a:srgbClr val="C0504D"/>
                </a:solidFill>
                <a:latin typeface="Times New Roman"/>
                <a:cs typeface="Times New Roman"/>
              </a:rPr>
              <a:t> </a:t>
            </a:r>
            <a:r>
              <a:rPr sz="2400" b="1" spc="-5" dirty="0">
                <a:solidFill>
                  <a:srgbClr val="C0504D"/>
                </a:solidFill>
                <a:latin typeface="Times New Roman"/>
                <a:cs typeface="Times New Roman"/>
              </a:rPr>
              <a:t>lucky?</a:t>
            </a:r>
            <a:endParaRPr sz="2400" dirty="0">
              <a:latin typeface="Times New Roman"/>
              <a:cs typeface="Times New Roman"/>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27</a:t>
            </a:fld>
            <a:endParaRPr dirty="0"/>
          </a:p>
        </p:txBody>
      </p:sp>
      <p:sp>
        <p:nvSpPr>
          <p:cNvPr id="2" name="object 2"/>
          <p:cNvSpPr txBox="1">
            <a:spLocks noGrp="1"/>
          </p:cNvSpPr>
          <p:nvPr>
            <p:ph type="title"/>
          </p:nvPr>
        </p:nvSpPr>
        <p:spPr>
          <a:xfrm>
            <a:off x="535940" y="198913"/>
            <a:ext cx="7336790" cy="574040"/>
          </a:xfrm>
          <a:prstGeom prst="rect">
            <a:avLst/>
          </a:prstGeom>
        </p:spPr>
        <p:txBody>
          <a:bodyPr vert="horz" wrap="square" lIns="0" tIns="12700" rIns="0" bIns="0" rtlCol="0">
            <a:spAutoFit/>
          </a:bodyPr>
          <a:lstStyle/>
          <a:p>
            <a:pPr marL="12700">
              <a:lnSpc>
                <a:spcPct val="100000"/>
              </a:lnSpc>
              <a:spcBef>
                <a:spcPts val="100"/>
              </a:spcBef>
            </a:pPr>
            <a:r>
              <a:rPr sz="3600" spc="-5" dirty="0"/>
              <a:t>How</a:t>
            </a:r>
            <a:r>
              <a:rPr sz="3600" spc="-20" dirty="0"/>
              <a:t> </a:t>
            </a:r>
            <a:r>
              <a:rPr sz="3600" dirty="0"/>
              <a:t>can</a:t>
            </a:r>
            <a:r>
              <a:rPr sz="3600" spc="-25" dirty="0"/>
              <a:t> </a:t>
            </a:r>
            <a:r>
              <a:rPr sz="3600" spc="-5" dirty="0"/>
              <a:t>we</a:t>
            </a:r>
            <a:r>
              <a:rPr sz="3600" spc="-15" dirty="0"/>
              <a:t> </a:t>
            </a:r>
            <a:r>
              <a:rPr sz="3600" dirty="0"/>
              <a:t>prove</a:t>
            </a:r>
            <a:r>
              <a:rPr sz="3600" spc="-20" dirty="0"/>
              <a:t> </a:t>
            </a:r>
            <a:r>
              <a:rPr sz="3600" dirty="0"/>
              <a:t>that</a:t>
            </a:r>
            <a:r>
              <a:rPr sz="3600" spc="-15" dirty="0"/>
              <a:t> </a:t>
            </a:r>
            <a:r>
              <a:rPr sz="3600" dirty="0"/>
              <a:t>this</a:t>
            </a:r>
            <a:r>
              <a:rPr sz="3600" spc="-20" dirty="0"/>
              <a:t> </a:t>
            </a:r>
            <a:r>
              <a:rPr sz="3600" dirty="0"/>
              <a:t>always</a:t>
            </a:r>
            <a:r>
              <a:rPr sz="3600" spc="-15" dirty="0"/>
              <a:t> </a:t>
            </a:r>
            <a:r>
              <a:rPr sz="3600" dirty="0"/>
              <a:t>happens?</a:t>
            </a:r>
            <a:endParaRPr sz="3600"/>
          </a:p>
        </p:txBody>
      </p:sp>
      <p:sp>
        <p:nvSpPr>
          <p:cNvPr id="3" name="object 3"/>
          <p:cNvSpPr txBox="1"/>
          <p:nvPr/>
        </p:nvSpPr>
        <p:spPr>
          <a:xfrm>
            <a:off x="307340" y="1851152"/>
            <a:ext cx="8735060" cy="3975735"/>
          </a:xfrm>
          <a:prstGeom prst="rect">
            <a:avLst/>
          </a:prstGeom>
        </p:spPr>
        <p:txBody>
          <a:bodyPr vert="horz" wrap="square" lIns="0" tIns="12700" rIns="0" bIns="0" rtlCol="0">
            <a:spAutoFit/>
          </a:bodyPr>
          <a:lstStyle/>
          <a:p>
            <a:pPr marL="355600" marR="53975" indent="-342900" algn="just">
              <a:lnSpc>
                <a:spcPct val="100000"/>
              </a:lnSpc>
              <a:spcBef>
                <a:spcPts val="100"/>
              </a:spcBef>
            </a:pPr>
            <a:r>
              <a:rPr sz="2400" spc="-5" dirty="0">
                <a:solidFill>
                  <a:srgbClr val="E46C0A"/>
                </a:solidFill>
                <a:latin typeface="Times New Roman"/>
                <a:cs typeface="Times New Roman"/>
              </a:rPr>
              <a:t>Remember from number theory that when we </a:t>
            </a:r>
            <a:r>
              <a:rPr sz="2400" dirty="0">
                <a:solidFill>
                  <a:srgbClr val="E46C0A"/>
                </a:solidFill>
                <a:latin typeface="Times New Roman"/>
                <a:cs typeface="Times New Roman"/>
              </a:rPr>
              <a:t>add an odd </a:t>
            </a:r>
            <a:r>
              <a:rPr sz="2400" spc="-5" dirty="0">
                <a:solidFill>
                  <a:srgbClr val="E46C0A"/>
                </a:solidFill>
                <a:latin typeface="Times New Roman"/>
                <a:cs typeface="Times New Roman"/>
              </a:rPr>
              <a:t>number to </a:t>
            </a:r>
            <a:r>
              <a:rPr sz="2400" dirty="0">
                <a:solidFill>
                  <a:srgbClr val="E46C0A"/>
                </a:solidFill>
                <a:latin typeface="Times New Roman"/>
                <a:cs typeface="Times New Roman"/>
              </a:rPr>
              <a:t>an </a:t>
            </a:r>
            <a:r>
              <a:rPr sz="2400" spc="-585" dirty="0">
                <a:solidFill>
                  <a:srgbClr val="E46C0A"/>
                </a:solidFill>
                <a:latin typeface="Times New Roman"/>
                <a:cs typeface="Times New Roman"/>
              </a:rPr>
              <a:t> </a:t>
            </a:r>
            <a:r>
              <a:rPr sz="2400" dirty="0">
                <a:solidFill>
                  <a:srgbClr val="E46C0A"/>
                </a:solidFill>
                <a:latin typeface="Times New Roman"/>
                <a:cs typeface="Times New Roman"/>
              </a:rPr>
              <a:t>odd </a:t>
            </a:r>
            <a:r>
              <a:rPr sz="2400" spc="-15" dirty="0">
                <a:solidFill>
                  <a:srgbClr val="E46C0A"/>
                </a:solidFill>
                <a:latin typeface="Times New Roman"/>
                <a:cs typeface="Times New Roman"/>
              </a:rPr>
              <a:t>number, </a:t>
            </a:r>
            <a:r>
              <a:rPr sz="2400" dirty="0">
                <a:solidFill>
                  <a:srgbClr val="E46C0A"/>
                </a:solidFill>
                <a:latin typeface="Times New Roman"/>
                <a:cs typeface="Times New Roman"/>
              </a:rPr>
              <a:t>or an even </a:t>
            </a:r>
            <a:r>
              <a:rPr sz="2400" spc="-5" dirty="0">
                <a:solidFill>
                  <a:srgbClr val="E46C0A"/>
                </a:solidFill>
                <a:latin typeface="Times New Roman"/>
                <a:cs typeface="Times New Roman"/>
              </a:rPr>
              <a:t>number to </a:t>
            </a:r>
            <a:r>
              <a:rPr sz="2400" dirty="0">
                <a:solidFill>
                  <a:srgbClr val="E46C0A"/>
                </a:solidFill>
                <a:latin typeface="Times New Roman"/>
                <a:cs typeface="Times New Roman"/>
              </a:rPr>
              <a:t>an even </a:t>
            </a:r>
            <a:r>
              <a:rPr sz="2400" spc="-15" dirty="0">
                <a:solidFill>
                  <a:srgbClr val="E46C0A"/>
                </a:solidFill>
                <a:latin typeface="Times New Roman"/>
                <a:cs typeface="Times New Roman"/>
              </a:rPr>
              <a:t>number, </a:t>
            </a:r>
            <a:r>
              <a:rPr sz="2400" spc="-5" dirty="0">
                <a:solidFill>
                  <a:srgbClr val="E46C0A"/>
                </a:solidFill>
                <a:latin typeface="Times New Roman"/>
                <a:cs typeface="Times New Roman"/>
              </a:rPr>
              <a:t>we</a:t>
            </a:r>
            <a:r>
              <a:rPr sz="2400" dirty="0">
                <a:solidFill>
                  <a:srgbClr val="E46C0A"/>
                </a:solidFill>
                <a:latin typeface="Times New Roman"/>
                <a:cs typeface="Times New Roman"/>
              </a:rPr>
              <a:t> get an even </a:t>
            </a:r>
            <a:r>
              <a:rPr sz="2400" spc="-585" dirty="0">
                <a:solidFill>
                  <a:srgbClr val="E46C0A"/>
                </a:solidFill>
                <a:latin typeface="Times New Roman"/>
                <a:cs typeface="Times New Roman"/>
              </a:rPr>
              <a:t> </a:t>
            </a:r>
            <a:r>
              <a:rPr sz="2400" spc="-20" dirty="0">
                <a:solidFill>
                  <a:srgbClr val="E46C0A"/>
                </a:solidFill>
                <a:latin typeface="Times New Roman"/>
                <a:cs typeface="Times New Roman"/>
              </a:rPr>
              <a:t>number.</a:t>
            </a:r>
            <a:endParaRPr sz="2400">
              <a:latin typeface="Times New Roman"/>
              <a:cs typeface="Times New Roman"/>
            </a:endParaRPr>
          </a:p>
          <a:p>
            <a:pPr marL="355600" marR="238760" indent="-342900" algn="just">
              <a:lnSpc>
                <a:spcPct val="100000"/>
              </a:lnSpc>
              <a:spcBef>
                <a:spcPts val="575"/>
              </a:spcBef>
            </a:pPr>
            <a:r>
              <a:rPr sz="2400" spc="-5" dirty="0">
                <a:solidFill>
                  <a:srgbClr val="E46C0A"/>
                </a:solidFill>
                <a:latin typeface="Times New Roman"/>
                <a:cs typeface="Times New Roman"/>
              </a:rPr>
              <a:t>So the question becomes, </a:t>
            </a:r>
            <a:r>
              <a:rPr sz="2400" dirty="0">
                <a:solidFill>
                  <a:srgbClr val="E46C0A"/>
                </a:solidFill>
                <a:latin typeface="Times New Roman"/>
                <a:cs typeface="Times New Roman"/>
              </a:rPr>
              <a:t>does </a:t>
            </a:r>
            <a:r>
              <a:rPr sz="2400" spc="-5" dirty="0">
                <a:solidFill>
                  <a:srgbClr val="E46C0A"/>
                </a:solidFill>
                <a:latin typeface="Times New Roman"/>
                <a:cs typeface="Times New Roman"/>
              </a:rPr>
              <a:t>there exist two sets </a:t>
            </a:r>
            <a:r>
              <a:rPr sz="2400" dirty="0">
                <a:solidFill>
                  <a:srgbClr val="E46C0A"/>
                </a:solidFill>
                <a:latin typeface="Times New Roman"/>
                <a:cs typeface="Times New Roman"/>
              </a:rPr>
              <a:t>of </a:t>
            </a:r>
            <a:r>
              <a:rPr sz="2400" spc="-5" dirty="0">
                <a:solidFill>
                  <a:srgbClr val="E46C0A"/>
                </a:solidFill>
                <a:latin typeface="Times New Roman"/>
                <a:cs typeface="Times New Roman"/>
              </a:rPr>
              <a:t>coordinates that </a:t>
            </a:r>
            <a:r>
              <a:rPr sz="2400" spc="-585" dirty="0">
                <a:solidFill>
                  <a:srgbClr val="E46C0A"/>
                </a:solidFill>
                <a:latin typeface="Times New Roman"/>
                <a:cs typeface="Times New Roman"/>
              </a:rPr>
              <a:t> </a:t>
            </a:r>
            <a:r>
              <a:rPr sz="2400" dirty="0">
                <a:solidFill>
                  <a:srgbClr val="E46C0A"/>
                </a:solidFill>
                <a:latin typeface="Times New Roman"/>
                <a:cs typeface="Times New Roman"/>
              </a:rPr>
              <a:t>have</a:t>
            </a:r>
            <a:r>
              <a:rPr sz="2400" spc="-10" dirty="0">
                <a:solidFill>
                  <a:srgbClr val="E46C0A"/>
                </a:solidFill>
                <a:latin typeface="Times New Roman"/>
                <a:cs typeface="Times New Roman"/>
              </a:rPr>
              <a:t> </a:t>
            </a:r>
            <a:r>
              <a:rPr sz="2400" spc="-5" dirty="0">
                <a:solidFill>
                  <a:srgbClr val="E46C0A"/>
                </a:solidFill>
                <a:latin typeface="Times New Roman"/>
                <a:cs typeface="Times New Roman"/>
              </a:rPr>
              <a:t>the</a:t>
            </a:r>
            <a:r>
              <a:rPr sz="2400" dirty="0">
                <a:solidFill>
                  <a:srgbClr val="E46C0A"/>
                </a:solidFill>
                <a:latin typeface="Times New Roman"/>
                <a:cs typeface="Times New Roman"/>
              </a:rPr>
              <a:t> </a:t>
            </a:r>
            <a:r>
              <a:rPr sz="2400" spc="-5" dirty="0">
                <a:solidFill>
                  <a:srgbClr val="E46C0A"/>
                </a:solidFill>
                <a:latin typeface="Times New Roman"/>
                <a:cs typeface="Times New Roman"/>
              </a:rPr>
              <a:t>same</a:t>
            </a:r>
            <a:r>
              <a:rPr sz="2400" spc="-10" dirty="0">
                <a:solidFill>
                  <a:srgbClr val="E46C0A"/>
                </a:solidFill>
                <a:latin typeface="Times New Roman"/>
                <a:cs typeface="Times New Roman"/>
              </a:rPr>
              <a:t> </a:t>
            </a:r>
            <a:r>
              <a:rPr sz="2400" spc="-5" dirty="0">
                <a:solidFill>
                  <a:srgbClr val="E46C0A"/>
                </a:solidFill>
                <a:latin typeface="Times New Roman"/>
                <a:cs typeface="Times New Roman"/>
              </a:rPr>
              <a:t>parity</a:t>
            </a:r>
            <a:r>
              <a:rPr sz="2400" spc="-10" dirty="0">
                <a:solidFill>
                  <a:srgbClr val="E46C0A"/>
                </a:solidFill>
                <a:latin typeface="Times New Roman"/>
                <a:cs typeface="Times New Roman"/>
              </a:rPr>
              <a:t> </a:t>
            </a:r>
            <a:r>
              <a:rPr sz="2400" spc="-5" dirty="0">
                <a:solidFill>
                  <a:srgbClr val="E46C0A"/>
                </a:solidFill>
                <a:latin typeface="Times New Roman"/>
                <a:cs typeface="Times New Roman"/>
              </a:rPr>
              <a:t>(i.e., their</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odd/even</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order</a:t>
            </a:r>
            <a:r>
              <a:rPr sz="2400" dirty="0">
                <a:solidFill>
                  <a:srgbClr val="E46C0A"/>
                </a:solidFill>
                <a:latin typeface="Times New Roman"/>
                <a:cs typeface="Times New Roman"/>
              </a:rPr>
              <a:t> </a:t>
            </a:r>
            <a:r>
              <a:rPr sz="2400" spc="-5" dirty="0">
                <a:solidFill>
                  <a:srgbClr val="E46C0A"/>
                </a:solidFill>
                <a:latin typeface="Times New Roman"/>
                <a:cs typeface="Times New Roman"/>
              </a:rPr>
              <a:t>is</a:t>
            </a:r>
            <a:r>
              <a:rPr sz="2400" dirty="0">
                <a:solidFill>
                  <a:srgbClr val="E46C0A"/>
                </a:solidFill>
                <a:latin typeface="Times New Roman"/>
                <a:cs typeface="Times New Roman"/>
              </a:rPr>
              <a:t> </a:t>
            </a:r>
            <a:r>
              <a:rPr sz="2400" spc="-5" dirty="0">
                <a:solidFill>
                  <a:srgbClr val="E46C0A"/>
                </a:solidFill>
                <a:latin typeface="Times New Roman"/>
                <a:cs typeface="Times New Roman"/>
              </a:rPr>
              <a:t>the same)?</a:t>
            </a:r>
            <a:endParaRPr sz="2400">
              <a:latin typeface="Times New Roman"/>
              <a:cs typeface="Times New Roman"/>
            </a:endParaRPr>
          </a:p>
          <a:p>
            <a:pPr marL="12700" algn="just">
              <a:lnSpc>
                <a:spcPct val="100000"/>
              </a:lnSpc>
              <a:spcBef>
                <a:spcPts val="575"/>
              </a:spcBef>
            </a:pPr>
            <a:r>
              <a:rPr sz="2400" spc="-5" dirty="0">
                <a:solidFill>
                  <a:srgbClr val="E46C0A"/>
                </a:solidFill>
                <a:latin typeface="Times New Roman"/>
                <a:cs typeface="Times New Roman"/>
              </a:rPr>
              <a:t>From</a:t>
            </a:r>
            <a:r>
              <a:rPr sz="2400" dirty="0">
                <a:solidFill>
                  <a:srgbClr val="E46C0A"/>
                </a:solidFill>
                <a:latin typeface="Times New Roman"/>
                <a:cs typeface="Times New Roman"/>
              </a:rPr>
              <a:t> </a:t>
            </a:r>
            <a:r>
              <a:rPr sz="2400" spc="-5" dirty="0">
                <a:solidFill>
                  <a:srgbClr val="E46C0A"/>
                </a:solidFill>
                <a:latin typeface="Times New Roman"/>
                <a:cs typeface="Times New Roman"/>
              </a:rPr>
              <a:t>the product</a:t>
            </a:r>
            <a:r>
              <a:rPr sz="2400" spc="-10" dirty="0">
                <a:solidFill>
                  <a:srgbClr val="E46C0A"/>
                </a:solidFill>
                <a:latin typeface="Times New Roman"/>
                <a:cs typeface="Times New Roman"/>
              </a:rPr>
              <a:t> </a:t>
            </a:r>
            <a:r>
              <a:rPr sz="2400" spc="-5" dirty="0">
                <a:solidFill>
                  <a:srgbClr val="E46C0A"/>
                </a:solidFill>
                <a:latin typeface="Times New Roman"/>
                <a:cs typeface="Times New Roman"/>
              </a:rPr>
              <a:t>rule</a:t>
            </a:r>
            <a:r>
              <a:rPr sz="2400" dirty="0">
                <a:solidFill>
                  <a:srgbClr val="E46C0A"/>
                </a:solidFill>
                <a:latin typeface="Times New Roman"/>
                <a:cs typeface="Times New Roman"/>
              </a:rPr>
              <a:t> </a:t>
            </a:r>
            <a:r>
              <a:rPr sz="2400" spc="-5" dirty="0">
                <a:solidFill>
                  <a:srgbClr val="E46C0A"/>
                </a:solidFill>
                <a:latin typeface="Times New Roman"/>
                <a:cs typeface="Times New Roman"/>
              </a:rPr>
              <a:t>there are</a:t>
            </a:r>
            <a:r>
              <a:rPr sz="2400" spc="-10" dirty="0">
                <a:solidFill>
                  <a:srgbClr val="E46C0A"/>
                </a:solidFill>
                <a:latin typeface="Times New Roman"/>
                <a:cs typeface="Times New Roman"/>
              </a:rPr>
              <a:t> </a:t>
            </a:r>
            <a:r>
              <a:rPr sz="2400" dirty="0">
                <a:solidFill>
                  <a:srgbClr val="E46C0A"/>
                </a:solidFill>
                <a:latin typeface="Times New Roman"/>
                <a:cs typeface="Times New Roman"/>
              </a:rPr>
              <a:t>2*2*2</a:t>
            </a:r>
            <a:r>
              <a:rPr sz="2400" spc="5" dirty="0">
                <a:solidFill>
                  <a:srgbClr val="E46C0A"/>
                </a:solidFill>
                <a:latin typeface="Times New Roman"/>
                <a:cs typeface="Times New Roman"/>
              </a:rPr>
              <a:t> </a:t>
            </a:r>
            <a:r>
              <a:rPr sz="2400" dirty="0">
                <a:solidFill>
                  <a:srgbClr val="E46C0A"/>
                </a:solidFill>
                <a:latin typeface="Times New Roman"/>
                <a:cs typeface="Times New Roman"/>
              </a:rPr>
              <a:t>=</a:t>
            </a:r>
            <a:r>
              <a:rPr sz="2400" spc="-5" dirty="0">
                <a:solidFill>
                  <a:srgbClr val="E46C0A"/>
                </a:solidFill>
                <a:latin typeface="Times New Roman"/>
                <a:cs typeface="Times New Roman"/>
              </a:rPr>
              <a:t> </a:t>
            </a:r>
            <a:r>
              <a:rPr sz="2400" dirty="0">
                <a:solidFill>
                  <a:srgbClr val="E46C0A"/>
                </a:solidFill>
                <a:latin typeface="Times New Roman"/>
                <a:cs typeface="Times New Roman"/>
              </a:rPr>
              <a:t>8</a:t>
            </a:r>
            <a:r>
              <a:rPr sz="2400" spc="5" dirty="0">
                <a:solidFill>
                  <a:srgbClr val="E46C0A"/>
                </a:solidFill>
                <a:latin typeface="Times New Roman"/>
                <a:cs typeface="Times New Roman"/>
              </a:rPr>
              <a:t> </a:t>
            </a:r>
            <a:r>
              <a:rPr sz="2400" spc="-5" dirty="0">
                <a:solidFill>
                  <a:srgbClr val="E46C0A"/>
                </a:solidFill>
                <a:latin typeface="Times New Roman"/>
                <a:cs typeface="Times New Roman"/>
              </a:rPr>
              <a:t>possible</a:t>
            </a:r>
            <a:r>
              <a:rPr sz="2400" dirty="0">
                <a:solidFill>
                  <a:srgbClr val="E46C0A"/>
                </a:solidFill>
                <a:latin typeface="Times New Roman"/>
                <a:cs typeface="Times New Roman"/>
              </a:rPr>
              <a:t> </a:t>
            </a:r>
            <a:r>
              <a:rPr sz="2400" spc="-5" dirty="0">
                <a:solidFill>
                  <a:srgbClr val="E46C0A"/>
                </a:solidFill>
                <a:latin typeface="Times New Roman"/>
                <a:cs typeface="Times New Roman"/>
              </a:rPr>
              <a:t>parities.</a:t>
            </a:r>
            <a:endParaRPr sz="2400">
              <a:latin typeface="Times New Roman"/>
              <a:cs typeface="Times New Roman"/>
            </a:endParaRPr>
          </a:p>
          <a:p>
            <a:pPr marL="355600" marR="5080" indent="-342900">
              <a:lnSpc>
                <a:spcPct val="100000"/>
              </a:lnSpc>
              <a:spcBef>
                <a:spcPts val="575"/>
              </a:spcBef>
            </a:pPr>
            <a:r>
              <a:rPr sz="2400" spc="-5" dirty="0">
                <a:solidFill>
                  <a:srgbClr val="E46C0A"/>
                </a:solidFill>
                <a:latin typeface="Times New Roman"/>
                <a:cs typeface="Times New Roman"/>
              </a:rPr>
              <a:t>There are</a:t>
            </a:r>
            <a:r>
              <a:rPr sz="2400" dirty="0">
                <a:solidFill>
                  <a:srgbClr val="E46C0A"/>
                </a:solidFill>
                <a:latin typeface="Times New Roman"/>
                <a:cs typeface="Times New Roman"/>
              </a:rPr>
              <a:t> </a:t>
            </a:r>
            <a:r>
              <a:rPr sz="2400" spc="-5" dirty="0">
                <a:solidFill>
                  <a:srgbClr val="E46C0A"/>
                </a:solidFill>
                <a:latin typeface="Times New Roman"/>
                <a:cs typeface="Times New Roman"/>
              </a:rPr>
              <a:t>nine points,</a:t>
            </a:r>
            <a:r>
              <a:rPr sz="2400" dirty="0">
                <a:solidFill>
                  <a:srgbClr val="E46C0A"/>
                </a:solidFill>
                <a:latin typeface="Times New Roman"/>
                <a:cs typeface="Times New Roman"/>
              </a:rPr>
              <a:t> so</a:t>
            </a:r>
            <a:r>
              <a:rPr sz="2400" spc="10" dirty="0">
                <a:solidFill>
                  <a:srgbClr val="E46C0A"/>
                </a:solidFill>
                <a:latin typeface="Times New Roman"/>
                <a:cs typeface="Times New Roman"/>
              </a:rPr>
              <a:t> </a:t>
            </a:r>
            <a:r>
              <a:rPr sz="2400" dirty="0">
                <a:solidFill>
                  <a:srgbClr val="E46C0A"/>
                </a:solidFill>
                <a:latin typeface="Times New Roman"/>
                <a:cs typeface="Times New Roman"/>
              </a:rPr>
              <a:t>by</a:t>
            </a:r>
            <a:r>
              <a:rPr sz="2400" spc="5" dirty="0">
                <a:solidFill>
                  <a:srgbClr val="E46C0A"/>
                </a:solidFill>
                <a:latin typeface="Times New Roman"/>
                <a:cs typeface="Times New Roman"/>
              </a:rPr>
              <a:t> </a:t>
            </a:r>
            <a:r>
              <a:rPr sz="2400" spc="-5" dirty="0">
                <a:solidFill>
                  <a:srgbClr val="E46C0A"/>
                </a:solidFill>
                <a:latin typeface="Times New Roman"/>
                <a:cs typeface="Times New Roman"/>
              </a:rPr>
              <a:t>the</a:t>
            </a:r>
            <a:r>
              <a:rPr sz="2400" dirty="0">
                <a:solidFill>
                  <a:srgbClr val="E46C0A"/>
                </a:solidFill>
                <a:latin typeface="Times New Roman"/>
                <a:cs typeface="Times New Roman"/>
              </a:rPr>
              <a:t> </a:t>
            </a:r>
            <a:r>
              <a:rPr sz="2400" spc="-5" dirty="0">
                <a:solidFill>
                  <a:srgbClr val="E46C0A"/>
                </a:solidFill>
                <a:latin typeface="Times New Roman"/>
                <a:cs typeface="Times New Roman"/>
              </a:rPr>
              <a:t>pigeonhole</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principle,</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two</a:t>
            </a:r>
            <a:r>
              <a:rPr sz="2400" spc="5" dirty="0">
                <a:solidFill>
                  <a:srgbClr val="E46C0A"/>
                </a:solidFill>
                <a:latin typeface="Times New Roman"/>
                <a:cs typeface="Times New Roman"/>
              </a:rPr>
              <a:t> </a:t>
            </a:r>
            <a:r>
              <a:rPr sz="2400" dirty="0">
                <a:solidFill>
                  <a:srgbClr val="E46C0A"/>
                </a:solidFill>
                <a:latin typeface="Times New Roman"/>
                <a:cs typeface="Times New Roman"/>
              </a:rPr>
              <a:t>of</a:t>
            </a:r>
            <a:r>
              <a:rPr sz="2400" spc="5" dirty="0">
                <a:solidFill>
                  <a:srgbClr val="E46C0A"/>
                </a:solidFill>
                <a:latin typeface="Times New Roman"/>
                <a:cs typeface="Times New Roman"/>
              </a:rPr>
              <a:t> </a:t>
            </a:r>
            <a:r>
              <a:rPr sz="2400" spc="-5" dirty="0">
                <a:solidFill>
                  <a:srgbClr val="E46C0A"/>
                </a:solidFill>
                <a:latin typeface="Times New Roman"/>
                <a:cs typeface="Times New Roman"/>
              </a:rPr>
              <a:t>them</a:t>
            </a:r>
            <a:r>
              <a:rPr sz="2400" spc="-10" dirty="0">
                <a:solidFill>
                  <a:srgbClr val="E46C0A"/>
                </a:solidFill>
                <a:latin typeface="Times New Roman"/>
                <a:cs typeface="Times New Roman"/>
              </a:rPr>
              <a:t> </a:t>
            </a:r>
            <a:r>
              <a:rPr sz="2400" spc="-5" dirty="0">
                <a:solidFill>
                  <a:srgbClr val="E46C0A"/>
                </a:solidFill>
                <a:latin typeface="Times New Roman"/>
                <a:cs typeface="Times New Roman"/>
              </a:rPr>
              <a:t>must </a:t>
            </a:r>
            <a:r>
              <a:rPr sz="2400" spc="-585" dirty="0">
                <a:solidFill>
                  <a:srgbClr val="E46C0A"/>
                </a:solidFill>
                <a:latin typeface="Times New Roman"/>
                <a:cs typeface="Times New Roman"/>
              </a:rPr>
              <a:t> </a:t>
            </a:r>
            <a:r>
              <a:rPr sz="2400" dirty="0">
                <a:solidFill>
                  <a:srgbClr val="E46C0A"/>
                </a:solidFill>
                <a:latin typeface="Times New Roman"/>
                <a:cs typeface="Times New Roman"/>
              </a:rPr>
              <a:t>be </a:t>
            </a:r>
            <a:r>
              <a:rPr sz="2400" spc="-5" dirty="0">
                <a:solidFill>
                  <a:srgbClr val="E46C0A"/>
                </a:solidFill>
                <a:latin typeface="Times New Roman"/>
                <a:cs typeface="Times New Roman"/>
              </a:rPr>
              <a:t>the same (i.e., all the values </a:t>
            </a:r>
            <a:r>
              <a:rPr sz="2400" dirty="0">
                <a:solidFill>
                  <a:srgbClr val="E46C0A"/>
                </a:solidFill>
                <a:latin typeface="Times New Roman"/>
                <a:cs typeface="Times New Roman"/>
              </a:rPr>
              <a:t>odd or </a:t>
            </a:r>
            <a:r>
              <a:rPr sz="2400" spc="-5" dirty="0">
                <a:solidFill>
                  <a:srgbClr val="E46C0A"/>
                </a:solidFill>
                <a:latin typeface="Times New Roman"/>
                <a:cs typeface="Times New Roman"/>
              </a:rPr>
              <a:t>all three values even</a:t>
            </a:r>
            <a:r>
              <a:rPr sz="2400" spc="-5" dirty="0">
                <a:solidFill>
                  <a:srgbClr val="E46C0A"/>
                </a:solidFill>
                <a:latin typeface="Symbol"/>
                <a:cs typeface="Symbol"/>
              </a:rPr>
              <a:t></a:t>
            </a:r>
            <a:r>
              <a:rPr sz="2400" spc="-5" dirty="0">
                <a:solidFill>
                  <a:srgbClr val="E46C0A"/>
                </a:solidFill>
                <a:latin typeface="Times New Roman"/>
                <a:cs typeface="Times New Roman"/>
              </a:rPr>
              <a:t>their </a:t>
            </a:r>
            <a:r>
              <a:rPr sz="2400" dirty="0">
                <a:solidFill>
                  <a:srgbClr val="E46C0A"/>
                </a:solidFill>
                <a:latin typeface="Times New Roman"/>
                <a:cs typeface="Times New Roman"/>
              </a:rPr>
              <a:t> </a:t>
            </a:r>
            <a:r>
              <a:rPr sz="2400" spc="-5" dirty="0">
                <a:solidFill>
                  <a:srgbClr val="E46C0A"/>
                </a:solidFill>
                <a:latin typeface="Times New Roman"/>
                <a:cs typeface="Times New Roman"/>
              </a:rPr>
              <a:t>sums are</a:t>
            </a:r>
            <a:r>
              <a:rPr sz="2400" spc="-10" dirty="0">
                <a:solidFill>
                  <a:srgbClr val="E46C0A"/>
                </a:solidFill>
                <a:latin typeface="Times New Roman"/>
                <a:cs typeface="Times New Roman"/>
              </a:rPr>
              <a:t> </a:t>
            </a:r>
            <a:r>
              <a:rPr sz="2400" spc="-5" dirty="0">
                <a:solidFill>
                  <a:srgbClr val="E46C0A"/>
                </a:solidFill>
                <a:latin typeface="Times New Roman"/>
                <a:cs typeface="Times New Roman"/>
              </a:rPr>
              <a:t>all</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even!).</a:t>
            </a:r>
            <a:endParaRPr sz="2400">
              <a:latin typeface="Times New Roman"/>
              <a:cs typeface="Times New Roman"/>
            </a:endParaRPr>
          </a:p>
          <a:p>
            <a:pPr marL="12700">
              <a:lnSpc>
                <a:spcPct val="100000"/>
              </a:lnSpc>
              <a:spcBef>
                <a:spcPts val="575"/>
              </a:spcBef>
            </a:pPr>
            <a:r>
              <a:rPr sz="2400" spc="-5" dirty="0">
                <a:solidFill>
                  <a:srgbClr val="E46C0A"/>
                </a:solidFill>
                <a:latin typeface="Times New Roman"/>
                <a:cs typeface="Times New Roman"/>
              </a:rPr>
              <a:t>Therefore </a:t>
            </a:r>
            <a:r>
              <a:rPr sz="2400" dirty="0">
                <a:solidFill>
                  <a:srgbClr val="E46C0A"/>
                </a:solidFill>
                <a:latin typeface="Times New Roman"/>
                <a:cs typeface="Times New Roman"/>
              </a:rPr>
              <a:t>at</a:t>
            </a:r>
            <a:r>
              <a:rPr sz="2400" spc="-5" dirty="0">
                <a:solidFill>
                  <a:srgbClr val="E46C0A"/>
                </a:solidFill>
                <a:latin typeface="Times New Roman"/>
                <a:cs typeface="Times New Roman"/>
              </a:rPr>
              <a:t> least</a:t>
            </a:r>
            <a:r>
              <a:rPr sz="2400" spc="-15" dirty="0">
                <a:solidFill>
                  <a:srgbClr val="E46C0A"/>
                </a:solidFill>
                <a:latin typeface="Times New Roman"/>
                <a:cs typeface="Times New Roman"/>
              </a:rPr>
              <a:t> </a:t>
            </a:r>
            <a:r>
              <a:rPr sz="2400" dirty="0">
                <a:solidFill>
                  <a:srgbClr val="E46C0A"/>
                </a:solidFill>
                <a:latin typeface="Times New Roman"/>
                <a:cs typeface="Times New Roman"/>
              </a:rPr>
              <a:t>one </a:t>
            </a:r>
            <a:r>
              <a:rPr sz="2400" spc="-5" dirty="0">
                <a:solidFill>
                  <a:srgbClr val="E46C0A"/>
                </a:solidFill>
                <a:latin typeface="Times New Roman"/>
                <a:cs typeface="Times New Roman"/>
              </a:rPr>
              <a:t>midpoint</a:t>
            </a:r>
            <a:r>
              <a:rPr sz="2400" spc="-10" dirty="0">
                <a:solidFill>
                  <a:srgbClr val="E46C0A"/>
                </a:solidFill>
                <a:latin typeface="Times New Roman"/>
                <a:cs typeface="Times New Roman"/>
              </a:rPr>
              <a:t> </a:t>
            </a:r>
            <a:r>
              <a:rPr sz="2400" spc="-5" dirty="0">
                <a:solidFill>
                  <a:srgbClr val="E46C0A"/>
                </a:solidFill>
                <a:latin typeface="Times New Roman"/>
                <a:cs typeface="Times New Roman"/>
              </a:rPr>
              <a:t>must</a:t>
            </a:r>
            <a:r>
              <a:rPr sz="2400" dirty="0">
                <a:solidFill>
                  <a:srgbClr val="E46C0A"/>
                </a:solidFill>
                <a:latin typeface="Times New Roman"/>
                <a:cs typeface="Times New Roman"/>
              </a:rPr>
              <a:t> have</a:t>
            </a:r>
            <a:r>
              <a:rPr sz="2400" spc="-5" dirty="0">
                <a:solidFill>
                  <a:srgbClr val="E46C0A"/>
                </a:solidFill>
                <a:latin typeface="Times New Roman"/>
                <a:cs typeface="Times New Roman"/>
              </a:rPr>
              <a:t> integer</a:t>
            </a:r>
            <a:r>
              <a:rPr sz="2400" spc="-15" dirty="0">
                <a:solidFill>
                  <a:srgbClr val="E46C0A"/>
                </a:solidFill>
                <a:latin typeface="Times New Roman"/>
                <a:cs typeface="Times New Roman"/>
              </a:rPr>
              <a:t> </a:t>
            </a:r>
            <a:r>
              <a:rPr sz="2400" spc="-5" dirty="0">
                <a:solidFill>
                  <a:srgbClr val="E46C0A"/>
                </a:solidFill>
                <a:latin typeface="Times New Roman"/>
                <a:cs typeface="Times New Roman"/>
              </a:rPr>
              <a:t>coordinates.</a:t>
            </a:r>
            <a:endParaRPr sz="2400">
              <a:latin typeface="Times New Roman"/>
              <a:cs typeface="Times New Roman"/>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475609" y="285400"/>
            <a:ext cx="2192020" cy="574040"/>
          </a:xfrm>
          <a:prstGeom prst="rect">
            <a:avLst/>
          </a:prstGeom>
        </p:spPr>
        <p:txBody>
          <a:bodyPr vert="horz" wrap="square" lIns="0" tIns="12700" rIns="0" bIns="0" rtlCol="0">
            <a:spAutoFit/>
          </a:bodyPr>
          <a:lstStyle/>
          <a:p>
            <a:pPr marL="12700">
              <a:lnSpc>
                <a:spcPct val="100000"/>
              </a:lnSpc>
              <a:spcBef>
                <a:spcPts val="100"/>
              </a:spcBef>
            </a:pPr>
            <a:r>
              <a:rPr sz="3600" spc="-5" dirty="0"/>
              <a:t>Permutations</a:t>
            </a:r>
            <a:endParaRPr sz="3600"/>
          </a:p>
        </p:txBody>
      </p:sp>
      <p:pic>
        <p:nvPicPr>
          <p:cNvPr id="3" name="object 3"/>
          <p:cNvPicPr/>
          <p:nvPr/>
        </p:nvPicPr>
        <p:blipFill>
          <a:blip r:embed="rId2" cstate="print"/>
          <a:stretch>
            <a:fillRect/>
          </a:stretch>
        </p:blipFill>
        <p:spPr>
          <a:xfrm>
            <a:off x="548640" y="1142238"/>
            <a:ext cx="139446" cy="142494"/>
          </a:xfrm>
          <a:prstGeom prst="rect">
            <a:avLst/>
          </a:prstGeom>
        </p:spPr>
      </p:pic>
      <p:sp>
        <p:nvSpPr>
          <p:cNvPr id="4" name="object 4"/>
          <p:cNvSpPr txBox="1"/>
          <p:nvPr/>
        </p:nvSpPr>
        <p:spPr>
          <a:xfrm>
            <a:off x="878737" y="1015238"/>
            <a:ext cx="7632700" cy="5389880"/>
          </a:xfrm>
          <a:prstGeom prst="rect">
            <a:avLst/>
          </a:prstGeom>
        </p:spPr>
        <p:txBody>
          <a:bodyPr vert="horz" wrap="square" lIns="0" tIns="12065" rIns="0" bIns="0" rtlCol="0">
            <a:spAutoFit/>
          </a:bodyPr>
          <a:lstStyle/>
          <a:p>
            <a:pPr marL="12700" marR="9525">
              <a:lnSpc>
                <a:spcPct val="100000"/>
              </a:lnSpc>
              <a:spcBef>
                <a:spcPts val="95"/>
              </a:spcBef>
            </a:pPr>
            <a:r>
              <a:rPr sz="2000" spc="-5" dirty="0">
                <a:latin typeface="Times New Roman"/>
                <a:cs typeface="Times New Roman"/>
              </a:rPr>
              <a:t>Many</a:t>
            </a:r>
            <a:r>
              <a:rPr sz="2000" dirty="0">
                <a:latin typeface="Times New Roman"/>
                <a:cs typeface="Times New Roman"/>
              </a:rPr>
              <a:t> </a:t>
            </a:r>
            <a:r>
              <a:rPr sz="2000" spc="-5" dirty="0">
                <a:latin typeface="Times New Roman"/>
                <a:cs typeface="Times New Roman"/>
              </a:rPr>
              <a:t>counting</a:t>
            </a:r>
            <a:r>
              <a:rPr sz="2000" spc="-15" dirty="0">
                <a:latin typeface="Times New Roman"/>
                <a:cs typeface="Times New Roman"/>
              </a:rPr>
              <a:t> </a:t>
            </a:r>
            <a:r>
              <a:rPr sz="2000" spc="-5" dirty="0">
                <a:latin typeface="Times New Roman"/>
                <a:cs typeface="Times New Roman"/>
              </a:rPr>
              <a:t>problems</a:t>
            </a:r>
            <a:r>
              <a:rPr sz="2000" spc="-15" dirty="0">
                <a:latin typeface="Times New Roman"/>
                <a:cs typeface="Times New Roman"/>
              </a:rPr>
              <a:t> </a:t>
            </a:r>
            <a:r>
              <a:rPr sz="2000" spc="-5" dirty="0">
                <a:latin typeface="Times New Roman"/>
                <a:cs typeface="Times New Roman"/>
              </a:rPr>
              <a:t>can</a:t>
            </a:r>
            <a:r>
              <a:rPr sz="2000" spc="5" dirty="0">
                <a:latin typeface="Times New Roman"/>
                <a:cs typeface="Times New Roman"/>
              </a:rPr>
              <a:t> </a:t>
            </a:r>
            <a:r>
              <a:rPr sz="2000" spc="-5" dirty="0">
                <a:latin typeface="Times New Roman"/>
                <a:cs typeface="Times New Roman"/>
              </a:rPr>
              <a:t>be</a:t>
            </a:r>
            <a:r>
              <a:rPr sz="2000" spc="5" dirty="0">
                <a:latin typeface="Times New Roman"/>
                <a:cs typeface="Times New Roman"/>
              </a:rPr>
              <a:t> </a:t>
            </a:r>
            <a:r>
              <a:rPr sz="2000" spc="-5" dirty="0">
                <a:latin typeface="Times New Roman"/>
                <a:cs typeface="Times New Roman"/>
              </a:rPr>
              <a:t>solved</a:t>
            </a:r>
            <a:r>
              <a:rPr sz="2000" spc="-15" dirty="0">
                <a:latin typeface="Times New Roman"/>
                <a:cs typeface="Times New Roman"/>
              </a:rPr>
              <a:t> </a:t>
            </a:r>
            <a:r>
              <a:rPr sz="2000" spc="-5" dirty="0">
                <a:latin typeface="Times New Roman"/>
                <a:cs typeface="Times New Roman"/>
              </a:rPr>
              <a:t>by</a:t>
            </a:r>
            <a:r>
              <a:rPr sz="2000" spc="10" dirty="0">
                <a:latin typeface="Times New Roman"/>
                <a:cs typeface="Times New Roman"/>
              </a:rPr>
              <a:t> </a:t>
            </a:r>
            <a:r>
              <a:rPr sz="2000" spc="-5" dirty="0">
                <a:latin typeface="Times New Roman"/>
                <a:cs typeface="Times New Roman"/>
              </a:rPr>
              <a:t>finding</a:t>
            </a:r>
            <a:r>
              <a:rPr sz="2000" spc="-15" dirty="0">
                <a:latin typeface="Times New Roman"/>
                <a:cs typeface="Times New Roman"/>
              </a:rPr>
              <a:t> </a:t>
            </a:r>
            <a:r>
              <a:rPr sz="2000" spc="-5" dirty="0">
                <a:latin typeface="Times New Roman"/>
                <a:cs typeface="Times New Roman"/>
              </a:rPr>
              <a:t>the number of ways</a:t>
            </a:r>
            <a:r>
              <a:rPr sz="2000" spc="15" dirty="0">
                <a:latin typeface="Times New Roman"/>
                <a:cs typeface="Times New Roman"/>
              </a:rPr>
              <a:t> </a:t>
            </a:r>
            <a:r>
              <a:rPr sz="2000" spc="-5" dirty="0">
                <a:latin typeface="Times New Roman"/>
                <a:cs typeface="Times New Roman"/>
              </a:rPr>
              <a:t>to </a:t>
            </a:r>
            <a:r>
              <a:rPr sz="2000" dirty="0">
                <a:latin typeface="Times New Roman"/>
                <a:cs typeface="Times New Roman"/>
              </a:rPr>
              <a:t> </a:t>
            </a:r>
            <a:r>
              <a:rPr sz="2000" spc="-5" dirty="0">
                <a:latin typeface="Times New Roman"/>
                <a:cs typeface="Times New Roman"/>
              </a:rPr>
              <a:t>arrange</a:t>
            </a:r>
            <a:r>
              <a:rPr sz="2000" spc="-10" dirty="0">
                <a:latin typeface="Times New Roman"/>
                <a:cs typeface="Times New Roman"/>
              </a:rPr>
              <a:t> </a:t>
            </a:r>
            <a:r>
              <a:rPr sz="2000" spc="-5" dirty="0">
                <a:latin typeface="Times New Roman"/>
                <a:cs typeface="Times New Roman"/>
              </a:rPr>
              <a:t>a</a:t>
            </a:r>
            <a:r>
              <a:rPr sz="2000" spc="15" dirty="0">
                <a:latin typeface="Times New Roman"/>
                <a:cs typeface="Times New Roman"/>
              </a:rPr>
              <a:t> </a:t>
            </a:r>
            <a:r>
              <a:rPr sz="2000" spc="-5" dirty="0">
                <a:latin typeface="Times New Roman"/>
                <a:cs typeface="Times New Roman"/>
              </a:rPr>
              <a:t>specified</a:t>
            </a:r>
            <a:r>
              <a:rPr sz="2000" spc="-15" dirty="0">
                <a:latin typeface="Times New Roman"/>
                <a:cs typeface="Times New Roman"/>
              </a:rPr>
              <a:t> </a:t>
            </a:r>
            <a:r>
              <a:rPr sz="2000" spc="-5" dirty="0">
                <a:latin typeface="Times New Roman"/>
                <a:cs typeface="Times New Roman"/>
              </a:rPr>
              <a:t>number of distinct</a:t>
            </a:r>
            <a:r>
              <a:rPr sz="2000" spc="5" dirty="0">
                <a:latin typeface="Times New Roman"/>
                <a:cs typeface="Times New Roman"/>
              </a:rPr>
              <a:t> </a:t>
            </a:r>
            <a:r>
              <a:rPr sz="2000" spc="-5" dirty="0">
                <a:latin typeface="Times New Roman"/>
                <a:cs typeface="Times New Roman"/>
              </a:rPr>
              <a:t>elements</a:t>
            </a:r>
            <a:r>
              <a:rPr sz="2000" spc="-20" dirty="0">
                <a:latin typeface="Times New Roman"/>
                <a:cs typeface="Times New Roman"/>
              </a:rPr>
              <a:t> </a:t>
            </a:r>
            <a:r>
              <a:rPr sz="2000" spc="-5" dirty="0">
                <a:latin typeface="Times New Roman"/>
                <a:cs typeface="Times New Roman"/>
              </a:rPr>
              <a:t>of</a:t>
            </a:r>
            <a:r>
              <a:rPr sz="2000" spc="5"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set of a</a:t>
            </a:r>
            <a:r>
              <a:rPr sz="2000" spc="15" dirty="0">
                <a:latin typeface="Times New Roman"/>
                <a:cs typeface="Times New Roman"/>
              </a:rPr>
              <a:t> </a:t>
            </a:r>
            <a:r>
              <a:rPr sz="2000" spc="-5" dirty="0">
                <a:latin typeface="Times New Roman"/>
                <a:cs typeface="Times New Roman"/>
              </a:rPr>
              <a:t>particular</a:t>
            </a:r>
            <a:r>
              <a:rPr sz="2000" spc="-15" dirty="0">
                <a:latin typeface="Times New Roman"/>
                <a:cs typeface="Times New Roman"/>
              </a:rPr>
              <a:t> </a:t>
            </a:r>
            <a:r>
              <a:rPr sz="2000" spc="-5" dirty="0">
                <a:latin typeface="Times New Roman"/>
                <a:cs typeface="Times New Roman"/>
              </a:rPr>
              <a:t>size, </a:t>
            </a:r>
            <a:r>
              <a:rPr sz="2000" spc="-484" dirty="0">
                <a:latin typeface="Times New Roman"/>
                <a:cs typeface="Times New Roman"/>
              </a:rPr>
              <a:t> </a:t>
            </a:r>
            <a:r>
              <a:rPr sz="2000" spc="-5" dirty="0">
                <a:latin typeface="Times New Roman"/>
                <a:cs typeface="Times New Roman"/>
              </a:rPr>
              <a:t>where</a:t>
            </a:r>
            <a:r>
              <a:rPr sz="2000" dirty="0">
                <a:latin typeface="Times New Roman"/>
                <a:cs typeface="Times New Roman"/>
              </a:rPr>
              <a:t> </a:t>
            </a:r>
            <a:r>
              <a:rPr sz="2000" spc="-5" dirty="0">
                <a:latin typeface="Times New Roman"/>
                <a:cs typeface="Times New Roman"/>
              </a:rPr>
              <a:t>the </a:t>
            </a:r>
            <a:r>
              <a:rPr sz="2000" u="sng" spc="-5" dirty="0">
                <a:uFill>
                  <a:solidFill>
                    <a:srgbClr val="000000"/>
                  </a:solidFill>
                </a:uFill>
                <a:latin typeface="Times New Roman"/>
                <a:cs typeface="Times New Roman"/>
              </a:rPr>
              <a:t>order</a:t>
            </a:r>
            <a:r>
              <a:rPr sz="2000" spc="-15" dirty="0">
                <a:latin typeface="Times New Roman"/>
                <a:cs typeface="Times New Roman"/>
              </a:rPr>
              <a:t> </a:t>
            </a:r>
            <a:r>
              <a:rPr sz="2000" spc="-5" dirty="0">
                <a:latin typeface="Times New Roman"/>
                <a:cs typeface="Times New Roman"/>
              </a:rPr>
              <a:t>of</a:t>
            </a:r>
            <a:r>
              <a:rPr sz="2000" spc="-10" dirty="0">
                <a:latin typeface="Times New Roman"/>
                <a:cs typeface="Times New Roman"/>
              </a:rPr>
              <a:t> </a:t>
            </a:r>
            <a:r>
              <a:rPr sz="2000" spc="-5" dirty="0">
                <a:latin typeface="Times New Roman"/>
                <a:cs typeface="Times New Roman"/>
              </a:rPr>
              <a:t>these</a:t>
            </a:r>
            <a:r>
              <a:rPr sz="2000" spc="-15" dirty="0">
                <a:latin typeface="Times New Roman"/>
                <a:cs typeface="Times New Roman"/>
              </a:rPr>
              <a:t> </a:t>
            </a:r>
            <a:r>
              <a:rPr sz="2000" spc="-5" dirty="0">
                <a:latin typeface="Times New Roman"/>
                <a:cs typeface="Times New Roman"/>
              </a:rPr>
              <a:t>elements</a:t>
            </a:r>
            <a:r>
              <a:rPr sz="2000" spc="-10" dirty="0">
                <a:latin typeface="Times New Roman"/>
                <a:cs typeface="Times New Roman"/>
              </a:rPr>
              <a:t> </a:t>
            </a:r>
            <a:r>
              <a:rPr sz="2000" spc="-5" dirty="0">
                <a:latin typeface="Times New Roman"/>
                <a:cs typeface="Times New Roman"/>
              </a:rPr>
              <a:t>matters.</a:t>
            </a:r>
            <a:endParaRPr sz="2000">
              <a:latin typeface="Times New Roman"/>
              <a:cs typeface="Times New Roman"/>
            </a:endParaRPr>
          </a:p>
          <a:p>
            <a:pPr marL="12700" marR="81915">
              <a:lnSpc>
                <a:spcPct val="100000"/>
              </a:lnSpc>
              <a:spcBef>
                <a:spcPts val="480"/>
              </a:spcBef>
            </a:pPr>
            <a:r>
              <a:rPr sz="2000" spc="-5" dirty="0">
                <a:latin typeface="Times New Roman"/>
                <a:cs typeface="Times New Roman"/>
              </a:rPr>
              <a:t>A </a:t>
            </a:r>
            <a:r>
              <a:rPr sz="2000" b="1" spc="-5" dirty="0">
                <a:latin typeface="Times New Roman"/>
                <a:cs typeface="Times New Roman"/>
              </a:rPr>
              <a:t>permutation </a:t>
            </a:r>
            <a:r>
              <a:rPr sz="2000" spc="-5" dirty="0">
                <a:latin typeface="Times New Roman"/>
                <a:cs typeface="Times New Roman"/>
              </a:rPr>
              <a:t>of a set of distinct objects is an </a:t>
            </a:r>
            <a:r>
              <a:rPr sz="2000" u="sng" spc="-5" dirty="0">
                <a:uFill>
                  <a:solidFill>
                    <a:srgbClr val="000000"/>
                  </a:solidFill>
                </a:uFill>
                <a:latin typeface="Times New Roman"/>
                <a:cs typeface="Times New Roman"/>
              </a:rPr>
              <a:t>ordered</a:t>
            </a:r>
            <a:r>
              <a:rPr sz="2000" spc="-5" dirty="0">
                <a:latin typeface="Times New Roman"/>
                <a:cs typeface="Times New Roman"/>
              </a:rPr>
              <a:t> arrangement of </a:t>
            </a:r>
            <a:r>
              <a:rPr sz="2000" dirty="0">
                <a:latin typeface="Times New Roman"/>
                <a:cs typeface="Times New Roman"/>
              </a:rPr>
              <a:t> </a:t>
            </a:r>
            <a:r>
              <a:rPr sz="2000" spc="-5" dirty="0">
                <a:latin typeface="Times New Roman"/>
                <a:cs typeface="Times New Roman"/>
              </a:rPr>
              <a:t>these objects. An </a:t>
            </a:r>
            <a:r>
              <a:rPr sz="2000" u="sng" spc="-5" dirty="0">
                <a:uFill>
                  <a:solidFill>
                    <a:srgbClr val="000000"/>
                  </a:solidFill>
                </a:uFill>
                <a:latin typeface="Times New Roman"/>
                <a:cs typeface="Times New Roman"/>
              </a:rPr>
              <a:t>ordered arrangement</a:t>
            </a:r>
            <a:r>
              <a:rPr sz="2000" spc="-5" dirty="0">
                <a:latin typeface="Times New Roman"/>
                <a:cs typeface="Times New Roman"/>
              </a:rPr>
              <a:t> of r elements of a set is called an </a:t>
            </a:r>
            <a:r>
              <a:rPr sz="2000" b="1" spc="-40" dirty="0">
                <a:latin typeface="Times New Roman"/>
                <a:cs typeface="Times New Roman"/>
              </a:rPr>
              <a:t>r- </a:t>
            </a:r>
            <a:r>
              <a:rPr sz="2000" b="1" spc="-484" dirty="0">
                <a:latin typeface="Times New Roman"/>
                <a:cs typeface="Times New Roman"/>
              </a:rPr>
              <a:t> </a:t>
            </a:r>
            <a:r>
              <a:rPr sz="2000" b="1" spc="-5" dirty="0">
                <a:latin typeface="Times New Roman"/>
                <a:cs typeface="Times New Roman"/>
              </a:rPr>
              <a:t>permutation.</a:t>
            </a:r>
            <a:endParaRPr sz="2000">
              <a:latin typeface="Times New Roman"/>
              <a:cs typeface="Times New Roman"/>
            </a:endParaRPr>
          </a:p>
          <a:p>
            <a:pPr marL="12700" marR="5080">
              <a:lnSpc>
                <a:spcPct val="100000"/>
              </a:lnSpc>
              <a:spcBef>
                <a:spcPts val="480"/>
              </a:spcBef>
            </a:pPr>
            <a:r>
              <a:rPr sz="2000" spc="-5" dirty="0">
                <a:latin typeface="Times New Roman"/>
                <a:cs typeface="Times New Roman"/>
              </a:rPr>
              <a:t>Example:</a:t>
            </a:r>
            <a:r>
              <a:rPr sz="2000" spc="-20" dirty="0">
                <a:latin typeface="Times New Roman"/>
                <a:cs typeface="Times New Roman"/>
              </a:rPr>
              <a:t> </a:t>
            </a:r>
            <a:r>
              <a:rPr sz="2000" spc="-5" dirty="0">
                <a:latin typeface="Times New Roman"/>
                <a:cs typeface="Times New Roman"/>
              </a:rPr>
              <a:t>How</a:t>
            </a:r>
            <a:r>
              <a:rPr sz="2000" spc="20" dirty="0">
                <a:latin typeface="Times New Roman"/>
                <a:cs typeface="Times New Roman"/>
              </a:rPr>
              <a:t> </a:t>
            </a:r>
            <a:r>
              <a:rPr sz="2000" spc="-5" dirty="0">
                <a:latin typeface="Times New Roman"/>
                <a:cs typeface="Times New Roman"/>
              </a:rPr>
              <a:t>many</a:t>
            </a:r>
            <a:r>
              <a:rPr sz="2000" dirty="0">
                <a:latin typeface="Times New Roman"/>
                <a:cs typeface="Times New Roman"/>
              </a:rPr>
              <a:t> </a:t>
            </a:r>
            <a:r>
              <a:rPr sz="2000" spc="-5" dirty="0">
                <a:latin typeface="Times New Roman"/>
                <a:cs typeface="Times New Roman"/>
              </a:rPr>
              <a:t>ways</a:t>
            </a:r>
            <a:r>
              <a:rPr sz="2000" dirty="0">
                <a:latin typeface="Times New Roman"/>
                <a:cs typeface="Times New Roman"/>
              </a:rPr>
              <a:t> </a:t>
            </a:r>
            <a:r>
              <a:rPr sz="2000" spc="-5" dirty="0">
                <a:latin typeface="Times New Roman"/>
                <a:cs typeface="Times New Roman"/>
              </a:rPr>
              <a:t>we</a:t>
            </a:r>
            <a:r>
              <a:rPr sz="2000" spc="15" dirty="0">
                <a:latin typeface="Times New Roman"/>
                <a:cs typeface="Times New Roman"/>
              </a:rPr>
              <a:t> </a:t>
            </a:r>
            <a:r>
              <a:rPr sz="2000" spc="-5" dirty="0">
                <a:latin typeface="Times New Roman"/>
                <a:cs typeface="Times New Roman"/>
              </a:rPr>
              <a:t>can</a:t>
            </a:r>
            <a:r>
              <a:rPr sz="2000" dirty="0">
                <a:latin typeface="Times New Roman"/>
                <a:cs typeface="Times New Roman"/>
              </a:rPr>
              <a:t> </a:t>
            </a:r>
            <a:r>
              <a:rPr sz="2000" spc="-5" dirty="0">
                <a:latin typeface="Times New Roman"/>
                <a:cs typeface="Times New Roman"/>
              </a:rPr>
              <a:t>arrange</a:t>
            </a:r>
            <a:r>
              <a:rPr sz="2000" spc="-10" dirty="0">
                <a:latin typeface="Times New Roman"/>
                <a:cs typeface="Times New Roman"/>
              </a:rPr>
              <a:t> </a:t>
            </a:r>
            <a:r>
              <a:rPr sz="2000" spc="-5" dirty="0">
                <a:latin typeface="Times New Roman"/>
                <a:cs typeface="Times New Roman"/>
              </a:rPr>
              <a:t>4</a:t>
            </a:r>
            <a:r>
              <a:rPr sz="2000" dirty="0">
                <a:latin typeface="Times New Roman"/>
                <a:cs typeface="Times New Roman"/>
              </a:rPr>
              <a:t> </a:t>
            </a:r>
            <a:r>
              <a:rPr sz="2000" spc="-5" dirty="0">
                <a:latin typeface="Times New Roman"/>
                <a:cs typeface="Times New Roman"/>
              </a:rPr>
              <a:t>students</a:t>
            </a:r>
            <a:r>
              <a:rPr sz="2000" spc="-25" dirty="0">
                <a:latin typeface="Times New Roman"/>
                <a:cs typeface="Times New Roman"/>
              </a:rPr>
              <a:t> </a:t>
            </a:r>
            <a:r>
              <a:rPr sz="2000" spc="-5" dirty="0">
                <a:latin typeface="Times New Roman"/>
                <a:cs typeface="Times New Roman"/>
              </a:rPr>
              <a:t>in</a:t>
            </a:r>
            <a:r>
              <a:rPr sz="200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line?</a:t>
            </a:r>
            <a:r>
              <a:rPr sz="2000" spc="-15" dirty="0">
                <a:latin typeface="Times New Roman"/>
                <a:cs typeface="Times New Roman"/>
              </a:rPr>
              <a:t> </a:t>
            </a:r>
            <a:r>
              <a:rPr sz="2000" spc="-5" dirty="0">
                <a:latin typeface="Times New Roman"/>
                <a:cs typeface="Times New Roman"/>
              </a:rPr>
              <a:t>One</a:t>
            </a:r>
            <a:r>
              <a:rPr sz="2000" spc="15" dirty="0">
                <a:latin typeface="Times New Roman"/>
                <a:cs typeface="Times New Roman"/>
              </a:rPr>
              <a:t> </a:t>
            </a:r>
            <a:r>
              <a:rPr sz="2000" spc="-5" dirty="0">
                <a:latin typeface="Times New Roman"/>
                <a:cs typeface="Times New Roman"/>
              </a:rPr>
              <a:t>can </a:t>
            </a:r>
            <a:r>
              <a:rPr sz="2000" dirty="0">
                <a:latin typeface="Times New Roman"/>
                <a:cs typeface="Times New Roman"/>
              </a:rPr>
              <a:t> </a:t>
            </a:r>
            <a:r>
              <a:rPr sz="2000" spc="-5" dirty="0">
                <a:latin typeface="Times New Roman"/>
                <a:cs typeface="Times New Roman"/>
              </a:rPr>
              <a:t>choose</a:t>
            </a:r>
            <a:r>
              <a:rPr sz="2000" spc="-10" dirty="0">
                <a:latin typeface="Times New Roman"/>
                <a:cs typeface="Times New Roman"/>
              </a:rPr>
              <a:t> </a:t>
            </a:r>
            <a:r>
              <a:rPr sz="2000" spc="-5" dirty="0">
                <a:latin typeface="Times New Roman"/>
                <a:cs typeface="Times New Roman"/>
              </a:rPr>
              <a:t>the</a:t>
            </a:r>
            <a:r>
              <a:rPr sz="2000" dirty="0">
                <a:latin typeface="Times New Roman"/>
                <a:cs typeface="Times New Roman"/>
              </a:rPr>
              <a:t> </a:t>
            </a:r>
            <a:r>
              <a:rPr sz="2000" spc="-5" dirty="0">
                <a:latin typeface="Times New Roman"/>
                <a:cs typeface="Times New Roman"/>
              </a:rPr>
              <a:t>first</a:t>
            </a:r>
            <a:r>
              <a:rPr sz="2000" spc="5" dirty="0">
                <a:latin typeface="Times New Roman"/>
                <a:cs typeface="Times New Roman"/>
              </a:rPr>
              <a:t> </a:t>
            </a:r>
            <a:r>
              <a:rPr sz="2000" spc="-5" dirty="0">
                <a:latin typeface="Times New Roman"/>
                <a:cs typeface="Times New Roman"/>
              </a:rPr>
              <a:t>member of</a:t>
            </a:r>
            <a:r>
              <a:rPr sz="2000" spc="-10" dirty="0">
                <a:latin typeface="Times New Roman"/>
                <a:cs typeface="Times New Roman"/>
              </a:rPr>
              <a:t> </a:t>
            </a:r>
            <a:r>
              <a:rPr sz="2000" spc="-5" dirty="0">
                <a:latin typeface="Times New Roman"/>
                <a:cs typeface="Times New Roman"/>
              </a:rPr>
              <a:t>the</a:t>
            </a:r>
            <a:r>
              <a:rPr sz="2000" dirty="0">
                <a:latin typeface="Times New Roman"/>
                <a:cs typeface="Times New Roman"/>
              </a:rPr>
              <a:t> </a:t>
            </a:r>
            <a:r>
              <a:rPr sz="2000" spc="-5" dirty="0">
                <a:latin typeface="Times New Roman"/>
                <a:cs typeface="Times New Roman"/>
              </a:rPr>
              <a:t>line in</a:t>
            </a:r>
            <a:r>
              <a:rPr sz="2000" spc="-10" dirty="0">
                <a:latin typeface="Times New Roman"/>
                <a:cs typeface="Times New Roman"/>
              </a:rPr>
              <a:t> </a:t>
            </a:r>
            <a:r>
              <a:rPr sz="2000" spc="-5" dirty="0">
                <a:latin typeface="Times New Roman"/>
                <a:cs typeface="Times New Roman"/>
              </a:rPr>
              <a:t>4</a:t>
            </a:r>
            <a:r>
              <a:rPr sz="2000" spc="10" dirty="0">
                <a:latin typeface="Times New Roman"/>
                <a:cs typeface="Times New Roman"/>
              </a:rPr>
              <a:t> </a:t>
            </a:r>
            <a:r>
              <a:rPr sz="2000" spc="-10" dirty="0">
                <a:latin typeface="Times New Roman"/>
                <a:cs typeface="Times New Roman"/>
              </a:rPr>
              <a:t>different</a:t>
            </a:r>
            <a:r>
              <a:rPr sz="2000" dirty="0">
                <a:latin typeface="Times New Roman"/>
                <a:cs typeface="Times New Roman"/>
              </a:rPr>
              <a:t> </a:t>
            </a:r>
            <a:r>
              <a:rPr sz="2000" spc="-5" dirty="0">
                <a:latin typeface="Times New Roman"/>
                <a:cs typeface="Times New Roman"/>
              </a:rPr>
              <a:t>ways;</a:t>
            </a:r>
            <a:r>
              <a:rPr sz="2000" spc="-10" dirty="0">
                <a:latin typeface="Times New Roman"/>
                <a:cs typeface="Times New Roman"/>
              </a:rPr>
              <a:t> </a:t>
            </a:r>
            <a:r>
              <a:rPr sz="2000" spc="-5" dirty="0">
                <a:latin typeface="Times New Roman"/>
                <a:cs typeface="Times New Roman"/>
              </a:rPr>
              <a:t>the</a:t>
            </a:r>
            <a:r>
              <a:rPr sz="2000" dirty="0">
                <a:latin typeface="Times New Roman"/>
                <a:cs typeface="Times New Roman"/>
              </a:rPr>
              <a:t> </a:t>
            </a:r>
            <a:r>
              <a:rPr sz="2000" spc="-5" dirty="0">
                <a:latin typeface="Times New Roman"/>
                <a:cs typeface="Times New Roman"/>
              </a:rPr>
              <a:t>second</a:t>
            </a:r>
            <a:r>
              <a:rPr sz="2000" spc="-10" dirty="0">
                <a:latin typeface="Times New Roman"/>
                <a:cs typeface="Times New Roman"/>
              </a:rPr>
              <a:t> </a:t>
            </a:r>
            <a:r>
              <a:rPr sz="2000" spc="-5" dirty="0">
                <a:latin typeface="Times New Roman"/>
                <a:cs typeface="Times New Roman"/>
              </a:rPr>
              <a:t>member </a:t>
            </a:r>
            <a:r>
              <a:rPr sz="2000" spc="-484" dirty="0">
                <a:latin typeface="Times New Roman"/>
                <a:cs typeface="Times New Roman"/>
              </a:rPr>
              <a:t> </a:t>
            </a:r>
            <a:r>
              <a:rPr sz="2000" spc="-5" dirty="0">
                <a:latin typeface="Times New Roman"/>
                <a:cs typeface="Times New Roman"/>
              </a:rPr>
              <a:t>can</a:t>
            </a:r>
            <a:r>
              <a:rPr sz="2000" spc="5" dirty="0">
                <a:latin typeface="Times New Roman"/>
                <a:cs typeface="Times New Roman"/>
              </a:rPr>
              <a:t> </a:t>
            </a:r>
            <a:r>
              <a:rPr sz="2000" spc="-5" dirty="0">
                <a:latin typeface="Times New Roman"/>
                <a:cs typeface="Times New Roman"/>
              </a:rPr>
              <a:t>be</a:t>
            </a:r>
            <a:r>
              <a:rPr sz="2000" spc="5" dirty="0">
                <a:latin typeface="Times New Roman"/>
                <a:cs typeface="Times New Roman"/>
              </a:rPr>
              <a:t> </a:t>
            </a:r>
            <a:r>
              <a:rPr sz="2000" spc="-5" dirty="0">
                <a:latin typeface="Times New Roman"/>
                <a:cs typeface="Times New Roman"/>
              </a:rPr>
              <a:t>chosen in</a:t>
            </a:r>
            <a:r>
              <a:rPr sz="2000" spc="5" dirty="0">
                <a:latin typeface="Times New Roman"/>
                <a:cs typeface="Times New Roman"/>
              </a:rPr>
              <a:t> </a:t>
            </a:r>
            <a:r>
              <a:rPr sz="2000" spc="-5" dirty="0">
                <a:latin typeface="Times New Roman"/>
                <a:cs typeface="Times New Roman"/>
              </a:rPr>
              <a:t>in 3</a:t>
            </a:r>
            <a:r>
              <a:rPr sz="2000" spc="10" dirty="0">
                <a:latin typeface="Times New Roman"/>
                <a:cs typeface="Times New Roman"/>
              </a:rPr>
              <a:t> </a:t>
            </a:r>
            <a:r>
              <a:rPr sz="2000" spc="-10" dirty="0">
                <a:latin typeface="Times New Roman"/>
                <a:cs typeface="Times New Roman"/>
              </a:rPr>
              <a:t>different</a:t>
            </a:r>
            <a:r>
              <a:rPr sz="2000" spc="5" dirty="0">
                <a:latin typeface="Times New Roman"/>
                <a:cs typeface="Times New Roman"/>
              </a:rPr>
              <a:t> </a:t>
            </a:r>
            <a:r>
              <a:rPr sz="2000" spc="-5" dirty="0">
                <a:latin typeface="Times New Roman"/>
                <a:cs typeface="Times New Roman"/>
              </a:rPr>
              <a:t>ways;</a:t>
            </a:r>
            <a:r>
              <a:rPr sz="2000" spc="-10" dirty="0">
                <a:latin typeface="Times New Roman"/>
                <a:cs typeface="Times New Roman"/>
              </a:rPr>
              <a:t> </a:t>
            </a:r>
            <a:r>
              <a:rPr sz="2000" spc="-5" dirty="0">
                <a:latin typeface="Times New Roman"/>
                <a:cs typeface="Times New Roman"/>
              </a:rPr>
              <a:t>thus, total</a:t>
            </a:r>
            <a:r>
              <a:rPr sz="2000" dirty="0">
                <a:latin typeface="Times New Roman"/>
                <a:cs typeface="Times New Roman"/>
              </a:rPr>
              <a:t> </a:t>
            </a:r>
            <a:r>
              <a:rPr sz="2000" spc="-5" dirty="0">
                <a:latin typeface="Times New Roman"/>
                <a:cs typeface="Times New Roman"/>
              </a:rPr>
              <a:t>number</a:t>
            </a:r>
            <a:r>
              <a:rPr sz="2000" dirty="0">
                <a:latin typeface="Times New Roman"/>
                <a:cs typeface="Times New Roman"/>
              </a:rPr>
              <a:t> </a:t>
            </a:r>
            <a:r>
              <a:rPr sz="2000" spc="-5" dirty="0">
                <a:latin typeface="Times New Roman"/>
                <a:cs typeface="Times New Roman"/>
              </a:rPr>
              <a:t>of</a:t>
            </a:r>
            <a:r>
              <a:rPr sz="2000" spc="-10" dirty="0">
                <a:latin typeface="Times New Roman"/>
                <a:cs typeface="Times New Roman"/>
              </a:rPr>
              <a:t> </a:t>
            </a:r>
            <a:r>
              <a:rPr sz="2000" spc="-5" dirty="0">
                <a:latin typeface="Times New Roman"/>
                <a:cs typeface="Times New Roman"/>
              </a:rPr>
              <a:t>arrangements</a:t>
            </a:r>
            <a:r>
              <a:rPr sz="2000" spc="-15" dirty="0">
                <a:latin typeface="Times New Roman"/>
                <a:cs typeface="Times New Roman"/>
              </a:rPr>
              <a:t> </a:t>
            </a:r>
            <a:r>
              <a:rPr sz="2000" spc="-5" dirty="0">
                <a:latin typeface="Times New Roman"/>
                <a:cs typeface="Times New Roman"/>
              </a:rPr>
              <a:t>of </a:t>
            </a:r>
            <a:r>
              <a:rPr sz="2000" spc="-484" dirty="0">
                <a:latin typeface="Times New Roman"/>
                <a:cs typeface="Times New Roman"/>
              </a:rPr>
              <a:t> </a:t>
            </a:r>
            <a:r>
              <a:rPr sz="2000" spc="-5" dirty="0">
                <a:latin typeface="Times New Roman"/>
                <a:cs typeface="Times New Roman"/>
              </a:rPr>
              <a:t>4</a:t>
            </a:r>
            <a:r>
              <a:rPr sz="2000" dirty="0">
                <a:latin typeface="Times New Roman"/>
                <a:cs typeface="Times New Roman"/>
              </a:rPr>
              <a:t> </a:t>
            </a:r>
            <a:r>
              <a:rPr sz="2000" spc="-5" dirty="0">
                <a:latin typeface="Times New Roman"/>
                <a:cs typeface="Times New Roman"/>
              </a:rPr>
              <a:t>students</a:t>
            </a:r>
            <a:r>
              <a:rPr sz="2000" spc="-15" dirty="0">
                <a:latin typeface="Times New Roman"/>
                <a:cs typeface="Times New Roman"/>
              </a:rPr>
              <a:t> </a:t>
            </a:r>
            <a:r>
              <a:rPr sz="2000" spc="-5" dirty="0">
                <a:latin typeface="Times New Roman"/>
                <a:cs typeface="Times New Roman"/>
              </a:rPr>
              <a:t>is</a:t>
            </a:r>
            <a:r>
              <a:rPr sz="2000" spc="-10" dirty="0">
                <a:latin typeface="Times New Roman"/>
                <a:cs typeface="Times New Roman"/>
              </a:rPr>
              <a:t> </a:t>
            </a:r>
            <a:r>
              <a:rPr sz="2000" spc="-5" dirty="0">
                <a:solidFill>
                  <a:srgbClr val="00B0F0"/>
                </a:solidFill>
                <a:latin typeface="Times New Roman"/>
                <a:cs typeface="Times New Roman"/>
              </a:rPr>
              <a:t>4.3.2.1 =</a:t>
            </a:r>
            <a:r>
              <a:rPr sz="2000" dirty="0">
                <a:solidFill>
                  <a:srgbClr val="00B0F0"/>
                </a:solidFill>
                <a:latin typeface="Times New Roman"/>
                <a:cs typeface="Times New Roman"/>
              </a:rPr>
              <a:t> </a:t>
            </a:r>
            <a:r>
              <a:rPr sz="2000" spc="-5" dirty="0">
                <a:solidFill>
                  <a:srgbClr val="00B0F0"/>
                </a:solidFill>
                <a:latin typeface="Times New Roman"/>
                <a:cs typeface="Times New Roman"/>
              </a:rPr>
              <a:t>24</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=4!</a:t>
            </a:r>
            <a:r>
              <a:rPr sz="2000" spc="-10" dirty="0">
                <a:solidFill>
                  <a:srgbClr val="00B0F0"/>
                </a:solidFill>
                <a:latin typeface="Times New Roman"/>
                <a:cs typeface="Times New Roman"/>
              </a:rPr>
              <a:t> </a:t>
            </a:r>
            <a:r>
              <a:rPr sz="2000" spc="-5" dirty="0">
                <a:latin typeface="Times New Roman"/>
                <a:cs typeface="Times New Roman"/>
              </a:rPr>
              <a:t>Let</a:t>
            </a:r>
            <a:r>
              <a:rPr sz="2000" spc="5" dirty="0">
                <a:latin typeface="Times New Roman"/>
                <a:cs typeface="Times New Roman"/>
              </a:rPr>
              <a:t> </a:t>
            </a:r>
            <a:r>
              <a:rPr sz="2000" spc="-5" dirty="0">
                <a:latin typeface="Times New Roman"/>
                <a:cs typeface="Times New Roman"/>
              </a:rPr>
              <a:t>S</a:t>
            </a:r>
            <a:r>
              <a:rPr sz="2000"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b,</a:t>
            </a:r>
            <a:r>
              <a:rPr sz="2000" spc="5" dirty="0">
                <a:latin typeface="Times New Roman"/>
                <a:cs typeface="Times New Roman"/>
              </a:rPr>
              <a:t> </a:t>
            </a:r>
            <a:r>
              <a:rPr sz="2000" spc="-5" dirty="0">
                <a:latin typeface="Times New Roman"/>
                <a:cs typeface="Times New Roman"/>
              </a:rPr>
              <a:t>c,</a:t>
            </a:r>
            <a:r>
              <a:rPr sz="2000" dirty="0">
                <a:latin typeface="Times New Roman"/>
                <a:cs typeface="Times New Roman"/>
              </a:rPr>
              <a:t> </a:t>
            </a:r>
            <a:r>
              <a:rPr sz="2000" spc="-5" dirty="0">
                <a:latin typeface="Times New Roman"/>
                <a:cs typeface="Times New Roman"/>
              </a:rPr>
              <a:t>d}</a:t>
            </a:r>
            <a:r>
              <a:rPr sz="2000" dirty="0">
                <a:latin typeface="Times New Roman"/>
                <a:cs typeface="Times New Roman"/>
              </a:rPr>
              <a:t> </a:t>
            </a:r>
            <a:r>
              <a:rPr sz="2000" spc="-5" dirty="0">
                <a:latin typeface="Times New Roman"/>
                <a:cs typeface="Times New Roman"/>
              </a:rPr>
              <a:t>be a</a:t>
            </a:r>
            <a:r>
              <a:rPr sz="2000" spc="5" dirty="0">
                <a:latin typeface="Times New Roman"/>
                <a:cs typeface="Times New Roman"/>
              </a:rPr>
              <a:t> </a:t>
            </a:r>
            <a:r>
              <a:rPr sz="2000" spc="-5" dirty="0">
                <a:latin typeface="Times New Roman"/>
                <a:cs typeface="Times New Roman"/>
              </a:rPr>
              <a:t>set;</a:t>
            </a:r>
            <a:r>
              <a:rPr sz="2000" spc="-20" dirty="0">
                <a:latin typeface="Times New Roman"/>
                <a:cs typeface="Times New Roman"/>
              </a:rPr>
              <a:t> </a:t>
            </a:r>
            <a:r>
              <a:rPr sz="2000" spc="-5" dirty="0">
                <a:latin typeface="Times New Roman"/>
                <a:cs typeface="Times New Roman"/>
              </a:rPr>
              <a:t>{d,</a:t>
            </a:r>
            <a:r>
              <a:rPr sz="2000" dirty="0">
                <a:latin typeface="Times New Roman"/>
                <a:cs typeface="Times New Roman"/>
              </a:rPr>
              <a:t> </a:t>
            </a:r>
            <a:r>
              <a:rPr sz="2000" spc="-5" dirty="0">
                <a:latin typeface="Times New Roman"/>
                <a:cs typeface="Times New Roman"/>
              </a:rPr>
              <a:t>c}</a:t>
            </a:r>
            <a:r>
              <a:rPr sz="2000" spc="5" dirty="0">
                <a:latin typeface="Times New Roman"/>
                <a:cs typeface="Times New Roman"/>
              </a:rPr>
              <a:t> </a:t>
            </a:r>
            <a:r>
              <a:rPr sz="2000" spc="-5" dirty="0">
                <a:latin typeface="Times New Roman"/>
                <a:cs typeface="Times New Roman"/>
              </a:rPr>
              <a:t>is</a:t>
            </a:r>
            <a:r>
              <a:rPr sz="2000" spc="-1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2- </a:t>
            </a:r>
            <a:r>
              <a:rPr sz="2000" dirty="0">
                <a:latin typeface="Times New Roman"/>
                <a:cs typeface="Times New Roman"/>
              </a:rPr>
              <a:t> </a:t>
            </a:r>
            <a:r>
              <a:rPr sz="2000" spc="-5" dirty="0">
                <a:latin typeface="Times New Roman"/>
                <a:cs typeface="Times New Roman"/>
              </a:rPr>
              <a:t>permutation of S; {a, d, b} is a 3-permutation. The number of </a:t>
            </a:r>
            <a:r>
              <a:rPr sz="2000" spc="-25" dirty="0">
                <a:latin typeface="Times New Roman"/>
                <a:cs typeface="Times New Roman"/>
              </a:rPr>
              <a:t>r- </a:t>
            </a:r>
            <a:r>
              <a:rPr sz="2000" spc="-20" dirty="0">
                <a:latin typeface="Times New Roman"/>
                <a:cs typeface="Times New Roman"/>
              </a:rPr>
              <a:t> </a:t>
            </a:r>
            <a:r>
              <a:rPr sz="2000" spc="-5" dirty="0">
                <a:latin typeface="Times New Roman"/>
                <a:cs typeface="Times New Roman"/>
              </a:rPr>
              <a:t>permutations</a:t>
            </a:r>
            <a:r>
              <a:rPr sz="2000" spc="-10" dirty="0">
                <a:latin typeface="Times New Roman"/>
                <a:cs typeface="Times New Roman"/>
              </a:rPr>
              <a:t> </a:t>
            </a:r>
            <a:r>
              <a:rPr sz="2000" spc="-5" dirty="0">
                <a:latin typeface="Times New Roman"/>
                <a:cs typeface="Times New Roman"/>
              </a:rPr>
              <a:t>of</a:t>
            </a:r>
            <a:r>
              <a:rPr sz="2000" spc="-15"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set</a:t>
            </a:r>
            <a:r>
              <a:rPr sz="2000" dirty="0">
                <a:latin typeface="Times New Roman"/>
                <a:cs typeface="Times New Roman"/>
              </a:rPr>
              <a:t> </a:t>
            </a:r>
            <a:r>
              <a:rPr sz="2000" spc="-5" dirty="0">
                <a:latin typeface="Times New Roman"/>
                <a:cs typeface="Times New Roman"/>
              </a:rPr>
              <a:t>with</a:t>
            </a:r>
            <a:r>
              <a:rPr sz="2000" dirty="0">
                <a:latin typeface="Times New Roman"/>
                <a:cs typeface="Times New Roman"/>
              </a:rPr>
              <a:t> </a:t>
            </a:r>
            <a:r>
              <a:rPr sz="2000" spc="-5" dirty="0">
                <a:latin typeface="Times New Roman"/>
                <a:cs typeface="Times New Roman"/>
              </a:rPr>
              <a:t>n</a:t>
            </a:r>
            <a:r>
              <a:rPr sz="2000" dirty="0">
                <a:latin typeface="Times New Roman"/>
                <a:cs typeface="Times New Roman"/>
              </a:rPr>
              <a:t> </a:t>
            </a:r>
            <a:r>
              <a:rPr sz="2000" spc="-5" dirty="0">
                <a:latin typeface="Times New Roman"/>
                <a:cs typeface="Times New Roman"/>
              </a:rPr>
              <a:t>elements</a:t>
            </a:r>
            <a:r>
              <a:rPr sz="2000" spc="-20" dirty="0">
                <a:latin typeface="Times New Roman"/>
                <a:cs typeface="Times New Roman"/>
              </a:rPr>
              <a:t> </a:t>
            </a:r>
            <a:r>
              <a:rPr sz="2000" spc="-5" dirty="0">
                <a:latin typeface="Times New Roman"/>
                <a:cs typeface="Times New Roman"/>
              </a:rPr>
              <a:t>is denoted</a:t>
            </a:r>
            <a:r>
              <a:rPr sz="2000" spc="-10" dirty="0">
                <a:latin typeface="Times New Roman"/>
                <a:cs typeface="Times New Roman"/>
              </a:rPr>
              <a:t> </a:t>
            </a:r>
            <a:r>
              <a:rPr sz="2000" spc="-5" dirty="0">
                <a:latin typeface="Times New Roman"/>
                <a:cs typeface="Times New Roman"/>
              </a:rPr>
              <a:t>by</a:t>
            </a:r>
            <a:r>
              <a:rPr sz="2000" dirty="0">
                <a:latin typeface="Times New Roman"/>
                <a:cs typeface="Times New Roman"/>
              </a:rPr>
              <a:t> </a:t>
            </a:r>
            <a:r>
              <a:rPr sz="2000" spc="-5" dirty="0">
                <a:latin typeface="Times New Roman"/>
                <a:cs typeface="Times New Roman"/>
              </a:rPr>
              <a:t>P(n,</a:t>
            </a:r>
            <a:r>
              <a:rPr sz="2000" dirty="0">
                <a:latin typeface="Times New Roman"/>
                <a:cs typeface="Times New Roman"/>
              </a:rPr>
              <a:t> </a:t>
            </a:r>
            <a:r>
              <a:rPr sz="2000" spc="-5" dirty="0">
                <a:latin typeface="Times New Roman"/>
                <a:cs typeface="Times New Roman"/>
              </a:rPr>
              <a:t>r).</a:t>
            </a:r>
            <a:r>
              <a:rPr sz="2000" spc="-40" dirty="0">
                <a:latin typeface="Times New Roman"/>
                <a:cs typeface="Times New Roman"/>
              </a:rPr>
              <a:t> </a:t>
            </a:r>
            <a:r>
              <a:rPr sz="2000" spc="-85" dirty="0">
                <a:latin typeface="Times New Roman"/>
                <a:cs typeface="Times New Roman"/>
              </a:rPr>
              <a:t>We</a:t>
            </a:r>
            <a:r>
              <a:rPr sz="2000" spc="10" dirty="0">
                <a:latin typeface="Times New Roman"/>
                <a:cs typeface="Times New Roman"/>
              </a:rPr>
              <a:t> </a:t>
            </a:r>
            <a:r>
              <a:rPr sz="2000" spc="-5" dirty="0">
                <a:latin typeface="Times New Roman"/>
                <a:cs typeface="Times New Roman"/>
              </a:rPr>
              <a:t>can</a:t>
            </a:r>
            <a:r>
              <a:rPr sz="2000" dirty="0">
                <a:latin typeface="Times New Roman"/>
                <a:cs typeface="Times New Roman"/>
              </a:rPr>
              <a:t> </a:t>
            </a:r>
            <a:r>
              <a:rPr sz="2000" spc="-5" dirty="0">
                <a:latin typeface="Times New Roman"/>
                <a:cs typeface="Times New Roman"/>
              </a:rPr>
              <a:t>find </a:t>
            </a:r>
            <a:r>
              <a:rPr sz="2000" dirty="0">
                <a:latin typeface="Times New Roman"/>
                <a:cs typeface="Times New Roman"/>
              </a:rPr>
              <a:t> </a:t>
            </a:r>
            <a:r>
              <a:rPr sz="2000" spc="-5" dirty="0">
                <a:latin typeface="Times New Roman"/>
                <a:cs typeface="Times New Roman"/>
              </a:rPr>
              <a:t>P(n, r) using</a:t>
            </a:r>
            <a:r>
              <a:rPr sz="2000" spc="-15" dirty="0">
                <a:latin typeface="Times New Roman"/>
                <a:cs typeface="Times New Roman"/>
              </a:rPr>
              <a:t> </a:t>
            </a:r>
            <a:r>
              <a:rPr sz="2000" spc="-5" dirty="0">
                <a:latin typeface="Times New Roman"/>
                <a:cs typeface="Times New Roman"/>
              </a:rPr>
              <a:t>the</a:t>
            </a:r>
            <a:r>
              <a:rPr sz="2000" spc="-10" dirty="0">
                <a:latin typeface="Times New Roman"/>
                <a:cs typeface="Times New Roman"/>
              </a:rPr>
              <a:t> </a:t>
            </a:r>
            <a:r>
              <a:rPr sz="2000" spc="-5" dirty="0">
                <a:latin typeface="Times New Roman"/>
                <a:cs typeface="Times New Roman"/>
              </a:rPr>
              <a:t>product</a:t>
            </a:r>
            <a:r>
              <a:rPr sz="2000" spc="-15" dirty="0">
                <a:latin typeface="Times New Roman"/>
                <a:cs typeface="Times New Roman"/>
              </a:rPr>
              <a:t> </a:t>
            </a:r>
            <a:r>
              <a:rPr sz="2000" spc="-5" dirty="0">
                <a:latin typeface="Times New Roman"/>
                <a:cs typeface="Times New Roman"/>
              </a:rPr>
              <a:t>rule.</a:t>
            </a:r>
            <a:r>
              <a:rPr sz="2000" spc="-20" dirty="0">
                <a:latin typeface="Times New Roman"/>
                <a:cs typeface="Times New Roman"/>
              </a:rPr>
              <a:t> </a:t>
            </a:r>
            <a:r>
              <a:rPr sz="2000" spc="-5" dirty="0">
                <a:latin typeface="Times New Roman"/>
                <a:cs typeface="Times New Roman"/>
              </a:rPr>
              <a:t>P(4,</a:t>
            </a:r>
            <a:r>
              <a:rPr sz="2000" spc="5" dirty="0">
                <a:latin typeface="Times New Roman"/>
                <a:cs typeface="Times New Roman"/>
              </a:rPr>
              <a:t> </a:t>
            </a:r>
            <a:r>
              <a:rPr sz="2000" spc="-5" dirty="0">
                <a:latin typeface="Times New Roman"/>
                <a:cs typeface="Times New Roman"/>
              </a:rPr>
              <a:t>2) in our example</a:t>
            </a:r>
            <a:r>
              <a:rPr sz="2000" spc="-20" dirty="0">
                <a:latin typeface="Times New Roman"/>
                <a:cs typeface="Times New Roman"/>
              </a:rPr>
              <a:t> </a:t>
            </a:r>
            <a:r>
              <a:rPr sz="2000" spc="-5" dirty="0">
                <a:latin typeface="Times New Roman"/>
                <a:cs typeface="Times New Roman"/>
              </a:rPr>
              <a:t>is</a:t>
            </a:r>
            <a:r>
              <a:rPr sz="2000" spc="-10" dirty="0">
                <a:latin typeface="Times New Roman"/>
                <a:cs typeface="Times New Roman"/>
              </a:rPr>
              <a:t> </a:t>
            </a:r>
            <a:r>
              <a:rPr sz="2000" spc="-5" dirty="0">
                <a:latin typeface="Times New Roman"/>
                <a:cs typeface="Times New Roman"/>
              </a:rPr>
              <a:t>4.3</a:t>
            </a:r>
            <a:r>
              <a:rPr sz="2000" spc="5"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12.</a:t>
            </a:r>
            <a:endParaRPr sz="2000">
              <a:latin typeface="Times New Roman"/>
              <a:cs typeface="Times New Roman"/>
            </a:endParaRPr>
          </a:p>
          <a:p>
            <a:pPr marL="12700" marR="228600">
              <a:lnSpc>
                <a:spcPct val="100000"/>
              </a:lnSpc>
              <a:spcBef>
                <a:spcPts val="480"/>
              </a:spcBef>
            </a:pPr>
            <a:r>
              <a:rPr sz="2000" spc="-5" dirty="0">
                <a:solidFill>
                  <a:srgbClr val="FF0000"/>
                </a:solidFill>
                <a:latin typeface="Times New Roman"/>
                <a:cs typeface="Times New Roman"/>
              </a:rPr>
              <a:t>If n</a:t>
            </a:r>
            <a:r>
              <a:rPr sz="2000" spc="5" dirty="0">
                <a:solidFill>
                  <a:srgbClr val="FF0000"/>
                </a:solidFill>
                <a:latin typeface="Times New Roman"/>
                <a:cs typeface="Times New Roman"/>
              </a:rPr>
              <a:t> </a:t>
            </a:r>
            <a:r>
              <a:rPr sz="2000" spc="-5" dirty="0">
                <a:solidFill>
                  <a:srgbClr val="FF0000"/>
                </a:solidFill>
                <a:latin typeface="Times New Roman"/>
                <a:cs typeface="Times New Roman"/>
              </a:rPr>
              <a:t>is</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a</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positive</a:t>
            </a:r>
            <a:r>
              <a:rPr sz="2000" spc="-15" dirty="0">
                <a:solidFill>
                  <a:srgbClr val="FF0000"/>
                </a:solidFill>
                <a:latin typeface="Times New Roman"/>
                <a:cs typeface="Times New Roman"/>
              </a:rPr>
              <a:t> </a:t>
            </a:r>
            <a:r>
              <a:rPr sz="2000" spc="-5" dirty="0">
                <a:solidFill>
                  <a:srgbClr val="FF0000"/>
                </a:solidFill>
                <a:latin typeface="Times New Roman"/>
                <a:cs typeface="Times New Roman"/>
              </a:rPr>
              <a:t>integer</a:t>
            </a:r>
            <a:r>
              <a:rPr sz="2000" spc="-20" dirty="0">
                <a:solidFill>
                  <a:srgbClr val="FF0000"/>
                </a:solidFill>
                <a:latin typeface="Times New Roman"/>
                <a:cs typeface="Times New Roman"/>
              </a:rPr>
              <a:t> </a:t>
            </a:r>
            <a:r>
              <a:rPr sz="2000" spc="-5" dirty="0">
                <a:solidFill>
                  <a:srgbClr val="FF0000"/>
                </a:solidFill>
                <a:latin typeface="Times New Roman"/>
                <a:cs typeface="Times New Roman"/>
              </a:rPr>
              <a:t>and</a:t>
            </a:r>
            <a:r>
              <a:rPr sz="2000" spc="5" dirty="0">
                <a:solidFill>
                  <a:srgbClr val="FF0000"/>
                </a:solidFill>
                <a:latin typeface="Times New Roman"/>
                <a:cs typeface="Times New Roman"/>
              </a:rPr>
              <a:t> </a:t>
            </a:r>
            <a:r>
              <a:rPr sz="2000" spc="-5" dirty="0">
                <a:solidFill>
                  <a:srgbClr val="FF0000"/>
                </a:solidFill>
                <a:latin typeface="Times New Roman"/>
                <a:cs typeface="Times New Roman"/>
              </a:rPr>
              <a:t>r</a:t>
            </a:r>
            <a:r>
              <a:rPr sz="2000" dirty="0">
                <a:solidFill>
                  <a:srgbClr val="FF0000"/>
                </a:solidFill>
                <a:latin typeface="Times New Roman"/>
                <a:cs typeface="Times New Roman"/>
              </a:rPr>
              <a:t> </a:t>
            </a:r>
            <a:r>
              <a:rPr sz="2000" spc="-5" dirty="0">
                <a:solidFill>
                  <a:srgbClr val="FF0000"/>
                </a:solidFill>
                <a:latin typeface="Times New Roman"/>
                <a:cs typeface="Times New Roman"/>
              </a:rPr>
              <a:t>is</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an</a:t>
            </a:r>
            <a:r>
              <a:rPr sz="2000" spc="5" dirty="0">
                <a:solidFill>
                  <a:srgbClr val="FF0000"/>
                </a:solidFill>
                <a:latin typeface="Times New Roman"/>
                <a:cs typeface="Times New Roman"/>
              </a:rPr>
              <a:t> </a:t>
            </a:r>
            <a:r>
              <a:rPr sz="2000" spc="-5" dirty="0">
                <a:solidFill>
                  <a:srgbClr val="FF0000"/>
                </a:solidFill>
                <a:latin typeface="Times New Roman"/>
                <a:cs typeface="Times New Roman"/>
              </a:rPr>
              <a:t>integer</a:t>
            </a:r>
            <a:r>
              <a:rPr sz="2000" spc="-15" dirty="0">
                <a:solidFill>
                  <a:srgbClr val="FF0000"/>
                </a:solidFill>
                <a:latin typeface="Times New Roman"/>
                <a:cs typeface="Times New Roman"/>
              </a:rPr>
              <a:t> </a:t>
            </a:r>
            <a:r>
              <a:rPr sz="2000" spc="-5" dirty="0">
                <a:solidFill>
                  <a:srgbClr val="FF0000"/>
                </a:solidFill>
                <a:latin typeface="Times New Roman"/>
                <a:cs typeface="Times New Roman"/>
              </a:rPr>
              <a:t>with 1</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r ≤</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n,</a:t>
            </a:r>
            <a:r>
              <a:rPr sz="2000" dirty="0">
                <a:solidFill>
                  <a:srgbClr val="FF0000"/>
                </a:solidFill>
                <a:latin typeface="Times New Roman"/>
                <a:cs typeface="Times New Roman"/>
              </a:rPr>
              <a:t> </a:t>
            </a:r>
            <a:r>
              <a:rPr sz="2000" spc="-5" dirty="0">
                <a:solidFill>
                  <a:srgbClr val="FF0000"/>
                </a:solidFill>
                <a:latin typeface="Times New Roman"/>
                <a:cs typeface="Times New Roman"/>
              </a:rPr>
              <a:t>then</a:t>
            </a:r>
            <a:r>
              <a:rPr sz="2000" dirty="0">
                <a:solidFill>
                  <a:srgbClr val="FF0000"/>
                </a:solidFill>
                <a:latin typeface="Times New Roman"/>
                <a:cs typeface="Times New Roman"/>
              </a:rPr>
              <a:t> </a:t>
            </a:r>
            <a:r>
              <a:rPr sz="2000" spc="-5" dirty="0">
                <a:solidFill>
                  <a:srgbClr val="FF0000"/>
                </a:solidFill>
                <a:latin typeface="Times New Roman"/>
                <a:cs typeface="Times New Roman"/>
              </a:rPr>
              <a:t>there</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are </a:t>
            </a:r>
            <a:r>
              <a:rPr sz="2000" dirty="0">
                <a:solidFill>
                  <a:srgbClr val="FF0000"/>
                </a:solidFill>
                <a:latin typeface="Times New Roman"/>
                <a:cs typeface="Times New Roman"/>
              </a:rPr>
              <a:t> </a:t>
            </a:r>
            <a:r>
              <a:rPr sz="2000" spc="-5" dirty="0">
                <a:solidFill>
                  <a:srgbClr val="FF0000"/>
                </a:solidFill>
                <a:latin typeface="Times New Roman"/>
                <a:cs typeface="Times New Roman"/>
              </a:rPr>
              <a:t>P(n, r) =</a:t>
            </a:r>
            <a:r>
              <a:rPr sz="2000" dirty="0">
                <a:solidFill>
                  <a:srgbClr val="FF0000"/>
                </a:solidFill>
                <a:latin typeface="Times New Roman"/>
                <a:cs typeface="Times New Roman"/>
              </a:rPr>
              <a:t> </a:t>
            </a:r>
            <a:r>
              <a:rPr sz="2000" spc="-5" dirty="0">
                <a:solidFill>
                  <a:srgbClr val="FF0000"/>
                </a:solidFill>
                <a:latin typeface="Times New Roman"/>
                <a:cs typeface="Times New Roman"/>
              </a:rPr>
              <a:t>n(n −</a:t>
            </a:r>
            <a:r>
              <a:rPr sz="2000" dirty="0">
                <a:solidFill>
                  <a:srgbClr val="FF0000"/>
                </a:solidFill>
                <a:latin typeface="Times New Roman"/>
                <a:cs typeface="Times New Roman"/>
              </a:rPr>
              <a:t> </a:t>
            </a:r>
            <a:r>
              <a:rPr sz="2000" spc="-5" dirty="0">
                <a:solidFill>
                  <a:srgbClr val="FF0000"/>
                </a:solidFill>
                <a:latin typeface="Times New Roman"/>
                <a:cs typeface="Times New Roman"/>
              </a:rPr>
              <a:t>1)(n −</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2)</a:t>
            </a:r>
            <a:r>
              <a:rPr sz="2000" dirty="0">
                <a:solidFill>
                  <a:srgbClr val="FF0000"/>
                </a:solidFill>
                <a:latin typeface="Times New Roman"/>
                <a:cs typeface="Times New Roman"/>
              </a:rPr>
              <a:t> </a:t>
            </a:r>
            <a:r>
              <a:rPr sz="2000" spc="-5" dirty="0">
                <a:solidFill>
                  <a:srgbClr val="FF0000"/>
                </a:solidFill>
                <a:latin typeface="Times New Roman"/>
                <a:cs typeface="Times New Roman"/>
              </a:rPr>
              <a:t>·</a:t>
            </a:r>
            <a:r>
              <a:rPr sz="2000" dirty="0">
                <a:solidFill>
                  <a:srgbClr val="FF0000"/>
                </a:solidFill>
                <a:latin typeface="Times New Roman"/>
                <a:cs typeface="Times New Roman"/>
              </a:rPr>
              <a:t> </a:t>
            </a:r>
            <a:r>
              <a:rPr sz="2000" spc="-5" dirty="0">
                <a:solidFill>
                  <a:srgbClr val="FF0000"/>
                </a:solidFill>
                <a:latin typeface="Times New Roman"/>
                <a:cs typeface="Times New Roman"/>
              </a:rPr>
              <a:t>· ·</a:t>
            </a:r>
            <a:r>
              <a:rPr sz="2000" dirty="0">
                <a:solidFill>
                  <a:srgbClr val="FF0000"/>
                </a:solidFill>
                <a:latin typeface="Times New Roman"/>
                <a:cs typeface="Times New Roman"/>
              </a:rPr>
              <a:t> </a:t>
            </a:r>
            <a:r>
              <a:rPr sz="2000" spc="-5" dirty="0">
                <a:solidFill>
                  <a:srgbClr val="FF0000"/>
                </a:solidFill>
                <a:latin typeface="Times New Roman"/>
                <a:cs typeface="Times New Roman"/>
              </a:rPr>
              <a:t>(n</a:t>
            </a:r>
            <a:r>
              <a:rPr sz="2000" spc="5" dirty="0">
                <a:solidFill>
                  <a:srgbClr val="FF0000"/>
                </a:solidFill>
                <a:latin typeface="Times New Roman"/>
                <a:cs typeface="Times New Roman"/>
              </a:rPr>
              <a:t> </a:t>
            </a:r>
            <a:r>
              <a:rPr sz="2000" spc="-5" dirty="0">
                <a:solidFill>
                  <a:srgbClr val="FF0000"/>
                </a:solidFill>
                <a:latin typeface="Times New Roman"/>
                <a:cs typeface="Times New Roman"/>
              </a:rPr>
              <a:t>− r +</a:t>
            </a:r>
            <a:r>
              <a:rPr sz="2000" dirty="0">
                <a:solidFill>
                  <a:srgbClr val="FF0000"/>
                </a:solidFill>
                <a:latin typeface="Times New Roman"/>
                <a:cs typeface="Times New Roman"/>
              </a:rPr>
              <a:t> </a:t>
            </a:r>
            <a:r>
              <a:rPr sz="2000" spc="-5" dirty="0">
                <a:solidFill>
                  <a:srgbClr val="FF0000"/>
                </a:solidFill>
                <a:latin typeface="Times New Roman"/>
                <a:cs typeface="Times New Roman"/>
              </a:rPr>
              <a:t>1) </a:t>
            </a:r>
            <a:r>
              <a:rPr sz="2000" spc="-10" dirty="0">
                <a:solidFill>
                  <a:srgbClr val="FF0000"/>
                </a:solidFill>
                <a:latin typeface="Times New Roman"/>
                <a:cs typeface="Times New Roman"/>
              </a:rPr>
              <a:t>r-permutations</a:t>
            </a:r>
            <a:r>
              <a:rPr sz="2000" spc="-20" dirty="0">
                <a:solidFill>
                  <a:srgbClr val="FF0000"/>
                </a:solidFill>
                <a:latin typeface="Times New Roman"/>
                <a:cs typeface="Times New Roman"/>
              </a:rPr>
              <a:t> </a:t>
            </a:r>
            <a:r>
              <a:rPr sz="2000" spc="-5" dirty="0">
                <a:solidFill>
                  <a:srgbClr val="FF0000"/>
                </a:solidFill>
                <a:latin typeface="Times New Roman"/>
                <a:cs typeface="Times New Roman"/>
              </a:rPr>
              <a:t>of</a:t>
            </a:r>
            <a:r>
              <a:rPr sz="2000" dirty="0">
                <a:solidFill>
                  <a:srgbClr val="FF0000"/>
                </a:solidFill>
                <a:latin typeface="Times New Roman"/>
                <a:cs typeface="Times New Roman"/>
              </a:rPr>
              <a:t> </a:t>
            </a:r>
            <a:r>
              <a:rPr sz="2000" spc="-5" dirty="0">
                <a:solidFill>
                  <a:srgbClr val="FF0000"/>
                </a:solidFill>
                <a:latin typeface="Times New Roman"/>
                <a:cs typeface="Times New Roman"/>
              </a:rPr>
              <a:t>a</a:t>
            </a:r>
            <a:r>
              <a:rPr sz="2000" dirty="0">
                <a:solidFill>
                  <a:srgbClr val="FF0000"/>
                </a:solidFill>
                <a:latin typeface="Times New Roman"/>
                <a:cs typeface="Times New Roman"/>
              </a:rPr>
              <a:t> </a:t>
            </a:r>
            <a:r>
              <a:rPr sz="2000" spc="-5" dirty="0">
                <a:solidFill>
                  <a:srgbClr val="FF0000"/>
                </a:solidFill>
                <a:latin typeface="Times New Roman"/>
                <a:cs typeface="Times New Roman"/>
              </a:rPr>
              <a:t>set with n </a:t>
            </a:r>
            <a:r>
              <a:rPr sz="2000" dirty="0">
                <a:solidFill>
                  <a:srgbClr val="FF0000"/>
                </a:solidFill>
                <a:latin typeface="Times New Roman"/>
                <a:cs typeface="Times New Roman"/>
              </a:rPr>
              <a:t> </a:t>
            </a:r>
            <a:r>
              <a:rPr sz="2000" spc="-5" dirty="0">
                <a:solidFill>
                  <a:srgbClr val="FF0000"/>
                </a:solidFill>
                <a:latin typeface="Times New Roman"/>
                <a:cs typeface="Times New Roman"/>
              </a:rPr>
              <a:t>distinct</a:t>
            </a:r>
            <a:r>
              <a:rPr sz="2000" spc="-20" dirty="0">
                <a:solidFill>
                  <a:srgbClr val="FF0000"/>
                </a:solidFill>
                <a:latin typeface="Times New Roman"/>
                <a:cs typeface="Times New Roman"/>
              </a:rPr>
              <a:t> </a:t>
            </a:r>
            <a:r>
              <a:rPr sz="2000" spc="-5" dirty="0">
                <a:solidFill>
                  <a:srgbClr val="FF0000"/>
                </a:solidFill>
                <a:latin typeface="Times New Roman"/>
                <a:cs typeface="Times New Roman"/>
              </a:rPr>
              <a:t>elements.</a:t>
            </a:r>
            <a:r>
              <a:rPr sz="2000" spc="-15" dirty="0">
                <a:solidFill>
                  <a:srgbClr val="FF0000"/>
                </a:solidFill>
                <a:latin typeface="Times New Roman"/>
                <a:cs typeface="Times New Roman"/>
              </a:rPr>
              <a:t> </a:t>
            </a:r>
            <a:r>
              <a:rPr sz="2000" spc="-5" dirty="0">
                <a:solidFill>
                  <a:srgbClr val="FF0000"/>
                </a:solidFill>
                <a:latin typeface="Times New Roman"/>
                <a:cs typeface="Times New Roman"/>
              </a:rPr>
              <a:t>Note</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that</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P(n,</a:t>
            </a:r>
            <a:r>
              <a:rPr sz="2000" dirty="0">
                <a:solidFill>
                  <a:srgbClr val="FF0000"/>
                </a:solidFill>
                <a:latin typeface="Times New Roman"/>
                <a:cs typeface="Times New Roman"/>
              </a:rPr>
              <a:t> </a:t>
            </a:r>
            <a:r>
              <a:rPr sz="2000" spc="-5" dirty="0">
                <a:solidFill>
                  <a:srgbClr val="FF0000"/>
                </a:solidFill>
                <a:latin typeface="Times New Roman"/>
                <a:cs typeface="Times New Roman"/>
              </a:rPr>
              <a:t>0)</a:t>
            </a:r>
            <a:r>
              <a:rPr sz="2000" dirty="0">
                <a:solidFill>
                  <a:srgbClr val="FF0000"/>
                </a:solidFill>
                <a:latin typeface="Times New Roman"/>
                <a:cs typeface="Times New Roman"/>
              </a:rPr>
              <a:t> </a:t>
            </a:r>
            <a:r>
              <a:rPr sz="2000" spc="-5" dirty="0">
                <a:solidFill>
                  <a:srgbClr val="FF0000"/>
                </a:solidFill>
                <a:latin typeface="Times New Roman"/>
                <a:cs typeface="Times New Roman"/>
              </a:rPr>
              <a:t>=</a:t>
            </a:r>
            <a:r>
              <a:rPr sz="2000" spc="5" dirty="0">
                <a:solidFill>
                  <a:srgbClr val="FF0000"/>
                </a:solidFill>
                <a:latin typeface="Times New Roman"/>
                <a:cs typeface="Times New Roman"/>
              </a:rPr>
              <a:t> </a:t>
            </a:r>
            <a:r>
              <a:rPr sz="2000" spc="-5" dirty="0">
                <a:solidFill>
                  <a:srgbClr val="FF0000"/>
                </a:solidFill>
                <a:latin typeface="Times New Roman"/>
                <a:cs typeface="Times New Roman"/>
              </a:rPr>
              <a:t>1</a:t>
            </a:r>
            <a:r>
              <a:rPr sz="2000" spc="5" dirty="0">
                <a:solidFill>
                  <a:srgbClr val="FF0000"/>
                </a:solidFill>
                <a:latin typeface="Times New Roman"/>
                <a:cs typeface="Times New Roman"/>
              </a:rPr>
              <a:t> </a:t>
            </a:r>
            <a:r>
              <a:rPr sz="2000" spc="-5" dirty="0">
                <a:solidFill>
                  <a:srgbClr val="FF0000"/>
                </a:solidFill>
                <a:latin typeface="Times New Roman"/>
                <a:cs typeface="Times New Roman"/>
              </a:rPr>
              <a:t>[there is exactly</a:t>
            </a:r>
            <a:r>
              <a:rPr sz="2000" spc="5" dirty="0">
                <a:solidFill>
                  <a:srgbClr val="FF0000"/>
                </a:solidFill>
                <a:latin typeface="Times New Roman"/>
                <a:cs typeface="Times New Roman"/>
              </a:rPr>
              <a:t> </a:t>
            </a:r>
            <a:r>
              <a:rPr sz="2000" spc="-5" dirty="0">
                <a:solidFill>
                  <a:srgbClr val="FF0000"/>
                </a:solidFill>
                <a:latin typeface="Times New Roman"/>
                <a:cs typeface="Times New Roman"/>
              </a:rPr>
              <a:t>one</a:t>
            </a:r>
            <a:r>
              <a:rPr sz="2000" spc="-15" dirty="0">
                <a:solidFill>
                  <a:srgbClr val="FF0000"/>
                </a:solidFill>
                <a:latin typeface="Times New Roman"/>
                <a:cs typeface="Times New Roman"/>
              </a:rPr>
              <a:t> </a:t>
            </a:r>
            <a:r>
              <a:rPr sz="2000" spc="-5" dirty="0">
                <a:solidFill>
                  <a:srgbClr val="FF0000"/>
                </a:solidFill>
                <a:latin typeface="Times New Roman"/>
                <a:cs typeface="Times New Roman"/>
              </a:rPr>
              <a:t>way</a:t>
            </a:r>
            <a:r>
              <a:rPr sz="2000" spc="15" dirty="0">
                <a:solidFill>
                  <a:srgbClr val="FF0000"/>
                </a:solidFill>
                <a:latin typeface="Times New Roman"/>
                <a:cs typeface="Times New Roman"/>
              </a:rPr>
              <a:t> </a:t>
            </a:r>
            <a:r>
              <a:rPr sz="2000" spc="-5" dirty="0">
                <a:solidFill>
                  <a:srgbClr val="FF0000"/>
                </a:solidFill>
                <a:latin typeface="Times New Roman"/>
                <a:cs typeface="Times New Roman"/>
              </a:rPr>
              <a:t>to</a:t>
            </a:r>
            <a:r>
              <a:rPr sz="2000" dirty="0">
                <a:solidFill>
                  <a:srgbClr val="FF0000"/>
                </a:solidFill>
                <a:latin typeface="Times New Roman"/>
                <a:cs typeface="Times New Roman"/>
              </a:rPr>
              <a:t> </a:t>
            </a:r>
            <a:r>
              <a:rPr sz="2000" spc="-5" dirty="0">
                <a:solidFill>
                  <a:srgbClr val="FF0000"/>
                </a:solidFill>
                <a:latin typeface="Times New Roman"/>
                <a:cs typeface="Times New Roman"/>
              </a:rPr>
              <a:t>order </a:t>
            </a:r>
            <a:r>
              <a:rPr sz="2000" spc="-484" dirty="0">
                <a:solidFill>
                  <a:srgbClr val="FF0000"/>
                </a:solidFill>
                <a:latin typeface="Times New Roman"/>
                <a:cs typeface="Times New Roman"/>
              </a:rPr>
              <a:t> </a:t>
            </a:r>
            <a:r>
              <a:rPr sz="2000" spc="-5" dirty="0">
                <a:solidFill>
                  <a:srgbClr val="FF0000"/>
                </a:solidFill>
                <a:latin typeface="Times New Roman"/>
                <a:cs typeface="Times New Roman"/>
              </a:rPr>
              <a:t>zero</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elements,</a:t>
            </a:r>
            <a:r>
              <a:rPr sz="2000" spc="-25" dirty="0">
                <a:solidFill>
                  <a:srgbClr val="FF0000"/>
                </a:solidFill>
                <a:latin typeface="Times New Roman"/>
                <a:cs typeface="Times New Roman"/>
              </a:rPr>
              <a:t> </a:t>
            </a:r>
            <a:r>
              <a:rPr sz="2000" spc="-5" dirty="0">
                <a:solidFill>
                  <a:srgbClr val="FF0000"/>
                </a:solidFill>
                <a:latin typeface="Times New Roman"/>
                <a:cs typeface="Times New Roman"/>
              </a:rPr>
              <a:t>e.g.,</a:t>
            </a:r>
            <a:r>
              <a:rPr sz="2000" dirty="0">
                <a:solidFill>
                  <a:srgbClr val="FF0000"/>
                </a:solidFill>
                <a:latin typeface="Times New Roman"/>
                <a:cs typeface="Times New Roman"/>
              </a:rPr>
              <a:t> </a:t>
            </a:r>
            <a:r>
              <a:rPr sz="2000" spc="-5" dirty="0">
                <a:solidFill>
                  <a:srgbClr val="FF0000"/>
                </a:solidFill>
                <a:latin typeface="Times New Roman"/>
                <a:cs typeface="Times New Roman"/>
              </a:rPr>
              <a:t>the</a:t>
            </a:r>
            <a:r>
              <a:rPr sz="2000" spc="-10" dirty="0">
                <a:solidFill>
                  <a:srgbClr val="FF0000"/>
                </a:solidFill>
                <a:latin typeface="Times New Roman"/>
                <a:cs typeface="Times New Roman"/>
              </a:rPr>
              <a:t> </a:t>
            </a:r>
            <a:r>
              <a:rPr sz="2000" spc="-5" dirty="0">
                <a:solidFill>
                  <a:srgbClr val="FF0000"/>
                </a:solidFill>
                <a:latin typeface="Times New Roman"/>
                <a:cs typeface="Times New Roman"/>
              </a:rPr>
              <a:t>empty</a:t>
            </a:r>
            <a:r>
              <a:rPr sz="2000" spc="-20" dirty="0">
                <a:solidFill>
                  <a:srgbClr val="FF0000"/>
                </a:solidFill>
                <a:latin typeface="Times New Roman"/>
                <a:cs typeface="Times New Roman"/>
              </a:rPr>
              <a:t> </a:t>
            </a:r>
            <a:r>
              <a:rPr sz="2000" spc="-5" dirty="0">
                <a:solidFill>
                  <a:srgbClr val="FF0000"/>
                </a:solidFill>
                <a:latin typeface="Times New Roman"/>
                <a:cs typeface="Times New Roman"/>
              </a:rPr>
              <a:t>list]</a:t>
            </a:r>
            <a:endParaRPr sz="2000">
              <a:latin typeface="Times New Roman"/>
              <a:cs typeface="Times New Roman"/>
            </a:endParaRPr>
          </a:p>
        </p:txBody>
      </p:sp>
      <p:pic>
        <p:nvPicPr>
          <p:cNvPr id="5" name="object 5"/>
          <p:cNvPicPr/>
          <p:nvPr/>
        </p:nvPicPr>
        <p:blipFill>
          <a:blip r:embed="rId2" cstate="print"/>
          <a:stretch>
            <a:fillRect/>
          </a:stretch>
        </p:blipFill>
        <p:spPr>
          <a:xfrm>
            <a:off x="548640" y="2117610"/>
            <a:ext cx="139446" cy="142481"/>
          </a:xfrm>
          <a:prstGeom prst="rect">
            <a:avLst/>
          </a:prstGeom>
        </p:spPr>
      </p:pic>
      <p:pic>
        <p:nvPicPr>
          <p:cNvPr id="6" name="object 6"/>
          <p:cNvPicPr/>
          <p:nvPr/>
        </p:nvPicPr>
        <p:blipFill>
          <a:blip r:embed="rId2" cstate="print"/>
          <a:stretch>
            <a:fillRect/>
          </a:stretch>
        </p:blipFill>
        <p:spPr>
          <a:xfrm>
            <a:off x="548640" y="3092957"/>
            <a:ext cx="139446" cy="142494"/>
          </a:xfrm>
          <a:prstGeom prst="rect">
            <a:avLst/>
          </a:prstGeom>
        </p:spPr>
      </p:pic>
      <p:pic>
        <p:nvPicPr>
          <p:cNvPr id="7" name="object 7"/>
          <p:cNvPicPr/>
          <p:nvPr/>
        </p:nvPicPr>
        <p:blipFill>
          <a:blip r:embed="rId2" cstate="print"/>
          <a:stretch>
            <a:fillRect/>
          </a:stretch>
        </p:blipFill>
        <p:spPr>
          <a:xfrm>
            <a:off x="548640" y="5287517"/>
            <a:ext cx="139446" cy="142494"/>
          </a:xfrm>
          <a:prstGeom prst="rect">
            <a:avLst/>
          </a:prstGeom>
        </p:spPr>
      </p:pic>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28</a:t>
            </a:fld>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475609" y="209200"/>
            <a:ext cx="2192020" cy="574040"/>
          </a:xfrm>
          <a:prstGeom prst="rect">
            <a:avLst/>
          </a:prstGeom>
        </p:spPr>
        <p:txBody>
          <a:bodyPr vert="horz" wrap="square" lIns="0" tIns="12700" rIns="0" bIns="0" rtlCol="0">
            <a:spAutoFit/>
          </a:bodyPr>
          <a:lstStyle/>
          <a:p>
            <a:pPr marL="12700">
              <a:lnSpc>
                <a:spcPct val="100000"/>
              </a:lnSpc>
              <a:spcBef>
                <a:spcPts val="100"/>
              </a:spcBef>
            </a:pPr>
            <a:r>
              <a:rPr sz="3600" spc="-5" dirty="0"/>
              <a:t>Permutations</a:t>
            </a:r>
            <a:endParaRPr sz="3600"/>
          </a:p>
        </p:txBody>
      </p:sp>
      <p:pic>
        <p:nvPicPr>
          <p:cNvPr id="3" name="object 3"/>
          <p:cNvPicPr/>
          <p:nvPr/>
        </p:nvPicPr>
        <p:blipFill>
          <a:blip r:embed="rId2" cstate="print"/>
          <a:stretch>
            <a:fillRect/>
          </a:stretch>
        </p:blipFill>
        <p:spPr>
          <a:xfrm>
            <a:off x="548640" y="1142238"/>
            <a:ext cx="139446" cy="142494"/>
          </a:xfrm>
          <a:prstGeom prst="rect">
            <a:avLst/>
          </a:prstGeom>
        </p:spPr>
      </p:pic>
      <p:sp>
        <p:nvSpPr>
          <p:cNvPr id="4" name="object 4"/>
          <p:cNvSpPr txBox="1"/>
          <p:nvPr/>
        </p:nvSpPr>
        <p:spPr>
          <a:xfrm>
            <a:off x="878839" y="1015238"/>
            <a:ext cx="7715250" cy="4414520"/>
          </a:xfrm>
          <a:prstGeom prst="rect">
            <a:avLst/>
          </a:prstGeom>
        </p:spPr>
        <p:txBody>
          <a:bodyPr vert="horz" wrap="square" lIns="0" tIns="12065" rIns="0" bIns="0" rtlCol="0">
            <a:spAutoFit/>
          </a:bodyPr>
          <a:lstStyle/>
          <a:p>
            <a:pPr marL="12700" marR="78740">
              <a:lnSpc>
                <a:spcPct val="100000"/>
              </a:lnSpc>
              <a:spcBef>
                <a:spcPts val="95"/>
              </a:spcBef>
            </a:pPr>
            <a:r>
              <a:rPr sz="2000" spc="-5" dirty="0">
                <a:latin typeface="Times New Roman"/>
                <a:cs typeface="Times New Roman"/>
              </a:rPr>
              <a:t>One</a:t>
            </a:r>
            <a:r>
              <a:rPr sz="2000" spc="15" dirty="0">
                <a:latin typeface="Times New Roman"/>
                <a:cs typeface="Times New Roman"/>
              </a:rPr>
              <a:t> </a:t>
            </a:r>
            <a:r>
              <a:rPr sz="2000" spc="-5" dirty="0">
                <a:latin typeface="Times New Roman"/>
                <a:cs typeface="Times New Roman"/>
              </a:rPr>
              <a:t>can</a:t>
            </a:r>
            <a:r>
              <a:rPr sz="2000" dirty="0">
                <a:latin typeface="Times New Roman"/>
                <a:cs typeface="Times New Roman"/>
              </a:rPr>
              <a:t> </a:t>
            </a:r>
            <a:r>
              <a:rPr sz="2000" spc="-5" dirty="0">
                <a:latin typeface="Times New Roman"/>
                <a:cs typeface="Times New Roman"/>
              </a:rPr>
              <a:t>easily</a:t>
            </a:r>
            <a:r>
              <a:rPr sz="2000" dirty="0">
                <a:latin typeface="Times New Roman"/>
                <a:cs typeface="Times New Roman"/>
              </a:rPr>
              <a:t> </a:t>
            </a:r>
            <a:r>
              <a:rPr sz="2000" spc="-5" dirty="0">
                <a:latin typeface="Times New Roman"/>
                <a:cs typeface="Times New Roman"/>
              </a:rPr>
              <a:t>see</a:t>
            </a:r>
            <a:r>
              <a:rPr sz="2000" spc="-15" dirty="0">
                <a:latin typeface="Times New Roman"/>
                <a:cs typeface="Times New Roman"/>
              </a:rPr>
              <a:t> </a:t>
            </a:r>
            <a:r>
              <a:rPr sz="2000" spc="-5" dirty="0">
                <a:latin typeface="Times New Roman"/>
                <a:cs typeface="Times New Roman"/>
              </a:rPr>
              <a:t>that</a:t>
            </a:r>
            <a:r>
              <a:rPr sz="2000" spc="-15" dirty="0">
                <a:latin typeface="Times New Roman"/>
                <a:cs typeface="Times New Roman"/>
              </a:rPr>
              <a:t> </a:t>
            </a:r>
            <a:r>
              <a:rPr sz="2000" spc="-5" dirty="0">
                <a:latin typeface="Times New Roman"/>
                <a:cs typeface="Times New Roman"/>
              </a:rPr>
              <a:t>the</a:t>
            </a:r>
            <a:r>
              <a:rPr sz="2000" dirty="0">
                <a:latin typeface="Times New Roman"/>
                <a:cs typeface="Times New Roman"/>
              </a:rPr>
              <a:t> </a:t>
            </a:r>
            <a:r>
              <a:rPr sz="2000" spc="-5" dirty="0">
                <a:latin typeface="Times New Roman"/>
                <a:cs typeface="Times New Roman"/>
              </a:rPr>
              <a:t>number</a:t>
            </a:r>
            <a:r>
              <a:rPr sz="2000" spc="-10" dirty="0">
                <a:latin typeface="Times New Roman"/>
                <a:cs typeface="Times New Roman"/>
              </a:rPr>
              <a:t> </a:t>
            </a:r>
            <a:r>
              <a:rPr sz="2000" spc="-5" dirty="0">
                <a:latin typeface="Times New Roman"/>
                <a:cs typeface="Times New Roman"/>
              </a:rPr>
              <a:t>of n</a:t>
            </a:r>
            <a:r>
              <a:rPr sz="2000" spc="10" dirty="0">
                <a:latin typeface="Times New Roman"/>
                <a:cs typeface="Times New Roman"/>
              </a:rPr>
              <a:t> </a:t>
            </a:r>
            <a:r>
              <a:rPr sz="2000" spc="-5" dirty="0">
                <a:latin typeface="Times New Roman"/>
                <a:cs typeface="Times New Roman"/>
              </a:rPr>
              <a:t>permutations</a:t>
            </a:r>
            <a:r>
              <a:rPr sz="2000" spc="-20" dirty="0">
                <a:latin typeface="Times New Roman"/>
                <a:cs typeface="Times New Roman"/>
              </a:rPr>
              <a:t> </a:t>
            </a:r>
            <a:r>
              <a:rPr sz="2000" spc="-5" dirty="0">
                <a:latin typeface="Times New Roman"/>
                <a:cs typeface="Times New Roman"/>
              </a:rPr>
              <a:t>of</a:t>
            </a:r>
            <a:r>
              <a:rPr sz="2000" dirty="0">
                <a:latin typeface="Times New Roman"/>
                <a:cs typeface="Times New Roman"/>
              </a:rPr>
              <a:t> </a:t>
            </a:r>
            <a:r>
              <a:rPr sz="2000" spc="-5" dirty="0">
                <a:latin typeface="Times New Roman"/>
                <a:cs typeface="Times New Roman"/>
              </a:rPr>
              <a:t>a</a:t>
            </a:r>
            <a:r>
              <a:rPr sz="2000" spc="5" dirty="0">
                <a:latin typeface="Times New Roman"/>
                <a:cs typeface="Times New Roman"/>
              </a:rPr>
              <a:t> </a:t>
            </a:r>
            <a:r>
              <a:rPr sz="2000" spc="-5" dirty="0">
                <a:latin typeface="Times New Roman"/>
                <a:cs typeface="Times New Roman"/>
              </a:rPr>
              <a:t>set of n</a:t>
            </a:r>
            <a:r>
              <a:rPr sz="2000" spc="10" dirty="0">
                <a:latin typeface="Times New Roman"/>
                <a:cs typeface="Times New Roman"/>
              </a:rPr>
              <a:t> </a:t>
            </a:r>
            <a:r>
              <a:rPr sz="2000" spc="-5" dirty="0">
                <a:latin typeface="Times New Roman"/>
                <a:cs typeface="Times New Roman"/>
              </a:rPr>
              <a:t>elements </a:t>
            </a:r>
            <a:r>
              <a:rPr sz="2000" spc="-484" dirty="0">
                <a:latin typeface="Times New Roman"/>
                <a:cs typeface="Times New Roman"/>
              </a:rPr>
              <a:t> </a:t>
            </a:r>
            <a:r>
              <a:rPr sz="2000" spc="-5" dirty="0">
                <a:latin typeface="Times New Roman"/>
                <a:cs typeface="Times New Roman"/>
              </a:rPr>
              <a:t>is</a:t>
            </a:r>
            <a:r>
              <a:rPr sz="2000" spc="-10" dirty="0">
                <a:latin typeface="Times New Roman"/>
                <a:cs typeface="Times New Roman"/>
              </a:rPr>
              <a:t> </a:t>
            </a:r>
            <a:r>
              <a:rPr sz="2000" spc="-5" dirty="0">
                <a:latin typeface="Times New Roman"/>
                <a:cs typeface="Times New Roman"/>
              </a:rPr>
              <a:t>n!</a:t>
            </a:r>
            <a:r>
              <a:rPr sz="2000" dirty="0">
                <a:latin typeface="Times New Roman"/>
                <a:cs typeface="Times New Roman"/>
              </a:rPr>
              <a:t> </a:t>
            </a:r>
            <a:r>
              <a:rPr sz="2000" spc="-5" dirty="0">
                <a:latin typeface="Times New Roman"/>
                <a:cs typeface="Times New Roman"/>
              </a:rPr>
              <a:t>and the number</a:t>
            </a:r>
            <a:r>
              <a:rPr sz="2000" spc="-10" dirty="0">
                <a:latin typeface="Times New Roman"/>
                <a:cs typeface="Times New Roman"/>
              </a:rPr>
              <a:t> </a:t>
            </a:r>
            <a:r>
              <a:rPr sz="2000" spc="-5" dirty="0">
                <a:latin typeface="Times New Roman"/>
                <a:cs typeface="Times New Roman"/>
              </a:rPr>
              <a:t>of </a:t>
            </a:r>
            <a:r>
              <a:rPr sz="2000" spc="-10" dirty="0">
                <a:latin typeface="Times New Roman"/>
                <a:cs typeface="Times New Roman"/>
              </a:rPr>
              <a:t>r-permutations</a:t>
            </a:r>
            <a:r>
              <a:rPr sz="2000" spc="-15" dirty="0">
                <a:latin typeface="Times New Roman"/>
                <a:cs typeface="Times New Roman"/>
              </a:rPr>
              <a:t> </a:t>
            </a:r>
            <a:r>
              <a:rPr sz="2000" spc="-5" dirty="0">
                <a:latin typeface="Times New Roman"/>
                <a:cs typeface="Times New Roman"/>
              </a:rPr>
              <a:t>of</a:t>
            </a:r>
            <a:r>
              <a:rPr sz="200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set of n</a:t>
            </a:r>
            <a:r>
              <a:rPr sz="2000" dirty="0">
                <a:latin typeface="Times New Roman"/>
                <a:cs typeface="Times New Roman"/>
              </a:rPr>
              <a:t> </a:t>
            </a:r>
            <a:r>
              <a:rPr sz="2000" spc="-5" dirty="0">
                <a:latin typeface="Times New Roman"/>
                <a:cs typeface="Times New Roman"/>
              </a:rPr>
              <a:t>elements</a:t>
            </a:r>
            <a:r>
              <a:rPr sz="2000" spc="-10" dirty="0">
                <a:latin typeface="Times New Roman"/>
                <a:cs typeface="Times New Roman"/>
              </a:rPr>
              <a:t> </a:t>
            </a:r>
            <a:r>
              <a:rPr sz="2000" spc="-5" dirty="0">
                <a:latin typeface="Times New Roman"/>
                <a:cs typeface="Times New Roman"/>
              </a:rPr>
              <a:t>is P(n,</a:t>
            </a:r>
            <a:r>
              <a:rPr sz="2000" dirty="0">
                <a:latin typeface="Times New Roman"/>
                <a:cs typeface="Times New Roman"/>
              </a:rPr>
              <a:t> </a:t>
            </a:r>
            <a:r>
              <a:rPr sz="2000" spc="-5" dirty="0">
                <a:latin typeface="Times New Roman"/>
                <a:cs typeface="Times New Roman"/>
              </a:rPr>
              <a:t>r) = </a:t>
            </a:r>
            <a:r>
              <a:rPr sz="2000" dirty="0">
                <a:latin typeface="Times New Roman"/>
                <a:cs typeface="Times New Roman"/>
              </a:rPr>
              <a:t> </a:t>
            </a:r>
            <a:r>
              <a:rPr sz="2000" spc="-5" dirty="0">
                <a:latin typeface="Times New Roman"/>
                <a:cs typeface="Times New Roman"/>
              </a:rPr>
              <a:t>n!/(n-r)!</a:t>
            </a:r>
            <a:r>
              <a:rPr sz="2000" spc="-20" dirty="0">
                <a:latin typeface="Times New Roman"/>
                <a:cs typeface="Times New Roman"/>
              </a:rPr>
              <a:t> </a:t>
            </a:r>
            <a:r>
              <a:rPr sz="2000" spc="-5" dirty="0">
                <a:latin typeface="Times New Roman"/>
                <a:cs typeface="Times New Roman"/>
              </a:rPr>
              <a:t>when</a:t>
            </a:r>
            <a:r>
              <a:rPr sz="2000" spc="5" dirty="0">
                <a:latin typeface="Times New Roman"/>
                <a:cs typeface="Times New Roman"/>
              </a:rPr>
              <a:t> </a:t>
            </a:r>
            <a:r>
              <a:rPr sz="2000" spc="-5" dirty="0">
                <a:latin typeface="Times New Roman"/>
                <a:cs typeface="Times New Roman"/>
              </a:rPr>
              <a:t>n</a:t>
            </a:r>
            <a:r>
              <a:rPr sz="2000" dirty="0">
                <a:latin typeface="Times New Roman"/>
                <a:cs typeface="Times New Roman"/>
              </a:rPr>
              <a:t> </a:t>
            </a:r>
            <a:r>
              <a:rPr sz="2000" spc="-5" dirty="0">
                <a:latin typeface="Times New Roman"/>
                <a:cs typeface="Times New Roman"/>
              </a:rPr>
              <a:t>and</a:t>
            </a:r>
            <a:r>
              <a:rPr sz="2000" dirty="0">
                <a:latin typeface="Times New Roman"/>
                <a:cs typeface="Times New Roman"/>
              </a:rPr>
              <a:t> </a:t>
            </a:r>
            <a:r>
              <a:rPr sz="2000" spc="-5" dirty="0">
                <a:latin typeface="Times New Roman"/>
                <a:cs typeface="Times New Roman"/>
              </a:rPr>
              <a:t>r</a:t>
            </a:r>
            <a:r>
              <a:rPr sz="2000" spc="-10" dirty="0">
                <a:latin typeface="Times New Roman"/>
                <a:cs typeface="Times New Roman"/>
              </a:rPr>
              <a:t> </a:t>
            </a:r>
            <a:r>
              <a:rPr sz="2000" spc="-5" dirty="0">
                <a:latin typeface="Times New Roman"/>
                <a:cs typeface="Times New Roman"/>
              </a:rPr>
              <a:t>are +ve</a:t>
            </a:r>
            <a:r>
              <a:rPr sz="2000" spc="-10" dirty="0">
                <a:latin typeface="Times New Roman"/>
                <a:cs typeface="Times New Roman"/>
              </a:rPr>
              <a:t> </a:t>
            </a:r>
            <a:r>
              <a:rPr sz="2000" spc="-5" dirty="0">
                <a:latin typeface="Times New Roman"/>
                <a:cs typeface="Times New Roman"/>
              </a:rPr>
              <a:t>integers</a:t>
            </a:r>
            <a:r>
              <a:rPr sz="2000" spc="-15" dirty="0">
                <a:latin typeface="Times New Roman"/>
                <a:cs typeface="Times New Roman"/>
              </a:rPr>
              <a:t> </a:t>
            </a:r>
            <a:r>
              <a:rPr sz="2000" spc="-5" dirty="0">
                <a:latin typeface="Times New Roman"/>
                <a:cs typeface="Times New Roman"/>
              </a:rPr>
              <a:t>and</a:t>
            </a:r>
            <a:r>
              <a:rPr sz="2000" spc="-10" dirty="0">
                <a:latin typeface="Times New Roman"/>
                <a:cs typeface="Times New Roman"/>
              </a:rPr>
              <a:t> </a:t>
            </a:r>
            <a:r>
              <a:rPr sz="2000" spc="-5" dirty="0">
                <a:latin typeface="Times New Roman"/>
                <a:cs typeface="Times New Roman"/>
              </a:rPr>
              <a:t>0</a:t>
            </a:r>
            <a:r>
              <a:rPr sz="2000"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spc="-5" dirty="0">
                <a:latin typeface="Times New Roman"/>
                <a:cs typeface="Times New Roman"/>
              </a:rPr>
              <a:t>r ≤</a:t>
            </a:r>
            <a:r>
              <a:rPr sz="2000" spc="5" dirty="0">
                <a:latin typeface="Times New Roman"/>
                <a:cs typeface="Times New Roman"/>
              </a:rPr>
              <a:t> </a:t>
            </a:r>
            <a:r>
              <a:rPr sz="2000" spc="-5" dirty="0">
                <a:latin typeface="Times New Roman"/>
                <a:cs typeface="Times New Roman"/>
              </a:rPr>
              <a:t>n.</a:t>
            </a:r>
            <a:endParaRPr sz="2000">
              <a:latin typeface="Times New Roman"/>
              <a:cs typeface="Times New Roman"/>
            </a:endParaRPr>
          </a:p>
          <a:p>
            <a:pPr marL="12700" marR="5080">
              <a:lnSpc>
                <a:spcPct val="100000"/>
              </a:lnSpc>
              <a:spcBef>
                <a:spcPts val="480"/>
              </a:spcBef>
            </a:pPr>
            <a:r>
              <a:rPr sz="2000" spc="-5" dirty="0">
                <a:solidFill>
                  <a:srgbClr val="00B0F0"/>
                </a:solidFill>
                <a:latin typeface="Times New Roman"/>
                <a:cs typeface="Times New Roman"/>
              </a:rPr>
              <a:t>How many permutations of the letters ABCDEFGH contain the string </a:t>
            </a:r>
            <a:r>
              <a:rPr sz="2000" dirty="0">
                <a:solidFill>
                  <a:srgbClr val="00B0F0"/>
                </a:solidFill>
                <a:latin typeface="Times New Roman"/>
                <a:cs typeface="Times New Roman"/>
              </a:rPr>
              <a:t> </a:t>
            </a:r>
            <a:r>
              <a:rPr sz="2000" spc="-5" dirty="0">
                <a:solidFill>
                  <a:srgbClr val="00B0F0"/>
                </a:solidFill>
                <a:latin typeface="Times New Roman"/>
                <a:cs typeface="Times New Roman"/>
              </a:rPr>
              <a:t>ABC? </a:t>
            </a:r>
            <a:r>
              <a:rPr sz="2000" spc="-5" dirty="0">
                <a:latin typeface="Times New Roman"/>
                <a:cs typeface="Times New Roman"/>
              </a:rPr>
              <a:t>Because the letters ABC must occur as a block, we can find the </a:t>
            </a:r>
            <a:r>
              <a:rPr sz="2000" dirty="0">
                <a:latin typeface="Times New Roman"/>
                <a:cs typeface="Times New Roman"/>
              </a:rPr>
              <a:t> </a:t>
            </a:r>
            <a:r>
              <a:rPr sz="2000" spc="-5" dirty="0">
                <a:latin typeface="Times New Roman"/>
                <a:cs typeface="Times New Roman"/>
              </a:rPr>
              <a:t>answer</a:t>
            </a:r>
            <a:r>
              <a:rPr sz="2000" dirty="0">
                <a:latin typeface="Times New Roman"/>
                <a:cs typeface="Times New Roman"/>
              </a:rPr>
              <a:t> </a:t>
            </a:r>
            <a:r>
              <a:rPr sz="2000" spc="-5" dirty="0">
                <a:latin typeface="Times New Roman"/>
                <a:cs typeface="Times New Roman"/>
              </a:rPr>
              <a:t>by</a:t>
            </a:r>
            <a:r>
              <a:rPr sz="2000" spc="5" dirty="0">
                <a:latin typeface="Times New Roman"/>
                <a:cs typeface="Times New Roman"/>
              </a:rPr>
              <a:t> </a:t>
            </a:r>
            <a:r>
              <a:rPr sz="2000" spc="-5" dirty="0">
                <a:latin typeface="Times New Roman"/>
                <a:cs typeface="Times New Roman"/>
              </a:rPr>
              <a:t>finding</a:t>
            </a:r>
            <a:r>
              <a:rPr sz="2000" dirty="0">
                <a:latin typeface="Times New Roman"/>
                <a:cs typeface="Times New Roman"/>
              </a:rPr>
              <a:t> </a:t>
            </a:r>
            <a:r>
              <a:rPr sz="2000" spc="-5" dirty="0">
                <a:latin typeface="Times New Roman"/>
                <a:cs typeface="Times New Roman"/>
              </a:rPr>
              <a:t>the</a:t>
            </a:r>
            <a:r>
              <a:rPr sz="2000" spc="-10" dirty="0">
                <a:latin typeface="Times New Roman"/>
                <a:cs typeface="Times New Roman"/>
              </a:rPr>
              <a:t> </a:t>
            </a:r>
            <a:r>
              <a:rPr sz="2000" spc="-5" dirty="0">
                <a:latin typeface="Times New Roman"/>
                <a:cs typeface="Times New Roman"/>
              </a:rPr>
              <a:t>number</a:t>
            </a:r>
            <a:r>
              <a:rPr sz="2000" spc="-10" dirty="0">
                <a:latin typeface="Times New Roman"/>
                <a:cs typeface="Times New Roman"/>
              </a:rPr>
              <a:t> </a:t>
            </a:r>
            <a:r>
              <a:rPr sz="2000" spc="-5" dirty="0">
                <a:latin typeface="Times New Roman"/>
                <a:cs typeface="Times New Roman"/>
              </a:rPr>
              <a:t>of</a:t>
            </a:r>
            <a:r>
              <a:rPr sz="2000" dirty="0">
                <a:latin typeface="Times New Roman"/>
                <a:cs typeface="Times New Roman"/>
              </a:rPr>
              <a:t> </a:t>
            </a:r>
            <a:r>
              <a:rPr sz="2000" spc="-5" dirty="0">
                <a:latin typeface="Times New Roman"/>
                <a:cs typeface="Times New Roman"/>
              </a:rPr>
              <a:t>permutations</a:t>
            </a:r>
            <a:r>
              <a:rPr sz="2000" spc="-15" dirty="0">
                <a:latin typeface="Times New Roman"/>
                <a:cs typeface="Times New Roman"/>
              </a:rPr>
              <a:t> </a:t>
            </a:r>
            <a:r>
              <a:rPr sz="2000" spc="-5" dirty="0">
                <a:latin typeface="Times New Roman"/>
                <a:cs typeface="Times New Roman"/>
              </a:rPr>
              <a:t>of</a:t>
            </a:r>
            <a:r>
              <a:rPr sz="2000" dirty="0">
                <a:latin typeface="Times New Roman"/>
                <a:cs typeface="Times New Roman"/>
              </a:rPr>
              <a:t> </a:t>
            </a:r>
            <a:r>
              <a:rPr sz="2000" spc="-5" dirty="0">
                <a:latin typeface="Times New Roman"/>
                <a:cs typeface="Times New Roman"/>
              </a:rPr>
              <a:t>six</a:t>
            </a:r>
            <a:r>
              <a:rPr sz="2000" spc="-10" dirty="0">
                <a:latin typeface="Times New Roman"/>
                <a:cs typeface="Times New Roman"/>
              </a:rPr>
              <a:t> </a:t>
            </a:r>
            <a:r>
              <a:rPr sz="2000" spc="-5" dirty="0">
                <a:latin typeface="Times New Roman"/>
                <a:cs typeface="Times New Roman"/>
              </a:rPr>
              <a:t>objects,</a:t>
            </a:r>
            <a:r>
              <a:rPr sz="2000" spc="-10" dirty="0">
                <a:latin typeface="Times New Roman"/>
                <a:cs typeface="Times New Roman"/>
              </a:rPr>
              <a:t> </a:t>
            </a:r>
            <a:r>
              <a:rPr sz="2000" spc="-25" dirty="0">
                <a:latin typeface="Times New Roman"/>
                <a:cs typeface="Times New Roman"/>
              </a:rPr>
              <a:t>namely,</a:t>
            </a:r>
            <a:r>
              <a:rPr sz="2000" spc="-5" dirty="0">
                <a:latin typeface="Times New Roman"/>
                <a:cs typeface="Times New Roman"/>
              </a:rPr>
              <a:t> the </a:t>
            </a:r>
            <a:r>
              <a:rPr sz="2000" dirty="0">
                <a:latin typeface="Times New Roman"/>
                <a:cs typeface="Times New Roman"/>
              </a:rPr>
              <a:t> </a:t>
            </a:r>
            <a:r>
              <a:rPr sz="2000" spc="-5" dirty="0">
                <a:latin typeface="Times New Roman"/>
                <a:cs typeface="Times New Roman"/>
              </a:rPr>
              <a:t>block</a:t>
            </a:r>
            <a:r>
              <a:rPr sz="2000" spc="-120" dirty="0">
                <a:latin typeface="Times New Roman"/>
                <a:cs typeface="Times New Roman"/>
              </a:rPr>
              <a:t> </a:t>
            </a:r>
            <a:r>
              <a:rPr sz="2000" spc="-5" dirty="0">
                <a:latin typeface="Times New Roman"/>
                <a:cs typeface="Times New Roman"/>
              </a:rPr>
              <a:t>ABC</a:t>
            </a:r>
            <a:r>
              <a:rPr sz="2000" spc="20" dirty="0">
                <a:latin typeface="Times New Roman"/>
                <a:cs typeface="Times New Roman"/>
              </a:rPr>
              <a:t> </a:t>
            </a:r>
            <a:r>
              <a:rPr sz="2000" spc="-5" dirty="0">
                <a:latin typeface="Times New Roman"/>
                <a:cs typeface="Times New Roman"/>
              </a:rPr>
              <a:t>and </a:t>
            </a:r>
            <a:r>
              <a:rPr sz="2000" dirty="0">
                <a:latin typeface="Times New Roman"/>
                <a:cs typeface="Times New Roman"/>
              </a:rPr>
              <a:t>the</a:t>
            </a:r>
            <a:r>
              <a:rPr sz="2000" spc="-5" dirty="0">
                <a:latin typeface="Times New Roman"/>
                <a:cs typeface="Times New Roman"/>
              </a:rPr>
              <a:t> individual</a:t>
            </a:r>
            <a:r>
              <a:rPr sz="2000" spc="-10" dirty="0">
                <a:latin typeface="Times New Roman"/>
                <a:cs typeface="Times New Roman"/>
              </a:rPr>
              <a:t> </a:t>
            </a:r>
            <a:r>
              <a:rPr sz="2000" spc="-5" dirty="0">
                <a:latin typeface="Times New Roman"/>
                <a:cs typeface="Times New Roman"/>
              </a:rPr>
              <a:t>letters D,</a:t>
            </a:r>
            <a:r>
              <a:rPr sz="2000" dirty="0">
                <a:latin typeface="Times New Roman"/>
                <a:cs typeface="Times New Roman"/>
              </a:rPr>
              <a:t> </a:t>
            </a:r>
            <a:r>
              <a:rPr sz="2000" spc="-5" dirty="0">
                <a:latin typeface="Times New Roman"/>
                <a:cs typeface="Times New Roman"/>
              </a:rPr>
              <a:t>E,</a:t>
            </a:r>
            <a:r>
              <a:rPr sz="2000" spc="5" dirty="0">
                <a:latin typeface="Times New Roman"/>
                <a:cs typeface="Times New Roman"/>
              </a:rPr>
              <a:t> </a:t>
            </a:r>
            <a:r>
              <a:rPr sz="2000" spc="-85" dirty="0">
                <a:latin typeface="Times New Roman"/>
                <a:cs typeface="Times New Roman"/>
              </a:rPr>
              <a:t>F,</a:t>
            </a:r>
            <a:r>
              <a:rPr sz="2000" spc="5" dirty="0">
                <a:latin typeface="Times New Roman"/>
                <a:cs typeface="Times New Roman"/>
              </a:rPr>
              <a:t> </a:t>
            </a:r>
            <a:r>
              <a:rPr sz="2000" spc="-5" dirty="0">
                <a:latin typeface="Times New Roman"/>
                <a:cs typeface="Times New Roman"/>
              </a:rPr>
              <a:t>G,</a:t>
            </a:r>
            <a:r>
              <a:rPr sz="2000" spc="5" dirty="0">
                <a:latin typeface="Times New Roman"/>
                <a:cs typeface="Times New Roman"/>
              </a:rPr>
              <a:t> </a:t>
            </a:r>
            <a:r>
              <a:rPr sz="2000" spc="-5" dirty="0">
                <a:latin typeface="Times New Roman"/>
                <a:cs typeface="Times New Roman"/>
              </a:rPr>
              <a:t>and</a:t>
            </a:r>
            <a:r>
              <a:rPr sz="2000" dirty="0">
                <a:latin typeface="Times New Roman"/>
                <a:cs typeface="Times New Roman"/>
              </a:rPr>
              <a:t> </a:t>
            </a:r>
            <a:r>
              <a:rPr sz="2000" spc="-5" dirty="0">
                <a:latin typeface="Times New Roman"/>
                <a:cs typeface="Times New Roman"/>
              </a:rPr>
              <a:t>H.</a:t>
            </a:r>
            <a:r>
              <a:rPr sz="2000" spc="10" dirty="0">
                <a:latin typeface="Times New Roman"/>
                <a:cs typeface="Times New Roman"/>
              </a:rPr>
              <a:t> </a:t>
            </a:r>
            <a:r>
              <a:rPr sz="2000" spc="-5" dirty="0">
                <a:latin typeface="Times New Roman"/>
                <a:cs typeface="Times New Roman"/>
              </a:rPr>
              <a:t>Because these</a:t>
            </a:r>
            <a:r>
              <a:rPr sz="2000" spc="-10" dirty="0">
                <a:latin typeface="Times New Roman"/>
                <a:cs typeface="Times New Roman"/>
              </a:rPr>
              <a:t> </a:t>
            </a:r>
            <a:r>
              <a:rPr sz="2000" spc="-5" dirty="0">
                <a:latin typeface="Times New Roman"/>
                <a:cs typeface="Times New Roman"/>
              </a:rPr>
              <a:t>six </a:t>
            </a:r>
            <a:r>
              <a:rPr sz="2000" dirty="0">
                <a:latin typeface="Times New Roman"/>
                <a:cs typeface="Times New Roman"/>
              </a:rPr>
              <a:t> </a:t>
            </a:r>
            <a:r>
              <a:rPr sz="2000" spc="-5" dirty="0">
                <a:latin typeface="Times New Roman"/>
                <a:cs typeface="Times New Roman"/>
              </a:rPr>
              <a:t>objects</a:t>
            </a:r>
            <a:r>
              <a:rPr sz="2000" spc="-20" dirty="0">
                <a:latin typeface="Times New Roman"/>
                <a:cs typeface="Times New Roman"/>
              </a:rPr>
              <a:t> </a:t>
            </a:r>
            <a:r>
              <a:rPr sz="2000" spc="-5" dirty="0">
                <a:latin typeface="Times New Roman"/>
                <a:cs typeface="Times New Roman"/>
              </a:rPr>
              <a:t>can</a:t>
            </a:r>
            <a:r>
              <a:rPr sz="2000" spc="5" dirty="0">
                <a:latin typeface="Times New Roman"/>
                <a:cs typeface="Times New Roman"/>
              </a:rPr>
              <a:t> </a:t>
            </a:r>
            <a:r>
              <a:rPr sz="2000" spc="-5" dirty="0">
                <a:latin typeface="Times New Roman"/>
                <a:cs typeface="Times New Roman"/>
              </a:rPr>
              <a:t>occur in</a:t>
            </a:r>
            <a:r>
              <a:rPr sz="2000" dirty="0">
                <a:latin typeface="Times New Roman"/>
                <a:cs typeface="Times New Roman"/>
              </a:rPr>
              <a:t> </a:t>
            </a:r>
            <a:r>
              <a:rPr sz="2000" spc="-5" dirty="0">
                <a:latin typeface="Times New Roman"/>
                <a:cs typeface="Times New Roman"/>
              </a:rPr>
              <a:t>any</a:t>
            </a:r>
            <a:r>
              <a:rPr sz="2000" spc="5" dirty="0">
                <a:latin typeface="Times New Roman"/>
                <a:cs typeface="Times New Roman"/>
              </a:rPr>
              <a:t> </a:t>
            </a:r>
            <a:r>
              <a:rPr sz="2000" spc="-15" dirty="0">
                <a:latin typeface="Times New Roman"/>
                <a:cs typeface="Times New Roman"/>
              </a:rPr>
              <a:t>order,</a:t>
            </a:r>
            <a:r>
              <a:rPr sz="2000" spc="-10" dirty="0">
                <a:latin typeface="Times New Roman"/>
                <a:cs typeface="Times New Roman"/>
              </a:rPr>
              <a:t> </a:t>
            </a:r>
            <a:r>
              <a:rPr sz="2000" spc="-5" dirty="0">
                <a:latin typeface="Times New Roman"/>
                <a:cs typeface="Times New Roman"/>
              </a:rPr>
              <a:t>there are</a:t>
            </a:r>
            <a:r>
              <a:rPr sz="2000" dirty="0">
                <a:latin typeface="Times New Roman"/>
                <a:cs typeface="Times New Roman"/>
              </a:rPr>
              <a:t> </a:t>
            </a:r>
            <a:r>
              <a:rPr sz="2000" spc="-5" dirty="0">
                <a:latin typeface="Times New Roman"/>
                <a:cs typeface="Times New Roman"/>
              </a:rPr>
              <a:t>6!</a:t>
            </a:r>
            <a:r>
              <a:rPr sz="2000"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spc="-5" dirty="0">
                <a:latin typeface="Times New Roman"/>
                <a:cs typeface="Times New Roman"/>
              </a:rPr>
              <a:t>720</a:t>
            </a:r>
            <a:r>
              <a:rPr sz="2000" dirty="0">
                <a:latin typeface="Times New Roman"/>
                <a:cs typeface="Times New Roman"/>
              </a:rPr>
              <a:t> </a:t>
            </a:r>
            <a:r>
              <a:rPr sz="2000" spc="-5" dirty="0">
                <a:latin typeface="Times New Roman"/>
                <a:cs typeface="Times New Roman"/>
              </a:rPr>
              <a:t>permutations</a:t>
            </a:r>
            <a:r>
              <a:rPr sz="2000" spc="-15" dirty="0">
                <a:latin typeface="Times New Roman"/>
                <a:cs typeface="Times New Roman"/>
              </a:rPr>
              <a:t> </a:t>
            </a:r>
            <a:r>
              <a:rPr sz="2000" spc="-5" dirty="0">
                <a:latin typeface="Times New Roman"/>
                <a:cs typeface="Times New Roman"/>
              </a:rPr>
              <a:t>of</a:t>
            </a:r>
            <a:r>
              <a:rPr sz="2000" spc="5" dirty="0">
                <a:latin typeface="Times New Roman"/>
                <a:cs typeface="Times New Roman"/>
              </a:rPr>
              <a:t> </a:t>
            </a:r>
            <a:r>
              <a:rPr sz="2000" spc="-5" dirty="0">
                <a:latin typeface="Times New Roman"/>
                <a:cs typeface="Times New Roman"/>
              </a:rPr>
              <a:t>the</a:t>
            </a:r>
            <a:r>
              <a:rPr sz="2000" spc="-10" dirty="0">
                <a:latin typeface="Times New Roman"/>
                <a:cs typeface="Times New Roman"/>
              </a:rPr>
              <a:t> </a:t>
            </a:r>
            <a:r>
              <a:rPr sz="2000" spc="-5" dirty="0">
                <a:latin typeface="Times New Roman"/>
                <a:cs typeface="Times New Roman"/>
              </a:rPr>
              <a:t>letters </a:t>
            </a:r>
            <a:r>
              <a:rPr sz="2000" spc="-484" dirty="0">
                <a:latin typeface="Times New Roman"/>
                <a:cs typeface="Times New Roman"/>
              </a:rPr>
              <a:t> </a:t>
            </a:r>
            <a:r>
              <a:rPr sz="2000" spc="-5" dirty="0">
                <a:latin typeface="Times New Roman"/>
                <a:cs typeface="Times New Roman"/>
              </a:rPr>
              <a:t>ABCDEFGH</a:t>
            </a:r>
            <a:r>
              <a:rPr sz="2000" spc="30" dirty="0">
                <a:latin typeface="Times New Roman"/>
                <a:cs typeface="Times New Roman"/>
              </a:rPr>
              <a:t> </a:t>
            </a:r>
            <a:r>
              <a:rPr sz="2000" spc="-5" dirty="0">
                <a:latin typeface="Times New Roman"/>
                <a:cs typeface="Times New Roman"/>
              </a:rPr>
              <a:t>in which</a:t>
            </a:r>
            <a:r>
              <a:rPr sz="2000" spc="-110" dirty="0">
                <a:latin typeface="Times New Roman"/>
                <a:cs typeface="Times New Roman"/>
              </a:rPr>
              <a:t> </a:t>
            </a:r>
            <a:r>
              <a:rPr sz="2000" spc="-5" dirty="0">
                <a:latin typeface="Times New Roman"/>
                <a:cs typeface="Times New Roman"/>
              </a:rPr>
              <a:t>ABC</a:t>
            </a:r>
            <a:r>
              <a:rPr sz="2000" spc="10" dirty="0">
                <a:latin typeface="Times New Roman"/>
                <a:cs typeface="Times New Roman"/>
              </a:rPr>
              <a:t> </a:t>
            </a:r>
            <a:r>
              <a:rPr sz="2000" spc="-5" dirty="0">
                <a:latin typeface="Times New Roman"/>
                <a:cs typeface="Times New Roman"/>
              </a:rPr>
              <a:t>occurs</a:t>
            </a:r>
            <a:r>
              <a:rPr sz="2000" spc="-10" dirty="0">
                <a:latin typeface="Times New Roman"/>
                <a:cs typeface="Times New Roman"/>
              </a:rPr>
              <a:t> </a:t>
            </a:r>
            <a:r>
              <a:rPr sz="2000" spc="-5" dirty="0">
                <a:latin typeface="Times New Roman"/>
                <a:cs typeface="Times New Roman"/>
              </a:rPr>
              <a:t>as</a:t>
            </a:r>
            <a:r>
              <a:rPr sz="2000" spc="-10" dirty="0">
                <a:latin typeface="Times New Roman"/>
                <a:cs typeface="Times New Roman"/>
              </a:rPr>
              <a:t> </a:t>
            </a:r>
            <a:r>
              <a:rPr sz="2000" spc="-5" dirty="0">
                <a:latin typeface="Times New Roman"/>
                <a:cs typeface="Times New Roman"/>
              </a:rPr>
              <a:t>a block.</a:t>
            </a:r>
            <a:endParaRPr sz="2000">
              <a:latin typeface="Times New Roman"/>
              <a:cs typeface="Times New Roman"/>
            </a:endParaRPr>
          </a:p>
          <a:p>
            <a:pPr marL="12700" marR="56515">
              <a:lnSpc>
                <a:spcPct val="100000"/>
              </a:lnSpc>
              <a:spcBef>
                <a:spcPts val="480"/>
              </a:spcBef>
            </a:pPr>
            <a:r>
              <a:rPr sz="2000" spc="-5" dirty="0">
                <a:solidFill>
                  <a:srgbClr val="00B0F0"/>
                </a:solidFill>
                <a:latin typeface="Times New Roman"/>
                <a:cs typeface="Times New Roman"/>
              </a:rPr>
              <a:t>How</a:t>
            </a:r>
            <a:r>
              <a:rPr sz="2000" spc="10" dirty="0">
                <a:solidFill>
                  <a:srgbClr val="00B0F0"/>
                </a:solidFill>
                <a:latin typeface="Times New Roman"/>
                <a:cs typeface="Times New Roman"/>
              </a:rPr>
              <a:t> </a:t>
            </a:r>
            <a:r>
              <a:rPr sz="2000" spc="-5" dirty="0">
                <a:solidFill>
                  <a:srgbClr val="00B0F0"/>
                </a:solidFill>
                <a:latin typeface="Times New Roman"/>
                <a:cs typeface="Times New Roman"/>
              </a:rPr>
              <a:t>many permutations</a:t>
            </a:r>
            <a:r>
              <a:rPr sz="2000" spc="-20" dirty="0">
                <a:solidFill>
                  <a:srgbClr val="00B0F0"/>
                </a:solidFill>
                <a:latin typeface="Times New Roman"/>
                <a:cs typeface="Times New Roman"/>
              </a:rPr>
              <a:t> </a:t>
            </a:r>
            <a:r>
              <a:rPr sz="2000" spc="-5" dirty="0">
                <a:solidFill>
                  <a:srgbClr val="00B0F0"/>
                </a:solidFill>
                <a:latin typeface="Times New Roman"/>
                <a:cs typeface="Times New Roman"/>
              </a:rPr>
              <a:t>of {a,</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b,</a:t>
            </a:r>
            <a:r>
              <a:rPr sz="2000" dirty="0">
                <a:solidFill>
                  <a:srgbClr val="00B0F0"/>
                </a:solidFill>
                <a:latin typeface="Times New Roman"/>
                <a:cs typeface="Times New Roman"/>
              </a:rPr>
              <a:t> </a:t>
            </a:r>
            <a:r>
              <a:rPr sz="2000" spc="-5" dirty="0">
                <a:solidFill>
                  <a:srgbClr val="00B0F0"/>
                </a:solidFill>
                <a:latin typeface="Times New Roman"/>
                <a:cs typeface="Times New Roman"/>
              </a:rPr>
              <a:t>c,</a:t>
            </a:r>
            <a:r>
              <a:rPr sz="2000" dirty="0">
                <a:solidFill>
                  <a:srgbClr val="00B0F0"/>
                </a:solidFill>
                <a:latin typeface="Times New Roman"/>
                <a:cs typeface="Times New Roman"/>
              </a:rPr>
              <a:t> </a:t>
            </a:r>
            <a:r>
              <a:rPr sz="2000" spc="-5" dirty="0">
                <a:solidFill>
                  <a:srgbClr val="00B0F0"/>
                </a:solidFill>
                <a:latin typeface="Times New Roman"/>
                <a:cs typeface="Times New Roman"/>
              </a:rPr>
              <a:t>d,</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e,</a:t>
            </a:r>
            <a:r>
              <a:rPr sz="2000" dirty="0">
                <a:solidFill>
                  <a:srgbClr val="00B0F0"/>
                </a:solidFill>
                <a:latin typeface="Times New Roman"/>
                <a:cs typeface="Times New Roman"/>
              </a:rPr>
              <a:t> </a:t>
            </a:r>
            <a:r>
              <a:rPr sz="2000" spc="-5" dirty="0">
                <a:solidFill>
                  <a:srgbClr val="00B0F0"/>
                </a:solidFill>
                <a:latin typeface="Times New Roman"/>
                <a:cs typeface="Times New Roman"/>
              </a:rPr>
              <a:t>f,</a:t>
            </a:r>
            <a:r>
              <a:rPr sz="2000" dirty="0">
                <a:solidFill>
                  <a:srgbClr val="00B0F0"/>
                </a:solidFill>
                <a:latin typeface="Times New Roman"/>
                <a:cs typeface="Times New Roman"/>
              </a:rPr>
              <a:t> </a:t>
            </a:r>
            <a:r>
              <a:rPr sz="2000" spc="-5" dirty="0">
                <a:solidFill>
                  <a:srgbClr val="00B0F0"/>
                </a:solidFill>
                <a:latin typeface="Times New Roman"/>
                <a:cs typeface="Times New Roman"/>
              </a:rPr>
              <a:t>g}</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end with a?</a:t>
            </a:r>
            <a:r>
              <a:rPr sz="2000" spc="-15" dirty="0">
                <a:solidFill>
                  <a:srgbClr val="00B0F0"/>
                </a:solidFill>
                <a:latin typeface="Times New Roman"/>
                <a:cs typeface="Times New Roman"/>
              </a:rPr>
              <a:t> </a:t>
            </a:r>
            <a:r>
              <a:rPr sz="2000" spc="-5" dirty="0">
                <a:latin typeface="Times New Roman"/>
                <a:cs typeface="Times New Roman"/>
              </a:rPr>
              <a:t>If we</a:t>
            </a:r>
            <a:r>
              <a:rPr sz="2000" spc="15" dirty="0">
                <a:latin typeface="Times New Roman"/>
                <a:cs typeface="Times New Roman"/>
              </a:rPr>
              <a:t> </a:t>
            </a:r>
            <a:r>
              <a:rPr sz="2000" spc="-5" dirty="0">
                <a:latin typeface="Times New Roman"/>
                <a:cs typeface="Times New Roman"/>
              </a:rPr>
              <a:t>want</a:t>
            </a:r>
            <a:r>
              <a:rPr sz="2000" dirty="0">
                <a:latin typeface="Times New Roman"/>
                <a:cs typeface="Times New Roman"/>
              </a:rPr>
              <a:t> </a:t>
            </a:r>
            <a:r>
              <a:rPr sz="2000" spc="-5" dirty="0">
                <a:latin typeface="Times New Roman"/>
                <a:cs typeface="Times New Roman"/>
              </a:rPr>
              <a:t>the </a:t>
            </a:r>
            <a:r>
              <a:rPr sz="2000" dirty="0">
                <a:latin typeface="Times New Roman"/>
                <a:cs typeface="Times New Roman"/>
              </a:rPr>
              <a:t> </a:t>
            </a:r>
            <a:r>
              <a:rPr sz="2000" spc="-5" dirty="0">
                <a:latin typeface="Times New Roman"/>
                <a:cs typeface="Times New Roman"/>
              </a:rPr>
              <a:t>permutation to</a:t>
            </a:r>
            <a:r>
              <a:rPr sz="2000" spc="-15" dirty="0">
                <a:latin typeface="Times New Roman"/>
                <a:cs typeface="Times New Roman"/>
              </a:rPr>
              <a:t> </a:t>
            </a:r>
            <a:r>
              <a:rPr sz="2000" spc="-5" dirty="0">
                <a:latin typeface="Times New Roman"/>
                <a:cs typeface="Times New Roman"/>
              </a:rPr>
              <a:t>end</a:t>
            </a:r>
            <a:r>
              <a:rPr sz="2000" dirty="0">
                <a:latin typeface="Times New Roman"/>
                <a:cs typeface="Times New Roman"/>
              </a:rPr>
              <a:t> </a:t>
            </a:r>
            <a:r>
              <a:rPr sz="2000" spc="-5" dirty="0">
                <a:latin typeface="Times New Roman"/>
                <a:cs typeface="Times New Roman"/>
              </a:rPr>
              <a:t>with</a:t>
            </a:r>
            <a:r>
              <a:rPr sz="200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then</a:t>
            </a:r>
            <a:r>
              <a:rPr sz="2000" dirty="0">
                <a:latin typeface="Times New Roman"/>
                <a:cs typeface="Times New Roman"/>
              </a:rPr>
              <a:t> </a:t>
            </a:r>
            <a:r>
              <a:rPr sz="2000" spc="-5" dirty="0">
                <a:latin typeface="Times New Roman"/>
                <a:cs typeface="Times New Roman"/>
              </a:rPr>
              <a:t>we</a:t>
            </a:r>
            <a:r>
              <a:rPr sz="2000" spc="15" dirty="0">
                <a:latin typeface="Times New Roman"/>
                <a:cs typeface="Times New Roman"/>
              </a:rPr>
              <a:t> </a:t>
            </a:r>
            <a:r>
              <a:rPr sz="2000" spc="-5" dirty="0">
                <a:latin typeface="Times New Roman"/>
                <a:cs typeface="Times New Roman"/>
              </a:rPr>
              <a:t>may</a:t>
            </a:r>
            <a:r>
              <a:rPr sz="2000" dirty="0">
                <a:latin typeface="Times New Roman"/>
                <a:cs typeface="Times New Roman"/>
              </a:rPr>
              <a:t> </a:t>
            </a:r>
            <a:r>
              <a:rPr sz="2000" spc="-5" dirty="0">
                <a:latin typeface="Times New Roman"/>
                <a:cs typeface="Times New Roman"/>
              </a:rPr>
              <a:t>as well</a:t>
            </a:r>
            <a:r>
              <a:rPr sz="2000" spc="5" dirty="0">
                <a:latin typeface="Times New Roman"/>
                <a:cs typeface="Times New Roman"/>
              </a:rPr>
              <a:t> </a:t>
            </a:r>
            <a:r>
              <a:rPr sz="2000" spc="-10" dirty="0">
                <a:latin typeface="Times New Roman"/>
                <a:cs typeface="Times New Roman"/>
              </a:rPr>
              <a:t>forget</a:t>
            </a:r>
            <a:r>
              <a:rPr sz="2000" spc="-5" dirty="0">
                <a:latin typeface="Times New Roman"/>
                <a:cs typeface="Times New Roman"/>
              </a:rPr>
              <a:t> about the</a:t>
            </a:r>
            <a:r>
              <a:rPr sz="2000" spc="-15" dirty="0">
                <a:latin typeface="Times New Roman"/>
                <a:cs typeface="Times New Roman"/>
              </a:rPr>
              <a:t> </a:t>
            </a:r>
            <a:r>
              <a:rPr sz="2000" spc="-5" dirty="0">
                <a:latin typeface="Times New Roman"/>
                <a:cs typeface="Times New Roman"/>
              </a:rPr>
              <a:t>a,</a:t>
            </a:r>
            <a:r>
              <a:rPr sz="2000" spc="5" dirty="0">
                <a:latin typeface="Times New Roman"/>
                <a:cs typeface="Times New Roman"/>
              </a:rPr>
              <a:t> </a:t>
            </a:r>
            <a:r>
              <a:rPr sz="2000" spc="-5" dirty="0">
                <a:latin typeface="Times New Roman"/>
                <a:cs typeface="Times New Roman"/>
              </a:rPr>
              <a:t>and</a:t>
            </a:r>
            <a:r>
              <a:rPr sz="2000" spc="5" dirty="0">
                <a:latin typeface="Times New Roman"/>
                <a:cs typeface="Times New Roman"/>
              </a:rPr>
              <a:t> </a:t>
            </a:r>
            <a:r>
              <a:rPr sz="2000" spc="-5" dirty="0">
                <a:latin typeface="Times New Roman"/>
                <a:cs typeface="Times New Roman"/>
              </a:rPr>
              <a:t>just </a:t>
            </a:r>
            <a:r>
              <a:rPr sz="2000" dirty="0">
                <a:latin typeface="Times New Roman"/>
                <a:cs typeface="Times New Roman"/>
              </a:rPr>
              <a:t> </a:t>
            </a:r>
            <a:r>
              <a:rPr sz="2000" spc="-5" dirty="0">
                <a:latin typeface="Times New Roman"/>
                <a:cs typeface="Times New Roman"/>
              </a:rPr>
              <a:t>count</a:t>
            </a:r>
            <a:r>
              <a:rPr sz="2000" spc="-10" dirty="0">
                <a:latin typeface="Times New Roman"/>
                <a:cs typeface="Times New Roman"/>
              </a:rPr>
              <a:t> </a:t>
            </a:r>
            <a:r>
              <a:rPr sz="2000" spc="-5" dirty="0">
                <a:latin typeface="Times New Roman"/>
                <a:cs typeface="Times New Roman"/>
              </a:rPr>
              <a:t>the number</a:t>
            </a:r>
            <a:r>
              <a:rPr sz="2000" spc="-10" dirty="0">
                <a:latin typeface="Times New Roman"/>
                <a:cs typeface="Times New Roman"/>
              </a:rPr>
              <a:t> </a:t>
            </a:r>
            <a:r>
              <a:rPr sz="2000" spc="-5" dirty="0">
                <a:latin typeface="Times New Roman"/>
                <a:cs typeface="Times New Roman"/>
              </a:rPr>
              <a:t>of permutations of</a:t>
            </a:r>
            <a:r>
              <a:rPr sz="2000" spc="-15" dirty="0">
                <a:latin typeface="Times New Roman"/>
                <a:cs typeface="Times New Roman"/>
              </a:rPr>
              <a:t> </a:t>
            </a:r>
            <a:r>
              <a:rPr sz="2000" spc="-5" dirty="0">
                <a:latin typeface="Times New Roman"/>
                <a:cs typeface="Times New Roman"/>
              </a:rPr>
              <a:t>{</a:t>
            </a:r>
            <a:r>
              <a:rPr sz="2000" spc="15" dirty="0">
                <a:latin typeface="Times New Roman"/>
                <a:cs typeface="Times New Roman"/>
              </a:rPr>
              <a:t> </a:t>
            </a:r>
            <a:r>
              <a:rPr sz="2000" spc="-5" dirty="0">
                <a:latin typeface="Times New Roman"/>
                <a:cs typeface="Times New Roman"/>
              </a:rPr>
              <a:t>b,</a:t>
            </a:r>
            <a:r>
              <a:rPr sz="2000" dirty="0">
                <a:latin typeface="Times New Roman"/>
                <a:cs typeface="Times New Roman"/>
              </a:rPr>
              <a:t> </a:t>
            </a:r>
            <a:r>
              <a:rPr sz="2000" spc="-5" dirty="0">
                <a:latin typeface="Times New Roman"/>
                <a:cs typeface="Times New Roman"/>
              </a:rPr>
              <a:t>c,</a:t>
            </a:r>
            <a:r>
              <a:rPr sz="2000" spc="5" dirty="0">
                <a:latin typeface="Times New Roman"/>
                <a:cs typeface="Times New Roman"/>
              </a:rPr>
              <a:t> </a:t>
            </a:r>
            <a:r>
              <a:rPr sz="2000" spc="-5" dirty="0">
                <a:latin typeface="Times New Roman"/>
                <a:cs typeface="Times New Roman"/>
              </a:rPr>
              <a:t>d,</a:t>
            </a:r>
            <a:r>
              <a:rPr sz="2000" dirty="0">
                <a:latin typeface="Times New Roman"/>
                <a:cs typeface="Times New Roman"/>
              </a:rPr>
              <a:t> </a:t>
            </a:r>
            <a:r>
              <a:rPr sz="2000" spc="-5" dirty="0">
                <a:latin typeface="Times New Roman"/>
                <a:cs typeface="Times New Roman"/>
              </a:rPr>
              <a:t>e,</a:t>
            </a:r>
            <a:r>
              <a:rPr sz="2000" spc="5" dirty="0">
                <a:latin typeface="Times New Roman"/>
                <a:cs typeface="Times New Roman"/>
              </a:rPr>
              <a:t> </a:t>
            </a:r>
            <a:r>
              <a:rPr sz="2000" spc="-5" dirty="0">
                <a:latin typeface="Times New Roman"/>
                <a:cs typeface="Times New Roman"/>
              </a:rPr>
              <a:t>f,</a:t>
            </a:r>
            <a:r>
              <a:rPr sz="2000" spc="5" dirty="0">
                <a:latin typeface="Times New Roman"/>
                <a:cs typeface="Times New Roman"/>
              </a:rPr>
              <a:t> </a:t>
            </a:r>
            <a:r>
              <a:rPr sz="2000" spc="-5" dirty="0">
                <a:latin typeface="Times New Roman"/>
                <a:cs typeface="Times New Roman"/>
              </a:rPr>
              <a:t>g}.</a:t>
            </a:r>
            <a:r>
              <a:rPr sz="2000" spc="5" dirty="0">
                <a:latin typeface="Times New Roman"/>
                <a:cs typeface="Times New Roman"/>
              </a:rPr>
              <a:t> </a:t>
            </a:r>
            <a:r>
              <a:rPr sz="2000" spc="-5" dirty="0">
                <a:latin typeface="Times New Roman"/>
                <a:cs typeface="Times New Roman"/>
              </a:rPr>
              <a:t>Each</a:t>
            </a:r>
            <a:r>
              <a:rPr sz="2000" spc="10" dirty="0">
                <a:latin typeface="Times New Roman"/>
                <a:cs typeface="Times New Roman"/>
              </a:rPr>
              <a:t> </a:t>
            </a:r>
            <a:r>
              <a:rPr sz="2000" spc="-5" dirty="0">
                <a:latin typeface="Times New Roman"/>
                <a:cs typeface="Times New Roman"/>
              </a:rPr>
              <a:t>permutation</a:t>
            </a:r>
            <a:r>
              <a:rPr sz="2000" spc="-15" dirty="0">
                <a:latin typeface="Times New Roman"/>
                <a:cs typeface="Times New Roman"/>
              </a:rPr>
              <a:t> </a:t>
            </a:r>
            <a:r>
              <a:rPr sz="2000" spc="-5" dirty="0">
                <a:latin typeface="Times New Roman"/>
                <a:cs typeface="Times New Roman"/>
              </a:rPr>
              <a:t>of </a:t>
            </a:r>
            <a:r>
              <a:rPr sz="2000" spc="-484" dirty="0">
                <a:latin typeface="Times New Roman"/>
                <a:cs typeface="Times New Roman"/>
              </a:rPr>
              <a:t> </a:t>
            </a:r>
            <a:r>
              <a:rPr sz="2000" spc="-5" dirty="0">
                <a:latin typeface="Times New Roman"/>
                <a:cs typeface="Times New Roman"/>
              </a:rPr>
              <a:t>these</a:t>
            </a:r>
            <a:r>
              <a:rPr sz="2000" spc="-10" dirty="0">
                <a:latin typeface="Times New Roman"/>
                <a:cs typeface="Times New Roman"/>
              </a:rPr>
              <a:t> </a:t>
            </a:r>
            <a:r>
              <a:rPr sz="2000" spc="-5" dirty="0">
                <a:latin typeface="Times New Roman"/>
                <a:cs typeface="Times New Roman"/>
              </a:rPr>
              <a:t>6</a:t>
            </a:r>
            <a:r>
              <a:rPr sz="2000" spc="5" dirty="0">
                <a:latin typeface="Times New Roman"/>
                <a:cs typeface="Times New Roman"/>
              </a:rPr>
              <a:t> </a:t>
            </a:r>
            <a:r>
              <a:rPr sz="2000" spc="-5" dirty="0">
                <a:latin typeface="Times New Roman"/>
                <a:cs typeface="Times New Roman"/>
              </a:rPr>
              <a:t>letters,</a:t>
            </a:r>
            <a:r>
              <a:rPr sz="2000" spc="-10" dirty="0">
                <a:latin typeface="Times New Roman"/>
                <a:cs typeface="Times New Roman"/>
              </a:rPr>
              <a:t> </a:t>
            </a:r>
            <a:r>
              <a:rPr sz="2000" spc="-5" dirty="0">
                <a:latin typeface="Times New Roman"/>
                <a:cs typeface="Times New Roman"/>
              </a:rPr>
              <a:t>followed</a:t>
            </a:r>
            <a:r>
              <a:rPr sz="2000" spc="-10" dirty="0">
                <a:latin typeface="Times New Roman"/>
                <a:cs typeface="Times New Roman"/>
              </a:rPr>
              <a:t> </a:t>
            </a:r>
            <a:r>
              <a:rPr sz="2000" spc="-5" dirty="0">
                <a:latin typeface="Times New Roman"/>
                <a:cs typeface="Times New Roman"/>
              </a:rPr>
              <a:t>by</a:t>
            </a:r>
            <a:r>
              <a:rPr sz="2000" spc="10" dirty="0">
                <a:latin typeface="Times New Roman"/>
                <a:cs typeface="Times New Roman"/>
              </a:rPr>
              <a:t> </a:t>
            </a:r>
            <a:r>
              <a:rPr sz="2000" spc="-5" dirty="0">
                <a:latin typeface="Times New Roman"/>
                <a:cs typeface="Times New Roman"/>
              </a:rPr>
              <a:t>a,</a:t>
            </a:r>
            <a:r>
              <a:rPr sz="2000" spc="5" dirty="0">
                <a:latin typeface="Times New Roman"/>
                <a:cs typeface="Times New Roman"/>
              </a:rPr>
              <a:t> </a:t>
            </a:r>
            <a:r>
              <a:rPr sz="2000" spc="-5" dirty="0">
                <a:latin typeface="Times New Roman"/>
                <a:cs typeface="Times New Roman"/>
              </a:rPr>
              <a:t>will</a:t>
            </a:r>
            <a:r>
              <a:rPr sz="2000" spc="-10" dirty="0">
                <a:latin typeface="Times New Roman"/>
                <a:cs typeface="Times New Roman"/>
              </a:rPr>
              <a:t> </a:t>
            </a:r>
            <a:r>
              <a:rPr sz="2000" spc="-5" dirty="0">
                <a:latin typeface="Times New Roman"/>
                <a:cs typeface="Times New Roman"/>
              </a:rPr>
              <a:t>be</a:t>
            </a:r>
            <a:r>
              <a:rPr sz="2000" spc="5"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permutation</a:t>
            </a:r>
            <a:r>
              <a:rPr sz="2000" spc="-10" dirty="0">
                <a:latin typeface="Times New Roman"/>
                <a:cs typeface="Times New Roman"/>
              </a:rPr>
              <a:t> </a:t>
            </a:r>
            <a:r>
              <a:rPr sz="2000" spc="-5" dirty="0">
                <a:latin typeface="Times New Roman"/>
                <a:cs typeface="Times New Roman"/>
              </a:rPr>
              <a:t>of</a:t>
            </a:r>
            <a:r>
              <a:rPr sz="2000" dirty="0">
                <a:latin typeface="Times New Roman"/>
                <a:cs typeface="Times New Roman"/>
              </a:rPr>
              <a:t> </a:t>
            </a:r>
            <a:r>
              <a:rPr sz="2000" spc="-5" dirty="0">
                <a:latin typeface="Times New Roman"/>
                <a:cs typeface="Times New Roman"/>
              </a:rPr>
              <a:t>the desired</a:t>
            </a:r>
            <a:r>
              <a:rPr sz="2000" spc="-15" dirty="0">
                <a:latin typeface="Times New Roman"/>
                <a:cs typeface="Times New Roman"/>
              </a:rPr>
              <a:t> </a:t>
            </a:r>
            <a:r>
              <a:rPr sz="2000" spc="-5" dirty="0">
                <a:latin typeface="Times New Roman"/>
                <a:cs typeface="Times New Roman"/>
              </a:rPr>
              <a:t>type, and </a:t>
            </a:r>
            <a:r>
              <a:rPr sz="2000" spc="-484" dirty="0">
                <a:latin typeface="Times New Roman"/>
                <a:cs typeface="Times New Roman"/>
              </a:rPr>
              <a:t> </a:t>
            </a:r>
            <a:r>
              <a:rPr sz="2000" spc="-15" dirty="0">
                <a:latin typeface="Times New Roman"/>
                <a:cs typeface="Times New Roman"/>
              </a:rPr>
              <a:t>conversely.</a:t>
            </a:r>
            <a:r>
              <a:rPr sz="2000" spc="-55" dirty="0">
                <a:latin typeface="Times New Roman"/>
                <a:cs typeface="Times New Roman"/>
              </a:rPr>
              <a:t> </a:t>
            </a:r>
            <a:r>
              <a:rPr sz="2000" spc="-5" dirty="0">
                <a:latin typeface="Times New Roman"/>
                <a:cs typeface="Times New Roman"/>
              </a:rPr>
              <a:t>Therefore</a:t>
            </a:r>
            <a:r>
              <a:rPr sz="2000" spc="-10" dirty="0">
                <a:latin typeface="Times New Roman"/>
                <a:cs typeface="Times New Roman"/>
              </a:rPr>
              <a:t> </a:t>
            </a:r>
            <a:r>
              <a:rPr sz="2000" spc="-5" dirty="0">
                <a:latin typeface="Times New Roman"/>
                <a:cs typeface="Times New Roman"/>
              </a:rPr>
              <a:t>the</a:t>
            </a:r>
            <a:r>
              <a:rPr sz="2000" spc="-15" dirty="0">
                <a:latin typeface="Times New Roman"/>
                <a:cs typeface="Times New Roman"/>
              </a:rPr>
              <a:t> </a:t>
            </a:r>
            <a:r>
              <a:rPr sz="2000" spc="-5" dirty="0">
                <a:latin typeface="Times New Roman"/>
                <a:cs typeface="Times New Roman"/>
              </a:rPr>
              <a:t>answer</a:t>
            </a:r>
            <a:r>
              <a:rPr sz="2000" dirty="0">
                <a:latin typeface="Times New Roman"/>
                <a:cs typeface="Times New Roman"/>
              </a:rPr>
              <a:t> </a:t>
            </a:r>
            <a:r>
              <a:rPr sz="2000" spc="-5" dirty="0">
                <a:latin typeface="Times New Roman"/>
                <a:cs typeface="Times New Roman"/>
              </a:rPr>
              <a:t>is</a:t>
            </a:r>
            <a:r>
              <a:rPr sz="2000" spc="-10" dirty="0">
                <a:latin typeface="Times New Roman"/>
                <a:cs typeface="Times New Roman"/>
              </a:rPr>
              <a:t> </a:t>
            </a:r>
            <a:r>
              <a:rPr sz="2000" spc="-5" dirty="0">
                <a:latin typeface="Times New Roman"/>
                <a:cs typeface="Times New Roman"/>
              </a:rPr>
              <a:t>P(6,</a:t>
            </a:r>
            <a:r>
              <a:rPr sz="2000" dirty="0">
                <a:latin typeface="Times New Roman"/>
                <a:cs typeface="Times New Roman"/>
              </a:rPr>
              <a:t> </a:t>
            </a:r>
            <a:r>
              <a:rPr sz="2000" spc="-5" dirty="0">
                <a:latin typeface="Times New Roman"/>
                <a:cs typeface="Times New Roman"/>
              </a:rPr>
              <a:t>6)</a:t>
            </a:r>
            <a:r>
              <a:rPr sz="2000" spc="-10" dirty="0">
                <a:latin typeface="Times New Roman"/>
                <a:cs typeface="Times New Roman"/>
              </a:rPr>
              <a:t> </a:t>
            </a:r>
            <a:r>
              <a:rPr sz="2000" spc="-5" dirty="0">
                <a:latin typeface="Times New Roman"/>
                <a:cs typeface="Times New Roman"/>
              </a:rPr>
              <a:t>= 6!</a:t>
            </a:r>
            <a:r>
              <a:rPr sz="2000" spc="-10"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720.</a:t>
            </a:r>
            <a:endParaRPr sz="2000">
              <a:latin typeface="Times New Roman"/>
              <a:cs typeface="Times New Roman"/>
            </a:endParaRPr>
          </a:p>
        </p:txBody>
      </p:sp>
      <p:pic>
        <p:nvPicPr>
          <p:cNvPr id="5" name="object 5"/>
          <p:cNvPicPr/>
          <p:nvPr/>
        </p:nvPicPr>
        <p:blipFill>
          <a:blip r:embed="rId2" cstate="print"/>
          <a:stretch>
            <a:fillRect/>
          </a:stretch>
        </p:blipFill>
        <p:spPr>
          <a:xfrm>
            <a:off x="548640" y="2117610"/>
            <a:ext cx="139446" cy="142481"/>
          </a:xfrm>
          <a:prstGeom prst="rect">
            <a:avLst/>
          </a:prstGeom>
        </p:spPr>
      </p:pic>
      <p:pic>
        <p:nvPicPr>
          <p:cNvPr id="6" name="object 6"/>
          <p:cNvPicPr/>
          <p:nvPr/>
        </p:nvPicPr>
        <p:blipFill>
          <a:blip r:embed="rId2" cstate="print"/>
          <a:stretch>
            <a:fillRect/>
          </a:stretch>
        </p:blipFill>
        <p:spPr>
          <a:xfrm>
            <a:off x="548640" y="4007358"/>
            <a:ext cx="139446" cy="142494"/>
          </a:xfrm>
          <a:prstGeom prst="rect">
            <a:avLst/>
          </a:prstGeom>
        </p:spPr>
      </p:pic>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29</a:t>
            </a:fld>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09721" y="134524"/>
            <a:ext cx="1924685" cy="695960"/>
          </a:xfrm>
          <a:prstGeom prst="rect">
            <a:avLst/>
          </a:prstGeom>
        </p:spPr>
        <p:txBody>
          <a:bodyPr vert="horz" wrap="square" lIns="0" tIns="12065" rIns="0" bIns="0" rtlCol="0">
            <a:spAutoFit/>
          </a:bodyPr>
          <a:lstStyle/>
          <a:p>
            <a:pPr marL="12700">
              <a:lnSpc>
                <a:spcPct val="100000"/>
              </a:lnSpc>
              <a:spcBef>
                <a:spcPts val="95"/>
              </a:spcBef>
            </a:pPr>
            <a:r>
              <a:rPr spc="-5" dirty="0"/>
              <a:t>Sum</a:t>
            </a:r>
            <a:r>
              <a:rPr spc="-75" dirty="0"/>
              <a:t> </a:t>
            </a:r>
            <a:r>
              <a:rPr spc="-10" dirty="0"/>
              <a:t>Rule</a:t>
            </a:r>
          </a:p>
        </p:txBody>
      </p:sp>
      <p:pic>
        <p:nvPicPr>
          <p:cNvPr id="3" name="object 3"/>
          <p:cNvPicPr/>
          <p:nvPr/>
        </p:nvPicPr>
        <p:blipFill>
          <a:blip r:embed="rId2" cstate="print"/>
          <a:stretch>
            <a:fillRect/>
          </a:stretch>
        </p:blipFill>
        <p:spPr>
          <a:xfrm>
            <a:off x="548640" y="2175510"/>
            <a:ext cx="190500" cy="198882"/>
          </a:xfrm>
          <a:prstGeom prst="rect">
            <a:avLst/>
          </a:prstGeom>
        </p:spPr>
      </p:pic>
      <p:sp>
        <p:nvSpPr>
          <p:cNvPr id="4" name="object 4"/>
          <p:cNvSpPr txBox="1"/>
          <p:nvPr/>
        </p:nvSpPr>
        <p:spPr>
          <a:xfrm>
            <a:off x="853376" y="2002027"/>
            <a:ext cx="7849870" cy="3184525"/>
          </a:xfrm>
          <a:prstGeom prst="rect">
            <a:avLst/>
          </a:prstGeom>
        </p:spPr>
        <p:txBody>
          <a:bodyPr vert="horz" wrap="square" lIns="0" tIns="12700" rIns="0" bIns="0" rtlCol="0">
            <a:spAutoFit/>
          </a:bodyPr>
          <a:lstStyle/>
          <a:p>
            <a:pPr marL="38100" marR="30480">
              <a:lnSpc>
                <a:spcPct val="100000"/>
              </a:lnSpc>
              <a:spcBef>
                <a:spcPts val="100"/>
              </a:spcBef>
            </a:pPr>
            <a:r>
              <a:rPr sz="2800" dirty="0">
                <a:latin typeface="Times New Roman"/>
                <a:cs typeface="Times New Roman"/>
              </a:rPr>
              <a:t>If a</a:t>
            </a:r>
            <a:r>
              <a:rPr sz="2800" spc="-10" dirty="0">
                <a:latin typeface="Times New Roman"/>
                <a:cs typeface="Times New Roman"/>
              </a:rPr>
              <a:t> </a:t>
            </a:r>
            <a:r>
              <a:rPr sz="2800" dirty="0">
                <a:latin typeface="Times New Roman"/>
                <a:cs typeface="Times New Roman"/>
              </a:rPr>
              <a:t>first</a:t>
            </a:r>
            <a:r>
              <a:rPr sz="2800" spc="-15" dirty="0">
                <a:latin typeface="Times New Roman"/>
                <a:cs typeface="Times New Roman"/>
              </a:rPr>
              <a:t> </a:t>
            </a:r>
            <a:r>
              <a:rPr sz="2800" spc="-5" dirty="0">
                <a:latin typeface="Times New Roman"/>
                <a:cs typeface="Times New Roman"/>
              </a:rPr>
              <a:t>task</a:t>
            </a:r>
            <a:r>
              <a:rPr sz="2800" spc="-10" dirty="0">
                <a:latin typeface="Times New Roman"/>
                <a:cs typeface="Times New Roman"/>
              </a:rPr>
              <a:t> </a:t>
            </a:r>
            <a:r>
              <a:rPr sz="2800" spc="-5" dirty="0">
                <a:latin typeface="Times New Roman"/>
                <a:cs typeface="Times New Roman"/>
              </a:rPr>
              <a:t>can</a:t>
            </a:r>
            <a:r>
              <a:rPr sz="2800" spc="-15" dirty="0">
                <a:latin typeface="Times New Roman"/>
                <a:cs typeface="Times New Roman"/>
              </a:rPr>
              <a:t> </a:t>
            </a:r>
            <a:r>
              <a:rPr sz="2800" dirty="0">
                <a:latin typeface="Times New Roman"/>
                <a:cs typeface="Times New Roman"/>
              </a:rPr>
              <a:t>be</a:t>
            </a:r>
            <a:r>
              <a:rPr sz="2800" spc="-15" dirty="0">
                <a:latin typeface="Times New Roman"/>
                <a:cs typeface="Times New Roman"/>
              </a:rPr>
              <a:t> </a:t>
            </a:r>
            <a:r>
              <a:rPr sz="2800" dirty="0">
                <a:latin typeface="Times New Roman"/>
                <a:cs typeface="Times New Roman"/>
              </a:rPr>
              <a:t>done</a:t>
            </a:r>
            <a:r>
              <a:rPr sz="2800" spc="-15" dirty="0">
                <a:latin typeface="Times New Roman"/>
                <a:cs typeface="Times New Roman"/>
              </a:rPr>
              <a:t> </a:t>
            </a:r>
            <a:r>
              <a:rPr sz="2800" dirty="0">
                <a:latin typeface="Times New Roman"/>
                <a:cs typeface="Times New Roman"/>
              </a:rPr>
              <a:t>in</a:t>
            </a:r>
            <a:r>
              <a:rPr sz="2800" spc="-10" dirty="0">
                <a:latin typeface="Times New Roman"/>
                <a:cs typeface="Times New Roman"/>
              </a:rPr>
              <a:t> </a:t>
            </a:r>
            <a:r>
              <a:rPr sz="2800" spc="10" dirty="0">
                <a:latin typeface="Times New Roman"/>
                <a:cs typeface="Times New Roman"/>
              </a:rPr>
              <a:t>n</a:t>
            </a:r>
            <a:r>
              <a:rPr sz="2775" spc="15" baseline="-21021" dirty="0">
                <a:latin typeface="Times New Roman"/>
                <a:cs typeface="Times New Roman"/>
              </a:rPr>
              <a:t>1</a:t>
            </a:r>
            <a:r>
              <a:rPr sz="2775" spc="367" baseline="-21021" dirty="0">
                <a:latin typeface="Times New Roman"/>
                <a:cs typeface="Times New Roman"/>
              </a:rPr>
              <a:t> </a:t>
            </a:r>
            <a:r>
              <a:rPr sz="2800" spc="-5" dirty="0">
                <a:latin typeface="Times New Roman"/>
                <a:cs typeface="Times New Roman"/>
              </a:rPr>
              <a:t>ways</a:t>
            </a:r>
            <a:r>
              <a:rPr sz="2800" spc="-10" dirty="0">
                <a:latin typeface="Times New Roman"/>
                <a:cs typeface="Times New Roman"/>
              </a:rPr>
              <a:t> </a:t>
            </a:r>
            <a:r>
              <a:rPr sz="2800" spc="-5" dirty="0">
                <a:latin typeface="Times New Roman"/>
                <a:cs typeface="Times New Roman"/>
              </a:rPr>
              <a:t>and</a:t>
            </a:r>
            <a:r>
              <a:rPr sz="2800" spc="-20" dirty="0">
                <a:latin typeface="Times New Roman"/>
                <a:cs typeface="Times New Roman"/>
              </a:rPr>
              <a:t> </a:t>
            </a:r>
            <a:r>
              <a:rPr sz="2800" dirty="0">
                <a:latin typeface="Times New Roman"/>
                <a:cs typeface="Times New Roman"/>
              </a:rPr>
              <a:t>a</a:t>
            </a:r>
            <a:r>
              <a:rPr sz="2800" spc="-5" dirty="0">
                <a:latin typeface="Times New Roman"/>
                <a:cs typeface="Times New Roman"/>
              </a:rPr>
              <a:t> second</a:t>
            </a:r>
            <a:r>
              <a:rPr sz="2800" spc="-20" dirty="0">
                <a:latin typeface="Times New Roman"/>
                <a:cs typeface="Times New Roman"/>
              </a:rPr>
              <a:t> </a:t>
            </a:r>
            <a:r>
              <a:rPr sz="2800" spc="-5" dirty="0">
                <a:latin typeface="Times New Roman"/>
                <a:cs typeface="Times New Roman"/>
              </a:rPr>
              <a:t>task </a:t>
            </a:r>
            <a:r>
              <a:rPr sz="2800" spc="-685" dirty="0">
                <a:latin typeface="Times New Roman"/>
                <a:cs typeface="Times New Roman"/>
              </a:rPr>
              <a:t> </a:t>
            </a:r>
            <a:r>
              <a:rPr sz="2800" spc="-5" dirty="0">
                <a:latin typeface="Times New Roman"/>
                <a:cs typeface="Times New Roman"/>
              </a:rPr>
              <a:t>can </a:t>
            </a:r>
            <a:r>
              <a:rPr sz="2800" dirty="0">
                <a:latin typeface="Times New Roman"/>
                <a:cs typeface="Times New Roman"/>
              </a:rPr>
              <a:t>be done in n</a:t>
            </a:r>
            <a:r>
              <a:rPr sz="2775" baseline="-21021" dirty="0">
                <a:latin typeface="Times New Roman"/>
                <a:cs typeface="Times New Roman"/>
              </a:rPr>
              <a:t>2</a:t>
            </a:r>
            <a:r>
              <a:rPr sz="2775" spc="7" baseline="-21021" dirty="0">
                <a:latin typeface="Times New Roman"/>
                <a:cs typeface="Times New Roman"/>
              </a:rPr>
              <a:t> </a:t>
            </a:r>
            <a:r>
              <a:rPr sz="2800" spc="-5" dirty="0">
                <a:latin typeface="Times New Roman"/>
                <a:cs typeface="Times New Roman"/>
              </a:rPr>
              <a:t>ways, and </a:t>
            </a:r>
            <a:r>
              <a:rPr sz="2800" dirty="0">
                <a:latin typeface="Times New Roman"/>
                <a:cs typeface="Times New Roman"/>
              </a:rPr>
              <a:t>if </a:t>
            </a:r>
            <a:r>
              <a:rPr sz="2800" spc="-5" dirty="0">
                <a:latin typeface="Times New Roman"/>
                <a:cs typeface="Times New Roman"/>
              </a:rPr>
              <a:t>these tasks cannot </a:t>
            </a:r>
            <a:r>
              <a:rPr sz="2800" dirty="0">
                <a:latin typeface="Times New Roman"/>
                <a:cs typeface="Times New Roman"/>
              </a:rPr>
              <a:t>be </a:t>
            </a:r>
            <a:r>
              <a:rPr sz="2800" spc="5" dirty="0">
                <a:latin typeface="Times New Roman"/>
                <a:cs typeface="Times New Roman"/>
              </a:rPr>
              <a:t> </a:t>
            </a:r>
            <a:r>
              <a:rPr sz="2800" dirty="0">
                <a:latin typeface="Times New Roman"/>
                <a:cs typeface="Times New Roman"/>
              </a:rPr>
              <a:t>done</a:t>
            </a:r>
            <a:r>
              <a:rPr sz="2800" spc="-20" dirty="0">
                <a:latin typeface="Times New Roman"/>
                <a:cs typeface="Times New Roman"/>
              </a:rPr>
              <a:t> </a:t>
            </a:r>
            <a:r>
              <a:rPr sz="2800" spc="-5" dirty="0">
                <a:latin typeface="Times New Roman"/>
                <a:cs typeface="Times New Roman"/>
              </a:rPr>
              <a:t>at</a:t>
            </a:r>
            <a:r>
              <a:rPr sz="2800" spc="-10" dirty="0">
                <a:latin typeface="Times New Roman"/>
                <a:cs typeface="Times New Roman"/>
              </a:rPr>
              <a:t> </a:t>
            </a:r>
            <a:r>
              <a:rPr sz="2800" dirty="0">
                <a:latin typeface="Times New Roman"/>
                <a:cs typeface="Times New Roman"/>
              </a:rPr>
              <a:t>the</a:t>
            </a:r>
            <a:r>
              <a:rPr sz="2800" spc="-20" dirty="0">
                <a:latin typeface="Times New Roman"/>
                <a:cs typeface="Times New Roman"/>
              </a:rPr>
              <a:t> </a:t>
            </a:r>
            <a:r>
              <a:rPr sz="2800" spc="-5" dirty="0">
                <a:latin typeface="Times New Roman"/>
                <a:cs typeface="Times New Roman"/>
              </a:rPr>
              <a:t>same</a:t>
            </a:r>
            <a:r>
              <a:rPr sz="2800" spc="-15" dirty="0">
                <a:latin typeface="Times New Roman"/>
                <a:cs typeface="Times New Roman"/>
              </a:rPr>
              <a:t> </a:t>
            </a:r>
            <a:r>
              <a:rPr sz="2800" spc="-5" dirty="0">
                <a:latin typeface="Times New Roman"/>
                <a:cs typeface="Times New Roman"/>
              </a:rPr>
              <a:t>time,</a:t>
            </a:r>
            <a:r>
              <a:rPr sz="2800" spc="-20" dirty="0">
                <a:latin typeface="Times New Roman"/>
                <a:cs typeface="Times New Roman"/>
              </a:rPr>
              <a:t> </a:t>
            </a:r>
            <a:r>
              <a:rPr sz="2800" spc="-5" dirty="0">
                <a:latin typeface="Times New Roman"/>
                <a:cs typeface="Times New Roman"/>
              </a:rPr>
              <a:t>then</a:t>
            </a:r>
            <a:r>
              <a:rPr sz="2800" spc="-10" dirty="0">
                <a:latin typeface="Times New Roman"/>
                <a:cs typeface="Times New Roman"/>
              </a:rPr>
              <a:t> </a:t>
            </a:r>
            <a:r>
              <a:rPr sz="2800" spc="-5" dirty="0">
                <a:latin typeface="Times New Roman"/>
                <a:cs typeface="Times New Roman"/>
              </a:rPr>
              <a:t>there</a:t>
            </a:r>
            <a:r>
              <a:rPr sz="2800" spc="-25" dirty="0">
                <a:latin typeface="Times New Roman"/>
                <a:cs typeface="Times New Roman"/>
              </a:rPr>
              <a:t> </a:t>
            </a:r>
            <a:r>
              <a:rPr sz="2800" spc="-5" dirty="0">
                <a:latin typeface="Times New Roman"/>
                <a:cs typeface="Times New Roman"/>
              </a:rPr>
              <a:t>are </a:t>
            </a:r>
            <a:r>
              <a:rPr sz="2800" spc="10" dirty="0">
                <a:latin typeface="Times New Roman"/>
                <a:cs typeface="Times New Roman"/>
              </a:rPr>
              <a:t>n</a:t>
            </a:r>
            <a:r>
              <a:rPr sz="2775" spc="15" baseline="-21021" dirty="0">
                <a:latin typeface="Times New Roman"/>
                <a:cs typeface="Times New Roman"/>
              </a:rPr>
              <a:t>1</a:t>
            </a:r>
            <a:r>
              <a:rPr sz="2800" spc="10" dirty="0">
                <a:latin typeface="Times New Roman"/>
                <a:cs typeface="Times New Roman"/>
              </a:rPr>
              <a:t>+</a:t>
            </a:r>
            <a:r>
              <a:rPr sz="2800" spc="-10" dirty="0">
                <a:latin typeface="Times New Roman"/>
                <a:cs typeface="Times New Roman"/>
              </a:rPr>
              <a:t> </a:t>
            </a:r>
            <a:r>
              <a:rPr sz="2800" dirty="0">
                <a:latin typeface="Times New Roman"/>
                <a:cs typeface="Times New Roman"/>
              </a:rPr>
              <a:t>n</a:t>
            </a:r>
            <a:r>
              <a:rPr sz="2775" baseline="-21021" dirty="0">
                <a:latin typeface="Times New Roman"/>
                <a:cs typeface="Times New Roman"/>
              </a:rPr>
              <a:t>2 </a:t>
            </a:r>
            <a:r>
              <a:rPr sz="2800" spc="-5" dirty="0">
                <a:latin typeface="Times New Roman"/>
                <a:cs typeface="Times New Roman"/>
              </a:rPr>
              <a:t>ways</a:t>
            </a:r>
            <a:r>
              <a:rPr sz="2800" spc="-15" dirty="0">
                <a:latin typeface="Times New Roman"/>
                <a:cs typeface="Times New Roman"/>
              </a:rPr>
              <a:t> </a:t>
            </a:r>
            <a:r>
              <a:rPr sz="2800" dirty="0">
                <a:latin typeface="Times New Roman"/>
                <a:cs typeface="Times New Roman"/>
              </a:rPr>
              <a:t>to</a:t>
            </a:r>
            <a:r>
              <a:rPr sz="2800" spc="-10" dirty="0">
                <a:latin typeface="Times New Roman"/>
                <a:cs typeface="Times New Roman"/>
              </a:rPr>
              <a:t> </a:t>
            </a:r>
            <a:r>
              <a:rPr sz="2800" dirty="0">
                <a:latin typeface="Times New Roman"/>
                <a:cs typeface="Times New Roman"/>
              </a:rPr>
              <a:t>do </a:t>
            </a:r>
            <a:r>
              <a:rPr sz="2800" spc="-685" dirty="0">
                <a:latin typeface="Times New Roman"/>
                <a:cs typeface="Times New Roman"/>
              </a:rPr>
              <a:t> </a:t>
            </a:r>
            <a:r>
              <a:rPr sz="2800" spc="-5" dirty="0">
                <a:latin typeface="Times New Roman"/>
                <a:cs typeface="Times New Roman"/>
              </a:rPr>
              <a:t>either</a:t>
            </a:r>
            <a:r>
              <a:rPr sz="2800" spc="-20" dirty="0">
                <a:latin typeface="Times New Roman"/>
                <a:cs typeface="Times New Roman"/>
              </a:rPr>
              <a:t> </a:t>
            </a:r>
            <a:r>
              <a:rPr sz="2800" spc="-5" dirty="0">
                <a:latin typeface="Times New Roman"/>
                <a:cs typeface="Times New Roman"/>
              </a:rPr>
              <a:t>task.</a:t>
            </a:r>
            <a:endParaRPr sz="2800">
              <a:latin typeface="Times New Roman"/>
              <a:cs typeface="Times New Roman"/>
            </a:endParaRPr>
          </a:p>
          <a:p>
            <a:pPr marL="38100">
              <a:lnSpc>
                <a:spcPct val="100000"/>
              </a:lnSpc>
              <a:spcBef>
                <a:spcPts val="680"/>
              </a:spcBef>
            </a:pPr>
            <a:r>
              <a:rPr sz="2800" dirty="0">
                <a:latin typeface="Times New Roman"/>
                <a:cs typeface="Times New Roman"/>
              </a:rPr>
              <a:t>If</a:t>
            </a:r>
            <a:r>
              <a:rPr sz="2800" spc="-155" dirty="0">
                <a:latin typeface="Times New Roman"/>
                <a:cs typeface="Times New Roman"/>
              </a:rPr>
              <a:t> </a:t>
            </a:r>
            <a:r>
              <a:rPr sz="2800" dirty="0">
                <a:latin typeface="Times New Roman"/>
                <a:cs typeface="Times New Roman"/>
              </a:rPr>
              <a:t>A</a:t>
            </a:r>
            <a:r>
              <a:rPr sz="2800" spc="-145" dirty="0">
                <a:latin typeface="Times New Roman"/>
                <a:cs typeface="Times New Roman"/>
              </a:rPr>
              <a:t> </a:t>
            </a:r>
            <a:r>
              <a:rPr sz="2800" spc="-5" dirty="0">
                <a:latin typeface="Times New Roman"/>
                <a:cs typeface="Times New Roman"/>
              </a:rPr>
              <a:t>and</a:t>
            </a:r>
            <a:r>
              <a:rPr sz="2800" spc="-10" dirty="0">
                <a:latin typeface="Times New Roman"/>
                <a:cs typeface="Times New Roman"/>
              </a:rPr>
              <a:t> </a:t>
            </a:r>
            <a:r>
              <a:rPr sz="2800" dirty="0">
                <a:latin typeface="Times New Roman"/>
                <a:cs typeface="Times New Roman"/>
              </a:rPr>
              <a:t>B </a:t>
            </a:r>
            <a:r>
              <a:rPr sz="2800" spc="-5" dirty="0">
                <a:latin typeface="Times New Roman"/>
                <a:cs typeface="Times New Roman"/>
              </a:rPr>
              <a:t>are</a:t>
            </a:r>
            <a:r>
              <a:rPr sz="2800" spc="-15" dirty="0">
                <a:latin typeface="Times New Roman"/>
                <a:cs typeface="Times New Roman"/>
              </a:rPr>
              <a:t> </a:t>
            </a:r>
            <a:r>
              <a:rPr sz="2800" spc="-5" dirty="0">
                <a:latin typeface="Times New Roman"/>
                <a:cs typeface="Times New Roman"/>
              </a:rPr>
              <a:t>disjoint</a:t>
            </a:r>
            <a:r>
              <a:rPr sz="2800" spc="-20" dirty="0">
                <a:latin typeface="Times New Roman"/>
                <a:cs typeface="Times New Roman"/>
              </a:rPr>
              <a:t> </a:t>
            </a:r>
            <a:r>
              <a:rPr sz="2800" spc="-5" dirty="0">
                <a:latin typeface="Times New Roman"/>
                <a:cs typeface="Times New Roman"/>
              </a:rPr>
              <a:t>sets</a:t>
            </a:r>
            <a:r>
              <a:rPr sz="2800" spc="-20" dirty="0">
                <a:latin typeface="Times New Roman"/>
                <a:cs typeface="Times New Roman"/>
              </a:rPr>
              <a:t> </a:t>
            </a:r>
            <a:r>
              <a:rPr sz="2800" spc="-5" dirty="0">
                <a:latin typeface="Times New Roman"/>
                <a:cs typeface="Times New Roman"/>
              </a:rPr>
              <a:t>then</a:t>
            </a:r>
            <a:r>
              <a:rPr sz="2800" spc="-10" dirty="0">
                <a:latin typeface="Times New Roman"/>
                <a:cs typeface="Times New Roman"/>
              </a:rPr>
              <a:t> </a:t>
            </a:r>
            <a:r>
              <a:rPr sz="2800" spc="-5" dirty="0">
                <a:latin typeface="Times New Roman"/>
                <a:cs typeface="Times New Roman"/>
              </a:rPr>
              <a:t>|</a:t>
            </a:r>
            <a:r>
              <a:rPr sz="2800" i="1" spc="-5" dirty="0">
                <a:latin typeface="Times New Roman"/>
                <a:cs typeface="Times New Roman"/>
              </a:rPr>
              <a:t>A</a:t>
            </a:r>
            <a:r>
              <a:rPr sz="2800" spc="-5" dirty="0">
                <a:latin typeface="Symbol"/>
                <a:cs typeface="Symbol"/>
              </a:rPr>
              <a:t></a:t>
            </a:r>
            <a:r>
              <a:rPr sz="2800" i="1" spc="-5" dirty="0">
                <a:latin typeface="Times New Roman"/>
                <a:cs typeface="Times New Roman"/>
              </a:rPr>
              <a:t>B</a:t>
            </a:r>
            <a:r>
              <a:rPr sz="2800" spc="-5" dirty="0">
                <a:latin typeface="Times New Roman"/>
                <a:cs typeface="Times New Roman"/>
              </a:rPr>
              <a:t>|=|</a:t>
            </a:r>
            <a:r>
              <a:rPr sz="2800" i="1" spc="-5" dirty="0">
                <a:latin typeface="Times New Roman"/>
                <a:cs typeface="Times New Roman"/>
              </a:rPr>
              <a:t>A</a:t>
            </a:r>
            <a:r>
              <a:rPr sz="2800" spc="-5" dirty="0">
                <a:latin typeface="Times New Roman"/>
                <a:cs typeface="Times New Roman"/>
              </a:rPr>
              <a:t>|+|</a:t>
            </a:r>
            <a:r>
              <a:rPr sz="2800" i="1" spc="-5" dirty="0">
                <a:latin typeface="Times New Roman"/>
                <a:cs typeface="Times New Roman"/>
              </a:rPr>
              <a:t>B</a:t>
            </a:r>
            <a:r>
              <a:rPr sz="2800" spc="-5" dirty="0">
                <a:latin typeface="Times New Roman"/>
                <a:cs typeface="Times New Roman"/>
              </a:rPr>
              <a:t>|</a:t>
            </a:r>
            <a:endParaRPr sz="2800">
              <a:latin typeface="Times New Roman"/>
              <a:cs typeface="Times New Roman"/>
            </a:endParaRPr>
          </a:p>
          <a:p>
            <a:pPr marL="38100" marR="376555" indent="-635">
              <a:lnSpc>
                <a:spcPct val="100000"/>
              </a:lnSpc>
              <a:spcBef>
                <a:spcPts val="665"/>
              </a:spcBef>
            </a:pPr>
            <a:r>
              <a:rPr sz="2800" b="1" dirty="0">
                <a:latin typeface="Times New Roman"/>
                <a:cs typeface="Times New Roman"/>
              </a:rPr>
              <a:t>In </a:t>
            </a:r>
            <a:r>
              <a:rPr sz="2800" b="1" spc="-5" dirty="0">
                <a:latin typeface="Times New Roman"/>
                <a:cs typeface="Times New Roman"/>
              </a:rPr>
              <a:t>general</a:t>
            </a:r>
            <a:r>
              <a:rPr sz="2800" b="1" spc="-15" dirty="0">
                <a:latin typeface="Times New Roman"/>
                <a:cs typeface="Times New Roman"/>
              </a:rPr>
              <a:t> </a:t>
            </a:r>
            <a:r>
              <a:rPr sz="2800" dirty="0">
                <a:latin typeface="Times New Roman"/>
                <a:cs typeface="Times New Roman"/>
              </a:rPr>
              <a:t>if</a:t>
            </a:r>
            <a:r>
              <a:rPr sz="2800" spc="-150" dirty="0">
                <a:latin typeface="Times New Roman"/>
                <a:cs typeface="Times New Roman"/>
              </a:rPr>
              <a:t> </a:t>
            </a:r>
            <a:r>
              <a:rPr sz="2800" dirty="0">
                <a:latin typeface="Times New Roman"/>
                <a:cs typeface="Times New Roman"/>
              </a:rPr>
              <a:t>A</a:t>
            </a:r>
            <a:r>
              <a:rPr sz="2775" baseline="-21021" dirty="0">
                <a:latin typeface="Times New Roman"/>
                <a:cs typeface="Times New Roman"/>
              </a:rPr>
              <a:t>1</a:t>
            </a:r>
            <a:r>
              <a:rPr sz="2800" dirty="0">
                <a:latin typeface="Times New Roman"/>
                <a:cs typeface="Times New Roman"/>
              </a:rPr>
              <a:t>,</a:t>
            </a:r>
            <a:r>
              <a:rPr sz="2800" spc="-150" dirty="0">
                <a:latin typeface="Times New Roman"/>
                <a:cs typeface="Times New Roman"/>
              </a:rPr>
              <a:t> </a:t>
            </a:r>
            <a:r>
              <a:rPr sz="2800" dirty="0">
                <a:latin typeface="Times New Roman"/>
                <a:cs typeface="Times New Roman"/>
              </a:rPr>
              <a:t>A</a:t>
            </a:r>
            <a:r>
              <a:rPr sz="2775" baseline="-21021" dirty="0">
                <a:latin typeface="Times New Roman"/>
                <a:cs typeface="Times New Roman"/>
              </a:rPr>
              <a:t>2</a:t>
            </a:r>
            <a:r>
              <a:rPr sz="2775" spc="375" baseline="-21021"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.A</a:t>
            </a:r>
            <a:r>
              <a:rPr sz="2775" baseline="-21021" dirty="0">
                <a:latin typeface="Times New Roman"/>
                <a:cs typeface="Times New Roman"/>
              </a:rPr>
              <a:t>n</a:t>
            </a:r>
            <a:r>
              <a:rPr sz="2775" spc="375" baseline="-21021" dirty="0">
                <a:latin typeface="Times New Roman"/>
                <a:cs typeface="Times New Roman"/>
              </a:rPr>
              <a:t> </a:t>
            </a:r>
            <a:r>
              <a:rPr sz="2800" spc="-5" dirty="0">
                <a:latin typeface="Times New Roman"/>
                <a:cs typeface="Times New Roman"/>
              </a:rPr>
              <a:t>are</a:t>
            </a:r>
            <a:r>
              <a:rPr sz="2800" spc="-10" dirty="0">
                <a:latin typeface="Times New Roman"/>
                <a:cs typeface="Times New Roman"/>
              </a:rPr>
              <a:t> </a:t>
            </a:r>
            <a:r>
              <a:rPr sz="2800" spc="-5" dirty="0">
                <a:latin typeface="Times New Roman"/>
                <a:cs typeface="Times New Roman"/>
              </a:rPr>
              <a:t>pairwise</a:t>
            </a:r>
            <a:r>
              <a:rPr sz="2800" spc="-20" dirty="0">
                <a:latin typeface="Times New Roman"/>
                <a:cs typeface="Times New Roman"/>
              </a:rPr>
              <a:t> </a:t>
            </a:r>
            <a:r>
              <a:rPr sz="2800" spc="-5" dirty="0">
                <a:latin typeface="Times New Roman"/>
                <a:cs typeface="Times New Roman"/>
              </a:rPr>
              <a:t>disjoint</a:t>
            </a:r>
            <a:r>
              <a:rPr sz="2800" spc="-20" dirty="0">
                <a:latin typeface="Times New Roman"/>
                <a:cs typeface="Times New Roman"/>
              </a:rPr>
              <a:t> </a:t>
            </a:r>
            <a:r>
              <a:rPr sz="2800" spc="-5" dirty="0">
                <a:latin typeface="Times New Roman"/>
                <a:cs typeface="Times New Roman"/>
              </a:rPr>
              <a:t>sets, </a:t>
            </a:r>
            <a:r>
              <a:rPr sz="2800" spc="-685" dirty="0">
                <a:latin typeface="Times New Roman"/>
                <a:cs typeface="Times New Roman"/>
              </a:rPr>
              <a:t> </a:t>
            </a:r>
            <a:r>
              <a:rPr sz="2800" spc="-5" dirty="0">
                <a:latin typeface="Times New Roman"/>
                <a:cs typeface="Times New Roman"/>
              </a:rPr>
              <a:t>then</a:t>
            </a:r>
            <a:r>
              <a:rPr sz="2800" spc="-20" dirty="0">
                <a:latin typeface="Times New Roman"/>
                <a:cs typeface="Times New Roman"/>
              </a:rPr>
              <a:t> </a:t>
            </a:r>
            <a:r>
              <a:rPr sz="2800" dirty="0">
                <a:latin typeface="Times New Roman"/>
                <a:cs typeface="Times New Roman"/>
              </a:rPr>
              <a:t>|A</a:t>
            </a:r>
            <a:r>
              <a:rPr sz="2775" baseline="-21021" dirty="0">
                <a:latin typeface="Times New Roman"/>
                <a:cs typeface="Times New Roman"/>
              </a:rPr>
              <a:t>1</a:t>
            </a:r>
            <a:r>
              <a:rPr sz="2800" dirty="0">
                <a:latin typeface="Symbol"/>
                <a:cs typeface="Symbol"/>
              </a:rPr>
              <a:t></a:t>
            </a:r>
            <a:r>
              <a:rPr sz="2800" dirty="0">
                <a:latin typeface="Times New Roman"/>
                <a:cs typeface="Times New Roman"/>
              </a:rPr>
              <a:t>A</a:t>
            </a:r>
            <a:r>
              <a:rPr sz="2775" baseline="-21021" dirty="0">
                <a:latin typeface="Times New Roman"/>
                <a:cs typeface="Times New Roman"/>
              </a:rPr>
              <a:t>2</a:t>
            </a:r>
            <a:r>
              <a:rPr sz="2775" spc="367" baseline="-21021" dirty="0">
                <a:latin typeface="Times New Roman"/>
                <a:cs typeface="Times New Roman"/>
              </a:rPr>
              <a:t> </a:t>
            </a:r>
            <a:r>
              <a:rPr sz="2800" dirty="0">
                <a:latin typeface="Symbol"/>
                <a:cs typeface="Symbol"/>
              </a:rPr>
              <a:t></a:t>
            </a:r>
            <a:r>
              <a:rPr sz="2800" spc="-10" dirty="0">
                <a:latin typeface="Times New Roman"/>
                <a:cs typeface="Times New Roman"/>
              </a:rPr>
              <a:t> </a:t>
            </a:r>
            <a:r>
              <a:rPr sz="2800" dirty="0">
                <a:latin typeface="Times New Roman"/>
                <a:cs typeface="Times New Roman"/>
              </a:rPr>
              <a:t>.</a:t>
            </a:r>
            <a:r>
              <a:rPr sz="2800" spc="-10"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Symbol"/>
                <a:cs typeface="Symbol"/>
              </a:rPr>
              <a:t></a:t>
            </a:r>
            <a:r>
              <a:rPr sz="2800" spc="-165" dirty="0">
                <a:latin typeface="Times New Roman"/>
                <a:cs typeface="Times New Roman"/>
              </a:rPr>
              <a:t> </a:t>
            </a:r>
            <a:r>
              <a:rPr sz="2800" dirty="0">
                <a:latin typeface="Times New Roman"/>
                <a:cs typeface="Times New Roman"/>
              </a:rPr>
              <a:t>A</a:t>
            </a:r>
            <a:r>
              <a:rPr sz="2775" baseline="-21021" dirty="0">
                <a:latin typeface="Times New Roman"/>
                <a:cs typeface="Times New Roman"/>
              </a:rPr>
              <a:t>n</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|A</a:t>
            </a:r>
            <a:r>
              <a:rPr sz="2775" baseline="-21021" dirty="0">
                <a:latin typeface="Times New Roman"/>
                <a:cs typeface="Times New Roman"/>
              </a:rPr>
              <a:t>1</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a:t>
            </a:r>
            <a:r>
              <a:rPr sz="2800" spc="-10" dirty="0">
                <a:latin typeface="Times New Roman"/>
                <a:cs typeface="Times New Roman"/>
              </a:rPr>
              <a:t> </a:t>
            </a:r>
            <a:r>
              <a:rPr sz="2800" dirty="0">
                <a:latin typeface="Times New Roman"/>
                <a:cs typeface="Times New Roman"/>
              </a:rPr>
              <a:t>|A</a:t>
            </a:r>
            <a:r>
              <a:rPr sz="2775" baseline="-21021" dirty="0">
                <a:latin typeface="Times New Roman"/>
                <a:cs typeface="Times New Roman"/>
              </a:rPr>
              <a:t>2</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a:t>
            </a:r>
            <a:r>
              <a:rPr sz="2800" spc="-10" dirty="0">
                <a:latin typeface="Times New Roman"/>
                <a:cs typeface="Times New Roman"/>
              </a:rPr>
              <a:t> </a:t>
            </a:r>
            <a:r>
              <a:rPr sz="2800" dirty="0">
                <a:latin typeface="Times New Roman"/>
                <a:cs typeface="Times New Roman"/>
              </a:rPr>
              <a:t>.</a:t>
            </a:r>
            <a:r>
              <a:rPr sz="2800" spc="-10"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 +</a:t>
            </a:r>
            <a:r>
              <a:rPr sz="2800" spc="-15" dirty="0">
                <a:latin typeface="Times New Roman"/>
                <a:cs typeface="Times New Roman"/>
              </a:rPr>
              <a:t> </a:t>
            </a:r>
            <a:r>
              <a:rPr sz="2800" dirty="0">
                <a:latin typeface="Times New Roman"/>
                <a:cs typeface="Times New Roman"/>
              </a:rPr>
              <a:t>|A</a:t>
            </a:r>
            <a:r>
              <a:rPr sz="2775" baseline="-21021" dirty="0">
                <a:latin typeface="Times New Roman"/>
                <a:cs typeface="Times New Roman"/>
              </a:rPr>
              <a:t>n</a:t>
            </a:r>
            <a:r>
              <a:rPr sz="2800" dirty="0">
                <a:latin typeface="Times New Roman"/>
                <a:cs typeface="Times New Roman"/>
              </a:rPr>
              <a:t>|</a:t>
            </a:r>
            <a:endParaRPr sz="2800">
              <a:latin typeface="Times New Roman"/>
              <a:cs typeface="Times New Roman"/>
            </a:endParaRPr>
          </a:p>
        </p:txBody>
      </p:sp>
      <p:pic>
        <p:nvPicPr>
          <p:cNvPr id="5" name="object 5"/>
          <p:cNvPicPr/>
          <p:nvPr/>
        </p:nvPicPr>
        <p:blipFill>
          <a:blip r:embed="rId2" cstate="print"/>
          <a:stretch>
            <a:fillRect/>
          </a:stretch>
        </p:blipFill>
        <p:spPr>
          <a:xfrm>
            <a:off x="548640" y="3968496"/>
            <a:ext cx="190500" cy="198881"/>
          </a:xfrm>
          <a:prstGeom prst="rect">
            <a:avLst/>
          </a:prstGeom>
        </p:spPr>
      </p:pic>
      <p:pic>
        <p:nvPicPr>
          <p:cNvPr id="6" name="object 6"/>
          <p:cNvPicPr/>
          <p:nvPr/>
        </p:nvPicPr>
        <p:blipFill>
          <a:blip r:embed="rId2" cstate="print"/>
          <a:stretch>
            <a:fillRect/>
          </a:stretch>
        </p:blipFill>
        <p:spPr>
          <a:xfrm>
            <a:off x="548640" y="4479797"/>
            <a:ext cx="190500" cy="198881"/>
          </a:xfrm>
          <a:prstGeom prst="rect">
            <a:avLst/>
          </a:prstGeom>
        </p:spPr>
      </p:pic>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3</a:t>
            </a:fld>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457352" y="209200"/>
            <a:ext cx="2228850" cy="574040"/>
          </a:xfrm>
          <a:prstGeom prst="rect">
            <a:avLst/>
          </a:prstGeom>
        </p:spPr>
        <p:txBody>
          <a:bodyPr vert="horz" wrap="square" lIns="0" tIns="12700" rIns="0" bIns="0" rtlCol="0">
            <a:spAutoFit/>
          </a:bodyPr>
          <a:lstStyle/>
          <a:p>
            <a:pPr marL="12700">
              <a:lnSpc>
                <a:spcPct val="100000"/>
              </a:lnSpc>
              <a:spcBef>
                <a:spcPts val="100"/>
              </a:spcBef>
            </a:pPr>
            <a:r>
              <a:rPr sz="3600" spc="-5" dirty="0"/>
              <a:t>Combinations</a:t>
            </a:r>
            <a:endParaRPr sz="3600"/>
          </a:p>
        </p:txBody>
      </p:sp>
      <p:pic>
        <p:nvPicPr>
          <p:cNvPr id="3" name="object 3"/>
          <p:cNvPicPr/>
          <p:nvPr/>
        </p:nvPicPr>
        <p:blipFill>
          <a:blip r:embed="rId2" cstate="print"/>
          <a:stretch>
            <a:fillRect/>
          </a:stretch>
        </p:blipFill>
        <p:spPr>
          <a:xfrm>
            <a:off x="548640" y="1142238"/>
            <a:ext cx="139446" cy="142494"/>
          </a:xfrm>
          <a:prstGeom prst="rect">
            <a:avLst/>
          </a:prstGeom>
        </p:spPr>
      </p:pic>
      <p:sp>
        <p:nvSpPr>
          <p:cNvPr id="4" name="object 4"/>
          <p:cNvSpPr txBox="1"/>
          <p:nvPr/>
        </p:nvSpPr>
        <p:spPr>
          <a:xfrm>
            <a:off x="878746" y="1015238"/>
            <a:ext cx="7713980" cy="1610360"/>
          </a:xfrm>
          <a:prstGeom prst="rect">
            <a:avLst/>
          </a:prstGeom>
        </p:spPr>
        <p:txBody>
          <a:bodyPr vert="horz" wrap="square" lIns="0" tIns="12065" rIns="0" bIns="0" rtlCol="0">
            <a:spAutoFit/>
          </a:bodyPr>
          <a:lstStyle/>
          <a:p>
            <a:pPr marL="12700" marR="5080">
              <a:lnSpc>
                <a:spcPct val="100000"/>
              </a:lnSpc>
              <a:spcBef>
                <a:spcPts val="95"/>
              </a:spcBef>
            </a:pPr>
            <a:r>
              <a:rPr sz="2000" spc="-5" dirty="0">
                <a:latin typeface="Times New Roman"/>
                <a:cs typeface="Times New Roman"/>
              </a:rPr>
              <a:t>Combinations</a:t>
            </a:r>
            <a:r>
              <a:rPr sz="2000" spc="-15" dirty="0">
                <a:latin typeface="Times New Roman"/>
                <a:cs typeface="Times New Roman"/>
              </a:rPr>
              <a:t> </a:t>
            </a:r>
            <a:r>
              <a:rPr sz="2000" spc="-5" dirty="0">
                <a:latin typeface="Times New Roman"/>
                <a:cs typeface="Times New Roman"/>
              </a:rPr>
              <a:t>are</a:t>
            </a:r>
            <a:r>
              <a:rPr sz="2000" spc="5" dirty="0">
                <a:latin typeface="Times New Roman"/>
                <a:cs typeface="Times New Roman"/>
              </a:rPr>
              <a:t> </a:t>
            </a:r>
            <a:r>
              <a:rPr sz="2000" u="sng" spc="-5" dirty="0">
                <a:uFill>
                  <a:solidFill>
                    <a:srgbClr val="000000"/>
                  </a:solidFill>
                </a:uFill>
                <a:latin typeface="Times New Roman"/>
                <a:cs typeface="Times New Roman"/>
              </a:rPr>
              <a:t>unordered</a:t>
            </a:r>
            <a:r>
              <a:rPr sz="2000" spc="-5" dirty="0">
                <a:latin typeface="Times New Roman"/>
                <a:cs typeface="Times New Roman"/>
              </a:rPr>
              <a:t> selections</a:t>
            </a:r>
            <a:r>
              <a:rPr sz="2000" spc="5" dirty="0">
                <a:latin typeface="Times New Roman"/>
                <a:cs typeface="Times New Roman"/>
              </a:rPr>
              <a:t> </a:t>
            </a:r>
            <a:r>
              <a:rPr sz="2000" spc="-5" dirty="0">
                <a:latin typeface="Times New Roman"/>
                <a:cs typeface="Times New Roman"/>
              </a:rPr>
              <a:t>of objects</a:t>
            </a:r>
            <a:r>
              <a:rPr sz="2000" spc="-10" dirty="0">
                <a:latin typeface="Times New Roman"/>
                <a:cs typeface="Times New Roman"/>
              </a:rPr>
              <a:t> </a:t>
            </a:r>
            <a:r>
              <a:rPr sz="2000" spc="-5" dirty="0">
                <a:latin typeface="Times New Roman"/>
                <a:cs typeface="Times New Roman"/>
              </a:rPr>
              <a:t>(permutations</a:t>
            </a:r>
            <a:r>
              <a:rPr sz="2000" spc="-15" dirty="0">
                <a:latin typeface="Times New Roman"/>
                <a:cs typeface="Times New Roman"/>
              </a:rPr>
              <a:t> </a:t>
            </a:r>
            <a:r>
              <a:rPr sz="2000" spc="-5" dirty="0">
                <a:latin typeface="Times New Roman"/>
                <a:cs typeface="Times New Roman"/>
              </a:rPr>
              <a:t>are</a:t>
            </a:r>
            <a:r>
              <a:rPr sz="2000" spc="10" dirty="0">
                <a:latin typeface="Times New Roman"/>
                <a:cs typeface="Times New Roman"/>
              </a:rPr>
              <a:t> </a:t>
            </a:r>
            <a:r>
              <a:rPr sz="2000" spc="-5" dirty="0">
                <a:latin typeface="Times New Roman"/>
                <a:cs typeface="Times New Roman"/>
              </a:rPr>
              <a:t>ordered </a:t>
            </a:r>
            <a:r>
              <a:rPr sz="2000" spc="-484" dirty="0">
                <a:latin typeface="Times New Roman"/>
                <a:cs typeface="Times New Roman"/>
              </a:rPr>
              <a:t> </a:t>
            </a:r>
            <a:r>
              <a:rPr sz="2000" spc="-5" dirty="0">
                <a:latin typeface="Times New Roman"/>
                <a:cs typeface="Times New Roman"/>
              </a:rPr>
              <a:t>selections of</a:t>
            </a:r>
            <a:r>
              <a:rPr sz="2000" spc="-20" dirty="0">
                <a:latin typeface="Times New Roman"/>
                <a:cs typeface="Times New Roman"/>
              </a:rPr>
              <a:t> </a:t>
            </a:r>
            <a:r>
              <a:rPr sz="2000" spc="-5" dirty="0">
                <a:latin typeface="Times New Roman"/>
                <a:cs typeface="Times New Roman"/>
              </a:rPr>
              <a:t>objects).</a:t>
            </a:r>
            <a:r>
              <a:rPr sz="2000" spc="-15" dirty="0">
                <a:latin typeface="Times New Roman"/>
                <a:cs typeface="Times New Roman"/>
              </a:rPr>
              <a:t> </a:t>
            </a:r>
            <a:r>
              <a:rPr sz="2000" spc="-5" dirty="0">
                <a:latin typeface="Times New Roman"/>
                <a:cs typeface="Times New Roman"/>
              </a:rPr>
              <a:t>If S</a:t>
            </a:r>
            <a:r>
              <a:rPr sz="2000" spc="1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b,</a:t>
            </a:r>
            <a:r>
              <a:rPr sz="2000" spc="5" dirty="0">
                <a:latin typeface="Times New Roman"/>
                <a:cs typeface="Times New Roman"/>
              </a:rPr>
              <a:t> </a:t>
            </a:r>
            <a:r>
              <a:rPr sz="2000" spc="-5" dirty="0">
                <a:latin typeface="Times New Roman"/>
                <a:cs typeface="Times New Roman"/>
              </a:rPr>
              <a:t>c,</a:t>
            </a:r>
            <a:r>
              <a:rPr sz="2000" dirty="0">
                <a:latin typeface="Times New Roman"/>
                <a:cs typeface="Times New Roman"/>
              </a:rPr>
              <a:t> </a:t>
            </a:r>
            <a:r>
              <a:rPr sz="2000" spc="-5" dirty="0">
                <a:latin typeface="Times New Roman"/>
                <a:cs typeface="Times New Roman"/>
              </a:rPr>
              <a:t>d},</a:t>
            </a:r>
            <a:r>
              <a:rPr sz="2000" spc="10" dirty="0">
                <a:latin typeface="Times New Roman"/>
                <a:cs typeface="Times New Roman"/>
              </a:rPr>
              <a:t> </a:t>
            </a:r>
            <a:r>
              <a:rPr sz="2000" spc="-5" dirty="0">
                <a:latin typeface="Times New Roman"/>
                <a:cs typeface="Times New Roman"/>
              </a:rPr>
              <a:t>then</a:t>
            </a:r>
            <a:r>
              <a:rPr sz="2000" spc="-10" dirty="0">
                <a:latin typeface="Times New Roman"/>
                <a:cs typeface="Times New Roman"/>
              </a:rPr>
              <a:t> </a:t>
            </a:r>
            <a:r>
              <a:rPr sz="2000" spc="-5" dirty="0">
                <a:latin typeface="Times New Roman"/>
                <a:cs typeface="Times New Roman"/>
              </a:rPr>
              <a:t>{a,</a:t>
            </a:r>
            <a:r>
              <a:rPr sz="2000" spc="5" dirty="0">
                <a:latin typeface="Times New Roman"/>
                <a:cs typeface="Times New Roman"/>
              </a:rPr>
              <a:t> </a:t>
            </a:r>
            <a:r>
              <a:rPr sz="2000" spc="-5" dirty="0">
                <a:latin typeface="Times New Roman"/>
                <a:cs typeface="Times New Roman"/>
              </a:rPr>
              <a:t>c,</a:t>
            </a:r>
            <a:r>
              <a:rPr sz="2000" spc="5" dirty="0">
                <a:latin typeface="Times New Roman"/>
                <a:cs typeface="Times New Roman"/>
              </a:rPr>
              <a:t> </a:t>
            </a:r>
            <a:r>
              <a:rPr sz="2000" spc="-5" dirty="0">
                <a:latin typeface="Times New Roman"/>
                <a:cs typeface="Times New Roman"/>
              </a:rPr>
              <a:t>d}</a:t>
            </a:r>
            <a:r>
              <a:rPr sz="2000" spc="5" dirty="0">
                <a:latin typeface="Times New Roman"/>
                <a:cs typeface="Times New Roman"/>
              </a:rPr>
              <a:t> </a:t>
            </a:r>
            <a:r>
              <a:rPr sz="2000" spc="-5" dirty="0">
                <a:latin typeface="Times New Roman"/>
                <a:cs typeface="Times New Roman"/>
              </a:rPr>
              <a:t>is</a:t>
            </a:r>
            <a:r>
              <a:rPr sz="2000" spc="-10" dirty="0">
                <a:latin typeface="Times New Roman"/>
                <a:cs typeface="Times New Roman"/>
              </a:rPr>
              <a:t> </a:t>
            </a:r>
            <a:r>
              <a:rPr sz="2000" spc="-5" dirty="0">
                <a:latin typeface="Times New Roman"/>
                <a:cs typeface="Times New Roman"/>
              </a:rPr>
              <a:t>a</a:t>
            </a:r>
            <a:r>
              <a:rPr sz="2000" spc="5" dirty="0">
                <a:latin typeface="Times New Roman"/>
                <a:cs typeface="Times New Roman"/>
              </a:rPr>
              <a:t> </a:t>
            </a:r>
            <a:r>
              <a:rPr sz="2000" spc="-5" dirty="0">
                <a:latin typeface="Times New Roman"/>
                <a:cs typeface="Times New Roman"/>
              </a:rPr>
              <a:t>3-combination </a:t>
            </a:r>
            <a:r>
              <a:rPr sz="2000" dirty="0">
                <a:latin typeface="Times New Roman"/>
                <a:cs typeface="Times New Roman"/>
              </a:rPr>
              <a:t> </a:t>
            </a:r>
            <a:r>
              <a:rPr sz="2000" spc="-5" dirty="0">
                <a:latin typeface="Times New Roman"/>
                <a:cs typeface="Times New Roman"/>
              </a:rPr>
              <a:t>from S;</a:t>
            </a:r>
            <a:r>
              <a:rPr sz="2000" spc="15" dirty="0">
                <a:latin typeface="Times New Roman"/>
                <a:cs typeface="Times New Roman"/>
              </a:rPr>
              <a:t> </a:t>
            </a:r>
            <a:r>
              <a:rPr sz="2000" spc="-5" dirty="0">
                <a:latin typeface="Times New Roman"/>
                <a:cs typeface="Times New Roman"/>
              </a:rPr>
              <a:t>note</a:t>
            </a:r>
            <a:r>
              <a:rPr sz="2000" dirty="0">
                <a:latin typeface="Times New Roman"/>
                <a:cs typeface="Times New Roman"/>
              </a:rPr>
              <a:t> </a:t>
            </a:r>
            <a:r>
              <a:rPr sz="2000" spc="-5" dirty="0">
                <a:latin typeface="Times New Roman"/>
                <a:cs typeface="Times New Roman"/>
              </a:rPr>
              <a:t>{d,</a:t>
            </a:r>
            <a:r>
              <a:rPr sz="2000" spc="15" dirty="0">
                <a:latin typeface="Times New Roman"/>
                <a:cs typeface="Times New Roman"/>
              </a:rPr>
              <a:t> </a:t>
            </a:r>
            <a:r>
              <a:rPr sz="2000" spc="-5" dirty="0">
                <a:latin typeface="Times New Roman"/>
                <a:cs typeface="Times New Roman"/>
              </a:rPr>
              <a:t>c,</a:t>
            </a:r>
            <a:r>
              <a:rPr sz="2000" spc="10" dirty="0">
                <a:latin typeface="Times New Roman"/>
                <a:cs typeface="Times New Roman"/>
              </a:rPr>
              <a:t> </a:t>
            </a:r>
            <a:r>
              <a:rPr sz="2000" spc="-5" dirty="0">
                <a:latin typeface="Times New Roman"/>
                <a:cs typeface="Times New Roman"/>
              </a:rPr>
              <a:t>a),</a:t>
            </a:r>
            <a:r>
              <a:rPr sz="2000" spc="10" dirty="0">
                <a:latin typeface="Times New Roman"/>
                <a:cs typeface="Times New Roman"/>
              </a:rPr>
              <a:t> </a:t>
            </a:r>
            <a:r>
              <a:rPr sz="2000" spc="-5" dirty="0">
                <a:latin typeface="Times New Roman"/>
                <a:cs typeface="Times New Roman"/>
              </a:rPr>
              <a:t>{c,</a:t>
            </a:r>
            <a:r>
              <a:rPr sz="2000" spc="15" dirty="0">
                <a:latin typeface="Times New Roman"/>
                <a:cs typeface="Times New Roman"/>
              </a:rPr>
              <a:t> </a:t>
            </a:r>
            <a:r>
              <a:rPr sz="2000" spc="-5" dirty="0">
                <a:latin typeface="Times New Roman"/>
                <a:cs typeface="Times New Roman"/>
              </a:rPr>
              <a:t>a,</a:t>
            </a:r>
            <a:r>
              <a:rPr sz="2000" spc="15" dirty="0">
                <a:latin typeface="Times New Roman"/>
                <a:cs typeface="Times New Roman"/>
              </a:rPr>
              <a:t> </a:t>
            </a:r>
            <a:r>
              <a:rPr sz="2000" spc="-5" dirty="0">
                <a:latin typeface="Times New Roman"/>
                <a:cs typeface="Times New Roman"/>
              </a:rPr>
              <a:t>d},</a:t>
            </a:r>
            <a:r>
              <a:rPr sz="2000" spc="15" dirty="0">
                <a:latin typeface="Times New Roman"/>
                <a:cs typeface="Times New Roman"/>
              </a:rPr>
              <a:t> </a:t>
            </a:r>
            <a:r>
              <a:rPr sz="2000" spc="-5" dirty="0">
                <a:latin typeface="Times New Roman"/>
                <a:cs typeface="Times New Roman"/>
              </a:rPr>
              <a:t>{a,</a:t>
            </a:r>
            <a:r>
              <a:rPr sz="2000" spc="15" dirty="0">
                <a:latin typeface="Times New Roman"/>
                <a:cs typeface="Times New Roman"/>
              </a:rPr>
              <a:t> </a:t>
            </a:r>
            <a:r>
              <a:rPr sz="2000" spc="-5" dirty="0">
                <a:latin typeface="Times New Roman"/>
                <a:cs typeface="Times New Roman"/>
              </a:rPr>
              <a:t>c,</a:t>
            </a:r>
            <a:r>
              <a:rPr sz="2000" spc="5" dirty="0">
                <a:latin typeface="Times New Roman"/>
                <a:cs typeface="Times New Roman"/>
              </a:rPr>
              <a:t> </a:t>
            </a:r>
            <a:r>
              <a:rPr sz="2000" spc="-5" dirty="0">
                <a:latin typeface="Times New Roman"/>
                <a:cs typeface="Times New Roman"/>
              </a:rPr>
              <a:t>d},</a:t>
            </a:r>
            <a:r>
              <a:rPr sz="2000" spc="15" dirty="0">
                <a:latin typeface="Times New Roman"/>
                <a:cs typeface="Times New Roman"/>
              </a:rPr>
              <a:t> </a:t>
            </a:r>
            <a:r>
              <a:rPr sz="2000" spc="-5" dirty="0">
                <a:latin typeface="Times New Roman"/>
                <a:cs typeface="Times New Roman"/>
              </a:rPr>
              <a:t>{a,</a:t>
            </a:r>
            <a:r>
              <a:rPr sz="2000" spc="15" dirty="0">
                <a:latin typeface="Times New Roman"/>
                <a:cs typeface="Times New Roman"/>
              </a:rPr>
              <a:t> </a:t>
            </a:r>
            <a:r>
              <a:rPr sz="2000" spc="-5" dirty="0">
                <a:latin typeface="Times New Roman"/>
                <a:cs typeface="Times New Roman"/>
              </a:rPr>
              <a:t>d,</a:t>
            </a:r>
            <a:r>
              <a:rPr sz="2000" spc="10" dirty="0">
                <a:latin typeface="Times New Roman"/>
                <a:cs typeface="Times New Roman"/>
              </a:rPr>
              <a:t> </a:t>
            </a:r>
            <a:r>
              <a:rPr sz="2000" spc="-5" dirty="0">
                <a:latin typeface="Times New Roman"/>
                <a:cs typeface="Times New Roman"/>
              </a:rPr>
              <a:t>c},</a:t>
            </a:r>
            <a:r>
              <a:rPr sz="2000" spc="15" dirty="0">
                <a:latin typeface="Times New Roman"/>
                <a:cs typeface="Times New Roman"/>
              </a:rPr>
              <a:t> </a:t>
            </a:r>
            <a:r>
              <a:rPr sz="2000" spc="-5" dirty="0">
                <a:latin typeface="Times New Roman"/>
                <a:cs typeface="Times New Roman"/>
              </a:rPr>
              <a:t>and</a:t>
            </a:r>
            <a:r>
              <a:rPr sz="2000" spc="15" dirty="0">
                <a:latin typeface="Times New Roman"/>
                <a:cs typeface="Times New Roman"/>
              </a:rPr>
              <a:t> </a:t>
            </a:r>
            <a:r>
              <a:rPr sz="2000" spc="-5" dirty="0">
                <a:latin typeface="Times New Roman"/>
                <a:cs typeface="Times New Roman"/>
              </a:rPr>
              <a:t>{d,</a:t>
            </a:r>
            <a:r>
              <a:rPr sz="2000" spc="15" dirty="0">
                <a:latin typeface="Times New Roman"/>
                <a:cs typeface="Times New Roman"/>
              </a:rPr>
              <a:t> </a:t>
            </a:r>
            <a:r>
              <a:rPr sz="2000" spc="-5" dirty="0">
                <a:latin typeface="Times New Roman"/>
                <a:cs typeface="Times New Roman"/>
              </a:rPr>
              <a:t>a,</a:t>
            </a:r>
            <a:r>
              <a:rPr sz="2000" spc="10" dirty="0">
                <a:latin typeface="Times New Roman"/>
                <a:cs typeface="Times New Roman"/>
              </a:rPr>
              <a:t> </a:t>
            </a:r>
            <a:r>
              <a:rPr sz="2000" spc="-5" dirty="0">
                <a:latin typeface="Times New Roman"/>
                <a:cs typeface="Times New Roman"/>
              </a:rPr>
              <a:t>c}</a:t>
            </a:r>
            <a:r>
              <a:rPr sz="2000" spc="20" dirty="0">
                <a:latin typeface="Times New Roman"/>
                <a:cs typeface="Times New Roman"/>
              </a:rPr>
              <a:t> </a:t>
            </a:r>
            <a:r>
              <a:rPr sz="2000" spc="-5" dirty="0">
                <a:latin typeface="Times New Roman"/>
                <a:cs typeface="Times New Roman"/>
              </a:rPr>
              <a:t>are</a:t>
            </a:r>
            <a:r>
              <a:rPr sz="2000" spc="5" dirty="0">
                <a:latin typeface="Times New Roman"/>
                <a:cs typeface="Times New Roman"/>
              </a:rPr>
              <a:t> </a:t>
            </a:r>
            <a:r>
              <a:rPr sz="2000" spc="-5" dirty="0">
                <a:latin typeface="Times New Roman"/>
                <a:cs typeface="Times New Roman"/>
              </a:rPr>
              <a:t>each </a:t>
            </a:r>
            <a:r>
              <a:rPr sz="2000" dirty="0">
                <a:latin typeface="Times New Roman"/>
                <a:cs typeface="Times New Roman"/>
              </a:rPr>
              <a:t> </a:t>
            </a:r>
            <a:r>
              <a:rPr sz="2000" spc="-5" dirty="0">
                <a:latin typeface="Times New Roman"/>
                <a:cs typeface="Times New Roman"/>
              </a:rPr>
              <a:t>the</a:t>
            </a:r>
            <a:r>
              <a:rPr sz="2000" spc="-15" dirty="0">
                <a:latin typeface="Times New Roman"/>
                <a:cs typeface="Times New Roman"/>
              </a:rPr>
              <a:t> </a:t>
            </a:r>
            <a:r>
              <a:rPr sz="2000" spc="-5" dirty="0">
                <a:latin typeface="Times New Roman"/>
                <a:cs typeface="Times New Roman"/>
              </a:rPr>
              <a:t>same</a:t>
            </a:r>
            <a:r>
              <a:rPr sz="2000" spc="-15" dirty="0">
                <a:latin typeface="Times New Roman"/>
                <a:cs typeface="Times New Roman"/>
              </a:rPr>
              <a:t> </a:t>
            </a:r>
            <a:r>
              <a:rPr sz="2000" spc="-5" dirty="0">
                <a:latin typeface="Times New Roman"/>
                <a:cs typeface="Times New Roman"/>
              </a:rPr>
              <a:t>combination</a:t>
            </a:r>
            <a:r>
              <a:rPr sz="2000" spc="-20" dirty="0">
                <a:latin typeface="Times New Roman"/>
                <a:cs typeface="Times New Roman"/>
              </a:rPr>
              <a:t> </a:t>
            </a:r>
            <a:r>
              <a:rPr sz="2000" spc="-5" dirty="0">
                <a:latin typeface="Times New Roman"/>
                <a:cs typeface="Times New Roman"/>
              </a:rPr>
              <a:t>as {a,</a:t>
            </a:r>
            <a:r>
              <a:rPr sz="2000" dirty="0">
                <a:latin typeface="Times New Roman"/>
                <a:cs typeface="Times New Roman"/>
              </a:rPr>
              <a:t> </a:t>
            </a:r>
            <a:r>
              <a:rPr sz="2000" spc="-5" dirty="0">
                <a:latin typeface="Times New Roman"/>
                <a:cs typeface="Times New Roman"/>
              </a:rPr>
              <a:t>c, d}.</a:t>
            </a:r>
            <a:endParaRPr sz="2000">
              <a:latin typeface="Times New Roman"/>
              <a:cs typeface="Times New Roman"/>
            </a:endParaRPr>
          </a:p>
          <a:p>
            <a:pPr marL="12700">
              <a:lnSpc>
                <a:spcPct val="100000"/>
              </a:lnSpc>
              <a:spcBef>
                <a:spcPts val="480"/>
              </a:spcBef>
            </a:pPr>
            <a:r>
              <a:rPr sz="2000" spc="-5" dirty="0">
                <a:latin typeface="Times New Roman"/>
                <a:cs typeface="Times New Roman"/>
              </a:rPr>
              <a:t>The</a:t>
            </a:r>
            <a:r>
              <a:rPr sz="2000" spc="10" dirty="0">
                <a:latin typeface="Times New Roman"/>
                <a:cs typeface="Times New Roman"/>
              </a:rPr>
              <a:t> </a:t>
            </a:r>
            <a:r>
              <a:rPr sz="2000" spc="-5" dirty="0">
                <a:latin typeface="Times New Roman"/>
                <a:cs typeface="Times New Roman"/>
              </a:rPr>
              <a:t>number of</a:t>
            </a:r>
            <a:r>
              <a:rPr sz="2000" spc="5" dirty="0">
                <a:latin typeface="Times New Roman"/>
                <a:cs typeface="Times New Roman"/>
              </a:rPr>
              <a:t> </a:t>
            </a:r>
            <a:r>
              <a:rPr sz="2000" spc="-10" dirty="0">
                <a:latin typeface="Times New Roman"/>
                <a:cs typeface="Times New Roman"/>
              </a:rPr>
              <a:t>r-combinations</a:t>
            </a:r>
            <a:r>
              <a:rPr sz="2000" spc="5" dirty="0">
                <a:latin typeface="Times New Roman"/>
                <a:cs typeface="Times New Roman"/>
              </a:rPr>
              <a:t> </a:t>
            </a:r>
            <a:r>
              <a:rPr sz="2000" spc="-5" dirty="0">
                <a:latin typeface="Times New Roman"/>
                <a:cs typeface="Times New Roman"/>
              </a:rPr>
              <a:t>of</a:t>
            </a:r>
            <a:r>
              <a:rPr sz="2000" spc="-20" dirty="0">
                <a:latin typeface="Times New Roman"/>
                <a:cs typeface="Times New Roman"/>
              </a:rPr>
              <a:t> </a:t>
            </a:r>
            <a:r>
              <a:rPr sz="2000" spc="-5" dirty="0">
                <a:latin typeface="Times New Roman"/>
                <a:cs typeface="Times New Roman"/>
              </a:rPr>
              <a:t>a</a:t>
            </a:r>
            <a:r>
              <a:rPr sz="2000" spc="10" dirty="0">
                <a:latin typeface="Times New Roman"/>
                <a:cs typeface="Times New Roman"/>
              </a:rPr>
              <a:t> </a:t>
            </a:r>
            <a:r>
              <a:rPr sz="2000" spc="-5" dirty="0">
                <a:latin typeface="Times New Roman"/>
                <a:cs typeface="Times New Roman"/>
              </a:rPr>
              <a:t>set with</a:t>
            </a:r>
            <a:r>
              <a:rPr sz="2000" spc="5" dirty="0">
                <a:latin typeface="Times New Roman"/>
                <a:cs typeface="Times New Roman"/>
              </a:rPr>
              <a:t> </a:t>
            </a:r>
            <a:r>
              <a:rPr sz="2000" spc="-5" dirty="0">
                <a:latin typeface="Times New Roman"/>
                <a:cs typeface="Times New Roman"/>
              </a:rPr>
              <a:t>n</a:t>
            </a:r>
            <a:r>
              <a:rPr sz="2000" spc="5" dirty="0">
                <a:latin typeface="Times New Roman"/>
                <a:cs typeface="Times New Roman"/>
              </a:rPr>
              <a:t> </a:t>
            </a:r>
            <a:r>
              <a:rPr sz="2000" spc="-5" dirty="0">
                <a:latin typeface="Times New Roman"/>
                <a:cs typeface="Times New Roman"/>
              </a:rPr>
              <a:t>distinct</a:t>
            </a:r>
            <a:r>
              <a:rPr sz="2000" spc="-15" dirty="0">
                <a:latin typeface="Times New Roman"/>
                <a:cs typeface="Times New Roman"/>
              </a:rPr>
              <a:t> </a:t>
            </a:r>
            <a:r>
              <a:rPr sz="2000" spc="-5" dirty="0">
                <a:latin typeface="Times New Roman"/>
                <a:cs typeface="Times New Roman"/>
              </a:rPr>
              <a:t>elements</a:t>
            </a:r>
            <a:r>
              <a:rPr sz="2000" spc="-15" dirty="0">
                <a:latin typeface="Times New Roman"/>
                <a:cs typeface="Times New Roman"/>
              </a:rPr>
              <a:t> </a:t>
            </a:r>
            <a:r>
              <a:rPr sz="2000" spc="-5" dirty="0">
                <a:latin typeface="Times New Roman"/>
                <a:cs typeface="Times New Roman"/>
              </a:rPr>
              <a:t>is</a:t>
            </a:r>
            <a:r>
              <a:rPr sz="2000" spc="5" dirty="0">
                <a:latin typeface="Times New Roman"/>
                <a:cs typeface="Times New Roman"/>
              </a:rPr>
              <a:t> </a:t>
            </a:r>
            <a:r>
              <a:rPr sz="2000" spc="-5" dirty="0">
                <a:latin typeface="Times New Roman"/>
                <a:cs typeface="Times New Roman"/>
              </a:rPr>
              <a:t>denoted</a:t>
            </a:r>
            <a:endParaRPr sz="2000">
              <a:latin typeface="Times New Roman"/>
              <a:cs typeface="Times New Roman"/>
            </a:endParaRPr>
          </a:p>
        </p:txBody>
      </p:sp>
      <p:pic>
        <p:nvPicPr>
          <p:cNvPr id="5" name="object 5"/>
          <p:cNvPicPr/>
          <p:nvPr/>
        </p:nvPicPr>
        <p:blipFill>
          <a:blip r:embed="rId2" cstate="print"/>
          <a:stretch>
            <a:fillRect/>
          </a:stretch>
        </p:blipFill>
        <p:spPr>
          <a:xfrm>
            <a:off x="548640" y="2422398"/>
            <a:ext cx="139446" cy="142494"/>
          </a:xfrm>
          <a:prstGeom prst="rect">
            <a:avLst/>
          </a:prstGeom>
        </p:spPr>
      </p:pic>
      <p:sp>
        <p:nvSpPr>
          <p:cNvPr id="6" name="object 6"/>
          <p:cNvSpPr txBox="1"/>
          <p:nvPr/>
        </p:nvSpPr>
        <p:spPr>
          <a:xfrm>
            <a:off x="853439" y="2600147"/>
            <a:ext cx="6771640" cy="330200"/>
          </a:xfrm>
          <a:prstGeom prst="rect">
            <a:avLst/>
          </a:prstGeom>
        </p:spPr>
        <p:txBody>
          <a:bodyPr vert="horz" wrap="square" lIns="0" tIns="12065" rIns="0" bIns="0" rtlCol="0">
            <a:spAutoFit/>
          </a:bodyPr>
          <a:lstStyle/>
          <a:p>
            <a:pPr marL="38100">
              <a:lnSpc>
                <a:spcPct val="100000"/>
              </a:lnSpc>
              <a:spcBef>
                <a:spcPts val="95"/>
              </a:spcBef>
              <a:tabLst>
                <a:tab pos="5289550" algn="l"/>
              </a:tabLst>
            </a:pPr>
            <a:r>
              <a:rPr sz="2000" spc="-5" dirty="0">
                <a:latin typeface="Times New Roman"/>
                <a:cs typeface="Times New Roman"/>
              </a:rPr>
              <a:t>by</a:t>
            </a:r>
            <a:r>
              <a:rPr sz="2000" spc="10" dirty="0">
                <a:latin typeface="Times New Roman"/>
                <a:cs typeface="Times New Roman"/>
              </a:rPr>
              <a:t> </a:t>
            </a:r>
            <a:r>
              <a:rPr sz="2000" b="1" spc="-5" dirty="0">
                <a:latin typeface="Times New Roman"/>
                <a:cs typeface="Times New Roman"/>
              </a:rPr>
              <a:t>C(n,</a:t>
            </a:r>
            <a:r>
              <a:rPr sz="2000" b="1" spc="15" dirty="0">
                <a:latin typeface="Times New Roman"/>
                <a:cs typeface="Times New Roman"/>
              </a:rPr>
              <a:t> </a:t>
            </a:r>
            <a:r>
              <a:rPr sz="2000" b="1" spc="-5" dirty="0">
                <a:latin typeface="Times New Roman"/>
                <a:cs typeface="Times New Roman"/>
              </a:rPr>
              <a:t>r).</a:t>
            </a:r>
            <a:r>
              <a:rPr sz="2000" b="1" spc="10" dirty="0">
                <a:latin typeface="Times New Roman"/>
                <a:cs typeface="Times New Roman"/>
              </a:rPr>
              <a:t> </a:t>
            </a:r>
            <a:r>
              <a:rPr sz="2000" spc="-5" dirty="0">
                <a:latin typeface="Times New Roman"/>
                <a:cs typeface="Times New Roman"/>
              </a:rPr>
              <a:t>Note</a:t>
            </a:r>
            <a:r>
              <a:rPr sz="2000" spc="5" dirty="0">
                <a:latin typeface="Times New Roman"/>
                <a:cs typeface="Times New Roman"/>
              </a:rPr>
              <a:t> </a:t>
            </a:r>
            <a:r>
              <a:rPr sz="2000" spc="-5" dirty="0">
                <a:latin typeface="Times New Roman"/>
                <a:cs typeface="Times New Roman"/>
              </a:rPr>
              <a:t>that</a:t>
            </a:r>
            <a:r>
              <a:rPr sz="2000" spc="-10" dirty="0">
                <a:latin typeface="Times New Roman"/>
                <a:cs typeface="Times New Roman"/>
              </a:rPr>
              <a:t> </a:t>
            </a:r>
            <a:r>
              <a:rPr sz="2000" spc="-5" dirty="0">
                <a:latin typeface="Times New Roman"/>
                <a:cs typeface="Times New Roman"/>
              </a:rPr>
              <a:t>C(n,</a:t>
            </a:r>
            <a:r>
              <a:rPr sz="2000" spc="10" dirty="0">
                <a:latin typeface="Times New Roman"/>
                <a:cs typeface="Times New Roman"/>
              </a:rPr>
              <a:t> </a:t>
            </a:r>
            <a:r>
              <a:rPr sz="2000" spc="-5" dirty="0">
                <a:latin typeface="Times New Roman"/>
                <a:cs typeface="Times New Roman"/>
              </a:rPr>
              <a:t>r)</a:t>
            </a:r>
            <a:r>
              <a:rPr sz="2000" dirty="0">
                <a:latin typeface="Times New Roman"/>
                <a:cs typeface="Times New Roman"/>
              </a:rPr>
              <a:t> </a:t>
            </a:r>
            <a:r>
              <a:rPr sz="2000" spc="-5" dirty="0">
                <a:latin typeface="Times New Roman"/>
                <a:cs typeface="Times New Roman"/>
              </a:rPr>
              <a:t>is also</a:t>
            </a:r>
            <a:r>
              <a:rPr sz="2000" dirty="0">
                <a:latin typeface="Times New Roman"/>
                <a:cs typeface="Times New Roman"/>
              </a:rPr>
              <a:t> </a:t>
            </a:r>
            <a:r>
              <a:rPr sz="2000" spc="-5" dirty="0">
                <a:latin typeface="Times New Roman"/>
                <a:cs typeface="Times New Roman"/>
              </a:rPr>
              <a:t>denoted by</a:t>
            </a:r>
            <a:r>
              <a:rPr sz="2000" spc="240" dirty="0">
                <a:latin typeface="Times New Roman"/>
                <a:cs typeface="Times New Roman"/>
              </a:rPr>
              <a:t> </a:t>
            </a:r>
            <a:r>
              <a:rPr sz="2550" baseline="4901" dirty="0">
                <a:latin typeface="Times New Roman"/>
                <a:cs typeface="Times New Roman"/>
              </a:rPr>
              <a:t>(</a:t>
            </a:r>
            <a:r>
              <a:rPr sz="1800" i="1" baseline="48611" dirty="0">
                <a:latin typeface="Times New Roman"/>
                <a:cs typeface="Times New Roman"/>
              </a:rPr>
              <a:t>n</a:t>
            </a:r>
            <a:r>
              <a:rPr sz="2550" baseline="4901" dirty="0">
                <a:latin typeface="Times New Roman"/>
                <a:cs typeface="Times New Roman"/>
              </a:rPr>
              <a:t>)	</a:t>
            </a:r>
            <a:r>
              <a:rPr sz="2000" spc="-5" dirty="0">
                <a:latin typeface="Times New Roman"/>
                <a:cs typeface="Times New Roman"/>
              </a:rPr>
              <a:t>and</a:t>
            </a:r>
            <a:r>
              <a:rPr sz="2000" spc="-20" dirty="0">
                <a:latin typeface="Times New Roman"/>
                <a:cs typeface="Times New Roman"/>
              </a:rPr>
              <a:t> </a:t>
            </a:r>
            <a:r>
              <a:rPr sz="2000" spc="-5" dirty="0">
                <a:latin typeface="Times New Roman"/>
                <a:cs typeface="Times New Roman"/>
              </a:rPr>
              <a:t>is</a:t>
            </a:r>
            <a:r>
              <a:rPr sz="2000" spc="-30" dirty="0">
                <a:latin typeface="Times New Roman"/>
                <a:cs typeface="Times New Roman"/>
              </a:rPr>
              <a:t> </a:t>
            </a:r>
            <a:r>
              <a:rPr sz="2000" spc="-5" dirty="0">
                <a:latin typeface="Times New Roman"/>
                <a:cs typeface="Times New Roman"/>
              </a:rPr>
              <a:t>called</a:t>
            </a:r>
            <a:r>
              <a:rPr sz="2000" spc="-35" dirty="0">
                <a:latin typeface="Times New Roman"/>
                <a:cs typeface="Times New Roman"/>
              </a:rPr>
              <a:t> </a:t>
            </a:r>
            <a:r>
              <a:rPr sz="2000" spc="-5" dirty="0">
                <a:latin typeface="Times New Roman"/>
                <a:cs typeface="Times New Roman"/>
              </a:rPr>
              <a:t>a</a:t>
            </a:r>
            <a:endParaRPr sz="2000">
              <a:latin typeface="Times New Roman"/>
              <a:cs typeface="Times New Roman"/>
            </a:endParaRPr>
          </a:p>
        </p:txBody>
      </p:sp>
      <p:sp>
        <p:nvSpPr>
          <p:cNvPr id="7" name="object 7"/>
          <p:cNvSpPr txBox="1"/>
          <p:nvPr/>
        </p:nvSpPr>
        <p:spPr>
          <a:xfrm>
            <a:off x="878586" y="2796508"/>
            <a:ext cx="6955155" cy="1109345"/>
          </a:xfrm>
          <a:prstGeom prst="rect">
            <a:avLst/>
          </a:prstGeom>
        </p:spPr>
        <p:txBody>
          <a:bodyPr vert="horz" wrap="square" lIns="0" tIns="12700" rIns="0" bIns="0" rtlCol="0">
            <a:spAutoFit/>
          </a:bodyPr>
          <a:lstStyle/>
          <a:p>
            <a:pPr marR="1960880" algn="r">
              <a:lnSpc>
                <a:spcPts val="1145"/>
              </a:lnSpc>
              <a:spcBef>
                <a:spcPts val="100"/>
              </a:spcBef>
            </a:pPr>
            <a:r>
              <a:rPr sz="1200" i="1" spc="-5" dirty="0">
                <a:latin typeface="Times New Roman"/>
                <a:cs typeface="Times New Roman"/>
              </a:rPr>
              <a:t>r</a:t>
            </a:r>
            <a:endParaRPr sz="1200">
              <a:latin typeface="Times New Roman"/>
              <a:cs typeface="Times New Roman"/>
            </a:endParaRPr>
          </a:p>
          <a:p>
            <a:pPr marL="12700">
              <a:lnSpc>
                <a:spcPts val="2105"/>
              </a:lnSpc>
            </a:pPr>
            <a:r>
              <a:rPr sz="2000" b="1" spc="-5" dirty="0">
                <a:latin typeface="Times New Roman"/>
                <a:cs typeface="Times New Roman"/>
              </a:rPr>
              <a:t>binomial</a:t>
            </a:r>
            <a:r>
              <a:rPr sz="2000" b="1" spc="-10" dirty="0">
                <a:latin typeface="Times New Roman"/>
                <a:cs typeface="Times New Roman"/>
              </a:rPr>
              <a:t> </a:t>
            </a:r>
            <a:r>
              <a:rPr sz="2000" b="1" spc="-5" dirty="0">
                <a:latin typeface="Times New Roman"/>
                <a:cs typeface="Times New Roman"/>
              </a:rPr>
              <a:t>coefficient.</a:t>
            </a:r>
            <a:r>
              <a:rPr sz="2000" b="1" spc="-15" dirty="0">
                <a:latin typeface="Times New Roman"/>
                <a:cs typeface="Times New Roman"/>
              </a:rPr>
              <a:t> </a:t>
            </a:r>
            <a:r>
              <a:rPr sz="2000" spc="-5" dirty="0">
                <a:latin typeface="Times New Roman"/>
                <a:cs typeface="Times New Roman"/>
              </a:rPr>
              <a:t>Note</a:t>
            </a:r>
            <a:r>
              <a:rPr sz="2000" dirty="0">
                <a:latin typeface="Times New Roman"/>
                <a:cs typeface="Times New Roman"/>
              </a:rPr>
              <a:t> </a:t>
            </a:r>
            <a:r>
              <a:rPr sz="2000" spc="-5" dirty="0">
                <a:latin typeface="Times New Roman"/>
                <a:cs typeface="Times New Roman"/>
              </a:rPr>
              <a:t>that</a:t>
            </a:r>
            <a:r>
              <a:rPr sz="2000" spc="-15" dirty="0">
                <a:latin typeface="Times New Roman"/>
                <a:cs typeface="Times New Roman"/>
              </a:rPr>
              <a:t> </a:t>
            </a:r>
            <a:r>
              <a:rPr sz="2000" spc="-5" dirty="0">
                <a:latin typeface="Times New Roman"/>
                <a:cs typeface="Times New Roman"/>
              </a:rPr>
              <a:t>C(4,3) =</a:t>
            </a:r>
            <a:r>
              <a:rPr sz="2000" dirty="0">
                <a:latin typeface="Times New Roman"/>
                <a:cs typeface="Times New Roman"/>
              </a:rPr>
              <a:t> </a:t>
            </a:r>
            <a:r>
              <a:rPr sz="2000" spc="-5" dirty="0">
                <a:latin typeface="Times New Roman"/>
                <a:cs typeface="Times New Roman"/>
              </a:rPr>
              <a:t>3,</a:t>
            </a:r>
            <a:r>
              <a:rPr sz="2000" dirty="0">
                <a:latin typeface="Times New Roman"/>
                <a:cs typeface="Times New Roman"/>
              </a:rPr>
              <a:t> </a:t>
            </a:r>
            <a:r>
              <a:rPr sz="2000" spc="-5" dirty="0">
                <a:latin typeface="Times New Roman"/>
                <a:cs typeface="Times New Roman"/>
              </a:rPr>
              <a:t>C(4,</a:t>
            </a:r>
            <a:r>
              <a:rPr sz="2000" spc="5" dirty="0">
                <a:latin typeface="Times New Roman"/>
                <a:cs typeface="Times New Roman"/>
              </a:rPr>
              <a:t> </a:t>
            </a:r>
            <a:r>
              <a:rPr sz="2000" spc="-5" dirty="0">
                <a:latin typeface="Times New Roman"/>
                <a:cs typeface="Times New Roman"/>
              </a:rPr>
              <a:t>2)= 6, C(4,4)</a:t>
            </a:r>
            <a:r>
              <a:rPr sz="2000"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1</a:t>
            </a:r>
            <a:endParaRPr sz="2000">
              <a:latin typeface="Times New Roman"/>
              <a:cs typeface="Times New Roman"/>
            </a:endParaRPr>
          </a:p>
          <a:p>
            <a:pPr marL="12700" marR="5080">
              <a:lnSpc>
                <a:spcPct val="100000"/>
              </a:lnSpc>
              <a:spcBef>
                <a:spcPts val="480"/>
              </a:spcBef>
            </a:pPr>
            <a:r>
              <a:rPr sz="2000" spc="-5" dirty="0">
                <a:latin typeface="Times New Roman"/>
                <a:cs typeface="Times New Roman"/>
              </a:rPr>
              <a:t>The</a:t>
            </a:r>
            <a:r>
              <a:rPr sz="2000" spc="5" dirty="0">
                <a:latin typeface="Times New Roman"/>
                <a:cs typeface="Times New Roman"/>
              </a:rPr>
              <a:t> </a:t>
            </a:r>
            <a:r>
              <a:rPr sz="2000" spc="-5" dirty="0">
                <a:latin typeface="Times New Roman"/>
                <a:cs typeface="Times New Roman"/>
              </a:rPr>
              <a:t>number</a:t>
            </a:r>
            <a:r>
              <a:rPr sz="2000" spc="-10" dirty="0">
                <a:latin typeface="Times New Roman"/>
                <a:cs typeface="Times New Roman"/>
              </a:rPr>
              <a:t> </a:t>
            </a:r>
            <a:r>
              <a:rPr sz="2000" spc="-5" dirty="0">
                <a:latin typeface="Times New Roman"/>
                <a:cs typeface="Times New Roman"/>
              </a:rPr>
              <a:t>of</a:t>
            </a:r>
            <a:r>
              <a:rPr sz="2000" dirty="0">
                <a:latin typeface="Times New Roman"/>
                <a:cs typeface="Times New Roman"/>
              </a:rPr>
              <a:t> </a:t>
            </a:r>
            <a:r>
              <a:rPr sz="2000" i="1" spc="-5" dirty="0">
                <a:latin typeface="Times New Roman"/>
                <a:cs typeface="Times New Roman"/>
              </a:rPr>
              <a:t>r</a:t>
            </a:r>
            <a:r>
              <a:rPr sz="2000" spc="-5" dirty="0">
                <a:latin typeface="Times New Roman"/>
                <a:cs typeface="Times New Roman"/>
              </a:rPr>
              <a:t>-combinations</a:t>
            </a:r>
            <a:r>
              <a:rPr sz="2000" spc="-20" dirty="0">
                <a:latin typeface="Times New Roman"/>
                <a:cs typeface="Times New Roman"/>
              </a:rPr>
              <a:t> </a:t>
            </a:r>
            <a:r>
              <a:rPr sz="2000" spc="-5" dirty="0">
                <a:latin typeface="Times New Roman"/>
                <a:cs typeface="Times New Roman"/>
              </a:rPr>
              <a:t>of</a:t>
            </a:r>
            <a:r>
              <a:rPr sz="200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set</a:t>
            </a:r>
            <a:r>
              <a:rPr sz="2000" spc="-15" dirty="0">
                <a:latin typeface="Times New Roman"/>
                <a:cs typeface="Times New Roman"/>
              </a:rPr>
              <a:t> </a:t>
            </a:r>
            <a:r>
              <a:rPr sz="2000" spc="-5" dirty="0">
                <a:latin typeface="Times New Roman"/>
                <a:cs typeface="Times New Roman"/>
              </a:rPr>
              <a:t>with </a:t>
            </a:r>
            <a:r>
              <a:rPr sz="2000" i="1" spc="-5" dirty="0">
                <a:latin typeface="Times New Roman"/>
                <a:cs typeface="Times New Roman"/>
              </a:rPr>
              <a:t>n</a:t>
            </a:r>
            <a:r>
              <a:rPr sz="2000" i="1" spc="5" dirty="0">
                <a:latin typeface="Times New Roman"/>
                <a:cs typeface="Times New Roman"/>
              </a:rPr>
              <a:t> </a:t>
            </a:r>
            <a:r>
              <a:rPr sz="2000" spc="-5" dirty="0">
                <a:latin typeface="Times New Roman"/>
                <a:cs typeface="Times New Roman"/>
              </a:rPr>
              <a:t>elements,</a:t>
            </a:r>
            <a:r>
              <a:rPr sz="2000" spc="-10" dirty="0">
                <a:latin typeface="Times New Roman"/>
                <a:cs typeface="Times New Roman"/>
              </a:rPr>
              <a:t> </a:t>
            </a:r>
            <a:r>
              <a:rPr sz="2000" spc="-5" dirty="0">
                <a:latin typeface="Times New Roman"/>
                <a:cs typeface="Times New Roman"/>
              </a:rPr>
              <a:t>where</a:t>
            </a:r>
            <a:r>
              <a:rPr sz="2000" spc="10" dirty="0">
                <a:latin typeface="Times New Roman"/>
                <a:cs typeface="Times New Roman"/>
              </a:rPr>
              <a:t> </a:t>
            </a:r>
            <a:r>
              <a:rPr sz="2000" i="1" spc="-5" dirty="0">
                <a:latin typeface="Times New Roman"/>
                <a:cs typeface="Times New Roman"/>
              </a:rPr>
              <a:t>n</a:t>
            </a:r>
            <a:r>
              <a:rPr sz="2000" i="1" spc="5" dirty="0">
                <a:latin typeface="Times New Roman"/>
                <a:cs typeface="Times New Roman"/>
              </a:rPr>
              <a:t> </a:t>
            </a:r>
            <a:r>
              <a:rPr sz="2000" spc="-5" dirty="0">
                <a:latin typeface="Times New Roman"/>
                <a:cs typeface="Times New Roman"/>
              </a:rPr>
              <a:t>is</a:t>
            </a:r>
            <a:r>
              <a:rPr sz="2000" spc="-10" dirty="0">
                <a:latin typeface="Times New Roman"/>
                <a:cs typeface="Times New Roman"/>
              </a:rPr>
              <a:t> </a:t>
            </a:r>
            <a:r>
              <a:rPr sz="2000" spc="-5" dirty="0">
                <a:latin typeface="Times New Roman"/>
                <a:cs typeface="Times New Roman"/>
              </a:rPr>
              <a:t>a </a:t>
            </a:r>
            <a:r>
              <a:rPr sz="2000" spc="-484" dirty="0">
                <a:latin typeface="Times New Roman"/>
                <a:cs typeface="Times New Roman"/>
              </a:rPr>
              <a:t> </a:t>
            </a:r>
            <a:r>
              <a:rPr sz="2000" spc="-5" dirty="0">
                <a:latin typeface="Times New Roman"/>
                <a:cs typeface="Times New Roman"/>
              </a:rPr>
              <a:t>nonnegative</a:t>
            </a:r>
            <a:r>
              <a:rPr sz="2000" spc="-25" dirty="0">
                <a:latin typeface="Times New Roman"/>
                <a:cs typeface="Times New Roman"/>
              </a:rPr>
              <a:t> </a:t>
            </a:r>
            <a:r>
              <a:rPr sz="2000" spc="-5" dirty="0">
                <a:latin typeface="Times New Roman"/>
                <a:cs typeface="Times New Roman"/>
              </a:rPr>
              <a:t>integer and</a:t>
            </a:r>
            <a:r>
              <a:rPr sz="2000" spc="-20" dirty="0">
                <a:latin typeface="Times New Roman"/>
                <a:cs typeface="Times New Roman"/>
              </a:rPr>
              <a:t> </a:t>
            </a:r>
            <a:r>
              <a:rPr sz="2000" i="1" spc="-5" dirty="0">
                <a:latin typeface="Times New Roman"/>
                <a:cs typeface="Times New Roman"/>
              </a:rPr>
              <a:t>r</a:t>
            </a:r>
            <a:r>
              <a:rPr sz="2000" i="1" spc="5" dirty="0">
                <a:latin typeface="Times New Roman"/>
                <a:cs typeface="Times New Roman"/>
              </a:rPr>
              <a:t> </a:t>
            </a:r>
            <a:r>
              <a:rPr sz="2000" spc="-5" dirty="0">
                <a:latin typeface="Times New Roman"/>
                <a:cs typeface="Times New Roman"/>
              </a:rPr>
              <a:t>is</a:t>
            </a:r>
            <a:r>
              <a:rPr sz="2000" spc="-10" dirty="0">
                <a:latin typeface="Times New Roman"/>
                <a:cs typeface="Times New Roman"/>
              </a:rPr>
              <a:t> </a:t>
            </a:r>
            <a:r>
              <a:rPr sz="2000" spc="-5" dirty="0">
                <a:latin typeface="Times New Roman"/>
                <a:cs typeface="Times New Roman"/>
              </a:rPr>
              <a:t>an</a:t>
            </a:r>
            <a:r>
              <a:rPr sz="2000" dirty="0">
                <a:latin typeface="Times New Roman"/>
                <a:cs typeface="Times New Roman"/>
              </a:rPr>
              <a:t> </a:t>
            </a:r>
            <a:r>
              <a:rPr sz="2000" spc="-5" dirty="0">
                <a:latin typeface="Times New Roman"/>
                <a:cs typeface="Times New Roman"/>
              </a:rPr>
              <a:t>integer</a:t>
            </a:r>
            <a:r>
              <a:rPr sz="2000" spc="-15" dirty="0">
                <a:latin typeface="Times New Roman"/>
                <a:cs typeface="Times New Roman"/>
              </a:rPr>
              <a:t> </a:t>
            </a:r>
            <a:r>
              <a:rPr sz="2000" spc="-5" dirty="0">
                <a:latin typeface="Times New Roman"/>
                <a:cs typeface="Times New Roman"/>
              </a:rPr>
              <a:t>with</a:t>
            </a:r>
            <a:r>
              <a:rPr sz="2000" dirty="0">
                <a:latin typeface="Times New Roman"/>
                <a:cs typeface="Times New Roman"/>
              </a:rPr>
              <a:t> </a:t>
            </a:r>
            <a:r>
              <a:rPr sz="2000" spc="-5" dirty="0">
                <a:latin typeface="Times New Roman"/>
                <a:cs typeface="Times New Roman"/>
              </a:rPr>
              <a:t>0</a:t>
            </a:r>
            <a:r>
              <a:rPr sz="2000" dirty="0">
                <a:latin typeface="Times New Roman"/>
                <a:cs typeface="Times New Roman"/>
              </a:rPr>
              <a:t> </a:t>
            </a:r>
            <a:r>
              <a:rPr sz="2000" spc="-5" dirty="0">
                <a:latin typeface="Times New Roman"/>
                <a:cs typeface="Times New Roman"/>
              </a:rPr>
              <a:t>≤</a:t>
            </a:r>
            <a:r>
              <a:rPr sz="2000" spc="10" dirty="0">
                <a:latin typeface="Times New Roman"/>
                <a:cs typeface="Times New Roman"/>
              </a:rPr>
              <a:t> </a:t>
            </a:r>
            <a:r>
              <a:rPr sz="2000" i="1" spc="-5" dirty="0">
                <a:latin typeface="Times New Roman"/>
                <a:cs typeface="Times New Roman"/>
              </a:rPr>
              <a:t>r </a:t>
            </a:r>
            <a:r>
              <a:rPr sz="2000" spc="-5" dirty="0">
                <a:latin typeface="Times New Roman"/>
                <a:cs typeface="Times New Roman"/>
              </a:rPr>
              <a:t>≤</a:t>
            </a:r>
            <a:r>
              <a:rPr sz="2000" spc="5" dirty="0">
                <a:latin typeface="Times New Roman"/>
                <a:cs typeface="Times New Roman"/>
              </a:rPr>
              <a:t> </a:t>
            </a:r>
            <a:r>
              <a:rPr sz="2000" i="1" spc="-5" dirty="0">
                <a:latin typeface="Times New Roman"/>
                <a:cs typeface="Times New Roman"/>
              </a:rPr>
              <a:t>n</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equals</a:t>
            </a:r>
            <a:endParaRPr sz="2000">
              <a:latin typeface="Times New Roman"/>
              <a:cs typeface="Times New Roman"/>
            </a:endParaRPr>
          </a:p>
        </p:txBody>
      </p:sp>
      <p:pic>
        <p:nvPicPr>
          <p:cNvPr id="8" name="object 8"/>
          <p:cNvPicPr/>
          <p:nvPr/>
        </p:nvPicPr>
        <p:blipFill>
          <a:blip r:embed="rId2" cstate="print"/>
          <a:stretch>
            <a:fillRect/>
          </a:stretch>
        </p:blipFill>
        <p:spPr>
          <a:xfrm>
            <a:off x="548640" y="3397770"/>
            <a:ext cx="139446" cy="142481"/>
          </a:xfrm>
          <a:prstGeom prst="rect">
            <a:avLst/>
          </a:prstGeom>
        </p:spPr>
      </p:pic>
      <p:pic>
        <p:nvPicPr>
          <p:cNvPr id="9" name="object 9"/>
          <p:cNvPicPr/>
          <p:nvPr/>
        </p:nvPicPr>
        <p:blipFill>
          <a:blip r:embed="rId2" cstate="print"/>
          <a:stretch>
            <a:fillRect/>
          </a:stretch>
        </p:blipFill>
        <p:spPr>
          <a:xfrm>
            <a:off x="548640" y="4434078"/>
            <a:ext cx="139446" cy="142494"/>
          </a:xfrm>
          <a:prstGeom prst="rect">
            <a:avLst/>
          </a:prstGeom>
        </p:spPr>
      </p:pic>
      <p:sp>
        <p:nvSpPr>
          <p:cNvPr id="10" name="object 10"/>
          <p:cNvSpPr txBox="1"/>
          <p:nvPr/>
        </p:nvSpPr>
        <p:spPr>
          <a:xfrm>
            <a:off x="878839" y="4245812"/>
            <a:ext cx="7647305" cy="2037080"/>
          </a:xfrm>
          <a:prstGeom prst="rect">
            <a:avLst/>
          </a:prstGeom>
        </p:spPr>
        <p:txBody>
          <a:bodyPr vert="horz" wrap="square" lIns="0" tIns="73660" rIns="0" bIns="0" rtlCol="0">
            <a:spAutoFit/>
          </a:bodyPr>
          <a:lstStyle/>
          <a:p>
            <a:pPr marL="12700">
              <a:lnSpc>
                <a:spcPct val="100000"/>
              </a:lnSpc>
              <a:spcBef>
                <a:spcPts val="580"/>
              </a:spcBef>
            </a:pPr>
            <a:r>
              <a:rPr sz="2000" spc="-5" dirty="0">
                <a:latin typeface="Times New Roman"/>
                <a:cs typeface="Times New Roman"/>
              </a:rPr>
              <a:t>If n</a:t>
            </a:r>
            <a:r>
              <a:rPr sz="2000" spc="5" dirty="0">
                <a:latin typeface="Times New Roman"/>
                <a:cs typeface="Times New Roman"/>
              </a:rPr>
              <a:t> </a:t>
            </a:r>
            <a:r>
              <a:rPr sz="2000" spc="-5" dirty="0">
                <a:latin typeface="Times New Roman"/>
                <a:cs typeface="Times New Roman"/>
              </a:rPr>
              <a:t>and</a:t>
            </a:r>
            <a:r>
              <a:rPr sz="2000" spc="5" dirty="0">
                <a:latin typeface="Times New Roman"/>
                <a:cs typeface="Times New Roman"/>
              </a:rPr>
              <a:t> </a:t>
            </a:r>
            <a:r>
              <a:rPr sz="2000" spc="-5" dirty="0">
                <a:latin typeface="Times New Roman"/>
                <a:cs typeface="Times New Roman"/>
              </a:rPr>
              <a:t>r</a:t>
            </a:r>
            <a:r>
              <a:rPr sz="2000" dirty="0">
                <a:latin typeface="Times New Roman"/>
                <a:cs typeface="Times New Roman"/>
              </a:rPr>
              <a:t> </a:t>
            </a:r>
            <a:r>
              <a:rPr sz="2000" spc="-5" dirty="0">
                <a:latin typeface="Times New Roman"/>
                <a:cs typeface="Times New Roman"/>
              </a:rPr>
              <a:t>be nonnegative</a:t>
            </a:r>
            <a:r>
              <a:rPr sz="2000" spc="-15" dirty="0">
                <a:latin typeface="Times New Roman"/>
                <a:cs typeface="Times New Roman"/>
              </a:rPr>
              <a:t> </a:t>
            </a:r>
            <a:r>
              <a:rPr sz="2000" spc="-5" dirty="0">
                <a:latin typeface="Times New Roman"/>
                <a:cs typeface="Times New Roman"/>
              </a:rPr>
              <a:t>integers</a:t>
            </a:r>
            <a:r>
              <a:rPr sz="2000" spc="-20" dirty="0">
                <a:latin typeface="Times New Roman"/>
                <a:cs typeface="Times New Roman"/>
              </a:rPr>
              <a:t> </a:t>
            </a:r>
            <a:r>
              <a:rPr sz="2000" spc="-5" dirty="0">
                <a:latin typeface="Times New Roman"/>
                <a:cs typeface="Times New Roman"/>
              </a:rPr>
              <a:t>with r</a:t>
            </a:r>
            <a:r>
              <a:rPr sz="2000" dirty="0">
                <a:latin typeface="Times New Roman"/>
                <a:cs typeface="Times New Roman"/>
              </a:rPr>
              <a:t> </a:t>
            </a:r>
            <a:r>
              <a:rPr sz="2000" spc="-5" dirty="0">
                <a:latin typeface="Times New Roman"/>
                <a:cs typeface="Times New Roman"/>
              </a:rPr>
              <a:t>≤</a:t>
            </a:r>
            <a:r>
              <a:rPr sz="2000" spc="10" dirty="0">
                <a:latin typeface="Times New Roman"/>
                <a:cs typeface="Times New Roman"/>
              </a:rPr>
              <a:t> </a:t>
            </a:r>
            <a:r>
              <a:rPr sz="2000" spc="-5" dirty="0">
                <a:latin typeface="Times New Roman"/>
                <a:cs typeface="Times New Roman"/>
              </a:rPr>
              <a:t>n.</a:t>
            </a:r>
            <a:r>
              <a:rPr sz="2000" spc="-35" dirty="0">
                <a:latin typeface="Times New Roman"/>
                <a:cs typeface="Times New Roman"/>
              </a:rPr>
              <a:t> </a:t>
            </a:r>
            <a:r>
              <a:rPr sz="2000" spc="-5" dirty="0">
                <a:latin typeface="Times New Roman"/>
                <a:cs typeface="Times New Roman"/>
              </a:rPr>
              <a:t>Then</a:t>
            </a:r>
            <a:r>
              <a:rPr sz="2000" spc="10" dirty="0">
                <a:latin typeface="Times New Roman"/>
                <a:cs typeface="Times New Roman"/>
              </a:rPr>
              <a:t> </a:t>
            </a:r>
            <a:r>
              <a:rPr sz="2000" spc="-5" dirty="0">
                <a:latin typeface="Times New Roman"/>
                <a:cs typeface="Times New Roman"/>
              </a:rPr>
              <a:t>C(n,</a:t>
            </a:r>
            <a:r>
              <a:rPr sz="2000" dirty="0">
                <a:latin typeface="Times New Roman"/>
                <a:cs typeface="Times New Roman"/>
              </a:rPr>
              <a:t> </a:t>
            </a:r>
            <a:r>
              <a:rPr sz="2000" spc="-5" dirty="0">
                <a:latin typeface="Times New Roman"/>
                <a:cs typeface="Times New Roman"/>
              </a:rPr>
              <a:t>r)</a:t>
            </a:r>
            <a:r>
              <a:rPr sz="2000" dirty="0">
                <a:latin typeface="Times New Roman"/>
                <a:cs typeface="Times New Roman"/>
              </a:rPr>
              <a:t> </a:t>
            </a:r>
            <a:r>
              <a:rPr sz="2000" spc="-5" dirty="0">
                <a:latin typeface="Times New Roman"/>
                <a:cs typeface="Times New Roman"/>
              </a:rPr>
              <a:t>= C(n,</a:t>
            </a:r>
            <a:r>
              <a:rPr sz="2000" spc="5" dirty="0">
                <a:latin typeface="Times New Roman"/>
                <a:cs typeface="Times New Roman"/>
              </a:rPr>
              <a:t> </a:t>
            </a:r>
            <a:r>
              <a:rPr sz="2000" spc="-5" dirty="0">
                <a:latin typeface="Times New Roman"/>
                <a:cs typeface="Times New Roman"/>
              </a:rPr>
              <a:t>n</a:t>
            </a:r>
            <a:r>
              <a:rPr sz="2000" spc="5"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r).</a:t>
            </a:r>
            <a:endParaRPr sz="2000">
              <a:latin typeface="Times New Roman"/>
              <a:cs typeface="Times New Roman"/>
            </a:endParaRPr>
          </a:p>
          <a:p>
            <a:pPr marL="12700" marR="190500">
              <a:lnSpc>
                <a:spcPct val="100000"/>
              </a:lnSpc>
              <a:spcBef>
                <a:spcPts val="480"/>
              </a:spcBef>
            </a:pPr>
            <a:r>
              <a:rPr sz="2000" spc="-5" dirty="0">
                <a:latin typeface="Times New Roman"/>
                <a:cs typeface="Times New Roman"/>
              </a:rPr>
              <a:t>How</a:t>
            </a:r>
            <a:r>
              <a:rPr sz="2000" spc="15" dirty="0">
                <a:latin typeface="Times New Roman"/>
                <a:cs typeface="Times New Roman"/>
              </a:rPr>
              <a:t> </a:t>
            </a:r>
            <a:r>
              <a:rPr sz="2000" spc="-5" dirty="0">
                <a:latin typeface="Times New Roman"/>
                <a:cs typeface="Times New Roman"/>
              </a:rPr>
              <a:t>many ways</a:t>
            </a:r>
            <a:r>
              <a:rPr sz="2000" spc="10" dirty="0">
                <a:latin typeface="Times New Roman"/>
                <a:cs typeface="Times New Roman"/>
              </a:rPr>
              <a:t> </a:t>
            </a:r>
            <a:r>
              <a:rPr sz="2000" spc="-5" dirty="0">
                <a:latin typeface="Times New Roman"/>
                <a:cs typeface="Times New Roman"/>
              </a:rPr>
              <a:t>are</a:t>
            </a:r>
            <a:r>
              <a:rPr sz="2000" spc="5" dirty="0">
                <a:latin typeface="Times New Roman"/>
                <a:cs typeface="Times New Roman"/>
              </a:rPr>
              <a:t> </a:t>
            </a:r>
            <a:r>
              <a:rPr sz="2000" spc="-5" dirty="0">
                <a:latin typeface="Times New Roman"/>
                <a:cs typeface="Times New Roman"/>
              </a:rPr>
              <a:t>there</a:t>
            </a:r>
            <a:r>
              <a:rPr sz="2000" spc="-10" dirty="0">
                <a:latin typeface="Times New Roman"/>
                <a:cs typeface="Times New Roman"/>
              </a:rPr>
              <a:t> </a:t>
            </a:r>
            <a:r>
              <a:rPr sz="2000" spc="-5" dirty="0">
                <a:latin typeface="Times New Roman"/>
                <a:cs typeface="Times New Roman"/>
              </a:rPr>
              <a:t>to</a:t>
            </a:r>
            <a:r>
              <a:rPr sz="2000" spc="-10" dirty="0">
                <a:latin typeface="Times New Roman"/>
                <a:cs typeface="Times New Roman"/>
              </a:rPr>
              <a:t> </a:t>
            </a:r>
            <a:r>
              <a:rPr sz="2000" spc="-5" dirty="0">
                <a:latin typeface="Times New Roman"/>
                <a:cs typeface="Times New Roman"/>
              </a:rPr>
              <a:t>select</a:t>
            </a:r>
            <a:r>
              <a:rPr sz="2000" dirty="0">
                <a:latin typeface="Times New Roman"/>
                <a:cs typeface="Times New Roman"/>
              </a:rPr>
              <a:t> </a:t>
            </a:r>
            <a:r>
              <a:rPr sz="2000" spc="-5" dirty="0">
                <a:latin typeface="Times New Roman"/>
                <a:cs typeface="Times New Roman"/>
              </a:rPr>
              <a:t>five</a:t>
            </a:r>
            <a:r>
              <a:rPr sz="2000" dirty="0">
                <a:latin typeface="Times New Roman"/>
                <a:cs typeface="Times New Roman"/>
              </a:rPr>
              <a:t> </a:t>
            </a:r>
            <a:r>
              <a:rPr sz="2000" spc="-5" dirty="0">
                <a:latin typeface="Times New Roman"/>
                <a:cs typeface="Times New Roman"/>
              </a:rPr>
              <a:t>players from a</a:t>
            </a:r>
            <a:r>
              <a:rPr sz="2000" spc="-10" dirty="0">
                <a:latin typeface="Times New Roman"/>
                <a:cs typeface="Times New Roman"/>
              </a:rPr>
              <a:t> </a:t>
            </a:r>
            <a:r>
              <a:rPr sz="2000" spc="-5" dirty="0">
                <a:latin typeface="Times New Roman"/>
                <a:cs typeface="Times New Roman"/>
              </a:rPr>
              <a:t>10-member</a:t>
            </a:r>
            <a:r>
              <a:rPr sz="2000" dirty="0">
                <a:latin typeface="Times New Roman"/>
                <a:cs typeface="Times New Roman"/>
              </a:rPr>
              <a:t> </a:t>
            </a:r>
            <a:r>
              <a:rPr sz="2000" spc="-5" dirty="0">
                <a:latin typeface="Times New Roman"/>
                <a:cs typeface="Times New Roman"/>
              </a:rPr>
              <a:t>tennis </a:t>
            </a:r>
            <a:r>
              <a:rPr sz="2000" spc="-484" dirty="0">
                <a:latin typeface="Times New Roman"/>
                <a:cs typeface="Times New Roman"/>
              </a:rPr>
              <a:t> </a:t>
            </a:r>
            <a:r>
              <a:rPr sz="2000" spc="-5" dirty="0">
                <a:latin typeface="Times New Roman"/>
                <a:cs typeface="Times New Roman"/>
              </a:rPr>
              <a:t>team</a:t>
            </a:r>
            <a:r>
              <a:rPr sz="2000" spc="-10" dirty="0">
                <a:latin typeface="Times New Roman"/>
                <a:cs typeface="Times New Roman"/>
              </a:rPr>
              <a:t> </a:t>
            </a:r>
            <a:r>
              <a:rPr sz="2000" spc="-5" dirty="0">
                <a:latin typeface="Times New Roman"/>
                <a:cs typeface="Times New Roman"/>
              </a:rPr>
              <a:t>to</a:t>
            </a:r>
            <a:r>
              <a:rPr sz="2000" dirty="0">
                <a:latin typeface="Times New Roman"/>
                <a:cs typeface="Times New Roman"/>
              </a:rPr>
              <a:t> </a:t>
            </a:r>
            <a:r>
              <a:rPr sz="2000" spc="-5" dirty="0">
                <a:latin typeface="Times New Roman"/>
                <a:cs typeface="Times New Roman"/>
              </a:rPr>
              <a:t>make a</a:t>
            </a:r>
            <a:r>
              <a:rPr sz="2000" spc="5" dirty="0">
                <a:latin typeface="Times New Roman"/>
                <a:cs typeface="Times New Roman"/>
              </a:rPr>
              <a:t> </a:t>
            </a:r>
            <a:r>
              <a:rPr sz="2000" spc="-5" dirty="0">
                <a:latin typeface="Times New Roman"/>
                <a:cs typeface="Times New Roman"/>
              </a:rPr>
              <a:t>trip</a:t>
            </a:r>
            <a:r>
              <a:rPr sz="2000" spc="-15" dirty="0">
                <a:latin typeface="Times New Roman"/>
                <a:cs typeface="Times New Roman"/>
              </a:rPr>
              <a:t> </a:t>
            </a:r>
            <a:r>
              <a:rPr sz="2000" spc="-5" dirty="0">
                <a:latin typeface="Times New Roman"/>
                <a:cs typeface="Times New Roman"/>
              </a:rPr>
              <a:t>to</a:t>
            </a:r>
            <a:r>
              <a:rPr sz="200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match at</a:t>
            </a:r>
            <a:r>
              <a:rPr sz="2000" dirty="0">
                <a:latin typeface="Times New Roman"/>
                <a:cs typeface="Times New Roman"/>
              </a:rPr>
              <a:t> </a:t>
            </a:r>
            <a:r>
              <a:rPr sz="2000" spc="-5" dirty="0">
                <a:latin typeface="Times New Roman"/>
                <a:cs typeface="Times New Roman"/>
              </a:rPr>
              <a:t>another</a:t>
            </a:r>
            <a:r>
              <a:rPr sz="2000" spc="-15" dirty="0">
                <a:latin typeface="Times New Roman"/>
                <a:cs typeface="Times New Roman"/>
              </a:rPr>
              <a:t> </a:t>
            </a:r>
            <a:r>
              <a:rPr sz="2000" spc="-5" dirty="0">
                <a:latin typeface="Times New Roman"/>
                <a:cs typeface="Times New Roman"/>
              </a:rPr>
              <a:t>school?</a:t>
            </a:r>
            <a:r>
              <a:rPr sz="2000" spc="5" dirty="0">
                <a:latin typeface="Times New Roman"/>
                <a:cs typeface="Times New Roman"/>
              </a:rPr>
              <a:t> </a:t>
            </a:r>
            <a:r>
              <a:rPr sz="2000" spc="-5" dirty="0">
                <a:solidFill>
                  <a:srgbClr val="00B0F0"/>
                </a:solidFill>
                <a:latin typeface="Times New Roman"/>
                <a:cs typeface="Times New Roman"/>
              </a:rPr>
              <a:t>C(10,</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5)</a:t>
            </a:r>
            <a:r>
              <a:rPr sz="2000" dirty="0">
                <a:solidFill>
                  <a:srgbClr val="00B0F0"/>
                </a:solidFill>
                <a:latin typeface="Times New Roman"/>
                <a:cs typeface="Times New Roman"/>
              </a:rPr>
              <a:t> </a:t>
            </a:r>
            <a:r>
              <a:rPr sz="2000" spc="-5" dirty="0">
                <a:solidFill>
                  <a:srgbClr val="00B0F0"/>
                </a:solidFill>
                <a:latin typeface="Times New Roman"/>
                <a:cs typeface="Times New Roman"/>
              </a:rPr>
              <a:t>=</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10!/(5!!5!)</a:t>
            </a:r>
            <a:endParaRPr sz="2000">
              <a:latin typeface="Times New Roman"/>
              <a:cs typeface="Times New Roman"/>
            </a:endParaRPr>
          </a:p>
          <a:p>
            <a:pPr marL="12700" marR="5080">
              <a:lnSpc>
                <a:spcPct val="100000"/>
              </a:lnSpc>
              <a:spcBef>
                <a:spcPts val="480"/>
              </a:spcBef>
            </a:pPr>
            <a:r>
              <a:rPr sz="2000" spc="-5" dirty="0">
                <a:latin typeface="Times New Roman"/>
                <a:cs typeface="Times New Roman"/>
              </a:rPr>
              <a:t>How many bit strings of length n contain exactly r 1s? </a:t>
            </a:r>
            <a:r>
              <a:rPr sz="2000" spc="-5" dirty="0">
                <a:solidFill>
                  <a:srgbClr val="00B0F0"/>
                </a:solidFill>
                <a:latin typeface="Times New Roman"/>
                <a:cs typeface="Times New Roman"/>
              </a:rPr>
              <a:t>The positions of r </a:t>
            </a:r>
            <a:r>
              <a:rPr sz="2000" dirty="0">
                <a:solidFill>
                  <a:srgbClr val="00B0F0"/>
                </a:solidFill>
                <a:latin typeface="Times New Roman"/>
                <a:cs typeface="Times New Roman"/>
              </a:rPr>
              <a:t> </a:t>
            </a:r>
            <a:r>
              <a:rPr sz="2000" spc="-40" dirty="0">
                <a:solidFill>
                  <a:srgbClr val="00B0F0"/>
                </a:solidFill>
                <a:latin typeface="Times New Roman"/>
                <a:cs typeface="Times New Roman"/>
              </a:rPr>
              <a:t>1’s</a:t>
            </a:r>
            <a:r>
              <a:rPr sz="2000" spc="-10" dirty="0">
                <a:solidFill>
                  <a:srgbClr val="00B0F0"/>
                </a:solidFill>
                <a:latin typeface="Times New Roman"/>
                <a:cs typeface="Times New Roman"/>
              </a:rPr>
              <a:t> </a:t>
            </a:r>
            <a:r>
              <a:rPr sz="2000" spc="-5" dirty="0">
                <a:solidFill>
                  <a:srgbClr val="00B0F0"/>
                </a:solidFill>
                <a:latin typeface="Times New Roman"/>
                <a:cs typeface="Times New Roman"/>
              </a:rPr>
              <a:t>in</a:t>
            </a:r>
            <a:r>
              <a:rPr sz="2000" dirty="0">
                <a:solidFill>
                  <a:srgbClr val="00B0F0"/>
                </a:solidFill>
                <a:latin typeface="Times New Roman"/>
                <a:cs typeface="Times New Roman"/>
              </a:rPr>
              <a:t> </a:t>
            </a:r>
            <a:r>
              <a:rPr sz="2000" spc="-5" dirty="0">
                <a:solidFill>
                  <a:srgbClr val="00B0F0"/>
                </a:solidFill>
                <a:latin typeface="Times New Roman"/>
                <a:cs typeface="Times New Roman"/>
              </a:rPr>
              <a:t>a</a:t>
            </a:r>
            <a:r>
              <a:rPr sz="2000" dirty="0">
                <a:solidFill>
                  <a:srgbClr val="00B0F0"/>
                </a:solidFill>
                <a:latin typeface="Times New Roman"/>
                <a:cs typeface="Times New Roman"/>
              </a:rPr>
              <a:t> </a:t>
            </a:r>
            <a:r>
              <a:rPr sz="2000" spc="-5" dirty="0">
                <a:solidFill>
                  <a:srgbClr val="00B0F0"/>
                </a:solidFill>
                <a:latin typeface="Times New Roman"/>
                <a:cs typeface="Times New Roman"/>
              </a:rPr>
              <a:t>bit</a:t>
            </a:r>
            <a:r>
              <a:rPr sz="2000" spc="-15" dirty="0">
                <a:solidFill>
                  <a:srgbClr val="00B0F0"/>
                </a:solidFill>
                <a:latin typeface="Times New Roman"/>
                <a:cs typeface="Times New Roman"/>
              </a:rPr>
              <a:t> </a:t>
            </a:r>
            <a:r>
              <a:rPr sz="2000" spc="-5" dirty="0">
                <a:solidFill>
                  <a:srgbClr val="00B0F0"/>
                </a:solidFill>
                <a:latin typeface="Times New Roman"/>
                <a:cs typeface="Times New Roman"/>
              </a:rPr>
              <a:t>string</a:t>
            </a:r>
            <a:r>
              <a:rPr sz="2000" spc="-15" dirty="0">
                <a:solidFill>
                  <a:srgbClr val="00B0F0"/>
                </a:solidFill>
                <a:latin typeface="Times New Roman"/>
                <a:cs typeface="Times New Roman"/>
              </a:rPr>
              <a:t> </a:t>
            </a:r>
            <a:r>
              <a:rPr sz="2000" spc="-5" dirty="0">
                <a:solidFill>
                  <a:srgbClr val="00B0F0"/>
                </a:solidFill>
                <a:latin typeface="Times New Roman"/>
                <a:cs typeface="Times New Roman"/>
              </a:rPr>
              <a:t>of </a:t>
            </a:r>
            <a:r>
              <a:rPr sz="2000" dirty="0">
                <a:solidFill>
                  <a:srgbClr val="00B0F0"/>
                </a:solidFill>
                <a:latin typeface="Times New Roman"/>
                <a:cs typeface="Times New Roman"/>
              </a:rPr>
              <a:t>length</a:t>
            </a:r>
            <a:r>
              <a:rPr sz="2000" spc="-15" dirty="0">
                <a:solidFill>
                  <a:srgbClr val="00B0F0"/>
                </a:solidFill>
                <a:latin typeface="Times New Roman"/>
                <a:cs typeface="Times New Roman"/>
              </a:rPr>
              <a:t> </a:t>
            </a:r>
            <a:r>
              <a:rPr sz="2000" spc="-5" dirty="0">
                <a:solidFill>
                  <a:srgbClr val="00B0F0"/>
                </a:solidFill>
                <a:latin typeface="Times New Roman"/>
                <a:cs typeface="Times New Roman"/>
              </a:rPr>
              <a:t>n</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form</a:t>
            </a:r>
            <a:r>
              <a:rPr sz="2000" spc="-10" dirty="0">
                <a:solidFill>
                  <a:srgbClr val="00B0F0"/>
                </a:solidFill>
                <a:latin typeface="Times New Roman"/>
                <a:cs typeface="Times New Roman"/>
              </a:rPr>
              <a:t> </a:t>
            </a:r>
            <a:r>
              <a:rPr sz="2000" spc="-5" dirty="0">
                <a:solidFill>
                  <a:srgbClr val="00B0F0"/>
                </a:solidFill>
                <a:latin typeface="Times New Roman"/>
                <a:cs typeface="Times New Roman"/>
              </a:rPr>
              <a:t>an</a:t>
            </a:r>
            <a:r>
              <a:rPr sz="2000" spc="10" dirty="0">
                <a:solidFill>
                  <a:srgbClr val="00B0F0"/>
                </a:solidFill>
                <a:latin typeface="Times New Roman"/>
                <a:cs typeface="Times New Roman"/>
              </a:rPr>
              <a:t> </a:t>
            </a:r>
            <a:r>
              <a:rPr sz="2000" spc="-10" dirty="0">
                <a:solidFill>
                  <a:srgbClr val="00B0F0"/>
                </a:solidFill>
                <a:latin typeface="Times New Roman"/>
                <a:cs typeface="Times New Roman"/>
              </a:rPr>
              <a:t>r-combination </a:t>
            </a:r>
            <a:r>
              <a:rPr sz="2000" spc="-5" dirty="0">
                <a:solidFill>
                  <a:srgbClr val="00B0F0"/>
                </a:solidFill>
                <a:latin typeface="Times New Roman"/>
                <a:cs typeface="Times New Roman"/>
              </a:rPr>
              <a:t>of</a:t>
            </a:r>
            <a:r>
              <a:rPr sz="2000" dirty="0">
                <a:solidFill>
                  <a:srgbClr val="00B0F0"/>
                </a:solidFill>
                <a:latin typeface="Times New Roman"/>
                <a:cs typeface="Times New Roman"/>
              </a:rPr>
              <a:t> </a:t>
            </a:r>
            <a:r>
              <a:rPr sz="2000" spc="-5" dirty="0">
                <a:solidFill>
                  <a:srgbClr val="00B0F0"/>
                </a:solidFill>
                <a:latin typeface="Times New Roman"/>
                <a:cs typeface="Times New Roman"/>
              </a:rPr>
              <a:t>the</a:t>
            </a:r>
            <a:r>
              <a:rPr sz="2000" spc="-10" dirty="0">
                <a:solidFill>
                  <a:srgbClr val="00B0F0"/>
                </a:solidFill>
                <a:latin typeface="Times New Roman"/>
                <a:cs typeface="Times New Roman"/>
              </a:rPr>
              <a:t> </a:t>
            </a:r>
            <a:r>
              <a:rPr sz="2000" spc="-5" dirty="0">
                <a:solidFill>
                  <a:srgbClr val="00B0F0"/>
                </a:solidFill>
                <a:latin typeface="Times New Roman"/>
                <a:cs typeface="Times New Roman"/>
              </a:rPr>
              <a:t>set</a:t>
            </a:r>
            <a:r>
              <a:rPr sz="2000" spc="-10" dirty="0">
                <a:solidFill>
                  <a:srgbClr val="00B0F0"/>
                </a:solidFill>
                <a:latin typeface="Times New Roman"/>
                <a:cs typeface="Times New Roman"/>
              </a:rPr>
              <a:t> </a:t>
            </a:r>
            <a:r>
              <a:rPr sz="2000" spc="-5" dirty="0">
                <a:solidFill>
                  <a:srgbClr val="00B0F0"/>
                </a:solidFill>
                <a:latin typeface="Times New Roman"/>
                <a:cs typeface="Times New Roman"/>
              </a:rPr>
              <a:t>{1,</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2,</a:t>
            </a:r>
            <a:r>
              <a:rPr sz="2000" dirty="0">
                <a:solidFill>
                  <a:srgbClr val="00B0F0"/>
                </a:solidFill>
                <a:latin typeface="Times New Roman"/>
                <a:cs typeface="Times New Roman"/>
              </a:rPr>
              <a:t> </a:t>
            </a:r>
            <a:r>
              <a:rPr sz="2000" spc="-5" dirty="0">
                <a:solidFill>
                  <a:srgbClr val="00B0F0"/>
                </a:solidFill>
                <a:latin typeface="Times New Roman"/>
                <a:cs typeface="Times New Roman"/>
              </a:rPr>
              <a:t>3,</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 </a:t>
            </a:r>
            <a:r>
              <a:rPr sz="2000" spc="-484" dirty="0">
                <a:solidFill>
                  <a:srgbClr val="00B0F0"/>
                </a:solidFill>
                <a:latin typeface="Times New Roman"/>
                <a:cs typeface="Times New Roman"/>
              </a:rPr>
              <a:t> </a:t>
            </a:r>
            <a:r>
              <a:rPr sz="2000" spc="-5" dirty="0">
                <a:solidFill>
                  <a:srgbClr val="00B0F0"/>
                </a:solidFill>
                <a:latin typeface="Times New Roman"/>
                <a:cs typeface="Times New Roman"/>
              </a:rPr>
              <a:t>n}.</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Hence,</a:t>
            </a:r>
            <a:r>
              <a:rPr sz="2000" spc="15" dirty="0">
                <a:solidFill>
                  <a:srgbClr val="00B0F0"/>
                </a:solidFill>
                <a:latin typeface="Times New Roman"/>
                <a:cs typeface="Times New Roman"/>
              </a:rPr>
              <a:t> </a:t>
            </a:r>
            <a:r>
              <a:rPr sz="2000" spc="-5" dirty="0">
                <a:solidFill>
                  <a:srgbClr val="00B0F0"/>
                </a:solidFill>
                <a:latin typeface="Times New Roman"/>
                <a:cs typeface="Times New Roman"/>
              </a:rPr>
              <a:t>there</a:t>
            </a:r>
            <a:r>
              <a:rPr sz="2000" spc="-15" dirty="0">
                <a:solidFill>
                  <a:srgbClr val="00B0F0"/>
                </a:solidFill>
                <a:latin typeface="Times New Roman"/>
                <a:cs typeface="Times New Roman"/>
              </a:rPr>
              <a:t> </a:t>
            </a:r>
            <a:r>
              <a:rPr sz="2000" spc="-5" dirty="0">
                <a:solidFill>
                  <a:srgbClr val="00B0F0"/>
                </a:solidFill>
                <a:latin typeface="Times New Roman"/>
                <a:cs typeface="Times New Roman"/>
              </a:rPr>
              <a:t>are</a:t>
            </a:r>
            <a:r>
              <a:rPr sz="2000" dirty="0">
                <a:solidFill>
                  <a:srgbClr val="00B0F0"/>
                </a:solidFill>
                <a:latin typeface="Times New Roman"/>
                <a:cs typeface="Times New Roman"/>
              </a:rPr>
              <a:t> </a:t>
            </a:r>
            <a:r>
              <a:rPr sz="2000" spc="-5" dirty="0">
                <a:solidFill>
                  <a:srgbClr val="00B0F0"/>
                </a:solidFill>
                <a:latin typeface="Times New Roman"/>
                <a:cs typeface="Times New Roman"/>
              </a:rPr>
              <a:t>C(n,</a:t>
            </a:r>
            <a:r>
              <a:rPr sz="2000" spc="10" dirty="0">
                <a:solidFill>
                  <a:srgbClr val="00B0F0"/>
                </a:solidFill>
                <a:latin typeface="Times New Roman"/>
                <a:cs typeface="Times New Roman"/>
              </a:rPr>
              <a:t> </a:t>
            </a:r>
            <a:r>
              <a:rPr sz="2000" spc="-5" dirty="0">
                <a:solidFill>
                  <a:srgbClr val="00B0F0"/>
                </a:solidFill>
                <a:latin typeface="Times New Roman"/>
                <a:cs typeface="Times New Roman"/>
              </a:rPr>
              <a:t>r)</a:t>
            </a:r>
            <a:r>
              <a:rPr sz="2000" dirty="0">
                <a:solidFill>
                  <a:srgbClr val="00B0F0"/>
                </a:solidFill>
                <a:latin typeface="Times New Roman"/>
                <a:cs typeface="Times New Roman"/>
              </a:rPr>
              <a:t> </a:t>
            </a:r>
            <a:r>
              <a:rPr sz="2000" spc="-5" dirty="0">
                <a:solidFill>
                  <a:srgbClr val="00B0F0"/>
                </a:solidFill>
                <a:latin typeface="Times New Roman"/>
                <a:cs typeface="Times New Roman"/>
              </a:rPr>
              <a:t>bit</a:t>
            </a:r>
            <a:r>
              <a:rPr sz="2000" spc="-15" dirty="0">
                <a:solidFill>
                  <a:srgbClr val="00B0F0"/>
                </a:solidFill>
                <a:latin typeface="Times New Roman"/>
                <a:cs typeface="Times New Roman"/>
              </a:rPr>
              <a:t> </a:t>
            </a:r>
            <a:r>
              <a:rPr sz="2000" spc="-5" dirty="0">
                <a:solidFill>
                  <a:srgbClr val="00B0F0"/>
                </a:solidFill>
                <a:latin typeface="Times New Roman"/>
                <a:cs typeface="Times New Roman"/>
              </a:rPr>
              <a:t>strings</a:t>
            </a:r>
            <a:r>
              <a:rPr sz="2000" spc="-10" dirty="0">
                <a:solidFill>
                  <a:srgbClr val="00B0F0"/>
                </a:solidFill>
                <a:latin typeface="Times New Roman"/>
                <a:cs typeface="Times New Roman"/>
              </a:rPr>
              <a:t> </a:t>
            </a:r>
            <a:r>
              <a:rPr sz="2000" spc="-5" dirty="0">
                <a:solidFill>
                  <a:srgbClr val="00B0F0"/>
                </a:solidFill>
                <a:latin typeface="Times New Roman"/>
                <a:cs typeface="Times New Roman"/>
              </a:rPr>
              <a:t>of length</a:t>
            </a:r>
            <a:r>
              <a:rPr sz="2000" spc="-10" dirty="0">
                <a:solidFill>
                  <a:srgbClr val="00B0F0"/>
                </a:solidFill>
                <a:latin typeface="Times New Roman"/>
                <a:cs typeface="Times New Roman"/>
              </a:rPr>
              <a:t> </a:t>
            </a:r>
            <a:r>
              <a:rPr sz="2000" spc="-5" dirty="0">
                <a:solidFill>
                  <a:srgbClr val="00B0F0"/>
                </a:solidFill>
                <a:latin typeface="Times New Roman"/>
                <a:cs typeface="Times New Roman"/>
              </a:rPr>
              <a:t>n</a:t>
            </a:r>
            <a:r>
              <a:rPr sz="2000" spc="10" dirty="0">
                <a:solidFill>
                  <a:srgbClr val="00B0F0"/>
                </a:solidFill>
                <a:latin typeface="Times New Roman"/>
                <a:cs typeface="Times New Roman"/>
              </a:rPr>
              <a:t> </a:t>
            </a:r>
            <a:r>
              <a:rPr sz="2000" spc="-5" dirty="0">
                <a:solidFill>
                  <a:srgbClr val="00B0F0"/>
                </a:solidFill>
                <a:latin typeface="Times New Roman"/>
                <a:cs typeface="Times New Roman"/>
              </a:rPr>
              <a:t>that</a:t>
            </a:r>
            <a:r>
              <a:rPr sz="2000" spc="-15" dirty="0">
                <a:solidFill>
                  <a:srgbClr val="00B0F0"/>
                </a:solidFill>
                <a:latin typeface="Times New Roman"/>
                <a:cs typeface="Times New Roman"/>
              </a:rPr>
              <a:t> </a:t>
            </a:r>
            <a:r>
              <a:rPr sz="2000" spc="-5" dirty="0">
                <a:solidFill>
                  <a:srgbClr val="00B0F0"/>
                </a:solidFill>
                <a:latin typeface="Times New Roman"/>
                <a:cs typeface="Times New Roman"/>
              </a:rPr>
              <a:t>contain</a:t>
            </a:r>
            <a:r>
              <a:rPr sz="2000" spc="5" dirty="0">
                <a:solidFill>
                  <a:srgbClr val="00B0F0"/>
                </a:solidFill>
                <a:latin typeface="Times New Roman"/>
                <a:cs typeface="Times New Roman"/>
              </a:rPr>
              <a:t> </a:t>
            </a:r>
            <a:r>
              <a:rPr sz="2000" spc="-5" dirty="0">
                <a:solidFill>
                  <a:srgbClr val="00B0F0"/>
                </a:solidFill>
                <a:latin typeface="Times New Roman"/>
                <a:cs typeface="Times New Roman"/>
              </a:rPr>
              <a:t>exactly</a:t>
            </a:r>
            <a:r>
              <a:rPr sz="2000" spc="-10" dirty="0">
                <a:solidFill>
                  <a:srgbClr val="00B0F0"/>
                </a:solidFill>
                <a:latin typeface="Times New Roman"/>
                <a:cs typeface="Times New Roman"/>
              </a:rPr>
              <a:t> </a:t>
            </a:r>
            <a:r>
              <a:rPr sz="2000" spc="-5" dirty="0">
                <a:solidFill>
                  <a:srgbClr val="00B0F0"/>
                </a:solidFill>
                <a:latin typeface="Times New Roman"/>
                <a:cs typeface="Times New Roman"/>
              </a:rPr>
              <a:t>r</a:t>
            </a:r>
            <a:r>
              <a:rPr sz="2000" dirty="0">
                <a:solidFill>
                  <a:srgbClr val="00B0F0"/>
                </a:solidFill>
                <a:latin typeface="Times New Roman"/>
                <a:cs typeface="Times New Roman"/>
              </a:rPr>
              <a:t> </a:t>
            </a:r>
            <a:r>
              <a:rPr sz="2000" spc="-30" dirty="0">
                <a:solidFill>
                  <a:srgbClr val="00B0F0"/>
                </a:solidFill>
                <a:latin typeface="Times New Roman"/>
                <a:cs typeface="Times New Roman"/>
              </a:rPr>
              <a:t>1’s</a:t>
            </a:r>
            <a:r>
              <a:rPr sz="2000" spc="-30" dirty="0">
                <a:latin typeface="Times New Roman"/>
                <a:cs typeface="Times New Roman"/>
              </a:rPr>
              <a:t>.</a:t>
            </a:r>
            <a:endParaRPr sz="2000">
              <a:latin typeface="Times New Roman"/>
              <a:cs typeface="Times New Roman"/>
            </a:endParaRPr>
          </a:p>
        </p:txBody>
      </p:sp>
      <p:pic>
        <p:nvPicPr>
          <p:cNvPr id="11" name="object 11"/>
          <p:cNvPicPr/>
          <p:nvPr/>
        </p:nvPicPr>
        <p:blipFill>
          <a:blip r:embed="rId2" cstate="print"/>
          <a:stretch>
            <a:fillRect/>
          </a:stretch>
        </p:blipFill>
        <p:spPr>
          <a:xfrm>
            <a:off x="548640" y="4799838"/>
            <a:ext cx="139446" cy="142494"/>
          </a:xfrm>
          <a:prstGeom prst="rect">
            <a:avLst/>
          </a:prstGeom>
        </p:spPr>
      </p:pic>
      <p:pic>
        <p:nvPicPr>
          <p:cNvPr id="12" name="object 12"/>
          <p:cNvPicPr/>
          <p:nvPr/>
        </p:nvPicPr>
        <p:blipFill>
          <a:blip r:embed="rId2" cstate="print"/>
          <a:stretch>
            <a:fillRect/>
          </a:stretch>
        </p:blipFill>
        <p:spPr>
          <a:xfrm>
            <a:off x="548640" y="5470397"/>
            <a:ext cx="139446" cy="142494"/>
          </a:xfrm>
          <a:prstGeom prst="rect">
            <a:avLst/>
          </a:prstGeom>
        </p:spPr>
      </p:pic>
      <p:sp>
        <p:nvSpPr>
          <p:cNvPr id="13" name="object 13"/>
          <p:cNvSpPr/>
          <p:nvPr/>
        </p:nvSpPr>
        <p:spPr>
          <a:xfrm>
            <a:off x="2778161" y="4132628"/>
            <a:ext cx="681355" cy="0"/>
          </a:xfrm>
          <a:custGeom>
            <a:avLst/>
            <a:gdLst/>
            <a:ahLst/>
            <a:cxnLst/>
            <a:rect l="l" t="t" r="r" b="b"/>
            <a:pathLst>
              <a:path w="681354">
                <a:moveTo>
                  <a:pt x="0" y="0"/>
                </a:moveTo>
                <a:lnTo>
                  <a:pt x="681307" y="0"/>
                </a:lnTo>
              </a:path>
            </a:pathLst>
          </a:custGeom>
          <a:ln w="9144">
            <a:solidFill>
              <a:srgbClr val="000000"/>
            </a:solidFill>
          </a:ln>
        </p:spPr>
        <p:txBody>
          <a:bodyPr wrap="square" lIns="0" tIns="0" rIns="0" bIns="0" rtlCol="0"/>
          <a:lstStyle/>
          <a:p>
            <a:endParaRPr/>
          </a:p>
        </p:txBody>
      </p:sp>
      <p:sp>
        <p:nvSpPr>
          <p:cNvPr id="14" name="object 14"/>
          <p:cNvSpPr/>
          <p:nvPr/>
        </p:nvSpPr>
        <p:spPr>
          <a:xfrm>
            <a:off x="3655778" y="4132628"/>
            <a:ext cx="1386205" cy="0"/>
          </a:xfrm>
          <a:custGeom>
            <a:avLst/>
            <a:gdLst/>
            <a:ahLst/>
            <a:cxnLst/>
            <a:rect l="l" t="t" r="r" b="b"/>
            <a:pathLst>
              <a:path w="1386204">
                <a:moveTo>
                  <a:pt x="0" y="0"/>
                </a:moveTo>
                <a:lnTo>
                  <a:pt x="1385711" y="0"/>
                </a:lnTo>
              </a:path>
            </a:pathLst>
          </a:custGeom>
          <a:ln w="9144">
            <a:solidFill>
              <a:srgbClr val="000000"/>
            </a:solidFill>
          </a:ln>
        </p:spPr>
        <p:txBody>
          <a:bodyPr wrap="square" lIns="0" tIns="0" rIns="0" bIns="0" rtlCol="0"/>
          <a:lstStyle/>
          <a:p>
            <a:endParaRPr/>
          </a:p>
        </p:txBody>
      </p:sp>
      <p:sp>
        <p:nvSpPr>
          <p:cNvPr id="15" name="object 15"/>
          <p:cNvSpPr/>
          <p:nvPr/>
        </p:nvSpPr>
        <p:spPr>
          <a:xfrm>
            <a:off x="5237798" y="4132628"/>
            <a:ext cx="516890" cy="0"/>
          </a:xfrm>
          <a:custGeom>
            <a:avLst/>
            <a:gdLst/>
            <a:ahLst/>
            <a:cxnLst/>
            <a:rect l="l" t="t" r="r" b="b"/>
            <a:pathLst>
              <a:path w="516889">
                <a:moveTo>
                  <a:pt x="0" y="0"/>
                </a:moveTo>
                <a:lnTo>
                  <a:pt x="516754" y="0"/>
                </a:lnTo>
              </a:path>
            </a:pathLst>
          </a:custGeom>
          <a:ln w="9144">
            <a:solidFill>
              <a:srgbClr val="000000"/>
            </a:solidFill>
          </a:ln>
        </p:spPr>
        <p:txBody>
          <a:bodyPr wrap="square" lIns="0" tIns="0" rIns="0" bIns="0" rtlCol="0"/>
          <a:lstStyle/>
          <a:p>
            <a:endParaRPr/>
          </a:p>
        </p:txBody>
      </p:sp>
      <p:sp>
        <p:nvSpPr>
          <p:cNvPr id="16" name="object 16"/>
          <p:cNvSpPr txBox="1"/>
          <p:nvPr/>
        </p:nvSpPr>
        <p:spPr>
          <a:xfrm>
            <a:off x="3011430" y="3864837"/>
            <a:ext cx="2773680" cy="247650"/>
          </a:xfrm>
          <a:prstGeom prst="rect">
            <a:avLst/>
          </a:prstGeom>
        </p:spPr>
        <p:txBody>
          <a:bodyPr vert="horz" wrap="square" lIns="0" tIns="13335" rIns="0" bIns="0" rtlCol="0">
            <a:spAutoFit/>
          </a:bodyPr>
          <a:lstStyle/>
          <a:p>
            <a:pPr marL="38100">
              <a:lnSpc>
                <a:spcPct val="100000"/>
              </a:lnSpc>
              <a:spcBef>
                <a:spcPts val="105"/>
              </a:spcBef>
              <a:tabLst>
                <a:tab pos="496570" algn="l"/>
              </a:tabLst>
            </a:pPr>
            <a:r>
              <a:rPr sz="1450" i="1" spc="65" dirty="0">
                <a:latin typeface="Times New Roman"/>
                <a:cs typeface="Times New Roman"/>
              </a:rPr>
              <a:t>n</a:t>
            </a:r>
            <a:r>
              <a:rPr sz="1450" dirty="0">
                <a:latin typeface="Times New Roman"/>
                <a:cs typeface="Times New Roman"/>
              </a:rPr>
              <a:t>!	</a:t>
            </a:r>
            <a:r>
              <a:rPr sz="2175" baseline="-34482" dirty="0">
                <a:latin typeface="Symbol"/>
                <a:cs typeface="Symbol"/>
              </a:rPr>
              <a:t></a:t>
            </a:r>
            <a:r>
              <a:rPr sz="2175" spc="127" baseline="-34482" dirty="0">
                <a:latin typeface="Times New Roman"/>
                <a:cs typeface="Times New Roman"/>
              </a:rPr>
              <a:t> </a:t>
            </a:r>
            <a:r>
              <a:rPr sz="1450" i="1" spc="20" dirty="0">
                <a:latin typeface="Times New Roman"/>
                <a:cs typeface="Times New Roman"/>
              </a:rPr>
              <a:t>n</a:t>
            </a:r>
            <a:r>
              <a:rPr sz="1450" spc="35" dirty="0">
                <a:latin typeface="Times New Roman"/>
                <a:cs typeface="Times New Roman"/>
              </a:rPr>
              <a:t>(</a:t>
            </a:r>
            <a:r>
              <a:rPr sz="1450" i="1" dirty="0">
                <a:latin typeface="Times New Roman"/>
                <a:cs typeface="Times New Roman"/>
              </a:rPr>
              <a:t>n</a:t>
            </a:r>
            <a:r>
              <a:rPr sz="1450" i="1" spc="-114" dirty="0">
                <a:latin typeface="Times New Roman"/>
                <a:cs typeface="Times New Roman"/>
              </a:rPr>
              <a:t> </a:t>
            </a:r>
            <a:r>
              <a:rPr sz="1450" spc="85" dirty="0">
                <a:latin typeface="Symbol"/>
                <a:cs typeface="Symbol"/>
              </a:rPr>
              <a:t></a:t>
            </a:r>
            <a:r>
              <a:rPr sz="1450" spc="-114" dirty="0">
                <a:latin typeface="Times New Roman"/>
                <a:cs typeface="Times New Roman"/>
              </a:rPr>
              <a:t>1</a:t>
            </a:r>
            <a:r>
              <a:rPr sz="1450" spc="-10" dirty="0">
                <a:latin typeface="Times New Roman"/>
                <a:cs typeface="Times New Roman"/>
              </a:rPr>
              <a:t>)</a:t>
            </a:r>
            <a:r>
              <a:rPr sz="1450" dirty="0">
                <a:latin typeface="Times New Roman"/>
                <a:cs typeface="Times New Roman"/>
              </a:rPr>
              <a:t>...</a:t>
            </a:r>
            <a:r>
              <a:rPr sz="1450" spc="35" dirty="0">
                <a:latin typeface="Times New Roman"/>
                <a:cs typeface="Times New Roman"/>
              </a:rPr>
              <a:t>(</a:t>
            </a:r>
            <a:r>
              <a:rPr sz="1450" i="1" dirty="0">
                <a:latin typeface="Times New Roman"/>
                <a:cs typeface="Times New Roman"/>
              </a:rPr>
              <a:t>n</a:t>
            </a:r>
            <a:r>
              <a:rPr sz="1450" i="1" spc="-114" dirty="0">
                <a:latin typeface="Times New Roman"/>
                <a:cs typeface="Times New Roman"/>
              </a:rPr>
              <a:t> </a:t>
            </a:r>
            <a:r>
              <a:rPr sz="1450" dirty="0">
                <a:latin typeface="Symbol"/>
                <a:cs typeface="Symbol"/>
              </a:rPr>
              <a:t></a:t>
            </a:r>
            <a:r>
              <a:rPr sz="1450" spc="-120" dirty="0">
                <a:latin typeface="Times New Roman"/>
                <a:cs typeface="Times New Roman"/>
              </a:rPr>
              <a:t> </a:t>
            </a:r>
            <a:r>
              <a:rPr sz="1450" i="1" dirty="0">
                <a:latin typeface="Times New Roman"/>
                <a:cs typeface="Times New Roman"/>
              </a:rPr>
              <a:t>r</a:t>
            </a:r>
            <a:r>
              <a:rPr sz="1450" i="1" spc="-45" dirty="0">
                <a:latin typeface="Times New Roman"/>
                <a:cs typeface="Times New Roman"/>
              </a:rPr>
              <a:t> </a:t>
            </a:r>
            <a:r>
              <a:rPr sz="1450" spc="110" dirty="0">
                <a:latin typeface="Symbol"/>
                <a:cs typeface="Symbol"/>
              </a:rPr>
              <a:t></a:t>
            </a:r>
            <a:r>
              <a:rPr sz="1450" spc="-114" dirty="0">
                <a:latin typeface="Times New Roman"/>
                <a:cs typeface="Times New Roman"/>
              </a:rPr>
              <a:t>1</a:t>
            </a:r>
            <a:r>
              <a:rPr sz="1450" dirty="0">
                <a:latin typeface="Times New Roman"/>
                <a:cs typeface="Times New Roman"/>
              </a:rPr>
              <a:t>)</a:t>
            </a:r>
            <a:r>
              <a:rPr sz="1450" spc="85" dirty="0">
                <a:latin typeface="Times New Roman"/>
                <a:cs typeface="Times New Roman"/>
              </a:rPr>
              <a:t> </a:t>
            </a:r>
            <a:r>
              <a:rPr sz="2175" baseline="-34482" dirty="0">
                <a:latin typeface="Symbol"/>
                <a:cs typeface="Symbol"/>
              </a:rPr>
              <a:t></a:t>
            </a:r>
            <a:r>
              <a:rPr sz="2175" spc="195" baseline="-34482" dirty="0">
                <a:latin typeface="Times New Roman"/>
                <a:cs typeface="Times New Roman"/>
              </a:rPr>
              <a:t> </a:t>
            </a:r>
            <a:r>
              <a:rPr sz="1450" i="1" spc="40" dirty="0">
                <a:latin typeface="Times New Roman"/>
                <a:cs typeface="Times New Roman"/>
              </a:rPr>
              <a:t>P</a:t>
            </a:r>
            <a:r>
              <a:rPr sz="1450" spc="35" dirty="0">
                <a:latin typeface="Times New Roman"/>
                <a:cs typeface="Times New Roman"/>
              </a:rPr>
              <a:t>(</a:t>
            </a:r>
            <a:r>
              <a:rPr sz="1450" i="1" spc="-5" dirty="0">
                <a:latin typeface="Times New Roman"/>
                <a:cs typeface="Times New Roman"/>
              </a:rPr>
              <a:t>n</a:t>
            </a:r>
            <a:r>
              <a:rPr sz="1450" dirty="0">
                <a:latin typeface="Times New Roman"/>
                <a:cs typeface="Times New Roman"/>
              </a:rPr>
              <a:t>,</a:t>
            </a:r>
            <a:r>
              <a:rPr sz="1450" spc="-185" dirty="0">
                <a:latin typeface="Times New Roman"/>
                <a:cs typeface="Times New Roman"/>
              </a:rPr>
              <a:t> </a:t>
            </a:r>
            <a:r>
              <a:rPr sz="1450" i="1" spc="90" dirty="0">
                <a:latin typeface="Times New Roman"/>
                <a:cs typeface="Times New Roman"/>
              </a:rPr>
              <a:t>r</a:t>
            </a:r>
            <a:r>
              <a:rPr sz="1450" dirty="0">
                <a:latin typeface="Times New Roman"/>
                <a:cs typeface="Times New Roman"/>
              </a:rPr>
              <a:t>)</a:t>
            </a:r>
            <a:endParaRPr sz="1450">
              <a:latin typeface="Times New Roman"/>
              <a:cs typeface="Times New Roman"/>
            </a:endParaRPr>
          </a:p>
        </p:txBody>
      </p:sp>
      <p:sp>
        <p:nvSpPr>
          <p:cNvPr id="19" name="object 19"/>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30</a:t>
            </a:fld>
            <a:endParaRPr dirty="0"/>
          </a:p>
        </p:txBody>
      </p:sp>
      <p:sp>
        <p:nvSpPr>
          <p:cNvPr id="17" name="object 17"/>
          <p:cNvSpPr txBox="1"/>
          <p:nvPr/>
        </p:nvSpPr>
        <p:spPr>
          <a:xfrm>
            <a:off x="2066832" y="3981311"/>
            <a:ext cx="678815" cy="247650"/>
          </a:xfrm>
          <a:prstGeom prst="rect">
            <a:avLst/>
          </a:prstGeom>
        </p:spPr>
        <p:txBody>
          <a:bodyPr vert="horz" wrap="square" lIns="0" tIns="13335" rIns="0" bIns="0" rtlCol="0">
            <a:spAutoFit/>
          </a:bodyPr>
          <a:lstStyle/>
          <a:p>
            <a:pPr marL="12700">
              <a:lnSpc>
                <a:spcPct val="100000"/>
              </a:lnSpc>
              <a:spcBef>
                <a:spcPts val="105"/>
              </a:spcBef>
            </a:pPr>
            <a:r>
              <a:rPr sz="1450" i="1" spc="95" dirty="0">
                <a:latin typeface="Times New Roman"/>
                <a:cs typeface="Times New Roman"/>
              </a:rPr>
              <a:t>C</a:t>
            </a:r>
            <a:r>
              <a:rPr sz="1450" spc="35" dirty="0">
                <a:latin typeface="Times New Roman"/>
                <a:cs typeface="Times New Roman"/>
              </a:rPr>
              <a:t>(</a:t>
            </a:r>
            <a:r>
              <a:rPr sz="1450" i="1" spc="-5" dirty="0">
                <a:latin typeface="Times New Roman"/>
                <a:cs typeface="Times New Roman"/>
              </a:rPr>
              <a:t>n</a:t>
            </a:r>
            <a:r>
              <a:rPr sz="1450" dirty="0">
                <a:latin typeface="Times New Roman"/>
                <a:cs typeface="Times New Roman"/>
              </a:rPr>
              <a:t>,</a:t>
            </a:r>
            <a:r>
              <a:rPr sz="1450" spc="-185" dirty="0">
                <a:latin typeface="Times New Roman"/>
                <a:cs typeface="Times New Roman"/>
              </a:rPr>
              <a:t> </a:t>
            </a:r>
            <a:r>
              <a:rPr sz="1450" i="1" spc="90" dirty="0">
                <a:latin typeface="Times New Roman"/>
                <a:cs typeface="Times New Roman"/>
              </a:rPr>
              <a:t>r</a:t>
            </a:r>
            <a:r>
              <a:rPr sz="1450" dirty="0">
                <a:latin typeface="Times New Roman"/>
                <a:cs typeface="Times New Roman"/>
              </a:rPr>
              <a:t>)</a:t>
            </a:r>
            <a:r>
              <a:rPr sz="1450" spc="-30" dirty="0">
                <a:latin typeface="Times New Roman"/>
                <a:cs typeface="Times New Roman"/>
              </a:rPr>
              <a:t> </a:t>
            </a:r>
            <a:r>
              <a:rPr sz="1450" dirty="0">
                <a:latin typeface="Symbol"/>
                <a:cs typeface="Symbol"/>
              </a:rPr>
              <a:t></a:t>
            </a:r>
            <a:endParaRPr sz="1450">
              <a:latin typeface="Symbol"/>
              <a:cs typeface="Symbol"/>
            </a:endParaRPr>
          </a:p>
        </p:txBody>
      </p:sp>
      <p:sp>
        <p:nvSpPr>
          <p:cNvPr id="18" name="object 18"/>
          <p:cNvSpPr txBox="1"/>
          <p:nvPr/>
        </p:nvSpPr>
        <p:spPr>
          <a:xfrm>
            <a:off x="2777008" y="4125701"/>
            <a:ext cx="2976880" cy="247650"/>
          </a:xfrm>
          <a:prstGeom prst="rect">
            <a:avLst/>
          </a:prstGeom>
        </p:spPr>
        <p:txBody>
          <a:bodyPr vert="horz" wrap="square" lIns="0" tIns="13335" rIns="0" bIns="0" rtlCol="0">
            <a:spAutoFit/>
          </a:bodyPr>
          <a:lstStyle/>
          <a:p>
            <a:pPr marL="12700">
              <a:lnSpc>
                <a:spcPct val="100000"/>
              </a:lnSpc>
              <a:spcBef>
                <a:spcPts val="105"/>
              </a:spcBef>
              <a:tabLst>
                <a:tab pos="1507490" algn="l"/>
                <a:tab pos="2483485" algn="l"/>
              </a:tabLst>
            </a:pPr>
            <a:r>
              <a:rPr sz="1450" i="1" dirty="0">
                <a:latin typeface="Times New Roman"/>
                <a:cs typeface="Times New Roman"/>
              </a:rPr>
              <a:t>r</a:t>
            </a:r>
            <a:r>
              <a:rPr sz="1450" i="1" spc="-225" dirty="0">
                <a:latin typeface="Times New Roman"/>
                <a:cs typeface="Times New Roman"/>
              </a:rPr>
              <a:t> </a:t>
            </a:r>
            <a:r>
              <a:rPr sz="1450" spc="-55" dirty="0">
                <a:latin typeface="Times New Roman"/>
                <a:cs typeface="Times New Roman"/>
              </a:rPr>
              <a:t>!</a:t>
            </a:r>
            <a:r>
              <a:rPr sz="1450" spc="35" dirty="0">
                <a:latin typeface="Times New Roman"/>
                <a:cs typeface="Times New Roman"/>
              </a:rPr>
              <a:t>(</a:t>
            </a:r>
            <a:r>
              <a:rPr sz="1450" i="1" dirty="0">
                <a:latin typeface="Times New Roman"/>
                <a:cs typeface="Times New Roman"/>
              </a:rPr>
              <a:t>n</a:t>
            </a:r>
            <a:r>
              <a:rPr sz="1450" i="1" spc="-114" dirty="0">
                <a:latin typeface="Times New Roman"/>
                <a:cs typeface="Times New Roman"/>
              </a:rPr>
              <a:t> </a:t>
            </a:r>
            <a:r>
              <a:rPr sz="1450" dirty="0">
                <a:latin typeface="Symbol"/>
                <a:cs typeface="Symbol"/>
              </a:rPr>
              <a:t></a:t>
            </a:r>
            <a:r>
              <a:rPr sz="1450" spc="-120" dirty="0">
                <a:latin typeface="Times New Roman"/>
                <a:cs typeface="Times New Roman"/>
              </a:rPr>
              <a:t> </a:t>
            </a:r>
            <a:r>
              <a:rPr sz="1450" i="1" spc="90" dirty="0">
                <a:latin typeface="Times New Roman"/>
                <a:cs typeface="Times New Roman"/>
              </a:rPr>
              <a:t>r</a:t>
            </a:r>
            <a:r>
              <a:rPr sz="1450" spc="60" dirty="0">
                <a:latin typeface="Times New Roman"/>
                <a:cs typeface="Times New Roman"/>
              </a:rPr>
              <a:t>)</a:t>
            </a:r>
            <a:r>
              <a:rPr sz="1450" dirty="0">
                <a:latin typeface="Times New Roman"/>
                <a:cs typeface="Times New Roman"/>
              </a:rPr>
              <a:t>!	</a:t>
            </a:r>
            <a:r>
              <a:rPr sz="1450" i="1" dirty="0">
                <a:latin typeface="Times New Roman"/>
                <a:cs typeface="Times New Roman"/>
              </a:rPr>
              <a:t>r</a:t>
            </a:r>
            <a:r>
              <a:rPr sz="1450" i="1" spc="-225" dirty="0">
                <a:latin typeface="Times New Roman"/>
                <a:cs typeface="Times New Roman"/>
              </a:rPr>
              <a:t> </a:t>
            </a:r>
            <a:r>
              <a:rPr sz="1450" dirty="0">
                <a:latin typeface="Times New Roman"/>
                <a:cs typeface="Times New Roman"/>
              </a:rPr>
              <a:t>!	</a:t>
            </a:r>
            <a:r>
              <a:rPr sz="1450" i="1" spc="40" dirty="0">
                <a:latin typeface="Times New Roman"/>
                <a:cs typeface="Times New Roman"/>
              </a:rPr>
              <a:t>P</a:t>
            </a:r>
            <a:r>
              <a:rPr sz="1450" spc="35" dirty="0">
                <a:latin typeface="Times New Roman"/>
                <a:cs typeface="Times New Roman"/>
              </a:rPr>
              <a:t>(</a:t>
            </a:r>
            <a:r>
              <a:rPr sz="1450" i="1" spc="70" dirty="0">
                <a:latin typeface="Times New Roman"/>
                <a:cs typeface="Times New Roman"/>
              </a:rPr>
              <a:t>r</a:t>
            </a:r>
            <a:r>
              <a:rPr sz="1450" dirty="0">
                <a:latin typeface="Times New Roman"/>
                <a:cs typeface="Times New Roman"/>
              </a:rPr>
              <a:t>,</a:t>
            </a:r>
            <a:r>
              <a:rPr sz="1450" spc="-185" dirty="0">
                <a:latin typeface="Times New Roman"/>
                <a:cs typeface="Times New Roman"/>
              </a:rPr>
              <a:t> </a:t>
            </a:r>
            <a:r>
              <a:rPr sz="1450" i="1" spc="90" dirty="0">
                <a:latin typeface="Times New Roman"/>
                <a:cs typeface="Times New Roman"/>
              </a:rPr>
              <a:t>r</a:t>
            </a:r>
            <a:r>
              <a:rPr sz="1450" dirty="0">
                <a:latin typeface="Times New Roman"/>
                <a:cs typeface="Times New Roman"/>
              </a:rPr>
              <a:t>)</a:t>
            </a:r>
            <a:endParaRPr sz="1450">
              <a:latin typeface="Times New Roman"/>
              <a:cs typeface="Times New Roman"/>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09118" y="273970"/>
            <a:ext cx="2926715" cy="467359"/>
          </a:xfrm>
          <a:prstGeom prst="rect">
            <a:avLst/>
          </a:prstGeom>
        </p:spPr>
        <p:txBody>
          <a:bodyPr vert="horz" wrap="square" lIns="0" tIns="12065" rIns="0" bIns="0" rtlCol="0">
            <a:spAutoFit/>
          </a:bodyPr>
          <a:lstStyle/>
          <a:p>
            <a:pPr marL="12700">
              <a:lnSpc>
                <a:spcPct val="100000"/>
              </a:lnSpc>
              <a:spcBef>
                <a:spcPts val="95"/>
              </a:spcBef>
            </a:pPr>
            <a:r>
              <a:rPr sz="2900" spc="-5" dirty="0"/>
              <a:t>Practice</a:t>
            </a:r>
            <a:r>
              <a:rPr sz="2900" spc="-50" dirty="0"/>
              <a:t> </a:t>
            </a:r>
            <a:r>
              <a:rPr sz="2900" spc="-5" dirty="0"/>
              <a:t>Combinations</a:t>
            </a:r>
            <a:endParaRPr sz="2900"/>
          </a:p>
        </p:txBody>
      </p:sp>
      <p:pic>
        <p:nvPicPr>
          <p:cNvPr id="3" name="object 3"/>
          <p:cNvPicPr/>
          <p:nvPr/>
        </p:nvPicPr>
        <p:blipFill>
          <a:blip r:embed="rId2" cstate="print"/>
          <a:stretch>
            <a:fillRect/>
          </a:stretch>
        </p:blipFill>
        <p:spPr>
          <a:xfrm>
            <a:off x="548640" y="1142238"/>
            <a:ext cx="139446" cy="142494"/>
          </a:xfrm>
          <a:prstGeom prst="rect">
            <a:avLst/>
          </a:prstGeom>
        </p:spPr>
      </p:pic>
      <p:pic>
        <p:nvPicPr>
          <p:cNvPr id="4" name="object 4"/>
          <p:cNvPicPr/>
          <p:nvPr/>
        </p:nvPicPr>
        <p:blipFill>
          <a:blip r:embed="rId3" cstate="print"/>
          <a:stretch>
            <a:fillRect/>
          </a:stretch>
        </p:blipFill>
        <p:spPr>
          <a:xfrm>
            <a:off x="1005839" y="1812798"/>
            <a:ext cx="139446" cy="142494"/>
          </a:xfrm>
          <a:prstGeom prst="rect">
            <a:avLst/>
          </a:prstGeom>
        </p:spPr>
      </p:pic>
      <p:pic>
        <p:nvPicPr>
          <p:cNvPr id="5" name="object 5"/>
          <p:cNvPicPr/>
          <p:nvPr/>
        </p:nvPicPr>
        <p:blipFill>
          <a:blip r:embed="rId3" cstate="print"/>
          <a:stretch>
            <a:fillRect/>
          </a:stretch>
        </p:blipFill>
        <p:spPr>
          <a:xfrm>
            <a:off x="1005839" y="2788157"/>
            <a:ext cx="139446" cy="142494"/>
          </a:xfrm>
          <a:prstGeom prst="rect">
            <a:avLst/>
          </a:prstGeom>
        </p:spPr>
      </p:pic>
      <p:pic>
        <p:nvPicPr>
          <p:cNvPr id="6" name="object 6"/>
          <p:cNvPicPr/>
          <p:nvPr/>
        </p:nvPicPr>
        <p:blipFill>
          <a:blip r:embed="rId3" cstate="print"/>
          <a:stretch>
            <a:fillRect/>
          </a:stretch>
        </p:blipFill>
        <p:spPr>
          <a:xfrm>
            <a:off x="1005839" y="4068317"/>
            <a:ext cx="139446" cy="142494"/>
          </a:xfrm>
          <a:prstGeom prst="rect">
            <a:avLst/>
          </a:prstGeom>
        </p:spPr>
      </p:pic>
      <p:pic>
        <p:nvPicPr>
          <p:cNvPr id="7" name="object 7"/>
          <p:cNvPicPr/>
          <p:nvPr/>
        </p:nvPicPr>
        <p:blipFill>
          <a:blip r:embed="rId3" cstate="print"/>
          <a:stretch>
            <a:fillRect/>
          </a:stretch>
        </p:blipFill>
        <p:spPr>
          <a:xfrm>
            <a:off x="1005839" y="5653278"/>
            <a:ext cx="139446" cy="142494"/>
          </a:xfrm>
          <a:prstGeom prst="rect">
            <a:avLst/>
          </a:prstGeom>
        </p:spPr>
      </p:pic>
      <p:sp>
        <p:nvSpPr>
          <p:cNvPr id="8" name="object 8"/>
          <p:cNvSpPr txBox="1"/>
          <p:nvPr/>
        </p:nvSpPr>
        <p:spPr>
          <a:xfrm>
            <a:off x="878839" y="1015238"/>
            <a:ext cx="7644765" cy="5146040"/>
          </a:xfrm>
          <a:prstGeom prst="rect">
            <a:avLst/>
          </a:prstGeom>
        </p:spPr>
        <p:txBody>
          <a:bodyPr vert="horz" wrap="square" lIns="0" tIns="12065" rIns="0" bIns="0" rtlCol="0">
            <a:spAutoFit/>
          </a:bodyPr>
          <a:lstStyle/>
          <a:p>
            <a:pPr marL="12700" marR="309245" algn="just">
              <a:lnSpc>
                <a:spcPct val="100000"/>
              </a:lnSpc>
              <a:spcBef>
                <a:spcPts val="95"/>
              </a:spcBef>
            </a:pPr>
            <a:r>
              <a:rPr sz="2000" spc="-5" dirty="0">
                <a:latin typeface="Times New Roman"/>
                <a:cs typeface="Times New Roman"/>
              </a:rPr>
              <a:t>How many bit strings of length 10 contain a) exactly four 1s? b) at most </a:t>
            </a:r>
            <a:r>
              <a:rPr sz="2000" spc="-484" dirty="0">
                <a:latin typeface="Times New Roman"/>
                <a:cs typeface="Times New Roman"/>
              </a:rPr>
              <a:t> </a:t>
            </a:r>
            <a:r>
              <a:rPr sz="2000" spc="-5" dirty="0">
                <a:latin typeface="Times New Roman"/>
                <a:cs typeface="Times New Roman"/>
              </a:rPr>
              <a:t>four</a:t>
            </a:r>
            <a:r>
              <a:rPr sz="2000" spc="-10" dirty="0">
                <a:latin typeface="Times New Roman"/>
                <a:cs typeface="Times New Roman"/>
              </a:rPr>
              <a:t> </a:t>
            </a:r>
            <a:r>
              <a:rPr sz="2000" spc="-5" dirty="0">
                <a:latin typeface="Times New Roman"/>
                <a:cs typeface="Times New Roman"/>
              </a:rPr>
              <a:t>1s? c)</a:t>
            </a:r>
            <a:r>
              <a:rPr sz="2000" spc="-10" dirty="0">
                <a:latin typeface="Times New Roman"/>
                <a:cs typeface="Times New Roman"/>
              </a:rPr>
              <a:t> </a:t>
            </a:r>
            <a:r>
              <a:rPr sz="2000" spc="-5" dirty="0">
                <a:latin typeface="Times New Roman"/>
                <a:cs typeface="Times New Roman"/>
              </a:rPr>
              <a:t>at</a:t>
            </a:r>
            <a:r>
              <a:rPr sz="2000" dirty="0">
                <a:latin typeface="Times New Roman"/>
                <a:cs typeface="Times New Roman"/>
              </a:rPr>
              <a:t> </a:t>
            </a:r>
            <a:r>
              <a:rPr sz="2000" spc="-5" dirty="0">
                <a:latin typeface="Times New Roman"/>
                <a:cs typeface="Times New Roman"/>
              </a:rPr>
              <a:t>least</a:t>
            </a:r>
            <a:r>
              <a:rPr sz="2000" spc="-20" dirty="0">
                <a:latin typeface="Times New Roman"/>
                <a:cs typeface="Times New Roman"/>
              </a:rPr>
              <a:t> </a:t>
            </a:r>
            <a:r>
              <a:rPr sz="2000" spc="-5" dirty="0">
                <a:latin typeface="Times New Roman"/>
                <a:cs typeface="Times New Roman"/>
              </a:rPr>
              <a:t>four</a:t>
            </a:r>
            <a:r>
              <a:rPr sz="2000" spc="-10" dirty="0">
                <a:latin typeface="Times New Roman"/>
                <a:cs typeface="Times New Roman"/>
              </a:rPr>
              <a:t> </a:t>
            </a:r>
            <a:r>
              <a:rPr sz="2000" spc="-5" dirty="0">
                <a:latin typeface="Times New Roman"/>
                <a:cs typeface="Times New Roman"/>
              </a:rPr>
              <a:t>1s?</a:t>
            </a:r>
            <a:r>
              <a:rPr sz="2000" spc="-10" dirty="0">
                <a:latin typeface="Times New Roman"/>
                <a:cs typeface="Times New Roman"/>
              </a:rPr>
              <a:t> </a:t>
            </a:r>
            <a:r>
              <a:rPr sz="2000" spc="-5" dirty="0">
                <a:latin typeface="Times New Roman"/>
                <a:cs typeface="Times New Roman"/>
              </a:rPr>
              <a:t>d)</a:t>
            </a:r>
            <a:r>
              <a:rPr sz="2000" dirty="0">
                <a:latin typeface="Times New Roman"/>
                <a:cs typeface="Times New Roman"/>
              </a:rPr>
              <a:t> </a:t>
            </a:r>
            <a:r>
              <a:rPr sz="2000" spc="-5" dirty="0">
                <a:latin typeface="Times New Roman"/>
                <a:cs typeface="Times New Roman"/>
              </a:rPr>
              <a:t>an</a:t>
            </a:r>
            <a:r>
              <a:rPr sz="2000" spc="5" dirty="0">
                <a:latin typeface="Times New Roman"/>
                <a:cs typeface="Times New Roman"/>
              </a:rPr>
              <a:t> </a:t>
            </a:r>
            <a:r>
              <a:rPr sz="2000" spc="-5" dirty="0">
                <a:latin typeface="Times New Roman"/>
                <a:cs typeface="Times New Roman"/>
              </a:rPr>
              <a:t>equal</a:t>
            </a:r>
            <a:r>
              <a:rPr sz="2000" spc="-15" dirty="0">
                <a:latin typeface="Times New Roman"/>
                <a:cs typeface="Times New Roman"/>
              </a:rPr>
              <a:t> </a:t>
            </a:r>
            <a:r>
              <a:rPr sz="2000" spc="-5" dirty="0">
                <a:latin typeface="Times New Roman"/>
                <a:cs typeface="Times New Roman"/>
              </a:rPr>
              <a:t>number</a:t>
            </a:r>
            <a:r>
              <a:rPr sz="2000" spc="-10" dirty="0">
                <a:latin typeface="Times New Roman"/>
                <a:cs typeface="Times New Roman"/>
              </a:rPr>
              <a:t> </a:t>
            </a:r>
            <a:r>
              <a:rPr sz="2000" spc="-5" dirty="0">
                <a:latin typeface="Times New Roman"/>
                <a:cs typeface="Times New Roman"/>
              </a:rPr>
              <a:t>of</a:t>
            </a:r>
            <a:r>
              <a:rPr sz="2000" spc="-10" dirty="0">
                <a:latin typeface="Times New Roman"/>
                <a:cs typeface="Times New Roman"/>
              </a:rPr>
              <a:t> </a:t>
            </a:r>
            <a:r>
              <a:rPr sz="2000" spc="-5" dirty="0">
                <a:latin typeface="Times New Roman"/>
                <a:cs typeface="Times New Roman"/>
              </a:rPr>
              <a:t>0s</a:t>
            </a:r>
            <a:r>
              <a:rPr sz="2000" spc="5" dirty="0">
                <a:latin typeface="Times New Roman"/>
                <a:cs typeface="Times New Roman"/>
              </a:rPr>
              <a:t> </a:t>
            </a:r>
            <a:r>
              <a:rPr sz="2000" spc="-5" dirty="0">
                <a:latin typeface="Times New Roman"/>
                <a:cs typeface="Times New Roman"/>
              </a:rPr>
              <a:t>and 1s?</a:t>
            </a:r>
            <a:endParaRPr sz="2000">
              <a:latin typeface="Times New Roman"/>
              <a:cs typeface="Times New Roman"/>
            </a:endParaRPr>
          </a:p>
          <a:p>
            <a:pPr marL="412750" marR="134620" algn="just">
              <a:lnSpc>
                <a:spcPct val="100000"/>
              </a:lnSpc>
              <a:spcBef>
                <a:spcPts val="480"/>
              </a:spcBef>
              <a:buAutoNum type="alphaLcParenR"/>
              <a:tabLst>
                <a:tab pos="669290" algn="l"/>
              </a:tabLst>
            </a:pPr>
            <a:r>
              <a:rPr sz="2000" spc="-75" dirty="0">
                <a:latin typeface="Times New Roman"/>
                <a:cs typeface="Times New Roman"/>
              </a:rPr>
              <a:t>To </a:t>
            </a:r>
            <a:r>
              <a:rPr sz="2000" spc="-5" dirty="0">
                <a:latin typeface="Times New Roman"/>
                <a:cs typeface="Times New Roman"/>
              </a:rPr>
              <a:t>specify a bit string of length 10 that contains exactly four l's, we </a:t>
            </a:r>
            <a:r>
              <a:rPr sz="2000" spc="-484" dirty="0">
                <a:latin typeface="Times New Roman"/>
                <a:cs typeface="Times New Roman"/>
              </a:rPr>
              <a:t> </a:t>
            </a:r>
            <a:r>
              <a:rPr sz="2000" spc="-5" dirty="0">
                <a:latin typeface="Times New Roman"/>
                <a:cs typeface="Times New Roman"/>
              </a:rPr>
              <a:t>simply need to choose the four positions that contain the l's. There are </a:t>
            </a:r>
            <a:r>
              <a:rPr sz="2000" spc="-484" dirty="0">
                <a:latin typeface="Times New Roman"/>
                <a:cs typeface="Times New Roman"/>
              </a:rPr>
              <a:t> </a:t>
            </a:r>
            <a:r>
              <a:rPr sz="2000" spc="-5" dirty="0">
                <a:latin typeface="Times New Roman"/>
                <a:cs typeface="Times New Roman"/>
              </a:rPr>
              <a:t>C(10,4)</a:t>
            </a:r>
            <a:r>
              <a:rPr sz="2000" spc="-15" dirty="0">
                <a:latin typeface="Times New Roman"/>
                <a:cs typeface="Times New Roman"/>
              </a:rPr>
              <a:t> </a:t>
            </a:r>
            <a:r>
              <a:rPr sz="2000" spc="-5" dirty="0">
                <a:latin typeface="Times New Roman"/>
                <a:cs typeface="Times New Roman"/>
              </a:rPr>
              <a:t>= 210</a:t>
            </a:r>
            <a:r>
              <a:rPr sz="2000" dirty="0">
                <a:latin typeface="Times New Roman"/>
                <a:cs typeface="Times New Roman"/>
              </a:rPr>
              <a:t> </a:t>
            </a:r>
            <a:r>
              <a:rPr sz="2000" spc="-5" dirty="0">
                <a:latin typeface="Times New Roman"/>
                <a:cs typeface="Times New Roman"/>
              </a:rPr>
              <a:t>ways</a:t>
            </a:r>
            <a:r>
              <a:rPr sz="2000" dirty="0">
                <a:latin typeface="Times New Roman"/>
                <a:cs typeface="Times New Roman"/>
              </a:rPr>
              <a:t> </a:t>
            </a:r>
            <a:r>
              <a:rPr sz="2000" spc="-5" dirty="0">
                <a:latin typeface="Times New Roman"/>
                <a:cs typeface="Times New Roman"/>
              </a:rPr>
              <a:t>to do</a:t>
            </a:r>
            <a:r>
              <a:rPr sz="2000" dirty="0">
                <a:latin typeface="Times New Roman"/>
                <a:cs typeface="Times New Roman"/>
              </a:rPr>
              <a:t> </a:t>
            </a:r>
            <a:r>
              <a:rPr sz="2000" spc="-5" dirty="0">
                <a:latin typeface="Times New Roman"/>
                <a:cs typeface="Times New Roman"/>
              </a:rPr>
              <a:t>that.</a:t>
            </a:r>
            <a:endParaRPr sz="2000">
              <a:latin typeface="Times New Roman"/>
              <a:cs typeface="Times New Roman"/>
            </a:endParaRPr>
          </a:p>
          <a:p>
            <a:pPr marL="412750" marR="5080">
              <a:lnSpc>
                <a:spcPct val="100000"/>
              </a:lnSpc>
              <a:spcBef>
                <a:spcPts val="480"/>
              </a:spcBef>
              <a:buAutoNum type="alphaLcParenR"/>
              <a:tabLst>
                <a:tab pos="682625" algn="l"/>
              </a:tabLst>
            </a:pPr>
            <a:r>
              <a:rPr sz="2000" spc="-75" dirty="0">
                <a:latin typeface="Times New Roman"/>
                <a:cs typeface="Times New Roman"/>
              </a:rPr>
              <a:t>To</a:t>
            </a:r>
            <a:r>
              <a:rPr sz="2000" spc="10" dirty="0">
                <a:latin typeface="Times New Roman"/>
                <a:cs typeface="Times New Roman"/>
              </a:rPr>
              <a:t> </a:t>
            </a:r>
            <a:r>
              <a:rPr sz="2000" spc="-5" dirty="0">
                <a:latin typeface="Times New Roman"/>
                <a:cs typeface="Times New Roman"/>
              </a:rPr>
              <a:t>contain</a:t>
            </a:r>
            <a:r>
              <a:rPr sz="2000" spc="-10" dirty="0">
                <a:latin typeface="Times New Roman"/>
                <a:cs typeface="Times New Roman"/>
              </a:rPr>
              <a:t> </a:t>
            </a:r>
            <a:r>
              <a:rPr sz="2000" spc="-5" dirty="0">
                <a:latin typeface="Times New Roman"/>
                <a:cs typeface="Times New Roman"/>
              </a:rPr>
              <a:t>at most</a:t>
            </a:r>
            <a:r>
              <a:rPr sz="2000" spc="-10" dirty="0">
                <a:latin typeface="Times New Roman"/>
                <a:cs typeface="Times New Roman"/>
              </a:rPr>
              <a:t> </a:t>
            </a:r>
            <a:r>
              <a:rPr sz="2000" dirty="0">
                <a:latin typeface="Times New Roman"/>
                <a:cs typeface="Times New Roman"/>
              </a:rPr>
              <a:t>four</a:t>
            </a:r>
            <a:r>
              <a:rPr sz="2000" spc="-10" dirty="0">
                <a:latin typeface="Times New Roman"/>
                <a:cs typeface="Times New Roman"/>
              </a:rPr>
              <a:t> </a:t>
            </a:r>
            <a:r>
              <a:rPr sz="2000" spc="-5" dirty="0">
                <a:latin typeface="Times New Roman"/>
                <a:cs typeface="Times New Roman"/>
              </a:rPr>
              <a:t>l's</a:t>
            </a:r>
            <a:r>
              <a:rPr sz="2000" dirty="0">
                <a:latin typeface="Times New Roman"/>
                <a:cs typeface="Times New Roman"/>
              </a:rPr>
              <a:t> </a:t>
            </a:r>
            <a:r>
              <a:rPr sz="2000" spc="-5" dirty="0">
                <a:latin typeface="Times New Roman"/>
                <a:cs typeface="Times New Roman"/>
              </a:rPr>
              <a:t>means</a:t>
            </a:r>
            <a:r>
              <a:rPr sz="2000" spc="-10" dirty="0">
                <a:latin typeface="Times New Roman"/>
                <a:cs typeface="Times New Roman"/>
              </a:rPr>
              <a:t> </a:t>
            </a:r>
            <a:r>
              <a:rPr sz="2000" spc="-5" dirty="0">
                <a:latin typeface="Times New Roman"/>
                <a:cs typeface="Times New Roman"/>
              </a:rPr>
              <a:t>to</a:t>
            </a:r>
            <a:r>
              <a:rPr sz="2000" dirty="0">
                <a:latin typeface="Times New Roman"/>
                <a:cs typeface="Times New Roman"/>
              </a:rPr>
              <a:t> </a:t>
            </a:r>
            <a:r>
              <a:rPr sz="2000" spc="-5" dirty="0">
                <a:latin typeface="Times New Roman"/>
                <a:cs typeface="Times New Roman"/>
              </a:rPr>
              <a:t>contain</a:t>
            </a:r>
            <a:r>
              <a:rPr sz="2000" spc="5" dirty="0">
                <a:latin typeface="Times New Roman"/>
                <a:cs typeface="Times New Roman"/>
              </a:rPr>
              <a:t> </a:t>
            </a:r>
            <a:r>
              <a:rPr sz="2000" spc="-5" dirty="0">
                <a:latin typeface="Times New Roman"/>
                <a:cs typeface="Times New Roman"/>
              </a:rPr>
              <a:t>four</a:t>
            </a:r>
            <a:r>
              <a:rPr sz="2000" spc="-15" dirty="0">
                <a:latin typeface="Times New Roman"/>
                <a:cs typeface="Times New Roman"/>
              </a:rPr>
              <a:t> </a:t>
            </a:r>
            <a:r>
              <a:rPr sz="2000" spc="-5" dirty="0">
                <a:latin typeface="Times New Roman"/>
                <a:cs typeface="Times New Roman"/>
              </a:rPr>
              <a:t>l's, three</a:t>
            </a:r>
            <a:r>
              <a:rPr sz="2000" spc="-10" dirty="0">
                <a:latin typeface="Times New Roman"/>
                <a:cs typeface="Times New Roman"/>
              </a:rPr>
              <a:t> </a:t>
            </a:r>
            <a:r>
              <a:rPr sz="2000" spc="-5" dirty="0">
                <a:latin typeface="Times New Roman"/>
                <a:cs typeface="Times New Roman"/>
              </a:rPr>
              <a:t>l's, two</a:t>
            </a:r>
            <a:r>
              <a:rPr sz="2000" spc="5" dirty="0">
                <a:latin typeface="Times New Roman"/>
                <a:cs typeface="Times New Roman"/>
              </a:rPr>
              <a:t> </a:t>
            </a:r>
            <a:r>
              <a:rPr sz="2000" spc="-5" dirty="0">
                <a:latin typeface="Times New Roman"/>
                <a:cs typeface="Times New Roman"/>
              </a:rPr>
              <a:t>l's, </a:t>
            </a:r>
            <a:r>
              <a:rPr sz="2000" spc="-484" dirty="0">
                <a:latin typeface="Times New Roman"/>
                <a:cs typeface="Times New Roman"/>
              </a:rPr>
              <a:t> </a:t>
            </a:r>
            <a:r>
              <a:rPr sz="2000" spc="-5" dirty="0">
                <a:latin typeface="Times New Roman"/>
                <a:cs typeface="Times New Roman"/>
              </a:rPr>
              <a:t>one</a:t>
            </a:r>
            <a:r>
              <a:rPr sz="2000" dirty="0">
                <a:latin typeface="Times New Roman"/>
                <a:cs typeface="Times New Roman"/>
              </a:rPr>
              <a:t> </a:t>
            </a:r>
            <a:r>
              <a:rPr sz="2000" spc="-5" dirty="0">
                <a:latin typeface="Times New Roman"/>
                <a:cs typeface="Times New Roman"/>
              </a:rPr>
              <a:t>1,</a:t>
            </a:r>
            <a:r>
              <a:rPr sz="2000" dirty="0">
                <a:latin typeface="Times New Roman"/>
                <a:cs typeface="Times New Roman"/>
              </a:rPr>
              <a:t> </a:t>
            </a:r>
            <a:r>
              <a:rPr sz="2000" spc="-5" dirty="0">
                <a:latin typeface="Times New Roman"/>
                <a:cs typeface="Times New Roman"/>
              </a:rPr>
              <a:t>or no</a:t>
            </a:r>
            <a:r>
              <a:rPr sz="2000" spc="5" dirty="0">
                <a:latin typeface="Times New Roman"/>
                <a:cs typeface="Times New Roman"/>
              </a:rPr>
              <a:t> </a:t>
            </a:r>
            <a:r>
              <a:rPr sz="2000" spc="-5" dirty="0">
                <a:latin typeface="Times New Roman"/>
                <a:cs typeface="Times New Roman"/>
              </a:rPr>
              <a:t>l's.</a:t>
            </a:r>
            <a:r>
              <a:rPr sz="2000" spc="-10" dirty="0">
                <a:latin typeface="Times New Roman"/>
                <a:cs typeface="Times New Roman"/>
              </a:rPr>
              <a:t> </a:t>
            </a:r>
            <a:r>
              <a:rPr sz="2000" spc="-5" dirty="0">
                <a:latin typeface="Times New Roman"/>
                <a:cs typeface="Times New Roman"/>
              </a:rPr>
              <a:t>Reasoning</a:t>
            </a:r>
            <a:r>
              <a:rPr sz="2000" spc="-10" dirty="0">
                <a:latin typeface="Times New Roman"/>
                <a:cs typeface="Times New Roman"/>
              </a:rPr>
              <a:t> </a:t>
            </a:r>
            <a:r>
              <a:rPr sz="2000" spc="-5" dirty="0">
                <a:latin typeface="Times New Roman"/>
                <a:cs typeface="Times New Roman"/>
              </a:rPr>
              <a:t>as in part (a),</a:t>
            </a:r>
            <a:r>
              <a:rPr sz="2000" spc="-10" dirty="0">
                <a:latin typeface="Times New Roman"/>
                <a:cs typeface="Times New Roman"/>
              </a:rPr>
              <a:t> </a:t>
            </a:r>
            <a:r>
              <a:rPr sz="2000" spc="-5" dirty="0">
                <a:latin typeface="Times New Roman"/>
                <a:cs typeface="Times New Roman"/>
              </a:rPr>
              <a:t>we</a:t>
            </a:r>
            <a:r>
              <a:rPr sz="2000" spc="15" dirty="0">
                <a:latin typeface="Times New Roman"/>
                <a:cs typeface="Times New Roman"/>
              </a:rPr>
              <a:t> </a:t>
            </a:r>
            <a:r>
              <a:rPr sz="2000" spc="-5" dirty="0">
                <a:latin typeface="Times New Roman"/>
                <a:cs typeface="Times New Roman"/>
              </a:rPr>
              <a:t>see</a:t>
            </a:r>
            <a:r>
              <a:rPr sz="2000" dirty="0">
                <a:latin typeface="Times New Roman"/>
                <a:cs typeface="Times New Roman"/>
              </a:rPr>
              <a:t> </a:t>
            </a:r>
            <a:r>
              <a:rPr sz="2000" spc="-5" dirty="0">
                <a:latin typeface="Times New Roman"/>
                <a:cs typeface="Times New Roman"/>
              </a:rPr>
              <a:t>that there</a:t>
            </a:r>
            <a:r>
              <a:rPr sz="2000" spc="-15" dirty="0">
                <a:latin typeface="Times New Roman"/>
                <a:cs typeface="Times New Roman"/>
              </a:rPr>
              <a:t> </a:t>
            </a:r>
            <a:r>
              <a:rPr sz="2000" spc="-5" dirty="0">
                <a:latin typeface="Times New Roman"/>
                <a:cs typeface="Times New Roman"/>
              </a:rPr>
              <a:t>are</a:t>
            </a:r>
            <a:r>
              <a:rPr sz="2000" dirty="0">
                <a:latin typeface="Times New Roman"/>
                <a:cs typeface="Times New Roman"/>
              </a:rPr>
              <a:t> </a:t>
            </a:r>
            <a:r>
              <a:rPr sz="2000" spc="-5" dirty="0">
                <a:latin typeface="Times New Roman"/>
                <a:cs typeface="Times New Roman"/>
              </a:rPr>
              <a:t>C(l0, </a:t>
            </a:r>
            <a:r>
              <a:rPr sz="2000" dirty="0">
                <a:latin typeface="Times New Roman"/>
                <a:cs typeface="Times New Roman"/>
              </a:rPr>
              <a:t> </a:t>
            </a:r>
            <a:r>
              <a:rPr sz="2000" spc="-5" dirty="0">
                <a:latin typeface="Times New Roman"/>
                <a:cs typeface="Times New Roman"/>
              </a:rPr>
              <a:t>4)+C(10, 3)+C(10, 2)+C(10, l)+C(l0, 0) = 210+ 120+45+10+1 = 386 </a:t>
            </a:r>
            <a:r>
              <a:rPr sz="2000" dirty="0">
                <a:latin typeface="Times New Roman"/>
                <a:cs typeface="Times New Roman"/>
              </a:rPr>
              <a:t> </a:t>
            </a:r>
            <a:r>
              <a:rPr sz="2000" spc="-5" dirty="0">
                <a:latin typeface="Times New Roman"/>
                <a:cs typeface="Times New Roman"/>
              </a:rPr>
              <a:t>such</a:t>
            </a:r>
            <a:r>
              <a:rPr sz="2000" spc="-10" dirty="0">
                <a:latin typeface="Times New Roman"/>
                <a:cs typeface="Times New Roman"/>
              </a:rPr>
              <a:t> </a:t>
            </a:r>
            <a:r>
              <a:rPr sz="2000" spc="-5" dirty="0">
                <a:latin typeface="Times New Roman"/>
                <a:cs typeface="Times New Roman"/>
              </a:rPr>
              <a:t>strings.</a:t>
            </a:r>
            <a:endParaRPr sz="2000">
              <a:latin typeface="Times New Roman"/>
              <a:cs typeface="Times New Roman"/>
            </a:endParaRPr>
          </a:p>
          <a:p>
            <a:pPr marL="412750" marR="91440">
              <a:lnSpc>
                <a:spcPct val="100000"/>
              </a:lnSpc>
              <a:spcBef>
                <a:spcPts val="480"/>
              </a:spcBef>
              <a:buAutoNum type="alphaLcParenR"/>
              <a:tabLst>
                <a:tab pos="669290" algn="l"/>
              </a:tabLst>
            </a:pPr>
            <a:r>
              <a:rPr sz="2000" spc="-75" dirty="0">
                <a:latin typeface="Times New Roman"/>
                <a:cs typeface="Times New Roman"/>
              </a:rPr>
              <a:t>To</a:t>
            </a:r>
            <a:r>
              <a:rPr sz="2000" spc="10" dirty="0">
                <a:latin typeface="Times New Roman"/>
                <a:cs typeface="Times New Roman"/>
              </a:rPr>
              <a:t> </a:t>
            </a:r>
            <a:r>
              <a:rPr sz="2000" spc="-5" dirty="0">
                <a:latin typeface="Times New Roman"/>
                <a:cs typeface="Times New Roman"/>
              </a:rPr>
              <a:t>contain</a:t>
            </a:r>
            <a:r>
              <a:rPr sz="2000" spc="-10" dirty="0">
                <a:latin typeface="Times New Roman"/>
                <a:cs typeface="Times New Roman"/>
              </a:rPr>
              <a:t> </a:t>
            </a:r>
            <a:r>
              <a:rPr sz="2000" spc="-5" dirty="0">
                <a:latin typeface="Times New Roman"/>
                <a:cs typeface="Times New Roman"/>
              </a:rPr>
              <a:t>at</a:t>
            </a:r>
            <a:r>
              <a:rPr sz="2000" dirty="0">
                <a:latin typeface="Times New Roman"/>
                <a:cs typeface="Times New Roman"/>
              </a:rPr>
              <a:t> </a:t>
            </a:r>
            <a:r>
              <a:rPr sz="2000" spc="-5" dirty="0">
                <a:latin typeface="Times New Roman"/>
                <a:cs typeface="Times New Roman"/>
              </a:rPr>
              <a:t>least</a:t>
            </a:r>
            <a:r>
              <a:rPr sz="2000" spc="5" dirty="0">
                <a:latin typeface="Times New Roman"/>
                <a:cs typeface="Times New Roman"/>
              </a:rPr>
              <a:t> </a:t>
            </a:r>
            <a:r>
              <a:rPr sz="2000" spc="-5" dirty="0">
                <a:latin typeface="Times New Roman"/>
                <a:cs typeface="Times New Roman"/>
              </a:rPr>
              <a:t>four</a:t>
            </a:r>
            <a:r>
              <a:rPr sz="2000" spc="-15" dirty="0">
                <a:latin typeface="Times New Roman"/>
                <a:cs typeface="Times New Roman"/>
              </a:rPr>
              <a:t> </a:t>
            </a:r>
            <a:r>
              <a:rPr sz="2000" spc="-5" dirty="0">
                <a:latin typeface="Times New Roman"/>
                <a:cs typeface="Times New Roman"/>
              </a:rPr>
              <a:t>l's</a:t>
            </a:r>
            <a:r>
              <a:rPr sz="2000" dirty="0">
                <a:latin typeface="Times New Roman"/>
                <a:cs typeface="Times New Roman"/>
              </a:rPr>
              <a:t> </a:t>
            </a:r>
            <a:r>
              <a:rPr sz="2000" spc="-5" dirty="0">
                <a:latin typeface="Times New Roman"/>
                <a:cs typeface="Times New Roman"/>
              </a:rPr>
              <a:t>means</a:t>
            </a:r>
            <a:r>
              <a:rPr sz="2000" spc="-10" dirty="0">
                <a:latin typeface="Times New Roman"/>
                <a:cs typeface="Times New Roman"/>
              </a:rPr>
              <a:t> </a:t>
            </a:r>
            <a:r>
              <a:rPr sz="2000" spc="-5" dirty="0">
                <a:latin typeface="Times New Roman"/>
                <a:cs typeface="Times New Roman"/>
              </a:rPr>
              <a:t>to</a:t>
            </a:r>
            <a:r>
              <a:rPr sz="2000" spc="5" dirty="0">
                <a:latin typeface="Times New Roman"/>
                <a:cs typeface="Times New Roman"/>
              </a:rPr>
              <a:t> </a:t>
            </a:r>
            <a:r>
              <a:rPr sz="2000" spc="-5" dirty="0">
                <a:latin typeface="Times New Roman"/>
                <a:cs typeface="Times New Roman"/>
              </a:rPr>
              <a:t>contain</a:t>
            </a:r>
            <a:r>
              <a:rPr sz="2000" spc="-15" dirty="0">
                <a:latin typeface="Times New Roman"/>
                <a:cs typeface="Times New Roman"/>
              </a:rPr>
              <a:t> </a:t>
            </a:r>
            <a:r>
              <a:rPr sz="2000" spc="-5" dirty="0">
                <a:latin typeface="Times New Roman"/>
                <a:cs typeface="Times New Roman"/>
              </a:rPr>
              <a:t>four</a:t>
            </a:r>
            <a:r>
              <a:rPr sz="2000" dirty="0">
                <a:latin typeface="Times New Roman"/>
                <a:cs typeface="Times New Roman"/>
              </a:rPr>
              <a:t> </a:t>
            </a:r>
            <a:r>
              <a:rPr sz="2000" spc="-5" dirty="0">
                <a:latin typeface="Times New Roman"/>
                <a:cs typeface="Times New Roman"/>
              </a:rPr>
              <a:t>l's, five l's, six</a:t>
            </a:r>
            <a:r>
              <a:rPr sz="2000" spc="-10" dirty="0">
                <a:latin typeface="Times New Roman"/>
                <a:cs typeface="Times New Roman"/>
              </a:rPr>
              <a:t> </a:t>
            </a:r>
            <a:r>
              <a:rPr sz="2000" spc="-5" dirty="0">
                <a:latin typeface="Times New Roman"/>
                <a:cs typeface="Times New Roman"/>
              </a:rPr>
              <a:t>l's, </a:t>
            </a:r>
            <a:r>
              <a:rPr sz="2000" dirty="0">
                <a:latin typeface="Times New Roman"/>
                <a:cs typeface="Times New Roman"/>
              </a:rPr>
              <a:t> </a:t>
            </a:r>
            <a:r>
              <a:rPr sz="2000" spc="-5" dirty="0">
                <a:latin typeface="Times New Roman"/>
                <a:cs typeface="Times New Roman"/>
              </a:rPr>
              <a:t>seven</a:t>
            </a:r>
            <a:r>
              <a:rPr sz="2000" dirty="0">
                <a:latin typeface="Times New Roman"/>
                <a:cs typeface="Times New Roman"/>
              </a:rPr>
              <a:t> </a:t>
            </a:r>
            <a:r>
              <a:rPr sz="2000" spc="-5" dirty="0">
                <a:latin typeface="Times New Roman"/>
                <a:cs typeface="Times New Roman"/>
              </a:rPr>
              <a:t>l's,</a:t>
            </a:r>
            <a:r>
              <a:rPr sz="2000" dirty="0">
                <a:latin typeface="Times New Roman"/>
                <a:cs typeface="Times New Roman"/>
              </a:rPr>
              <a:t> </a:t>
            </a:r>
            <a:r>
              <a:rPr sz="2000" spc="-5" dirty="0">
                <a:latin typeface="Times New Roman"/>
                <a:cs typeface="Times New Roman"/>
              </a:rPr>
              <a:t>eight</a:t>
            </a:r>
            <a:r>
              <a:rPr sz="2000" dirty="0">
                <a:latin typeface="Times New Roman"/>
                <a:cs typeface="Times New Roman"/>
              </a:rPr>
              <a:t> </a:t>
            </a:r>
            <a:r>
              <a:rPr sz="2000" spc="-5" dirty="0">
                <a:latin typeface="Times New Roman"/>
                <a:cs typeface="Times New Roman"/>
              </a:rPr>
              <a:t>l's,</a:t>
            </a:r>
            <a:r>
              <a:rPr sz="2000" spc="-15" dirty="0">
                <a:latin typeface="Times New Roman"/>
                <a:cs typeface="Times New Roman"/>
              </a:rPr>
              <a:t> </a:t>
            </a:r>
            <a:r>
              <a:rPr sz="2000" spc="-5" dirty="0">
                <a:latin typeface="Times New Roman"/>
                <a:cs typeface="Times New Roman"/>
              </a:rPr>
              <a:t>nine l's,</a:t>
            </a:r>
            <a:r>
              <a:rPr sz="2000" dirty="0">
                <a:latin typeface="Times New Roman"/>
                <a:cs typeface="Times New Roman"/>
              </a:rPr>
              <a:t> </a:t>
            </a:r>
            <a:r>
              <a:rPr sz="2000" spc="-5" dirty="0">
                <a:latin typeface="Times New Roman"/>
                <a:cs typeface="Times New Roman"/>
              </a:rPr>
              <a:t>or</a:t>
            </a:r>
            <a:r>
              <a:rPr sz="2000" dirty="0">
                <a:latin typeface="Times New Roman"/>
                <a:cs typeface="Times New Roman"/>
              </a:rPr>
              <a:t> </a:t>
            </a:r>
            <a:r>
              <a:rPr sz="2000" spc="-5" dirty="0">
                <a:latin typeface="Times New Roman"/>
                <a:cs typeface="Times New Roman"/>
              </a:rPr>
              <a:t>ten</a:t>
            </a:r>
            <a:r>
              <a:rPr sz="2000" dirty="0">
                <a:latin typeface="Times New Roman"/>
                <a:cs typeface="Times New Roman"/>
              </a:rPr>
              <a:t> </a:t>
            </a:r>
            <a:r>
              <a:rPr sz="2000" spc="-5" dirty="0">
                <a:latin typeface="Times New Roman"/>
                <a:cs typeface="Times New Roman"/>
              </a:rPr>
              <a:t>l's.</a:t>
            </a:r>
            <a:r>
              <a:rPr sz="2000" dirty="0">
                <a:latin typeface="Times New Roman"/>
                <a:cs typeface="Times New Roman"/>
              </a:rPr>
              <a:t> </a:t>
            </a:r>
            <a:r>
              <a:rPr sz="2000" spc="-5" dirty="0">
                <a:latin typeface="Times New Roman"/>
                <a:cs typeface="Times New Roman"/>
              </a:rPr>
              <a:t>Reasoning</a:t>
            </a:r>
            <a:r>
              <a:rPr sz="2000" spc="-15" dirty="0">
                <a:latin typeface="Times New Roman"/>
                <a:cs typeface="Times New Roman"/>
              </a:rPr>
              <a:t> </a:t>
            </a:r>
            <a:r>
              <a:rPr sz="2000" spc="-5" dirty="0">
                <a:latin typeface="Times New Roman"/>
                <a:cs typeface="Times New Roman"/>
              </a:rPr>
              <a:t>as</a:t>
            </a:r>
            <a:r>
              <a:rPr sz="2000" spc="10" dirty="0">
                <a:latin typeface="Times New Roman"/>
                <a:cs typeface="Times New Roman"/>
              </a:rPr>
              <a:t> </a:t>
            </a:r>
            <a:r>
              <a:rPr sz="2000" spc="-5" dirty="0">
                <a:latin typeface="Times New Roman"/>
                <a:cs typeface="Times New Roman"/>
              </a:rPr>
              <a:t>in</a:t>
            </a:r>
            <a:r>
              <a:rPr sz="2000" spc="-10" dirty="0">
                <a:latin typeface="Times New Roman"/>
                <a:cs typeface="Times New Roman"/>
              </a:rPr>
              <a:t> </a:t>
            </a:r>
            <a:r>
              <a:rPr sz="2000" spc="-5" dirty="0">
                <a:latin typeface="Times New Roman"/>
                <a:cs typeface="Times New Roman"/>
              </a:rPr>
              <a:t>part (b),</a:t>
            </a:r>
            <a:r>
              <a:rPr sz="2000" dirty="0">
                <a:latin typeface="Times New Roman"/>
                <a:cs typeface="Times New Roman"/>
              </a:rPr>
              <a:t> </a:t>
            </a:r>
            <a:r>
              <a:rPr sz="2000" spc="-5" dirty="0">
                <a:latin typeface="Times New Roman"/>
                <a:cs typeface="Times New Roman"/>
              </a:rPr>
              <a:t>we</a:t>
            </a:r>
            <a:r>
              <a:rPr sz="2000" spc="15" dirty="0">
                <a:latin typeface="Times New Roman"/>
                <a:cs typeface="Times New Roman"/>
              </a:rPr>
              <a:t> </a:t>
            </a:r>
            <a:r>
              <a:rPr sz="2000" spc="-5" dirty="0">
                <a:latin typeface="Times New Roman"/>
                <a:cs typeface="Times New Roman"/>
              </a:rPr>
              <a:t>see </a:t>
            </a:r>
            <a:r>
              <a:rPr sz="2000" dirty="0">
                <a:latin typeface="Times New Roman"/>
                <a:cs typeface="Times New Roman"/>
              </a:rPr>
              <a:t> </a:t>
            </a:r>
            <a:r>
              <a:rPr sz="2000" spc="-5" dirty="0">
                <a:latin typeface="Times New Roman"/>
                <a:cs typeface="Times New Roman"/>
              </a:rPr>
              <a:t>that</a:t>
            </a:r>
            <a:r>
              <a:rPr sz="2000" spc="-15" dirty="0">
                <a:latin typeface="Times New Roman"/>
                <a:cs typeface="Times New Roman"/>
              </a:rPr>
              <a:t> </a:t>
            </a:r>
            <a:r>
              <a:rPr sz="2000" spc="-5" dirty="0">
                <a:latin typeface="Times New Roman"/>
                <a:cs typeface="Times New Roman"/>
              </a:rPr>
              <a:t>there</a:t>
            </a:r>
            <a:r>
              <a:rPr sz="2000" spc="-10" dirty="0">
                <a:latin typeface="Times New Roman"/>
                <a:cs typeface="Times New Roman"/>
              </a:rPr>
              <a:t> </a:t>
            </a:r>
            <a:r>
              <a:rPr sz="2000" spc="-5" dirty="0">
                <a:latin typeface="Times New Roman"/>
                <a:cs typeface="Times New Roman"/>
              </a:rPr>
              <a:t>are</a:t>
            </a:r>
            <a:r>
              <a:rPr sz="2000" dirty="0">
                <a:latin typeface="Times New Roman"/>
                <a:cs typeface="Times New Roman"/>
              </a:rPr>
              <a:t> </a:t>
            </a:r>
            <a:r>
              <a:rPr sz="2000" spc="-5" dirty="0">
                <a:latin typeface="Times New Roman"/>
                <a:cs typeface="Times New Roman"/>
              </a:rPr>
              <a:t>C(l0, 4)</a:t>
            </a:r>
            <a:r>
              <a:rPr sz="2000" spc="5" dirty="0">
                <a:latin typeface="Times New Roman"/>
                <a:cs typeface="Times New Roman"/>
              </a:rPr>
              <a:t> </a:t>
            </a:r>
            <a:r>
              <a:rPr sz="2000" spc="-5" dirty="0">
                <a:latin typeface="Times New Roman"/>
                <a:cs typeface="Times New Roman"/>
              </a:rPr>
              <a:t>+ C(l0,</a:t>
            </a:r>
            <a:r>
              <a:rPr sz="2000" dirty="0">
                <a:latin typeface="Times New Roman"/>
                <a:cs typeface="Times New Roman"/>
              </a:rPr>
              <a:t> </a:t>
            </a:r>
            <a:r>
              <a:rPr sz="2000" spc="-5" dirty="0">
                <a:latin typeface="Times New Roman"/>
                <a:cs typeface="Times New Roman"/>
              </a:rPr>
              <a:t>5) +</a:t>
            </a:r>
            <a:r>
              <a:rPr sz="2000" spc="5" dirty="0">
                <a:latin typeface="Times New Roman"/>
                <a:cs typeface="Times New Roman"/>
              </a:rPr>
              <a:t> </a:t>
            </a:r>
            <a:r>
              <a:rPr sz="2000" spc="-5" dirty="0">
                <a:latin typeface="Times New Roman"/>
                <a:cs typeface="Times New Roman"/>
              </a:rPr>
              <a:t>C(l0, 6)</a:t>
            </a:r>
            <a:r>
              <a:rPr sz="2000"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C(l0,</a:t>
            </a:r>
            <a:r>
              <a:rPr sz="2000" dirty="0">
                <a:latin typeface="Times New Roman"/>
                <a:cs typeface="Times New Roman"/>
              </a:rPr>
              <a:t> </a:t>
            </a:r>
            <a:r>
              <a:rPr sz="2000" spc="-5" dirty="0">
                <a:latin typeface="Times New Roman"/>
                <a:cs typeface="Times New Roman"/>
              </a:rPr>
              <a:t>7) +</a:t>
            </a:r>
            <a:r>
              <a:rPr sz="2000" dirty="0">
                <a:latin typeface="Times New Roman"/>
                <a:cs typeface="Times New Roman"/>
              </a:rPr>
              <a:t> </a:t>
            </a:r>
            <a:r>
              <a:rPr sz="2000" spc="-5" dirty="0">
                <a:latin typeface="Times New Roman"/>
                <a:cs typeface="Times New Roman"/>
              </a:rPr>
              <a:t>C(l0, 8)</a:t>
            </a:r>
            <a:r>
              <a:rPr sz="2000" spc="5" dirty="0">
                <a:latin typeface="Times New Roman"/>
                <a:cs typeface="Times New Roman"/>
              </a:rPr>
              <a:t> </a:t>
            </a:r>
            <a:r>
              <a:rPr sz="2000" spc="-5" dirty="0">
                <a:latin typeface="Times New Roman"/>
                <a:cs typeface="Times New Roman"/>
              </a:rPr>
              <a:t>+C(l0, </a:t>
            </a:r>
            <a:r>
              <a:rPr sz="2000" spc="-484" dirty="0">
                <a:latin typeface="Times New Roman"/>
                <a:cs typeface="Times New Roman"/>
              </a:rPr>
              <a:t> </a:t>
            </a:r>
            <a:r>
              <a:rPr sz="2000" spc="-5" dirty="0">
                <a:latin typeface="Times New Roman"/>
                <a:cs typeface="Times New Roman"/>
              </a:rPr>
              <a:t>9)</a:t>
            </a:r>
            <a:r>
              <a:rPr sz="2000" spc="-10" dirty="0">
                <a:latin typeface="Times New Roman"/>
                <a:cs typeface="Times New Roman"/>
              </a:rPr>
              <a:t> </a:t>
            </a:r>
            <a:r>
              <a:rPr sz="2000" spc="-5" dirty="0">
                <a:latin typeface="Times New Roman"/>
                <a:cs typeface="Times New Roman"/>
              </a:rPr>
              <a:t>+ C(l0,</a:t>
            </a:r>
            <a:r>
              <a:rPr sz="2000" dirty="0">
                <a:latin typeface="Times New Roman"/>
                <a:cs typeface="Times New Roman"/>
              </a:rPr>
              <a:t> </a:t>
            </a:r>
            <a:r>
              <a:rPr sz="2000" spc="-5" dirty="0">
                <a:latin typeface="Times New Roman"/>
                <a:cs typeface="Times New Roman"/>
              </a:rPr>
              <a:t>10)</a:t>
            </a:r>
            <a:r>
              <a:rPr sz="2000" spc="-10"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210 +</a:t>
            </a:r>
            <a:r>
              <a:rPr sz="2000" dirty="0">
                <a:latin typeface="Times New Roman"/>
                <a:cs typeface="Times New Roman"/>
              </a:rPr>
              <a:t> </a:t>
            </a:r>
            <a:r>
              <a:rPr sz="2000" spc="-5" dirty="0">
                <a:latin typeface="Times New Roman"/>
                <a:cs typeface="Times New Roman"/>
              </a:rPr>
              <a:t>252 +</a:t>
            </a:r>
            <a:r>
              <a:rPr sz="2000" dirty="0">
                <a:latin typeface="Times New Roman"/>
                <a:cs typeface="Times New Roman"/>
              </a:rPr>
              <a:t> </a:t>
            </a:r>
            <a:r>
              <a:rPr sz="2000" spc="-5" dirty="0">
                <a:latin typeface="Times New Roman"/>
                <a:cs typeface="Times New Roman"/>
              </a:rPr>
              <a:t>210 +</a:t>
            </a:r>
            <a:r>
              <a:rPr sz="2000" dirty="0">
                <a:latin typeface="Times New Roman"/>
                <a:cs typeface="Times New Roman"/>
              </a:rPr>
              <a:t> </a:t>
            </a:r>
            <a:r>
              <a:rPr sz="2000" spc="-5" dirty="0">
                <a:latin typeface="Times New Roman"/>
                <a:cs typeface="Times New Roman"/>
              </a:rPr>
              <a:t>120 +</a:t>
            </a:r>
            <a:r>
              <a:rPr sz="2000" dirty="0">
                <a:latin typeface="Times New Roman"/>
                <a:cs typeface="Times New Roman"/>
              </a:rPr>
              <a:t> </a:t>
            </a:r>
            <a:r>
              <a:rPr sz="2000" spc="-5" dirty="0">
                <a:latin typeface="Times New Roman"/>
                <a:cs typeface="Times New Roman"/>
              </a:rPr>
              <a:t>45</a:t>
            </a:r>
            <a:r>
              <a:rPr sz="2000"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10 +</a:t>
            </a:r>
            <a:r>
              <a:rPr sz="2000" dirty="0">
                <a:latin typeface="Times New Roman"/>
                <a:cs typeface="Times New Roman"/>
              </a:rPr>
              <a:t> </a:t>
            </a:r>
            <a:r>
              <a:rPr sz="2000" spc="-5" dirty="0">
                <a:latin typeface="Times New Roman"/>
                <a:cs typeface="Times New Roman"/>
              </a:rPr>
              <a:t>1 =</a:t>
            </a:r>
            <a:r>
              <a:rPr sz="2000" dirty="0">
                <a:latin typeface="Times New Roman"/>
                <a:cs typeface="Times New Roman"/>
              </a:rPr>
              <a:t> </a:t>
            </a:r>
            <a:r>
              <a:rPr sz="2000" spc="-5" dirty="0">
                <a:latin typeface="Times New Roman"/>
                <a:cs typeface="Times New Roman"/>
              </a:rPr>
              <a:t>848 such </a:t>
            </a:r>
            <a:r>
              <a:rPr sz="2000" dirty="0">
                <a:latin typeface="Times New Roman"/>
                <a:cs typeface="Times New Roman"/>
              </a:rPr>
              <a:t> </a:t>
            </a:r>
            <a:r>
              <a:rPr sz="2000" spc="-5" dirty="0">
                <a:latin typeface="Times New Roman"/>
                <a:cs typeface="Times New Roman"/>
              </a:rPr>
              <a:t>strings.</a:t>
            </a:r>
            <a:endParaRPr sz="2000">
              <a:latin typeface="Times New Roman"/>
              <a:cs typeface="Times New Roman"/>
            </a:endParaRPr>
          </a:p>
          <a:p>
            <a:pPr marL="412750" marR="368300">
              <a:lnSpc>
                <a:spcPct val="100000"/>
              </a:lnSpc>
              <a:spcBef>
                <a:spcPts val="480"/>
              </a:spcBef>
              <a:buAutoNum type="alphaLcParenR"/>
              <a:tabLst>
                <a:tab pos="682625" algn="l"/>
              </a:tabLst>
            </a:pPr>
            <a:r>
              <a:rPr sz="2000" spc="-75" dirty="0">
                <a:latin typeface="Times New Roman"/>
                <a:cs typeface="Times New Roman"/>
              </a:rPr>
              <a:t>To</a:t>
            </a:r>
            <a:r>
              <a:rPr sz="2000" spc="10" dirty="0">
                <a:latin typeface="Times New Roman"/>
                <a:cs typeface="Times New Roman"/>
              </a:rPr>
              <a:t> </a:t>
            </a:r>
            <a:r>
              <a:rPr sz="2000" spc="-5" dirty="0">
                <a:latin typeface="Times New Roman"/>
                <a:cs typeface="Times New Roman"/>
              </a:rPr>
              <a:t>have</a:t>
            </a:r>
            <a:r>
              <a:rPr sz="2000" dirty="0">
                <a:latin typeface="Times New Roman"/>
                <a:cs typeface="Times New Roman"/>
              </a:rPr>
              <a:t> </a:t>
            </a:r>
            <a:r>
              <a:rPr sz="2000" spc="-5" dirty="0">
                <a:latin typeface="Times New Roman"/>
                <a:cs typeface="Times New Roman"/>
              </a:rPr>
              <a:t>an</a:t>
            </a:r>
            <a:r>
              <a:rPr sz="2000" spc="5" dirty="0">
                <a:latin typeface="Times New Roman"/>
                <a:cs typeface="Times New Roman"/>
              </a:rPr>
              <a:t> </a:t>
            </a:r>
            <a:r>
              <a:rPr sz="2000" spc="-5" dirty="0">
                <a:latin typeface="Times New Roman"/>
                <a:cs typeface="Times New Roman"/>
              </a:rPr>
              <a:t>equal number</a:t>
            </a:r>
            <a:r>
              <a:rPr sz="2000" spc="-10" dirty="0">
                <a:latin typeface="Times New Roman"/>
                <a:cs typeface="Times New Roman"/>
              </a:rPr>
              <a:t> </a:t>
            </a:r>
            <a:r>
              <a:rPr sz="2000" spc="-5" dirty="0">
                <a:latin typeface="Times New Roman"/>
                <a:cs typeface="Times New Roman"/>
              </a:rPr>
              <a:t>of 0's</a:t>
            </a:r>
            <a:r>
              <a:rPr sz="2000" spc="5" dirty="0">
                <a:latin typeface="Times New Roman"/>
                <a:cs typeface="Times New Roman"/>
              </a:rPr>
              <a:t> </a:t>
            </a:r>
            <a:r>
              <a:rPr sz="2000" spc="-5" dirty="0">
                <a:latin typeface="Times New Roman"/>
                <a:cs typeface="Times New Roman"/>
              </a:rPr>
              <a:t>and</a:t>
            </a:r>
            <a:r>
              <a:rPr sz="2000" dirty="0">
                <a:latin typeface="Times New Roman"/>
                <a:cs typeface="Times New Roman"/>
              </a:rPr>
              <a:t> </a:t>
            </a:r>
            <a:r>
              <a:rPr sz="2000" spc="-5" dirty="0">
                <a:latin typeface="Times New Roman"/>
                <a:cs typeface="Times New Roman"/>
              </a:rPr>
              <a:t>l's</a:t>
            </a:r>
            <a:r>
              <a:rPr sz="2000" spc="-10" dirty="0">
                <a:latin typeface="Times New Roman"/>
                <a:cs typeface="Times New Roman"/>
              </a:rPr>
              <a:t> </a:t>
            </a:r>
            <a:r>
              <a:rPr sz="2000" spc="-5" dirty="0">
                <a:latin typeface="Times New Roman"/>
                <a:cs typeface="Times New Roman"/>
              </a:rPr>
              <a:t>in</a:t>
            </a:r>
            <a:r>
              <a:rPr sz="2000" spc="5" dirty="0">
                <a:latin typeface="Times New Roman"/>
                <a:cs typeface="Times New Roman"/>
              </a:rPr>
              <a:t> </a:t>
            </a:r>
            <a:r>
              <a:rPr sz="2000" spc="-5" dirty="0">
                <a:latin typeface="Times New Roman"/>
                <a:cs typeface="Times New Roman"/>
              </a:rPr>
              <a:t>this</a:t>
            </a:r>
            <a:r>
              <a:rPr sz="2000" spc="-20" dirty="0">
                <a:latin typeface="Times New Roman"/>
                <a:cs typeface="Times New Roman"/>
              </a:rPr>
              <a:t> </a:t>
            </a:r>
            <a:r>
              <a:rPr sz="2000" spc="-5" dirty="0">
                <a:latin typeface="Times New Roman"/>
                <a:cs typeface="Times New Roman"/>
              </a:rPr>
              <a:t>case</a:t>
            </a:r>
            <a:r>
              <a:rPr sz="2000" dirty="0">
                <a:latin typeface="Times New Roman"/>
                <a:cs typeface="Times New Roman"/>
              </a:rPr>
              <a:t> </a:t>
            </a:r>
            <a:r>
              <a:rPr sz="2000" spc="-5" dirty="0">
                <a:latin typeface="Times New Roman"/>
                <a:cs typeface="Times New Roman"/>
              </a:rPr>
              <a:t>means to</a:t>
            </a:r>
            <a:r>
              <a:rPr sz="2000" dirty="0">
                <a:latin typeface="Times New Roman"/>
                <a:cs typeface="Times New Roman"/>
              </a:rPr>
              <a:t> </a:t>
            </a:r>
            <a:r>
              <a:rPr sz="2000" spc="-5" dirty="0">
                <a:latin typeface="Times New Roman"/>
                <a:cs typeface="Times New Roman"/>
              </a:rPr>
              <a:t>have </a:t>
            </a:r>
            <a:r>
              <a:rPr sz="2000" spc="-484" dirty="0">
                <a:latin typeface="Times New Roman"/>
                <a:cs typeface="Times New Roman"/>
              </a:rPr>
              <a:t> </a:t>
            </a:r>
            <a:r>
              <a:rPr sz="2000" spc="-5" dirty="0">
                <a:latin typeface="Times New Roman"/>
                <a:cs typeface="Times New Roman"/>
              </a:rPr>
              <a:t>five</a:t>
            </a:r>
            <a:r>
              <a:rPr sz="2000" spc="-15" dirty="0">
                <a:latin typeface="Times New Roman"/>
                <a:cs typeface="Times New Roman"/>
              </a:rPr>
              <a:t> </a:t>
            </a:r>
            <a:r>
              <a:rPr sz="2000" spc="-5" dirty="0">
                <a:latin typeface="Times New Roman"/>
                <a:cs typeface="Times New Roman"/>
              </a:rPr>
              <a:t>l's.</a:t>
            </a:r>
            <a:r>
              <a:rPr sz="2000" spc="-50" dirty="0">
                <a:latin typeface="Times New Roman"/>
                <a:cs typeface="Times New Roman"/>
              </a:rPr>
              <a:t> </a:t>
            </a:r>
            <a:r>
              <a:rPr sz="2000" spc="-5" dirty="0">
                <a:latin typeface="Times New Roman"/>
                <a:cs typeface="Times New Roman"/>
              </a:rPr>
              <a:t>Therefore</a:t>
            </a:r>
            <a:r>
              <a:rPr sz="2000" spc="-10" dirty="0">
                <a:latin typeface="Times New Roman"/>
                <a:cs typeface="Times New Roman"/>
              </a:rPr>
              <a:t> </a:t>
            </a:r>
            <a:r>
              <a:rPr sz="2000" spc="-5" dirty="0">
                <a:latin typeface="Times New Roman"/>
                <a:cs typeface="Times New Roman"/>
              </a:rPr>
              <a:t>the</a:t>
            </a:r>
            <a:r>
              <a:rPr sz="2000" spc="-15" dirty="0">
                <a:latin typeface="Times New Roman"/>
                <a:cs typeface="Times New Roman"/>
              </a:rPr>
              <a:t> </a:t>
            </a:r>
            <a:r>
              <a:rPr sz="2000" spc="-5" dirty="0">
                <a:latin typeface="Times New Roman"/>
                <a:cs typeface="Times New Roman"/>
              </a:rPr>
              <a:t>answer</a:t>
            </a:r>
            <a:r>
              <a:rPr sz="2000" dirty="0">
                <a:latin typeface="Times New Roman"/>
                <a:cs typeface="Times New Roman"/>
              </a:rPr>
              <a:t> </a:t>
            </a:r>
            <a:r>
              <a:rPr sz="2000" spc="-5" dirty="0">
                <a:latin typeface="Times New Roman"/>
                <a:cs typeface="Times New Roman"/>
              </a:rPr>
              <a:t>is</a:t>
            </a:r>
            <a:r>
              <a:rPr sz="2000" spc="-10" dirty="0">
                <a:latin typeface="Times New Roman"/>
                <a:cs typeface="Times New Roman"/>
              </a:rPr>
              <a:t> </a:t>
            </a:r>
            <a:r>
              <a:rPr sz="2000" spc="-5" dirty="0">
                <a:latin typeface="Times New Roman"/>
                <a:cs typeface="Times New Roman"/>
              </a:rPr>
              <a:t>C(l0,</a:t>
            </a:r>
            <a:r>
              <a:rPr sz="2000" spc="-10" dirty="0">
                <a:latin typeface="Times New Roman"/>
                <a:cs typeface="Times New Roman"/>
              </a:rPr>
              <a:t> </a:t>
            </a:r>
            <a:r>
              <a:rPr sz="2000" spc="-5" dirty="0">
                <a:latin typeface="Times New Roman"/>
                <a:cs typeface="Times New Roman"/>
              </a:rPr>
              <a:t>5)</a:t>
            </a:r>
            <a:r>
              <a:rPr sz="2000" spc="-10"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252.</a:t>
            </a:r>
            <a:endParaRPr sz="2000">
              <a:latin typeface="Times New Roman"/>
              <a:cs typeface="Times New Roman"/>
            </a:endParaRP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31</a:t>
            </a:fld>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63901" y="209200"/>
            <a:ext cx="3615054" cy="574040"/>
          </a:xfrm>
          <a:prstGeom prst="rect">
            <a:avLst/>
          </a:prstGeom>
        </p:spPr>
        <p:txBody>
          <a:bodyPr vert="horz" wrap="square" lIns="0" tIns="12700" rIns="0" bIns="0" rtlCol="0">
            <a:spAutoFit/>
          </a:bodyPr>
          <a:lstStyle/>
          <a:p>
            <a:pPr marL="12700">
              <a:lnSpc>
                <a:spcPct val="100000"/>
              </a:lnSpc>
              <a:spcBef>
                <a:spcPts val="100"/>
              </a:spcBef>
            </a:pPr>
            <a:r>
              <a:rPr sz="3600" spc="-5" dirty="0"/>
              <a:t>Interesting</a:t>
            </a:r>
            <a:r>
              <a:rPr sz="3600" spc="-55" dirty="0"/>
              <a:t> </a:t>
            </a:r>
            <a:r>
              <a:rPr sz="3600" spc="-5" dirty="0"/>
              <a:t>Example</a:t>
            </a:r>
            <a:r>
              <a:rPr sz="3600" spc="-20" dirty="0"/>
              <a:t> </a:t>
            </a:r>
            <a:r>
              <a:rPr sz="3600" dirty="0"/>
              <a:t>1</a:t>
            </a:r>
            <a:endParaRPr sz="3600"/>
          </a:p>
        </p:txBody>
      </p:sp>
      <p:pic>
        <p:nvPicPr>
          <p:cNvPr id="3" name="object 3"/>
          <p:cNvPicPr/>
          <p:nvPr/>
        </p:nvPicPr>
        <p:blipFill>
          <a:blip r:embed="rId2" cstate="print"/>
          <a:stretch>
            <a:fillRect/>
          </a:stretch>
        </p:blipFill>
        <p:spPr>
          <a:xfrm>
            <a:off x="548640" y="1162811"/>
            <a:ext cx="165353" cy="170687"/>
          </a:xfrm>
          <a:prstGeom prst="rect">
            <a:avLst/>
          </a:prstGeom>
        </p:spPr>
      </p:pic>
      <p:pic>
        <p:nvPicPr>
          <p:cNvPr id="4" name="object 4"/>
          <p:cNvPicPr/>
          <p:nvPr/>
        </p:nvPicPr>
        <p:blipFill>
          <a:blip r:embed="rId2" cstate="print"/>
          <a:stretch>
            <a:fillRect/>
          </a:stretch>
        </p:blipFill>
        <p:spPr>
          <a:xfrm>
            <a:off x="548640" y="2333244"/>
            <a:ext cx="165353" cy="170687"/>
          </a:xfrm>
          <a:prstGeom prst="rect">
            <a:avLst/>
          </a:prstGeom>
        </p:spPr>
      </p:pic>
      <p:pic>
        <p:nvPicPr>
          <p:cNvPr id="5" name="object 5"/>
          <p:cNvPicPr/>
          <p:nvPr/>
        </p:nvPicPr>
        <p:blipFill>
          <a:blip r:embed="rId3" cstate="print"/>
          <a:stretch>
            <a:fillRect/>
          </a:stretch>
        </p:blipFill>
        <p:spPr>
          <a:xfrm>
            <a:off x="1005839" y="3137916"/>
            <a:ext cx="165353" cy="170687"/>
          </a:xfrm>
          <a:prstGeom prst="rect">
            <a:avLst/>
          </a:prstGeom>
        </p:spPr>
      </p:pic>
      <p:pic>
        <p:nvPicPr>
          <p:cNvPr id="6" name="object 6"/>
          <p:cNvPicPr/>
          <p:nvPr/>
        </p:nvPicPr>
        <p:blipFill>
          <a:blip r:embed="rId3" cstate="print"/>
          <a:stretch>
            <a:fillRect/>
          </a:stretch>
        </p:blipFill>
        <p:spPr>
          <a:xfrm>
            <a:off x="1005839" y="3576828"/>
            <a:ext cx="165353" cy="170688"/>
          </a:xfrm>
          <a:prstGeom prst="rect">
            <a:avLst/>
          </a:prstGeom>
        </p:spPr>
      </p:pic>
      <p:pic>
        <p:nvPicPr>
          <p:cNvPr id="7" name="object 7"/>
          <p:cNvPicPr/>
          <p:nvPr/>
        </p:nvPicPr>
        <p:blipFill>
          <a:blip r:embed="rId3" cstate="print"/>
          <a:stretch>
            <a:fillRect/>
          </a:stretch>
        </p:blipFill>
        <p:spPr>
          <a:xfrm>
            <a:off x="1005839" y="4015740"/>
            <a:ext cx="165353" cy="170687"/>
          </a:xfrm>
          <a:prstGeom prst="rect">
            <a:avLst/>
          </a:prstGeom>
        </p:spPr>
      </p:pic>
      <p:pic>
        <p:nvPicPr>
          <p:cNvPr id="8" name="object 8"/>
          <p:cNvPicPr/>
          <p:nvPr/>
        </p:nvPicPr>
        <p:blipFill>
          <a:blip r:embed="rId3" cstate="print"/>
          <a:stretch>
            <a:fillRect/>
          </a:stretch>
        </p:blipFill>
        <p:spPr>
          <a:xfrm>
            <a:off x="1005839" y="4820411"/>
            <a:ext cx="165353" cy="170687"/>
          </a:xfrm>
          <a:prstGeom prst="rect">
            <a:avLst/>
          </a:prstGeom>
        </p:spPr>
      </p:pic>
      <p:pic>
        <p:nvPicPr>
          <p:cNvPr id="9" name="object 9"/>
          <p:cNvPicPr/>
          <p:nvPr/>
        </p:nvPicPr>
        <p:blipFill>
          <a:blip r:embed="rId3" cstate="print"/>
          <a:stretch>
            <a:fillRect/>
          </a:stretch>
        </p:blipFill>
        <p:spPr>
          <a:xfrm>
            <a:off x="1005839" y="5259323"/>
            <a:ext cx="165353" cy="170687"/>
          </a:xfrm>
          <a:prstGeom prst="rect">
            <a:avLst/>
          </a:prstGeom>
        </p:spPr>
      </p:pic>
      <p:sp>
        <p:nvSpPr>
          <p:cNvPr id="10" name="object 10"/>
          <p:cNvSpPr txBox="1"/>
          <p:nvPr/>
        </p:nvSpPr>
        <p:spPr>
          <a:xfrm>
            <a:off x="878839" y="1012952"/>
            <a:ext cx="7686675" cy="5219700"/>
          </a:xfrm>
          <a:prstGeom prst="rect">
            <a:avLst/>
          </a:prstGeom>
        </p:spPr>
        <p:txBody>
          <a:bodyPr vert="horz" wrap="square" lIns="0" tIns="12700" rIns="0" bIns="0" rtlCol="0">
            <a:spAutoFit/>
          </a:bodyPr>
          <a:lstStyle/>
          <a:p>
            <a:pPr marL="12700" marR="5080" algn="just">
              <a:lnSpc>
                <a:spcPct val="100000"/>
              </a:lnSpc>
              <a:spcBef>
                <a:spcPts val="100"/>
              </a:spcBef>
            </a:pPr>
            <a:r>
              <a:rPr sz="2400" spc="-5" dirty="0">
                <a:solidFill>
                  <a:srgbClr val="00B0F0"/>
                </a:solidFill>
                <a:latin typeface="Times New Roman"/>
                <a:cs typeface="Times New Roman"/>
              </a:rPr>
              <a:t>At least two people in </a:t>
            </a:r>
            <a:r>
              <a:rPr sz="2400" dirty="0">
                <a:solidFill>
                  <a:srgbClr val="00B0F0"/>
                </a:solidFill>
                <a:latin typeface="Times New Roman"/>
                <a:cs typeface="Times New Roman"/>
              </a:rPr>
              <a:t>a </a:t>
            </a:r>
            <a:r>
              <a:rPr sz="2400" spc="-5" dirty="0">
                <a:solidFill>
                  <a:srgbClr val="00B0F0"/>
                </a:solidFill>
                <a:latin typeface="Times New Roman"/>
                <a:cs typeface="Times New Roman"/>
              </a:rPr>
              <a:t>room </a:t>
            </a:r>
            <a:r>
              <a:rPr sz="2400" dirty="0">
                <a:solidFill>
                  <a:srgbClr val="00B0F0"/>
                </a:solidFill>
                <a:latin typeface="Times New Roman"/>
                <a:cs typeface="Times New Roman"/>
              </a:rPr>
              <a:t>have </a:t>
            </a:r>
            <a:r>
              <a:rPr sz="2400" spc="-5" dirty="0">
                <a:solidFill>
                  <a:srgbClr val="00B0F0"/>
                </a:solidFill>
                <a:latin typeface="Times New Roman"/>
                <a:cs typeface="Times New Roman"/>
              </a:rPr>
              <a:t>the same number </a:t>
            </a:r>
            <a:r>
              <a:rPr sz="2400" dirty="0">
                <a:solidFill>
                  <a:srgbClr val="00B0F0"/>
                </a:solidFill>
                <a:latin typeface="Times New Roman"/>
                <a:cs typeface="Times New Roman"/>
              </a:rPr>
              <a:t>of </a:t>
            </a:r>
            <a:r>
              <a:rPr sz="2400" spc="-5" dirty="0">
                <a:solidFill>
                  <a:srgbClr val="00B0F0"/>
                </a:solidFill>
                <a:latin typeface="Times New Roman"/>
                <a:cs typeface="Times New Roman"/>
              </a:rPr>
              <a:t>friends </a:t>
            </a:r>
            <a:r>
              <a:rPr sz="2400" spc="-585" dirty="0">
                <a:solidFill>
                  <a:srgbClr val="00B0F0"/>
                </a:solidFill>
                <a:latin typeface="Times New Roman"/>
                <a:cs typeface="Times New Roman"/>
              </a:rPr>
              <a:t> </a:t>
            </a:r>
            <a:r>
              <a:rPr sz="2400" spc="-5" dirty="0">
                <a:solidFill>
                  <a:srgbClr val="00B0F0"/>
                </a:solidFill>
                <a:latin typeface="Times New Roman"/>
                <a:cs typeface="Times New Roman"/>
              </a:rPr>
              <a:t>in this room. (Of course we must assume there are </a:t>
            </a:r>
            <a:r>
              <a:rPr sz="2400" dirty="0">
                <a:solidFill>
                  <a:srgbClr val="00B0F0"/>
                </a:solidFill>
                <a:latin typeface="Times New Roman"/>
                <a:cs typeface="Times New Roman"/>
              </a:rPr>
              <a:t>at </a:t>
            </a:r>
            <a:r>
              <a:rPr sz="2400" spc="-5" dirty="0">
                <a:solidFill>
                  <a:srgbClr val="00B0F0"/>
                </a:solidFill>
                <a:latin typeface="Times New Roman"/>
                <a:cs typeface="Times New Roman"/>
              </a:rPr>
              <a:t>least two </a:t>
            </a:r>
            <a:r>
              <a:rPr sz="2400" dirty="0">
                <a:solidFill>
                  <a:srgbClr val="00B0F0"/>
                </a:solidFill>
                <a:latin typeface="Times New Roman"/>
                <a:cs typeface="Times New Roman"/>
              </a:rPr>
              <a:t> </a:t>
            </a:r>
            <a:r>
              <a:rPr sz="2400" spc="-5" dirty="0">
                <a:solidFill>
                  <a:srgbClr val="00B0F0"/>
                </a:solidFill>
                <a:latin typeface="Times New Roman"/>
                <a:cs typeface="Times New Roman"/>
              </a:rPr>
              <a:t>people</a:t>
            </a:r>
            <a:r>
              <a:rPr sz="2400" spc="-15" dirty="0">
                <a:solidFill>
                  <a:srgbClr val="00B0F0"/>
                </a:solidFill>
                <a:latin typeface="Times New Roman"/>
                <a:cs typeface="Times New Roman"/>
              </a:rPr>
              <a:t> </a:t>
            </a:r>
            <a:r>
              <a:rPr sz="2400" spc="-5" dirty="0">
                <a:solidFill>
                  <a:srgbClr val="00B0F0"/>
                </a:solidFill>
                <a:latin typeface="Times New Roman"/>
                <a:cs typeface="Times New Roman"/>
              </a:rPr>
              <a:t>in</a:t>
            </a:r>
            <a:r>
              <a:rPr sz="2400" spc="-10" dirty="0">
                <a:solidFill>
                  <a:srgbClr val="00B0F0"/>
                </a:solidFill>
                <a:latin typeface="Times New Roman"/>
                <a:cs typeface="Times New Roman"/>
              </a:rPr>
              <a:t> </a:t>
            </a:r>
            <a:r>
              <a:rPr sz="2400" spc="-5" dirty="0">
                <a:solidFill>
                  <a:srgbClr val="00B0F0"/>
                </a:solidFill>
                <a:latin typeface="Times New Roman"/>
                <a:cs typeface="Times New Roman"/>
              </a:rPr>
              <a:t>this room.)</a:t>
            </a:r>
            <a:endParaRPr sz="2400">
              <a:latin typeface="Times New Roman"/>
              <a:cs typeface="Times New Roman"/>
            </a:endParaRPr>
          </a:p>
          <a:p>
            <a:pPr marL="12700" marR="630555" algn="just">
              <a:lnSpc>
                <a:spcPct val="100000"/>
              </a:lnSpc>
              <a:spcBef>
                <a:spcPts val="575"/>
              </a:spcBef>
            </a:pPr>
            <a:r>
              <a:rPr sz="2400" spc="-5" dirty="0">
                <a:latin typeface="Times New Roman"/>
                <a:cs typeface="Times New Roman"/>
              </a:rPr>
              <a:t>Proof: Let </a:t>
            </a:r>
            <a:r>
              <a:rPr sz="2400" dirty="0">
                <a:latin typeface="Times New Roman"/>
                <a:cs typeface="Times New Roman"/>
              </a:rPr>
              <a:t>k be </a:t>
            </a:r>
            <a:r>
              <a:rPr sz="2400" spc="-5" dirty="0">
                <a:latin typeface="Times New Roman"/>
                <a:cs typeface="Times New Roman"/>
              </a:rPr>
              <a:t>the number </a:t>
            </a:r>
            <a:r>
              <a:rPr sz="2400" dirty="0">
                <a:latin typeface="Times New Roman"/>
                <a:cs typeface="Times New Roman"/>
              </a:rPr>
              <a:t>of </a:t>
            </a:r>
            <a:r>
              <a:rPr sz="2400" spc="-5" dirty="0">
                <a:latin typeface="Times New Roman"/>
                <a:cs typeface="Times New Roman"/>
              </a:rPr>
              <a:t>people who </a:t>
            </a:r>
            <a:r>
              <a:rPr sz="2400" dirty="0">
                <a:latin typeface="Times New Roman"/>
                <a:cs typeface="Times New Roman"/>
              </a:rPr>
              <a:t>has at </a:t>
            </a:r>
            <a:r>
              <a:rPr sz="2400" spc="-5" dirty="0">
                <a:latin typeface="Times New Roman"/>
                <a:cs typeface="Times New Roman"/>
              </a:rPr>
              <a:t>least </a:t>
            </a:r>
            <a:r>
              <a:rPr sz="2400" dirty="0">
                <a:latin typeface="Times New Roman"/>
                <a:cs typeface="Times New Roman"/>
              </a:rPr>
              <a:t>one </a:t>
            </a:r>
            <a:r>
              <a:rPr sz="2400" spc="-585" dirty="0">
                <a:latin typeface="Times New Roman"/>
                <a:cs typeface="Times New Roman"/>
              </a:rPr>
              <a:t> </a:t>
            </a:r>
            <a:r>
              <a:rPr sz="2400" spc="-5" dirty="0">
                <a:latin typeface="Times New Roman"/>
                <a:cs typeface="Times New Roman"/>
              </a:rPr>
              <a:t>friend</a:t>
            </a:r>
            <a:r>
              <a:rPr sz="2400" spc="-15" dirty="0">
                <a:latin typeface="Times New Roman"/>
                <a:cs typeface="Times New Roman"/>
              </a:rPr>
              <a:t> </a:t>
            </a:r>
            <a:r>
              <a:rPr sz="2400" spc="-5" dirty="0">
                <a:latin typeface="Times New Roman"/>
                <a:cs typeface="Times New Roman"/>
              </a:rPr>
              <a:t>in</a:t>
            </a:r>
            <a:r>
              <a:rPr sz="2400" dirty="0">
                <a:latin typeface="Times New Roman"/>
                <a:cs typeface="Times New Roman"/>
              </a:rPr>
              <a:t> </a:t>
            </a:r>
            <a:r>
              <a:rPr sz="2400" spc="-5" dirty="0">
                <a:latin typeface="Times New Roman"/>
                <a:cs typeface="Times New Roman"/>
              </a:rPr>
              <a:t>this room.</a:t>
            </a:r>
            <a:endParaRPr sz="2400">
              <a:latin typeface="Times New Roman"/>
              <a:cs typeface="Times New Roman"/>
            </a:endParaRPr>
          </a:p>
          <a:p>
            <a:pPr marL="412750" marR="1814830">
              <a:lnSpc>
                <a:spcPct val="120000"/>
              </a:lnSpc>
            </a:pPr>
            <a:r>
              <a:rPr sz="2400" dirty="0">
                <a:latin typeface="Times New Roman"/>
                <a:cs typeface="Times New Roman"/>
              </a:rPr>
              <a:t>Case</a:t>
            </a:r>
            <a:r>
              <a:rPr sz="2400" spc="-15" dirty="0">
                <a:latin typeface="Times New Roman"/>
                <a:cs typeface="Times New Roman"/>
              </a:rPr>
              <a:t> </a:t>
            </a:r>
            <a:r>
              <a:rPr sz="2400" dirty="0">
                <a:latin typeface="Times New Roman"/>
                <a:cs typeface="Times New Roman"/>
              </a:rPr>
              <a:t>1 k</a:t>
            </a:r>
            <a:r>
              <a:rPr sz="2400" spc="-5" dirty="0">
                <a:latin typeface="Times New Roman"/>
                <a:cs typeface="Times New Roman"/>
              </a:rPr>
              <a:t> </a:t>
            </a:r>
            <a:r>
              <a:rPr sz="2400" dirty="0">
                <a:latin typeface="Times New Roman"/>
                <a:cs typeface="Times New Roman"/>
              </a:rPr>
              <a:t>=</a:t>
            </a:r>
            <a:r>
              <a:rPr sz="2400" spc="-5" dirty="0">
                <a:latin typeface="Times New Roman"/>
                <a:cs typeface="Times New Roman"/>
              </a:rPr>
              <a:t> </a:t>
            </a:r>
            <a:r>
              <a:rPr sz="2400" dirty="0">
                <a:latin typeface="Times New Roman"/>
                <a:cs typeface="Times New Roman"/>
              </a:rPr>
              <a:t>0:</a:t>
            </a:r>
            <a:r>
              <a:rPr sz="2400" spc="-50" dirty="0">
                <a:latin typeface="Times New Roman"/>
                <a:cs typeface="Times New Roman"/>
              </a:rPr>
              <a:t> </a:t>
            </a:r>
            <a:r>
              <a:rPr sz="2400" spc="-5" dirty="0">
                <a:latin typeface="Times New Roman"/>
                <a:cs typeface="Times New Roman"/>
              </a:rPr>
              <a:t>Then</a:t>
            </a:r>
            <a:r>
              <a:rPr sz="2400" spc="-15" dirty="0">
                <a:latin typeface="Times New Roman"/>
                <a:cs typeface="Times New Roman"/>
              </a:rPr>
              <a:t> </a:t>
            </a:r>
            <a:r>
              <a:rPr sz="2400" spc="-5" dirty="0">
                <a:latin typeface="Times New Roman"/>
                <a:cs typeface="Times New Roman"/>
              </a:rPr>
              <a:t>all</a:t>
            </a:r>
            <a:r>
              <a:rPr sz="2400" spc="-15" dirty="0">
                <a:latin typeface="Times New Roman"/>
                <a:cs typeface="Times New Roman"/>
              </a:rPr>
              <a:t> </a:t>
            </a:r>
            <a:r>
              <a:rPr sz="2400" spc="-5" dirty="0">
                <a:latin typeface="Times New Roman"/>
                <a:cs typeface="Times New Roman"/>
              </a:rPr>
              <a:t>people</a:t>
            </a:r>
            <a:r>
              <a:rPr sz="2400" spc="-15" dirty="0">
                <a:latin typeface="Times New Roman"/>
                <a:cs typeface="Times New Roman"/>
              </a:rPr>
              <a:t> </a:t>
            </a:r>
            <a:r>
              <a:rPr sz="2400" dirty="0">
                <a:latin typeface="Times New Roman"/>
                <a:cs typeface="Times New Roman"/>
              </a:rPr>
              <a:t>have</a:t>
            </a:r>
            <a:r>
              <a:rPr sz="2400" spc="-10" dirty="0">
                <a:latin typeface="Times New Roman"/>
                <a:cs typeface="Times New Roman"/>
              </a:rPr>
              <a:t> </a:t>
            </a:r>
            <a:r>
              <a:rPr sz="2400" dirty="0">
                <a:latin typeface="Times New Roman"/>
                <a:cs typeface="Times New Roman"/>
              </a:rPr>
              <a:t>0 </a:t>
            </a:r>
            <a:r>
              <a:rPr sz="2400" spc="-5" dirty="0">
                <a:latin typeface="Times New Roman"/>
                <a:cs typeface="Times New Roman"/>
              </a:rPr>
              <a:t>friends. </a:t>
            </a:r>
            <a:r>
              <a:rPr sz="2400" spc="-585" dirty="0">
                <a:latin typeface="Times New Roman"/>
                <a:cs typeface="Times New Roman"/>
              </a:rPr>
              <a:t> </a:t>
            </a:r>
            <a:r>
              <a:rPr sz="2400" dirty="0">
                <a:latin typeface="Times New Roman"/>
                <a:cs typeface="Times New Roman"/>
              </a:rPr>
              <a:t>Case</a:t>
            </a:r>
            <a:r>
              <a:rPr sz="2400" spc="-15" dirty="0">
                <a:latin typeface="Times New Roman"/>
                <a:cs typeface="Times New Roman"/>
              </a:rPr>
              <a:t> </a:t>
            </a:r>
            <a:r>
              <a:rPr sz="2400" dirty="0">
                <a:latin typeface="Times New Roman"/>
                <a:cs typeface="Times New Roman"/>
              </a:rPr>
              <a:t>2 k</a:t>
            </a:r>
            <a:r>
              <a:rPr sz="2400" spc="-5" dirty="0">
                <a:latin typeface="Times New Roman"/>
                <a:cs typeface="Times New Roman"/>
              </a:rPr>
              <a:t> </a:t>
            </a:r>
            <a:r>
              <a:rPr sz="2400" dirty="0">
                <a:latin typeface="Times New Roman"/>
                <a:cs typeface="Times New Roman"/>
              </a:rPr>
              <a:t>&gt;</a:t>
            </a:r>
            <a:r>
              <a:rPr sz="2400" spc="-5" dirty="0">
                <a:latin typeface="Times New Roman"/>
                <a:cs typeface="Times New Roman"/>
              </a:rPr>
              <a:t> </a:t>
            </a:r>
            <a:r>
              <a:rPr sz="2400" dirty="0">
                <a:latin typeface="Times New Roman"/>
                <a:cs typeface="Times New Roman"/>
              </a:rPr>
              <a:t>0:</a:t>
            </a:r>
            <a:r>
              <a:rPr sz="2400" spc="-140" dirty="0">
                <a:latin typeface="Times New Roman"/>
                <a:cs typeface="Times New Roman"/>
              </a:rPr>
              <a:t> </a:t>
            </a:r>
            <a:r>
              <a:rPr sz="2400" spc="-5" dirty="0">
                <a:latin typeface="Times New Roman"/>
                <a:cs typeface="Times New Roman"/>
              </a:rPr>
              <a:t>Among</a:t>
            </a:r>
            <a:r>
              <a:rPr sz="2400" dirty="0">
                <a:latin typeface="Times New Roman"/>
                <a:cs typeface="Times New Roman"/>
              </a:rPr>
              <a:t> </a:t>
            </a:r>
            <a:r>
              <a:rPr sz="2400" spc="-5" dirty="0">
                <a:latin typeface="Times New Roman"/>
                <a:cs typeface="Times New Roman"/>
              </a:rPr>
              <a:t>these</a:t>
            </a:r>
            <a:r>
              <a:rPr sz="2400" spc="-15" dirty="0">
                <a:latin typeface="Times New Roman"/>
                <a:cs typeface="Times New Roman"/>
              </a:rPr>
              <a:t> </a:t>
            </a:r>
            <a:r>
              <a:rPr sz="2400" dirty="0">
                <a:latin typeface="Times New Roman"/>
                <a:cs typeface="Times New Roman"/>
              </a:rPr>
              <a:t>k </a:t>
            </a:r>
            <a:r>
              <a:rPr sz="2400" spc="-5" dirty="0">
                <a:latin typeface="Times New Roman"/>
                <a:cs typeface="Times New Roman"/>
              </a:rPr>
              <a:t>people:</a:t>
            </a:r>
            <a:endParaRPr sz="2400">
              <a:latin typeface="Times New Roman"/>
              <a:cs typeface="Times New Roman"/>
            </a:endParaRPr>
          </a:p>
          <a:p>
            <a:pPr marL="412750" marR="192405">
              <a:lnSpc>
                <a:spcPct val="100000"/>
              </a:lnSpc>
              <a:spcBef>
                <a:spcPts val="575"/>
              </a:spcBef>
            </a:pPr>
            <a:r>
              <a:rPr sz="2400" spc="-5" dirty="0">
                <a:latin typeface="Times New Roman"/>
                <a:cs typeface="Times New Roman"/>
              </a:rPr>
              <a:t>the numbers </a:t>
            </a:r>
            <a:r>
              <a:rPr sz="2400" dirty="0">
                <a:latin typeface="Times New Roman"/>
                <a:cs typeface="Times New Roman"/>
              </a:rPr>
              <a:t>of </a:t>
            </a:r>
            <a:r>
              <a:rPr sz="2400" spc="-5" dirty="0">
                <a:latin typeface="Times New Roman"/>
                <a:cs typeface="Times New Roman"/>
              </a:rPr>
              <a:t>friends they </a:t>
            </a:r>
            <a:r>
              <a:rPr sz="2400" dirty="0">
                <a:latin typeface="Times New Roman"/>
                <a:cs typeface="Times New Roman"/>
              </a:rPr>
              <a:t>can have </a:t>
            </a:r>
            <a:r>
              <a:rPr sz="2400" spc="-5" dirty="0">
                <a:latin typeface="Times New Roman"/>
                <a:cs typeface="Times New Roman"/>
              </a:rPr>
              <a:t>are </a:t>
            </a:r>
            <a:r>
              <a:rPr sz="2400" dirty="0">
                <a:latin typeface="Times New Roman"/>
                <a:cs typeface="Times New Roman"/>
              </a:rPr>
              <a:t>1, 2,. . . , </a:t>
            </a:r>
            <a:r>
              <a:rPr sz="2400" spc="-5" dirty="0">
                <a:latin typeface="Times New Roman"/>
                <a:cs typeface="Times New Roman"/>
              </a:rPr>
              <a:t>(k </a:t>
            </a:r>
            <a:r>
              <a:rPr sz="2400" dirty="0">
                <a:latin typeface="Times New Roman"/>
                <a:cs typeface="Times New Roman"/>
              </a:rPr>
              <a:t>− </a:t>
            </a:r>
            <a:r>
              <a:rPr sz="2400" spc="-5" dirty="0">
                <a:latin typeface="Times New Roman"/>
                <a:cs typeface="Times New Roman"/>
              </a:rPr>
              <a:t>1). </a:t>
            </a:r>
            <a:r>
              <a:rPr sz="2400" spc="-585" dirty="0">
                <a:latin typeface="Times New Roman"/>
                <a:cs typeface="Times New Roman"/>
              </a:rPr>
              <a:t> </a:t>
            </a:r>
            <a:r>
              <a:rPr sz="2400" spc="-5" dirty="0">
                <a:latin typeface="Times New Roman"/>
                <a:cs typeface="Times New Roman"/>
              </a:rPr>
              <a:t>These</a:t>
            </a:r>
            <a:r>
              <a:rPr sz="2400" spc="-10" dirty="0">
                <a:latin typeface="Times New Roman"/>
                <a:cs typeface="Times New Roman"/>
              </a:rPr>
              <a:t> </a:t>
            </a:r>
            <a:r>
              <a:rPr sz="2400" spc="-5" dirty="0">
                <a:latin typeface="Times New Roman"/>
                <a:cs typeface="Times New Roman"/>
              </a:rPr>
              <a:t>choices</a:t>
            </a:r>
            <a:r>
              <a:rPr sz="2400" spc="-20" dirty="0">
                <a:latin typeface="Times New Roman"/>
                <a:cs typeface="Times New Roman"/>
              </a:rPr>
              <a:t> </a:t>
            </a:r>
            <a:r>
              <a:rPr sz="2400" spc="-5" dirty="0">
                <a:latin typeface="Times New Roman"/>
                <a:cs typeface="Times New Roman"/>
              </a:rPr>
              <a:t>are </a:t>
            </a:r>
            <a:r>
              <a:rPr sz="2400" dirty="0">
                <a:latin typeface="Times New Roman"/>
                <a:cs typeface="Times New Roman"/>
              </a:rPr>
              <a:t>k −</a:t>
            </a:r>
            <a:r>
              <a:rPr sz="2400" spc="-5" dirty="0">
                <a:latin typeface="Times New Roman"/>
                <a:cs typeface="Times New Roman"/>
              </a:rPr>
              <a:t> </a:t>
            </a:r>
            <a:r>
              <a:rPr sz="2400" dirty="0">
                <a:latin typeface="Times New Roman"/>
                <a:cs typeface="Times New Roman"/>
              </a:rPr>
              <a:t>1 </a:t>
            </a:r>
            <a:r>
              <a:rPr sz="2400" spc="-5" dirty="0">
                <a:latin typeface="Times New Roman"/>
                <a:cs typeface="Times New Roman"/>
              </a:rPr>
              <a:t>pigeonholes.</a:t>
            </a:r>
            <a:endParaRPr sz="2400">
              <a:latin typeface="Times New Roman"/>
              <a:cs typeface="Times New Roman"/>
            </a:endParaRPr>
          </a:p>
          <a:p>
            <a:pPr marL="412750">
              <a:lnSpc>
                <a:spcPct val="100000"/>
              </a:lnSpc>
              <a:spcBef>
                <a:spcPts val="575"/>
              </a:spcBef>
            </a:pPr>
            <a:r>
              <a:rPr sz="2400" dirty="0">
                <a:latin typeface="Times New Roman"/>
                <a:cs typeface="Times New Roman"/>
              </a:rPr>
              <a:t>But</a:t>
            </a:r>
            <a:r>
              <a:rPr sz="2400" spc="-10" dirty="0">
                <a:latin typeface="Times New Roman"/>
                <a:cs typeface="Times New Roman"/>
              </a:rPr>
              <a:t> </a:t>
            </a:r>
            <a:r>
              <a:rPr sz="2400" spc="-5" dirty="0">
                <a:latin typeface="Times New Roman"/>
                <a:cs typeface="Times New Roman"/>
              </a:rPr>
              <a:t>there</a:t>
            </a:r>
            <a:r>
              <a:rPr sz="2400" spc="-10" dirty="0">
                <a:latin typeface="Times New Roman"/>
                <a:cs typeface="Times New Roman"/>
              </a:rPr>
              <a:t> </a:t>
            </a:r>
            <a:r>
              <a:rPr sz="2400" spc="-5" dirty="0">
                <a:latin typeface="Times New Roman"/>
                <a:cs typeface="Times New Roman"/>
              </a:rPr>
              <a:t>are </a:t>
            </a:r>
            <a:r>
              <a:rPr sz="2400" dirty="0">
                <a:latin typeface="Times New Roman"/>
                <a:cs typeface="Times New Roman"/>
              </a:rPr>
              <a:t>k </a:t>
            </a:r>
            <a:r>
              <a:rPr sz="2400" spc="-5" dirty="0">
                <a:latin typeface="Times New Roman"/>
                <a:cs typeface="Times New Roman"/>
              </a:rPr>
              <a:t>people,</a:t>
            </a:r>
            <a:r>
              <a:rPr sz="2400" spc="-20" dirty="0">
                <a:latin typeface="Times New Roman"/>
                <a:cs typeface="Times New Roman"/>
              </a:rPr>
              <a:t> </a:t>
            </a:r>
            <a:r>
              <a:rPr sz="2400" dirty="0">
                <a:latin typeface="Times New Roman"/>
                <a:cs typeface="Times New Roman"/>
              </a:rPr>
              <a:t>each</a:t>
            </a:r>
            <a:r>
              <a:rPr sz="2400" spc="-20" dirty="0">
                <a:latin typeface="Times New Roman"/>
                <a:cs typeface="Times New Roman"/>
              </a:rPr>
              <a:t> </a:t>
            </a:r>
            <a:r>
              <a:rPr sz="2400" spc="-5" dirty="0">
                <a:latin typeface="Times New Roman"/>
                <a:cs typeface="Times New Roman"/>
              </a:rPr>
              <a:t>is</a:t>
            </a:r>
            <a:r>
              <a:rPr sz="2400" dirty="0">
                <a:latin typeface="Times New Roman"/>
                <a:cs typeface="Times New Roman"/>
              </a:rPr>
              <a:t> a</a:t>
            </a:r>
            <a:r>
              <a:rPr sz="2400" spc="-5" dirty="0">
                <a:latin typeface="Times New Roman"/>
                <a:cs typeface="Times New Roman"/>
              </a:rPr>
              <a:t> “pigeon”.</a:t>
            </a:r>
            <a:endParaRPr sz="2400">
              <a:latin typeface="Times New Roman"/>
              <a:cs typeface="Times New Roman"/>
            </a:endParaRPr>
          </a:p>
          <a:p>
            <a:pPr marL="412750" marR="86995">
              <a:lnSpc>
                <a:spcPct val="100000"/>
              </a:lnSpc>
              <a:spcBef>
                <a:spcPts val="575"/>
              </a:spcBef>
            </a:pPr>
            <a:r>
              <a:rPr sz="2400" spc="-5" dirty="0">
                <a:latin typeface="Times New Roman"/>
                <a:cs typeface="Times New Roman"/>
              </a:rPr>
              <a:t>So </a:t>
            </a:r>
            <a:r>
              <a:rPr sz="2400" dirty="0">
                <a:latin typeface="Times New Roman"/>
                <a:cs typeface="Times New Roman"/>
              </a:rPr>
              <a:t>at </a:t>
            </a:r>
            <a:r>
              <a:rPr sz="2400" spc="-5" dirty="0">
                <a:latin typeface="Times New Roman"/>
                <a:cs typeface="Times New Roman"/>
              </a:rPr>
              <a:t>least </a:t>
            </a:r>
            <a:r>
              <a:rPr sz="2400" dirty="0">
                <a:latin typeface="Times New Roman"/>
                <a:cs typeface="Times New Roman"/>
              </a:rPr>
              <a:t>one </a:t>
            </a:r>
            <a:r>
              <a:rPr sz="2400" spc="-5" dirty="0">
                <a:latin typeface="Times New Roman"/>
                <a:cs typeface="Times New Roman"/>
              </a:rPr>
              <a:t>pigeonhole contains </a:t>
            </a:r>
            <a:r>
              <a:rPr sz="2400" dirty="0">
                <a:latin typeface="Times New Roman"/>
                <a:cs typeface="Times New Roman"/>
              </a:rPr>
              <a:t>at </a:t>
            </a:r>
            <a:r>
              <a:rPr sz="2400" spc="-5" dirty="0">
                <a:latin typeface="Times New Roman"/>
                <a:cs typeface="Times New Roman"/>
              </a:rPr>
              <a:t>least two pigeons. In </a:t>
            </a:r>
            <a:r>
              <a:rPr sz="2400" spc="-585" dirty="0">
                <a:latin typeface="Times New Roman"/>
                <a:cs typeface="Times New Roman"/>
              </a:rPr>
              <a:t> </a:t>
            </a:r>
            <a:r>
              <a:rPr sz="2400" spc="-5" dirty="0">
                <a:latin typeface="Times New Roman"/>
                <a:cs typeface="Times New Roman"/>
              </a:rPr>
              <a:t>other words, </a:t>
            </a:r>
            <a:r>
              <a:rPr sz="2400" dirty="0">
                <a:latin typeface="Times New Roman"/>
                <a:cs typeface="Times New Roman"/>
              </a:rPr>
              <a:t>at </a:t>
            </a:r>
            <a:r>
              <a:rPr sz="2400" spc="-5" dirty="0">
                <a:latin typeface="Times New Roman"/>
                <a:cs typeface="Times New Roman"/>
              </a:rPr>
              <a:t>least two people </a:t>
            </a:r>
            <a:r>
              <a:rPr sz="2400" dirty="0">
                <a:latin typeface="Times New Roman"/>
                <a:cs typeface="Times New Roman"/>
              </a:rPr>
              <a:t>have </a:t>
            </a:r>
            <a:r>
              <a:rPr sz="2400" spc="-5" dirty="0">
                <a:latin typeface="Times New Roman"/>
                <a:cs typeface="Times New Roman"/>
              </a:rPr>
              <a:t>the same number </a:t>
            </a:r>
            <a:r>
              <a:rPr sz="2400" dirty="0">
                <a:latin typeface="Times New Roman"/>
                <a:cs typeface="Times New Roman"/>
              </a:rPr>
              <a:t>of </a:t>
            </a:r>
            <a:r>
              <a:rPr sz="2400" spc="5" dirty="0">
                <a:latin typeface="Times New Roman"/>
                <a:cs typeface="Times New Roman"/>
              </a:rPr>
              <a:t> </a:t>
            </a:r>
            <a:r>
              <a:rPr sz="2400" spc="-5" dirty="0">
                <a:latin typeface="Times New Roman"/>
                <a:cs typeface="Times New Roman"/>
              </a:rPr>
              <a:t>friends.</a:t>
            </a:r>
            <a:endParaRPr sz="2400">
              <a:latin typeface="Times New Roman"/>
              <a:cs typeface="Times New Roman"/>
            </a:endParaRPr>
          </a:p>
        </p:txBody>
      </p:sp>
      <p:sp>
        <p:nvSpPr>
          <p:cNvPr id="11" name="object 11"/>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32</a:t>
            </a:fld>
            <a:endParaRP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63901" y="209200"/>
            <a:ext cx="3615054" cy="574040"/>
          </a:xfrm>
          <a:prstGeom prst="rect">
            <a:avLst/>
          </a:prstGeom>
        </p:spPr>
        <p:txBody>
          <a:bodyPr vert="horz" wrap="square" lIns="0" tIns="12700" rIns="0" bIns="0" rtlCol="0">
            <a:spAutoFit/>
          </a:bodyPr>
          <a:lstStyle/>
          <a:p>
            <a:pPr marL="12700">
              <a:lnSpc>
                <a:spcPct val="100000"/>
              </a:lnSpc>
              <a:spcBef>
                <a:spcPts val="100"/>
              </a:spcBef>
            </a:pPr>
            <a:r>
              <a:rPr sz="3600" spc="-5" dirty="0"/>
              <a:t>Interesting</a:t>
            </a:r>
            <a:r>
              <a:rPr sz="3600" spc="-55" dirty="0"/>
              <a:t> </a:t>
            </a:r>
            <a:r>
              <a:rPr sz="3600" spc="-5" dirty="0"/>
              <a:t>Example</a:t>
            </a:r>
            <a:r>
              <a:rPr sz="3600" spc="-20" dirty="0"/>
              <a:t> </a:t>
            </a:r>
            <a:r>
              <a:rPr sz="3600" dirty="0"/>
              <a:t>2</a:t>
            </a:r>
            <a:endParaRPr sz="3600"/>
          </a:p>
        </p:txBody>
      </p:sp>
      <p:pic>
        <p:nvPicPr>
          <p:cNvPr id="3" name="object 3"/>
          <p:cNvPicPr/>
          <p:nvPr/>
        </p:nvPicPr>
        <p:blipFill>
          <a:blip r:embed="rId2" cstate="print"/>
          <a:stretch>
            <a:fillRect/>
          </a:stretch>
        </p:blipFill>
        <p:spPr>
          <a:xfrm>
            <a:off x="548640" y="1142238"/>
            <a:ext cx="139446" cy="142494"/>
          </a:xfrm>
          <a:prstGeom prst="rect">
            <a:avLst/>
          </a:prstGeom>
        </p:spPr>
      </p:pic>
      <p:sp>
        <p:nvSpPr>
          <p:cNvPr id="4" name="object 4"/>
          <p:cNvSpPr txBox="1"/>
          <p:nvPr/>
        </p:nvSpPr>
        <p:spPr>
          <a:xfrm>
            <a:off x="840632" y="1015238"/>
            <a:ext cx="7750175" cy="4170679"/>
          </a:xfrm>
          <a:prstGeom prst="rect">
            <a:avLst/>
          </a:prstGeom>
        </p:spPr>
        <p:txBody>
          <a:bodyPr vert="horz" wrap="square" lIns="0" tIns="12065" rIns="0" bIns="0" rtlCol="0">
            <a:spAutoFit/>
          </a:bodyPr>
          <a:lstStyle/>
          <a:p>
            <a:pPr marL="50800" marR="98425" indent="-635">
              <a:lnSpc>
                <a:spcPct val="100000"/>
              </a:lnSpc>
              <a:spcBef>
                <a:spcPts val="95"/>
              </a:spcBef>
            </a:pPr>
            <a:r>
              <a:rPr sz="2000" b="1" spc="-10" dirty="0">
                <a:latin typeface="Times New Roman"/>
                <a:cs typeface="Times New Roman"/>
              </a:rPr>
              <a:t>Problem</a:t>
            </a:r>
            <a:r>
              <a:rPr sz="2000" spc="-10" dirty="0">
                <a:latin typeface="Times New Roman"/>
                <a:cs typeface="Times New Roman"/>
              </a:rPr>
              <a:t>:</a:t>
            </a:r>
            <a:r>
              <a:rPr sz="2000" spc="-114" dirty="0">
                <a:latin typeface="Times New Roman"/>
                <a:cs typeface="Times New Roman"/>
              </a:rPr>
              <a:t> </a:t>
            </a:r>
            <a:r>
              <a:rPr sz="2000" spc="-5" dirty="0">
                <a:latin typeface="Times New Roman"/>
                <a:cs typeface="Times New Roman"/>
              </a:rPr>
              <a:t>A</a:t>
            </a:r>
            <a:r>
              <a:rPr sz="2000" spc="-95" dirty="0">
                <a:latin typeface="Times New Roman"/>
                <a:cs typeface="Times New Roman"/>
              </a:rPr>
              <a:t> </a:t>
            </a:r>
            <a:r>
              <a:rPr sz="2000" spc="-5" dirty="0">
                <a:latin typeface="Times New Roman"/>
                <a:cs typeface="Times New Roman"/>
              </a:rPr>
              <a:t>stressed-out</a:t>
            </a:r>
            <a:r>
              <a:rPr sz="2000" spc="-15" dirty="0">
                <a:latin typeface="Times New Roman"/>
                <a:cs typeface="Times New Roman"/>
              </a:rPr>
              <a:t> </a:t>
            </a:r>
            <a:r>
              <a:rPr sz="2000" spc="-5" dirty="0">
                <a:latin typeface="Times New Roman"/>
                <a:cs typeface="Times New Roman"/>
              </a:rPr>
              <a:t>computer</a:t>
            </a:r>
            <a:r>
              <a:rPr sz="2000" spc="-20" dirty="0">
                <a:latin typeface="Times New Roman"/>
                <a:cs typeface="Times New Roman"/>
              </a:rPr>
              <a:t> </a:t>
            </a:r>
            <a:r>
              <a:rPr sz="2000" spc="-5" dirty="0">
                <a:latin typeface="Times New Roman"/>
                <a:cs typeface="Times New Roman"/>
              </a:rPr>
              <a:t>science professor</a:t>
            </a:r>
            <a:r>
              <a:rPr sz="2000" dirty="0">
                <a:latin typeface="Times New Roman"/>
                <a:cs typeface="Times New Roman"/>
              </a:rPr>
              <a:t> </a:t>
            </a:r>
            <a:r>
              <a:rPr sz="2000" spc="-5" dirty="0">
                <a:latin typeface="Times New Roman"/>
                <a:cs typeface="Times New Roman"/>
              </a:rPr>
              <a:t>consumes</a:t>
            </a:r>
            <a:r>
              <a:rPr sz="2000" spc="5" dirty="0">
                <a:latin typeface="Times New Roman"/>
                <a:cs typeface="Times New Roman"/>
              </a:rPr>
              <a:t> </a:t>
            </a:r>
            <a:r>
              <a:rPr sz="2000" u="sng" spc="-5" dirty="0">
                <a:uFill>
                  <a:solidFill>
                    <a:srgbClr val="000000"/>
                  </a:solidFill>
                </a:uFill>
                <a:latin typeface="Times New Roman"/>
                <a:cs typeface="Times New Roman"/>
              </a:rPr>
              <a:t>at</a:t>
            </a:r>
            <a:r>
              <a:rPr sz="2000" u="sng" dirty="0">
                <a:uFill>
                  <a:solidFill>
                    <a:srgbClr val="000000"/>
                  </a:solidFill>
                </a:uFill>
                <a:latin typeface="Times New Roman"/>
                <a:cs typeface="Times New Roman"/>
              </a:rPr>
              <a:t> </a:t>
            </a:r>
            <a:r>
              <a:rPr sz="2000" u="sng" spc="-5" dirty="0">
                <a:uFill>
                  <a:solidFill>
                    <a:srgbClr val="000000"/>
                  </a:solidFill>
                </a:uFill>
                <a:latin typeface="Times New Roman"/>
                <a:cs typeface="Times New Roman"/>
              </a:rPr>
              <a:t>least</a:t>
            </a:r>
            <a:r>
              <a:rPr sz="2000" spc="-10" dirty="0">
                <a:latin typeface="Times New Roman"/>
                <a:cs typeface="Times New Roman"/>
              </a:rPr>
              <a:t> </a:t>
            </a:r>
            <a:r>
              <a:rPr sz="2000" spc="-5" dirty="0">
                <a:latin typeface="Times New Roman"/>
                <a:cs typeface="Times New Roman"/>
              </a:rPr>
              <a:t>one </a:t>
            </a:r>
            <a:r>
              <a:rPr sz="2000" spc="-484" dirty="0">
                <a:latin typeface="Times New Roman"/>
                <a:cs typeface="Times New Roman"/>
              </a:rPr>
              <a:t> </a:t>
            </a:r>
            <a:r>
              <a:rPr sz="2000" spc="-5" dirty="0">
                <a:latin typeface="Times New Roman"/>
                <a:cs typeface="Times New Roman"/>
              </a:rPr>
              <a:t>espresso</a:t>
            </a:r>
            <a:r>
              <a:rPr sz="2000" spc="-15" dirty="0">
                <a:latin typeface="Times New Roman"/>
                <a:cs typeface="Times New Roman"/>
              </a:rPr>
              <a:t> </a:t>
            </a:r>
            <a:r>
              <a:rPr sz="2000" spc="-5" dirty="0">
                <a:latin typeface="Times New Roman"/>
                <a:cs typeface="Times New Roman"/>
              </a:rPr>
              <a:t>every</a:t>
            </a:r>
            <a:r>
              <a:rPr sz="2000" spc="5" dirty="0">
                <a:latin typeface="Times New Roman"/>
                <a:cs typeface="Times New Roman"/>
              </a:rPr>
              <a:t> </a:t>
            </a:r>
            <a:r>
              <a:rPr sz="2000" spc="-5" dirty="0">
                <a:latin typeface="Times New Roman"/>
                <a:cs typeface="Times New Roman"/>
              </a:rPr>
              <a:t>day</a:t>
            </a:r>
            <a:r>
              <a:rPr sz="2000" spc="15" dirty="0">
                <a:latin typeface="Times New Roman"/>
                <a:cs typeface="Times New Roman"/>
              </a:rPr>
              <a:t> </a:t>
            </a:r>
            <a:r>
              <a:rPr sz="2000" spc="-5" dirty="0">
                <a:latin typeface="Times New Roman"/>
                <a:cs typeface="Times New Roman"/>
              </a:rPr>
              <a:t>of a</a:t>
            </a:r>
            <a:r>
              <a:rPr sz="2000" spc="20" dirty="0">
                <a:latin typeface="Times New Roman"/>
                <a:cs typeface="Times New Roman"/>
              </a:rPr>
              <a:t> </a:t>
            </a:r>
            <a:r>
              <a:rPr sz="2000" spc="-5" dirty="0">
                <a:latin typeface="Times New Roman"/>
                <a:cs typeface="Times New Roman"/>
              </a:rPr>
              <a:t>particular</a:t>
            </a:r>
            <a:r>
              <a:rPr sz="2000" spc="-10" dirty="0">
                <a:latin typeface="Times New Roman"/>
                <a:cs typeface="Times New Roman"/>
              </a:rPr>
              <a:t> </a:t>
            </a:r>
            <a:r>
              <a:rPr sz="2000" spc="-20" dirty="0">
                <a:latin typeface="Times New Roman"/>
                <a:cs typeface="Times New Roman"/>
              </a:rPr>
              <a:t>year,</a:t>
            </a:r>
            <a:r>
              <a:rPr sz="2000" spc="-5" dirty="0">
                <a:latin typeface="Times New Roman"/>
                <a:cs typeface="Times New Roman"/>
              </a:rPr>
              <a:t> drinking</a:t>
            </a:r>
            <a:r>
              <a:rPr sz="2000" spc="10" dirty="0">
                <a:latin typeface="Times New Roman"/>
                <a:cs typeface="Times New Roman"/>
              </a:rPr>
              <a:t> </a:t>
            </a:r>
            <a:r>
              <a:rPr sz="2000" spc="-5" dirty="0">
                <a:latin typeface="Times New Roman"/>
                <a:cs typeface="Times New Roman"/>
              </a:rPr>
              <a:t>500</a:t>
            </a:r>
            <a:r>
              <a:rPr sz="2000" spc="-15" dirty="0">
                <a:latin typeface="Times New Roman"/>
                <a:cs typeface="Times New Roman"/>
              </a:rPr>
              <a:t> </a:t>
            </a:r>
            <a:r>
              <a:rPr sz="2000" spc="-5" dirty="0">
                <a:latin typeface="Times New Roman"/>
                <a:cs typeface="Times New Roman"/>
              </a:rPr>
              <a:t>overall.</a:t>
            </a:r>
            <a:r>
              <a:rPr sz="2000" spc="-15" dirty="0">
                <a:latin typeface="Times New Roman"/>
                <a:cs typeface="Times New Roman"/>
              </a:rPr>
              <a:t> </a:t>
            </a:r>
            <a:r>
              <a:rPr sz="2000" spc="-5" dirty="0">
                <a:latin typeface="Times New Roman"/>
                <a:cs typeface="Times New Roman"/>
              </a:rPr>
              <a:t>Prove</a:t>
            </a:r>
            <a:r>
              <a:rPr sz="2000" spc="5" dirty="0">
                <a:latin typeface="Times New Roman"/>
                <a:cs typeface="Times New Roman"/>
              </a:rPr>
              <a:t> </a:t>
            </a:r>
            <a:r>
              <a:rPr sz="2000" spc="-5" dirty="0">
                <a:latin typeface="Times New Roman"/>
                <a:cs typeface="Times New Roman"/>
              </a:rPr>
              <a:t>that</a:t>
            </a:r>
            <a:r>
              <a:rPr sz="2000" spc="-10" dirty="0">
                <a:latin typeface="Times New Roman"/>
                <a:cs typeface="Times New Roman"/>
              </a:rPr>
              <a:t> </a:t>
            </a:r>
            <a:r>
              <a:rPr sz="2000" spc="-5" dirty="0">
                <a:latin typeface="Times New Roman"/>
                <a:cs typeface="Times New Roman"/>
              </a:rPr>
              <a:t>on </a:t>
            </a:r>
            <a:r>
              <a:rPr sz="2000" spc="-484" dirty="0">
                <a:latin typeface="Times New Roman"/>
                <a:cs typeface="Times New Roman"/>
              </a:rPr>
              <a:t> </a:t>
            </a:r>
            <a:r>
              <a:rPr sz="2000" u="sng" spc="-5" dirty="0">
                <a:uFill>
                  <a:solidFill>
                    <a:srgbClr val="000000"/>
                  </a:solidFill>
                </a:uFill>
                <a:latin typeface="Times New Roman"/>
                <a:cs typeface="Times New Roman"/>
              </a:rPr>
              <a:t>some</a:t>
            </a:r>
            <a:r>
              <a:rPr sz="2000" spc="-5" dirty="0">
                <a:latin typeface="Times New Roman"/>
                <a:cs typeface="Times New Roman"/>
              </a:rPr>
              <a:t> consecutive sequence of whole days exactly 100 espressos were </a:t>
            </a:r>
            <a:r>
              <a:rPr sz="2000" dirty="0">
                <a:latin typeface="Times New Roman"/>
                <a:cs typeface="Times New Roman"/>
              </a:rPr>
              <a:t> </a:t>
            </a:r>
            <a:r>
              <a:rPr sz="2000" spc="-5" dirty="0">
                <a:latin typeface="Times New Roman"/>
                <a:cs typeface="Times New Roman"/>
              </a:rPr>
              <a:t>consumed.</a:t>
            </a:r>
            <a:endParaRPr sz="2000">
              <a:latin typeface="Times New Roman"/>
              <a:cs typeface="Times New Roman"/>
            </a:endParaRPr>
          </a:p>
          <a:p>
            <a:pPr>
              <a:lnSpc>
                <a:spcPct val="100000"/>
              </a:lnSpc>
              <a:spcBef>
                <a:spcPts val="25"/>
              </a:spcBef>
            </a:pPr>
            <a:endParaRPr sz="2900">
              <a:latin typeface="Times New Roman"/>
              <a:cs typeface="Times New Roman"/>
            </a:endParaRPr>
          </a:p>
          <a:p>
            <a:pPr marL="50800" marR="43180">
              <a:lnSpc>
                <a:spcPct val="100000"/>
              </a:lnSpc>
            </a:pPr>
            <a:r>
              <a:rPr sz="2000" spc="-5" dirty="0">
                <a:latin typeface="Times New Roman"/>
                <a:cs typeface="Times New Roman"/>
              </a:rPr>
              <a:t>Let </a:t>
            </a:r>
            <a:r>
              <a:rPr sz="2000" dirty="0">
                <a:solidFill>
                  <a:srgbClr val="00B0F0"/>
                </a:solidFill>
                <a:latin typeface="Times New Roman"/>
                <a:cs typeface="Times New Roman"/>
              </a:rPr>
              <a:t>a</a:t>
            </a:r>
            <a:r>
              <a:rPr sz="1950" baseline="-21367" dirty="0">
                <a:solidFill>
                  <a:srgbClr val="00B0F0"/>
                </a:solidFill>
                <a:latin typeface="Times New Roman"/>
                <a:cs typeface="Times New Roman"/>
              </a:rPr>
              <a:t>i</a:t>
            </a:r>
            <a:r>
              <a:rPr sz="1950" spc="7" baseline="-21367" dirty="0">
                <a:solidFill>
                  <a:srgbClr val="00B0F0"/>
                </a:solidFill>
                <a:latin typeface="Times New Roman"/>
                <a:cs typeface="Times New Roman"/>
              </a:rPr>
              <a:t> </a:t>
            </a:r>
            <a:r>
              <a:rPr sz="2000" spc="-5" dirty="0">
                <a:solidFill>
                  <a:srgbClr val="00B0F0"/>
                </a:solidFill>
                <a:latin typeface="Times New Roman"/>
                <a:cs typeface="Times New Roman"/>
              </a:rPr>
              <a:t>be the total number of drinks consumed up to and including the </a:t>
            </a:r>
            <a:r>
              <a:rPr sz="2000" spc="5" dirty="0">
                <a:solidFill>
                  <a:srgbClr val="00B0F0"/>
                </a:solidFill>
                <a:latin typeface="Times New Roman"/>
                <a:cs typeface="Times New Roman"/>
              </a:rPr>
              <a:t>i</a:t>
            </a:r>
            <a:r>
              <a:rPr sz="1950" spc="7" baseline="25641" dirty="0">
                <a:solidFill>
                  <a:srgbClr val="00B0F0"/>
                </a:solidFill>
                <a:latin typeface="Times New Roman"/>
                <a:cs typeface="Times New Roman"/>
              </a:rPr>
              <a:t>th </a:t>
            </a:r>
            <a:r>
              <a:rPr sz="1950" spc="15" baseline="25641" dirty="0">
                <a:solidFill>
                  <a:srgbClr val="00B0F0"/>
                </a:solidFill>
                <a:latin typeface="Times New Roman"/>
                <a:cs typeface="Times New Roman"/>
              </a:rPr>
              <a:t> </a:t>
            </a:r>
            <a:r>
              <a:rPr sz="2000" spc="-35" dirty="0">
                <a:latin typeface="Times New Roman"/>
                <a:cs typeface="Times New Roman"/>
              </a:rPr>
              <a:t>day,</a:t>
            </a:r>
            <a:r>
              <a:rPr sz="2000" dirty="0">
                <a:latin typeface="Times New Roman"/>
                <a:cs typeface="Times New Roman"/>
              </a:rPr>
              <a:t> </a:t>
            </a:r>
            <a:r>
              <a:rPr sz="2000" spc="-5" dirty="0">
                <a:latin typeface="Times New Roman"/>
                <a:cs typeface="Times New Roman"/>
              </a:rPr>
              <a:t>for i</a:t>
            </a:r>
            <a:r>
              <a:rPr sz="2000"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1,</a:t>
            </a:r>
            <a:r>
              <a:rPr sz="2000"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spc="-5" dirty="0">
                <a:latin typeface="Times New Roman"/>
                <a:cs typeface="Times New Roman"/>
              </a:rPr>
              <a:t>365.</a:t>
            </a:r>
            <a:r>
              <a:rPr sz="2000" dirty="0">
                <a:latin typeface="Times New Roman"/>
                <a:cs typeface="Times New Roman"/>
              </a:rPr>
              <a:t> </a:t>
            </a:r>
            <a:r>
              <a:rPr sz="2000" spc="-5" dirty="0">
                <a:latin typeface="Times New Roman"/>
                <a:cs typeface="Times New Roman"/>
              </a:rPr>
              <a:t>Combine</a:t>
            </a:r>
            <a:r>
              <a:rPr sz="2000" spc="-10" dirty="0">
                <a:latin typeface="Times New Roman"/>
                <a:cs typeface="Times New Roman"/>
              </a:rPr>
              <a:t> </a:t>
            </a:r>
            <a:r>
              <a:rPr sz="2000" spc="-5" dirty="0">
                <a:latin typeface="Times New Roman"/>
                <a:cs typeface="Times New Roman"/>
              </a:rPr>
              <a:t>these</a:t>
            </a:r>
            <a:r>
              <a:rPr sz="2000" spc="-10" dirty="0">
                <a:latin typeface="Times New Roman"/>
                <a:cs typeface="Times New Roman"/>
              </a:rPr>
              <a:t> </a:t>
            </a:r>
            <a:r>
              <a:rPr sz="2000" spc="-5" dirty="0">
                <a:latin typeface="Times New Roman"/>
                <a:cs typeface="Times New Roman"/>
              </a:rPr>
              <a:t>with the</a:t>
            </a:r>
            <a:r>
              <a:rPr sz="2000" spc="-10" dirty="0">
                <a:latin typeface="Times New Roman"/>
                <a:cs typeface="Times New Roman"/>
              </a:rPr>
              <a:t> </a:t>
            </a:r>
            <a:r>
              <a:rPr sz="2000" spc="-5" dirty="0">
                <a:latin typeface="Times New Roman"/>
                <a:cs typeface="Times New Roman"/>
              </a:rPr>
              <a:t>numbers</a:t>
            </a:r>
            <a:r>
              <a:rPr sz="2000" spc="-10" dirty="0">
                <a:latin typeface="Times New Roman"/>
                <a:cs typeface="Times New Roman"/>
              </a:rPr>
              <a:t> </a:t>
            </a:r>
            <a:r>
              <a:rPr sz="2000" spc="5" dirty="0">
                <a:latin typeface="Times New Roman"/>
                <a:cs typeface="Times New Roman"/>
              </a:rPr>
              <a:t>a</a:t>
            </a:r>
            <a:r>
              <a:rPr sz="1950" spc="7" baseline="-21367" dirty="0">
                <a:latin typeface="Times New Roman"/>
                <a:cs typeface="Times New Roman"/>
              </a:rPr>
              <a:t>1</a:t>
            </a:r>
            <a:r>
              <a:rPr sz="1950" spc="254" baseline="-21367"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100,</a:t>
            </a:r>
            <a:r>
              <a:rPr sz="2000"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spc="10" dirty="0">
                <a:latin typeface="Times New Roman"/>
                <a:cs typeface="Times New Roman"/>
              </a:rPr>
              <a:t>a</a:t>
            </a:r>
            <a:r>
              <a:rPr sz="1950" spc="15" baseline="-21367" dirty="0">
                <a:latin typeface="Times New Roman"/>
                <a:cs typeface="Times New Roman"/>
              </a:rPr>
              <a:t>365</a:t>
            </a:r>
            <a:r>
              <a:rPr sz="1950" spc="247" baseline="-21367" dirty="0">
                <a:latin typeface="Times New Roman"/>
                <a:cs typeface="Times New Roman"/>
              </a:rPr>
              <a:t> </a:t>
            </a:r>
            <a:r>
              <a:rPr sz="2000" spc="-5" dirty="0">
                <a:latin typeface="Times New Roman"/>
                <a:cs typeface="Times New Roman"/>
              </a:rPr>
              <a:t>+ </a:t>
            </a:r>
            <a:r>
              <a:rPr sz="2000" spc="-484" dirty="0">
                <a:latin typeface="Times New Roman"/>
                <a:cs typeface="Times New Roman"/>
              </a:rPr>
              <a:t> </a:t>
            </a:r>
            <a:r>
              <a:rPr sz="2000" spc="-5" dirty="0">
                <a:latin typeface="Times New Roman"/>
                <a:cs typeface="Times New Roman"/>
              </a:rPr>
              <a:t>100,</a:t>
            </a:r>
            <a:r>
              <a:rPr sz="2000" dirty="0">
                <a:latin typeface="Times New Roman"/>
                <a:cs typeface="Times New Roman"/>
              </a:rPr>
              <a:t> </a:t>
            </a:r>
            <a:r>
              <a:rPr sz="2000" spc="-5" dirty="0">
                <a:latin typeface="Times New Roman"/>
                <a:cs typeface="Times New Roman"/>
              </a:rPr>
              <a:t>providing</a:t>
            </a:r>
            <a:r>
              <a:rPr sz="2000" dirty="0">
                <a:latin typeface="Times New Roman"/>
                <a:cs typeface="Times New Roman"/>
              </a:rPr>
              <a:t> </a:t>
            </a:r>
            <a:r>
              <a:rPr sz="2000" spc="-5" dirty="0">
                <a:latin typeface="Times New Roman"/>
                <a:cs typeface="Times New Roman"/>
              </a:rPr>
              <a:t>730</a:t>
            </a:r>
            <a:r>
              <a:rPr sz="2000" spc="-10" dirty="0">
                <a:latin typeface="Times New Roman"/>
                <a:cs typeface="Times New Roman"/>
              </a:rPr>
              <a:t> </a:t>
            </a:r>
            <a:r>
              <a:rPr sz="2000" spc="-5" dirty="0">
                <a:latin typeface="Times New Roman"/>
                <a:cs typeface="Times New Roman"/>
              </a:rPr>
              <a:t>(365</a:t>
            </a:r>
            <a:r>
              <a:rPr sz="2000" spc="-5" dirty="0">
                <a:latin typeface="Cambria Math"/>
                <a:cs typeface="Cambria Math"/>
              </a:rPr>
              <a:t>×</a:t>
            </a:r>
            <a:r>
              <a:rPr sz="2000" spc="-5" dirty="0">
                <a:latin typeface="Times New Roman"/>
                <a:cs typeface="Times New Roman"/>
              </a:rPr>
              <a:t>2)</a:t>
            </a:r>
            <a:r>
              <a:rPr sz="2000" spc="-10" dirty="0">
                <a:latin typeface="Times New Roman"/>
                <a:cs typeface="Times New Roman"/>
              </a:rPr>
              <a:t> </a:t>
            </a:r>
            <a:r>
              <a:rPr sz="2000" spc="-5" dirty="0">
                <a:latin typeface="Times New Roman"/>
                <a:cs typeface="Times New Roman"/>
              </a:rPr>
              <a:t>numbers, all</a:t>
            </a:r>
            <a:r>
              <a:rPr sz="2000" dirty="0">
                <a:latin typeface="Times New Roman"/>
                <a:cs typeface="Times New Roman"/>
              </a:rPr>
              <a:t> </a:t>
            </a:r>
            <a:r>
              <a:rPr sz="2000" spc="-5" dirty="0">
                <a:latin typeface="Times New Roman"/>
                <a:cs typeface="Times New Roman"/>
              </a:rPr>
              <a:t>positive</a:t>
            </a:r>
            <a:r>
              <a:rPr sz="2000" spc="-20" dirty="0">
                <a:latin typeface="Times New Roman"/>
                <a:cs typeface="Times New Roman"/>
              </a:rPr>
              <a:t> </a:t>
            </a:r>
            <a:r>
              <a:rPr sz="2000" spc="-5" dirty="0">
                <a:latin typeface="Times New Roman"/>
                <a:cs typeface="Times New Roman"/>
              </a:rPr>
              <a:t>and</a:t>
            </a:r>
            <a:r>
              <a:rPr sz="2000" spc="10" dirty="0">
                <a:latin typeface="Times New Roman"/>
                <a:cs typeface="Times New Roman"/>
              </a:rPr>
              <a:t> </a:t>
            </a:r>
            <a:r>
              <a:rPr sz="2000" spc="-5" dirty="0">
                <a:latin typeface="Times New Roman"/>
                <a:cs typeface="Times New Roman"/>
              </a:rPr>
              <a:t>less</a:t>
            </a:r>
            <a:r>
              <a:rPr sz="2000" spc="5" dirty="0">
                <a:latin typeface="Times New Roman"/>
                <a:cs typeface="Times New Roman"/>
              </a:rPr>
              <a:t> </a:t>
            </a:r>
            <a:r>
              <a:rPr sz="2000" spc="-5" dirty="0">
                <a:latin typeface="Times New Roman"/>
                <a:cs typeface="Times New Roman"/>
              </a:rPr>
              <a:t>than</a:t>
            </a:r>
            <a:r>
              <a:rPr sz="2000" spc="-10" dirty="0">
                <a:latin typeface="Times New Roman"/>
                <a:cs typeface="Times New Roman"/>
              </a:rPr>
              <a:t> </a:t>
            </a:r>
            <a:r>
              <a:rPr sz="2000" spc="-5" dirty="0">
                <a:latin typeface="Times New Roman"/>
                <a:cs typeface="Times New Roman"/>
              </a:rPr>
              <a:t>or</a:t>
            </a:r>
            <a:r>
              <a:rPr sz="2000" dirty="0">
                <a:latin typeface="Times New Roman"/>
                <a:cs typeface="Times New Roman"/>
              </a:rPr>
              <a:t> </a:t>
            </a:r>
            <a:r>
              <a:rPr sz="2000" spc="-5" dirty="0">
                <a:latin typeface="Times New Roman"/>
                <a:cs typeface="Times New Roman"/>
              </a:rPr>
              <a:t>equal</a:t>
            </a:r>
            <a:r>
              <a:rPr sz="2000" spc="5" dirty="0">
                <a:latin typeface="Times New Roman"/>
                <a:cs typeface="Times New Roman"/>
              </a:rPr>
              <a:t> </a:t>
            </a:r>
            <a:r>
              <a:rPr sz="2000" spc="-5" dirty="0">
                <a:latin typeface="Times New Roman"/>
                <a:cs typeface="Times New Roman"/>
              </a:rPr>
              <a:t>to </a:t>
            </a:r>
            <a:r>
              <a:rPr sz="2000" dirty="0">
                <a:latin typeface="Times New Roman"/>
                <a:cs typeface="Times New Roman"/>
              </a:rPr>
              <a:t> </a:t>
            </a:r>
            <a:r>
              <a:rPr sz="2000" spc="-5" dirty="0">
                <a:latin typeface="Times New Roman"/>
                <a:cs typeface="Times New Roman"/>
              </a:rPr>
              <a:t>500</a:t>
            </a:r>
            <a:r>
              <a:rPr sz="2000"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100</a:t>
            </a:r>
            <a:r>
              <a:rPr sz="2000" spc="5" dirty="0">
                <a:latin typeface="Times New Roman"/>
                <a:cs typeface="Times New Roman"/>
              </a:rPr>
              <a:t> </a:t>
            </a:r>
            <a:r>
              <a:rPr sz="2000" spc="-5" dirty="0">
                <a:latin typeface="Times New Roman"/>
                <a:cs typeface="Times New Roman"/>
              </a:rPr>
              <a:t>= 600</a:t>
            </a:r>
            <a:r>
              <a:rPr sz="2000" dirty="0">
                <a:latin typeface="Times New Roman"/>
                <a:cs typeface="Times New Roman"/>
              </a:rPr>
              <a:t> </a:t>
            </a:r>
            <a:r>
              <a:rPr sz="2000" spc="-5" dirty="0">
                <a:latin typeface="Times New Roman"/>
                <a:cs typeface="Times New Roman"/>
              </a:rPr>
              <a:t>(The</a:t>
            </a:r>
            <a:r>
              <a:rPr sz="2000" spc="5" dirty="0">
                <a:latin typeface="Times New Roman"/>
                <a:cs typeface="Times New Roman"/>
              </a:rPr>
              <a:t> </a:t>
            </a:r>
            <a:r>
              <a:rPr sz="2000" spc="-5" dirty="0">
                <a:latin typeface="Times New Roman"/>
                <a:cs typeface="Times New Roman"/>
              </a:rPr>
              <a:t>professor</a:t>
            </a:r>
            <a:r>
              <a:rPr sz="2000" spc="-15" dirty="0">
                <a:latin typeface="Times New Roman"/>
                <a:cs typeface="Times New Roman"/>
              </a:rPr>
              <a:t> </a:t>
            </a:r>
            <a:r>
              <a:rPr sz="2000" spc="-5" dirty="0">
                <a:latin typeface="Times New Roman"/>
                <a:cs typeface="Times New Roman"/>
              </a:rPr>
              <a:t>can</a:t>
            </a:r>
            <a:r>
              <a:rPr sz="2000" dirty="0">
                <a:latin typeface="Times New Roman"/>
                <a:cs typeface="Times New Roman"/>
              </a:rPr>
              <a:t> </a:t>
            </a:r>
            <a:r>
              <a:rPr sz="2000" spc="-5" dirty="0">
                <a:latin typeface="Times New Roman"/>
                <a:cs typeface="Times New Roman"/>
              </a:rPr>
              <a:t>drink</a:t>
            </a:r>
            <a:r>
              <a:rPr sz="2000" spc="-10" dirty="0">
                <a:latin typeface="Times New Roman"/>
                <a:cs typeface="Times New Roman"/>
              </a:rPr>
              <a:t> </a:t>
            </a:r>
            <a:r>
              <a:rPr sz="2000" spc="-5" dirty="0">
                <a:latin typeface="Times New Roman"/>
                <a:cs typeface="Times New Roman"/>
              </a:rPr>
              <a:t>at</a:t>
            </a:r>
            <a:r>
              <a:rPr sz="2000" dirty="0">
                <a:latin typeface="Times New Roman"/>
                <a:cs typeface="Times New Roman"/>
              </a:rPr>
              <a:t> </a:t>
            </a:r>
            <a:r>
              <a:rPr sz="2000" spc="-5" dirty="0">
                <a:latin typeface="Times New Roman"/>
                <a:cs typeface="Times New Roman"/>
              </a:rPr>
              <a:t>most</a:t>
            </a:r>
            <a:r>
              <a:rPr sz="2000" spc="-15" dirty="0">
                <a:latin typeface="Times New Roman"/>
                <a:cs typeface="Times New Roman"/>
              </a:rPr>
              <a:t> </a:t>
            </a:r>
            <a:r>
              <a:rPr sz="2000" spc="-5" dirty="0">
                <a:latin typeface="Times New Roman"/>
                <a:cs typeface="Times New Roman"/>
              </a:rPr>
              <a:t>500</a:t>
            </a:r>
            <a:r>
              <a:rPr sz="2000" spc="5" dirty="0">
                <a:latin typeface="Times New Roman"/>
                <a:cs typeface="Times New Roman"/>
              </a:rPr>
              <a:t> </a:t>
            </a:r>
            <a:r>
              <a:rPr sz="2000" spc="-5" dirty="0">
                <a:latin typeface="Times New Roman"/>
                <a:cs typeface="Times New Roman"/>
              </a:rPr>
              <a:t>expressos in</a:t>
            </a:r>
            <a:r>
              <a:rPr sz="2000" spc="-15" dirty="0">
                <a:latin typeface="Times New Roman"/>
                <a:cs typeface="Times New Roman"/>
              </a:rPr>
              <a:t> </a:t>
            </a:r>
            <a:r>
              <a:rPr sz="2000" spc="-5" dirty="0">
                <a:latin typeface="Times New Roman"/>
                <a:cs typeface="Times New Roman"/>
              </a:rPr>
              <a:t>a</a:t>
            </a:r>
            <a:r>
              <a:rPr sz="2000" spc="15" dirty="0">
                <a:latin typeface="Times New Roman"/>
                <a:cs typeface="Times New Roman"/>
              </a:rPr>
              <a:t> </a:t>
            </a:r>
            <a:r>
              <a:rPr sz="2000" spc="-5" dirty="0">
                <a:latin typeface="Times New Roman"/>
                <a:cs typeface="Times New Roman"/>
              </a:rPr>
              <a:t>day).</a:t>
            </a:r>
            <a:endParaRPr sz="2000">
              <a:latin typeface="Times New Roman"/>
              <a:cs typeface="Times New Roman"/>
            </a:endParaRPr>
          </a:p>
          <a:p>
            <a:pPr marL="50800" marR="53340">
              <a:lnSpc>
                <a:spcPct val="100000"/>
              </a:lnSpc>
              <a:spcBef>
                <a:spcPts val="480"/>
              </a:spcBef>
            </a:pPr>
            <a:r>
              <a:rPr sz="2000" spc="-5" dirty="0">
                <a:latin typeface="Times New Roman"/>
                <a:cs typeface="Times New Roman"/>
              </a:rPr>
              <a:t>Hence two of these 730 numbers are identical </a:t>
            </a:r>
            <a:r>
              <a:rPr sz="2000" spc="-5" dirty="0">
                <a:solidFill>
                  <a:srgbClr val="C00000"/>
                </a:solidFill>
                <a:latin typeface="Times New Roman"/>
                <a:cs typeface="Times New Roman"/>
              </a:rPr>
              <a:t>(WHY?)</a:t>
            </a:r>
            <a:r>
              <a:rPr sz="2000" spc="-5" dirty="0">
                <a:latin typeface="Times New Roman"/>
                <a:cs typeface="Times New Roman"/>
              </a:rPr>
              <a:t>. Since all a</a:t>
            </a:r>
            <a:r>
              <a:rPr sz="1950" spc="-7" baseline="-21367" dirty="0">
                <a:latin typeface="Times New Roman"/>
                <a:cs typeface="Times New Roman"/>
              </a:rPr>
              <a:t>i</a:t>
            </a:r>
            <a:r>
              <a:rPr sz="2000" spc="-5" dirty="0">
                <a:latin typeface="Times New Roman"/>
                <a:cs typeface="Times New Roman"/>
              </a:rPr>
              <a:t>'s </a:t>
            </a:r>
            <a:r>
              <a:rPr sz="2000" dirty="0">
                <a:latin typeface="Times New Roman"/>
                <a:cs typeface="Times New Roman"/>
              </a:rPr>
              <a:t> </a:t>
            </a:r>
            <a:r>
              <a:rPr sz="2000" spc="-5" dirty="0">
                <a:latin typeface="Times New Roman"/>
                <a:cs typeface="Times New Roman"/>
              </a:rPr>
              <a:t>[definition of</a:t>
            </a:r>
            <a:r>
              <a:rPr sz="2000" spc="20" dirty="0">
                <a:latin typeface="Times New Roman"/>
                <a:cs typeface="Times New Roman"/>
              </a:rPr>
              <a:t> </a:t>
            </a:r>
            <a:r>
              <a:rPr sz="2000" dirty="0">
                <a:latin typeface="Times New Roman"/>
                <a:cs typeface="Times New Roman"/>
              </a:rPr>
              <a:t>a</a:t>
            </a:r>
            <a:r>
              <a:rPr sz="1950" baseline="-21367" dirty="0">
                <a:latin typeface="Times New Roman"/>
                <a:cs typeface="Times New Roman"/>
              </a:rPr>
              <a:t>i</a:t>
            </a:r>
            <a:r>
              <a:rPr sz="1950" spc="52" baseline="-21367" dirty="0">
                <a:latin typeface="Times New Roman"/>
                <a:cs typeface="Times New Roman"/>
              </a:rPr>
              <a:t> </a:t>
            </a:r>
            <a:r>
              <a:rPr sz="2000" spc="-5" dirty="0">
                <a:latin typeface="Times New Roman"/>
                <a:cs typeface="Times New Roman"/>
              </a:rPr>
              <a:t>and</a:t>
            </a:r>
            <a:r>
              <a:rPr sz="2000" spc="15" dirty="0">
                <a:latin typeface="Times New Roman"/>
                <a:cs typeface="Times New Roman"/>
              </a:rPr>
              <a:t> </a:t>
            </a:r>
            <a:r>
              <a:rPr sz="2000" spc="-5" dirty="0">
                <a:latin typeface="Times New Roman"/>
                <a:cs typeface="Times New Roman"/>
              </a:rPr>
              <a:t>given</a:t>
            </a:r>
            <a:r>
              <a:rPr sz="2000" dirty="0">
                <a:latin typeface="Times New Roman"/>
                <a:cs typeface="Times New Roman"/>
              </a:rPr>
              <a:t> </a:t>
            </a:r>
            <a:r>
              <a:rPr sz="2000" spc="-5" dirty="0">
                <a:latin typeface="Times New Roman"/>
                <a:cs typeface="Times New Roman"/>
              </a:rPr>
              <a:t>that</a:t>
            </a:r>
            <a:r>
              <a:rPr sz="2000" dirty="0">
                <a:latin typeface="Times New Roman"/>
                <a:cs typeface="Times New Roman"/>
              </a:rPr>
              <a:t> </a:t>
            </a:r>
            <a:r>
              <a:rPr sz="2000" spc="-5" dirty="0">
                <a:latin typeface="Times New Roman"/>
                <a:cs typeface="Times New Roman"/>
              </a:rPr>
              <a:t>professor</a:t>
            </a:r>
            <a:r>
              <a:rPr sz="2000" dirty="0">
                <a:latin typeface="Times New Roman"/>
                <a:cs typeface="Times New Roman"/>
              </a:rPr>
              <a:t> </a:t>
            </a:r>
            <a:r>
              <a:rPr sz="2000" spc="-5" dirty="0">
                <a:latin typeface="Times New Roman"/>
                <a:cs typeface="Times New Roman"/>
              </a:rPr>
              <a:t>drinks</a:t>
            </a:r>
            <a:r>
              <a:rPr sz="2000" spc="10" dirty="0">
                <a:latin typeface="Times New Roman"/>
                <a:cs typeface="Times New Roman"/>
              </a:rPr>
              <a:t> </a:t>
            </a:r>
            <a:r>
              <a:rPr sz="2000" spc="-5" dirty="0">
                <a:latin typeface="Times New Roman"/>
                <a:cs typeface="Times New Roman"/>
              </a:rPr>
              <a:t>at</a:t>
            </a:r>
            <a:r>
              <a:rPr sz="2000" spc="15" dirty="0">
                <a:latin typeface="Times New Roman"/>
                <a:cs typeface="Times New Roman"/>
              </a:rPr>
              <a:t> </a:t>
            </a:r>
            <a:r>
              <a:rPr sz="2000" spc="-5" dirty="0">
                <a:latin typeface="Times New Roman"/>
                <a:cs typeface="Times New Roman"/>
              </a:rPr>
              <a:t>least 1</a:t>
            </a:r>
            <a:r>
              <a:rPr sz="2000" spc="20" dirty="0">
                <a:latin typeface="Times New Roman"/>
                <a:cs typeface="Times New Roman"/>
              </a:rPr>
              <a:t> </a:t>
            </a:r>
            <a:r>
              <a:rPr sz="2000" spc="-5" dirty="0">
                <a:latin typeface="Times New Roman"/>
                <a:cs typeface="Times New Roman"/>
              </a:rPr>
              <a:t>cup</a:t>
            </a:r>
            <a:r>
              <a:rPr sz="2000" spc="15" dirty="0">
                <a:latin typeface="Times New Roman"/>
                <a:cs typeface="Times New Roman"/>
              </a:rPr>
              <a:t> </a:t>
            </a:r>
            <a:r>
              <a:rPr sz="2000" spc="-5" dirty="0">
                <a:latin typeface="Times New Roman"/>
                <a:cs typeface="Times New Roman"/>
              </a:rPr>
              <a:t>everyday] </a:t>
            </a:r>
            <a:r>
              <a:rPr sz="2000" dirty="0">
                <a:latin typeface="Times New Roman"/>
                <a:cs typeface="Times New Roman"/>
              </a:rPr>
              <a:t> </a:t>
            </a:r>
            <a:r>
              <a:rPr sz="2000" spc="-5" dirty="0">
                <a:latin typeface="Times New Roman"/>
                <a:cs typeface="Times New Roman"/>
              </a:rPr>
              <a:t>and,</a:t>
            </a:r>
            <a:r>
              <a:rPr sz="2000" dirty="0">
                <a:latin typeface="Times New Roman"/>
                <a:cs typeface="Times New Roman"/>
              </a:rPr>
              <a:t> </a:t>
            </a:r>
            <a:r>
              <a:rPr sz="2000" spc="-5" dirty="0">
                <a:latin typeface="Times New Roman"/>
                <a:cs typeface="Times New Roman"/>
              </a:rPr>
              <a:t>hence,</a:t>
            </a:r>
            <a:r>
              <a:rPr sz="2000" dirty="0">
                <a:latin typeface="Times New Roman"/>
                <a:cs typeface="Times New Roman"/>
              </a:rPr>
              <a:t> (a</a:t>
            </a:r>
            <a:r>
              <a:rPr sz="1950" baseline="-21367" dirty="0">
                <a:latin typeface="Times New Roman"/>
                <a:cs typeface="Times New Roman"/>
              </a:rPr>
              <a:t>i</a:t>
            </a:r>
            <a:r>
              <a:rPr sz="1950" spc="262" baseline="-21367"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100)'s</a:t>
            </a:r>
            <a:r>
              <a:rPr sz="2000" spc="-10" dirty="0">
                <a:latin typeface="Times New Roman"/>
                <a:cs typeface="Times New Roman"/>
              </a:rPr>
              <a:t> </a:t>
            </a:r>
            <a:r>
              <a:rPr sz="2000" spc="-5" dirty="0">
                <a:latin typeface="Times New Roman"/>
                <a:cs typeface="Times New Roman"/>
              </a:rPr>
              <a:t>are</a:t>
            </a:r>
            <a:r>
              <a:rPr sz="2000" dirty="0">
                <a:latin typeface="Times New Roman"/>
                <a:cs typeface="Times New Roman"/>
              </a:rPr>
              <a:t> </a:t>
            </a:r>
            <a:r>
              <a:rPr sz="2000" spc="-5" dirty="0">
                <a:latin typeface="Times New Roman"/>
                <a:cs typeface="Times New Roman"/>
              </a:rPr>
              <a:t>distinct,</a:t>
            </a:r>
            <a:r>
              <a:rPr sz="2000" spc="-15" dirty="0">
                <a:latin typeface="Times New Roman"/>
                <a:cs typeface="Times New Roman"/>
              </a:rPr>
              <a:t> </a:t>
            </a:r>
            <a:r>
              <a:rPr sz="2000" spc="-5" dirty="0">
                <a:latin typeface="Times New Roman"/>
                <a:cs typeface="Times New Roman"/>
              </a:rPr>
              <a:t>then</a:t>
            </a:r>
            <a:r>
              <a:rPr sz="2000" spc="-10" dirty="0">
                <a:latin typeface="Times New Roman"/>
                <a:cs typeface="Times New Roman"/>
              </a:rPr>
              <a:t> </a:t>
            </a:r>
            <a:r>
              <a:rPr sz="2000" dirty="0">
                <a:latin typeface="Times New Roman"/>
                <a:cs typeface="Times New Roman"/>
              </a:rPr>
              <a:t>a</a:t>
            </a:r>
            <a:r>
              <a:rPr sz="1950" baseline="-21367" dirty="0">
                <a:latin typeface="Times New Roman"/>
                <a:cs typeface="Times New Roman"/>
              </a:rPr>
              <a:t>j</a:t>
            </a:r>
            <a:r>
              <a:rPr sz="1950" spc="262" baseline="-21367" dirty="0">
                <a:latin typeface="Times New Roman"/>
                <a:cs typeface="Times New Roman"/>
              </a:rPr>
              <a:t> </a:t>
            </a:r>
            <a:r>
              <a:rPr sz="2000" spc="-5" dirty="0">
                <a:latin typeface="Times New Roman"/>
                <a:cs typeface="Times New Roman"/>
              </a:rPr>
              <a:t>=</a:t>
            </a:r>
            <a:r>
              <a:rPr sz="2000" dirty="0">
                <a:latin typeface="Times New Roman"/>
                <a:cs typeface="Times New Roman"/>
              </a:rPr>
              <a:t> a</a:t>
            </a:r>
            <a:r>
              <a:rPr sz="1950" baseline="-21367" dirty="0">
                <a:latin typeface="Times New Roman"/>
                <a:cs typeface="Times New Roman"/>
              </a:rPr>
              <a:t>i</a:t>
            </a:r>
            <a:r>
              <a:rPr sz="1950" spc="277" baseline="-21367"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spc="-5" dirty="0">
                <a:latin typeface="Times New Roman"/>
                <a:cs typeface="Times New Roman"/>
              </a:rPr>
              <a:t>100, for</a:t>
            </a:r>
            <a:r>
              <a:rPr sz="2000" spc="20" dirty="0">
                <a:latin typeface="Times New Roman"/>
                <a:cs typeface="Times New Roman"/>
              </a:rPr>
              <a:t> </a:t>
            </a:r>
            <a:r>
              <a:rPr sz="2000" spc="-5" dirty="0">
                <a:latin typeface="Times New Roman"/>
                <a:cs typeface="Times New Roman"/>
              </a:rPr>
              <a:t>some</a:t>
            </a:r>
            <a:r>
              <a:rPr sz="2000" spc="-10" dirty="0">
                <a:latin typeface="Times New Roman"/>
                <a:cs typeface="Times New Roman"/>
              </a:rPr>
              <a:t> </a:t>
            </a:r>
            <a:r>
              <a:rPr sz="2000" spc="-5" dirty="0">
                <a:latin typeface="Times New Roman"/>
                <a:cs typeface="Times New Roman"/>
              </a:rPr>
              <a:t>i</a:t>
            </a:r>
            <a:r>
              <a:rPr sz="2000" dirty="0">
                <a:latin typeface="Times New Roman"/>
                <a:cs typeface="Times New Roman"/>
              </a:rPr>
              <a:t> </a:t>
            </a:r>
            <a:r>
              <a:rPr sz="2000" spc="-5" dirty="0">
                <a:latin typeface="Times New Roman"/>
                <a:cs typeface="Times New Roman"/>
              </a:rPr>
              <a:t>&lt;</a:t>
            </a:r>
            <a:r>
              <a:rPr sz="2000" spc="5" dirty="0">
                <a:latin typeface="Times New Roman"/>
                <a:cs typeface="Times New Roman"/>
              </a:rPr>
              <a:t> </a:t>
            </a:r>
            <a:r>
              <a:rPr sz="2000" spc="-5" dirty="0">
                <a:latin typeface="Times New Roman"/>
                <a:cs typeface="Times New Roman"/>
              </a:rPr>
              <a:t>j.</a:t>
            </a:r>
            <a:r>
              <a:rPr sz="2000" spc="-45" dirty="0">
                <a:latin typeface="Times New Roman"/>
                <a:cs typeface="Times New Roman"/>
              </a:rPr>
              <a:t> </a:t>
            </a:r>
            <a:r>
              <a:rPr sz="2000" spc="-5" dirty="0">
                <a:latin typeface="Times New Roman"/>
                <a:cs typeface="Times New Roman"/>
              </a:rPr>
              <a:t>Thus, </a:t>
            </a:r>
            <a:r>
              <a:rPr sz="2000" spc="-484" dirty="0">
                <a:latin typeface="Times New Roman"/>
                <a:cs typeface="Times New Roman"/>
              </a:rPr>
              <a:t> </a:t>
            </a:r>
            <a:r>
              <a:rPr sz="2000" spc="-5" dirty="0">
                <a:latin typeface="Times New Roman"/>
                <a:cs typeface="Times New Roman"/>
              </a:rPr>
              <a:t>on days</a:t>
            </a:r>
            <a:r>
              <a:rPr sz="2000" spc="-15" dirty="0">
                <a:latin typeface="Times New Roman"/>
                <a:cs typeface="Times New Roman"/>
              </a:rPr>
              <a:t> </a:t>
            </a:r>
            <a:r>
              <a:rPr sz="2000" spc="-5" dirty="0">
                <a:latin typeface="Times New Roman"/>
                <a:cs typeface="Times New Roman"/>
              </a:rPr>
              <a:t>i</a:t>
            </a:r>
            <a:r>
              <a:rPr sz="2000" dirty="0">
                <a:latin typeface="Times New Roman"/>
                <a:cs typeface="Times New Roman"/>
              </a:rPr>
              <a:t> </a:t>
            </a:r>
            <a:r>
              <a:rPr sz="2000" spc="-5" dirty="0">
                <a:latin typeface="Times New Roman"/>
                <a:cs typeface="Times New Roman"/>
              </a:rPr>
              <a:t>+ 1 to</a:t>
            </a:r>
            <a:r>
              <a:rPr sz="2000" dirty="0">
                <a:latin typeface="Times New Roman"/>
                <a:cs typeface="Times New Roman"/>
              </a:rPr>
              <a:t> </a:t>
            </a:r>
            <a:r>
              <a:rPr sz="2000" spc="-5" dirty="0">
                <a:latin typeface="Times New Roman"/>
                <a:cs typeface="Times New Roman"/>
              </a:rPr>
              <a:t>j,</a:t>
            </a:r>
            <a:r>
              <a:rPr sz="2000" spc="-10" dirty="0">
                <a:latin typeface="Times New Roman"/>
                <a:cs typeface="Times New Roman"/>
              </a:rPr>
              <a:t> </a:t>
            </a:r>
            <a:r>
              <a:rPr sz="2000" spc="-5" dirty="0">
                <a:latin typeface="Times New Roman"/>
                <a:cs typeface="Times New Roman"/>
              </a:rPr>
              <a:t>the professor</a:t>
            </a:r>
            <a:r>
              <a:rPr sz="2000" spc="-10" dirty="0">
                <a:latin typeface="Times New Roman"/>
                <a:cs typeface="Times New Roman"/>
              </a:rPr>
              <a:t> </a:t>
            </a:r>
            <a:r>
              <a:rPr sz="2000" spc="-5" dirty="0">
                <a:latin typeface="Times New Roman"/>
                <a:cs typeface="Times New Roman"/>
              </a:rPr>
              <a:t>consumes</a:t>
            </a:r>
            <a:r>
              <a:rPr sz="2000" spc="-10" dirty="0">
                <a:latin typeface="Times New Roman"/>
                <a:cs typeface="Times New Roman"/>
              </a:rPr>
              <a:t> </a:t>
            </a:r>
            <a:r>
              <a:rPr sz="2000" spc="-5" dirty="0">
                <a:latin typeface="Times New Roman"/>
                <a:cs typeface="Times New Roman"/>
              </a:rPr>
              <a:t>exactly</a:t>
            </a:r>
            <a:r>
              <a:rPr sz="2000" spc="-15" dirty="0">
                <a:latin typeface="Times New Roman"/>
                <a:cs typeface="Times New Roman"/>
              </a:rPr>
              <a:t> </a:t>
            </a:r>
            <a:r>
              <a:rPr sz="2000" spc="-5" dirty="0">
                <a:latin typeface="Times New Roman"/>
                <a:cs typeface="Times New Roman"/>
              </a:rPr>
              <a:t>100 drinks.</a:t>
            </a:r>
            <a:endParaRPr sz="2000">
              <a:latin typeface="Times New Roman"/>
              <a:cs typeface="Times New Roman"/>
            </a:endParaRPr>
          </a:p>
        </p:txBody>
      </p:sp>
      <p:pic>
        <p:nvPicPr>
          <p:cNvPr id="5" name="object 5"/>
          <p:cNvPicPr/>
          <p:nvPr/>
        </p:nvPicPr>
        <p:blipFill>
          <a:blip r:embed="rId2" cstate="print"/>
          <a:stretch>
            <a:fillRect/>
          </a:stretch>
        </p:blipFill>
        <p:spPr>
          <a:xfrm>
            <a:off x="548640" y="2788157"/>
            <a:ext cx="139446" cy="142494"/>
          </a:xfrm>
          <a:prstGeom prst="rect">
            <a:avLst/>
          </a:prstGeom>
        </p:spPr>
      </p:pic>
      <p:pic>
        <p:nvPicPr>
          <p:cNvPr id="6" name="object 6"/>
          <p:cNvPicPr/>
          <p:nvPr/>
        </p:nvPicPr>
        <p:blipFill>
          <a:blip r:embed="rId2" cstate="print"/>
          <a:stretch>
            <a:fillRect/>
          </a:stretch>
        </p:blipFill>
        <p:spPr>
          <a:xfrm>
            <a:off x="548640" y="4068317"/>
            <a:ext cx="139446" cy="142494"/>
          </a:xfrm>
          <a:prstGeom prst="rect">
            <a:avLst/>
          </a:prstGeom>
        </p:spPr>
      </p:pic>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33</a:t>
            </a:fld>
            <a:endParaRP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62052" y="246538"/>
            <a:ext cx="3221355" cy="513080"/>
          </a:xfrm>
          <a:prstGeom prst="rect">
            <a:avLst/>
          </a:prstGeom>
        </p:spPr>
        <p:txBody>
          <a:bodyPr vert="horz" wrap="square" lIns="0" tIns="12065" rIns="0" bIns="0" rtlCol="0">
            <a:spAutoFit/>
          </a:bodyPr>
          <a:lstStyle/>
          <a:p>
            <a:pPr marL="12700">
              <a:lnSpc>
                <a:spcPct val="100000"/>
              </a:lnSpc>
              <a:spcBef>
                <a:spcPts val="95"/>
              </a:spcBef>
            </a:pPr>
            <a:r>
              <a:rPr sz="3200" spc="-5" dirty="0"/>
              <a:t>Interesting</a:t>
            </a:r>
            <a:r>
              <a:rPr sz="3200" spc="-10" dirty="0"/>
              <a:t> </a:t>
            </a:r>
            <a:r>
              <a:rPr sz="3200" spc="-5" dirty="0"/>
              <a:t>Example 3</a:t>
            </a:r>
            <a:endParaRPr sz="3200"/>
          </a:p>
        </p:txBody>
      </p:sp>
      <p:pic>
        <p:nvPicPr>
          <p:cNvPr id="3" name="object 3"/>
          <p:cNvPicPr/>
          <p:nvPr/>
        </p:nvPicPr>
        <p:blipFill>
          <a:blip r:embed="rId2" cstate="print"/>
          <a:stretch>
            <a:fillRect/>
          </a:stretch>
        </p:blipFill>
        <p:spPr>
          <a:xfrm>
            <a:off x="548640" y="2422398"/>
            <a:ext cx="139446" cy="142494"/>
          </a:xfrm>
          <a:prstGeom prst="rect">
            <a:avLst/>
          </a:prstGeom>
        </p:spPr>
      </p:pic>
      <p:pic>
        <p:nvPicPr>
          <p:cNvPr id="4" name="object 4"/>
          <p:cNvPicPr/>
          <p:nvPr/>
        </p:nvPicPr>
        <p:blipFill>
          <a:blip r:embed="rId2" cstate="print"/>
          <a:stretch>
            <a:fillRect/>
          </a:stretch>
        </p:blipFill>
        <p:spPr>
          <a:xfrm>
            <a:off x="548640" y="3702558"/>
            <a:ext cx="139446" cy="142494"/>
          </a:xfrm>
          <a:prstGeom prst="rect">
            <a:avLst/>
          </a:prstGeom>
        </p:spPr>
      </p:pic>
      <p:pic>
        <p:nvPicPr>
          <p:cNvPr id="5" name="object 5"/>
          <p:cNvPicPr/>
          <p:nvPr/>
        </p:nvPicPr>
        <p:blipFill>
          <a:blip r:embed="rId2" cstate="print"/>
          <a:stretch>
            <a:fillRect/>
          </a:stretch>
        </p:blipFill>
        <p:spPr>
          <a:xfrm>
            <a:off x="548640" y="4373117"/>
            <a:ext cx="139446" cy="142494"/>
          </a:xfrm>
          <a:prstGeom prst="rect">
            <a:avLst/>
          </a:prstGeom>
        </p:spPr>
      </p:pic>
      <p:pic>
        <p:nvPicPr>
          <p:cNvPr id="6" name="object 6"/>
          <p:cNvPicPr/>
          <p:nvPr/>
        </p:nvPicPr>
        <p:blipFill>
          <a:blip r:embed="rId2" cstate="print"/>
          <a:stretch>
            <a:fillRect/>
          </a:stretch>
        </p:blipFill>
        <p:spPr>
          <a:xfrm>
            <a:off x="548640" y="5043690"/>
            <a:ext cx="139446" cy="142481"/>
          </a:xfrm>
          <a:prstGeom prst="rect">
            <a:avLst/>
          </a:prstGeom>
        </p:spPr>
      </p:pic>
      <p:sp>
        <p:nvSpPr>
          <p:cNvPr id="7" name="object 7"/>
          <p:cNvSpPr txBox="1"/>
          <p:nvPr/>
        </p:nvSpPr>
        <p:spPr>
          <a:xfrm>
            <a:off x="535901" y="1015238"/>
            <a:ext cx="8037830" cy="4841240"/>
          </a:xfrm>
          <a:prstGeom prst="rect">
            <a:avLst/>
          </a:prstGeom>
        </p:spPr>
        <p:txBody>
          <a:bodyPr vert="horz" wrap="square" lIns="0" tIns="12065" rIns="0" bIns="0" rtlCol="0">
            <a:spAutoFit/>
          </a:bodyPr>
          <a:lstStyle/>
          <a:p>
            <a:pPr marL="12700" marR="70485">
              <a:lnSpc>
                <a:spcPct val="100000"/>
              </a:lnSpc>
              <a:spcBef>
                <a:spcPts val="95"/>
              </a:spcBef>
            </a:pPr>
            <a:r>
              <a:rPr sz="2000" b="1" spc="-10" dirty="0">
                <a:latin typeface="Times New Roman"/>
                <a:cs typeface="Times New Roman"/>
              </a:rPr>
              <a:t>Problem: </a:t>
            </a:r>
            <a:r>
              <a:rPr sz="2000" spc="-5" dirty="0">
                <a:latin typeface="Times New Roman"/>
                <a:cs typeface="Times New Roman"/>
              </a:rPr>
              <a:t>During a month with 30 days, a baseball team plays </a:t>
            </a:r>
            <a:r>
              <a:rPr sz="2000" u="sng" spc="-5" dirty="0">
                <a:uFill>
                  <a:solidFill>
                    <a:srgbClr val="000000"/>
                  </a:solidFill>
                </a:uFill>
                <a:latin typeface="Times New Roman"/>
                <a:cs typeface="Times New Roman"/>
              </a:rPr>
              <a:t>at least one </a:t>
            </a:r>
            <a:r>
              <a:rPr sz="2000" dirty="0">
                <a:latin typeface="Times New Roman"/>
                <a:cs typeface="Times New Roman"/>
              </a:rPr>
              <a:t> </a:t>
            </a:r>
            <a:r>
              <a:rPr sz="2000" u="sng" spc="-5" dirty="0">
                <a:uFill>
                  <a:solidFill>
                    <a:srgbClr val="000000"/>
                  </a:solidFill>
                </a:uFill>
                <a:latin typeface="Times New Roman"/>
                <a:cs typeface="Times New Roman"/>
              </a:rPr>
              <a:t>game a</a:t>
            </a:r>
            <a:r>
              <a:rPr sz="2000" u="sng" dirty="0">
                <a:uFill>
                  <a:solidFill>
                    <a:srgbClr val="000000"/>
                  </a:solidFill>
                </a:uFill>
                <a:latin typeface="Times New Roman"/>
                <a:cs typeface="Times New Roman"/>
              </a:rPr>
              <a:t> </a:t>
            </a:r>
            <a:r>
              <a:rPr sz="2000" u="sng" spc="-35" dirty="0">
                <a:uFill>
                  <a:solidFill>
                    <a:srgbClr val="000000"/>
                  </a:solidFill>
                </a:uFill>
                <a:latin typeface="Times New Roman"/>
                <a:cs typeface="Times New Roman"/>
              </a:rPr>
              <a:t>day</a:t>
            </a:r>
            <a:r>
              <a:rPr sz="2000" spc="-35" dirty="0">
                <a:latin typeface="Times New Roman"/>
                <a:cs typeface="Times New Roman"/>
              </a:rPr>
              <a:t>,</a:t>
            </a:r>
            <a:r>
              <a:rPr sz="2000" spc="5" dirty="0">
                <a:latin typeface="Times New Roman"/>
                <a:cs typeface="Times New Roman"/>
              </a:rPr>
              <a:t> </a:t>
            </a:r>
            <a:r>
              <a:rPr sz="2000" u="sng" spc="-5" dirty="0">
                <a:uFill>
                  <a:solidFill>
                    <a:srgbClr val="000000"/>
                  </a:solidFill>
                </a:uFill>
                <a:latin typeface="Times New Roman"/>
                <a:cs typeface="Times New Roman"/>
              </a:rPr>
              <a:t>but</a:t>
            </a:r>
            <a:r>
              <a:rPr sz="2000" u="sng" spc="-10" dirty="0">
                <a:uFill>
                  <a:solidFill>
                    <a:srgbClr val="000000"/>
                  </a:solidFill>
                </a:uFill>
                <a:latin typeface="Times New Roman"/>
                <a:cs typeface="Times New Roman"/>
              </a:rPr>
              <a:t> </a:t>
            </a:r>
            <a:r>
              <a:rPr sz="2000" u="sng" spc="-5" dirty="0">
                <a:uFill>
                  <a:solidFill>
                    <a:srgbClr val="000000"/>
                  </a:solidFill>
                </a:uFill>
                <a:latin typeface="Times New Roman"/>
                <a:cs typeface="Times New Roman"/>
              </a:rPr>
              <a:t>no</a:t>
            </a:r>
            <a:r>
              <a:rPr sz="2000" u="sng" spc="10" dirty="0">
                <a:uFill>
                  <a:solidFill>
                    <a:srgbClr val="000000"/>
                  </a:solidFill>
                </a:uFill>
                <a:latin typeface="Times New Roman"/>
                <a:cs typeface="Times New Roman"/>
              </a:rPr>
              <a:t> </a:t>
            </a:r>
            <a:r>
              <a:rPr sz="2000" u="sng" spc="-5" dirty="0">
                <a:uFill>
                  <a:solidFill>
                    <a:srgbClr val="000000"/>
                  </a:solidFill>
                </a:uFill>
                <a:latin typeface="Times New Roman"/>
                <a:cs typeface="Times New Roman"/>
              </a:rPr>
              <a:t>more</a:t>
            </a:r>
            <a:r>
              <a:rPr sz="2000" u="sng" spc="-10" dirty="0">
                <a:uFill>
                  <a:solidFill>
                    <a:srgbClr val="000000"/>
                  </a:solidFill>
                </a:uFill>
                <a:latin typeface="Times New Roman"/>
                <a:cs typeface="Times New Roman"/>
              </a:rPr>
              <a:t> </a:t>
            </a:r>
            <a:r>
              <a:rPr sz="2000" u="sng" spc="-5" dirty="0">
                <a:uFill>
                  <a:solidFill>
                    <a:srgbClr val="000000"/>
                  </a:solidFill>
                </a:uFill>
                <a:latin typeface="Times New Roman"/>
                <a:cs typeface="Times New Roman"/>
              </a:rPr>
              <a:t>than</a:t>
            </a:r>
            <a:r>
              <a:rPr sz="2000" u="sng" dirty="0">
                <a:uFill>
                  <a:solidFill>
                    <a:srgbClr val="000000"/>
                  </a:solidFill>
                </a:uFill>
                <a:latin typeface="Times New Roman"/>
                <a:cs typeface="Times New Roman"/>
              </a:rPr>
              <a:t> </a:t>
            </a:r>
            <a:r>
              <a:rPr sz="2000" u="sng" spc="-5" dirty="0">
                <a:uFill>
                  <a:solidFill>
                    <a:srgbClr val="000000"/>
                  </a:solidFill>
                </a:uFill>
                <a:latin typeface="Times New Roman"/>
                <a:cs typeface="Times New Roman"/>
              </a:rPr>
              <a:t>45</a:t>
            </a:r>
            <a:r>
              <a:rPr sz="2000" u="sng" dirty="0">
                <a:uFill>
                  <a:solidFill>
                    <a:srgbClr val="000000"/>
                  </a:solidFill>
                </a:uFill>
                <a:latin typeface="Times New Roman"/>
                <a:cs typeface="Times New Roman"/>
              </a:rPr>
              <a:t> </a:t>
            </a:r>
            <a:r>
              <a:rPr sz="2000" u="sng" spc="-5" dirty="0">
                <a:uFill>
                  <a:solidFill>
                    <a:srgbClr val="000000"/>
                  </a:solidFill>
                </a:uFill>
                <a:latin typeface="Times New Roman"/>
                <a:cs typeface="Times New Roman"/>
              </a:rPr>
              <a:t>games</a:t>
            </a:r>
            <a:r>
              <a:rPr sz="2000" spc="-5" dirty="0">
                <a:latin typeface="Times New Roman"/>
                <a:cs typeface="Times New Roman"/>
              </a:rPr>
              <a:t>. Show</a:t>
            </a:r>
            <a:r>
              <a:rPr sz="2000" spc="15" dirty="0">
                <a:latin typeface="Times New Roman"/>
                <a:cs typeface="Times New Roman"/>
              </a:rPr>
              <a:t> </a:t>
            </a:r>
            <a:r>
              <a:rPr sz="2000" spc="-5" dirty="0">
                <a:latin typeface="Times New Roman"/>
                <a:cs typeface="Times New Roman"/>
              </a:rPr>
              <a:t>that</a:t>
            </a:r>
            <a:r>
              <a:rPr sz="2000" spc="-15" dirty="0">
                <a:latin typeface="Times New Roman"/>
                <a:cs typeface="Times New Roman"/>
              </a:rPr>
              <a:t> </a:t>
            </a:r>
            <a:r>
              <a:rPr sz="2000" spc="-5" dirty="0">
                <a:latin typeface="Times New Roman"/>
                <a:cs typeface="Times New Roman"/>
              </a:rPr>
              <a:t>there</a:t>
            </a:r>
            <a:r>
              <a:rPr sz="2000" spc="-10" dirty="0">
                <a:latin typeface="Times New Roman"/>
                <a:cs typeface="Times New Roman"/>
              </a:rPr>
              <a:t> </a:t>
            </a:r>
            <a:r>
              <a:rPr sz="2000" spc="-5" dirty="0">
                <a:latin typeface="Times New Roman"/>
                <a:cs typeface="Times New Roman"/>
              </a:rPr>
              <a:t>must</a:t>
            </a:r>
            <a:r>
              <a:rPr sz="2000" spc="-15" dirty="0">
                <a:latin typeface="Times New Roman"/>
                <a:cs typeface="Times New Roman"/>
              </a:rPr>
              <a:t> </a:t>
            </a:r>
            <a:r>
              <a:rPr sz="2000" spc="-5" dirty="0">
                <a:latin typeface="Times New Roman"/>
                <a:cs typeface="Times New Roman"/>
              </a:rPr>
              <a:t>be</a:t>
            </a:r>
            <a:r>
              <a:rPr sz="2000" dirty="0">
                <a:latin typeface="Times New Roman"/>
                <a:cs typeface="Times New Roman"/>
              </a:rPr>
              <a:t> </a:t>
            </a:r>
            <a:r>
              <a:rPr sz="2000" spc="-5" dirty="0">
                <a:latin typeface="Times New Roman"/>
                <a:cs typeface="Times New Roman"/>
              </a:rPr>
              <a:t>a</a:t>
            </a:r>
            <a:r>
              <a:rPr sz="2000" spc="5" dirty="0">
                <a:latin typeface="Times New Roman"/>
                <a:cs typeface="Times New Roman"/>
              </a:rPr>
              <a:t> </a:t>
            </a:r>
            <a:r>
              <a:rPr sz="2000" spc="-5" dirty="0">
                <a:latin typeface="Times New Roman"/>
                <a:cs typeface="Times New Roman"/>
              </a:rPr>
              <a:t>period</a:t>
            </a:r>
            <a:r>
              <a:rPr sz="2000" spc="-10" dirty="0">
                <a:latin typeface="Times New Roman"/>
                <a:cs typeface="Times New Roman"/>
              </a:rPr>
              <a:t> </a:t>
            </a:r>
            <a:r>
              <a:rPr sz="2000" spc="-5" dirty="0">
                <a:latin typeface="Times New Roman"/>
                <a:cs typeface="Times New Roman"/>
              </a:rPr>
              <a:t>of </a:t>
            </a:r>
            <a:r>
              <a:rPr sz="2000" dirty="0">
                <a:latin typeface="Times New Roman"/>
                <a:cs typeface="Times New Roman"/>
              </a:rPr>
              <a:t> </a:t>
            </a:r>
            <a:r>
              <a:rPr sz="2000" spc="-5" dirty="0">
                <a:latin typeface="Times New Roman"/>
                <a:cs typeface="Times New Roman"/>
              </a:rPr>
              <a:t>some</a:t>
            </a:r>
            <a:r>
              <a:rPr sz="2000" spc="-10" dirty="0">
                <a:latin typeface="Times New Roman"/>
                <a:cs typeface="Times New Roman"/>
              </a:rPr>
              <a:t> </a:t>
            </a:r>
            <a:r>
              <a:rPr sz="2000" spc="-5" dirty="0">
                <a:latin typeface="Times New Roman"/>
                <a:cs typeface="Times New Roman"/>
              </a:rPr>
              <a:t>number of</a:t>
            </a:r>
            <a:r>
              <a:rPr sz="2000" spc="5" dirty="0">
                <a:latin typeface="Times New Roman"/>
                <a:cs typeface="Times New Roman"/>
              </a:rPr>
              <a:t> </a:t>
            </a:r>
            <a:r>
              <a:rPr sz="2000" spc="-5" dirty="0">
                <a:latin typeface="Times New Roman"/>
                <a:cs typeface="Times New Roman"/>
              </a:rPr>
              <a:t>consecutive</a:t>
            </a:r>
            <a:r>
              <a:rPr sz="2000" spc="-10" dirty="0">
                <a:latin typeface="Times New Roman"/>
                <a:cs typeface="Times New Roman"/>
              </a:rPr>
              <a:t> </a:t>
            </a:r>
            <a:r>
              <a:rPr sz="2000" spc="-5" dirty="0">
                <a:latin typeface="Times New Roman"/>
                <a:cs typeface="Times New Roman"/>
              </a:rPr>
              <a:t>days</a:t>
            </a:r>
            <a:r>
              <a:rPr sz="2000" spc="5" dirty="0">
                <a:latin typeface="Times New Roman"/>
                <a:cs typeface="Times New Roman"/>
              </a:rPr>
              <a:t> </a:t>
            </a:r>
            <a:r>
              <a:rPr sz="2000" spc="-5" dirty="0">
                <a:latin typeface="Times New Roman"/>
                <a:cs typeface="Times New Roman"/>
              </a:rPr>
              <a:t>during</a:t>
            </a:r>
            <a:r>
              <a:rPr sz="2000" spc="-10" dirty="0">
                <a:latin typeface="Times New Roman"/>
                <a:cs typeface="Times New Roman"/>
              </a:rPr>
              <a:t> </a:t>
            </a:r>
            <a:r>
              <a:rPr sz="2000" spc="-5" dirty="0">
                <a:latin typeface="Times New Roman"/>
                <a:cs typeface="Times New Roman"/>
              </a:rPr>
              <a:t>which</a:t>
            </a:r>
            <a:r>
              <a:rPr sz="2000" spc="10" dirty="0">
                <a:latin typeface="Times New Roman"/>
                <a:cs typeface="Times New Roman"/>
              </a:rPr>
              <a:t> </a:t>
            </a:r>
            <a:r>
              <a:rPr sz="2000" spc="-5" dirty="0">
                <a:latin typeface="Times New Roman"/>
                <a:cs typeface="Times New Roman"/>
              </a:rPr>
              <a:t>the team</a:t>
            </a:r>
            <a:r>
              <a:rPr sz="2000" dirty="0">
                <a:latin typeface="Times New Roman"/>
                <a:cs typeface="Times New Roman"/>
              </a:rPr>
              <a:t> </a:t>
            </a:r>
            <a:r>
              <a:rPr sz="2000" spc="-5" dirty="0">
                <a:latin typeface="Times New Roman"/>
                <a:cs typeface="Times New Roman"/>
              </a:rPr>
              <a:t>must</a:t>
            </a:r>
            <a:r>
              <a:rPr sz="2000" spc="5" dirty="0">
                <a:latin typeface="Times New Roman"/>
                <a:cs typeface="Times New Roman"/>
              </a:rPr>
              <a:t> </a:t>
            </a:r>
            <a:r>
              <a:rPr sz="2000" spc="-5" dirty="0">
                <a:latin typeface="Times New Roman"/>
                <a:cs typeface="Times New Roman"/>
              </a:rPr>
              <a:t>play</a:t>
            </a:r>
            <a:r>
              <a:rPr sz="2000" spc="-10" dirty="0">
                <a:latin typeface="Times New Roman"/>
                <a:cs typeface="Times New Roman"/>
              </a:rPr>
              <a:t> </a:t>
            </a:r>
            <a:r>
              <a:rPr sz="2000" spc="-5" dirty="0">
                <a:latin typeface="Times New Roman"/>
                <a:cs typeface="Times New Roman"/>
              </a:rPr>
              <a:t>exactly</a:t>
            </a:r>
            <a:r>
              <a:rPr sz="2000" spc="5" dirty="0">
                <a:latin typeface="Times New Roman"/>
                <a:cs typeface="Times New Roman"/>
              </a:rPr>
              <a:t> </a:t>
            </a:r>
            <a:r>
              <a:rPr sz="2000" spc="-5" dirty="0">
                <a:latin typeface="Times New Roman"/>
                <a:cs typeface="Times New Roman"/>
              </a:rPr>
              <a:t>14 </a:t>
            </a:r>
            <a:r>
              <a:rPr sz="2000" spc="-484" dirty="0">
                <a:latin typeface="Times New Roman"/>
                <a:cs typeface="Times New Roman"/>
              </a:rPr>
              <a:t> </a:t>
            </a:r>
            <a:r>
              <a:rPr sz="2000" spc="-5" dirty="0">
                <a:latin typeface="Times New Roman"/>
                <a:cs typeface="Times New Roman"/>
              </a:rPr>
              <a:t>games.</a:t>
            </a:r>
            <a:endParaRPr sz="2000">
              <a:latin typeface="Times New Roman"/>
              <a:cs typeface="Times New Roman"/>
            </a:endParaRPr>
          </a:p>
          <a:p>
            <a:pPr marL="355600" marR="133350">
              <a:lnSpc>
                <a:spcPct val="100000"/>
              </a:lnSpc>
              <a:spcBef>
                <a:spcPts val="480"/>
              </a:spcBef>
            </a:pPr>
            <a:r>
              <a:rPr sz="2000" spc="-5" dirty="0">
                <a:latin typeface="Times New Roman"/>
                <a:cs typeface="Times New Roman"/>
              </a:rPr>
              <a:t>Let f(n) be the number of games the team plays within the first n days. </a:t>
            </a:r>
            <a:r>
              <a:rPr sz="2000" dirty="0">
                <a:latin typeface="Times New Roman"/>
                <a:cs typeface="Times New Roman"/>
              </a:rPr>
              <a:t> </a:t>
            </a:r>
            <a:r>
              <a:rPr sz="2000" spc="-5" dirty="0">
                <a:latin typeface="Times New Roman"/>
                <a:cs typeface="Times New Roman"/>
              </a:rPr>
              <a:t>Then</a:t>
            </a:r>
            <a:r>
              <a:rPr sz="2000" spc="10" dirty="0">
                <a:latin typeface="Times New Roman"/>
                <a:cs typeface="Times New Roman"/>
              </a:rPr>
              <a:t> </a:t>
            </a:r>
            <a:r>
              <a:rPr sz="2000" spc="-5" dirty="0">
                <a:latin typeface="Times New Roman"/>
                <a:cs typeface="Times New Roman"/>
              </a:rPr>
              <a:t>we</a:t>
            </a:r>
            <a:r>
              <a:rPr sz="2000" spc="15" dirty="0">
                <a:latin typeface="Times New Roman"/>
                <a:cs typeface="Times New Roman"/>
              </a:rPr>
              <a:t> </a:t>
            </a:r>
            <a:r>
              <a:rPr sz="2000" spc="-5" dirty="0">
                <a:latin typeface="Times New Roman"/>
                <a:cs typeface="Times New Roman"/>
              </a:rPr>
              <a:t>know</a:t>
            </a:r>
            <a:r>
              <a:rPr sz="2000" dirty="0">
                <a:latin typeface="Times New Roman"/>
                <a:cs typeface="Times New Roman"/>
              </a:rPr>
              <a:t> </a:t>
            </a:r>
            <a:r>
              <a:rPr sz="2000" spc="-5" dirty="0">
                <a:latin typeface="Times New Roman"/>
                <a:cs typeface="Times New Roman"/>
              </a:rPr>
              <a:t>that</a:t>
            </a:r>
            <a:r>
              <a:rPr sz="2000" spc="-15" dirty="0">
                <a:latin typeface="Times New Roman"/>
                <a:cs typeface="Times New Roman"/>
              </a:rPr>
              <a:t> </a:t>
            </a:r>
            <a:r>
              <a:rPr sz="2000" spc="-5" dirty="0">
                <a:latin typeface="Times New Roman"/>
                <a:cs typeface="Times New Roman"/>
              </a:rPr>
              <a:t>f(0)</a:t>
            </a:r>
            <a:r>
              <a:rPr sz="2000" spc="-10" dirty="0">
                <a:latin typeface="Times New Roman"/>
                <a:cs typeface="Times New Roman"/>
              </a:rPr>
              <a:t> </a:t>
            </a:r>
            <a:r>
              <a:rPr sz="2000" spc="-5" dirty="0">
                <a:latin typeface="Times New Roman"/>
                <a:cs typeface="Times New Roman"/>
              </a:rPr>
              <a:t>=</a:t>
            </a:r>
            <a:r>
              <a:rPr sz="2000" spc="10" dirty="0">
                <a:latin typeface="Times New Roman"/>
                <a:cs typeface="Times New Roman"/>
              </a:rPr>
              <a:t> </a:t>
            </a:r>
            <a:r>
              <a:rPr sz="2000" spc="-5" dirty="0">
                <a:latin typeface="Times New Roman"/>
                <a:cs typeface="Times New Roman"/>
              </a:rPr>
              <a:t>0,</a:t>
            </a:r>
            <a:r>
              <a:rPr sz="2000" dirty="0">
                <a:latin typeface="Times New Roman"/>
                <a:cs typeface="Times New Roman"/>
              </a:rPr>
              <a:t> </a:t>
            </a:r>
            <a:r>
              <a:rPr sz="2000" spc="-5" dirty="0">
                <a:latin typeface="Times New Roman"/>
                <a:cs typeface="Times New Roman"/>
              </a:rPr>
              <a:t>f(30)</a:t>
            </a:r>
            <a:r>
              <a:rPr sz="2000" spc="-10"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spc="-5" dirty="0">
                <a:latin typeface="Times New Roman"/>
                <a:cs typeface="Times New Roman"/>
              </a:rPr>
              <a:t>45</a:t>
            </a:r>
            <a:r>
              <a:rPr sz="2000" spc="5" dirty="0">
                <a:latin typeface="Times New Roman"/>
                <a:cs typeface="Times New Roman"/>
              </a:rPr>
              <a:t> </a:t>
            </a:r>
            <a:r>
              <a:rPr sz="2000" spc="-5" dirty="0">
                <a:latin typeface="Times New Roman"/>
                <a:cs typeface="Times New Roman"/>
              </a:rPr>
              <a:t>and</a:t>
            </a:r>
            <a:r>
              <a:rPr sz="2000" spc="5" dirty="0">
                <a:latin typeface="Times New Roman"/>
                <a:cs typeface="Times New Roman"/>
              </a:rPr>
              <a:t> </a:t>
            </a:r>
            <a:r>
              <a:rPr sz="2000" spc="-5" dirty="0">
                <a:latin typeface="Times New Roman"/>
                <a:cs typeface="Times New Roman"/>
              </a:rPr>
              <a:t>f(k+1)</a:t>
            </a:r>
            <a:r>
              <a:rPr sz="2000" spc="-10"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spc="-5" dirty="0">
                <a:latin typeface="Times New Roman"/>
                <a:cs typeface="Times New Roman"/>
              </a:rPr>
              <a:t>f(k)+1</a:t>
            </a:r>
            <a:r>
              <a:rPr sz="2000" spc="-10" dirty="0">
                <a:latin typeface="Times New Roman"/>
                <a:cs typeface="Times New Roman"/>
              </a:rPr>
              <a:t> </a:t>
            </a:r>
            <a:r>
              <a:rPr sz="2000" spc="-5" dirty="0">
                <a:latin typeface="Times New Roman"/>
                <a:cs typeface="Times New Roman"/>
              </a:rPr>
              <a:t>for 0</a:t>
            </a:r>
            <a:r>
              <a:rPr sz="2000" spc="10"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spc="-5" dirty="0">
                <a:latin typeface="Times New Roman"/>
                <a:cs typeface="Times New Roman"/>
              </a:rPr>
              <a:t>k</a:t>
            </a:r>
            <a:r>
              <a:rPr sz="2000" spc="5" dirty="0">
                <a:latin typeface="Times New Roman"/>
                <a:cs typeface="Times New Roman"/>
              </a:rPr>
              <a:t> </a:t>
            </a:r>
            <a:r>
              <a:rPr sz="2000" spc="-5" dirty="0">
                <a:latin typeface="Times New Roman"/>
                <a:cs typeface="Times New Roman"/>
              </a:rPr>
              <a:t>&lt;</a:t>
            </a:r>
            <a:r>
              <a:rPr sz="2000" spc="5" dirty="0">
                <a:latin typeface="Times New Roman"/>
                <a:cs typeface="Times New Roman"/>
              </a:rPr>
              <a:t> </a:t>
            </a:r>
            <a:r>
              <a:rPr sz="2000" spc="-5" dirty="0">
                <a:latin typeface="Times New Roman"/>
                <a:cs typeface="Times New Roman"/>
              </a:rPr>
              <a:t>30. </a:t>
            </a:r>
            <a:r>
              <a:rPr sz="2000" spc="-484" dirty="0">
                <a:latin typeface="Times New Roman"/>
                <a:cs typeface="Times New Roman"/>
              </a:rPr>
              <a:t> </a:t>
            </a:r>
            <a:r>
              <a:rPr sz="2000" spc="-5" dirty="0">
                <a:solidFill>
                  <a:srgbClr val="7030A0"/>
                </a:solidFill>
                <a:latin typeface="Times New Roman"/>
                <a:cs typeface="Times New Roman"/>
              </a:rPr>
              <a:t>If</a:t>
            </a:r>
            <a:r>
              <a:rPr sz="2000" spc="-10" dirty="0">
                <a:solidFill>
                  <a:srgbClr val="7030A0"/>
                </a:solidFill>
                <a:latin typeface="Times New Roman"/>
                <a:cs typeface="Times New Roman"/>
              </a:rPr>
              <a:t> </a:t>
            </a:r>
            <a:r>
              <a:rPr sz="2000" spc="-5" dirty="0">
                <a:solidFill>
                  <a:srgbClr val="7030A0"/>
                </a:solidFill>
                <a:latin typeface="Times New Roman"/>
                <a:cs typeface="Times New Roman"/>
              </a:rPr>
              <a:t>we</a:t>
            </a:r>
            <a:r>
              <a:rPr sz="2000" spc="15" dirty="0">
                <a:solidFill>
                  <a:srgbClr val="7030A0"/>
                </a:solidFill>
                <a:latin typeface="Times New Roman"/>
                <a:cs typeface="Times New Roman"/>
              </a:rPr>
              <a:t> </a:t>
            </a:r>
            <a:r>
              <a:rPr sz="2000" spc="-5" dirty="0">
                <a:solidFill>
                  <a:srgbClr val="7030A0"/>
                </a:solidFill>
                <a:latin typeface="Times New Roman"/>
                <a:cs typeface="Times New Roman"/>
              </a:rPr>
              <a:t>can</a:t>
            </a:r>
            <a:r>
              <a:rPr sz="2000" spc="5" dirty="0">
                <a:solidFill>
                  <a:srgbClr val="7030A0"/>
                </a:solidFill>
                <a:latin typeface="Times New Roman"/>
                <a:cs typeface="Times New Roman"/>
              </a:rPr>
              <a:t> </a:t>
            </a:r>
            <a:r>
              <a:rPr sz="2000" spc="-5" dirty="0">
                <a:solidFill>
                  <a:srgbClr val="7030A0"/>
                </a:solidFill>
                <a:latin typeface="Times New Roman"/>
                <a:cs typeface="Times New Roman"/>
              </a:rPr>
              <a:t>find</a:t>
            </a:r>
            <a:r>
              <a:rPr sz="2000" spc="-10" dirty="0">
                <a:solidFill>
                  <a:srgbClr val="7030A0"/>
                </a:solidFill>
                <a:latin typeface="Times New Roman"/>
                <a:cs typeface="Times New Roman"/>
              </a:rPr>
              <a:t> </a:t>
            </a:r>
            <a:r>
              <a:rPr sz="2000" spc="-5" dirty="0">
                <a:solidFill>
                  <a:srgbClr val="7030A0"/>
                </a:solidFill>
                <a:latin typeface="Times New Roman"/>
                <a:cs typeface="Times New Roman"/>
              </a:rPr>
              <a:t>0</a:t>
            </a:r>
            <a:r>
              <a:rPr sz="2000" dirty="0">
                <a:solidFill>
                  <a:srgbClr val="7030A0"/>
                </a:solidFill>
                <a:latin typeface="Times New Roman"/>
                <a:cs typeface="Times New Roman"/>
              </a:rPr>
              <a:t> </a:t>
            </a:r>
            <a:r>
              <a:rPr sz="2000" spc="-5" dirty="0">
                <a:solidFill>
                  <a:srgbClr val="7030A0"/>
                </a:solidFill>
                <a:latin typeface="Times New Roman"/>
                <a:cs typeface="Times New Roman"/>
              </a:rPr>
              <a:t>≤i</a:t>
            </a:r>
            <a:r>
              <a:rPr sz="2000" dirty="0">
                <a:solidFill>
                  <a:srgbClr val="7030A0"/>
                </a:solidFill>
                <a:latin typeface="Times New Roman"/>
                <a:cs typeface="Times New Roman"/>
              </a:rPr>
              <a:t> </a:t>
            </a:r>
            <a:r>
              <a:rPr sz="2000" spc="-5" dirty="0">
                <a:solidFill>
                  <a:srgbClr val="7030A0"/>
                </a:solidFill>
                <a:latin typeface="Times New Roman"/>
                <a:cs typeface="Times New Roman"/>
              </a:rPr>
              <a:t>&lt;j</a:t>
            </a:r>
            <a:r>
              <a:rPr sz="2000" dirty="0">
                <a:solidFill>
                  <a:srgbClr val="7030A0"/>
                </a:solidFill>
                <a:latin typeface="Times New Roman"/>
                <a:cs typeface="Times New Roman"/>
              </a:rPr>
              <a:t> </a:t>
            </a:r>
            <a:r>
              <a:rPr sz="2000" spc="-5" dirty="0">
                <a:solidFill>
                  <a:srgbClr val="7030A0"/>
                </a:solidFill>
                <a:latin typeface="Times New Roman"/>
                <a:cs typeface="Times New Roman"/>
              </a:rPr>
              <a:t>≤30</a:t>
            </a:r>
            <a:r>
              <a:rPr sz="2000" spc="5" dirty="0">
                <a:solidFill>
                  <a:srgbClr val="7030A0"/>
                </a:solidFill>
                <a:latin typeface="Times New Roman"/>
                <a:cs typeface="Times New Roman"/>
              </a:rPr>
              <a:t> </a:t>
            </a:r>
            <a:r>
              <a:rPr sz="2000" spc="-5" dirty="0">
                <a:solidFill>
                  <a:srgbClr val="7030A0"/>
                </a:solidFill>
                <a:latin typeface="Times New Roman"/>
                <a:cs typeface="Times New Roman"/>
              </a:rPr>
              <a:t>with f(j) =f</a:t>
            </a:r>
            <a:r>
              <a:rPr sz="2000" spc="-15" dirty="0">
                <a:solidFill>
                  <a:srgbClr val="7030A0"/>
                </a:solidFill>
                <a:latin typeface="Times New Roman"/>
                <a:cs typeface="Times New Roman"/>
              </a:rPr>
              <a:t> </a:t>
            </a:r>
            <a:r>
              <a:rPr sz="2000" spc="-5" dirty="0">
                <a:solidFill>
                  <a:srgbClr val="7030A0"/>
                </a:solidFill>
                <a:latin typeface="Times New Roman"/>
                <a:cs typeface="Times New Roman"/>
              </a:rPr>
              <a:t>(i)+14,</a:t>
            </a:r>
            <a:r>
              <a:rPr sz="2000" spc="-20" dirty="0">
                <a:solidFill>
                  <a:srgbClr val="7030A0"/>
                </a:solidFill>
                <a:latin typeface="Times New Roman"/>
                <a:cs typeface="Times New Roman"/>
              </a:rPr>
              <a:t> </a:t>
            </a:r>
            <a:r>
              <a:rPr sz="2000" spc="-5" dirty="0">
                <a:solidFill>
                  <a:srgbClr val="7030A0"/>
                </a:solidFill>
                <a:latin typeface="Times New Roman"/>
                <a:cs typeface="Times New Roman"/>
              </a:rPr>
              <a:t>this means</a:t>
            </a:r>
            <a:r>
              <a:rPr sz="2000" spc="-15" dirty="0">
                <a:solidFill>
                  <a:srgbClr val="7030A0"/>
                </a:solidFill>
                <a:latin typeface="Times New Roman"/>
                <a:cs typeface="Times New Roman"/>
              </a:rPr>
              <a:t> </a:t>
            </a:r>
            <a:r>
              <a:rPr sz="2000" spc="-5" dirty="0">
                <a:solidFill>
                  <a:srgbClr val="7030A0"/>
                </a:solidFill>
                <a:latin typeface="Times New Roman"/>
                <a:cs typeface="Times New Roman"/>
              </a:rPr>
              <a:t>that</a:t>
            </a:r>
            <a:r>
              <a:rPr sz="2000" spc="-15" dirty="0">
                <a:solidFill>
                  <a:srgbClr val="7030A0"/>
                </a:solidFill>
                <a:latin typeface="Times New Roman"/>
                <a:cs typeface="Times New Roman"/>
              </a:rPr>
              <a:t> </a:t>
            </a:r>
            <a:r>
              <a:rPr sz="2000" spc="-5" dirty="0">
                <a:solidFill>
                  <a:srgbClr val="7030A0"/>
                </a:solidFill>
                <a:latin typeface="Times New Roman"/>
                <a:cs typeface="Times New Roman"/>
              </a:rPr>
              <a:t>on</a:t>
            </a:r>
            <a:r>
              <a:rPr sz="2000" dirty="0">
                <a:solidFill>
                  <a:srgbClr val="7030A0"/>
                </a:solidFill>
                <a:latin typeface="Times New Roman"/>
                <a:cs typeface="Times New Roman"/>
              </a:rPr>
              <a:t> </a:t>
            </a:r>
            <a:r>
              <a:rPr sz="2000" spc="-5" dirty="0">
                <a:solidFill>
                  <a:srgbClr val="7030A0"/>
                </a:solidFill>
                <a:latin typeface="Times New Roman"/>
                <a:cs typeface="Times New Roman"/>
              </a:rPr>
              <a:t>days </a:t>
            </a:r>
            <a:r>
              <a:rPr sz="2000" dirty="0">
                <a:solidFill>
                  <a:srgbClr val="7030A0"/>
                </a:solidFill>
                <a:latin typeface="Times New Roman"/>
                <a:cs typeface="Times New Roman"/>
              </a:rPr>
              <a:t> </a:t>
            </a:r>
            <a:r>
              <a:rPr sz="2000" spc="-5" dirty="0">
                <a:solidFill>
                  <a:srgbClr val="7030A0"/>
                </a:solidFill>
                <a:latin typeface="Times New Roman"/>
                <a:cs typeface="Times New Roman"/>
              </a:rPr>
              <a:t>i+1,…,j</a:t>
            </a:r>
            <a:r>
              <a:rPr sz="2000" spc="-15" dirty="0">
                <a:solidFill>
                  <a:srgbClr val="7030A0"/>
                </a:solidFill>
                <a:latin typeface="Times New Roman"/>
                <a:cs typeface="Times New Roman"/>
              </a:rPr>
              <a:t> </a:t>
            </a:r>
            <a:r>
              <a:rPr sz="2000" spc="-5" dirty="0">
                <a:solidFill>
                  <a:srgbClr val="7030A0"/>
                </a:solidFill>
                <a:latin typeface="Times New Roman"/>
                <a:cs typeface="Times New Roman"/>
              </a:rPr>
              <a:t>a total</a:t>
            </a:r>
            <a:r>
              <a:rPr sz="2000" spc="-25" dirty="0">
                <a:solidFill>
                  <a:srgbClr val="7030A0"/>
                </a:solidFill>
                <a:latin typeface="Times New Roman"/>
                <a:cs typeface="Times New Roman"/>
              </a:rPr>
              <a:t> </a:t>
            </a:r>
            <a:r>
              <a:rPr sz="2000" spc="-5" dirty="0">
                <a:solidFill>
                  <a:srgbClr val="7030A0"/>
                </a:solidFill>
                <a:latin typeface="Times New Roman"/>
                <a:cs typeface="Times New Roman"/>
              </a:rPr>
              <a:t>of 14</a:t>
            </a:r>
            <a:r>
              <a:rPr sz="2000" dirty="0">
                <a:solidFill>
                  <a:srgbClr val="7030A0"/>
                </a:solidFill>
                <a:latin typeface="Times New Roman"/>
                <a:cs typeface="Times New Roman"/>
              </a:rPr>
              <a:t> </a:t>
            </a:r>
            <a:r>
              <a:rPr sz="2000" spc="-5" dirty="0">
                <a:solidFill>
                  <a:srgbClr val="7030A0"/>
                </a:solidFill>
                <a:latin typeface="Times New Roman"/>
                <a:cs typeface="Times New Roman"/>
              </a:rPr>
              <a:t>games</a:t>
            </a:r>
            <a:r>
              <a:rPr sz="2000" spc="-15" dirty="0">
                <a:solidFill>
                  <a:srgbClr val="7030A0"/>
                </a:solidFill>
                <a:latin typeface="Times New Roman"/>
                <a:cs typeface="Times New Roman"/>
              </a:rPr>
              <a:t> </a:t>
            </a:r>
            <a:r>
              <a:rPr sz="2000" spc="-5" dirty="0">
                <a:solidFill>
                  <a:srgbClr val="7030A0"/>
                </a:solidFill>
                <a:latin typeface="Times New Roman"/>
                <a:cs typeface="Times New Roman"/>
              </a:rPr>
              <a:t>are</a:t>
            </a:r>
            <a:r>
              <a:rPr sz="2000" dirty="0">
                <a:solidFill>
                  <a:srgbClr val="7030A0"/>
                </a:solidFill>
                <a:latin typeface="Times New Roman"/>
                <a:cs typeface="Times New Roman"/>
              </a:rPr>
              <a:t> </a:t>
            </a:r>
            <a:r>
              <a:rPr sz="2000" spc="-5" dirty="0">
                <a:solidFill>
                  <a:srgbClr val="7030A0"/>
                </a:solidFill>
                <a:latin typeface="Times New Roman"/>
                <a:cs typeface="Times New Roman"/>
              </a:rPr>
              <a:t>played</a:t>
            </a:r>
            <a:r>
              <a:rPr sz="2000" spc="-15" dirty="0">
                <a:solidFill>
                  <a:srgbClr val="7030A0"/>
                </a:solidFill>
                <a:latin typeface="Times New Roman"/>
                <a:cs typeface="Times New Roman"/>
              </a:rPr>
              <a:t> </a:t>
            </a:r>
            <a:r>
              <a:rPr sz="2000" spc="-5" dirty="0">
                <a:solidFill>
                  <a:srgbClr val="7030A0"/>
                </a:solidFill>
                <a:latin typeface="Times New Roman"/>
                <a:cs typeface="Times New Roman"/>
              </a:rPr>
              <a:t>and we</a:t>
            </a:r>
            <a:r>
              <a:rPr sz="2000" spc="10" dirty="0">
                <a:solidFill>
                  <a:srgbClr val="7030A0"/>
                </a:solidFill>
                <a:latin typeface="Times New Roman"/>
                <a:cs typeface="Times New Roman"/>
              </a:rPr>
              <a:t> </a:t>
            </a:r>
            <a:r>
              <a:rPr sz="2000" spc="-5" dirty="0">
                <a:solidFill>
                  <a:srgbClr val="7030A0"/>
                </a:solidFill>
                <a:latin typeface="Times New Roman"/>
                <a:cs typeface="Times New Roman"/>
              </a:rPr>
              <a:t>are</a:t>
            </a:r>
            <a:r>
              <a:rPr sz="2000" dirty="0">
                <a:solidFill>
                  <a:srgbClr val="7030A0"/>
                </a:solidFill>
                <a:latin typeface="Times New Roman"/>
                <a:cs typeface="Times New Roman"/>
              </a:rPr>
              <a:t> </a:t>
            </a:r>
            <a:r>
              <a:rPr sz="2000" spc="-5" dirty="0">
                <a:solidFill>
                  <a:srgbClr val="7030A0"/>
                </a:solidFill>
                <a:latin typeface="Times New Roman"/>
                <a:cs typeface="Times New Roman"/>
              </a:rPr>
              <a:t>done.</a:t>
            </a:r>
            <a:endParaRPr sz="2000">
              <a:latin typeface="Times New Roman"/>
              <a:cs typeface="Times New Roman"/>
            </a:endParaRPr>
          </a:p>
          <a:p>
            <a:pPr marL="355600" marR="271145">
              <a:lnSpc>
                <a:spcPct val="100000"/>
              </a:lnSpc>
              <a:spcBef>
                <a:spcPts val="480"/>
              </a:spcBef>
            </a:pPr>
            <a:r>
              <a:rPr sz="2000" spc="-5" dirty="0">
                <a:latin typeface="Times New Roman"/>
                <a:cs typeface="Times New Roman"/>
              </a:rPr>
              <a:t>Let</a:t>
            </a:r>
            <a:r>
              <a:rPr sz="2000" spc="5" dirty="0">
                <a:latin typeface="Times New Roman"/>
                <a:cs typeface="Times New Roman"/>
              </a:rPr>
              <a:t> </a:t>
            </a:r>
            <a:r>
              <a:rPr sz="2000" spc="-5" dirty="0">
                <a:latin typeface="Times New Roman"/>
                <a:cs typeface="Times New Roman"/>
              </a:rPr>
              <a:t>g(k) be</a:t>
            </a:r>
            <a:r>
              <a:rPr sz="2000" spc="5" dirty="0">
                <a:latin typeface="Times New Roman"/>
                <a:cs typeface="Times New Roman"/>
              </a:rPr>
              <a:t> </a:t>
            </a:r>
            <a:r>
              <a:rPr sz="2000" spc="-5" dirty="0">
                <a:latin typeface="Times New Roman"/>
                <a:cs typeface="Times New Roman"/>
              </a:rPr>
              <a:t>the</a:t>
            </a:r>
            <a:r>
              <a:rPr sz="2000" spc="-10" dirty="0">
                <a:latin typeface="Times New Roman"/>
                <a:cs typeface="Times New Roman"/>
              </a:rPr>
              <a:t> </a:t>
            </a:r>
            <a:r>
              <a:rPr sz="2000" spc="-5" dirty="0">
                <a:latin typeface="Times New Roman"/>
                <a:cs typeface="Times New Roman"/>
              </a:rPr>
              <a:t>remainder</a:t>
            </a:r>
            <a:r>
              <a:rPr sz="2000" spc="-15" dirty="0">
                <a:latin typeface="Times New Roman"/>
                <a:cs typeface="Times New Roman"/>
              </a:rPr>
              <a:t> </a:t>
            </a:r>
            <a:r>
              <a:rPr sz="2000" spc="-5" dirty="0">
                <a:latin typeface="Times New Roman"/>
                <a:cs typeface="Times New Roman"/>
              </a:rPr>
              <a:t>of</a:t>
            </a:r>
            <a:r>
              <a:rPr sz="2000" dirty="0">
                <a:latin typeface="Times New Roman"/>
                <a:cs typeface="Times New Roman"/>
              </a:rPr>
              <a:t> </a:t>
            </a:r>
            <a:r>
              <a:rPr sz="2000" spc="-5" dirty="0">
                <a:latin typeface="Times New Roman"/>
                <a:cs typeface="Times New Roman"/>
              </a:rPr>
              <a:t>f(k) modulo</a:t>
            </a:r>
            <a:r>
              <a:rPr sz="2000" spc="-15" dirty="0">
                <a:latin typeface="Times New Roman"/>
                <a:cs typeface="Times New Roman"/>
              </a:rPr>
              <a:t> </a:t>
            </a:r>
            <a:r>
              <a:rPr sz="2000" spc="-5" dirty="0">
                <a:latin typeface="Times New Roman"/>
                <a:cs typeface="Times New Roman"/>
              </a:rPr>
              <a:t>14.</a:t>
            </a:r>
            <a:r>
              <a:rPr sz="2000" spc="-35" dirty="0">
                <a:latin typeface="Times New Roman"/>
                <a:cs typeface="Times New Roman"/>
              </a:rPr>
              <a:t> </a:t>
            </a:r>
            <a:r>
              <a:rPr sz="2000" spc="-5" dirty="0">
                <a:latin typeface="Times New Roman"/>
                <a:cs typeface="Times New Roman"/>
              </a:rPr>
              <a:t>Then</a:t>
            </a:r>
            <a:r>
              <a:rPr sz="2000" spc="15" dirty="0">
                <a:latin typeface="Times New Roman"/>
                <a:cs typeface="Times New Roman"/>
              </a:rPr>
              <a:t> </a:t>
            </a:r>
            <a:r>
              <a:rPr sz="2000" spc="-5" dirty="0">
                <a:latin typeface="Times New Roman"/>
                <a:cs typeface="Times New Roman"/>
              </a:rPr>
              <a:t>one of</a:t>
            </a:r>
            <a:r>
              <a:rPr sz="2000" spc="5" dirty="0">
                <a:latin typeface="Times New Roman"/>
                <a:cs typeface="Times New Roman"/>
              </a:rPr>
              <a:t> </a:t>
            </a:r>
            <a:r>
              <a:rPr sz="2000" spc="-5" dirty="0">
                <a:latin typeface="Times New Roman"/>
                <a:cs typeface="Times New Roman"/>
              </a:rPr>
              <a:t>the</a:t>
            </a:r>
            <a:r>
              <a:rPr sz="2000" spc="-10" dirty="0">
                <a:latin typeface="Times New Roman"/>
                <a:cs typeface="Times New Roman"/>
              </a:rPr>
              <a:t> </a:t>
            </a:r>
            <a:r>
              <a:rPr sz="2000" spc="-5" dirty="0">
                <a:latin typeface="Times New Roman"/>
                <a:cs typeface="Times New Roman"/>
              </a:rPr>
              <a:t>14</a:t>
            </a:r>
            <a:r>
              <a:rPr sz="2000" spc="5" dirty="0">
                <a:latin typeface="Times New Roman"/>
                <a:cs typeface="Times New Roman"/>
              </a:rPr>
              <a:t> </a:t>
            </a:r>
            <a:r>
              <a:rPr sz="2000" spc="-5" dirty="0">
                <a:latin typeface="Times New Roman"/>
                <a:cs typeface="Times New Roman"/>
              </a:rPr>
              <a:t>possible </a:t>
            </a:r>
            <a:r>
              <a:rPr sz="2000" spc="-484" dirty="0">
                <a:latin typeface="Times New Roman"/>
                <a:cs typeface="Times New Roman"/>
              </a:rPr>
              <a:t> </a:t>
            </a:r>
            <a:r>
              <a:rPr sz="2000" spc="-5" dirty="0">
                <a:latin typeface="Times New Roman"/>
                <a:cs typeface="Times New Roman"/>
              </a:rPr>
              <a:t>values</a:t>
            </a:r>
            <a:r>
              <a:rPr sz="2000" spc="-20" dirty="0">
                <a:latin typeface="Times New Roman"/>
                <a:cs typeface="Times New Roman"/>
              </a:rPr>
              <a:t> </a:t>
            </a:r>
            <a:r>
              <a:rPr sz="2000" spc="-5" dirty="0">
                <a:latin typeface="Times New Roman"/>
                <a:cs typeface="Times New Roman"/>
              </a:rPr>
              <a:t>must</a:t>
            </a:r>
            <a:r>
              <a:rPr sz="2000" spc="-15" dirty="0">
                <a:latin typeface="Times New Roman"/>
                <a:cs typeface="Times New Roman"/>
              </a:rPr>
              <a:t> </a:t>
            </a:r>
            <a:r>
              <a:rPr sz="2000" spc="-5" dirty="0">
                <a:latin typeface="Times New Roman"/>
                <a:cs typeface="Times New Roman"/>
              </a:rPr>
              <a:t>occur</a:t>
            </a:r>
            <a:r>
              <a:rPr sz="2000" spc="-15" dirty="0">
                <a:latin typeface="Times New Roman"/>
                <a:cs typeface="Times New Roman"/>
              </a:rPr>
              <a:t> </a:t>
            </a:r>
            <a:r>
              <a:rPr sz="2000" spc="-5" dirty="0">
                <a:latin typeface="Times New Roman"/>
                <a:cs typeface="Times New Roman"/>
              </a:rPr>
              <a:t>at least</a:t>
            </a:r>
            <a:r>
              <a:rPr sz="2000" spc="-20" dirty="0">
                <a:latin typeface="Times New Roman"/>
                <a:cs typeface="Times New Roman"/>
              </a:rPr>
              <a:t> </a:t>
            </a:r>
            <a:r>
              <a:rPr sz="2000" spc="-5" dirty="0">
                <a:latin typeface="Times New Roman"/>
                <a:cs typeface="Times New Roman"/>
              </a:rPr>
              <a:t>3 times</a:t>
            </a:r>
            <a:r>
              <a:rPr sz="2000" spc="-20" dirty="0">
                <a:latin typeface="Times New Roman"/>
                <a:cs typeface="Times New Roman"/>
              </a:rPr>
              <a:t> </a:t>
            </a:r>
            <a:r>
              <a:rPr sz="2000" spc="-5" dirty="0">
                <a:latin typeface="Times New Roman"/>
                <a:cs typeface="Times New Roman"/>
              </a:rPr>
              <a:t>because</a:t>
            </a:r>
            <a:r>
              <a:rPr sz="2000" spc="-10" dirty="0">
                <a:latin typeface="Times New Roman"/>
                <a:cs typeface="Times New Roman"/>
              </a:rPr>
              <a:t> </a:t>
            </a:r>
            <a:r>
              <a:rPr sz="2000" dirty="0">
                <a:latin typeface="Times New Roman"/>
                <a:cs typeface="Times New Roman"/>
              </a:rPr>
              <a:t>2</a:t>
            </a:r>
            <a:r>
              <a:rPr sz="2000" dirty="0">
                <a:latin typeface="Cambria Math"/>
                <a:cs typeface="Cambria Math"/>
              </a:rPr>
              <a:t>⋅</a:t>
            </a:r>
            <a:r>
              <a:rPr sz="2000" dirty="0">
                <a:latin typeface="Times New Roman"/>
                <a:cs typeface="Times New Roman"/>
              </a:rPr>
              <a:t>14</a:t>
            </a:r>
            <a:r>
              <a:rPr sz="2000" spc="-10" dirty="0">
                <a:latin typeface="Times New Roman"/>
                <a:cs typeface="Times New Roman"/>
              </a:rPr>
              <a:t> </a:t>
            </a:r>
            <a:r>
              <a:rPr sz="2000" spc="-5" dirty="0">
                <a:latin typeface="Times New Roman"/>
                <a:cs typeface="Times New Roman"/>
              </a:rPr>
              <a:t>&lt;31.</a:t>
            </a:r>
            <a:endParaRPr sz="2000">
              <a:latin typeface="Times New Roman"/>
              <a:cs typeface="Times New Roman"/>
            </a:endParaRPr>
          </a:p>
          <a:p>
            <a:pPr marL="355600" marR="15240">
              <a:lnSpc>
                <a:spcPct val="100000"/>
              </a:lnSpc>
              <a:spcBef>
                <a:spcPts val="480"/>
              </a:spcBef>
            </a:pPr>
            <a:r>
              <a:rPr sz="2000" spc="-5" dirty="0">
                <a:latin typeface="Times New Roman"/>
                <a:cs typeface="Times New Roman"/>
              </a:rPr>
              <a:t>So</a:t>
            </a:r>
            <a:r>
              <a:rPr sz="2000" spc="5" dirty="0">
                <a:latin typeface="Times New Roman"/>
                <a:cs typeface="Times New Roman"/>
              </a:rPr>
              <a:t> </a:t>
            </a:r>
            <a:r>
              <a:rPr sz="2000" spc="-5" dirty="0">
                <a:latin typeface="Times New Roman"/>
                <a:cs typeface="Times New Roman"/>
              </a:rPr>
              <a:t>there are</a:t>
            </a:r>
            <a:r>
              <a:rPr sz="2000" spc="5" dirty="0">
                <a:latin typeface="Times New Roman"/>
                <a:cs typeface="Times New Roman"/>
              </a:rPr>
              <a:t> </a:t>
            </a:r>
            <a:r>
              <a:rPr sz="2000" spc="-5" dirty="0">
                <a:latin typeface="Times New Roman"/>
                <a:cs typeface="Times New Roman"/>
              </a:rPr>
              <a:t>numbers</a:t>
            </a:r>
            <a:r>
              <a:rPr sz="2000" spc="-10" dirty="0">
                <a:latin typeface="Times New Roman"/>
                <a:cs typeface="Times New Roman"/>
              </a:rPr>
              <a:t> </a:t>
            </a:r>
            <a:r>
              <a:rPr sz="2000" spc="-5" dirty="0">
                <a:latin typeface="Times New Roman"/>
                <a:cs typeface="Times New Roman"/>
              </a:rPr>
              <a:t>0≤a</a:t>
            </a:r>
            <a:r>
              <a:rPr sz="2000" spc="10" dirty="0">
                <a:latin typeface="Times New Roman"/>
                <a:cs typeface="Times New Roman"/>
              </a:rPr>
              <a:t> </a:t>
            </a:r>
            <a:r>
              <a:rPr sz="2000" spc="-5" dirty="0">
                <a:latin typeface="Times New Roman"/>
                <a:cs typeface="Times New Roman"/>
              </a:rPr>
              <a:t>&lt;b</a:t>
            </a:r>
            <a:r>
              <a:rPr sz="2000" spc="5" dirty="0">
                <a:latin typeface="Times New Roman"/>
                <a:cs typeface="Times New Roman"/>
              </a:rPr>
              <a:t> </a:t>
            </a:r>
            <a:r>
              <a:rPr sz="2000" spc="-5" dirty="0">
                <a:latin typeface="Times New Roman"/>
                <a:cs typeface="Times New Roman"/>
              </a:rPr>
              <a:t>&lt;c</a:t>
            </a:r>
            <a:r>
              <a:rPr sz="2000" spc="10" dirty="0">
                <a:latin typeface="Times New Roman"/>
                <a:cs typeface="Times New Roman"/>
              </a:rPr>
              <a:t> </a:t>
            </a:r>
            <a:r>
              <a:rPr sz="2000" spc="-5" dirty="0">
                <a:latin typeface="Times New Roman"/>
                <a:cs typeface="Times New Roman"/>
              </a:rPr>
              <a:t>≤30</a:t>
            </a:r>
            <a:r>
              <a:rPr sz="2000" spc="5" dirty="0">
                <a:latin typeface="Times New Roman"/>
                <a:cs typeface="Times New Roman"/>
              </a:rPr>
              <a:t> </a:t>
            </a:r>
            <a:r>
              <a:rPr sz="2000" spc="-5" dirty="0">
                <a:latin typeface="Times New Roman"/>
                <a:cs typeface="Times New Roman"/>
              </a:rPr>
              <a:t>with</a:t>
            </a:r>
            <a:r>
              <a:rPr sz="2000" spc="5" dirty="0">
                <a:latin typeface="Times New Roman"/>
                <a:cs typeface="Times New Roman"/>
              </a:rPr>
              <a:t> </a:t>
            </a:r>
            <a:r>
              <a:rPr sz="2000" spc="-5" dirty="0">
                <a:latin typeface="Times New Roman"/>
                <a:cs typeface="Times New Roman"/>
              </a:rPr>
              <a:t>g(a) =</a:t>
            </a:r>
            <a:r>
              <a:rPr sz="2000" spc="5" dirty="0">
                <a:latin typeface="Times New Roman"/>
                <a:cs typeface="Times New Roman"/>
              </a:rPr>
              <a:t> </a:t>
            </a:r>
            <a:r>
              <a:rPr sz="2000" spc="-5" dirty="0">
                <a:latin typeface="Times New Roman"/>
                <a:cs typeface="Times New Roman"/>
              </a:rPr>
              <a:t>g(b)</a:t>
            </a:r>
            <a:r>
              <a:rPr sz="2000"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spc="-5" dirty="0">
                <a:latin typeface="Times New Roman"/>
                <a:cs typeface="Times New Roman"/>
              </a:rPr>
              <a:t>g(c).</a:t>
            </a:r>
            <a:r>
              <a:rPr sz="2000" spc="-35" dirty="0">
                <a:latin typeface="Times New Roman"/>
                <a:cs typeface="Times New Roman"/>
              </a:rPr>
              <a:t> </a:t>
            </a:r>
            <a:r>
              <a:rPr sz="2000" spc="-5" dirty="0">
                <a:latin typeface="Times New Roman"/>
                <a:cs typeface="Times New Roman"/>
              </a:rPr>
              <a:t>Then</a:t>
            </a:r>
            <a:r>
              <a:rPr sz="2000" spc="10" dirty="0">
                <a:latin typeface="Times New Roman"/>
                <a:cs typeface="Times New Roman"/>
              </a:rPr>
              <a:t> </a:t>
            </a:r>
            <a:r>
              <a:rPr sz="2000" spc="-5" dirty="0">
                <a:latin typeface="Times New Roman"/>
                <a:cs typeface="Times New Roman"/>
              </a:rPr>
              <a:t>f(b)−f(a) </a:t>
            </a:r>
            <a:r>
              <a:rPr sz="2000" spc="-484" dirty="0">
                <a:latin typeface="Times New Roman"/>
                <a:cs typeface="Times New Roman"/>
              </a:rPr>
              <a:t> </a:t>
            </a:r>
            <a:r>
              <a:rPr sz="2000" spc="-5" dirty="0">
                <a:latin typeface="Times New Roman"/>
                <a:cs typeface="Times New Roman"/>
              </a:rPr>
              <a:t>and</a:t>
            </a:r>
            <a:r>
              <a:rPr sz="2000" dirty="0">
                <a:latin typeface="Times New Roman"/>
                <a:cs typeface="Times New Roman"/>
              </a:rPr>
              <a:t> </a:t>
            </a:r>
            <a:r>
              <a:rPr sz="2000" spc="-5" dirty="0">
                <a:latin typeface="Times New Roman"/>
                <a:cs typeface="Times New Roman"/>
              </a:rPr>
              <a:t>f(c)−f(b)</a:t>
            </a:r>
            <a:r>
              <a:rPr sz="2000" spc="-10" dirty="0">
                <a:latin typeface="Times New Roman"/>
                <a:cs typeface="Times New Roman"/>
              </a:rPr>
              <a:t> </a:t>
            </a:r>
            <a:r>
              <a:rPr sz="2000" spc="-5" dirty="0">
                <a:latin typeface="Times New Roman"/>
                <a:cs typeface="Times New Roman"/>
              </a:rPr>
              <a:t>are</a:t>
            </a:r>
            <a:r>
              <a:rPr sz="2000" spc="-15" dirty="0">
                <a:latin typeface="Times New Roman"/>
                <a:cs typeface="Times New Roman"/>
              </a:rPr>
              <a:t> </a:t>
            </a:r>
            <a:r>
              <a:rPr sz="2000" spc="-5" dirty="0">
                <a:latin typeface="Times New Roman"/>
                <a:cs typeface="Times New Roman"/>
              </a:rPr>
              <a:t>both</a:t>
            </a:r>
            <a:r>
              <a:rPr sz="2000" spc="-15" dirty="0">
                <a:latin typeface="Times New Roman"/>
                <a:cs typeface="Times New Roman"/>
              </a:rPr>
              <a:t> </a:t>
            </a:r>
            <a:r>
              <a:rPr sz="2000" spc="-5" dirty="0">
                <a:latin typeface="Times New Roman"/>
                <a:cs typeface="Times New Roman"/>
              </a:rPr>
              <a:t>multiples</a:t>
            </a:r>
            <a:r>
              <a:rPr sz="2000" spc="-20" dirty="0">
                <a:latin typeface="Times New Roman"/>
                <a:cs typeface="Times New Roman"/>
              </a:rPr>
              <a:t> </a:t>
            </a:r>
            <a:r>
              <a:rPr sz="2000" spc="-5" dirty="0">
                <a:latin typeface="Times New Roman"/>
                <a:cs typeface="Times New Roman"/>
              </a:rPr>
              <a:t>of 14</a:t>
            </a:r>
            <a:r>
              <a:rPr sz="2000" dirty="0">
                <a:latin typeface="Times New Roman"/>
                <a:cs typeface="Times New Roman"/>
              </a:rPr>
              <a:t> </a:t>
            </a:r>
            <a:r>
              <a:rPr sz="2000" spc="-5" dirty="0">
                <a:latin typeface="Times New Roman"/>
                <a:cs typeface="Times New Roman"/>
              </a:rPr>
              <a:t>and</a:t>
            </a:r>
            <a:r>
              <a:rPr sz="2000" dirty="0">
                <a:latin typeface="Times New Roman"/>
                <a:cs typeface="Times New Roman"/>
              </a:rPr>
              <a:t> </a:t>
            </a:r>
            <a:r>
              <a:rPr sz="2000" spc="-5" dirty="0">
                <a:latin typeface="Times New Roman"/>
                <a:cs typeface="Times New Roman"/>
              </a:rPr>
              <a:t>are both</a:t>
            </a:r>
            <a:r>
              <a:rPr sz="2000" spc="-15" dirty="0">
                <a:latin typeface="Times New Roman"/>
                <a:cs typeface="Times New Roman"/>
              </a:rPr>
              <a:t> </a:t>
            </a:r>
            <a:r>
              <a:rPr sz="2000" spc="-5" dirty="0">
                <a:latin typeface="Times New Roman"/>
                <a:cs typeface="Times New Roman"/>
              </a:rPr>
              <a:t>positive.</a:t>
            </a:r>
            <a:endParaRPr sz="2000">
              <a:latin typeface="Times New Roman"/>
              <a:cs typeface="Times New Roman"/>
            </a:endParaRPr>
          </a:p>
          <a:p>
            <a:pPr marL="355600" marR="5080">
              <a:lnSpc>
                <a:spcPct val="100000"/>
              </a:lnSpc>
              <a:spcBef>
                <a:spcPts val="480"/>
              </a:spcBef>
            </a:pPr>
            <a:r>
              <a:rPr sz="2000" spc="-5" dirty="0">
                <a:latin typeface="Times New Roman"/>
                <a:cs typeface="Times New Roman"/>
              </a:rPr>
              <a:t>If neither</a:t>
            </a:r>
            <a:r>
              <a:rPr sz="2000" spc="-15" dirty="0">
                <a:latin typeface="Times New Roman"/>
                <a:cs typeface="Times New Roman"/>
              </a:rPr>
              <a:t> </a:t>
            </a:r>
            <a:r>
              <a:rPr sz="2000" spc="-5" dirty="0">
                <a:latin typeface="Times New Roman"/>
                <a:cs typeface="Times New Roman"/>
              </a:rPr>
              <a:t>of</a:t>
            </a:r>
            <a:r>
              <a:rPr sz="2000" spc="5" dirty="0">
                <a:latin typeface="Times New Roman"/>
                <a:cs typeface="Times New Roman"/>
              </a:rPr>
              <a:t> </a:t>
            </a:r>
            <a:r>
              <a:rPr sz="2000" spc="-5" dirty="0">
                <a:latin typeface="Times New Roman"/>
                <a:cs typeface="Times New Roman"/>
              </a:rPr>
              <a:t>them</a:t>
            </a:r>
            <a:r>
              <a:rPr sz="2000" spc="-10" dirty="0">
                <a:latin typeface="Times New Roman"/>
                <a:cs typeface="Times New Roman"/>
              </a:rPr>
              <a:t> </a:t>
            </a:r>
            <a:r>
              <a:rPr sz="2000" spc="-5" dirty="0">
                <a:latin typeface="Times New Roman"/>
                <a:cs typeface="Times New Roman"/>
              </a:rPr>
              <a:t>equals</a:t>
            </a:r>
            <a:r>
              <a:rPr sz="2000" spc="-10" dirty="0">
                <a:latin typeface="Times New Roman"/>
                <a:cs typeface="Times New Roman"/>
              </a:rPr>
              <a:t> </a:t>
            </a:r>
            <a:r>
              <a:rPr sz="2000" spc="-5" dirty="0">
                <a:latin typeface="Times New Roman"/>
                <a:cs typeface="Times New Roman"/>
              </a:rPr>
              <a:t>14,</a:t>
            </a:r>
            <a:r>
              <a:rPr sz="2000" spc="5" dirty="0">
                <a:latin typeface="Times New Roman"/>
                <a:cs typeface="Times New Roman"/>
              </a:rPr>
              <a:t> </a:t>
            </a:r>
            <a:r>
              <a:rPr sz="2000" spc="-5" dirty="0">
                <a:latin typeface="Times New Roman"/>
                <a:cs typeface="Times New Roman"/>
              </a:rPr>
              <a:t>then</a:t>
            </a:r>
            <a:r>
              <a:rPr sz="2000" spc="-10" dirty="0">
                <a:latin typeface="Times New Roman"/>
                <a:cs typeface="Times New Roman"/>
              </a:rPr>
              <a:t> </a:t>
            </a:r>
            <a:r>
              <a:rPr sz="2000" spc="-5" dirty="0">
                <a:latin typeface="Times New Roman"/>
                <a:cs typeface="Times New Roman"/>
              </a:rPr>
              <a:t>f(c)−f(b)</a:t>
            </a:r>
            <a:r>
              <a:rPr sz="2000" spc="-20" dirty="0">
                <a:latin typeface="Times New Roman"/>
                <a:cs typeface="Times New Roman"/>
              </a:rPr>
              <a:t> </a:t>
            </a:r>
            <a:r>
              <a:rPr sz="2000" spc="-5" dirty="0">
                <a:latin typeface="Times New Roman"/>
                <a:cs typeface="Times New Roman"/>
              </a:rPr>
              <a:t>≥</a:t>
            </a:r>
            <a:r>
              <a:rPr sz="2000" spc="15" dirty="0">
                <a:latin typeface="Times New Roman"/>
                <a:cs typeface="Times New Roman"/>
              </a:rPr>
              <a:t> </a:t>
            </a:r>
            <a:r>
              <a:rPr sz="2000" spc="-5" dirty="0">
                <a:latin typeface="Times New Roman"/>
                <a:cs typeface="Times New Roman"/>
              </a:rPr>
              <a:t>28</a:t>
            </a:r>
            <a:r>
              <a:rPr sz="2000" spc="5" dirty="0">
                <a:latin typeface="Times New Roman"/>
                <a:cs typeface="Times New Roman"/>
              </a:rPr>
              <a:t> </a:t>
            </a:r>
            <a:r>
              <a:rPr sz="2000" spc="-5" dirty="0">
                <a:latin typeface="Times New Roman"/>
                <a:cs typeface="Times New Roman"/>
              </a:rPr>
              <a:t>and</a:t>
            </a:r>
            <a:r>
              <a:rPr sz="2000" dirty="0">
                <a:latin typeface="Times New Roman"/>
                <a:cs typeface="Times New Roman"/>
              </a:rPr>
              <a:t> </a:t>
            </a:r>
            <a:r>
              <a:rPr sz="2000" spc="-5" dirty="0">
                <a:latin typeface="Times New Roman"/>
                <a:cs typeface="Times New Roman"/>
              </a:rPr>
              <a:t>f(b) −</a:t>
            </a:r>
            <a:r>
              <a:rPr sz="2000" dirty="0">
                <a:latin typeface="Times New Roman"/>
                <a:cs typeface="Times New Roman"/>
              </a:rPr>
              <a:t> </a:t>
            </a:r>
            <a:r>
              <a:rPr sz="2000" spc="-5" dirty="0">
                <a:latin typeface="Times New Roman"/>
                <a:cs typeface="Times New Roman"/>
              </a:rPr>
              <a:t>f(a)</a:t>
            </a:r>
            <a:r>
              <a:rPr sz="2000" spc="20" dirty="0">
                <a:latin typeface="Times New Roman"/>
                <a:cs typeface="Times New Roman"/>
              </a:rPr>
              <a:t> </a:t>
            </a:r>
            <a:r>
              <a:rPr sz="2000" spc="-5" dirty="0">
                <a:latin typeface="Times New Roman"/>
                <a:cs typeface="Times New Roman"/>
              </a:rPr>
              <a:t>≥</a:t>
            </a:r>
            <a:r>
              <a:rPr sz="2000" spc="15" dirty="0">
                <a:latin typeface="Times New Roman"/>
                <a:cs typeface="Times New Roman"/>
              </a:rPr>
              <a:t> </a:t>
            </a:r>
            <a:r>
              <a:rPr sz="2000" spc="-5" dirty="0">
                <a:latin typeface="Times New Roman"/>
                <a:cs typeface="Times New Roman"/>
              </a:rPr>
              <a:t>28</a:t>
            </a:r>
            <a:r>
              <a:rPr sz="2000" dirty="0">
                <a:latin typeface="Times New Roman"/>
                <a:cs typeface="Times New Roman"/>
              </a:rPr>
              <a:t> </a:t>
            </a:r>
            <a:r>
              <a:rPr sz="2000" spc="-5" dirty="0">
                <a:latin typeface="Times New Roman"/>
                <a:cs typeface="Times New Roman"/>
              </a:rPr>
              <a:t>so</a:t>
            </a:r>
            <a:r>
              <a:rPr sz="2000" spc="5" dirty="0">
                <a:latin typeface="Times New Roman"/>
                <a:cs typeface="Times New Roman"/>
              </a:rPr>
              <a:t> </a:t>
            </a:r>
            <a:r>
              <a:rPr sz="2000" spc="-5" dirty="0">
                <a:latin typeface="Times New Roman"/>
                <a:cs typeface="Times New Roman"/>
              </a:rPr>
              <a:t>that </a:t>
            </a:r>
            <a:r>
              <a:rPr sz="2000" spc="-484" dirty="0">
                <a:latin typeface="Times New Roman"/>
                <a:cs typeface="Times New Roman"/>
              </a:rPr>
              <a:t> </a:t>
            </a:r>
            <a:r>
              <a:rPr sz="2000" spc="-5" dirty="0">
                <a:latin typeface="Times New Roman"/>
                <a:cs typeface="Times New Roman"/>
              </a:rPr>
              <a:t>f(c)</a:t>
            </a:r>
            <a:r>
              <a:rPr sz="2000" spc="5" dirty="0">
                <a:latin typeface="Times New Roman"/>
                <a:cs typeface="Times New Roman"/>
              </a:rPr>
              <a:t> </a:t>
            </a:r>
            <a:r>
              <a:rPr sz="2000" spc="-5" dirty="0">
                <a:latin typeface="Times New Roman"/>
                <a:cs typeface="Times New Roman"/>
              </a:rPr>
              <a:t>≥</a:t>
            </a:r>
            <a:r>
              <a:rPr sz="2000" spc="15" dirty="0">
                <a:latin typeface="Times New Roman"/>
                <a:cs typeface="Times New Roman"/>
              </a:rPr>
              <a:t> </a:t>
            </a:r>
            <a:r>
              <a:rPr sz="2000" spc="-5" dirty="0">
                <a:latin typeface="Times New Roman"/>
                <a:cs typeface="Times New Roman"/>
              </a:rPr>
              <a:t>56+f(a)</a:t>
            </a:r>
            <a:r>
              <a:rPr sz="2000" dirty="0">
                <a:latin typeface="Times New Roman"/>
                <a:cs typeface="Times New Roman"/>
              </a:rPr>
              <a:t> </a:t>
            </a:r>
            <a:r>
              <a:rPr sz="2000" spc="-5" dirty="0">
                <a:latin typeface="Times New Roman"/>
                <a:cs typeface="Times New Roman"/>
              </a:rPr>
              <a:t>≥</a:t>
            </a:r>
            <a:r>
              <a:rPr sz="2000" spc="15" dirty="0">
                <a:latin typeface="Times New Roman"/>
                <a:cs typeface="Times New Roman"/>
              </a:rPr>
              <a:t> </a:t>
            </a:r>
            <a:r>
              <a:rPr sz="2000" spc="-5" dirty="0">
                <a:latin typeface="Times New Roman"/>
                <a:cs typeface="Times New Roman"/>
              </a:rPr>
              <a:t>56,</a:t>
            </a:r>
            <a:r>
              <a:rPr sz="2000" spc="15" dirty="0">
                <a:latin typeface="Times New Roman"/>
                <a:cs typeface="Times New Roman"/>
              </a:rPr>
              <a:t> </a:t>
            </a:r>
            <a:r>
              <a:rPr sz="2000" spc="-5" dirty="0">
                <a:latin typeface="Times New Roman"/>
                <a:cs typeface="Times New Roman"/>
              </a:rPr>
              <a:t>which</a:t>
            </a:r>
            <a:r>
              <a:rPr sz="2000" spc="15" dirty="0">
                <a:latin typeface="Times New Roman"/>
                <a:cs typeface="Times New Roman"/>
              </a:rPr>
              <a:t> </a:t>
            </a:r>
            <a:r>
              <a:rPr sz="2000" spc="-5" dirty="0">
                <a:latin typeface="Times New Roman"/>
                <a:cs typeface="Times New Roman"/>
              </a:rPr>
              <a:t>is</a:t>
            </a:r>
            <a:r>
              <a:rPr sz="2000" spc="5" dirty="0">
                <a:latin typeface="Times New Roman"/>
                <a:cs typeface="Times New Roman"/>
              </a:rPr>
              <a:t> </a:t>
            </a:r>
            <a:r>
              <a:rPr sz="2000" spc="-5" dirty="0">
                <a:latin typeface="Times New Roman"/>
                <a:cs typeface="Times New Roman"/>
              </a:rPr>
              <a:t>impossible.</a:t>
            </a:r>
            <a:r>
              <a:rPr sz="2000" spc="-35" dirty="0">
                <a:latin typeface="Times New Roman"/>
                <a:cs typeface="Times New Roman"/>
              </a:rPr>
              <a:t> </a:t>
            </a:r>
            <a:r>
              <a:rPr sz="2000" spc="-85" dirty="0">
                <a:latin typeface="Times New Roman"/>
                <a:cs typeface="Times New Roman"/>
              </a:rPr>
              <a:t>We</a:t>
            </a:r>
            <a:r>
              <a:rPr sz="2000" spc="20" dirty="0">
                <a:latin typeface="Times New Roman"/>
                <a:cs typeface="Times New Roman"/>
              </a:rPr>
              <a:t> </a:t>
            </a:r>
            <a:r>
              <a:rPr sz="2000" spc="-5" dirty="0">
                <a:latin typeface="Times New Roman"/>
                <a:cs typeface="Times New Roman"/>
              </a:rPr>
              <a:t>conclude</a:t>
            </a:r>
            <a:r>
              <a:rPr sz="2000" dirty="0">
                <a:latin typeface="Times New Roman"/>
                <a:cs typeface="Times New Roman"/>
              </a:rPr>
              <a:t> </a:t>
            </a:r>
            <a:r>
              <a:rPr sz="2000" spc="-5" dirty="0">
                <a:latin typeface="Times New Roman"/>
                <a:cs typeface="Times New Roman"/>
              </a:rPr>
              <a:t>that f(b)</a:t>
            </a:r>
            <a:r>
              <a:rPr sz="2000" spc="10" dirty="0">
                <a:latin typeface="Times New Roman"/>
                <a:cs typeface="Times New Roman"/>
              </a:rPr>
              <a:t> </a:t>
            </a:r>
            <a:r>
              <a:rPr sz="2000" spc="-5" dirty="0">
                <a:latin typeface="Times New Roman"/>
                <a:cs typeface="Times New Roman"/>
              </a:rPr>
              <a:t>−</a:t>
            </a:r>
            <a:r>
              <a:rPr sz="2000" spc="10" dirty="0">
                <a:latin typeface="Times New Roman"/>
                <a:cs typeface="Times New Roman"/>
              </a:rPr>
              <a:t> </a:t>
            </a:r>
            <a:r>
              <a:rPr sz="2000" spc="-5" dirty="0">
                <a:latin typeface="Times New Roman"/>
                <a:cs typeface="Times New Roman"/>
              </a:rPr>
              <a:t>f(a)</a:t>
            </a:r>
            <a:r>
              <a:rPr sz="2000" spc="5" dirty="0">
                <a:latin typeface="Times New Roman"/>
                <a:cs typeface="Times New Roman"/>
              </a:rPr>
              <a:t> </a:t>
            </a:r>
            <a:r>
              <a:rPr sz="2000" spc="-5" dirty="0">
                <a:latin typeface="Times New Roman"/>
                <a:cs typeface="Times New Roman"/>
              </a:rPr>
              <a:t>=14 </a:t>
            </a:r>
            <a:r>
              <a:rPr sz="2000" dirty="0">
                <a:latin typeface="Times New Roman"/>
                <a:cs typeface="Times New Roman"/>
              </a:rPr>
              <a:t> </a:t>
            </a:r>
            <a:r>
              <a:rPr sz="2000" spc="-5" dirty="0">
                <a:latin typeface="Times New Roman"/>
                <a:cs typeface="Times New Roman"/>
              </a:rPr>
              <a:t>or</a:t>
            </a:r>
            <a:r>
              <a:rPr sz="2000" spc="-10" dirty="0">
                <a:latin typeface="Times New Roman"/>
                <a:cs typeface="Times New Roman"/>
              </a:rPr>
              <a:t> </a:t>
            </a:r>
            <a:r>
              <a:rPr sz="2000" spc="-5" dirty="0">
                <a:latin typeface="Times New Roman"/>
                <a:cs typeface="Times New Roman"/>
              </a:rPr>
              <a:t>f(c)</a:t>
            </a:r>
            <a:r>
              <a:rPr sz="2000" spc="-15" dirty="0">
                <a:latin typeface="Times New Roman"/>
                <a:cs typeface="Times New Roman"/>
              </a:rPr>
              <a:t> </a:t>
            </a:r>
            <a:r>
              <a:rPr sz="2000" spc="-5" dirty="0">
                <a:latin typeface="Times New Roman"/>
                <a:cs typeface="Times New Roman"/>
              </a:rPr>
              <a:t>−f(b)</a:t>
            </a:r>
            <a:r>
              <a:rPr sz="2000" spc="-15" dirty="0">
                <a:latin typeface="Times New Roman"/>
                <a:cs typeface="Times New Roman"/>
              </a:rPr>
              <a:t> </a:t>
            </a:r>
            <a:r>
              <a:rPr sz="2000" spc="-5" dirty="0">
                <a:latin typeface="Times New Roman"/>
                <a:cs typeface="Times New Roman"/>
              </a:rPr>
              <a:t>= 14</a:t>
            </a:r>
            <a:r>
              <a:rPr sz="2000" spc="-10" dirty="0">
                <a:latin typeface="Times New Roman"/>
                <a:cs typeface="Times New Roman"/>
              </a:rPr>
              <a:t> </a:t>
            </a:r>
            <a:r>
              <a:rPr sz="2000" spc="-5" dirty="0">
                <a:latin typeface="Times New Roman"/>
                <a:cs typeface="Times New Roman"/>
              </a:rPr>
              <a:t>(or</a:t>
            </a:r>
            <a:r>
              <a:rPr sz="2000" spc="-10" dirty="0">
                <a:latin typeface="Times New Roman"/>
                <a:cs typeface="Times New Roman"/>
              </a:rPr>
              <a:t> </a:t>
            </a:r>
            <a:r>
              <a:rPr sz="2000" spc="-5" dirty="0">
                <a:latin typeface="Times New Roman"/>
                <a:cs typeface="Times New Roman"/>
              </a:rPr>
              <a:t>both).</a:t>
            </a:r>
            <a:endParaRPr sz="2000">
              <a:latin typeface="Times New Roman"/>
              <a:cs typeface="Times New Roman"/>
            </a:endParaRP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34</a:t>
            </a:fld>
            <a:endParaRP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1DDBAEF-E80F-FE4B-A026-30E226160CA6}"/>
              </a:ext>
            </a:extLst>
          </p:cNvPr>
          <p:cNvGraphicFramePr>
            <a:graphicFrameLocks noGrp="1"/>
          </p:cNvGraphicFramePr>
          <p:nvPr/>
        </p:nvGraphicFramePr>
        <p:xfrm>
          <a:off x="1066800" y="990600"/>
          <a:ext cx="6934200" cy="3200400"/>
        </p:xfrm>
        <a:graphic>
          <a:graphicData uri="http://schemas.openxmlformats.org/drawingml/2006/table">
            <a:tbl>
              <a:tblPr firstRow="1" bandRow="1">
                <a:tableStyleId>{69CF1AB2-1976-4502-BF36-3FF5EA218861}</a:tableStyleId>
              </a:tblPr>
              <a:tblGrid>
                <a:gridCol w="9906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990600">
                  <a:extLst>
                    <a:ext uri="{9D8B030D-6E8A-4147-A177-3AD203B41FA5}">
                      <a16:colId xmlns:a16="http://schemas.microsoft.com/office/drawing/2014/main" val="20004"/>
                    </a:ext>
                  </a:extLst>
                </a:gridCol>
                <a:gridCol w="990600">
                  <a:extLst>
                    <a:ext uri="{9D8B030D-6E8A-4147-A177-3AD203B41FA5}">
                      <a16:colId xmlns:a16="http://schemas.microsoft.com/office/drawing/2014/main" val="20005"/>
                    </a:ext>
                  </a:extLst>
                </a:gridCol>
                <a:gridCol w="990600">
                  <a:extLst>
                    <a:ext uri="{9D8B030D-6E8A-4147-A177-3AD203B41FA5}">
                      <a16:colId xmlns:a16="http://schemas.microsoft.com/office/drawing/2014/main" val="20006"/>
                    </a:ext>
                  </a:extLst>
                </a:gridCol>
              </a:tblGrid>
              <a:tr h="589280">
                <a:tc>
                  <a:txBody>
                    <a:bodyPr/>
                    <a:lstStyle/>
                    <a:p>
                      <a:r>
                        <a:rPr lang="en-US" dirty="0"/>
                        <a:t>1</a:t>
                      </a:r>
                    </a:p>
                    <a:p>
                      <a:r>
                        <a:rPr lang="en-US" dirty="0">
                          <a:solidFill>
                            <a:srgbClr val="C00000"/>
                          </a:solidFill>
                        </a:rPr>
                        <a:t>15</a:t>
                      </a:r>
                    </a:p>
                  </a:txBody>
                  <a:tcPr/>
                </a:tc>
                <a:tc>
                  <a:txBody>
                    <a:bodyPr/>
                    <a:lstStyle/>
                    <a:p>
                      <a:r>
                        <a:rPr lang="en-US" dirty="0"/>
                        <a:t>2</a:t>
                      </a:r>
                    </a:p>
                    <a:p>
                      <a:r>
                        <a:rPr lang="en-US" dirty="0">
                          <a:solidFill>
                            <a:srgbClr val="C00000"/>
                          </a:solidFill>
                        </a:rPr>
                        <a:t>16</a:t>
                      </a:r>
                    </a:p>
                  </a:txBody>
                  <a:tcPr/>
                </a:tc>
                <a:tc>
                  <a:txBody>
                    <a:bodyPr/>
                    <a:lstStyle/>
                    <a:p>
                      <a:r>
                        <a:rPr lang="en-US" dirty="0"/>
                        <a:t>4</a:t>
                      </a:r>
                    </a:p>
                    <a:p>
                      <a:r>
                        <a:rPr lang="en-US" dirty="0">
                          <a:solidFill>
                            <a:srgbClr val="C00000"/>
                          </a:solidFill>
                        </a:rPr>
                        <a:t>18</a:t>
                      </a:r>
                    </a:p>
                  </a:txBody>
                  <a:tcPr/>
                </a:tc>
                <a:tc>
                  <a:txBody>
                    <a:bodyPr/>
                    <a:lstStyle/>
                    <a:p>
                      <a:r>
                        <a:rPr lang="en-US" dirty="0"/>
                        <a:t>6</a:t>
                      </a:r>
                    </a:p>
                    <a:p>
                      <a:r>
                        <a:rPr lang="en-US" dirty="0">
                          <a:solidFill>
                            <a:srgbClr val="C00000"/>
                          </a:solidFill>
                        </a:rPr>
                        <a:t>20</a:t>
                      </a:r>
                    </a:p>
                  </a:txBody>
                  <a:tcPr/>
                </a:tc>
                <a:tc>
                  <a:txBody>
                    <a:bodyPr/>
                    <a:lstStyle/>
                    <a:p>
                      <a:r>
                        <a:rPr lang="en-US" dirty="0"/>
                        <a:t>7</a:t>
                      </a:r>
                    </a:p>
                    <a:p>
                      <a:r>
                        <a:rPr lang="en-US" dirty="0">
                          <a:solidFill>
                            <a:srgbClr val="C00000"/>
                          </a:solidFill>
                        </a:rPr>
                        <a:t>21</a:t>
                      </a:r>
                    </a:p>
                  </a:txBody>
                  <a:tcPr/>
                </a:tc>
                <a:tc>
                  <a:txBody>
                    <a:bodyPr/>
                    <a:lstStyle/>
                    <a:p>
                      <a:r>
                        <a:rPr lang="en-US" dirty="0"/>
                        <a:t>10</a:t>
                      </a:r>
                    </a:p>
                    <a:p>
                      <a:r>
                        <a:rPr lang="en-US" dirty="0">
                          <a:solidFill>
                            <a:srgbClr val="C00000"/>
                          </a:solidFill>
                        </a:rPr>
                        <a:t>24</a:t>
                      </a:r>
                    </a:p>
                  </a:txBody>
                  <a:tcPr/>
                </a:tc>
                <a:tc>
                  <a:txBody>
                    <a:bodyPr/>
                    <a:lstStyle/>
                    <a:p>
                      <a:r>
                        <a:rPr lang="en-US" dirty="0"/>
                        <a:t>12</a:t>
                      </a:r>
                    </a:p>
                    <a:p>
                      <a:r>
                        <a:rPr lang="en-US" dirty="0">
                          <a:solidFill>
                            <a:srgbClr val="C00000"/>
                          </a:solidFill>
                        </a:rPr>
                        <a:t>26</a:t>
                      </a:r>
                    </a:p>
                  </a:txBody>
                  <a:tcPr/>
                </a:tc>
                <a:extLst>
                  <a:ext uri="{0D108BD9-81ED-4DB2-BD59-A6C34878D82A}">
                    <a16:rowId xmlns:a16="http://schemas.microsoft.com/office/drawing/2014/main" val="10000"/>
                  </a:ext>
                </a:extLst>
              </a:tr>
              <a:tr h="589280">
                <a:tc>
                  <a:txBody>
                    <a:bodyPr/>
                    <a:lstStyle/>
                    <a:p>
                      <a:r>
                        <a:rPr lang="en-US" b="1" dirty="0"/>
                        <a:t>13</a:t>
                      </a:r>
                    </a:p>
                    <a:p>
                      <a:r>
                        <a:rPr lang="en-US" b="1" dirty="0">
                          <a:solidFill>
                            <a:srgbClr val="C00000"/>
                          </a:solidFill>
                        </a:rPr>
                        <a:t>27</a:t>
                      </a:r>
                    </a:p>
                  </a:txBody>
                  <a:tcPr/>
                </a:tc>
                <a:tc>
                  <a:txBody>
                    <a:bodyPr/>
                    <a:lstStyle/>
                    <a:p>
                      <a:r>
                        <a:rPr lang="en-US" b="1" dirty="0"/>
                        <a:t>15</a:t>
                      </a:r>
                    </a:p>
                    <a:p>
                      <a:r>
                        <a:rPr lang="en-US" b="1" dirty="0">
                          <a:solidFill>
                            <a:srgbClr val="C00000"/>
                          </a:solidFill>
                        </a:rPr>
                        <a:t>29</a:t>
                      </a:r>
                    </a:p>
                  </a:txBody>
                  <a:tcPr/>
                </a:tc>
                <a:tc>
                  <a:txBody>
                    <a:bodyPr/>
                    <a:lstStyle/>
                    <a:p>
                      <a:r>
                        <a:rPr lang="en-US" b="1" dirty="0"/>
                        <a:t>16</a:t>
                      </a:r>
                    </a:p>
                    <a:p>
                      <a:r>
                        <a:rPr lang="en-US" b="1" dirty="0">
                          <a:solidFill>
                            <a:srgbClr val="C00000"/>
                          </a:solidFill>
                        </a:rPr>
                        <a:t>30</a:t>
                      </a:r>
                    </a:p>
                  </a:txBody>
                  <a:tcPr/>
                </a:tc>
                <a:tc>
                  <a:txBody>
                    <a:bodyPr/>
                    <a:lstStyle/>
                    <a:p>
                      <a:r>
                        <a:rPr lang="en-US" b="1" dirty="0"/>
                        <a:t>17</a:t>
                      </a:r>
                    </a:p>
                    <a:p>
                      <a:r>
                        <a:rPr lang="en-US" b="1" dirty="0">
                          <a:solidFill>
                            <a:srgbClr val="C00000"/>
                          </a:solidFill>
                        </a:rPr>
                        <a:t>31</a:t>
                      </a:r>
                    </a:p>
                  </a:txBody>
                  <a:tcPr/>
                </a:tc>
                <a:tc>
                  <a:txBody>
                    <a:bodyPr/>
                    <a:lstStyle/>
                    <a:p>
                      <a:r>
                        <a:rPr lang="en-US" b="1" dirty="0"/>
                        <a:t>18</a:t>
                      </a:r>
                    </a:p>
                    <a:p>
                      <a:r>
                        <a:rPr lang="en-US" b="1" dirty="0">
                          <a:solidFill>
                            <a:srgbClr val="C00000"/>
                          </a:solidFill>
                        </a:rPr>
                        <a:t>32</a:t>
                      </a:r>
                    </a:p>
                  </a:txBody>
                  <a:tcPr/>
                </a:tc>
                <a:tc>
                  <a:txBody>
                    <a:bodyPr/>
                    <a:lstStyle/>
                    <a:p>
                      <a:r>
                        <a:rPr lang="en-US" b="1" dirty="0"/>
                        <a:t>19</a:t>
                      </a:r>
                    </a:p>
                    <a:p>
                      <a:r>
                        <a:rPr lang="en-US" b="1" dirty="0">
                          <a:solidFill>
                            <a:srgbClr val="C00000"/>
                          </a:solidFill>
                        </a:rPr>
                        <a:t>33</a:t>
                      </a:r>
                    </a:p>
                  </a:txBody>
                  <a:tcPr/>
                </a:tc>
                <a:tc>
                  <a:txBody>
                    <a:bodyPr/>
                    <a:lstStyle/>
                    <a:p>
                      <a:r>
                        <a:rPr lang="en-US" b="1" dirty="0"/>
                        <a:t>21</a:t>
                      </a:r>
                    </a:p>
                    <a:p>
                      <a:r>
                        <a:rPr lang="en-US" b="1" dirty="0">
                          <a:solidFill>
                            <a:srgbClr val="C00000"/>
                          </a:solidFill>
                        </a:rPr>
                        <a:t>35</a:t>
                      </a:r>
                    </a:p>
                  </a:txBody>
                  <a:tcPr/>
                </a:tc>
                <a:extLst>
                  <a:ext uri="{0D108BD9-81ED-4DB2-BD59-A6C34878D82A}">
                    <a16:rowId xmlns:a16="http://schemas.microsoft.com/office/drawing/2014/main" val="10001"/>
                  </a:ext>
                </a:extLst>
              </a:tr>
              <a:tr h="589280">
                <a:tc>
                  <a:txBody>
                    <a:bodyPr/>
                    <a:lstStyle/>
                    <a:p>
                      <a:r>
                        <a:rPr lang="en-US" b="1" dirty="0"/>
                        <a:t>22</a:t>
                      </a:r>
                    </a:p>
                    <a:p>
                      <a:r>
                        <a:rPr lang="en-US" b="1" dirty="0">
                          <a:solidFill>
                            <a:srgbClr val="C00000"/>
                          </a:solidFill>
                        </a:rPr>
                        <a:t>36</a:t>
                      </a:r>
                    </a:p>
                  </a:txBody>
                  <a:tcPr/>
                </a:tc>
                <a:tc>
                  <a:txBody>
                    <a:bodyPr/>
                    <a:lstStyle/>
                    <a:p>
                      <a:r>
                        <a:rPr lang="en-US" b="1" dirty="0"/>
                        <a:t>26</a:t>
                      </a:r>
                    </a:p>
                    <a:p>
                      <a:r>
                        <a:rPr lang="en-US" b="1" dirty="0">
                          <a:solidFill>
                            <a:srgbClr val="C00000"/>
                          </a:solidFill>
                        </a:rPr>
                        <a:t>40</a:t>
                      </a:r>
                    </a:p>
                  </a:txBody>
                  <a:tcPr/>
                </a:tc>
                <a:tc>
                  <a:txBody>
                    <a:bodyPr/>
                    <a:lstStyle/>
                    <a:p>
                      <a:r>
                        <a:rPr lang="en-US" b="1" dirty="0"/>
                        <a:t>28</a:t>
                      </a:r>
                    </a:p>
                    <a:p>
                      <a:r>
                        <a:rPr lang="en-US" b="1" dirty="0">
                          <a:solidFill>
                            <a:srgbClr val="C00000"/>
                          </a:solidFill>
                        </a:rPr>
                        <a:t>42</a:t>
                      </a:r>
                    </a:p>
                  </a:txBody>
                  <a:tcPr/>
                </a:tc>
                <a:tc>
                  <a:txBody>
                    <a:bodyPr/>
                    <a:lstStyle/>
                    <a:p>
                      <a:r>
                        <a:rPr lang="en-US" b="1" dirty="0"/>
                        <a:t>30</a:t>
                      </a:r>
                    </a:p>
                    <a:p>
                      <a:r>
                        <a:rPr lang="en-US" b="1" dirty="0">
                          <a:solidFill>
                            <a:srgbClr val="C00000"/>
                          </a:solidFill>
                        </a:rPr>
                        <a:t>44</a:t>
                      </a:r>
                    </a:p>
                  </a:txBody>
                  <a:tcPr/>
                </a:tc>
                <a:tc>
                  <a:txBody>
                    <a:bodyPr/>
                    <a:lstStyle/>
                    <a:p>
                      <a:r>
                        <a:rPr lang="en-US" b="1" dirty="0"/>
                        <a:t>31</a:t>
                      </a:r>
                    </a:p>
                    <a:p>
                      <a:r>
                        <a:rPr lang="en-US" b="1" dirty="0">
                          <a:solidFill>
                            <a:srgbClr val="C00000"/>
                          </a:solidFill>
                        </a:rPr>
                        <a:t>45</a:t>
                      </a:r>
                    </a:p>
                  </a:txBody>
                  <a:tcPr/>
                </a:tc>
                <a:tc>
                  <a:txBody>
                    <a:bodyPr/>
                    <a:lstStyle/>
                    <a:p>
                      <a:r>
                        <a:rPr lang="en-US" b="1" dirty="0"/>
                        <a:t>32</a:t>
                      </a:r>
                    </a:p>
                    <a:p>
                      <a:r>
                        <a:rPr lang="en-US" b="1" dirty="0">
                          <a:solidFill>
                            <a:srgbClr val="C00000"/>
                          </a:solidFill>
                        </a:rPr>
                        <a:t>46</a:t>
                      </a:r>
                    </a:p>
                  </a:txBody>
                  <a:tcPr/>
                </a:tc>
                <a:tc>
                  <a:txBody>
                    <a:bodyPr/>
                    <a:lstStyle/>
                    <a:p>
                      <a:r>
                        <a:rPr lang="en-US" b="1" dirty="0"/>
                        <a:t>33</a:t>
                      </a:r>
                    </a:p>
                    <a:p>
                      <a:r>
                        <a:rPr lang="en-US" b="1" dirty="0">
                          <a:solidFill>
                            <a:srgbClr val="C00000"/>
                          </a:solidFill>
                        </a:rPr>
                        <a:t>47</a:t>
                      </a:r>
                    </a:p>
                  </a:txBody>
                  <a:tcPr/>
                </a:tc>
                <a:extLst>
                  <a:ext uri="{0D108BD9-81ED-4DB2-BD59-A6C34878D82A}">
                    <a16:rowId xmlns:a16="http://schemas.microsoft.com/office/drawing/2014/main" val="10002"/>
                  </a:ext>
                </a:extLst>
              </a:tr>
              <a:tr h="589280">
                <a:tc>
                  <a:txBody>
                    <a:bodyPr/>
                    <a:lstStyle/>
                    <a:p>
                      <a:r>
                        <a:rPr lang="en-US" b="1" dirty="0"/>
                        <a:t>34</a:t>
                      </a:r>
                    </a:p>
                    <a:p>
                      <a:r>
                        <a:rPr lang="en-US" b="1" dirty="0">
                          <a:solidFill>
                            <a:srgbClr val="C00000"/>
                          </a:solidFill>
                        </a:rPr>
                        <a:t>48</a:t>
                      </a:r>
                    </a:p>
                  </a:txBody>
                  <a:tcPr/>
                </a:tc>
                <a:tc>
                  <a:txBody>
                    <a:bodyPr/>
                    <a:lstStyle/>
                    <a:p>
                      <a:r>
                        <a:rPr lang="en-US" b="1" dirty="0"/>
                        <a:t>36</a:t>
                      </a:r>
                    </a:p>
                    <a:p>
                      <a:r>
                        <a:rPr lang="en-US" b="1" dirty="0">
                          <a:solidFill>
                            <a:srgbClr val="C00000"/>
                          </a:solidFill>
                        </a:rPr>
                        <a:t>50</a:t>
                      </a:r>
                    </a:p>
                  </a:txBody>
                  <a:tcPr/>
                </a:tc>
                <a:tc>
                  <a:txBody>
                    <a:bodyPr/>
                    <a:lstStyle/>
                    <a:p>
                      <a:r>
                        <a:rPr lang="en-US" b="1" dirty="0"/>
                        <a:t>37</a:t>
                      </a:r>
                    </a:p>
                    <a:p>
                      <a:r>
                        <a:rPr lang="en-US" b="1" dirty="0">
                          <a:solidFill>
                            <a:srgbClr val="C00000"/>
                          </a:solidFill>
                        </a:rPr>
                        <a:t>51</a:t>
                      </a:r>
                    </a:p>
                  </a:txBody>
                  <a:tcPr/>
                </a:tc>
                <a:tc>
                  <a:txBody>
                    <a:bodyPr/>
                    <a:lstStyle/>
                    <a:p>
                      <a:r>
                        <a:rPr lang="en-US" b="1" dirty="0"/>
                        <a:t>38</a:t>
                      </a:r>
                    </a:p>
                    <a:p>
                      <a:r>
                        <a:rPr lang="en-US" b="1" dirty="0">
                          <a:solidFill>
                            <a:srgbClr val="C00000"/>
                          </a:solidFill>
                        </a:rPr>
                        <a:t>52</a:t>
                      </a:r>
                    </a:p>
                  </a:txBody>
                  <a:tcPr/>
                </a:tc>
                <a:tc>
                  <a:txBody>
                    <a:bodyPr/>
                    <a:lstStyle/>
                    <a:p>
                      <a:r>
                        <a:rPr lang="en-US" b="1" dirty="0"/>
                        <a:t>40</a:t>
                      </a:r>
                    </a:p>
                    <a:p>
                      <a:r>
                        <a:rPr lang="en-US" b="1" dirty="0">
                          <a:solidFill>
                            <a:srgbClr val="C00000"/>
                          </a:solidFill>
                        </a:rPr>
                        <a:t>54</a:t>
                      </a:r>
                    </a:p>
                  </a:txBody>
                  <a:tcPr/>
                </a:tc>
                <a:tc>
                  <a:txBody>
                    <a:bodyPr/>
                    <a:lstStyle/>
                    <a:p>
                      <a:r>
                        <a:rPr lang="en-US" b="1" dirty="0"/>
                        <a:t>41</a:t>
                      </a:r>
                    </a:p>
                    <a:p>
                      <a:r>
                        <a:rPr lang="en-US" b="1" dirty="0">
                          <a:solidFill>
                            <a:srgbClr val="C00000"/>
                          </a:solidFill>
                        </a:rPr>
                        <a:t>55</a:t>
                      </a:r>
                    </a:p>
                  </a:txBody>
                  <a:tcPr/>
                </a:tc>
                <a:tc>
                  <a:txBody>
                    <a:bodyPr/>
                    <a:lstStyle/>
                    <a:p>
                      <a:r>
                        <a:rPr lang="en-US" b="1" dirty="0"/>
                        <a:t>42</a:t>
                      </a:r>
                    </a:p>
                    <a:p>
                      <a:r>
                        <a:rPr lang="en-US" b="1" dirty="0">
                          <a:solidFill>
                            <a:srgbClr val="C00000"/>
                          </a:solidFill>
                        </a:rPr>
                        <a:t>56</a:t>
                      </a:r>
                    </a:p>
                  </a:txBody>
                  <a:tcPr/>
                </a:tc>
                <a:extLst>
                  <a:ext uri="{0D108BD9-81ED-4DB2-BD59-A6C34878D82A}">
                    <a16:rowId xmlns:a16="http://schemas.microsoft.com/office/drawing/2014/main" val="10003"/>
                  </a:ext>
                </a:extLst>
              </a:tr>
              <a:tr h="589280">
                <a:tc>
                  <a:txBody>
                    <a:bodyPr/>
                    <a:lstStyle/>
                    <a:p>
                      <a:r>
                        <a:rPr lang="en-US" b="1" dirty="0"/>
                        <a:t>44</a:t>
                      </a:r>
                    </a:p>
                    <a:p>
                      <a:r>
                        <a:rPr lang="en-US" b="1" dirty="0">
                          <a:solidFill>
                            <a:srgbClr val="C00000"/>
                          </a:solidFill>
                        </a:rPr>
                        <a:t>58</a:t>
                      </a:r>
                    </a:p>
                  </a:txBody>
                  <a:tcPr/>
                </a:tc>
                <a:tc>
                  <a:txBody>
                    <a:bodyPr/>
                    <a:lstStyle/>
                    <a:p>
                      <a:r>
                        <a:rPr lang="en-US" b="1" dirty="0"/>
                        <a:t>45</a:t>
                      </a:r>
                    </a:p>
                    <a:p>
                      <a:r>
                        <a:rPr lang="en-US" b="1" dirty="0">
                          <a:solidFill>
                            <a:srgbClr val="C00000"/>
                          </a:solidFill>
                        </a:rPr>
                        <a:t>59</a:t>
                      </a:r>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extLst>
                  <a:ext uri="{0D108BD9-81ED-4DB2-BD59-A6C34878D82A}">
                    <a16:rowId xmlns:a16="http://schemas.microsoft.com/office/drawing/2014/main" val="10004"/>
                  </a:ext>
                </a:extLst>
              </a:tr>
            </a:tbl>
          </a:graphicData>
        </a:graphic>
      </p:graphicFrame>
      <p:sp>
        <p:nvSpPr>
          <p:cNvPr id="13364" name="TextBox 2">
            <a:extLst>
              <a:ext uri="{FF2B5EF4-FFF2-40B4-BE49-F238E27FC236}">
                <a16:creationId xmlns:a16="http://schemas.microsoft.com/office/drawing/2014/main" id="{D2FEA3BF-254C-634C-A564-B0277D1290E1}"/>
              </a:ext>
            </a:extLst>
          </p:cNvPr>
          <p:cNvSpPr txBox="1">
            <a:spLocks noChangeArrowheads="1"/>
          </p:cNvSpPr>
          <p:nvPr/>
        </p:nvSpPr>
        <p:spPr bwMode="auto">
          <a:xfrm>
            <a:off x="1143000" y="4800600"/>
            <a:ext cx="6400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a:t>Red number is black number + 14.  We have 30 black and 30 red values all less than 59.  Pigeonhole principle says that two of them must have the same value.</a:t>
            </a:r>
          </a:p>
        </p:txBody>
      </p:sp>
      <p:sp>
        <p:nvSpPr>
          <p:cNvPr id="4" name="object 8">
            <a:extLst>
              <a:ext uri="{FF2B5EF4-FFF2-40B4-BE49-F238E27FC236}">
                <a16:creationId xmlns:a16="http://schemas.microsoft.com/office/drawing/2014/main" id="{32DC0C9C-9626-384E-A8F5-CF006885FD15}"/>
              </a:ext>
            </a:extLst>
          </p:cNvPr>
          <p:cNvSpPr txBox="1">
            <a:spLocks noGrp="1"/>
          </p:cNvSpPr>
          <p:nvPr>
            <p:ph type="sldNum" sz="quarter" idx="7"/>
          </p:nvPr>
        </p:nvSpPr>
        <p:spPr>
          <a:xfrm>
            <a:off x="8401811" y="6462966"/>
            <a:ext cx="243204" cy="177800"/>
          </a:xfrm>
          <a:prstGeom prst="rect">
            <a:avLst/>
          </a:prstGeom>
        </p:spPr>
        <p:txBody>
          <a:bodyPr vert="horz" wrap="square" lIns="0" tIns="0" rIns="0" bIns="0" rtlCol="0">
            <a:spAutoFit/>
          </a:bodyPr>
          <a:lstStyle/>
          <a:p>
            <a:pPr marL="38100">
              <a:lnSpc>
                <a:spcPts val="1240"/>
              </a:lnSpc>
            </a:pPr>
            <a:fld id="{81D60167-4931-47E6-BA6A-407CBD079E47}" type="slidenum">
              <a:rPr dirty="0"/>
              <a:t>35</a:t>
            </a:fld>
            <a:endParaRPr dirty="0"/>
          </a:p>
        </p:txBody>
      </p:sp>
    </p:spTree>
    <p:extLst>
      <p:ext uri="{BB962C8B-B14F-4D97-AF65-F5344CB8AC3E}">
        <p14:creationId xmlns:p14="http://schemas.microsoft.com/office/powerpoint/2010/main" val="25952594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669A97E-F002-E749-80E5-447E343DFC2A}"/>
              </a:ext>
            </a:extLst>
          </p:cNvPr>
          <p:cNvGraphicFramePr>
            <a:graphicFrameLocks noGrp="1"/>
          </p:cNvGraphicFramePr>
          <p:nvPr/>
        </p:nvGraphicFramePr>
        <p:xfrm>
          <a:off x="1066800" y="990600"/>
          <a:ext cx="6934200" cy="3200400"/>
        </p:xfrm>
        <a:graphic>
          <a:graphicData uri="http://schemas.openxmlformats.org/drawingml/2006/table">
            <a:tbl>
              <a:tblPr firstRow="1" bandRow="1">
                <a:tableStyleId>{69CF1AB2-1976-4502-BF36-3FF5EA218861}</a:tableStyleId>
              </a:tblPr>
              <a:tblGrid>
                <a:gridCol w="9906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990600">
                  <a:extLst>
                    <a:ext uri="{9D8B030D-6E8A-4147-A177-3AD203B41FA5}">
                      <a16:colId xmlns:a16="http://schemas.microsoft.com/office/drawing/2014/main" val="20004"/>
                    </a:ext>
                  </a:extLst>
                </a:gridCol>
                <a:gridCol w="990600">
                  <a:extLst>
                    <a:ext uri="{9D8B030D-6E8A-4147-A177-3AD203B41FA5}">
                      <a16:colId xmlns:a16="http://schemas.microsoft.com/office/drawing/2014/main" val="20005"/>
                    </a:ext>
                  </a:extLst>
                </a:gridCol>
                <a:gridCol w="990600">
                  <a:extLst>
                    <a:ext uri="{9D8B030D-6E8A-4147-A177-3AD203B41FA5}">
                      <a16:colId xmlns:a16="http://schemas.microsoft.com/office/drawing/2014/main" val="20006"/>
                    </a:ext>
                  </a:extLst>
                </a:gridCol>
              </a:tblGrid>
              <a:tr h="589280">
                <a:tc>
                  <a:txBody>
                    <a:bodyPr/>
                    <a:lstStyle/>
                    <a:p>
                      <a:r>
                        <a:rPr lang="en-US" dirty="0"/>
                        <a:t>1</a:t>
                      </a:r>
                    </a:p>
                    <a:p>
                      <a:r>
                        <a:rPr lang="en-US" dirty="0">
                          <a:solidFill>
                            <a:srgbClr val="C00000"/>
                          </a:solidFill>
                        </a:rPr>
                        <a:t>15</a:t>
                      </a:r>
                    </a:p>
                  </a:txBody>
                  <a:tcPr/>
                </a:tc>
                <a:tc>
                  <a:txBody>
                    <a:bodyPr/>
                    <a:lstStyle/>
                    <a:p>
                      <a:r>
                        <a:rPr lang="en-US" dirty="0"/>
                        <a:t>2</a:t>
                      </a:r>
                    </a:p>
                    <a:p>
                      <a:r>
                        <a:rPr lang="en-US" dirty="0">
                          <a:solidFill>
                            <a:srgbClr val="C00000"/>
                          </a:solidFill>
                        </a:rPr>
                        <a:t>16</a:t>
                      </a:r>
                    </a:p>
                  </a:txBody>
                  <a:tcPr/>
                </a:tc>
                <a:tc>
                  <a:txBody>
                    <a:bodyPr/>
                    <a:lstStyle/>
                    <a:p>
                      <a:r>
                        <a:rPr lang="en-US" dirty="0"/>
                        <a:t>4</a:t>
                      </a:r>
                    </a:p>
                    <a:p>
                      <a:r>
                        <a:rPr lang="en-US" dirty="0">
                          <a:solidFill>
                            <a:srgbClr val="C00000"/>
                          </a:solidFill>
                        </a:rPr>
                        <a:t>18</a:t>
                      </a:r>
                    </a:p>
                  </a:txBody>
                  <a:tcPr/>
                </a:tc>
                <a:tc>
                  <a:txBody>
                    <a:bodyPr/>
                    <a:lstStyle/>
                    <a:p>
                      <a:r>
                        <a:rPr lang="en-US" dirty="0"/>
                        <a:t>6</a:t>
                      </a:r>
                    </a:p>
                    <a:p>
                      <a:r>
                        <a:rPr lang="en-US" dirty="0">
                          <a:solidFill>
                            <a:srgbClr val="C00000"/>
                          </a:solidFill>
                        </a:rPr>
                        <a:t>20</a:t>
                      </a:r>
                    </a:p>
                  </a:txBody>
                  <a:tcPr/>
                </a:tc>
                <a:tc>
                  <a:txBody>
                    <a:bodyPr/>
                    <a:lstStyle/>
                    <a:p>
                      <a:r>
                        <a:rPr lang="en-US" dirty="0"/>
                        <a:t>7</a:t>
                      </a:r>
                    </a:p>
                    <a:p>
                      <a:r>
                        <a:rPr lang="en-US" dirty="0">
                          <a:solidFill>
                            <a:srgbClr val="C00000"/>
                          </a:solidFill>
                        </a:rPr>
                        <a:t>21</a:t>
                      </a:r>
                    </a:p>
                  </a:txBody>
                  <a:tcPr/>
                </a:tc>
                <a:tc>
                  <a:txBody>
                    <a:bodyPr/>
                    <a:lstStyle/>
                    <a:p>
                      <a:r>
                        <a:rPr lang="en-US" dirty="0"/>
                        <a:t>10</a:t>
                      </a:r>
                    </a:p>
                    <a:p>
                      <a:r>
                        <a:rPr lang="en-US" dirty="0">
                          <a:solidFill>
                            <a:srgbClr val="C00000"/>
                          </a:solidFill>
                        </a:rPr>
                        <a:t>24</a:t>
                      </a:r>
                    </a:p>
                  </a:txBody>
                  <a:tcPr/>
                </a:tc>
                <a:tc>
                  <a:txBody>
                    <a:bodyPr/>
                    <a:lstStyle/>
                    <a:p>
                      <a:r>
                        <a:rPr lang="en-US" dirty="0"/>
                        <a:t>12</a:t>
                      </a:r>
                    </a:p>
                    <a:p>
                      <a:r>
                        <a:rPr lang="en-US" dirty="0">
                          <a:solidFill>
                            <a:srgbClr val="C00000"/>
                          </a:solidFill>
                        </a:rPr>
                        <a:t>26</a:t>
                      </a:r>
                    </a:p>
                  </a:txBody>
                  <a:tcPr/>
                </a:tc>
                <a:extLst>
                  <a:ext uri="{0D108BD9-81ED-4DB2-BD59-A6C34878D82A}">
                    <a16:rowId xmlns:a16="http://schemas.microsoft.com/office/drawing/2014/main" val="10000"/>
                  </a:ext>
                </a:extLst>
              </a:tr>
              <a:tr h="589280">
                <a:tc>
                  <a:txBody>
                    <a:bodyPr/>
                    <a:lstStyle/>
                    <a:p>
                      <a:r>
                        <a:rPr lang="en-US" b="1" dirty="0"/>
                        <a:t>13</a:t>
                      </a:r>
                    </a:p>
                    <a:p>
                      <a:r>
                        <a:rPr lang="en-US" b="1" dirty="0">
                          <a:solidFill>
                            <a:srgbClr val="C00000"/>
                          </a:solidFill>
                        </a:rPr>
                        <a:t>27</a:t>
                      </a:r>
                    </a:p>
                  </a:txBody>
                  <a:tcPr/>
                </a:tc>
                <a:tc>
                  <a:txBody>
                    <a:bodyPr/>
                    <a:lstStyle/>
                    <a:p>
                      <a:r>
                        <a:rPr lang="en-US" b="1" dirty="0"/>
                        <a:t>15</a:t>
                      </a:r>
                    </a:p>
                    <a:p>
                      <a:r>
                        <a:rPr lang="en-US" b="1" dirty="0">
                          <a:solidFill>
                            <a:srgbClr val="C00000"/>
                          </a:solidFill>
                        </a:rPr>
                        <a:t>29</a:t>
                      </a:r>
                    </a:p>
                  </a:txBody>
                  <a:tcPr/>
                </a:tc>
                <a:tc>
                  <a:txBody>
                    <a:bodyPr/>
                    <a:lstStyle/>
                    <a:p>
                      <a:r>
                        <a:rPr lang="en-US" b="1" dirty="0"/>
                        <a:t>16</a:t>
                      </a:r>
                    </a:p>
                    <a:p>
                      <a:r>
                        <a:rPr lang="en-US" b="1" dirty="0">
                          <a:solidFill>
                            <a:srgbClr val="C00000"/>
                          </a:solidFill>
                        </a:rPr>
                        <a:t>30</a:t>
                      </a:r>
                    </a:p>
                  </a:txBody>
                  <a:tcPr/>
                </a:tc>
                <a:tc>
                  <a:txBody>
                    <a:bodyPr/>
                    <a:lstStyle/>
                    <a:p>
                      <a:r>
                        <a:rPr lang="en-US" b="1" dirty="0"/>
                        <a:t>17</a:t>
                      </a:r>
                    </a:p>
                    <a:p>
                      <a:r>
                        <a:rPr lang="en-US" b="1" dirty="0">
                          <a:solidFill>
                            <a:srgbClr val="C00000"/>
                          </a:solidFill>
                        </a:rPr>
                        <a:t>31</a:t>
                      </a:r>
                    </a:p>
                  </a:txBody>
                  <a:tcPr/>
                </a:tc>
                <a:tc>
                  <a:txBody>
                    <a:bodyPr/>
                    <a:lstStyle/>
                    <a:p>
                      <a:r>
                        <a:rPr lang="en-US" b="1" dirty="0"/>
                        <a:t>18</a:t>
                      </a:r>
                    </a:p>
                    <a:p>
                      <a:r>
                        <a:rPr lang="en-US" b="1" dirty="0">
                          <a:solidFill>
                            <a:srgbClr val="C00000"/>
                          </a:solidFill>
                        </a:rPr>
                        <a:t>32</a:t>
                      </a:r>
                    </a:p>
                  </a:txBody>
                  <a:tcPr/>
                </a:tc>
                <a:tc>
                  <a:txBody>
                    <a:bodyPr/>
                    <a:lstStyle/>
                    <a:p>
                      <a:r>
                        <a:rPr lang="en-US" b="1" dirty="0"/>
                        <a:t>19</a:t>
                      </a:r>
                    </a:p>
                    <a:p>
                      <a:r>
                        <a:rPr lang="en-US" b="1" dirty="0">
                          <a:solidFill>
                            <a:srgbClr val="C00000"/>
                          </a:solidFill>
                        </a:rPr>
                        <a:t>33</a:t>
                      </a:r>
                    </a:p>
                  </a:txBody>
                  <a:tcPr/>
                </a:tc>
                <a:tc>
                  <a:txBody>
                    <a:bodyPr/>
                    <a:lstStyle/>
                    <a:p>
                      <a:r>
                        <a:rPr lang="en-US" b="1" dirty="0"/>
                        <a:t>21</a:t>
                      </a:r>
                    </a:p>
                    <a:p>
                      <a:r>
                        <a:rPr lang="en-US" b="1" dirty="0">
                          <a:solidFill>
                            <a:srgbClr val="C00000"/>
                          </a:solidFill>
                        </a:rPr>
                        <a:t>35</a:t>
                      </a:r>
                    </a:p>
                  </a:txBody>
                  <a:tcPr/>
                </a:tc>
                <a:extLst>
                  <a:ext uri="{0D108BD9-81ED-4DB2-BD59-A6C34878D82A}">
                    <a16:rowId xmlns:a16="http://schemas.microsoft.com/office/drawing/2014/main" val="10001"/>
                  </a:ext>
                </a:extLst>
              </a:tr>
              <a:tr h="589280">
                <a:tc>
                  <a:txBody>
                    <a:bodyPr/>
                    <a:lstStyle/>
                    <a:p>
                      <a:r>
                        <a:rPr lang="en-US" b="1" dirty="0"/>
                        <a:t>22</a:t>
                      </a:r>
                    </a:p>
                    <a:p>
                      <a:r>
                        <a:rPr lang="en-US" b="1" dirty="0">
                          <a:solidFill>
                            <a:srgbClr val="C00000"/>
                          </a:solidFill>
                        </a:rPr>
                        <a:t>36</a:t>
                      </a:r>
                    </a:p>
                  </a:txBody>
                  <a:tcPr/>
                </a:tc>
                <a:tc>
                  <a:txBody>
                    <a:bodyPr/>
                    <a:lstStyle/>
                    <a:p>
                      <a:r>
                        <a:rPr lang="en-US" b="1" dirty="0"/>
                        <a:t>26</a:t>
                      </a:r>
                    </a:p>
                    <a:p>
                      <a:r>
                        <a:rPr lang="en-US" b="1" dirty="0">
                          <a:solidFill>
                            <a:srgbClr val="C00000"/>
                          </a:solidFill>
                        </a:rPr>
                        <a:t>40</a:t>
                      </a:r>
                    </a:p>
                  </a:txBody>
                  <a:tcPr/>
                </a:tc>
                <a:tc>
                  <a:txBody>
                    <a:bodyPr/>
                    <a:lstStyle/>
                    <a:p>
                      <a:r>
                        <a:rPr lang="en-US" b="1" dirty="0"/>
                        <a:t>28</a:t>
                      </a:r>
                    </a:p>
                    <a:p>
                      <a:r>
                        <a:rPr lang="en-US" b="1" dirty="0">
                          <a:solidFill>
                            <a:srgbClr val="C00000"/>
                          </a:solidFill>
                        </a:rPr>
                        <a:t>42</a:t>
                      </a:r>
                    </a:p>
                  </a:txBody>
                  <a:tcPr/>
                </a:tc>
                <a:tc>
                  <a:txBody>
                    <a:bodyPr/>
                    <a:lstStyle/>
                    <a:p>
                      <a:r>
                        <a:rPr lang="en-US" b="1" dirty="0"/>
                        <a:t>30</a:t>
                      </a:r>
                    </a:p>
                    <a:p>
                      <a:r>
                        <a:rPr lang="en-US" b="1" dirty="0">
                          <a:solidFill>
                            <a:srgbClr val="C00000"/>
                          </a:solidFill>
                        </a:rPr>
                        <a:t>44</a:t>
                      </a:r>
                    </a:p>
                  </a:txBody>
                  <a:tcPr/>
                </a:tc>
                <a:tc>
                  <a:txBody>
                    <a:bodyPr/>
                    <a:lstStyle/>
                    <a:p>
                      <a:r>
                        <a:rPr lang="en-US" b="1" dirty="0"/>
                        <a:t>31</a:t>
                      </a:r>
                    </a:p>
                    <a:p>
                      <a:r>
                        <a:rPr lang="en-US" b="1" dirty="0">
                          <a:solidFill>
                            <a:srgbClr val="C00000"/>
                          </a:solidFill>
                        </a:rPr>
                        <a:t>45</a:t>
                      </a:r>
                    </a:p>
                  </a:txBody>
                  <a:tcPr/>
                </a:tc>
                <a:tc>
                  <a:txBody>
                    <a:bodyPr/>
                    <a:lstStyle/>
                    <a:p>
                      <a:r>
                        <a:rPr lang="en-US" b="1" dirty="0"/>
                        <a:t>32</a:t>
                      </a:r>
                    </a:p>
                    <a:p>
                      <a:r>
                        <a:rPr lang="en-US" b="1" dirty="0">
                          <a:solidFill>
                            <a:srgbClr val="C00000"/>
                          </a:solidFill>
                        </a:rPr>
                        <a:t>46</a:t>
                      </a:r>
                    </a:p>
                  </a:txBody>
                  <a:tcPr/>
                </a:tc>
                <a:tc>
                  <a:txBody>
                    <a:bodyPr/>
                    <a:lstStyle/>
                    <a:p>
                      <a:r>
                        <a:rPr lang="en-US" b="1" dirty="0"/>
                        <a:t>33</a:t>
                      </a:r>
                    </a:p>
                    <a:p>
                      <a:r>
                        <a:rPr lang="en-US" b="1" dirty="0">
                          <a:solidFill>
                            <a:srgbClr val="C00000"/>
                          </a:solidFill>
                        </a:rPr>
                        <a:t>47</a:t>
                      </a:r>
                    </a:p>
                  </a:txBody>
                  <a:tcPr/>
                </a:tc>
                <a:extLst>
                  <a:ext uri="{0D108BD9-81ED-4DB2-BD59-A6C34878D82A}">
                    <a16:rowId xmlns:a16="http://schemas.microsoft.com/office/drawing/2014/main" val="10002"/>
                  </a:ext>
                </a:extLst>
              </a:tr>
              <a:tr h="589280">
                <a:tc>
                  <a:txBody>
                    <a:bodyPr/>
                    <a:lstStyle/>
                    <a:p>
                      <a:r>
                        <a:rPr lang="en-US" b="1" dirty="0"/>
                        <a:t>34</a:t>
                      </a:r>
                    </a:p>
                    <a:p>
                      <a:r>
                        <a:rPr lang="en-US" b="1" dirty="0">
                          <a:solidFill>
                            <a:srgbClr val="C00000"/>
                          </a:solidFill>
                        </a:rPr>
                        <a:t>48</a:t>
                      </a:r>
                    </a:p>
                  </a:txBody>
                  <a:tcPr/>
                </a:tc>
                <a:tc>
                  <a:txBody>
                    <a:bodyPr/>
                    <a:lstStyle/>
                    <a:p>
                      <a:r>
                        <a:rPr lang="en-US" b="1" dirty="0"/>
                        <a:t>36</a:t>
                      </a:r>
                    </a:p>
                    <a:p>
                      <a:r>
                        <a:rPr lang="en-US" b="1" dirty="0">
                          <a:solidFill>
                            <a:srgbClr val="C00000"/>
                          </a:solidFill>
                        </a:rPr>
                        <a:t>50</a:t>
                      </a:r>
                    </a:p>
                  </a:txBody>
                  <a:tcPr/>
                </a:tc>
                <a:tc>
                  <a:txBody>
                    <a:bodyPr/>
                    <a:lstStyle/>
                    <a:p>
                      <a:r>
                        <a:rPr lang="en-US" b="1" dirty="0"/>
                        <a:t>37</a:t>
                      </a:r>
                    </a:p>
                    <a:p>
                      <a:r>
                        <a:rPr lang="en-US" b="1" dirty="0">
                          <a:solidFill>
                            <a:srgbClr val="C00000"/>
                          </a:solidFill>
                        </a:rPr>
                        <a:t>51</a:t>
                      </a:r>
                    </a:p>
                  </a:txBody>
                  <a:tcPr/>
                </a:tc>
                <a:tc>
                  <a:txBody>
                    <a:bodyPr/>
                    <a:lstStyle/>
                    <a:p>
                      <a:r>
                        <a:rPr lang="en-US" b="1" dirty="0"/>
                        <a:t>38</a:t>
                      </a:r>
                    </a:p>
                    <a:p>
                      <a:r>
                        <a:rPr lang="en-US" b="1" dirty="0">
                          <a:solidFill>
                            <a:srgbClr val="C00000"/>
                          </a:solidFill>
                        </a:rPr>
                        <a:t>52</a:t>
                      </a:r>
                    </a:p>
                  </a:txBody>
                  <a:tcPr/>
                </a:tc>
                <a:tc>
                  <a:txBody>
                    <a:bodyPr/>
                    <a:lstStyle/>
                    <a:p>
                      <a:r>
                        <a:rPr lang="en-US" b="1" dirty="0"/>
                        <a:t>40</a:t>
                      </a:r>
                    </a:p>
                    <a:p>
                      <a:r>
                        <a:rPr lang="en-US" b="1" dirty="0">
                          <a:solidFill>
                            <a:srgbClr val="C00000"/>
                          </a:solidFill>
                        </a:rPr>
                        <a:t>54</a:t>
                      </a:r>
                    </a:p>
                  </a:txBody>
                  <a:tcPr/>
                </a:tc>
                <a:tc>
                  <a:txBody>
                    <a:bodyPr/>
                    <a:lstStyle/>
                    <a:p>
                      <a:r>
                        <a:rPr lang="en-US" b="1" dirty="0"/>
                        <a:t>41</a:t>
                      </a:r>
                    </a:p>
                    <a:p>
                      <a:r>
                        <a:rPr lang="en-US" b="1" dirty="0">
                          <a:solidFill>
                            <a:srgbClr val="C00000"/>
                          </a:solidFill>
                        </a:rPr>
                        <a:t>55</a:t>
                      </a:r>
                    </a:p>
                  </a:txBody>
                  <a:tcPr/>
                </a:tc>
                <a:tc>
                  <a:txBody>
                    <a:bodyPr/>
                    <a:lstStyle/>
                    <a:p>
                      <a:r>
                        <a:rPr lang="en-US" b="1" dirty="0"/>
                        <a:t>42</a:t>
                      </a:r>
                    </a:p>
                    <a:p>
                      <a:r>
                        <a:rPr lang="en-US" b="1" dirty="0">
                          <a:solidFill>
                            <a:srgbClr val="C00000"/>
                          </a:solidFill>
                        </a:rPr>
                        <a:t>56</a:t>
                      </a:r>
                    </a:p>
                  </a:txBody>
                  <a:tcPr/>
                </a:tc>
                <a:extLst>
                  <a:ext uri="{0D108BD9-81ED-4DB2-BD59-A6C34878D82A}">
                    <a16:rowId xmlns:a16="http://schemas.microsoft.com/office/drawing/2014/main" val="10003"/>
                  </a:ext>
                </a:extLst>
              </a:tr>
              <a:tr h="589280">
                <a:tc>
                  <a:txBody>
                    <a:bodyPr/>
                    <a:lstStyle/>
                    <a:p>
                      <a:r>
                        <a:rPr lang="en-US" b="1" dirty="0"/>
                        <a:t>44</a:t>
                      </a:r>
                    </a:p>
                    <a:p>
                      <a:r>
                        <a:rPr lang="en-US" b="1" dirty="0">
                          <a:solidFill>
                            <a:srgbClr val="C00000"/>
                          </a:solidFill>
                        </a:rPr>
                        <a:t>58</a:t>
                      </a:r>
                    </a:p>
                  </a:txBody>
                  <a:tcPr/>
                </a:tc>
                <a:tc>
                  <a:txBody>
                    <a:bodyPr/>
                    <a:lstStyle/>
                    <a:p>
                      <a:r>
                        <a:rPr lang="en-US" b="1" dirty="0"/>
                        <a:t>45</a:t>
                      </a:r>
                    </a:p>
                    <a:p>
                      <a:r>
                        <a:rPr lang="en-US" b="1" dirty="0">
                          <a:solidFill>
                            <a:srgbClr val="C00000"/>
                          </a:solidFill>
                        </a:rPr>
                        <a:t>59</a:t>
                      </a:r>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tc>
                  <a:txBody>
                    <a:bodyPr/>
                    <a:lstStyle/>
                    <a:p>
                      <a:endParaRPr lang="en-US" b="1" dirty="0"/>
                    </a:p>
                  </a:txBody>
                  <a:tcPr/>
                </a:tc>
                <a:extLst>
                  <a:ext uri="{0D108BD9-81ED-4DB2-BD59-A6C34878D82A}">
                    <a16:rowId xmlns:a16="http://schemas.microsoft.com/office/drawing/2014/main" val="10004"/>
                  </a:ext>
                </a:extLst>
              </a:tr>
            </a:tbl>
          </a:graphicData>
        </a:graphic>
      </p:graphicFrame>
      <p:sp>
        <p:nvSpPr>
          <p:cNvPr id="14388" name="TextBox 2">
            <a:extLst>
              <a:ext uri="{FF2B5EF4-FFF2-40B4-BE49-F238E27FC236}">
                <a16:creationId xmlns:a16="http://schemas.microsoft.com/office/drawing/2014/main" id="{FD8A2A60-EA98-FD47-B7F5-092882333A02}"/>
              </a:ext>
            </a:extLst>
          </p:cNvPr>
          <p:cNvSpPr txBox="1">
            <a:spLocks noChangeArrowheads="1"/>
          </p:cNvSpPr>
          <p:nvPr/>
        </p:nvSpPr>
        <p:spPr bwMode="auto">
          <a:xfrm>
            <a:off x="990600" y="4419600"/>
            <a:ext cx="7162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a:t>Exactly 14 games were played from third day to the 10</a:t>
            </a:r>
            <a:r>
              <a:rPr lang="en-US" altLang="en-US" baseline="30000"/>
              <a:t>th</a:t>
            </a:r>
            <a:r>
              <a:rPr lang="en-US" altLang="en-US"/>
              <a:t> day!</a:t>
            </a:r>
          </a:p>
        </p:txBody>
      </p:sp>
      <p:sp>
        <p:nvSpPr>
          <p:cNvPr id="14389" name="Oval 3">
            <a:extLst>
              <a:ext uri="{FF2B5EF4-FFF2-40B4-BE49-F238E27FC236}">
                <a16:creationId xmlns:a16="http://schemas.microsoft.com/office/drawing/2014/main" id="{35736E67-1328-F34E-A3AB-0FC6F5A353A9}"/>
              </a:ext>
            </a:extLst>
          </p:cNvPr>
          <p:cNvSpPr>
            <a:spLocks noChangeArrowheads="1"/>
          </p:cNvSpPr>
          <p:nvPr/>
        </p:nvSpPr>
        <p:spPr bwMode="auto">
          <a:xfrm>
            <a:off x="1828800" y="990600"/>
            <a:ext cx="838200" cy="6858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p>
        </p:txBody>
      </p:sp>
      <p:sp>
        <p:nvSpPr>
          <p:cNvPr id="14390" name="Oval 4">
            <a:extLst>
              <a:ext uri="{FF2B5EF4-FFF2-40B4-BE49-F238E27FC236}">
                <a16:creationId xmlns:a16="http://schemas.microsoft.com/office/drawing/2014/main" id="{DBA3FA8D-AE62-AE4A-99C9-130BDA3A0614}"/>
              </a:ext>
            </a:extLst>
          </p:cNvPr>
          <p:cNvSpPr>
            <a:spLocks noChangeArrowheads="1"/>
          </p:cNvSpPr>
          <p:nvPr/>
        </p:nvSpPr>
        <p:spPr bwMode="auto">
          <a:xfrm>
            <a:off x="2895600" y="1600200"/>
            <a:ext cx="838200" cy="68580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a:p>
        </p:txBody>
      </p:sp>
      <p:sp>
        <p:nvSpPr>
          <p:cNvPr id="6" name="object 8">
            <a:extLst>
              <a:ext uri="{FF2B5EF4-FFF2-40B4-BE49-F238E27FC236}">
                <a16:creationId xmlns:a16="http://schemas.microsoft.com/office/drawing/2014/main" id="{14A09F15-F182-2444-89F1-0D7FD25D3FCB}"/>
              </a:ext>
            </a:extLst>
          </p:cNvPr>
          <p:cNvSpPr txBox="1">
            <a:spLocks noGrp="1"/>
          </p:cNvSpPr>
          <p:nvPr>
            <p:ph type="sldNum" sz="quarter" idx="7"/>
          </p:nvPr>
        </p:nvSpPr>
        <p:spPr>
          <a:xfrm>
            <a:off x="8401811" y="6462966"/>
            <a:ext cx="243204" cy="177800"/>
          </a:xfrm>
          <a:prstGeom prst="rect">
            <a:avLst/>
          </a:prstGeom>
        </p:spPr>
        <p:txBody>
          <a:bodyPr vert="horz" wrap="square" lIns="0" tIns="0" rIns="0" bIns="0" rtlCol="0">
            <a:spAutoFit/>
          </a:bodyPr>
          <a:lstStyle/>
          <a:p>
            <a:pPr marL="38100">
              <a:lnSpc>
                <a:spcPts val="1240"/>
              </a:lnSpc>
            </a:pPr>
            <a:fld id="{81D60167-4931-47E6-BA6A-407CBD079E47}" type="slidenum">
              <a:rPr dirty="0"/>
              <a:t>36</a:t>
            </a:fld>
            <a:endParaRPr dirty="0"/>
          </a:p>
        </p:txBody>
      </p:sp>
    </p:spTree>
    <p:extLst>
      <p:ext uri="{BB962C8B-B14F-4D97-AF65-F5344CB8AC3E}">
        <p14:creationId xmlns:p14="http://schemas.microsoft.com/office/powerpoint/2010/main" val="11366109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73788AE6-54C8-2D45-89BD-F8656577FE0A}"/>
              </a:ext>
            </a:extLst>
          </p:cNvPr>
          <p:cNvSpPr>
            <a:spLocks noGrp="1" noChangeArrowheads="1"/>
          </p:cNvSpPr>
          <p:nvPr>
            <p:ph type="title"/>
          </p:nvPr>
        </p:nvSpPr>
        <p:spPr>
          <a:xfrm>
            <a:off x="459596" y="134524"/>
            <a:ext cx="7998604" cy="2154436"/>
          </a:xfrm>
        </p:spPr>
        <p:txBody>
          <a:bodyPr/>
          <a:lstStyle/>
          <a:p>
            <a:r>
              <a:rPr lang="en-US" altLang="en-US" sz="2800" i="0" dirty="0">
                <a:latin typeface="Times New Roman" panose="02020603050405020304" pitchFamily="18" charset="0"/>
                <a:cs typeface="Times New Roman" panose="02020603050405020304" pitchFamily="18" charset="0"/>
              </a:rPr>
              <a:t>During a month with 30 days a baseball team plays at least 1 game a day, but no more than 45 games. Show that there must be a period of some number of consecutive days during which the team must play exactly 14 games.</a:t>
            </a:r>
          </a:p>
        </p:txBody>
      </p:sp>
      <p:sp>
        <p:nvSpPr>
          <p:cNvPr id="5123" name="Rectangle 3">
            <a:extLst>
              <a:ext uri="{FF2B5EF4-FFF2-40B4-BE49-F238E27FC236}">
                <a16:creationId xmlns:a16="http://schemas.microsoft.com/office/drawing/2014/main" id="{29C3067F-4628-2449-88DC-5E334ED967AB}"/>
              </a:ext>
            </a:extLst>
          </p:cNvPr>
          <p:cNvSpPr>
            <a:spLocks noGrp="1" noChangeArrowheads="1"/>
          </p:cNvSpPr>
          <p:nvPr>
            <p:ph type="body" idx="1"/>
          </p:nvPr>
        </p:nvSpPr>
        <p:spPr/>
        <p:txBody>
          <a:bodyPr/>
          <a:lstStyle/>
          <a:p>
            <a:pPr>
              <a:buFontTx/>
              <a:buNone/>
            </a:pPr>
            <a:r>
              <a:rPr lang="en-US" altLang="en-US" sz="2800" dirty="0"/>
              <a:t>Proof:  Let </a:t>
            </a:r>
            <a:r>
              <a:rPr lang="en-US" altLang="en-US" sz="2800" dirty="0" err="1"/>
              <a:t>a</a:t>
            </a:r>
            <a:r>
              <a:rPr lang="en-US" altLang="en-US" sz="2800" baseline="-25000" dirty="0" err="1"/>
              <a:t>j</a:t>
            </a:r>
            <a:r>
              <a:rPr lang="en-US" altLang="en-US" sz="2800" dirty="0"/>
              <a:t> be the number of games played on or before the </a:t>
            </a:r>
            <a:r>
              <a:rPr lang="en-US" altLang="en-US" sz="2800" dirty="0" err="1"/>
              <a:t>j</a:t>
            </a:r>
            <a:r>
              <a:rPr lang="en-US" altLang="en-US" sz="2800" baseline="30000" dirty="0" err="1"/>
              <a:t>th</a:t>
            </a:r>
            <a:r>
              <a:rPr lang="en-US" altLang="en-US" sz="2800" dirty="0"/>
              <a:t> day of the month.  Then </a:t>
            </a:r>
            <a:r>
              <a:rPr lang="en-US" altLang="en-US" sz="2800" dirty="0">
                <a:solidFill>
                  <a:schemeClr val="accent2"/>
                </a:solidFill>
              </a:rPr>
              <a:t>a</a:t>
            </a:r>
            <a:r>
              <a:rPr lang="en-US" altLang="en-US" sz="2800" baseline="-25000" dirty="0">
                <a:solidFill>
                  <a:schemeClr val="accent2"/>
                </a:solidFill>
              </a:rPr>
              <a:t>1</a:t>
            </a:r>
            <a:r>
              <a:rPr lang="en-US" altLang="en-US" sz="2800" dirty="0">
                <a:solidFill>
                  <a:schemeClr val="accent2"/>
                </a:solidFill>
              </a:rPr>
              <a:t>, a</a:t>
            </a:r>
            <a:r>
              <a:rPr lang="en-US" altLang="en-US" sz="2800" baseline="-25000" dirty="0">
                <a:solidFill>
                  <a:schemeClr val="accent2"/>
                </a:solidFill>
              </a:rPr>
              <a:t>2</a:t>
            </a:r>
            <a:r>
              <a:rPr lang="en-US" altLang="en-US" sz="2800" dirty="0">
                <a:solidFill>
                  <a:schemeClr val="accent2"/>
                </a:solidFill>
              </a:rPr>
              <a:t>, …, a</a:t>
            </a:r>
            <a:r>
              <a:rPr lang="en-US" altLang="en-US" sz="2800" baseline="-25000" dirty="0">
                <a:solidFill>
                  <a:schemeClr val="accent2"/>
                </a:solidFill>
              </a:rPr>
              <a:t>30</a:t>
            </a:r>
            <a:r>
              <a:rPr lang="en-US" altLang="en-US" sz="2800" dirty="0"/>
              <a:t> must be an increasing sequence of distinct positive integers, with </a:t>
            </a:r>
            <a:r>
              <a:rPr lang="en-US" altLang="en-US" sz="2800" dirty="0">
                <a:solidFill>
                  <a:schemeClr val="accent2"/>
                </a:solidFill>
              </a:rPr>
              <a:t>1</a:t>
            </a:r>
            <a:r>
              <a:rPr lang="en-US" altLang="en-US" sz="2800" dirty="0">
                <a:solidFill>
                  <a:schemeClr val="accent2"/>
                </a:solidFill>
                <a:sym typeface="Symbol" pitchFamily="2" charset="2"/>
              </a:rPr>
              <a:t>a</a:t>
            </a:r>
            <a:r>
              <a:rPr lang="en-US" altLang="en-US" sz="2800" baseline="-25000" dirty="0">
                <a:solidFill>
                  <a:schemeClr val="accent2"/>
                </a:solidFill>
                <a:sym typeface="Symbol" pitchFamily="2" charset="2"/>
              </a:rPr>
              <a:t>j</a:t>
            </a:r>
            <a:r>
              <a:rPr lang="en-US" altLang="en-US" sz="2800" dirty="0">
                <a:solidFill>
                  <a:schemeClr val="accent2"/>
                </a:solidFill>
                <a:sym typeface="Symbol" pitchFamily="2" charset="2"/>
              </a:rPr>
              <a:t> 45</a:t>
            </a:r>
            <a:r>
              <a:rPr lang="en-US" altLang="en-US" sz="2800" dirty="0">
                <a:sym typeface="Symbol" pitchFamily="2" charset="2"/>
              </a:rPr>
              <a:t>.</a:t>
            </a:r>
          </a:p>
          <a:p>
            <a:pPr>
              <a:spcBef>
                <a:spcPct val="0"/>
              </a:spcBef>
              <a:buFontTx/>
              <a:buNone/>
            </a:pPr>
            <a:r>
              <a:rPr lang="en-US" altLang="en-US" sz="2400" b="1" u="sng" dirty="0">
                <a:sym typeface="Symbol" pitchFamily="2" charset="2"/>
              </a:rPr>
              <a:t>Day of Month		Games Played</a:t>
            </a:r>
          </a:p>
          <a:p>
            <a:pPr>
              <a:spcBef>
                <a:spcPct val="0"/>
              </a:spcBef>
              <a:buFontTx/>
              <a:buNone/>
            </a:pPr>
            <a:r>
              <a:rPr lang="en-US" altLang="en-US" sz="2800" dirty="0">
                <a:sym typeface="Symbol" pitchFamily="2" charset="2"/>
              </a:rPr>
              <a:t>	1				a</a:t>
            </a:r>
            <a:r>
              <a:rPr lang="en-US" altLang="en-US" sz="2800" baseline="-25000" dirty="0">
                <a:sym typeface="Symbol" pitchFamily="2" charset="2"/>
              </a:rPr>
              <a:t>1</a:t>
            </a:r>
            <a:endParaRPr lang="en-US" altLang="en-US" sz="2800" dirty="0">
              <a:sym typeface="Symbol" pitchFamily="2" charset="2"/>
            </a:endParaRPr>
          </a:p>
          <a:p>
            <a:pPr>
              <a:spcBef>
                <a:spcPct val="0"/>
              </a:spcBef>
              <a:buFontTx/>
              <a:buNone/>
            </a:pPr>
            <a:r>
              <a:rPr lang="en-US" altLang="en-US" sz="2800" dirty="0">
                <a:sym typeface="Symbol" pitchFamily="2" charset="2"/>
              </a:rPr>
              <a:t>	2				a</a:t>
            </a:r>
            <a:r>
              <a:rPr lang="en-US" altLang="en-US" sz="2800" baseline="-25000" dirty="0">
                <a:sym typeface="Symbol" pitchFamily="2" charset="2"/>
              </a:rPr>
              <a:t>2</a:t>
            </a:r>
            <a:endParaRPr lang="en-US" altLang="en-US" sz="2800" dirty="0">
              <a:sym typeface="Symbol" pitchFamily="2" charset="2"/>
            </a:endParaRPr>
          </a:p>
          <a:p>
            <a:pPr>
              <a:spcBef>
                <a:spcPct val="0"/>
              </a:spcBef>
              <a:buFontTx/>
              <a:buNone/>
            </a:pPr>
            <a:r>
              <a:rPr lang="en-US" altLang="en-US" sz="2800" dirty="0">
                <a:sym typeface="Symbol" pitchFamily="2" charset="2"/>
              </a:rPr>
              <a:t>	3				a</a:t>
            </a:r>
            <a:r>
              <a:rPr lang="en-US" altLang="en-US" sz="2800" baseline="-25000" dirty="0">
                <a:sym typeface="Symbol" pitchFamily="2" charset="2"/>
              </a:rPr>
              <a:t>3</a:t>
            </a:r>
            <a:endParaRPr lang="en-US" altLang="en-US" sz="2800" dirty="0">
              <a:sym typeface="Symbol" pitchFamily="2" charset="2"/>
            </a:endParaRPr>
          </a:p>
          <a:p>
            <a:pPr>
              <a:spcBef>
                <a:spcPct val="0"/>
              </a:spcBef>
              <a:buFontTx/>
              <a:buNone/>
            </a:pPr>
            <a:r>
              <a:rPr lang="en-US" altLang="en-US" sz="2800" dirty="0">
                <a:sym typeface="Symbol" pitchFamily="2" charset="2"/>
              </a:rPr>
              <a:t>	…				…</a:t>
            </a:r>
          </a:p>
          <a:p>
            <a:pPr>
              <a:spcBef>
                <a:spcPct val="0"/>
              </a:spcBef>
              <a:buFontTx/>
              <a:buNone/>
            </a:pPr>
            <a:r>
              <a:rPr lang="en-US" altLang="en-US" sz="2800" dirty="0">
                <a:sym typeface="Symbol" pitchFamily="2" charset="2"/>
              </a:rPr>
              <a:t>	30				a</a:t>
            </a:r>
            <a:r>
              <a:rPr lang="en-US" altLang="en-US" sz="2800" baseline="-25000" dirty="0">
                <a:sym typeface="Symbol" pitchFamily="2" charset="2"/>
              </a:rPr>
              <a:t>30</a:t>
            </a:r>
            <a:r>
              <a:rPr lang="en-US" altLang="en-US" sz="2800" dirty="0">
                <a:sym typeface="Symbol" pitchFamily="2" charset="2"/>
              </a:rPr>
              <a:t> </a:t>
            </a:r>
          </a:p>
          <a:p>
            <a:pPr>
              <a:buFontTx/>
              <a:buNone/>
            </a:pPr>
            <a:endParaRPr lang="en-US" altLang="en-US" sz="2800" dirty="0">
              <a:sym typeface="Symbol" pitchFamily="2" charset="2"/>
            </a:endParaRPr>
          </a:p>
        </p:txBody>
      </p:sp>
      <p:sp>
        <p:nvSpPr>
          <p:cNvPr id="4" name="object 8">
            <a:extLst>
              <a:ext uri="{FF2B5EF4-FFF2-40B4-BE49-F238E27FC236}">
                <a16:creationId xmlns:a16="http://schemas.microsoft.com/office/drawing/2014/main" id="{A77F1B38-7534-E542-B02E-E4EC36D83859}"/>
              </a:ext>
            </a:extLst>
          </p:cNvPr>
          <p:cNvSpPr txBox="1">
            <a:spLocks noGrp="1"/>
          </p:cNvSpPr>
          <p:nvPr>
            <p:ph type="sldNum" sz="quarter" idx="7"/>
          </p:nvPr>
        </p:nvSpPr>
        <p:spPr>
          <a:xfrm>
            <a:off x="8401811" y="6462966"/>
            <a:ext cx="243204" cy="177800"/>
          </a:xfrm>
          <a:prstGeom prst="rect">
            <a:avLst/>
          </a:prstGeom>
        </p:spPr>
        <p:txBody>
          <a:bodyPr vert="horz" wrap="square" lIns="0" tIns="0" rIns="0" bIns="0" rtlCol="0">
            <a:spAutoFit/>
          </a:bodyPr>
          <a:lstStyle/>
          <a:p>
            <a:pPr marL="38100">
              <a:lnSpc>
                <a:spcPts val="1240"/>
              </a:lnSpc>
            </a:pPr>
            <a:fld id="{81D60167-4931-47E6-BA6A-407CBD079E47}" type="slidenum">
              <a:rPr dirty="0"/>
              <a:t>37</a:t>
            </a:fld>
            <a:endParaRPr dirty="0"/>
          </a:p>
        </p:txBody>
      </p:sp>
    </p:spTree>
    <p:extLst>
      <p:ext uri="{BB962C8B-B14F-4D97-AF65-F5344CB8AC3E}">
        <p14:creationId xmlns:p14="http://schemas.microsoft.com/office/powerpoint/2010/main" val="31135731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2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2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12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uiExpand="1" build="p" bldLvl="2"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a:extLst>
              <a:ext uri="{FF2B5EF4-FFF2-40B4-BE49-F238E27FC236}">
                <a16:creationId xmlns:a16="http://schemas.microsoft.com/office/drawing/2014/main" id="{62CB22AA-24EB-1F43-B5BD-CD217EDF6941}"/>
              </a:ext>
            </a:extLst>
          </p:cNvPr>
          <p:cNvSpPr txBox="1">
            <a:spLocks noChangeArrowheads="1"/>
          </p:cNvSpPr>
          <p:nvPr/>
        </p:nvSpPr>
        <p:spPr bwMode="auto">
          <a:xfrm>
            <a:off x="533400" y="533400"/>
            <a:ext cx="80010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a:t>Moreover, </a:t>
            </a:r>
            <a:r>
              <a:rPr lang="en-US" altLang="en-US">
                <a:solidFill>
                  <a:schemeClr val="accent2"/>
                </a:solidFill>
              </a:rPr>
              <a:t>a</a:t>
            </a:r>
            <a:r>
              <a:rPr lang="en-US" altLang="en-US" baseline="-25000">
                <a:solidFill>
                  <a:schemeClr val="accent2"/>
                </a:solidFill>
              </a:rPr>
              <a:t>1</a:t>
            </a:r>
            <a:r>
              <a:rPr lang="en-US" altLang="en-US">
                <a:solidFill>
                  <a:schemeClr val="accent2"/>
                </a:solidFill>
              </a:rPr>
              <a:t>+14, a</a:t>
            </a:r>
            <a:r>
              <a:rPr lang="en-US" altLang="en-US" baseline="-25000">
                <a:solidFill>
                  <a:schemeClr val="accent2"/>
                </a:solidFill>
              </a:rPr>
              <a:t>2</a:t>
            </a:r>
            <a:r>
              <a:rPr lang="en-US" altLang="en-US">
                <a:solidFill>
                  <a:schemeClr val="accent2"/>
                </a:solidFill>
              </a:rPr>
              <a:t>+14, . . ., a</a:t>
            </a:r>
            <a:r>
              <a:rPr lang="en-US" altLang="en-US" baseline="-25000">
                <a:solidFill>
                  <a:schemeClr val="accent2"/>
                </a:solidFill>
              </a:rPr>
              <a:t>30</a:t>
            </a:r>
            <a:r>
              <a:rPr lang="en-US" altLang="en-US">
                <a:solidFill>
                  <a:schemeClr val="accent2"/>
                </a:solidFill>
              </a:rPr>
              <a:t>+14</a:t>
            </a:r>
            <a:r>
              <a:rPr lang="en-US" altLang="en-US"/>
              <a:t> is also an increasing sequence of distinct positive integers with 15 </a:t>
            </a:r>
            <a:r>
              <a:rPr lang="en-US" altLang="en-US">
                <a:sym typeface="Symbol" pitchFamily="2" charset="2"/>
              </a:rPr>
              <a:t> a</a:t>
            </a:r>
            <a:r>
              <a:rPr lang="en-US" altLang="en-US" baseline="-25000">
                <a:sym typeface="Symbol" pitchFamily="2" charset="2"/>
              </a:rPr>
              <a:t>j</a:t>
            </a:r>
            <a:r>
              <a:rPr lang="en-US" altLang="en-US">
                <a:sym typeface="Symbol" pitchFamily="2" charset="2"/>
              </a:rPr>
              <a:t> + 15  59 .</a:t>
            </a:r>
          </a:p>
          <a:p>
            <a:pPr>
              <a:spcBef>
                <a:spcPct val="50000"/>
              </a:spcBef>
            </a:pPr>
            <a:r>
              <a:rPr lang="en-US" altLang="en-US">
                <a:sym typeface="Symbol" pitchFamily="2" charset="2"/>
              </a:rPr>
              <a:t>Together the two sequences, each containing 30 integers, contain 60 positive integers, all of which are less than or equal to 59.  </a:t>
            </a:r>
          </a:p>
          <a:p>
            <a:pPr>
              <a:spcBef>
                <a:spcPct val="50000"/>
              </a:spcBef>
            </a:pPr>
            <a:r>
              <a:rPr lang="en-US" altLang="en-US">
                <a:sym typeface="Symbol" pitchFamily="2" charset="2"/>
              </a:rPr>
              <a:t>By the pigeonhole principle, at least two of these integers are equal.  Since the integers a</a:t>
            </a:r>
            <a:r>
              <a:rPr lang="en-US" altLang="en-US" baseline="-25000">
                <a:sym typeface="Symbol" pitchFamily="2" charset="2"/>
              </a:rPr>
              <a:t>j</a:t>
            </a:r>
            <a:r>
              <a:rPr lang="en-US" altLang="en-US">
                <a:sym typeface="Symbol" pitchFamily="2" charset="2"/>
              </a:rPr>
              <a:t>, j = 1 to 30, are all distinct and the integers a</a:t>
            </a:r>
            <a:r>
              <a:rPr lang="en-US" altLang="en-US" baseline="-25000">
                <a:sym typeface="Symbol" pitchFamily="2" charset="2"/>
              </a:rPr>
              <a:t>j</a:t>
            </a:r>
            <a:r>
              <a:rPr lang="en-US" altLang="en-US">
                <a:sym typeface="Symbol" pitchFamily="2" charset="2"/>
              </a:rPr>
              <a:t>+14, j = 1 to 30 are all distinct, there must be indices i and j with a</a:t>
            </a:r>
            <a:r>
              <a:rPr lang="en-US" altLang="en-US" baseline="-25000">
                <a:sym typeface="Symbol" pitchFamily="2" charset="2"/>
              </a:rPr>
              <a:t>i</a:t>
            </a:r>
            <a:r>
              <a:rPr lang="en-US" altLang="en-US">
                <a:sym typeface="Symbol" pitchFamily="2" charset="2"/>
              </a:rPr>
              <a:t> = a</a:t>
            </a:r>
            <a:r>
              <a:rPr lang="en-US" altLang="en-US" baseline="-25000">
                <a:sym typeface="Symbol" pitchFamily="2" charset="2"/>
              </a:rPr>
              <a:t>j</a:t>
            </a:r>
            <a:r>
              <a:rPr lang="en-US" altLang="en-US">
                <a:sym typeface="Symbol" pitchFamily="2" charset="2"/>
              </a:rPr>
              <a:t>+14.</a:t>
            </a:r>
          </a:p>
          <a:p>
            <a:pPr>
              <a:spcBef>
                <a:spcPct val="50000"/>
              </a:spcBef>
            </a:pPr>
            <a:r>
              <a:rPr lang="en-US" altLang="en-US">
                <a:sym typeface="Symbol" pitchFamily="2" charset="2"/>
              </a:rPr>
              <a:t>This means that exactly  14 games were played from day j+1 to day i.  </a:t>
            </a:r>
          </a:p>
        </p:txBody>
      </p:sp>
      <p:sp>
        <p:nvSpPr>
          <p:cNvPr id="3" name="object 8">
            <a:extLst>
              <a:ext uri="{FF2B5EF4-FFF2-40B4-BE49-F238E27FC236}">
                <a16:creationId xmlns:a16="http://schemas.microsoft.com/office/drawing/2014/main" id="{4273129C-1494-F44D-ACF7-2B4AD87B4AB2}"/>
              </a:ext>
            </a:extLst>
          </p:cNvPr>
          <p:cNvSpPr txBox="1">
            <a:spLocks noGrp="1"/>
          </p:cNvSpPr>
          <p:nvPr>
            <p:ph type="sldNum" sz="quarter" idx="7"/>
          </p:nvPr>
        </p:nvSpPr>
        <p:spPr>
          <a:xfrm>
            <a:off x="8401811" y="6462966"/>
            <a:ext cx="243204" cy="177800"/>
          </a:xfrm>
          <a:prstGeom prst="rect">
            <a:avLst/>
          </a:prstGeom>
        </p:spPr>
        <p:txBody>
          <a:bodyPr vert="horz" wrap="square" lIns="0" tIns="0" rIns="0" bIns="0" rtlCol="0">
            <a:spAutoFit/>
          </a:bodyPr>
          <a:lstStyle/>
          <a:p>
            <a:pPr marL="38100">
              <a:lnSpc>
                <a:spcPts val="1240"/>
              </a:lnSpc>
            </a:pPr>
            <a:fld id="{81D60167-4931-47E6-BA6A-407CBD079E47}" type="slidenum">
              <a:rPr dirty="0"/>
              <a:t>38</a:t>
            </a:fld>
            <a:endParaRPr dirty="0"/>
          </a:p>
        </p:txBody>
      </p:sp>
    </p:spTree>
    <p:extLst>
      <p:ext uri="{BB962C8B-B14F-4D97-AF65-F5344CB8AC3E}">
        <p14:creationId xmlns:p14="http://schemas.microsoft.com/office/powerpoint/2010/main" val="38308905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 calcmode="lin" valueType="num">
                                      <p:cBhvr additive="base">
                                        <p:cTn id="7" dur="500" fill="hold"/>
                                        <p:tgtEl>
                                          <p:spTgt spid="614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4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6">
                                            <p:txEl>
                                              <p:pRg st="1" end="1"/>
                                            </p:txEl>
                                          </p:spTgt>
                                        </p:tgtEl>
                                        <p:attrNameLst>
                                          <p:attrName>style.visibility</p:attrName>
                                        </p:attrNameLst>
                                      </p:cBhvr>
                                      <p:to>
                                        <p:strVal val="visible"/>
                                      </p:to>
                                    </p:set>
                                    <p:anim calcmode="lin" valueType="num">
                                      <p:cBhvr additive="base">
                                        <p:cTn id="13" dur="500" fill="hold"/>
                                        <p:tgtEl>
                                          <p:spTgt spid="614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4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6">
                                            <p:txEl>
                                              <p:pRg st="2" end="2"/>
                                            </p:txEl>
                                          </p:spTgt>
                                        </p:tgtEl>
                                        <p:attrNameLst>
                                          <p:attrName>style.visibility</p:attrName>
                                        </p:attrNameLst>
                                      </p:cBhvr>
                                      <p:to>
                                        <p:strVal val="visible"/>
                                      </p:to>
                                    </p:set>
                                    <p:anim calcmode="lin" valueType="num">
                                      <p:cBhvr additive="base">
                                        <p:cTn id="19" dur="500" fill="hold"/>
                                        <p:tgtEl>
                                          <p:spTgt spid="614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4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46">
                                            <p:txEl>
                                              <p:pRg st="3" end="3"/>
                                            </p:txEl>
                                          </p:spTgt>
                                        </p:tgtEl>
                                        <p:attrNameLst>
                                          <p:attrName>style.visibility</p:attrName>
                                        </p:attrNameLst>
                                      </p:cBhvr>
                                      <p:to>
                                        <p:strVal val="visible"/>
                                      </p:to>
                                    </p:set>
                                    <p:anim calcmode="lin" valueType="num">
                                      <p:cBhvr additive="base">
                                        <p:cTn id="25" dur="500" fill="hold"/>
                                        <p:tgtEl>
                                          <p:spTgt spid="614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146">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85852" y="0"/>
            <a:ext cx="3221355" cy="513080"/>
          </a:xfrm>
          <a:prstGeom prst="rect">
            <a:avLst/>
          </a:prstGeom>
        </p:spPr>
        <p:txBody>
          <a:bodyPr vert="horz" wrap="square" lIns="0" tIns="12065" rIns="0" bIns="0" rtlCol="0">
            <a:spAutoFit/>
          </a:bodyPr>
          <a:lstStyle/>
          <a:p>
            <a:pPr marL="12700">
              <a:lnSpc>
                <a:spcPct val="100000"/>
              </a:lnSpc>
              <a:spcBef>
                <a:spcPts val="95"/>
              </a:spcBef>
            </a:pPr>
            <a:r>
              <a:rPr sz="3200" spc="-5" dirty="0"/>
              <a:t>Interesting</a:t>
            </a:r>
            <a:r>
              <a:rPr sz="3200" spc="-10" dirty="0"/>
              <a:t> </a:t>
            </a:r>
            <a:r>
              <a:rPr sz="3200" spc="-5" dirty="0"/>
              <a:t>Example 4</a:t>
            </a:r>
            <a:endParaRPr sz="3200"/>
          </a:p>
        </p:txBody>
      </p:sp>
      <p:pic>
        <p:nvPicPr>
          <p:cNvPr id="3" name="object 3"/>
          <p:cNvPicPr/>
          <p:nvPr/>
        </p:nvPicPr>
        <p:blipFill>
          <a:blip r:embed="rId2" cstate="print"/>
          <a:stretch>
            <a:fillRect/>
          </a:stretch>
        </p:blipFill>
        <p:spPr>
          <a:xfrm>
            <a:off x="548640" y="723137"/>
            <a:ext cx="127253" cy="128015"/>
          </a:xfrm>
          <a:prstGeom prst="rect">
            <a:avLst/>
          </a:prstGeom>
        </p:spPr>
      </p:pic>
      <p:pic>
        <p:nvPicPr>
          <p:cNvPr id="4" name="object 4"/>
          <p:cNvPicPr/>
          <p:nvPr/>
        </p:nvPicPr>
        <p:blipFill>
          <a:blip r:embed="rId3" cstate="print"/>
          <a:stretch>
            <a:fillRect/>
          </a:stretch>
        </p:blipFill>
        <p:spPr>
          <a:xfrm>
            <a:off x="888491" y="1271777"/>
            <a:ext cx="127253" cy="128015"/>
          </a:xfrm>
          <a:prstGeom prst="rect">
            <a:avLst/>
          </a:prstGeom>
        </p:spPr>
      </p:pic>
      <p:pic>
        <p:nvPicPr>
          <p:cNvPr id="5" name="object 5"/>
          <p:cNvPicPr/>
          <p:nvPr/>
        </p:nvPicPr>
        <p:blipFill>
          <a:blip r:embed="rId3" cstate="print"/>
          <a:stretch>
            <a:fillRect/>
          </a:stretch>
        </p:blipFill>
        <p:spPr>
          <a:xfrm>
            <a:off x="888491" y="2314194"/>
            <a:ext cx="127253" cy="128015"/>
          </a:xfrm>
          <a:prstGeom prst="rect">
            <a:avLst/>
          </a:prstGeom>
        </p:spPr>
      </p:pic>
      <p:pic>
        <p:nvPicPr>
          <p:cNvPr id="6" name="object 6"/>
          <p:cNvPicPr/>
          <p:nvPr/>
        </p:nvPicPr>
        <p:blipFill>
          <a:blip r:embed="rId4" cstate="print"/>
          <a:stretch>
            <a:fillRect/>
          </a:stretch>
        </p:blipFill>
        <p:spPr>
          <a:xfrm>
            <a:off x="1237488" y="3118104"/>
            <a:ext cx="114300" cy="118110"/>
          </a:xfrm>
          <a:prstGeom prst="rect">
            <a:avLst/>
          </a:prstGeom>
        </p:spPr>
      </p:pic>
      <p:pic>
        <p:nvPicPr>
          <p:cNvPr id="7" name="object 7"/>
          <p:cNvPicPr/>
          <p:nvPr/>
        </p:nvPicPr>
        <p:blipFill>
          <a:blip r:embed="rId4" cstate="print"/>
          <a:stretch>
            <a:fillRect/>
          </a:stretch>
        </p:blipFill>
        <p:spPr>
          <a:xfrm>
            <a:off x="1237488" y="4160520"/>
            <a:ext cx="114300" cy="118110"/>
          </a:xfrm>
          <a:prstGeom prst="rect">
            <a:avLst/>
          </a:prstGeom>
        </p:spPr>
      </p:pic>
      <p:pic>
        <p:nvPicPr>
          <p:cNvPr id="8" name="object 8"/>
          <p:cNvPicPr/>
          <p:nvPr/>
        </p:nvPicPr>
        <p:blipFill>
          <a:blip r:embed="rId4" cstate="print"/>
          <a:stretch>
            <a:fillRect/>
          </a:stretch>
        </p:blipFill>
        <p:spPr>
          <a:xfrm>
            <a:off x="1237488" y="4709159"/>
            <a:ext cx="114300" cy="118110"/>
          </a:xfrm>
          <a:prstGeom prst="rect">
            <a:avLst/>
          </a:prstGeom>
        </p:spPr>
      </p:pic>
      <p:sp>
        <p:nvSpPr>
          <p:cNvPr id="9" name="object 9"/>
          <p:cNvSpPr txBox="1"/>
          <p:nvPr/>
        </p:nvSpPr>
        <p:spPr>
          <a:xfrm>
            <a:off x="878839" y="607567"/>
            <a:ext cx="7724140" cy="5379720"/>
          </a:xfrm>
          <a:prstGeom prst="rect">
            <a:avLst/>
          </a:prstGeom>
        </p:spPr>
        <p:txBody>
          <a:bodyPr vert="horz" wrap="square" lIns="0" tIns="43815" rIns="0" bIns="0" rtlCol="0">
            <a:spAutoFit/>
          </a:bodyPr>
          <a:lstStyle/>
          <a:p>
            <a:pPr marL="12700" marR="400685">
              <a:lnSpc>
                <a:spcPts val="1939"/>
              </a:lnSpc>
              <a:spcBef>
                <a:spcPts val="345"/>
              </a:spcBef>
            </a:pPr>
            <a:r>
              <a:rPr sz="1800" b="1" spc="-10" dirty="0">
                <a:latin typeface="Times New Roman"/>
                <a:cs typeface="Times New Roman"/>
              </a:rPr>
              <a:t>Problem</a:t>
            </a:r>
            <a:r>
              <a:rPr sz="1800" spc="-10" dirty="0">
                <a:latin typeface="Times New Roman"/>
                <a:cs typeface="Times New Roman"/>
              </a:rPr>
              <a:t>:</a:t>
            </a:r>
            <a:r>
              <a:rPr sz="1800" dirty="0">
                <a:latin typeface="Times New Roman"/>
                <a:cs typeface="Times New Roman"/>
              </a:rPr>
              <a:t> Prove </a:t>
            </a:r>
            <a:r>
              <a:rPr sz="1800" spc="-5" dirty="0">
                <a:latin typeface="Times New Roman"/>
                <a:cs typeface="Times New Roman"/>
              </a:rPr>
              <a:t>that</a:t>
            </a:r>
            <a:r>
              <a:rPr sz="1800" spc="5" dirty="0">
                <a:latin typeface="Times New Roman"/>
                <a:cs typeface="Times New Roman"/>
              </a:rPr>
              <a:t> </a:t>
            </a:r>
            <a:r>
              <a:rPr sz="1800" spc="-5" dirty="0">
                <a:latin typeface="Times New Roman"/>
                <a:cs typeface="Times New Roman"/>
              </a:rPr>
              <a:t>at</a:t>
            </a:r>
            <a:r>
              <a:rPr sz="1800" spc="5" dirty="0">
                <a:latin typeface="Times New Roman"/>
                <a:cs typeface="Times New Roman"/>
              </a:rPr>
              <a:t> </a:t>
            </a:r>
            <a:r>
              <a:rPr sz="1800" dirty="0">
                <a:latin typeface="Times New Roman"/>
                <a:cs typeface="Times New Roman"/>
              </a:rPr>
              <a:t>a </a:t>
            </a:r>
            <a:r>
              <a:rPr sz="1800" spc="-5" dirty="0">
                <a:latin typeface="Times New Roman"/>
                <a:cs typeface="Times New Roman"/>
              </a:rPr>
              <a:t>cocktail</a:t>
            </a:r>
            <a:r>
              <a:rPr sz="1800" spc="10" dirty="0">
                <a:latin typeface="Times New Roman"/>
                <a:cs typeface="Times New Roman"/>
              </a:rPr>
              <a:t> </a:t>
            </a:r>
            <a:r>
              <a:rPr sz="1800" spc="-5" dirty="0">
                <a:latin typeface="Times New Roman"/>
                <a:cs typeface="Times New Roman"/>
              </a:rPr>
              <a:t>party</a:t>
            </a:r>
            <a:r>
              <a:rPr sz="1800" spc="5" dirty="0">
                <a:latin typeface="Times New Roman"/>
                <a:cs typeface="Times New Roman"/>
              </a:rPr>
              <a:t> </a:t>
            </a:r>
            <a:r>
              <a:rPr sz="1800" spc="-5" dirty="0">
                <a:latin typeface="Times New Roman"/>
                <a:cs typeface="Times New Roman"/>
              </a:rPr>
              <a:t>with</a:t>
            </a:r>
            <a:r>
              <a:rPr sz="1800" spc="5" dirty="0">
                <a:latin typeface="Times New Roman"/>
                <a:cs typeface="Times New Roman"/>
              </a:rPr>
              <a:t> </a:t>
            </a:r>
            <a:r>
              <a:rPr sz="1800" spc="-5" dirty="0">
                <a:latin typeface="Times New Roman"/>
                <a:cs typeface="Times New Roman"/>
              </a:rPr>
              <a:t>ten</a:t>
            </a:r>
            <a:r>
              <a:rPr sz="1800" spc="10" dirty="0">
                <a:latin typeface="Times New Roman"/>
                <a:cs typeface="Times New Roman"/>
              </a:rPr>
              <a:t> </a:t>
            </a:r>
            <a:r>
              <a:rPr sz="1800" dirty="0">
                <a:latin typeface="Times New Roman"/>
                <a:cs typeface="Times New Roman"/>
              </a:rPr>
              <a:t>or</a:t>
            </a:r>
            <a:r>
              <a:rPr sz="1800" spc="5" dirty="0">
                <a:latin typeface="Times New Roman"/>
                <a:cs typeface="Times New Roman"/>
              </a:rPr>
              <a:t> </a:t>
            </a:r>
            <a:r>
              <a:rPr sz="1800" spc="-5" dirty="0">
                <a:latin typeface="Times New Roman"/>
                <a:cs typeface="Times New Roman"/>
              </a:rPr>
              <a:t>more</a:t>
            </a:r>
            <a:r>
              <a:rPr sz="1800" dirty="0">
                <a:latin typeface="Times New Roman"/>
                <a:cs typeface="Times New Roman"/>
              </a:rPr>
              <a:t> </a:t>
            </a:r>
            <a:r>
              <a:rPr sz="1800" spc="-5" dirty="0">
                <a:latin typeface="Times New Roman"/>
                <a:cs typeface="Times New Roman"/>
              </a:rPr>
              <a:t>people,</a:t>
            </a:r>
            <a:r>
              <a:rPr sz="1800" spc="10" dirty="0">
                <a:latin typeface="Times New Roman"/>
                <a:cs typeface="Times New Roman"/>
              </a:rPr>
              <a:t> </a:t>
            </a:r>
            <a:r>
              <a:rPr sz="1800" spc="-5" dirty="0">
                <a:latin typeface="Times New Roman"/>
                <a:cs typeface="Times New Roman"/>
              </a:rPr>
              <a:t>there</a:t>
            </a:r>
            <a:r>
              <a:rPr sz="1800" dirty="0">
                <a:latin typeface="Times New Roman"/>
                <a:cs typeface="Times New Roman"/>
              </a:rPr>
              <a:t> </a:t>
            </a:r>
            <a:r>
              <a:rPr sz="1800" spc="-5" dirty="0">
                <a:latin typeface="Times New Roman"/>
                <a:cs typeface="Times New Roman"/>
              </a:rPr>
              <a:t>are</a:t>
            </a:r>
            <a:r>
              <a:rPr sz="1800" spc="10" dirty="0">
                <a:latin typeface="Times New Roman"/>
                <a:cs typeface="Times New Roman"/>
              </a:rPr>
              <a:t> </a:t>
            </a:r>
            <a:r>
              <a:rPr sz="1800" u="sng" spc="-5" dirty="0">
                <a:uFill>
                  <a:solidFill>
                    <a:srgbClr val="000000"/>
                  </a:solidFill>
                </a:uFill>
                <a:latin typeface="Times New Roman"/>
                <a:cs typeface="Times New Roman"/>
              </a:rPr>
              <a:t>either </a:t>
            </a:r>
            <a:r>
              <a:rPr sz="1800" spc="-434" dirty="0">
                <a:latin typeface="Times New Roman"/>
                <a:cs typeface="Times New Roman"/>
              </a:rPr>
              <a:t> </a:t>
            </a:r>
            <a:r>
              <a:rPr sz="1800" spc="-5" dirty="0">
                <a:latin typeface="Times New Roman"/>
                <a:cs typeface="Times New Roman"/>
              </a:rPr>
              <a:t>three</a:t>
            </a:r>
            <a:r>
              <a:rPr sz="1800" dirty="0">
                <a:latin typeface="Times New Roman"/>
                <a:cs typeface="Times New Roman"/>
              </a:rPr>
              <a:t> </a:t>
            </a:r>
            <a:r>
              <a:rPr sz="1800" spc="-5" dirty="0">
                <a:latin typeface="Times New Roman"/>
                <a:cs typeface="Times New Roman"/>
              </a:rPr>
              <a:t>mutual</a:t>
            </a:r>
            <a:r>
              <a:rPr sz="1800" dirty="0">
                <a:latin typeface="Times New Roman"/>
                <a:cs typeface="Times New Roman"/>
              </a:rPr>
              <a:t> </a:t>
            </a:r>
            <a:r>
              <a:rPr sz="1800" spc="-5" dirty="0">
                <a:latin typeface="Times New Roman"/>
                <a:cs typeface="Times New Roman"/>
              </a:rPr>
              <a:t>acquaintances</a:t>
            </a:r>
            <a:r>
              <a:rPr sz="1800" spc="20" dirty="0">
                <a:latin typeface="Times New Roman"/>
                <a:cs typeface="Times New Roman"/>
              </a:rPr>
              <a:t> </a:t>
            </a:r>
            <a:r>
              <a:rPr sz="1800" u="sng" dirty="0">
                <a:uFill>
                  <a:solidFill>
                    <a:srgbClr val="000000"/>
                  </a:solidFill>
                </a:uFill>
                <a:latin typeface="Times New Roman"/>
                <a:cs typeface="Times New Roman"/>
              </a:rPr>
              <a:t>or</a:t>
            </a:r>
            <a:r>
              <a:rPr sz="1800" dirty="0">
                <a:latin typeface="Times New Roman"/>
                <a:cs typeface="Times New Roman"/>
              </a:rPr>
              <a:t> four </a:t>
            </a:r>
            <a:r>
              <a:rPr sz="1800" spc="-5" dirty="0">
                <a:latin typeface="Times New Roman"/>
                <a:cs typeface="Times New Roman"/>
              </a:rPr>
              <a:t>mutual</a:t>
            </a:r>
            <a:r>
              <a:rPr sz="1800" dirty="0">
                <a:latin typeface="Times New Roman"/>
                <a:cs typeface="Times New Roman"/>
              </a:rPr>
              <a:t> </a:t>
            </a:r>
            <a:r>
              <a:rPr sz="1800" spc="-5" dirty="0">
                <a:latin typeface="Times New Roman"/>
                <a:cs typeface="Times New Roman"/>
              </a:rPr>
              <a:t>strangers.</a:t>
            </a:r>
            <a:endParaRPr sz="1800">
              <a:latin typeface="Times New Roman"/>
              <a:cs typeface="Times New Roman"/>
            </a:endParaRPr>
          </a:p>
          <a:p>
            <a:pPr marL="412750" marR="5080">
              <a:lnSpc>
                <a:spcPts val="1939"/>
              </a:lnSpc>
              <a:spcBef>
                <a:spcPts val="440"/>
              </a:spcBef>
            </a:pPr>
            <a:r>
              <a:rPr sz="1800" spc="-5" dirty="0">
                <a:latin typeface="Times New Roman"/>
                <a:cs typeface="Times New Roman"/>
              </a:rPr>
              <a:t>Case </a:t>
            </a:r>
            <a:r>
              <a:rPr sz="1800" dirty="0">
                <a:latin typeface="Times New Roman"/>
                <a:cs typeface="Times New Roman"/>
              </a:rPr>
              <a:t>1: </a:t>
            </a:r>
            <a:r>
              <a:rPr sz="1800" spc="-5" dirty="0">
                <a:latin typeface="Times New Roman"/>
                <a:cs typeface="Times New Roman"/>
              </a:rPr>
              <a:t>Consider </a:t>
            </a:r>
            <a:r>
              <a:rPr sz="1800" dirty="0">
                <a:latin typeface="Times New Roman"/>
                <a:cs typeface="Times New Roman"/>
              </a:rPr>
              <a:t>a </a:t>
            </a:r>
            <a:r>
              <a:rPr sz="1800" spc="-5" dirty="0">
                <a:latin typeface="Times New Roman"/>
                <a:cs typeface="Times New Roman"/>
              </a:rPr>
              <a:t>person </a:t>
            </a:r>
            <a:r>
              <a:rPr sz="1800" dirty="0">
                <a:latin typeface="Times New Roman"/>
                <a:cs typeface="Times New Roman"/>
              </a:rPr>
              <a:t>A </a:t>
            </a:r>
            <a:r>
              <a:rPr sz="1800" spc="-5" dirty="0">
                <a:latin typeface="Times New Roman"/>
                <a:cs typeface="Times New Roman"/>
              </a:rPr>
              <a:t>and the </a:t>
            </a:r>
            <a:r>
              <a:rPr sz="1800" dirty="0">
                <a:latin typeface="Times New Roman"/>
                <a:cs typeface="Times New Roman"/>
              </a:rPr>
              <a:t>9 </a:t>
            </a:r>
            <a:r>
              <a:rPr sz="1800" spc="-5" dirty="0">
                <a:latin typeface="Times New Roman"/>
                <a:cs typeface="Times New Roman"/>
              </a:rPr>
              <a:t>other people in the room. First case, </a:t>
            </a:r>
            <a:r>
              <a:rPr sz="1800" dirty="0">
                <a:latin typeface="Times New Roman"/>
                <a:cs typeface="Times New Roman"/>
              </a:rPr>
              <a:t> suppose A </a:t>
            </a:r>
            <a:r>
              <a:rPr sz="1800" spc="-5" dirty="0">
                <a:latin typeface="Times New Roman"/>
                <a:cs typeface="Times New Roman"/>
              </a:rPr>
              <a:t>has at least </a:t>
            </a:r>
            <a:r>
              <a:rPr sz="1800" dirty="0">
                <a:latin typeface="Times New Roman"/>
                <a:cs typeface="Times New Roman"/>
              </a:rPr>
              <a:t>4 </a:t>
            </a:r>
            <a:r>
              <a:rPr sz="1800" spc="-5" dirty="0">
                <a:latin typeface="Times New Roman"/>
                <a:cs typeface="Times New Roman"/>
              </a:rPr>
              <a:t>acquaintances then if any </a:t>
            </a:r>
            <a:r>
              <a:rPr sz="1800" dirty="0">
                <a:latin typeface="Times New Roman"/>
                <a:cs typeface="Times New Roman"/>
              </a:rPr>
              <a:t>of </a:t>
            </a:r>
            <a:r>
              <a:rPr sz="1800" spc="-5" dirty="0">
                <a:latin typeface="Times New Roman"/>
                <a:cs typeface="Times New Roman"/>
              </a:rPr>
              <a:t>those acquaintances </a:t>
            </a:r>
            <a:r>
              <a:rPr sz="1800" dirty="0">
                <a:latin typeface="Times New Roman"/>
                <a:cs typeface="Times New Roman"/>
              </a:rPr>
              <a:t>know </a:t>
            </a:r>
            <a:r>
              <a:rPr sz="1800" spc="5" dirty="0">
                <a:latin typeface="Times New Roman"/>
                <a:cs typeface="Times New Roman"/>
              </a:rPr>
              <a:t> </a:t>
            </a:r>
            <a:r>
              <a:rPr sz="1800" spc="-5" dirty="0">
                <a:latin typeface="Times New Roman"/>
                <a:cs typeface="Times New Roman"/>
              </a:rPr>
              <a:t>each</a:t>
            </a:r>
            <a:r>
              <a:rPr sz="1800" spc="5" dirty="0">
                <a:latin typeface="Times New Roman"/>
                <a:cs typeface="Times New Roman"/>
              </a:rPr>
              <a:t> </a:t>
            </a:r>
            <a:r>
              <a:rPr sz="1800" spc="-15" dirty="0">
                <a:latin typeface="Times New Roman"/>
                <a:cs typeface="Times New Roman"/>
              </a:rPr>
              <a:t>other,</a:t>
            </a:r>
            <a:r>
              <a:rPr sz="1800" spc="5" dirty="0">
                <a:latin typeface="Times New Roman"/>
                <a:cs typeface="Times New Roman"/>
              </a:rPr>
              <a:t> </a:t>
            </a:r>
            <a:r>
              <a:rPr sz="1800" dirty="0">
                <a:latin typeface="Times New Roman"/>
                <a:cs typeface="Times New Roman"/>
              </a:rPr>
              <a:t>we</a:t>
            </a:r>
            <a:r>
              <a:rPr sz="1800" spc="-5" dirty="0">
                <a:latin typeface="Times New Roman"/>
                <a:cs typeface="Times New Roman"/>
              </a:rPr>
              <a:t> have</a:t>
            </a:r>
            <a:r>
              <a:rPr sz="1800" dirty="0">
                <a:latin typeface="Times New Roman"/>
                <a:cs typeface="Times New Roman"/>
              </a:rPr>
              <a:t> 3 </a:t>
            </a:r>
            <a:r>
              <a:rPr sz="1800" spc="-5" dirty="0">
                <a:latin typeface="Times New Roman"/>
                <a:cs typeface="Times New Roman"/>
              </a:rPr>
              <a:t>mutual</a:t>
            </a:r>
            <a:r>
              <a:rPr sz="1800" spc="5" dirty="0">
                <a:latin typeface="Times New Roman"/>
                <a:cs typeface="Times New Roman"/>
              </a:rPr>
              <a:t> </a:t>
            </a:r>
            <a:r>
              <a:rPr sz="1800" spc="-5" dirty="0">
                <a:latin typeface="Times New Roman"/>
                <a:cs typeface="Times New Roman"/>
              </a:rPr>
              <a:t>friends.</a:t>
            </a:r>
            <a:r>
              <a:rPr sz="1800" spc="5" dirty="0">
                <a:latin typeface="Times New Roman"/>
                <a:cs typeface="Times New Roman"/>
              </a:rPr>
              <a:t> </a:t>
            </a:r>
            <a:r>
              <a:rPr sz="1800" dirty="0">
                <a:latin typeface="Times New Roman"/>
                <a:cs typeface="Times New Roman"/>
              </a:rPr>
              <a:t>If none</a:t>
            </a:r>
            <a:r>
              <a:rPr sz="1800" spc="-5" dirty="0">
                <a:latin typeface="Times New Roman"/>
                <a:cs typeface="Times New Roman"/>
              </a:rPr>
              <a:t> </a:t>
            </a:r>
            <a:r>
              <a:rPr sz="1800" dirty="0">
                <a:latin typeface="Times New Roman"/>
                <a:cs typeface="Times New Roman"/>
              </a:rPr>
              <a:t>of</a:t>
            </a:r>
            <a:r>
              <a:rPr sz="1800" spc="5" dirty="0">
                <a:latin typeface="Times New Roman"/>
                <a:cs typeface="Times New Roman"/>
              </a:rPr>
              <a:t> </a:t>
            </a:r>
            <a:r>
              <a:rPr sz="1800" spc="-5" dirty="0">
                <a:latin typeface="Times New Roman"/>
                <a:cs typeface="Times New Roman"/>
              </a:rPr>
              <a:t>those</a:t>
            </a:r>
            <a:r>
              <a:rPr sz="1800" spc="5" dirty="0">
                <a:latin typeface="Times New Roman"/>
                <a:cs typeface="Times New Roman"/>
              </a:rPr>
              <a:t> </a:t>
            </a:r>
            <a:r>
              <a:rPr sz="1800" spc="-5" dirty="0">
                <a:latin typeface="Times New Roman"/>
                <a:cs typeface="Times New Roman"/>
              </a:rPr>
              <a:t>acquaintances</a:t>
            </a:r>
            <a:r>
              <a:rPr sz="1800" spc="10" dirty="0">
                <a:latin typeface="Times New Roman"/>
                <a:cs typeface="Times New Roman"/>
              </a:rPr>
              <a:t> </a:t>
            </a:r>
            <a:r>
              <a:rPr sz="1800" dirty="0">
                <a:latin typeface="Times New Roman"/>
                <a:cs typeface="Times New Roman"/>
              </a:rPr>
              <a:t>know </a:t>
            </a:r>
            <a:r>
              <a:rPr sz="1800" spc="-5" dirty="0">
                <a:latin typeface="Times New Roman"/>
                <a:cs typeface="Times New Roman"/>
              </a:rPr>
              <a:t>each </a:t>
            </a:r>
            <a:r>
              <a:rPr sz="1800" spc="-434" dirty="0">
                <a:latin typeface="Times New Roman"/>
                <a:cs typeface="Times New Roman"/>
              </a:rPr>
              <a:t> </a:t>
            </a:r>
            <a:r>
              <a:rPr sz="1800" spc="-15" dirty="0">
                <a:latin typeface="Times New Roman"/>
                <a:cs typeface="Times New Roman"/>
              </a:rPr>
              <a:t>other,</a:t>
            </a:r>
            <a:r>
              <a:rPr sz="1800" spc="5" dirty="0">
                <a:latin typeface="Times New Roman"/>
                <a:cs typeface="Times New Roman"/>
              </a:rPr>
              <a:t> </a:t>
            </a:r>
            <a:r>
              <a:rPr sz="1800" u="sng" dirty="0">
                <a:uFill>
                  <a:solidFill>
                    <a:srgbClr val="000000"/>
                  </a:solidFill>
                </a:uFill>
                <a:latin typeface="Times New Roman"/>
                <a:cs typeface="Times New Roman"/>
              </a:rPr>
              <a:t>we</a:t>
            </a:r>
            <a:r>
              <a:rPr sz="1800" u="sng" spc="-5" dirty="0">
                <a:uFill>
                  <a:solidFill>
                    <a:srgbClr val="000000"/>
                  </a:solidFill>
                </a:uFill>
                <a:latin typeface="Times New Roman"/>
                <a:cs typeface="Times New Roman"/>
              </a:rPr>
              <a:t> have</a:t>
            </a:r>
            <a:r>
              <a:rPr sz="1800" u="sng" dirty="0">
                <a:uFill>
                  <a:solidFill>
                    <a:srgbClr val="000000"/>
                  </a:solidFill>
                </a:uFill>
                <a:latin typeface="Times New Roman"/>
                <a:cs typeface="Times New Roman"/>
              </a:rPr>
              <a:t> </a:t>
            </a:r>
            <a:r>
              <a:rPr sz="1800" u="sng" spc="-5" dirty="0">
                <a:uFill>
                  <a:solidFill>
                    <a:srgbClr val="000000"/>
                  </a:solidFill>
                </a:uFill>
                <a:latin typeface="Times New Roman"/>
                <a:cs typeface="Times New Roman"/>
              </a:rPr>
              <a:t>at</a:t>
            </a:r>
            <a:r>
              <a:rPr sz="1800" u="sng" dirty="0">
                <a:uFill>
                  <a:solidFill>
                    <a:srgbClr val="000000"/>
                  </a:solidFill>
                </a:uFill>
                <a:latin typeface="Times New Roman"/>
                <a:cs typeface="Times New Roman"/>
              </a:rPr>
              <a:t> </a:t>
            </a:r>
            <a:r>
              <a:rPr sz="1800" u="sng" spc="-5" dirty="0">
                <a:uFill>
                  <a:solidFill>
                    <a:srgbClr val="000000"/>
                  </a:solidFill>
                </a:uFill>
                <a:latin typeface="Times New Roman"/>
                <a:cs typeface="Times New Roman"/>
              </a:rPr>
              <a:t>least</a:t>
            </a:r>
            <a:r>
              <a:rPr sz="1800" u="sng" dirty="0">
                <a:uFill>
                  <a:solidFill>
                    <a:srgbClr val="000000"/>
                  </a:solidFill>
                </a:uFill>
                <a:latin typeface="Times New Roman"/>
                <a:cs typeface="Times New Roman"/>
              </a:rPr>
              <a:t> four</a:t>
            </a:r>
            <a:r>
              <a:rPr sz="1800" u="sng" spc="5" dirty="0">
                <a:uFill>
                  <a:solidFill>
                    <a:srgbClr val="000000"/>
                  </a:solidFill>
                </a:uFill>
                <a:latin typeface="Times New Roman"/>
                <a:cs typeface="Times New Roman"/>
              </a:rPr>
              <a:t> </a:t>
            </a:r>
            <a:r>
              <a:rPr sz="1800" u="sng" spc="-5" dirty="0">
                <a:uFill>
                  <a:solidFill>
                    <a:srgbClr val="000000"/>
                  </a:solidFill>
                </a:uFill>
                <a:latin typeface="Times New Roman"/>
                <a:cs typeface="Times New Roman"/>
              </a:rPr>
              <a:t>mutual</a:t>
            </a:r>
            <a:r>
              <a:rPr sz="1800" u="sng" dirty="0">
                <a:uFill>
                  <a:solidFill>
                    <a:srgbClr val="000000"/>
                  </a:solidFill>
                </a:uFill>
                <a:latin typeface="Times New Roman"/>
                <a:cs typeface="Times New Roman"/>
              </a:rPr>
              <a:t> </a:t>
            </a:r>
            <a:r>
              <a:rPr sz="1800" u="sng" spc="-5" dirty="0">
                <a:uFill>
                  <a:solidFill>
                    <a:srgbClr val="000000"/>
                  </a:solidFill>
                </a:uFill>
                <a:latin typeface="Times New Roman"/>
                <a:cs typeface="Times New Roman"/>
              </a:rPr>
              <a:t>strangers</a:t>
            </a:r>
            <a:r>
              <a:rPr sz="1800" spc="-5" dirty="0">
                <a:latin typeface="Times New Roman"/>
                <a:cs typeface="Times New Roman"/>
              </a:rPr>
              <a:t>,</a:t>
            </a:r>
            <a:r>
              <a:rPr sz="1800" spc="5" dirty="0">
                <a:latin typeface="Times New Roman"/>
                <a:cs typeface="Times New Roman"/>
              </a:rPr>
              <a:t> </a:t>
            </a:r>
            <a:r>
              <a:rPr sz="1800" spc="-5" dirty="0">
                <a:latin typeface="Times New Roman"/>
                <a:cs typeface="Times New Roman"/>
              </a:rPr>
              <a:t>namely</a:t>
            </a:r>
            <a:r>
              <a:rPr sz="1800" spc="-95" dirty="0">
                <a:latin typeface="Times New Roman"/>
                <a:cs typeface="Times New Roman"/>
              </a:rPr>
              <a:t> </a:t>
            </a:r>
            <a:r>
              <a:rPr sz="1800" spc="-5" dirty="0">
                <a:latin typeface="Times New Roman"/>
                <a:cs typeface="Times New Roman"/>
              </a:rPr>
              <a:t>A's</a:t>
            </a:r>
            <a:r>
              <a:rPr sz="1800" dirty="0">
                <a:latin typeface="Times New Roman"/>
                <a:cs typeface="Times New Roman"/>
              </a:rPr>
              <a:t> </a:t>
            </a:r>
            <a:r>
              <a:rPr sz="1800" spc="-5" dirty="0">
                <a:latin typeface="Times New Roman"/>
                <a:cs typeface="Times New Roman"/>
              </a:rPr>
              <a:t>acquaintances.</a:t>
            </a:r>
            <a:endParaRPr sz="1800">
              <a:latin typeface="Times New Roman"/>
              <a:cs typeface="Times New Roman"/>
            </a:endParaRPr>
          </a:p>
          <a:p>
            <a:pPr marL="409575" marR="125095">
              <a:lnSpc>
                <a:spcPts val="1939"/>
              </a:lnSpc>
              <a:spcBef>
                <a:spcPts val="450"/>
              </a:spcBef>
            </a:pPr>
            <a:r>
              <a:rPr sz="1800" spc="-5" dirty="0">
                <a:latin typeface="Times New Roman"/>
                <a:cs typeface="Times New Roman"/>
              </a:rPr>
              <a:t>Case </a:t>
            </a:r>
            <a:r>
              <a:rPr sz="1800" dirty="0">
                <a:latin typeface="Times New Roman"/>
                <a:cs typeface="Times New Roman"/>
              </a:rPr>
              <a:t>2: </a:t>
            </a:r>
            <a:r>
              <a:rPr sz="1800" spc="-5" dirty="0">
                <a:latin typeface="Times New Roman"/>
                <a:cs typeface="Times New Roman"/>
              </a:rPr>
              <a:t>Consider the other case where </a:t>
            </a:r>
            <a:r>
              <a:rPr sz="1800" dirty="0">
                <a:latin typeface="Times New Roman"/>
                <a:cs typeface="Times New Roman"/>
              </a:rPr>
              <a:t>A </a:t>
            </a:r>
            <a:r>
              <a:rPr sz="1800" spc="-5" dirty="0">
                <a:latin typeface="Times New Roman"/>
                <a:cs typeface="Times New Roman"/>
              </a:rPr>
              <a:t>has more than </a:t>
            </a:r>
            <a:r>
              <a:rPr sz="1800" dirty="0">
                <a:latin typeface="Times New Roman"/>
                <a:cs typeface="Times New Roman"/>
              </a:rPr>
              <a:t>5 </a:t>
            </a:r>
            <a:r>
              <a:rPr sz="1800" spc="-5" dirty="0">
                <a:latin typeface="Times New Roman"/>
                <a:cs typeface="Times New Roman"/>
              </a:rPr>
              <a:t>strangers (less than </a:t>
            </a:r>
            <a:r>
              <a:rPr sz="1800" dirty="0">
                <a:latin typeface="Times New Roman"/>
                <a:cs typeface="Times New Roman"/>
              </a:rPr>
              <a:t>4 </a:t>
            </a:r>
            <a:r>
              <a:rPr sz="1800" spc="-434" dirty="0">
                <a:latin typeface="Times New Roman"/>
                <a:cs typeface="Times New Roman"/>
              </a:rPr>
              <a:t> </a:t>
            </a:r>
            <a:r>
              <a:rPr sz="1800" spc="-5" dirty="0">
                <a:latin typeface="Times New Roman"/>
                <a:cs typeface="Times New Roman"/>
              </a:rPr>
              <a:t>acquaintances).</a:t>
            </a:r>
            <a:r>
              <a:rPr sz="1800" spc="-15" dirty="0">
                <a:latin typeface="Times New Roman"/>
                <a:cs typeface="Times New Roman"/>
              </a:rPr>
              <a:t> </a:t>
            </a:r>
            <a:r>
              <a:rPr sz="1800" spc="-5" dirty="0">
                <a:latin typeface="Times New Roman"/>
                <a:cs typeface="Times New Roman"/>
              </a:rPr>
              <a:t>Then,</a:t>
            </a:r>
            <a:r>
              <a:rPr sz="1800" spc="10" dirty="0">
                <a:latin typeface="Times New Roman"/>
                <a:cs typeface="Times New Roman"/>
              </a:rPr>
              <a:t> </a:t>
            </a:r>
            <a:r>
              <a:rPr sz="1800" spc="-5" dirty="0">
                <a:solidFill>
                  <a:srgbClr val="0070C0"/>
                </a:solidFill>
                <a:latin typeface="Times New Roman"/>
                <a:cs typeface="Times New Roman"/>
              </a:rPr>
              <a:t>consider</a:t>
            </a:r>
            <a:r>
              <a:rPr sz="1800" spc="5" dirty="0">
                <a:solidFill>
                  <a:srgbClr val="0070C0"/>
                </a:solidFill>
                <a:latin typeface="Times New Roman"/>
                <a:cs typeface="Times New Roman"/>
              </a:rPr>
              <a:t> </a:t>
            </a:r>
            <a:r>
              <a:rPr sz="1800" dirty="0">
                <a:solidFill>
                  <a:srgbClr val="0070C0"/>
                </a:solidFill>
                <a:latin typeface="Times New Roman"/>
                <a:cs typeface="Times New Roman"/>
              </a:rPr>
              <a:t>a</a:t>
            </a:r>
            <a:r>
              <a:rPr sz="1800" spc="10" dirty="0">
                <a:solidFill>
                  <a:srgbClr val="0070C0"/>
                </a:solidFill>
                <a:latin typeface="Times New Roman"/>
                <a:cs typeface="Times New Roman"/>
              </a:rPr>
              <a:t> </a:t>
            </a:r>
            <a:r>
              <a:rPr sz="1800" spc="-5" dirty="0">
                <a:solidFill>
                  <a:srgbClr val="0070C0"/>
                </a:solidFill>
                <a:latin typeface="Times New Roman"/>
                <a:cs typeface="Times New Roman"/>
              </a:rPr>
              <a:t>person</a:t>
            </a:r>
            <a:r>
              <a:rPr sz="1800" spc="5" dirty="0">
                <a:solidFill>
                  <a:srgbClr val="0070C0"/>
                </a:solidFill>
                <a:latin typeface="Times New Roman"/>
                <a:cs typeface="Times New Roman"/>
              </a:rPr>
              <a:t> </a:t>
            </a:r>
            <a:r>
              <a:rPr sz="1800" dirty="0">
                <a:solidFill>
                  <a:srgbClr val="0070C0"/>
                </a:solidFill>
                <a:latin typeface="Times New Roman"/>
                <a:cs typeface="Times New Roman"/>
              </a:rPr>
              <a:t>B</a:t>
            </a:r>
            <a:r>
              <a:rPr sz="1800" spc="5" dirty="0">
                <a:solidFill>
                  <a:srgbClr val="0070C0"/>
                </a:solidFill>
                <a:latin typeface="Times New Roman"/>
                <a:cs typeface="Times New Roman"/>
              </a:rPr>
              <a:t> </a:t>
            </a:r>
            <a:r>
              <a:rPr sz="1800" spc="-5" dirty="0">
                <a:solidFill>
                  <a:srgbClr val="0070C0"/>
                </a:solidFill>
                <a:latin typeface="Times New Roman"/>
                <a:cs typeface="Times New Roman"/>
              </a:rPr>
              <a:t>in</a:t>
            </a:r>
            <a:r>
              <a:rPr sz="1800" spc="5" dirty="0">
                <a:solidFill>
                  <a:srgbClr val="0070C0"/>
                </a:solidFill>
                <a:latin typeface="Times New Roman"/>
                <a:cs typeface="Times New Roman"/>
              </a:rPr>
              <a:t> </a:t>
            </a:r>
            <a:r>
              <a:rPr sz="1800" spc="-5" dirty="0">
                <a:solidFill>
                  <a:srgbClr val="0070C0"/>
                </a:solidFill>
                <a:latin typeface="Times New Roman"/>
                <a:cs typeface="Times New Roman"/>
              </a:rPr>
              <a:t>the</a:t>
            </a:r>
            <a:r>
              <a:rPr sz="1800" spc="5" dirty="0">
                <a:solidFill>
                  <a:srgbClr val="0070C0"/>
                </a:solidFill>
                <a:latin typeface="Times New Roman"/>
                <a:cs typeface="Times New Roman"/>
              </a:rPr>
              <a:t> </a:t>
            </a:r>
            <a:r>
              <a:rPr sz="1800" spc="-5" dirty="0">
                <a:solidFill>
                  <a:srgbClr val="0070C0"/>
                </a:solidFill>
                <a:latin typeface="Times New Roman"/>
                <a:cs typeface="Times New Roman"/>
              </a:rPr>
              <a:t>set</a:t>
            </a:r>
            <a:r>
              <a:rPr sz="1800" spc="5" dirty="0">
                <a:solidFill>
                  <a:srgbClr val="0070C0"/>
                </a:solidFill>
                <a:latin typeface="Times New Roman"/>
                <a:cs typeface="Times New Roman"/>
              </a:rPr>
              <a:t> </a:t>
            </a:r>
            <a:r>
              <a:rPr sz="1800" dirty="0">
                <a:solidFill>
                  <a:srgbClr val="0070C0"/>
                </a:solidFill>
                <a:latin typeface="Times New Roman"/>
                <a:cs typeface="Times New Roman"/>
              </a:rPr>
              <a:t>of</a:t>
            </a:r>
            <a:r>
              <a:rPr sz="1800" spc="-105" dirty="0">
                <a:solidFill>
                  <a:srgbClr val="0070C0"/>
                </a:solidFill>
                <a:latin typeface="Times New Roman"/>
                <a:cs typeface="Times New Roman"/>
              </a:rPr>
              <a:t> </a:t>
            </a:r>
            <a:r>
              <a:rPr sz="1800" spc="-5" dirty="0">
                <a:solidFill>
                  <a:srgbClr val="0070C0"/>
                </a:solidFill>
                <a:latin typeface="Times New Roman"/>
                <a:cs typeface="Times New Roman"/>
              </a:rPr>
              <a:t>A's</a:t>
            </a:r>
            <a:r>
              <a:rPr sz="1800" spc="10" dirty="0">
                <a:solidFill>
                  <a:srgbClr val="0070C0"/>
                </a:solidFill>
                <a:latin typeface="Times New Roman"/>
                <a:cs typeface="Times New Roman"/>
              </a:rPr>
              <a:t> </a:t>
            </a:r>
            <a:r>
              <a:rPr sz="1800" spc="-5" dirty="0">
                <a:solidFill>
                  <a:srgbClr val="0070C0"/>
                </a:solidFill>
                <a:latin typeface="Times New Roman"/>
                <a:cs typeface="Times New Roman"/>
              </a:rPr>
              <a:t>strangers</a:t>
            </a:r>
            <a:r>
              <a:rPr sz="1800" spc="-5" dirty="0">
                <a:latin typeface="Times New Roman"/>
                <a:cs typeface="Times New Roman"/>
              </a:rPr>
              <a:t>.</a:t>
            </a:r>
            <a:r>
              <a:rPr sz="1800" spc="5" dirty="0">
                <a:latin typeface="Times New Roman"/>
                <a:cs typeface="Times New Roman"/>
              </a:rPr>
              <a:t> </a:t>
            </a:r>
            <a:r>
              <a:rPr sz="1800" dirty="0">
                <a:latin typeface="Times New Roman"/>
                <a:cs typeface="Times New Roman"/>
              </a:rPr>
              <a:t>B</a:t>
            </a:r>
            <a:r>
              <a:rPr sz="1800" spc="5" dirty="0">
                <a:latin typeface="Times New Roman"/>
                <a:cs typeface="Times New Roman"/>
              </a:rPr>
              <a:t> </a:t>
            </a:r>
            <a:r>
              <a:rPr sz="1800" spc="-5" dirty="0">
                <a:latin typeface="Times New Roman"/>
                <a:cs typeface="Times New Roman"/>
              </a:rPr>
              <a:t>has</a:t>
            </a:r>
            <a:r>
              <a:rPr sz="1800" spc="5" dirty="0">
                <a:latin typeface="Times New Roman"/>
                <a:cs typeface="Times New Roman"/>
              </a:rPr>
              <a:t> </a:t>
            </a:r>
            <a:r>
              <a:rPr sz="1800" spc="-5" dirty="0">
                <a:latin typeface="Times New Roman"/>
                <a:cs typeface="Times New Roman"/>
              </a:rPr>
              <a:t>at </a:t>
            </a:r>
            <a:r>
              <a:rPr sz="1800" dirty="0">
                <a:latin typeface="Times New Roman"/>
                <a:cs typeface="Times New Roman"/>
              </a:rPr>
              <a:t> </a:t>
            </a:r>
            <a:r>
              <a:rPr sz="1800" spc="-5" dirty="0">
                <a:latin typeface="Times New Roman"/>
                <a:cs typeface="Times New Roman"/>
              </a:rPr>
              <a:t>least </a:t>
            </a:r>
            <a:r>
              <a:rPr sz="1800" dirty="0">
                <a:latin typeface="Times New Roman"/>
                <a:cs typeface="Times New Roman"/>
              </a:rPr>
              <a:t>3 </a:t>
            </a:r>
            <a:r>
              <a:rPr sz="1800" spc="-5" dirty="0">
                <a:latin typeface="Times New Roman"/>
                <a:cs typeface="Times New Roman"/>
              </a:rPr>
              <a:t>acquaintances</a:t>
            </a:r>
            <a:r>
              <a:rPr sz="1800" spc="10" dirty="0">
                <a:latin typeface="Times New Roman"/>
                <a:cs typeface="Times New Roman"/>
              </a:rPr>
              <a:t> </a:t>
            </a:r>
            <a:r>
              <a:rPr sz="1800" dirty="0">
                <a:latin typeface="Times New Roman"/>
                <a:cs typeface="Times New Roman"/>
              </a:rPr>
              <a:t>or 3 </a:t>
            </a:r>
            <a:r>
              <a:rPr sz="1800" spc="-5" dirty="0">
                <a:latin typeface="Times New Roman"/>
                <a:cs typeface="Times New Roman"/>
              </a:rPr>
              <a:t>strangers.</a:t>
            </a:r>
            <a:endParaRPr sz="1800">
              <a:latin typeface="Times New Roman"/>
              <a:cs typeface="Times New Roman"/>
            </a:endParaRPr>
          </a:p>
          <a:p>
            <a:pPr marL="584200" marR="226060">
              <a:lnSpc>
                <a:spcPts val="1939"/>
              </a:lnSpc>
              <a:spcBef>
                <a:spcPts val="445"/>
              </a:spcBef>
            </a:pPr>
            <a:r>
              <a:rPr sz="1800" dirty="0">
                <a:latin typeface="Times New Roman"/>
                <a:cs typeface="Times New Roman"/>
              </a:rPr>
              <a:t>Suppose</a:t>
            </a:r>
            <a:r>
              <a:rPr sz="1800" spc="-5" dirty="0">
                <a:latin typeface="Times New Roman"/>
                <a:cs typeface="Times New Roman"/>
              </a:rPr>
              <a:t> </a:t>
            </a:r>
            <a:r>
              <a:rPr sz="1800" dirty="0">
                <a:latin typeface="Times New Roman"/>
                <a:cs typeface="Times New Roman"/>
              </a:rPr>
              <a:t>B </a:t>
            </a:r>
            <a:r>
              <a:rPr sz="1800" spc="-5" dirty="0">
                <a:latin typeface="Times New Roman"/>
                <a:cs typeface="Times New Roman"/>
              </a:rPr>
              <a:t>has</a:t>
            </a:r>
            <a:r>
              <a:rPr sz="1800" dirty="0">
                <a:latin typeface="Times New Roman"/>
                <a:cs typeface="Times New Roman"/>
              </a:rPr>
              <a:t> </a:t>
            </a:r>
            <a:r>
              <a:rPr sz="1800" spc="-5" dirty="0">
                <a:latin typeface="Times New Roman"/>
                <a:cs typeface="Times New Roman"/>
              </a:rPr>
              <a:t>at least</a:t>
            </a:r>
            <a:r>
              <a:rPr sz="1800" dirty="0">
                <a:latin typeface="Times New Roman"/>
                <a:cs typeface="Times New Roman"/>
              </a:rPr>
              <a:t> 3 </a:t>
            </a:r>
            <a:r>
              <a:rPr sz="1800" spc="-5" dirty="0">
                <a:latin typeface="Times New Roman"/>
                <a:cs typeface="Times New Roman"/>
              </a:rPr>
              <a:t>acquaintances,</a:t>
            </a:r>
            <a:r>
              <a:rPr sz="1800" spc="15" dirty="0">
                <a:latin typeface="Times New Roman"/>
                <a:cs typeface="Times New Roman"/>
              </a:rPr>
              <a:t> </a:t>
            </a:r>
            <a:r>
              <a:rPr sz="1800" spc="-5" dirty="0">
                <a:latin typeface="Times New Roman"/>
                <a:cs typeface="Times New Roman"/>
              </a:rPr>
              <a:t>then</a:t>
            </a:r>
            <a:r>
              <a:rPr sz="1800" dirty="0">
                <a:latin typeface="Times New Roman"/>
                <a:cs typeface="Times New Roman"/>
              </a:rPr>
              <a:t> none of </a:t>
            </a:r>
            <a:r>
              <a:rPr sz="1800" spc="-5" dirty="0">
                <a:latin typeface="Times New Roman"/>
                <a:cs typeface="Times New Roman"/>
              </a:rPr>
              <a:t>these acquaintances </a:t>
            </a:r>
            <a:r>
              <a:rPr sz="1800" dirty="0">
                <a:latin typeface="Times New Roman"/>
                <a:cs typeface="Times New Roman"/>
              </a:rPr>
              <a:t> know </a:t>
            </a:r>
            <a:r>
              <a:rPr sz="1800" spc="-5" dirty="0">
                <a:latin typeface="Times New Roman"/>
                <a:cs typeface="Times New Roman"/>
              </a:rPr>
              <a:t>each </a:t>
            </a:r>
            <a:r>
              <a:rPr sz="1800" spc="-15" dirty="0">
                <a:latin typeface="Times New Roman"/>
                <a:cs typeface="Times New Roman"/>
              </a:rPr>
              <a:t>other, </a:t>
            </a:r>
            <a:r>
              <a:rPr sz="1800" spc="-5" dirty="0">
                <a:latin typeface="Times New Roman"/>
                <a:cs typeface="Times New Roman"/>
              </a:rPr>
              <a:t>otherwise </a:t>
            </a:r>
            <a:r>
              <a:rPr sz="1800" dirty="0">
                <a:latin typeface="Times New Roman"/>
                <a:cs typeface="Times New Roman"/>
              </a:rPr>
              <a:t>we </a:t>
            </a:r>
            <a:r>
              <a:rPr sz="1800" spc="-5" dirty="0">
                <a:latin typeface="Times New Roman"/>
                <a:cs typeface="Times New Roman"/>
              </a:rPr>
              <a:t>have </a:t>
            </a:r>
            <a:r>
              <a:rPr sz="1800" dirty="0">
                <a:latin typeface="Times New Roman"/>
                <a:cs typeface="Times New Roman"/>
              </a:rPr>
              <a:t>3 </a:t>
            </a:r>
            <a:r>
              <a:rPr sz="1800" spc="-5" dirty="0">
                <a:latin typeface="Times New Roman"/>
                <a:cs typeface="Times New Roman"/>
              </a:rPr>
              <a:t>mutual acquaintances. </a:t>
            </a:r>
            <a:r>
              <a:rPr sz="1800" dirty="0">
                <a:latin typeface="Times New Roman"/>
                <a:cs typeface="Times New Roman"/>
              </a:rPr>
              <a:t>But </a:t>
            </a:r>
            <a:r>
              <a:rPr sz="1800" spc="-5" dirty="0">
                <a:latin typeface="Times New Roman"/>
                <a:cs typeface="Times New Roman"/>
              </a:rPr>
              <a:t>since </a:t>
            </a:r>
            <a:r>
              <a:rPr sz="1800" dirty="0">
                <a:latin typeface="Times New Roman"/>
                <a:cs typeface="Times New Roman"/>
              </a:rPr>
              <a:t>A </a:t>
            </a:r>
            <a:r>
              <a:rPr sz="1800" spc="5" dirty="0">
                <a:latin typeface="Times New Roman"/>
                <a:cs typeface="Times New Roman"/>
              </a:rPr>
              <a:t> </a:t>
            </a:r>
            <a:r>
              <a:rPr sz="1800" spc="-5" dirty="0">
                <a:latin typeface="Times New Roman"/>
                <a:cs typeface="Times New Roman"/>
              </a:rPr>
              <a:t>does </a:t>
            </a:r>
            <a:r>
              <a:rPr sz="1800" dirty="0">
                <a:latin typeface="Times New Roman"/>
                <a:cs typeface="Times New Roman"/>
              </a:rPr>
              <a:t>not</a:t>
            </a:r>
            <a:r>
              <a:rPr sz="1800" spc="-5" dirty="0">
                <a:latin typeface="Times New Roman"/>
                <a:cs typeface="Times New Roman"/>
              </a:rPr>
              <a:t> </a:t>
            </a:r>
            <a:r>
              <a:rPr sz="1800" dirty="0">
                <a:latin typeface="Times New Roman"/>
                <a:cs typeface="Times New Roman"/>
              </a:rPr>
              <a:t>know </a:t>
            </a:r>
            <a:r>
              <a:rPr sz="1800" spc="-5" dirty="0">
                <a:latin typeface="Times New Roman"/>
                <a:cs typeface="Times New Roman"/>
              </a:rPr>
              <a:t>any</a:t>
            </a:r>
            <a:r>
              <a:rPr sz="1800" dirty="0">
                <a:latin typeface="Times New Roman"/>
                <a:cs typeface="Times New Roman"/>
              </a:rPr>
              <a:t> of </a:t>
            </a:r>
            <a:r>
              <a:rPr sz="1800" spc="-5" dirty="0">
                <a:latin typeface="Times New Roman"/>
                <a:cs typeface="Times New Roman"/>
              </a:rPr>
              <a:t>these</a:t>
            </a:r>
            <a:r>
              <a:rPr sz="1800" spc="5" dirty="0">
                <a:latin typeface="Times New Roman"/>
                <a:cs typeface="Times New Roman"/>
              </a:rPr>
              <a:t> </a:t>
            </a:r>
            <a:r>
              <a:rPr sz="1800" spc="-5" dirty="0">
                <a:latin typeface="Times New Roman"/>
                <a:cs typeface="Times New Roman"/>
              </a:rPr>
              <a:t>people,</a:t>
            </a:r>
            <a:r>
              <a:rPr sz="1800" spc="5" dirty="0">
                <a:latin typeface="Times New Roman"/>
                <a:cs typeface="Times New Roman"/>
              </a:rPr>
              <a:t> </a:t>
            </a:r>
            <a:r>
              <a:rPr sz="1800" dirty="0">
                <a:latin typeface="Times New Roman"/>
                <a:cs typeface="Times New Roman"/>
              </a:rPr>
              <a:t>B's 3 </a:t>
            </a:r>
            <a:r>
              <a:rPr sz="1800" spc="-5" dirty="0">
                <a:latin typeface="Times New Roman"/>
                <a:cs typeface="Times New Roman"/>
              </a:rPr>
              <a:t>acquaintances</a:t>
            </a:r>
            <a:r>
              <a:rPr sz="1800" spc="10" dirty="0">
                <a:latin typeface="Times New Roman"/>
                <a:cs typeface="Times New Roman"/>
              </a:rPr>
              <a:t> </a:t>
            </a:r>
            <a:r>
              <a:rPr sz="1800" spc="-5" dirty="0">
                <a:latin typeface="Times New Roman"/>
                <a:cs typeface="Times New Roman"/>
              </a:rPr>
              <a:t>and</a:t>
            </a:r>
            <a:r>
              <a:rPr sz="1800" spc="-100" dirty="0">
                <a:latin typeface="Times New Roman"/>
                <a:cs typeface="Times New Roman"/>
              </a:rPr>
              <a:t> </a:t>
            </a:r>
            <a:r>
              <a:rPr sz="1800" dirty="0">
                <a:latin typeface="Times New Roman"/>
                <a:cs typeface="Times New Roman"/>
              </a:rPr>
              <a:t>A</a:t>
            </a:r>
            <a:r>
              <a:rPr sz="1800" spc="-100" dirty="0">
                <a:latin typeface="Times New Roman"/>
                <a:cs typeface="Times New Roman"/>
              </a:rPr>
              <a:t> </a:t>
            </a:r>
            <a:r>
              <a:rPr sz="1800" dirty="0">
                <a:latin typeface="Times New Roman"/>
                <a:cs typeface="Times New Roman"/>
              </a:rPr>
              <a:t>form</a:t>
            </a:r>
            <a:r>
              <a:rPr sz="1800" spc="-5" dirty="0">
                <a:latin typeface="Times New Roman"/>
                <a:cs typeface="Times New Roman"/>
              </a:rPr>
              <a:t> </a:t>
            </a:r>
            <a:r>
              <a:rPr sz="1800" dirty="0">
                <a:solidFill>
                  <a:srgbClr val="00B0F0"/>
                </a:solidFill>
                <a:latin typeface="Times New Roman"/>
                <a:cs typeface="Times New Roman"/>
              </a:rPr>
              <a:t>a group </a:t>
            </a:r>
            <a:r>
              <a:rPr sz="1800" spc="-434" dirty="0">
                <a:solidFill>
                  <a:srgbClr val="00B0F0"/>
                </a:solidFill>
                <a:latin typeface="Times New Roman"/>
                <a:cs typeface="Times New Roman"/>
              </a:rPr>
              <a:t> </a:t>
            </a:r>
            <a:r>
              <a:rPr sz="1800" dirty="0">
                <a:solidFill>
                  <a:srgbClr val="00B0F0"/>
                </a:solidFill>
                <a:latin typeface="Times New Roman"/>
                <a:cs typeface="Times New Roman"/>
              </a:rPr>
              <a:t>of</a:t>
            </a:r>
            <a:r>
              <a:rPr sz="1800" spc="-5" dirty="0">
                <a:solidFill>
                  <a:srgbClr val="00B0F0"/>
                </a:solidFill>
                <a:latin typeface="Times New Roman"/>
                <a:cs typeface="Times New Roman"/>
              </a:rPr>
              <a:t> </a:t>
            </a:r>
            <a:r>
              <a:rPr sz="1800" dirty="0">
                <a:solidFill>
                  <a:srgbClr val="00B0F0"/>
                </a:solidFill>
                <a:latin typeface="Times New Roman"/>
                <a:cs typeface="Times New Roman"/>
              </a:rPr>
              <a:t>4 </a:t>
            </a:r>
            <a:r>
              <a:rPr sz="1800" spc="-5" dirty="0">
                <a:solidFill>
                  <a:srgbClr val="00B0F0"/>
                </a:solidFill>
                <a:latin typeface="Times New Roman"/>
                <a:cs typeface="Times New Roman"/>
              </a:rPr>
              <a:t>mutual</a:t>
            </a:r>
            <a:r>
              <a:rPr sz="1800" dirty="0">
                <a:solidFill>
                  <a:srgbClr val="00B0F0"/>
                </a:solidFill>
                <a:latin typeface="Times New Roman"/>
                <a:cs typeface="Times New Roman"/>
              </a:rPr>
              <a:t> </a:t>
            </a:r>
            <a:r>
              <a:rPr sz="1800" spc="-5" dirty="0">
                <a:solidFill>
                  <a:srgbClr val="00B0F0"/>
                </a:solidFill>
                <a:latin typeface="Times New Roman"/>
                <a:cs typeface="Times New Roman"/>
              </a:rPr>
              <a:t>strangers</a:t>
            </a:r>
            <a:r>
              <a:rPr sz="1800" spc="-5" dirty="0">
                <a:latin typeface="Times New Roman"/>
                <a:cs typeface="Times New Roman"/>
              </a:rPr>
              <a:t>.</a:t>
            </a:r>
            <a:endParaRPr sz="1800">
              <a:latin typeface="Times New Roman"/>
              <a:cs typeface="Times New Roman"/>
            </a:endParaRPr>
          </a:p>
          <a:p>
            <a:pPr marL="584200" marR="509905">
              <a:lnSpc>
                <a:spcPts val="1939"/>
              </a:lnSpc>
              <a:spcBef>
                <a:spcPts val="445"/>
              </a:spcBef>
            </a:pPr>
            <a:r>
              <a:rPr sz="1800" dirty="0">
                <a:latin typeface="Times New Roman"/>
                <a:cs typeface="Times New Roman"/>
              </a:rPr>
              <a:t>On </a:t>
            </a:r>
            <a:r>
              <a:rPr sz="1800" spc="-5" dirty="0">
                <a:latin typeface="Times New Roman"/>
                <a:cs typeface="Times New Roman"/>
              </a:rPr>
              <a:t>the</a:t>
            </a:r>
            <a:r>
              <a:rPr sz="1800" dirty="0">
                <a:latin typeface="Times New Roman"/>
                <a:cs typeface="Times New Roman"/>
              </a:rPr>
              <a:t> </a:t>
            </a:r>
            <a:r>
              <a:rPr sz="1800" spc="-5" dirty="0">
                <a:latin typeface="Times New Roman"/>
                <a:cs typeface="Times New Roman"/>
              </a:rPr>
              <a:t>other</a:t>
            </a:r>
            <a:r>
              <a:rPr sz="1800" spc="10" dirty="0">
                <a:latin typeface="Times New Roman"/>
                <a:cs typeface="Times New Roman"/>
              </a:rPr>
              <a:t> </a:t>
            </a:r>
            <a:r>
              <a:rPr sz="1800" spc="-5" dirty="0">
                <a:latin typeface="Times New Roman"/>
                <a:cs typeface="Times New Roman"/>
              </a:rPr>
              <a:t>hand,</a:t>
            </a:r>
            <a:r>
              <a:rPr sz="1800" spc="5" dirty="0">
                <a:latin typeface="Times New Roman"/>
                <a:cs typeface="Times New Roman"/>
              </a:rPr>
              <a:t> </a:t>
            </a:r>
            <a:r>
              <a:rPr sz="1800" spc="-5" dirty="0">
                <a:latin typeface="Times New Roman"/>
                <a:cs typeface="Times New Roman"/>
              </a:rPr>
              <a:t>if</a:t>
            </a:r>
            <a:r>
              <a:rPr sz="1800" spc="10" dirty="0">
                <a:latin typeface="Times New Roman"/>
                <a:cs typeface="Times New Roman"/>
              </a:rPr>
              <a:t> </a:t>
            </a:r>
            <a:r>
              <a:rPr sz="1800" dirty="0">
                <a:latin typeface="Times New Roman"/>
                <a:cs typeface="Times New Roman"/>
              </a:rPr>
              <a:t>B</a:t>
            </a:r>
            <a:r>
              <a:rPr sz="1800" spc="5" dirty="0">
                <a:latin typeface="Times New Roman"/>
                <a:cs typeface="Times New Roman"/>
              </a:rPr>
              <a:t> </a:t>
            </a:r>
            <a:r>
              <a:rPr sz="1800" spc="-5" dirty="0">
                <a:latin typeface="Times New Roman"/>
                <a:cs typeface="Times New Roman"/>
              </a:rPr>
              <a:t>has</a:t>
            </a:r>
            <a:r>
              <a:rPr sz="1800" spc="5" dirty="0">
                <a:latin typeface="Times New Roman"/>
                <a:cs typeface="Times New Roman"/>
              </a:rPr>
              <a:t> </a:t>
            </a:r>
            <a:r>
              <a:rPr sz="1800" spc="-5" dirty="0">
                <a:latin typeface="Times New Roman"/>
                <a:cs typeface="Times New Roman"/>
              </a:rPr>
              <a:t>at</a:t>
            </a:r>
            <a:r>
              <a:rPr sz="1800" dirty="0">
                <a:latin typeface="Times New Roman"/>
                <a:cs typeface="Times New Roman"/>
              </a:rPr>
              <a:t> </a:t>
            </a:r>
            <a:r>
              <a:rPr sz="1800" spc="-5" dirty="0">
                <a:latin typeface="Times New Roman"/>
                <a:cs typeface="Times New Roman"/>
              </a:rPr>
              <a:t>least</a:t>
            </a:r>
            <a:r>
              <a:rPr sz="1800" spc="5" dirty="0">
                <a:latin typeface="Times New Roman"/>
                <a:cs typeface="Times New Roman"/>
              </a:rPr>
              <a:t> </a:t>
            </a:r>
            <a:r>
              <a:rPr sz="1800" dirty="0">
                <a:latin typeface="Times New Roman"/>
                <a:cs typeface="Times New Roman"/>
              </a:rPr>
              <a:t>3</a:t>
            </a:r>
            <a:r>
              <a:rPr sz="1800" spc="5" dirty="0">
                <a:latin typeface="Times New Roman"/>
                <a:cs typeface="Times New Roman"/>
              </a:rPr>
              <a:t> </a:t>
            </a:r>
            <a:r>
              <a:rPr sz="1800" spc="-5" dirty="0">
                <a:latin typeface="Times New Roman"/>
                <a:cs typeface="Times New Roman"/>
              </a:rPr>
              <a:t>strangers,</a:t>
            </a:r>
            <a:r>
              <a:rPr sz="1800" spc="10" dirty="0">
                <a:latin typeface="Times New Roman"/>
                <a:cs typeface="Times New Roman"/>
              </a:rPr>
              <a:t> </a:t>
            </a:r>
            <a:r>
              <a:rPr sz="1800" spc="-5" dirty="0">
                <a:latin typeface="Times New Roman"/>
                <a:cs typeface="Times New Roman"/>
              </a:rPr>
              <a:t>then</a:t>
            </a:r>
            <a:r>
              <a:rPr sz="1800" spc="5" dirty="0">
                <a:latin typeface="Times New Roman"/>
                <a:cs typeface="Times New Roman"/>
              </a:rPr>
              <a:t> </a:t>
            </a:r>
            <a:r>
              <a:rPr sz="1800" spc="-5" dirty="0">
                <a:latin typeface="Times New Roman"/>
                <a:cs typeface="Times New Roman"/>
              </a:rPr>
              <a:t>if</a:t>
            </a:r>
            <a:r>
              <a:rPr sz="1800" spc="10" dirty="0">
                <a:latin typeface="Times New Roman"/>
                <a:cs typeface="Times New Roman"/>
              </a:rPr>
              <a:t> </a:t>
            </a:r>
            <a:r>
              <a:rPr sz="1800" spc="-5" dirty="0">
                <a:latin typeface="Times New Roman"/>
                <a:cs typeface="Times New Roman"/>
              </a:rPr>
              <a:t>these</a:t>
            </a:r>
            <a:r>
              <a:rPr sz="1800" dirty="0">
                <a:latin typeface="Times New Roman"/>
                <a:cs typeface="Times New Roman"/>
              </a:rPr>
              <a:t> </a:t>
            </a:r>
            <a:r>
              <a:rPr sz="1800" spc="-5" dirty="0">
                <a:latin typeface="Times New Roman"/>
                <a:cs typeface="Times New Roman"/>
              </a:rPr>
              <a:t>strangers</a:t>
            </a:r>
            <a:r>
              <a:rPr sz="1800" spc="10" dirty="0">
                <a:latin typeface="Times New Roman"/>
                <a:cs typeface="Times New Roman"/>
              </a:rPr>
              <a:t> </a:t>
            </a:r>
            <a:r>
              <a:rPr sz="1800" spc="-5" dirty="0">
                <a:latin typeface="Times New Roman"/>
                <a:cs typeface="Times New Roman"/>
              </a:rPr>
              <a:t>all </a:t>
            </a:r>
            <a:r>
              <a:rPr sz="1800" spc="-434" dirty="0">
                <a:latin typeface="Times New Roman"/>
                <a:cs typeface="Times New Roman"/>
              </a:rPr>
              <a:t> </a:t>
            </a:r>
            <a:r>
              <a:rPr sz="1800" dirty="0">
                <a:latin typeface="Times New Roman"/>
                <a:cs typeface="Times New Roman"/>
              </a:rPr>
              <a:t>know</a:t>
            </a:r>
            <a:r>
              <a:rPr sz="1800" spc="-5" dirty="0">
                <a:latin typeface="Times New Roman"/>
                <a:cs typeface="Times New Roman"/>
              </a:rPr>
              <a:t> each</a:t>
            </a:r>
            <a:r>
              <a:rPr sz="1800" spc="5" dirty="0">
                <a:latin typeface="Times New Roman"/>
                <a:cs typeface="Times New Roman"/>
              </a:rPr>
              <a:t> </a:t>
            </a:r>
            <a:r>
              <a:rPr sz="1800" spc="-15" dirty="0">
                <a:latin typeface="Times New Roman"/>
                <a:cs typeface="Times New Roman"/>
              </a:rPr>
              <a:t>other,</a:t>
            </a:r>
            <a:r>
              <a:rPr sz="1800" dirty="0">
                <a:latin typeface="Times New Roman"/>
                <a:cs typeface="Times New Roman"/>
              </a:rPr>
              <a:t> we</a:t>
            </a:r>
            <a:r>
              <a:rPr sz="1800" spc="-5" dirty="0">
                <a:latin typeface="Times New Roman"/>
                <a:cs typeface="Times New Roman"/>
              </a:rPr>
              <a:t> would</a:t>
            </a:r>
            <a:r>
              <a:rPr sz="1800" dirty="0">
                <a:latin typeface="Times New Roman"/>
                <a:cs typeface="Times New Roman"/>
              </a:rPr>
              <a:t> </a:t>
            </a:r>
            <a:r>
              <a:rPr sz="1800" spc="-5" dirty="0">
                <a:latin typeface="Times New Roman"/>
                <a:cs typeface="Times New Roman"/>
              </a:rPr>
              <a:t>have</a:t>
            </a:r>
            <a:r>
              <a:rPr sz="1800" spc="5" dirty="0">
                <a:latin typeface="Times New Roman"/>
                <a:cs typeface="Times New Roman"/>
              </a:rPr>
              <a:t> </a:t>
            </a:r>
            <a:r>
              <a:rPr sz="1800" dirty="0">
                <a:solidFill>
                  <a:srgbClr val="00B0F0"/>
                </a:solidFill>
                <a:latin typeface="Times New Roman"/>
                <a:cs typeface="Times New Roman"/>
              </a:rPr>
              <a:t>3 </a:t>
            </a:r>
            <a:r>
              <a:rPr sz="1800" spc="-5" dirty="0">
                <a:solidFill>
                  <a:srgbClr val="00B0F0"/>
                </a:solidFill>
                <a:latin typeface="Times New Roman"/>
                <a:cs typeface="Times New Roman"/>
              </a:rPr>
              <a:t>mutual</a:t>
            </a:r>
            <a:r>
              <a:rPr sz="1800" dirty="0">
                <a:solidFill>
                  <a:srgbClr val="00B0F0"/>
                </a:solidFill>
                <a:latin typeface="Times New Roman"/>
                <a:cs typeface="Times New Roman"/>
              </a:rPr>
              <a:t> </a:t>
            </a:r>
            <a:r>
              <a:rPr sz="1800" spc="-5" dirty="0">
                <a:solidFill>
                  <a:srgbClr val="00B0F0"/>
                </a:solidFill>
                <a:latin typeface="Times New Roman"/>
                <a:cs typeface="Times New Roman"/>
              </a:rPr>
              <a:t>acquaintances</a:t>
            </a:r>
            <a:r>
              <a:rPr sz="1800" spc="-5" dirty="0">
                <a:latin typeface="Times New Roman"/>
                <a:cs typeface="Times New Roman"/>
              </a:rPr>
              <a:t>.</a:t>
            </a:r>
            <a:endParaRPr sz="1800">
              <a:latin typeface="Times New Roman"/>
              <a:cs typeface="Times New Roman"/>
            </a:endParaRPr>
          </a:p>
          <a:p>
            <a:pPr marL="584200" marR="365760">
              <a:lnSpc>
                <a:spcPts val="1939"/>
              </a:lnSpc>
              <a:spcBef>
                <a:spcPts val="440"/>
              </a:spcBef>
            </a:pPr>
            <a:r>
              <a:rPr sz="1800" spc="-5" dirty="0">
                <a:latin typeface="Times New Roman"/>
                <a:cs typeface="Times New Roman"/>
              </a:rPr>
              <a:t>Thus,</a:t>
            </a:r>
            <a:r>
              <a:rPr sz="1800" dirty="0">
                <a:latin typeface="Times New Roman"/>
                <a:cs typeface="Times New Roman"/>
              </a:rPr>
              <a:t> suppose</a:t>
            </a:r>
            <a:r>
              <a:rPr sz="1800" spc="-5" dirty="0">
                <a:latin typeface="Times New Roman"/>
                <a:cs typeface="Times New Roman"/>
              </a:rPr>
              <a:t> there</a:t>
            </a:r>
            <a:r>
              <a:rPr sz="1800" dirty="0">
                <a:latin typeface="Times New Roman"/>
                <a:cs typeface="Times New Roman"/>
              </a:rPr>
              <a:t> </a:t>
            </a:r>
            <a:r>
              <a:rPr sz="1800" spc="-5" dirty="0">
                <a:latin typeface="Times New Roman"/>
                <a:cs typeface="Times New Roman"/>
              </a:rPr>
              <a:t>are</a:t>
            </a:r>
            <a:r>
              <a:rPr sz="1800" dirty="0">
                <a:latin typeface="Times New Roman"/>
                <a:cs typeface="Times New Roman"/>
              </a:rPr>
              <a:t> </a:t>
            </a:r>
            <a:r>
              <a:rPr sz="1800" spc="-5" dirty="0">
                <a:latin typeface="Times New Roman"/>
                <a:cs typeface="Times New Roman"/>
              </a:rPr>
              <a:t>at</a:t>
            </a:r>
            <a:r>
              <a:rPr sz="1800" dirty="0">
                <a:latin typeface="Times New Roman"/>
                <a:cs typeface="Times New Roman"/>
              </a:rPr>
              <a:t> </a:t>
            </a:r>
            <a:r>
              <a:rPr sz="1800" spc="-5" dirty="0">
                <a:latin typeface="Times New Roman"/>
                <a:cs typeface="Times New Roman"/>
              </a:rPr>
              <a:t>least</a:t>
            </a:r>
            <a:r>
              <a:rPr sz="1800" dirty="0">
                <a:latin typeface="Times New Roman"/>
                <a:cs typeface="Times New Roman"/>
              </a:rPr>
              <a:t> 2 </a:t>
            </a:r>
            <a:r>
              <a:rPr sz="1800" spc="-5" dirty="0">
                <a:latin typeface="Times New Roman"/>
                <a:cs typeface="Times New Roman"/>
              </a:rPr>
              <a:t>people</a:t>
            </a:r>
            <a:r>
              <a:rPr sz="1800" spc="10" dirty="0">
                <a:latin typeface="Times New Roman"/>
                <a:cs typeface="Times New Roman"/>
              </a:rPr>
              <a:t> </a:t>
            </a:r>
            <a:r>
              <a:rPr sz="1800" dirty="0">
                <a:latin typeface="Times New Roman"/>
                <a:cs typeface="Times New Roman"/>
              </a:rPr>
              <a:t>of B's </a:t>
            </a:r>
            <a:r>
              <a:rPr sz="1800" spc="-5" dirty="0">
                <a:latin typeface="Times New Roman"/>
                <a:cs typeface="Times New Roman"/>
              </a:rPr>
              <a:t>strangers</a:t>
            </a:r>
            <a:r>
              <a:rPr sz="1800" spc="5" dirty="0">
                <a:latin typeface="Times New Roman"/>
                <a:cs typeface="Times New Roman"/>
              </a:rPr>
              <a:t> </a:t>
            </a:r>
            <a:r>
              <a:rPr sz="1800" spc="-5" dirty="0">
                <a:latin typeface="Times New Roman"/>
                <a:cs typeface="Times New Roman"/>
              </a:rPr>
              <a:t>that</a:t>
            </a:r>
            <a:r>
              <a:rPr sz="1800" dirty="0">
                <a:latin typeface="Times New Roman"/>
                <a:cs typeface="Times New Roman"/>
              </a:rPr>
              <a:t> do not know </a:t>
            </a:r>
            <a:r>
              <a:rPr sz="1800" spc="-434" dirty="0">
                <a:latin typeface="Times New Roman"/>
                <a:cs typeface="Times New Roman"/>
              </a:rPr>
              <a:t> </a:t>
            </a:r>
            <a:r>
              <a:rPr sz="1800" spc="-5" dirty="0">
                <a:latin typeface="Times New Roman"/>
                <a:cs typeface="Times New Roman"/>
              </a:rPr>
              <a:t>each</a:t>
            </a:r>
            <a:r>
              <a:rPr sz="1800" dirty="0">
                <a:latin typeface="Times New Roman"/>
                <a:cs typeface="Times New Roman"/>
              </a:rPr>
              <a:t> </a:t>
            </a:r>
            <a:r>
              <a:rPr sz="1800" spc="-20" dirty="0">
                <a:latin typeface="Times New Roman"/>
                <a:cs typeface="Times New Roman"/>
              </a:rPr>
              <a:t>other.</a:t>
            </a:r>
            <a:r>
              <a:rPr sz="1800" spc="5" dirty="0">
                <a:latin typeface="Times New Roman"/>
                <a:cs typeface="Times New Roman"/>
              </a:rPr>
              <a:t> </a:t>
            </a:r>
            <a:r>
              <a:rPr sz="1800" dirty="0">
                <a:latin typeface="Times New Roman"/>
                <a:cs typeface="Times New Roman"/>
              </a:rPr>
              <a:t>But</a:t>
            </a:r>
            <a:r>
              <a:rPr sz="1800" spc="-5" dirty="0">
                <a:latin typeface="Times New Roman"/>
                <a:cs typeface="Times New Roman"/>
              </a:rPr>
              <a:t> then</a:t>
            </a:r>
            <a:r>
              <a:rPr sz="1800" spc="5" dirty="0">
                <a:latin typeface="Times New Roman"/>
                <a:cs typeface="Times New Roman"/>
              </a:rPr>
              <a:t> </a:t>
            </a:r>
            <a:r>
              <a:rPr sz="1800" dirty="0">
                <a:latin typeface="Times New Roman"/>
                <a:cs typeface="Times New Roman"/>
              </a:rPr>
              <a:t>we</a:t>
            </a:r>
            <a:r>
              <a:rPr sz="1800" spc="-5" dirty="0">
                <a:latin typeface="Times New Roman"/>
                <a:cs typeface="Times New Roman"/>
              </a:rPr>
              <a:t> would</a:t>
            </a:r>
            <a:r>
              <a:rPr sz="1800" dirty="0">
                <a:latin typeface="Times New Roman"/>
                <a:cs typeface="Times New Roman"/>
              </a:rPr>
              <a:t> </a:t>
            </a:r>
            <a:r>
              <a:rPr sz="1800" spc="-5" dirty="0">
                <a:latin typeface="Times New Roman"/>
                <a:cs typeface="Times New Roman"/>
              </a:rPr>
              <a:t>have</a:t>
            </a:r>
            <a:r>
              <a:rPr sz="1800" dirty="0">
                <a:latin typeface="Times New Roman"/>
                <a:cs typeface="Times New Roman"/>
              </a:rPr>
              <a:t> </a:t>
            </a:r>
            <a:r>
              <a:rPr sz="1800" spc="-5" dirty="0">
                <a:latin typeface="Times New Roman"/>
                <a:cs typeface="Times New Roman"/>
              </a:rPr>
              <a:t>these </a:t>
            </a:r>
            <a:r>
              <a:rPr sz="1800" dirty="0">
                <a:latin typeface="Times New Roman"/>
                <a:cs typeface="Times New Roman"/>
              </a:rPr>
              <a:t>2 </a:t>
            </a:r>
            <a:r>
              <a:rPr sz="1800" spc="-5" dirty="0">
                <a:latin typeface="Times New Roman"/>
                <a:cs typeface="Times New Roman"/>
              </a:rPr>
              <a:t>people</a:t>
            </a:r>
            <a:r>
              <a:rPr sz="1800" spc="5" dirty="0">
                <a:latin typeface="Times New Roman"/>
                <a:cs typeface="Times New Roman"/>
              </a:rPr>
              <a:t> </a:t>
            </a:r>
            <a:r>
              <a:rPr sz="1800" dirty="0">
                <a:latin typeface="Times New Roman"/>
                <a:cs typeface="Times New Roman"/>
              </a:rPr>
              <a:t>who don't know</a:t>
            </a:r>
            <a:r>
              <a:rPr sz="1800" spc="-5" dirty="0">
                <a:latin typeface="Times New Roman"/>
                <a:cs typeface="Times New Roman"/>
              </a:rPr>
              <a:t> each </a:t>
            </a:r>
            <a:r>
              <a:rPr sz="1800" dirty="0">
                <a:latin typeface="Times New Roman"/>
                <a:cs typeface="Times New Roman"/>
              </a:rPr>
              <a:t> </a:t>
            </a:r>
            <a:r>
              <a:rPr sz="1800" spc="-15" dirty="0">
                <a:latin typeface="Times New Roman"/>
                <a:cs typeface="Times New Roman"/>
              </a:rPr>
              <a:t>other,</a:t>
            </a:r>
            <a:r>
              <a:rPr sz="1800" dirty="0">
                <a:latin typeface="Times New Roman"/>
                <a:cs typeface="Times New Roman"/>
              </a:rPr>
              <a:t> B, </a:t>
            </a:r>
            <a:r>
              <a:rPr sz="1800" spc="-5" dirty="0">
                <a:latin typeface="Times New Roman"/>
                <a:cs typeface="Times New Roman"/>
              </a:rPr>
              <a:t>and</a:t>
            </a:r>
            <a:r>
              <a:rPr sz="1800" spc="-105" dirty="0">
                <a:latin typeface="Times New Roman"/>
                <a:cs typeface="Times New Roman"/>
              </a:rPr>
              <a:t> </a:t>
            </a:r>
            <a:r>
              <a:rPr sz="1800" dirty="0">
                <a:latin typeface="Times New Roman"/>
                <a:cs typeface="Times New Roman"/>
              </a:rPr>
              <a:t>A</a:t>
            </a:r>
            <a:r>
              <a:rPr sz="1800" spc="-95" dirty="0">
                <a:latin typeface="Times New Roman"/>
                <a:cs typeface="Times New Roman"/>
              </a:rPr>
              <a:t> </a:t>
            </a:r>
            <a:r>
              <a:rPr sz="1800" spc="-5" dirty="0">
                <a:latin typeface="Times New Roman"/>
                <a:cs typeface="Times New Roman"/>
              </a:rPr>
              <a:t>as</a:t>
            </a:r>
            <a:r>
              <a:rPr sz="1800" dirty="0">
                <a:latin typeface="Times New Roman"/>
                <a:cs typeface="Times New Roman"/>
              </a:rPr>
              <a:t> a</a:t>
            </a:r>
            <a:r>
              <a:rPr sz="1800" spc="-5" dirty="0">
                <a:latin typeface="Times New Roman"/>
                <a:cs typeface="Times New Roman"/>
              </a:rPr>
              <a:t> </a:t>
            </a:r>
            <a:r>
              <a:rPr sz="1800" dirty="0">
                <a:latin typeface="Times New Roman"/>
                <a:cs typeface="Times New Roman"/>
              </a:rPr>
              <a:t>group of </a:t>
            </a:r>
            <a:r>
              <a:rPr sz="1800" spc="-5" dirty="0">
                <a:solidFill>
                  <a:srgbClr val="00B0F0"/>
                </a:solidFill>
                <a:latin typeface="Times New Roman"/>
                <a:cs typeface="Times New Roman"/>
              </a:rPr>
              <a:t>mutual</a:t>
            </a:r>
            <a:r>
              <a:rPr sz="1800" dirty="0">
                <a:solidFill>
                  <a:srgbClr val="00B0F0"/>
                </a:solidFill>
                <a:latin typeface="Times New Roman"/>
                <a:cs typeface="Times New Roman"/>
              </a:rPr>
              <a:t> </a:t>
            </a:r>
            <a:r>
              <a:rPr sz="1800" spc="-5" dirty="0">
                <a:solidFill>
                  <a:srgbClr val="00B0F0"/>
                </a:solidFill>
                <a:latin typeface="Times New Roman"/>
                <a:cs typeface="Times New Roman"/>
              </a:rPr>
              <a:t>strangers</a:t>
            </a:r>
            <a:r>
              <a:rPr sz="1800" spc="-5" dirty="0">
                <a:latin typeface="Times New Roman"/>
                <a:cs typeface="Times New Roman"/>
              </a:rPr>
              <a:t>.</a:t>
            </a:r>
            <a:endParaRPr sz="1800">
              <a:latin typeface="Times New Roman"/>
              <a:cs typeface="Times New Roman"/>
            </a:endParaRPr>
          </a:p>
          <a:p>
            <a:pPr marL="12700" marR="789940">
              <a:lnSpc>
                <a:spcPts val="2160"/>
              </a:lnSpc>
              <a:spcBef>
                <a:spcPts val="484"/>
              </a:spcBef>
            </a:pPr>
            <a:r>
              <a:rPr sz="2000" spc="-5" dirty="0">
                <a:solidFill>
                  <a:srgbClr val="C00000"/>
                </a:solidFill>
                <a:latin typeface="Times New Roman"/>
                <a:cs typeface="Times New Roman"/>
              </a:rPr>
              <a:t>In</a:t>
            </a:r>
            <a:r>
              <a:rPr sz="2000" dirty="0">
                <a:solidFill>
                  <a:srgbClr val="C00000"/>
                </a:solidFill>
                <a:latin typeface="Times New Roman"/>
                <a:cs typeface="Times New Roman"/>
              </a:rPr>
              <a:t> </a:t>
            </a:r>
            <a:r>
              <a:rPr sz="2000" spc="-5" dirty="0">
                <a:solidFill>
                  <a:srgbClr val="C00000"/>
                </a:solidFill>
                <a:latin typeface="Times New Roman"/>
                <a:cs typeface="Times New Roman"/>
              </a:rPr>
              <a:t>all cases,</a:t>
            </a:r>
            <a:r>
              <a:rPr sz="2000" dirty="0">
                <a:solidFill>
                  <a:srgbClr val="C00000"/>
                </a:solidFill>
                <a:latin typeface="Times New Roman"/>
                <a:cs typeface="Times New Roman"/>
              </a:rPr>
              <a:t> </a:t>
            </a:r>
            <a:r>
              <a:rPr sz="2000" spc="-5" dirty="0">
                <a:solidFill>
                  <a:srgbClr val="C00000"/>
                </a:solidFill>
                <a:latin typeface="Times New Roman"/>
                <a:cs typeface="Times New Roman"/>
              </a:rPr>
              <a:t>we</a:t>
            </a:r>
            <a:r>
              <a:rPr sz="2000" spc="20" dirty="0">
                <a:solidFill>
                  <a:srgbClr val="C00000"/>
                </a:solidFill>
                <a:latin typeface="Times New Roman"/>
                <a:cs typeface="Times New Roman"/>
              </a:rPr>
              <a:t> </a:t>
            </a:r>
            <a:r>
              <a:rPr sz="2000" spc="-5" dirty="0">
                <a:solidFill>
                  <a:srgbClr val="C00000"/>
                </a:solidFill>
                <a:latin typeface="Times New Roman"/>
                <a:cs typeface="Times New Roman"/>
              </a:rPr>
              <a:t>get either</a:t>
            </a:r>
            <a:r>
              <a:rPr sz="2000" spc="-10" dirty="0">
                <a:solidFill>
                  <a:srgbClr val="C00000"/>
                </a:solidFill>
                <a:latin typeface="Times New Roman"/>
                <a:cs typeface="Times New Roman"/>
              </a:rPr>
              <a:t> </a:t>
            </a:r>
            <a:r>
              <a:rPr sz="2000" spc="-5" dirty="0">
                <a:solidFill>
                  <a:srgbClr val="C00000"/>
                </a:solidFill>
                <a:latin typeface="Times New Roman"/>
                <a:cs typeface="Times New Roman"/>
              </a:rPr>
              <a:t>three</a:t>
            </a:r>
            <a:r>
              <a:rPr sz="2000" dirty="0">
                <a:solidFill>
                  <a:srgbClr val="C00000"/>
                </a:solidFill>
                <a:latin typeface="Times New Roman"/>
                <a:cs typeface="Times New Roman"/>
              </a:rPr>
              <a:t> </a:t>
            </a:r>
            <a:r>
              <a:rPr sz="2000" spc="-5" dirty="0">
                <a:solidFill>
                  <a:srgbClr val="C00000"/>
                </a:solidFill>
                <a:latin typeface="Times New Roman"/>
                <a:cs typeface="Times New Roman"/>
              </a:rPr>
              <a:t>mutual</a:t>
            </a:r>
            <a:r>
              <a:rPr sz="2000" spc="-15" dirty="0">
                <a:solidFill>
                  <a:srgbClr val="C00000"/>
                </a:solidFill>
                <a:latin typeface="Times New Roman"/>
                <a:cs typeface="Times New Roman"/>
              </a:rPr>
              <a:t> </a:t>
            </a:r>
            <a:r>
              <a:rPr sz="2000" spc="-5" dirty="0">
                <a:solidFill>
                  <a:srgbClr val="C00000"/>
                </a:solidFill>
                <a:latin typeface="Times New Roman"/>
                <a:cs typeface="Times New Roman"/>
              </a:rPr>
              <a:t>acquaintances</a:t>
            </a:r>
            <a:r>
              <a:rPr sz="2000" spc="-15" dirty="0">
                <a:solidFill>
                  <a:srgbClr val="C00000"/>
                </a:solidFill>
                <a:latin typeface="Times New Roman"/>
                <a:cs typeface="Times New Roman"/>
              </a:rPr>
              <a:t> </a:t>
            </a:r>
            <a:r>
              <a:rPr sz="2000" spc="-5" dirty="0">
                <a:solidFill>
                  <a:srgbClr val="C00000"/>
                </a:solidFill>
                <a:latin typeface="Times New Roman"/>
                <a:cs typeface="Times New Roman"/>
              </a:rPr>
              <a:t>or</a:t>
            </a:r>
            <a:r>
              <a:rPr sz="2000" dirty="0">
                <a:solidFill>
                  <a:srgbClr val="C00000"/>
                </a:solidFill>
                <a:latin typeface="Times New Roman"/>
                <a:cs typeface="Times New Roman"/>
              </a:rPr>
              <a:t> </a:t>
            </a:r>
            <a:r>
              <a:rPr sz="2000" spc="-5" dirty="0">
                <a:solidFill>
                  <a:srgbClr val="C00000"/>
                </a:solidFill>
                <a:latin typeface="Times New Roman"/>
                <a:cs typeface="Times New Roman"/>
              </a:rPr>
              <a:t>four</a:t>
            </a:r>
            <a:r>
              <a:rPr sz="2000" dirty="0">
                <a:solidFill>
                  <a:srgbClr val="C00000"/>
                </a:solidFill>
                <a:latin typeface="Times New Roman"/>
                <a:cs typeface="Times New Roman"/>
              </a:rPr>
              <a:t> </a:t>
            </a:r>
            <a:r>
              <a:rPr sz="2000" spc="-5" dirty="0">
                <a:solidFill>
                  <a:srgbClr val="C00000"/>
                </a:solidFill>
                <a:latin typeface="Times New Roman"/>
                <a:cs typeface="Times New Roman"/>
              </a:rPr>
              <a:t>mutual </a:t>
            </a:r>
            <a:r>
              <a:rPr sz="2000" spc="-484" dirty="0">
                <a:solidFill>
                  <a:srgbClr val="C00000"/>
                </a:solidFill>
                <a:latin typeface="Times New Roman"/>
                <a:cs typeface="Times New Roman"/>
              </a:rPr>
              <a:t> </a:t>
            </a:r>
            <a:r>
              <a:rPr sz="2000" spc="-5" dirty="0">
                <a:solidFill>
                  <a:srgbClr val="C00000"/>
                </a:solidFill>
                <a:latin typeface="Times New Roman"/>
                <a:cs typeface="Times New Roman"/>
              </a:rPr>
              <a:t>strangers,</a:t>
            </a:r>
            <a:r>
              <a:rPr sz="2000" spc="-25" dirty="0">
                <a:solidFill>
                  <a:srgbClr val="C00000"/>
                </a:solidFill>
                <a:latin typeface="Times New Roman"/>
                <a:cs typeface="Times New Roman"/>
              </a:rPr>
              <a:t> </a:t>
            </a:r>
            <a:r>
              <a:rPr sz="2000" spc="-5" dirty="0">
                <a:solidFill>
                  <a:srgbClr val="C00000"/>
                </a:solidFill>
                <a:latin typeface="Times New Roman"/>
                <a:cs typeface="Times New Roman"/>
              </a:rPr>
              <a:t>as</a:t>
            </a:r>
            <a:r>
              <a:rPr sz="2000" spc="-10" dirty="0">
                <a:solidFill>
                  <a:srgbClr val="C00000"/>
                </a:solidFill>
                <a:latin typeface="Times New Roman"/>
                <a:cs typeface="Times New Roman"/>
              </a:rPr>
              <a:t> </a:t>
            </a:r>
            <a:r>
              <a:rPr sz="2000" spc="-5" dirty="0">
                <a:solidFill>
                  <a:srgbClr val="C00000"/>
                </a:solidFill>
                <a:latin typeface="Times New Roman"/>
                <a:cs typeface="Times New Roman"/>
              </a:rPr>
              <a:t>desired.</a:t>
            </a:r>
            <a:endParaRPr sz="2000">
              <a:latin typeface="Times New Roman"/>
              <a:cs typeface="Times New Roman"/>
            </a:endParaRPr>
          </a:p>
        </p:txBody>
      </p:sp>
      <p:pic>
        <p:nvPicPr>
          <p:cNvPr id="10" name="object 10"/>
          <p:cNvPicPr/>
          <p:nvPr/>
        </p:nvPicPr>
        <p:blipFill>
          <a:blip r:embed="rId2" cstate="print"/>
          <a:stretch>
            <a:fillRect/>
          </a:stretch>
        </p:blipFill>
        <p:spPr>
          <a:xfrm>
            <a:off x="548640" y="5510034"/>
            <a:ext cx="139446" cy="142481"/>
          </a:xfrm>
          <a:prstGeom prst="rect">
            <a:avLst/>
          </a:prstGeom>
        </p:spPr>
      </p:pic>
      <p:sp>
        <p:nvSpPr>
          <p:cNvPr id="11" name="object 11"/>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39</a:t>
            </a:fld>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56184" y="134524"/>
            <a:ext cx="2630805" cy="695960"/>
          </a:xfrm>
          <a:prstGeom prst="rect">
            <a:avLst/>
          </a:prstGeom>
        </p:spPr>
        <p:txBody>
          <a:bodyPr vert="horz" wrap="square" lIns="0" tIns="12065" rIns="0" bIns="0" rtlCol="0">
            <a:spAutoFit/>
          </a:bodyPr>
          <a:lstStyle/>
          <a:p>
            <a:pPr marL="12700">
              <a:lnSpc>
                <a:spcPct val="100000"/>
              </a:lnSpc>
              <a:spcBef>
                <a:spcPts val="95"/>
              </a:spcBef>
            </a:pPr>
            <a:r>
              <a:rPr spc="-5" dirty="0"/>
              <a:t>Product</a:t>
            </a:r>
            <a:r>
              <a:rPr spc="-50" dirty="0"/>
              <a:t> </a:t>
            </a:r>
            <a:r>
              <a:rPr spc="-10" dirty="0"/>
              <a:t>Rule</a:t>
            </a:r>
          </a:p>
        </p:txBody>
      </p:sp>
      <p:pic>
        <p:nvPicPr>
          <p:cNvPr id="3" name="object 3"/>
          <p:cNvPicPr/>
          <p:nvPr/>
        </p:nvPicPr>
        <p:blipFill>
          <a:blip r:embed="rId2" cstate="print"/>
          <a:stretch>
            <a:fillRect/>
          </a:stretch>
        </p:blipFill>
        <p:spPr>
          <a:xfrm>
            <a:off x="624840" y="1565910"/>
            <a:ext cx="190487" cy="198882"/>
          </a:xfrm>
          <a:prstGeom prst="rect">
            <a:avLst/>
          </a:prstGeom>
        </p:spPr>
      </p:pic>
      <p:sp>
        <p:nvSpPr>
          <p:cNvPr id="4" name="object 4"/>
          <p:cNvSpPr txBox="1"/>
          <p:nvPr/>
        </p:nvSpPr>
        <p:spPr>
          <a:xfrm>
            <a:off x="929466" y="1392428"/>
            <a:ext cx="7694295" cy="3696335"/>
          </a:xfrm>
          <a:prstGeom prst="rect">
            <a:avLst/>
          </a:prstGeom>
        </p:spPr>
        <p:txBody>
          <a:bodyPr vert="horz" wrap="square" lIns="0" tIns="12700" rIns="0" bIns="0" rtlCol="0">
            <a:spAutoFit/>
          </a:bodyPr>
          <a:lstStyle/>
          <a:p>
            <a:pPr marL="38100" marR="30480">
              <a:lnSpc>
                <a:spcPct val="100000"/>
              </a:lnSpc>
              <a:spcBef>
                <a:spcPts val="100"/>
              </a:spcBef>
              <a:tabLst>
                <a:tab pos="1637030" algn="l"/>
              </a:tabLst>
            </a:pPr>
            <a:r>
              <a:rPr sz="2800" dirty="0">
                <a:latin typeface="Times New Roman"/>
                <a:cs typeface="Times New Roman"/>
              </a:rPr>
              <a:t>Suppose </a:t>
            </a:r>
            <a:r>
              <a:rPr sz="2800" spc="-5" dirty="0">
                <a:latin typeface="Times New Roman"/>
                <a:cs typeface="Times New Roman"/>
              </a:rPr>
              <a:t>that </a:t>
            </a:r>
            <a:r>
              <a:rPr sz="2800" dirty="0">
                <a:latin typeface="Times New Roman"/>
                <a:cs typeface="Times New Roman"/>
              </a:rPr>
              <a:t>a </a:t>
            </a:r>
            <a:r>
              <a:rPr sz="2800" spc="-5" dirty="0">
                <a:latin typeface="Times New Roman"/>
                <a:cs typeface="Times New Roman"/>
              </a:rPr>
              <a:t>procedure can </a:t>
            </a:r>
            <a:r>
              <a:rPr sz="2800" dirty="0">
                <a:latin typeface="Times New Roman"/>
                <a:cs typeface="Times New Roman"/>
              </a:rPr>
              <a:t>be broken down into </a:t>
            </a:r>
            <a:r>
              <a:rPr sz="2800" spc="5" dirty="0">
                <a:latin typeface="Times New Roman"/>
                <a:cs typeface="Times New Roman"/>
              </a:rPr>
              <a:t> </a:t>
            </a:r>
            <a:r>
              <a:rPr sz="2800" spc="-5" dirty="0">
                <a:latin typeface="Times New Roman"/>
                <a:cs typeface="Times New Roman"/>
              </a:rPr>
              <a:t>two</a:t>
            </a:r>
            <a:r>
              <a:rPr sz="2800" spc="10" dirty="0">
                <a:latin typeface="Times New Roman"/>
                <a:cs typeface="Times New Roman"/>
              </a:rPr>
              <a:t> </a:t>
            </a:r>
            <a:r>
              <a:rPr sz="2800" spc="-5" dirty="0">
                <a:latin typeface="Times New Roman"/>
                <a:cs typeface="Times New Roman"/>
              </a:rPr>
              <a:t>tasks.	</a:t>
            </a:r>
            <a:r>
              <a:rPr sz="2800" dirty="0">
                <a:latin typeface="Times New Roman"/>
                <a:cs typeface="Times New Roman"/>
              </a:rPr>
              <a:t>If</a:t>
            </a:r>
            <a:r>
              <a:rPr sz="2800" spc="5" dirty="0">
                <a:latin typeface="Times New Roman"/>
                <a:cs typeface="Times New Roman"/>
              </a:rPr>
              <a:t> </a:t>
            </a:r>
            <a:r>
              <a:rPr sz="2800" spc="-5" dirty="0">
                <a:latin typeface="Times New Roman"/>
                <a:cs typeface="Times New Roman"/>
              </a:rPr>
              <a:t>there</a:t>
            </a:r>
            <a:r>
              <a:rPr sz="2800" spc="-20" dirty="0">
                <a:latin typeface="Times New Roman"/>
                <a:cs typeface="Times New Roman"/>
              </a:rPr>
              <a:t> </a:t>
            </a:r>
            <a:r>
              <a:rPr sz="2800" spc="-5" dirty="0">
                <a:latin typeface="Times New Roman"/>
                <a:cs typeface="Times New Roman"/>
              </a:rPr>
              <a:t>are</a:t>
            </a:r>
            <a:r>
              <a:rPr sz="2800" spc="-15" dirty="0">
                <a:latin typeface="Times New Roman"/>
                <a:cs typeface="Times New Roman"/>
              </a:rPr>
              <a:t> </a:t>
            </a:r>
            <a:r>
              <a:rPr sz="2800" spc="-5" dirty="0">
                <a:latin typeface="Times New Roman"/>
                <a:cs typeface="Times New Roman"/>
              </a:rPr>
              <a:t>n</a:t>
            </a:r>
            <a:r>
              <a:rPr sz="2775" spc="-7" baseline="-21021" dirty="0">
                <a:latin typeface="Times New Roman"/>
                <a:cs typeface="Times New Roman"/>
              </a:rPr>
              <a:t>1</a:t>
            </a:r>
            <a:r>
              <a:rPr sz="2775" spc="367" baseline="-21021" dirty="0">
                <a:latin typeface="Times New Roman"/>
                <a:cs typeface="Times New Roman"/>
              </a:rPr>
              <a:t> </a:t>
            </a:r>
            <a:r>
              <a:rPr sz="2800" spc="-5" dirty="0">
                <a:latin typeface="Times New Roman"/>
                <a:cs typeface="Times New Roman"/>
              </a:rPr>
              <a:t>ways</a:t>
            </a:r>
            <a:r>
              <a:rPr sz="2800" spc="-15" dirty="0">
                <a:latin typeface="Times New Roman"/>
                <a:cs typeface="Times New Roman"/>
              </a:rPr>
              <a:t> </a:t>
            </a:r>
            <a:r>
              <a:rPr sz="2800" dirty="0">
                <a:latin typeface="Times New Roman"/>
                <a:cs typeface="Times New Roman"/>
              </a:rPr>
              <a:t>to</a:t>
            </a:r>
            <a:r>
              <a:rPr sz="2800" spc="-15" dirty="0">
                <a:latin typeface="Times New Roman"/>
                <a:cs typeface="Times New Roman"/>
              </a:rPr>
              <a:t> </a:t>
            </a:r>
            <a:r>
              <a:rPr sz="2800" dirty="0">
                <a:latin typeface="Times New Roman"/>
                <a:cs typeface="Times New Roman"/>
              </a:rPr>
              <a:t>do</a:t>
            </a:r>
            <a:r>
              <a:rPr sz="2800" spc="-15" dirty="0">
                <a:latin typeface="Times New Roman"/>
                <a:cs typeface="Times New Roman"/>
              </a:rPr>
              <a:t> </a:t>
            </a:r>
            <a:r>
              <a:rPr sz="2800" dirty="0">
                <a:latin typeface="Times New Roman"/>
                <a:cs typeface="Times New Roman"/>
              </a:rPr>
              <a:t>the</a:t>
            </a:r>
            <a:r>
              <a:rPr sz="2800" spc="-15" dirty="0">
                <a:latin typeface="Times New Roman"/>
                <a:cs typeface="Times New Roman"/>
              </a:rPr>
              <a:t> </a:t>
            </a:r>
            <a:r>
              <a:rPr sz="2800" dirty="0">
                <a:latin typeface="Times New Roman"/>
                <a:cs typeface="Times New Roman"/>
              </a:rPr>
              <a:t>first</a:t>
            </a:r>
            <a:r>
              <a:rPr sz="2800" spc="-20" dirty="0">
                <a:latin typeface="Times New Roman"/>
                <a:cs typeface="Times New Roman"/>
              </a:rPr>
              <a:t> </a:t>
            </a:r>
            <a:r>
              <a:rPr sz="2800" spc="-5" dirty="0">
                <a:latin typeface="Times New Roman"/>
                <a:cs typeface="Times New Roman"/>
              </a:rPr>
              <a:t>task</a:t>
            </a:r>
            <a:r>
              <a:rPr sz="2800" spc="-20" dirty="0">
                <a:latin typeface="Times New Roman"/>
                <a:cs typeface="Times New Roman"/>
              </a:rPr>
              <a:t> </a:t>
            </a:r>
            <a:r>
              <a:rPr sz="2800" spc="-5" dirty="0">
                <a:latin typeface="Times New Roman"/>
                <a:cs typeface="Times New Roman"/>
              </a:rPr>
              <a:t>and </a:t>
            </a:r>
            <a:r>
              <a:rPr sz="2800" spc="-685" dirty="0">
                <a:latin typeface="Times New Roman"/>
                <a:cs typeface="Times New Roman"/>
              </a:rPr>
              <a:t> </a:t>
            </a:r>
            <a:r>
              <a:rPr sz="2800" dirty="0">
                <a:latin typeface="Times New Roman"/>
                <a:cs typeface="Times New Roman"/>
              </a:rPr>
              <a:t>n</a:t>
            </a:r>
            <a:r>
              <a:rPr sz="2775" baseline="-21021" dirty="0">
                <a:latin typeface="Times New Roman"/>
                <a:cs typeface="Times New Roman"/>
              </a:rPr>
              <a:t>2</a:t>
            </a:r>
            <a:r>
              <a:rPr sz="2775" spc="7" baseline="-21021" dirty="0">
                <a:latin typeface="Times New Roman"/>
                <a:cs typeface="Times New Roman"/>
              </a:rPr>
              <a:t> </a:t>
            </a:r>
            <a:r>
              <a:rPr sz="2800" spc="-5" dirty="0">
                <a:latin typeface="Times New Roman"/>
                <a:cs typeface="Times New Roman"/>
              </a:rPr>
              <a:t>ways </a:t>
            </a:r>
            <a:r>
              <a:rPr sz="2800" dirty="0">
                <a:latin typeface="Times New Roman"/>
                <a:cs typeface="Times New Roman"/>
              </a:rPr>
              <a:t>to do the </a:t>
            </a:r>
            <a:r>
              <a:rPr sz="2800" spc="-5" dirty="0">
                <a:latin typeface="Times New Roman"/>
                <a:cs typeface="Times New Roman"/>
              </a:rPr>
              <a:t>second task after </a:t>
            </a:r>
            <a:r>
              <a:rPr sz="2800" dirty="0">
                <a:latin typeface="Times New Roman"/>
                <a:cs typeface="Times New Roman"/>
              </a:rPr>
              <a:t>the first </a:t>
            </a:r>
            <a:r>
              <a:rPr sz="2800" spc="-5" dirty="0">
                <a:latin typeface="Times New Roman"/>
                <a:cs typeface="Times New Roman"/>
              </a:rPr>
              <a:t>task has </a:t>
            </a:r>
            <a:r>
              <a:rPr sz="2800" dirty="0">
                <a:latin typeface="Times New Roman"/>
                <a:cs typeface="Times New Roman"/>
              </a:rPr>
              <a:t> </a:t>
            </a:r>
            <a:r>
              <a:rPr sz="2800" spc="-5" dirty="0">
                <a:latin typeface="Times New Roman"/>
                <a:cs typeface="Times New Roman"/>
              </a:rPr>
              <a:t>been done, then there are </a:t>
            </a:r>
            <a:r>
              <a:rPr sz="2800" spc="5" dirty="0">
                <a:latin typeface="Times New Roman"/>
                <a:cs typeface="Times New Roman"/>
              </a:rPr>
              <a:t>n</a:t>
            </a:r>
            <a:r>
              <a:rPr sz="2775" spc="7" baseline="-21021" dirty="0">
                <a:latin typeface="Times New Roman"/>
                <a:cs typeface="Times New Roman"/>
              </a:rPr>
              <a:t>1</a:t>
            </a:r>
            <a:r>
              <a:rPr sz="2800" spc="5" dirty="0">
                <a:latin typeface="Times New Roman"/>
                <a:cs typeface="Times New Roman"/>
              </a:rPr>
              <a:t>n</a:t>
            </a:r>
            <a:r>
              <a:rPr sz="2775" spc="7" baseline="-21021" dirty="0">
                <a:latin typeface="Times New Roman"/>
                <a:cs typeface="Times New Roman"/>
              </a:rPr>
              <a:t>2 </a:t>
            </a:r>
            <a:r>
              <a:rPr sz="2800" spc="-5" dirty="0">
                <a:latin typeface="Times New Roman"/>
                <a:cs typeface="Times New Roman"/>
              </a:rPr>
              <a:t>ways </a:t>
            </a:r>
            <a:r>
              <a:rPr sz="2800" dirty="0">
                <a:latin typeface="Times New Roman"/>
                <a:cs typeface="Times New Roman"/>
              </a:rPr>
              <a:t>to do the </a:t>
            </a:r>
            <a:r>
              <a:rPr sz="2800" spc="5" dirty="0">
                <a:latin typeface="Times New Roman"/>
                <a:cs typeface="Times New Roman"/>
              </a:rPr>
              <a:t> </a:t>
            </a:r>
            <a:r>
              <a:rPr sz="2800" spc="-5" dirty="0">
                <a:latin typeface="Times New Roman"/>
                <a:cs typeface="Times New Roman"/>
              </a:rPr>
              <a:t>procedure.</a:t>
            </a:r>
            <a:endParaRPr sz="2800">
              <a:latin typeface="Times New Roman"/>
              <a:cs typeface="Times New Roman"/>
            </a:endParaRPr>
          </a:p>
          <a:p>
            <a:pPr marL="38100">
              <a:lnSpc>
                <a:spcPct val="100000"/>
              </a:lnSpc>
              <a:spcBef>
                <a:spcPts val="680"/>
              </a:spcBef>
            </a:pPr>
            <a:r>
              <a:rPr sz="2800" dirty="0">
                <a:latin typeface="Times New Roman"/>
                <a:cs typeface="Times New Roman"/>
              </a:rPr>
              <a:t>If</a:t>
            </a:r>
            <a:r>
              <a:rPr sz="2800" spc="-155" dirty="0">
                <a:latin typeface="Times New Roman"/>
                <a:cs typeface="Times New Roman"/>
              </a:rPr>
              <a:t> </a:t>
            </a:r>
            <a:r>
              <a:rPr sz="2800" dirty="0">
                <a:latin typeface="Times New Roman"/>
                <a:cs typeface="Times New Roman"/>
              </a:rPr>
              <a:t>A</a:t>
            </a:r>
            <a:r>
              <a:rPr sz="2800" spc="-150" dirty="0">
                <a:latin typeface="Times New Roman"/>
                <a:cs typeface="Times New Roman"/>
              </a:rPr>
              <a:t> </a:t>
            </a:r>
            <a:r>
              <a:rPr sz="2800" spc="-5" dirty="0">
                <a:latin typeface="Times New Roman"/>
                <a:cs typeface="Times New Roman"/>
              </a:rPr>
              <a:t>and</a:t>
            </a:r>
            <a:r>
              <a:rPr sz="2800" spc="-15" dirty="0">
                <a:latin typeface="Times New Roman"/>
                <a:cs typeface="Times New Roman"/>
              </a:rPr>
              <a:t> </a:t>
            </a:r>
            <a:r>
              <a:rPr sz="2800" dirty="0">
                <a:latin typeface="Times New Roman"/>
                <a:cs typeface="Times New Roman"/>
              </a:rPr>
              <a:t>B</a:t>
            </a:r>
            <a:r>
              <a:rPr sz="2800" spc="-5" dirty="0">
                <a:latin typeface="Times New Roman"/>
                <a:cs typeface="Times New Roman"/>
              </a:rPr>
              <a:t> are</a:t>
            </a:r>
            <a:r>
              <a:rPr sz="2800" spc="-15" dirty="0">
                <a:latin typeface="Times New Roman"/>
                <a:cs typeface="Times New Roman"/>
              </a:rPr>
              <a:t> </a:t>
            </a:r>
            <a:r>
              <a:rPr sz="2800" spc="-5" dirty="0">
                <a:latin typeface="Times New Roman"/>
                <a:cs typeface="Times New Roman"/>
              </a:rPr>
              <a:t>disjoint</a:t>
            </a:r>
            <a:r>
              <a:rPr sz="2800" spc="-25" dirty="0">
                <a:latin typeface="Times New Roman"/>
                <a:cs typeface="Times New Roman"/>
              </a:rPr>
              <a:t> </a:t>
            </a:r>
            <a:r>
              <a:rPr sz="2800" spc="-5" dirty="0">
                <a:latin typeface="Times New Roman"/>
                <a:cs typeface="Times New Roman"/>
              </a:rPr>
              <a:t>sets</a:t>
            </a:r>
            <a:r>
              <a:rPr sz="2800" spc="-25" dirty="0">
                <a:latin typeface="Times New Roman"/>
                <a:cs typeface="Times New Roman"/>
              </a:rPr>
              <a:t> </a:t>
            </a:r>
            <a:r>
              <a:rPr sz="2800" spc="-5" dirty="0">
                <a:latin typeface="Times New Roman"/>
                <a:cs typeface="Times New Roman"/>
              </a:rPr>
              <a:t>then</a:t>
            </a:r>
            <a:r>
              <a:rPr sz="2800" spc="-15" dirty="0">
                <a:latin typeface="Times New Roman"/>
                <a:cs typeface="Times New Roman"/>
              </a:rPr>
              <a:t> </a:t>
            </a:r>
            <a:r>
              <a:rPr sz="2800" dirty="0">
                <a:latin typeface="Times New Roman"/>
                <a:cs typeface="Times New Roman"/>
              </a:rPr>
              <a:t>|</a:t>
            </a:r>
            <a:r>
              <a:rPr sz="2800" spc="-155" dirty="0">
                <a:latin typeface="Times New Roman"/>
                <a:cs typeface="Times New Roman"/>
              </a:rPr>
              <a:t> </a:t>
            </a:r>
            <a:r>
              <a:rPr sz="2800" dirty="0">
                <a:latin typeface="Times New Roman"/>
                <a:cs typeface="Times New Roman"/>
              </a:rPr>
              <a:t>A</a:t>
            </a:r>
            <a:r>
              <a:rPr sz="2800" spc="-140" dirty="0">
                <a:latin typeface="Times New Roman"/>
                <a:cs typeface="Times New Roman"/>
              </a:rPr>
              <a:t> </a:t>
            </a:r>
            <a:r>
              <a:rPr sz="2800" dirty="0">
                <a:latin typeface="Symbol"/>
                <a:cs typeface="Symbol"/>
              </a:rPr>
              <a:t></a:t>
            </a:r>
            <a:r>
              <a:rPr sz="2800" dirty="0">
                <a:latin typeface="Times New Roman"/>
                <a:cs typeface="Times New Roman"/>
              </a:rPr>
              <a:t> B</a:t>
            </a:r>
            <a:r>
              <a:rPr sz="2800" spc="-10"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 |</a:t>
            </a:r>
            <a:r>
              <a:rPr sz="2800" spc="-160" dirty="0">
                <a:latin typeface="Times New Roman"/>
                <a:cs typeface="Times New Roman"/>
              </a:rPr>
              <a:t> </a:t>
            </a:r>
            <a:r>
              <a:rPr sz="2800" dirty="0">
                <a:latin typeface="Times New Roman"/>
                <a:cs typeface="Times New Roman"/>
              </a:rPr>
              <a:t>A</a:t>
            </a:r>
            <a:r>
              <a:rPr sz="2800" spc="-150"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a:t>
            </a:r>
            <a:r>
              <a:rPr sz="2800" spc="-5" dirty="0">
                <a:latin typeface="Times New Roman"/>
                <a:cs typeface="Times New Roman"/>
              </a:rPr>
              <a:t> B|</a:t>
            </a:r>
            <a:endParaRPr sz="2800">
              <a:latin typeface="Times New Roman"/>
              <a:cs typeface="Times New Roman"/>
            </a:endParaRPr>
          </a:p>
          <a:p>
            <a:pPr marL="38100">
              <a:lnSpc>
                <a:spcPct val="100000"/>
              </a:lnSpc>
              <a:spcBef>
                <a:spcPts val="665"/>
              </a:spcBef>
            </a:pPr>
            <a:r>
              <a:rPr sz="2800" b="1" dirty="0">
                <a:latin typeface="Times New Roman"/>
                <a:cs typeface="Times New Roman"/>
              </a:rPr>
              <a:t>In</a:t>
            </a:r>
            <a:r>
              <a:rPr sz="2800" b="1" spc="-5" dirty="0">
                <a:latin typeface="Times New Roman"/>
                <a:cs typeface="Times New Roman"/>
              </a:rPr>
              <a:t> general</a:t>
            </a:r>
            <a:r>
              <a:rPr sz="2800" b="1" spc="-15" dirty="0">
                <a:latin typeface="Times New Roman"/>
                <a:cs typeface="Times New Roman"/>
              </a:rPr>
              <a:t> </a:t>
            </a:r>
            <a:r>
              <a:rPr sz="2800" dirty="0">
                <a:latin typeface="Times New Roman"/>
                <a:cs typeface="Times New Roman"/>
              </a:rPr>
              <a:t>if</a:t>
            </a:r>
            <a:r>
              <a:rPr sz="2800" spc="-155" dirty="0">
                <a:latin typeface="Times New Roman"/>
                <a:cs typeface="Times New Roman"/>
              </a:rPr>
              <a:t> </a:t>
            </a:r>
            <a:r>
              <a:rPr sz="2800" dirty="0">
                <a:latin typeface="Times New Roman"/>
                <a:cs typeface="Times New Roman"/>
              </a:rPr>
              <a:t>A</a:t>
            </a:r>
            <a:r>
              <a:rPr sz="2775" baseline="-21021" dirty="0">
                <a:latin typeface="Times New Roman"/>
                <a:cs typeface="Times New Roman"/>
              </a:rPr>
              <a:t>1</a:t>
            </a:r>
            <a:r>
              <a:rPr sz="2800" dirty="0">
                <a:latin typeface="Times New Roman"/>
                <a:cs typeface="Times New Roman"/>
              </a:rPr>
              <a:t>,</a:t>
            </a:r>
            <a:r>
              <a:rPr sz="2800" spc="-145" dirty="0">
                <a:latin typeface="Times New Roman"/>
                <a:cs typeface="Times New Roman"/>
              </a:rPr>
              <a:t> </a:t>
            </a:r>
            <a:r>
              <a:rPr sz="2800" dirty="0">
                <a:latin typeface="Times New Roman"/>
                <a:cs typeface="Times New Roman"/>
              </a:rPr>
              <a:t>A</a:t>
            </a:r>
            <a:r>
              <a:rPr sz="2775" baseline="-21021" dirty="0">
                <a:latin typeface="Times New Roman"/>
                <a:cs typeface="Times New Roman"/>
              </a:rPr>
              <a:t>2</a:t>
            </a:r>
            <a:r>
              <a:rPr sz="2775" spc="367" baseline="-21021" dirty="0">
                <a:latin typeface="Times New Roman"/>
                <a:cs typeface="Times New Roman"/>
              </a:rPr>
              <a:t> </a:t>
            </a:r>
            <a:r>
              <a:rPr sz="2800" dirty="0">
                <a:latin typeface="Times New Roman"/>
                <a:cs typeface="Times New Roman"/>
              </a:rPr>
              <a:t>.</a:t>
            </a:r>
            <a:r>
              <a:rPr sz="2800" spc="-10"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.A</a:t>
            </a:r>
            <a:r>
              <a:rPr sz="2775" baseline="-21021" dirty="0">
                <a:latin typeface="Times New Roman"/>
                <a:cs typeface="Times New Roman"/>
              </a:rPr>
              <a:t>n</a:t>
            </a:r>
            <a:r>
              <a:rPr sz="2775" spc="367" baseline="-21021" dirty="0">
                <a:latin typeface="Times New Roman"/>
                <a:cs typeface="Times New Roman"/>
              </a:rPr>
              <a:t> </a:t>
            </a:r>
            <a:r>
              <a:rPr sz="2800" spc="-5" dirty="0">
                <a:latin typeface="Times New Roman"/>
                <a:cs typeface="Times New Roman"/>
              </a:rPr>
              <a:t>are</a:t>
            </a:r>
            <a:r>
              <a:rPr sz="2800" spc="-10" dirty="0">
                <a:latin typeface="Times New Roman"/>
                <a:cs typeface="Times New Roman"/>
              </a:rPr>
              <a:t> </a:t>
            </a:r>
            <a:r>
              <a:rPr sz="2800" spc="-5" dirty="0">
                <a:latin typeface="Times New Roman"/>
                <a:cs typeface="Times New Roman"/>
              </a:rPr>
              <a:t>disjoint</a:t>
            </a:r>
            <a:r>
              <a:rPr sz="2800" spc="-25" dirty="0">
                <a:latin typeface="Times New Roman"/>
                <a:cs typeface="Times New Roman"/>
              </a:rPr>
              <a:t> </a:t>
            </a:r>
            <a:r>
              <a:rPr sz="2800" spc="-5" dirty="0">
                <a:latin typeface="Times New Roman"/>
                <a:cs typeface="Times New Roman"/>
              </a:rPr>
              <a:t>sets,</a:t>
            </a:r>
            <a:r>
              <a:rPr sz="2800" spc="-20" dirty="0">
                <a:latin typeface="Times New Roman"/>
                <a:cs typeface="Times New Roman"/>
              </a:rPr>
              <a:t> </a:t>
            </a:r>
            <a:r>
              <a:rPr sz="2800" spc="-5" dirty="0">
                <a:latin typeface="Times New Roman"/>
                <a:cs typeface="Times New Roman"/>
              </a:rPr>
              <a:t>then</a:t>
            </a:r>
            <a:endParaRPr sz="2800">
              <a:latin typeface="Times New Roman"/>
              <a:cs typeface="Times New Roman"/>
            </a:endParaRPr>
          </a:p>
          <a:p>
            <a:pPr marL="127000">
              <a:lnSpc>
                <a:spcPct val="100000"/>
              </a:lnSpc>
              <a:spcBef>
                <a:spcPts val="675"/>
              </a:spcBef>
              <a:tabLst>
                <a:tab pos="4575810" algn="l"/>
                <a:tab pos="5196840" algn="l"/>
              </a:tabLst>
            </a:pPr>
            <a:r>
              <a:rPr sz="2800" spc="-5" dirty="0">
                <a:latin typeface="Times New Roman"/>
                <a:cs typeface="Times New Roman"/>
              </a:rPr>
              <a:t>|A</a:t>
            </a:r>
            <a:r>
              <a:rPr sz="2775" spc="-7" baseline="-21021" dirty="0">
                <a:latin typeface="Times New Roman"/>
                <a:cs typeface="Times New Roman"/>
              </a:rPr>
              <a:t>1</a:t>
            </a:r>
            <a:r>
              <a:rPr sz="2775" spc="7" baseline="-21021" dirty="0">
                <a:latin typeface="Times New Roman"/>
                <a:cs typeface="Times New Roman"/>
              </a:rPr>
              <a:t> </a:t>
            </a:r>
            <a:r>
              <a:rPr sz="2800" dirty="0">
                <a:latin typeface="Symbol"/>
                <a:cs typeface="Symbol"/>
              </a:rPr>
              <a:t></a:t>
            </a:r>
            <a:r>
              <a:rPr sz="2800" spc="-160" dirty="0">
                <a:latin typeface="Times New Roman"/>
                <a:cs typeface="Times New Roman"/>
              </a:rPr>
              <a:t> </a:t>
            </a:r>
            <a:r>
              <a:rPr sz="2800" dirty="0">
                <a:latin typeface="Times New Roman"/>
                <a:cs typeface="Times New Roman"/>
              </a:rPr>
              <a:t>A</a:t>
            </a:r>
            <a:r>
              <a:rPr sz="2775" baseline="-21021" dirty="0">
                <a:latin typeface="Times New Roman"/>
                <a:cs typeface="Times New Roman"/>
              </a:rPr>
              <a:t>2</a:t>
            </a:r>
            <a:r>
              <a:rPr sz="2775" spc="375" baseline="-21021" dirty="0">
                <a:latin typeface="Times New Roman"/>
                <a:cs typeface="Times New Roman"/>
              </a:rPr>
              <a:t> </a:t>
            </a:r>
            <a:r>
              <a:rPr sz="2800" dirty="0">
                <a:latin typeface="Symbol"/>
                <a:cs typeface="Symbol"/>
              </a:rPr>
              <a:t></a:t>
            </a:r>
            <a:r>
              <a:rPr sz="2800" spc="5"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a:t>
            </a:r>
            <a:r>
              <a:rPr sz="2800" spc="-10" dirty="0">
                <a:latin typeface="Times New Roman"/>
                <a:cs typeface="Times New Roman"/>
              </a:rPr>
              <a:t> </a:t>
            </a:r>
            <a:r>
              <a:rPr sz="2800" dirty="0">
                <a:latin typeface="Times New Roman"/>
                <a:cs typeface="Times New Roman"/>
              </a:rPr>
              <a:t>.</a:t>
            </a:r>
            <a:r>
              <a:rPr sz="2800" spc="10" dirty="0">
                <a:latin typeface="Times New Roman"/>
                <a:cs typeface="Times New Roman"/>
              </a:rPr>
              <a:t> </a:t>
            </a:r>
            <a:r>
              <a:rPr sz="2800" dirty="0">
                <a:latin typeface="Symbol"/>
                <a:cs typeface="Symbol"/>
              </a:rPr>
              <a:t></a:t>
            </a:r>
            <a:r>
              <a:rPr sz="2800" spc="-160" dirty="0">
                <a:latin typeface="Times New Roman"/>
                <a:cs typeface="Times New Roman"/>
              </a:rPr>
              <a:t> </a:t>
            </a:r>
            <a:r>
              <a:rPr sz="2800" dirty="0">
                <a:latin typeface="Times New Roman"/>
                <a:cs typeface="Times New Roman"/>
              </a:rPr>
              <a:t>A</a:t>
            </a:r>
            <a:r>
              <a:rPr sz="2775" baseline="-21021" dirty="0">
                <a:latin typeface="Times New Roman"/>
                <a:cs typeface="Times New Roman"/>
              </a:rPr>
              <a:t>n</a:t>
            </a:r>
            <a:r>
              <a:rPr sz="2800" dirty="0">
                <a:latin typeface="Times New Roman"/>
                <a:cs typeface="Times New Roman"/>
              </a:rPr>
              <a:t>|</a:t>
            </a:r>
            <a:r>
              <a:rPr sz="2800" spc="10" dirty="0">
                <a:latin typeface="Times New Roman"/>
                <a:cs typeface="Times New Roman"/>
              </a:rPr>
              <a:t> </a:t>
            </a:r>
            <a:r>
              <a:rPr sz="2800" dirty="0">
                <a:latin typeface="Times New Roman"/>
                <a:cs typeface="Times New Roman"/>
              </a:rPr>
              <a:t>=</a:t>
            </a:r>
            <a:r>
              <a:rPr sz="2800" spc="-10" dirty="0">
                <a:latin typeface="Times New Roman"/>
                <a:cs typeface="Times New Roman"/>
              </a:rPr>
              <a:t> </a:t>
            </a:r>
            <a:r>
              <a:rPr sz="2800" dirty="0">
                <a:latin typeface="Times New Roman"/>
                <a:cs typeface="Times New Roman"/>
              </a:rPr>
              <a:t>|A</a:t>
            </a:r>
            <a:r>
              <a:rPr sz="2775" baseline="-21021" dirty="0">
                <a:latin typeface="Times New Roman"/>
                <a:cs typeface="Times New Roman"/>
              </a:rPr>
              <a:t>1</a:t>
            </a:r>
            <a:r>
              <a:rPr sz="2800" dirty="0">
                <a:latin typeface="Times New Roman"/>
                <a:cs typeface="Times New Roman"/>
              </a:rPr>
              <a:t>|</a:t>
            </a:r>
            <a:r>
              <a:rPr sz="2800" spc="15" dirty="0">
                <a:latin typeface="Times New Roman"/>
                <a:cs typeface="Times New Roman"/>
              </a:rPr>
              <a:t> </a:t>
            </a:r>
            <a:r>
              <a:rPr sz="2800" dirty="0">
                <a:latin typeface="Times New Roman"/>
                <a:cs typeface="Times New Roman"/>
              </a:rPr>
              <a:t>|A</a:t>
            </a:r>
            <a:r>
              <a:rPr sz="2775" baseline="-21021" dirty="0">
                <a:latin typeface="Times New Roman"/>
                <a:cs typeface="Times New Roman"/>
              </a:rPr>
              <a:t>2</a:t>
            </a:r>
            <a:r>
              <a:rPr sz="2800" dirty="0">
                <a:latin typeface="Times New Roman"/>
                <a:cs typeface="Times New Roman"/>
              </a:rPr>
              <a:t>|	.</a:t>
            </a:r>
            <a:r>
              <a:rPr sz="2800" spc="-5"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	|A</a:t>
            </a:r>
            <a:r>
              <a:rPr sz="2775" baseline="-21021" dirty="0">
                <a:latin typeface="Times New Roman"/>
                <a:cs typeface="Times New Roman"/>
              </a:rPr>
              <a:t>n</a:t>
            </a:r>
            <a:r>
              <a:rPr sz="2800" dirty="0">
                <a:latin typeface="Times New Roman"/>
                <a:cs typeface="Times New Roman"/>
              </a:rPr>
              <a:t>|</a:t>
            </a:r>
            <a:endParaRPr sz="2800">
              <a:latin typeface="Times New Roman"/>
              <a:cs typeface="Times New Roman"/>
            </a:endParaRPr>
          </a:p>
        </p:txBody>
      </p:sp>
      <p:pic>
        <p:nvPicPr>
          <p:cNvPr id="5" name="object 5"/>
          <p:cNvPicPr/>
          <p:nvPr/>
        </p:nvPicPr>
        <p:blipFill>
          <a:blip r:embed="rId2" cstate="print"/>
          <a:stretch>
            <a:fillRect/>
          </a:stretch>
        </p:blipFill>
        <p:spPr>
          <a:xfrm>
            <a:off x="624840" y="3785615"/>
            <a:ext cx="190487" cy="198881"/>
          </a:xfrm>
          <a:prstGeom prst="rect">
            <a:avLst/>
          </a:prstGeom>
        </p:spPr>
      </p:pic>
      <p:pic>
        <p:nvPicPr>
          <p:cNvPr id="6" name="object 6"/>
          <p:cNvPicPr/>
          <p:nvPr/>
        </p:nvPicPr>
        <p:blipFill>
          <a:blip r:embed="rId2" cstate="print"/>
          <a:stretch>
            <a:fillRect/>
          </a:stretch>
        </p:blipFill>
        <p:spPr>
          <a:xfrm>
            <a:off x="624840" y="4296917"/>
            <a:ext cx="190487" cy="198881"/>
          </a:xfrm>
          <a:prstGeom prst="rect">
            <a:avLst/>
          </a:prstGeom>
        </p:spPr>
      </p:pic>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4</a:t>
            </a:fld>
            <a:endParaRP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11373" y="273970"/>
            <a:ext cx="2921635" cy="467359"/>
          </a:xfrm>
          <a:prstGeom prst="rect">
            <a:avLst/>
          </a:prstGeom>
        </p:spPr>
        <p:txBody>
          <a:bodyPr vert="horz" wrap="square" lIns="0" tIns="12065" rIns="0" bIns="0" rtlCol="0">
            <a:spAutoFit/>
          </a:bodyPr>
          <a:lstStyle/>
          <a:p>
            <a:pPr marL="12700">
              <a:lnSpc>
                <a:spcPct val="100000"/>
              </a:lnSpc>
              <a:spcBef>
                <a:spcPts val="95"/>
              </a:spcBef>
            </a:pPr>
            <a:r>
              <a:rPr sz="2900" spc="-5" dirty="0"/>
              <a:t>Interesting Example</a:t>
            </a:r>
            <a:r>
              <a:rPr sz="2900" spc="-15" dirty="0"/>
              <a:t> </a:t>
            </a:r>
            <a:r>
              <a:rPr sz="2900" spc="-5" dirty="0"/>
              <a:t>5</a:t>
            </a:r>
            <a:endParaRPr sz="2900"/>
          </a:p>
        </p:txBody>
      </p:sp>
      <p:pic>
        <p:nvPicPr>
          <p:cNvPr id="3" name="object 3"/>
          <p:cNvPicPr/>
          <p:nvPr/>
        </p:nvPicPr>
        <p:blipFill>
          <a:blip r:embed="rId2" cstate="print"/>
          <a:stretch>
            <a:fillRect/>
          </a:stretch>
        </p:blipFill>
        <p:spPr>
          <a:xfrm>
            <a:off x="548640" y="1066050"/>
            <a:ext cx="139446" cy="142481"/>
          </a:xfrm>
          <a:prstGeom prst="rect">
            <a:avLst/>
          </a:prstGeom>
        </p:spPr>
      </p:pic>
      <p:sp>
        <p:nvSpPr>
          <p:cNvPr id="4" name="object 4"/>
          <p:cNvSpPr txBox="1"/>
          <p:nvPr/>
        </p:nvSpPr>
        <p:spPr>
          <a:xfrm>
            <a:off x="840655" y="877885"/>
            <a:ext cx="7797800" cy="5328920"/>
          </a:xfrm>
          <a:prstGeom prst="rect">
            <a:avLst/>
          </a:prstGeom>
        </p:spPr>
        <p:txBody>
          <a:bodyPr vert="horz" wrap="square" lIns="0" tIns="73660" rIns="0" bIns="0" rtlCol="0">
            <a:spAutoFit/>
          </a:bodyPr>
          <a:lstStyle/>
          <a:p>
            <a:pPr marL="50800">
              <a:lnSpc>
                <a:spcPct val="100000"/>
              </a:lnSpc>
              <a:spcBef>
                <a:spcPts val="580"/>
              </a:spcBef>
            </a:pPr>
            <a:r>
              <a:rPr sz="2000" spc="-5" dirty="0">
                <a:latin typeface="Times New Roman"/>
                <a:cs typeface="Times New Roman"/>
              </a:rPr>
              <a:t>Problem:</a:t>
            </a:r>
            <a:r>
              <a:rPr sz="2000" spc="-55" dirty="0">
                <a:latin typeface="Times New Roman"/>
                <a:cs typeface="Times New Roman"/>
              </a:rPr>
              <a:t> </a:t>
            </a:r>
            <a:r>
              <a:rPr sz="2000" spc="-5" dirty="0">
                <a:latin typeface="Times New Roman"/>
                <a:cs typeface="Times New Roman"/>
              </a:rPr>
              <a:t>What's wrong</a:t>
            </a:r>
            <a:r>
              <a:rPr sz="2000" spc="5" dirty="0">
                <a:latin typeface="Times New Roman"/>
                <a:cs typeface="Times New Roman"/>
              </a:rPr>
              <a:t> </a:t>
            </a:r>
            <a:r>
              <a:rPr sz="2000" spc="-5" dirty="0">
                <a:latin typeface="Times New Roman"/>
                <a:cs typeface="Times New Roman"/>
              </a:rPr>
              <a:t>with the</a:t>
            </a:r>
            <a:r>
              <a:rPr sz="2000" dirty="0">
                <a:latin typeface="Times New Roman"/>
                <a:cs typeface="Times New Roman"/>
              </a:rPr>
              <a:t> </a:t>
            </a:r>
            <a:r>
              <a:rPr sz="2000" spc="-5" dirty="0">
                <a:latin typeface="Times New Roman"/>
                <a:cs typeface="Times New Roman"/>
              </a:rPr>
              <a:t>following</a:t>
            </a:r>
            <a:r>
              <a:rPr sz="2000" spc="-15" dirty="0">
                <a:latin typeface="Times New Roman"/>
                <a:cs typeface="Times New Roman"/>
              </a:rPr>
              <a:t> </a:t>
            </a:r>
            <a:r>
              <a:rPr sz="2000" spc="-5" dirty="0">
                <a:latin typeface="Times New Roman"/>
                <a:cs typeface="Times New Roman"/>
              </a:rPr>
              <a:t>induction</a:t>
            </a:r>
            <a:r>
              <a:rPr sz="2000" dirty="0">
                <a:latin typeface="Times New Roman"/>
                <a:cs typeface="Times New Roman"/>
              </a:rPr>
              <a:t> </a:t>
            </a:r>
            <a:r>
              <a:rPr sz="2000" spc="-5" dirty="0">
                <a:latin typeface="Times New Roman"/>
                <a:cs typeface="Times New Roman"/>
              </a:rPr>
              <a:t>proof?</a:t>
            </a:r>
            <a:endParaRPr sz="2000">
              <a:latin typeface="Times New Roman"/>
              <a:cs typeface="Times New Roman"/>
            </a:endParaRPr>
          </a:p>
          <a:p>
            <a:pPr marL="508000" marR="107314">
              <a:lnSpc>
                <a:spcPct val="100000"/>
              </a:lnSpc>
              <a:spcBef>
                <a:spcPts val="475"/>
              </a:spcBef>
            </a:pPr>
            <a:r>
              <a:rPr sz="2000" spc="-5" dirty="0">
                <a:latin typeface="Times New Roman"/>
                <a:cs typeface="Times New Roman"/>
              </a:rPr>
              <a:t>“Define</a:t>
            </a:r>
            <a:r>
              <a:rPr sz="2000" dirty="0">
                <a:latin typeface="Times New Roman"/>
                <a:cs typeface="Times New Roman"/>
              </a:rPr>
              <a:t> </a:t>
            </a:r>
            <a:r>
              <a:rPr sz="2000" spc="-5" dirty="0">
                <a:latin typeface="Times New Roman"/>
                <a:cs typeface="Times New Roman"/>
              </a:rPr>
              <a:t>f(n)</a:t>
            </a:r>
            <a:r>
              <a:rPr sz="2000" spc="-10"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n</a:t>
            </a:r>
            <a:r>
              <a:rPr sz="1950" spc="7" baseline="25641" dirty="0">
                <a:latin typeface="Times New Roman"/>
                <a:cs typeface="Times New Roman"/>
              </a:rPr>
              <a:t>2</a:t>
            </a:r>
            <a:r>
              <a:rPr sz="2000" spc="5" dirty="0">
                <a:latin typeface="Times New Roman"/>
                <a:cs typeface="Times New Roman"/>
              </a:rPr>
              <a:t>.</a:t>
            </a:r>
            <a:r>
              <a:rPr sz="2000" spc="-45" dirty="0">
                <a:latin typeface="Times New Roman"/>
                <a:cs typeface="Times New Roman"/>
              </a:rPr>
              <a:t> </a:t>
            </a:r>
            <a:r>
              <a:rPr sz="2000" spc="-85" dirty="0">
                <a:latin typeface="Times New Roman"/>
                <a:cs typeface="Times New Roman"/>
              </a:rPr>
              <a:t>We</a:t>
            </a:r>
            <a:r>
              <a:rPr sz="2000" spc="15" dirty="0">
                <a:latin typeface="Times New Roman"/>
                <a:cs typeface="Times New Roman"/>
              </a:rPr>
              <a:t> </a:t>
            </a:r>
            <a:r>
              <a:rPr sz="2000" spc="-5" dirty="0">
                <a:latin typeface="Times New Roman"/>
                <a:cs typeface="Times New Roman"/>
              </a:rPr>
              <a:t>prove</a:t>
            </a:r>
            <a:r>
              <a:rPr sz="2000" spc="-10" dirty="0">
                <a:latin typeface="Times New Roman"/>
                <a:cs typeface="Times New Roman"/>
              </a:rPr>
              <a:t> </a:t>
            </a:r>
            <a:r>
              <a:rPr sz="2000" spc="-5" dirty="0">
                <a:latin typeface="Times New Roman"/>
                <a:cs typeface="Times New Roman"/>
              </a:rPr>
              <a:t>by</a:t>
            </a:r>
            <a:r>
              <a:rPr sz="2000" spc="5" dirty="0">
                <a:latin typeface="Times New Roman"/>
                <a:cs typeface="Times New Roman"/>
              </a:rPr>
              <a:t> </a:t>
            </a:r>
            <a:r>
              <a:rPr sz="2000" spc="-5" dirty="0">
                <a:latin typeface="Times New Roman"/>
                <a:cs typeface="Times New Roman"/>
              </a:rPr>
              <a:t>induction</a:t>
            </a:r>
            <a:r>
              <a:rPr sz="2000" spc="-15" dirty="0">
                <a:latin typeface="Times New Roman"/>
                <a:cs typeface="Times New Roman"/>
              </a:rPr>
              <a:t> </a:t>
            </a:r>
            <a:r>
              <a:rPr sz="2000" spc="-5" dirty="0">
                <a:latin typeface="Times New Roman"/>
                <a:cs typeface="Times New Roman"/>
              </a:rPr>
              <a:t>that</a:t>
            </a:r>
            <a:r>
              <a:rPr sz="2000" spc="-10" dirty="0">
                <a:latin typeface="Times New Roman"/>
                <a:cs typeface="Times New Roman"/>
              </a:rPr>
              <a:t> </a:t>
            </a:r>
            <a:r>
              <a:rPr sz="2000" spc="-5" dirty="0">
                <a:latin typeface="Times New Roman"/>
                <a:cs typeface="Times New Roman"/>
              </a:rPr>
              <a:t>f(n)</a:t>
            </a:r>
            <a:r>
              <a:rPr sz="2000" spc="-10"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O(n).</a:t>
            </a:r>
            <a:r>
              <a:rPr sz="2000" spc="-30" dirty="0">
                <a:latin typeface="Times New Roman"/>
                <a:cs typeface="Times New Roman"/>
              </a:rPr>
              <a:t> </a:t>
            </a:r>
            <a:r>
              <a:rPr sz="2000" spc="-5" dirty="0">
                <a:latin typeface="Times New Roman"/>
                <a:cs typeface="Times New Roman"/>
              </a:rPr>
              <a:t>When</a:t>
            </a:r>
            <a:r>
              <a:rPr sz="2000" spc="10" dirty="0">
                <a:latin typeface="Times New Roman"/>
                <a:cs typeface="Times New Roman"/>
              </a:rPr>
              <a:t> </a:t>
            </a:r>
            <a:r>
              <a:rPr sz="2000" spc="-5" dirty="0">
                <a:latin typeface="Times New Roman"/>
                <a:cs typeface="Times New Roman"/>
              </a:rPr>
              <a:t>n</a:t>
            </a:r>
            <a:r>
              <a:rPr sz="2000" spc="5"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1, </a:t>
            </a:r>
            <a:r>
              <a:rPr sz="2000" spc="-484" dirty="0">
                <a:latin typeface="Times New Roman"/>
                <a:cs typeface="Times New Roman"/>
              </a:rPr>
              <a:t> </a:t>
            </a:r>
            <a:r>
              <a:rPr sz="2000" spc="5" dirty="0">
                <a:latin typeface="Times New Roman"/>
                <a:cs typeface="Times New Roman"/>
              </a:rPr>
              <a:t>1</a:t>
            </a:r>
            <a:r>
              <a:rPr sz="1950" spc="7" baseline="25641" dirty="0">
                <a:latin typeface="Times New Roman"/>
                <a:cs typeface="Times New Roman"/>
              </a:rPr>
              <a:t>2</a:t>
            </a:r>
            <a:r>
              <a:rPr sz="1950" spc="247" baseline="25641"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1 and</a:t>
            </a:r>
            <a:r>
              <a:rPr sz="2000" dirty="0">
                <a:latin typeface="Times New Roman"/>
                <a:cs typeface="Times New Roman"/>
              </a:rPr>
              <a:t> </a:t>
            </a:r>
            <a:r>
              <a:rPr sz="2000" spc="-5" dirty="0">
                <a:latin typeface="Times New Roman"/>
                <a:cs typeface="Times New Roman"/>
              </a:rPr>
              <a:t>the</a:t>
            </a:r>
            <a:r>
              <a:rPr sz="2000" spc="-10" dirty="0">
                <a:latin typeface="Times New Roman"/>
                <a:cs typeface="Times New Roman"/>
              </a:rPr>
              <a:t> </a:t>
            </a:r>
            <a:r>
              <a:rPr sz="2000" spc="-5" dirty="0">
                <a:latin typeface="Times New Roman"/>
                <a:cs typeface="Times New Roman"/>
              </a:rPr>
              <a:t>claim</a:t>
            </a:r>
            <a:r>
              <a:rPr sz="2000" spc="-20" dirty="0">
                <a:latin typeface="Times New Roman"/>
                <a:cs typeface="Times New Roman"/>
              </a:rPr>
              <a:t> </a:t>
            </a:r>
            <a:r>
              <a:rPr sz="2000" spc="-5" dirty="0">
                <a:latin typeface="Times New Roman"/>
                <a:cs typeface="Times New Roman"/>
              </a:rPr>
              <a:t>holds.</a:t>
            </a:r>
            <a:r>
              <a:rPr sz="2000" spc="-125" dirty="0">
                <a:latin typeface="Times New Roman"/>
                <a:cs typeface="Times New Roman"/>
              </a:rPr>
              <a:t> </a:t>
            </a:r>
            <a:r>
              <a:rPr sz="2000" spc="-5" dirty="0">
                <a:latin typeface="Times New Roman"/>
                <a:cs typeface="Times New Roman"/>
              </a:rPr>
              <a:t>Assume that</a:t>
            </a:r>
            <a:r>
              <a:rPr sz="2000" spc="-15" dirty="0">
                <a:latin typeface="Times New Roman"/>
                <a:cs typeface="Times New Roman"/>
              </a:rPr>
              <a:t> </a:t>
            </a:r>
            <a:r>
              <a:rPr sz="2000" spc="5" dirty="0">
                <a:latin typeface="Times New Roman"/>
                <a:cs typeface="Times New Roman"/>
              </a:rPr>
              <a:t>k</a:t>
            </a:r>
            <a:r>
              <a:rPr sz="1950" spc="7" baseline="25641" dirty="0">
                <a:latin typeface="Times New Roman"/>
                <a:cs typeface="Times New Roman"/>
              </a:rPr>
              <a:t>2</a:t>
            </a:r>
            <a:r>
              <a:rPr sz="1950" spc="254" baseline="25641" dirty="0">
                <a:latin typeface="Times New Roman"/>
                <a:cs typeface="Times New Roman"/>
              </a:rPr>
              <a:t> </a:t>
            </a:r>
            <a:r>
              <a:rPr sz="2000" spc="-5" dirty="0">
                <a:latin typeface="Times New Roman"/>
                <a:cs typeface="Times New Roman"/>
              </a:rPr>
              <a:t>= O(k)</a:t>
            </a:r>
            <a:r>
              <a:rPr sz="2000" spc="5" dirty="0">
                <a:latin typeface="Times New Roman"/>
                <a:cs typeface="Times New Roman"/>
              </a:rPr>
              <a:t> </a:t>
            </a:r>
            <a:r>
              <a:rPr sz="2000" spc="-5" dirty="0">
                <a:latin typeface="Times New Roman"/>
                <a:cs typeface="Times New Roman"/>
              </a:rPr>
              <a:t>for</a:t>
            </a:r>
            <a:r>
              <a:rPr sz="2000" spc="-15" dirty="0">
                <a:latin typeface="Times New Roman"/>
                <a:cs typeface="Times New Roman"/>
              </a:rPr>
              <a:t> </a:t>
            </a:r>
            <a:r>
              <a:rPr sz="2000" spc="-5" dirty="0">
                <a:latin typeface="Times New Roman"/>
                <a:cs typeface="Times New Roman"/>
              </a:rPr>
              <a:t>some k</a:t>
            </a:r>
            <a:r>
              <a:rPr sz="2000" spc="5" dirty="0">
                <a:latin typeface="Times New Roman"/>
                <a:cs typeface="Times New Roman"/>
              </a:rPr>
              <a:t> </a:t>
            </a:r>
            <a:r>
              <a:rPr sz="2000" spc="-5" dirty="0">
                <a:latin typeface="Cambria Math"/>
                <a:cs typeface="Cambria Math"/>
              </a:rPr>
              <a:t>≥</a:t>
            </a:r>
            <a:r>
              <a:rPr sz="2000" spc="60" dirty="0">
                <a:latin typeface="Cambria Math"/>
                <a:cs typeface="Cambria Math"/>
              </a:rPr>
              <a:t> </a:t>
            </a:r>
            <a:r>
              <a:rPr sz="2000" spc="-5" dirty="0">
                <a:latin typeface="Times New Roman"/>
                <a:cs typeface="Times New Roman"/>
              </a:rPr>
              <a:t>1.</a:t>
            </a:r>
            <a:endParaRPr sz="2000">
              <a:latin typeface="Times New Roman"/>
              <a:cs typeface="Times New Roman"/>
            </a:endParaRPr>
          </a:p>
          <a:p>
            <a:pPr marL="508000" marR="65405" indent="-635">
              <a:lnSpc>
                <a:spcPct val="100000"/>
              </a:lnSpc>
              <a:spcBef>
                <a:spcPts val="5"/>
              </a:spcBef>
            </a:pPr>
            <a:r>
              <a:rPr sz="2000" spc="-5" dirty="0">
                <a:latin typeface="Times New Roman"/>
                <a:cs typeface="Times New Roman"/>
              </a:rPr>
              <a:t>Then (k </a:t>
            </a:r>
            <a:r>
              <a:rPr sz="2000" dirty="0">
                <a:latin typeface="Times New Roman"/>
                <a:cs typeface="Times New Roman"/>
              </a:rPr>
              <a:t>+1)</a:t>
            </a:r>
            <a:r>
              <a:rPr sz="1950" baseline="25641" dirty="0">
                <a:latin typeface="Times New Roman"/>
                <a:cs typeface="Times New Roman"/>
              </a:rPr>
              <a:t>2</a:t>
            </a:r>
            <a:r>
              <a:rPr sz="1950" spc="7" baseline="25641" dirty="0">
                <a:latin typeface="Times New Roman"/>
                <a:cs typeface="Times New Roman"/>
              </a:rPr>
              <a:t> </a:t>
            </a:r>
            <a:r>
              <a:rPr sz="2000" spc="-5" dirty="0">
                <a:latin typeface="Times New Roman"/>
                <a:cs typeface="Times New Roman"/>
              </a:rPr>
              <a:t>= </a:t>
            </a:r>
            <a:r>
              <a:rPr sz="2000" spc="5" dirty="0">
                <a:latin typeface="Times New Roman"/>
                <a:cs typeface="Times New Roman"/>
              </a:rPr>
              <a:t>k</a:t>
            </a:r>
            <a:r>
              <a:rPr sz="1950" spc="7" baseline="25641" dirty="0">
                <a:latin typeface="Times New Roman"/>
                <a:cs typeface="Times New Roman"/>
              </a:rPr>
              <a:t>2</a:t>
            </a:r>
            <a:r>
              <a:rPr sz="1950" spc="15" baseline="25641" dirty="0">
                <a:latin typeface="Times New Roman"/>
                <a:cs typeface="Times New Roman"/>
              </a:rPr>
              <a:t> </a:t>
            </a:r>
            <a:r>
              <a:rPr sz="2000" spc="-5" dirty="0">
                <a:latin typeface="Times New Roman"/>
                <a:cs typeface="Times New Roman"/>
              </a:rPr>
              <a:t>+2k +1. Each of the summands on the right side is </a:t>
            </a:r>
            <a:r>
              <a:rPr sz="2000" dirty="0">
                <a:latin typeface="Times New Roman"/>
                <a:cs typeface="Times New Roman"/>
              </a:rPr>
              <a:t> </a:t>
            </a:r>
            <a:r>
              <a:rPr sz="2000" spc="-5" dirty="0">
                <a:latin typeface="Times New Roman"/>
                <a:cs typeface="Times New Roman"/>
              </a:rPr>
              <a:t>O(k),</a:t>
            </a:r>
            <a:r>
              <a:rPr sz="2000" spc="5" dirty="0">
                <a:latin typeface="Times New Roman"/>
                <a:cs typeface="Times New Roman"/>
              </a:rPr>
              <a:t> </a:t>
            </a:r>
            <a:r>
              <a:rPr sz="2000" spc="-5" dirty="0">
                <a:latin typeface="Times New Roman"/>
                <a:cs typeface="Times New Roman"/>
              </a:rPr>
              <a:t>and thus</a:t>
            </a:r>
            <a:r>
              <a:rPr sz="2000" spc="-10" dirty="0">
                <a:latin typeface="Times New Roman"/>
                <a:cs typeface="Times New Roman"/>
              </a:rPr>
              <a:t> </a:t>
            </a:r>
            <a:r>
              <a:rPr sz="2000" spc="-5" dirty="0">
                <a:latin typeface="Times New Roman"/>
                <a:cs typeface="Times New Roman"/>
              </a:rPr>
              <a:t>(k</a:t>
            </a:r>
            <a:r>
              <a:rPr sz="2000" dirty="0">
                <a:latin typeface="Times New Roman"/>
                <a:cs typeface="Times New Roman"/>
              </a:rPr>
              <a:t> </a:t>
            </a:r>
            <a:r>
              <a:rPr sz="2000" spc="-5" dirty="0">
                <a:latin typeface="Times New Roman"/>
                <a:cs typeface="Times New Roman"/>
              </a:rPr>
              <a:t>+</a:t>
            </a:r>
            <a:r>
              <a:rPr sz="2000" spc="5" dirty="0">
                <a:latin typeface="Times New Roman"/>
                <a:cs typeface="Times New Roman"/>
              </a:rPr>
              <a:t> </a:t>
            </a:r>
            <a:r>
              <a:rPr sz="2000" dirty="0">
                <a:latin typeface="Times New Roman"/>
                <a:cs typeface="Times New Roman"/>
              </a:rPr>
              <a:t>1)</a:t>
            </a:r>
            <a:r>
              <a:rPr sz="1950" baseline="25641" dirty="0">
                <a:latin typeface="Times New Roman"/>
                <a:cs typeface="Times New Roman"/>
              </a:rPr>
              <a:t>2</a:t>
            </a:r>
            <a:r>
              <a:rPr sz="1950" spc="254" baseline="25641" dirty="0">
                <a:latin typeface="Times New Roman"/>
                <a:cs typeface="Times New Roman"/>
              </a:rPr>
              <a:t> </a:t>
            </a:r>
            <a:r>
              <a:rPr sz="2000" spc="-5" dirty="0">
                <a:latin typeface="Times New Roman"/>
                <a:cs typeface="Times New Roman"/>
              </a:rPr>
              <a:t>=</a:t>
            </a:r>
            <a:r>
              <a:rPr sz="2000" spc="10" dirty="0">
                <a:latin typeface="Times New Roman"/>
                <a:cs typeface="Times New Roman"/>
              </a:rPr>
              <a:t> </a:t>
            </a:r>
            <a:r>
              <a:rPr sz="2000" spc="-5" dirty="0">
                <a:latin typeface="Times New Roman"/>
                <a:cs typeface="Times New Roman"/>
              </a:rPr>
              <a:t>O(k).</a:t>
            </a:r>
            <a:r>
              <a:rPr sz="2000" spc="-30" dirty="0">
                <a:latin typeface="Times New Roman"/>
                <a:cs typeface="Times New Roman"/>
              </a:rPr>
              <a:t> </a:t>
            </a:r>
            <a:r>
              <a:rPr sz="2000" spc="-5" dirty="0">
                <a:latin typeface="Times New Roman"/>
                <a:cs typeface="Times New Roman"/>
              </a:rPr>
              <a:t>This completes</a:t>
            </a:r>
            <a:r>
              <a:rPr sz="2000" spc="-15" dirty="0">
                <a:latin typeface="Times New Roman"/>
                <a:cs typeface="Times New Roman"/>
              </a:rPr>
              <a:t> </a:t>
            </a:r>
            <a:r>
              <a:rPr sz="2000" spc="-5" dirty="0">
                <a:latin typeface="Times New Roman"/>
                <a:cs typeface="Times New Roman"/>
              </a:rPr>
              <a:t>the</a:t>
            </a:r>
            <a:r>
              <a:rPr sz="2000" dirty="0">
                <a:latin typeface="Times New Roman"/>
                <a:cs typeface="Times New Roman"/>
              </a:rPr>
              <a:t> </a:t>
            </a:r>
            <a:r>
              <a:rPr sz="2000" spc="-5" dirty="0">
                <a:latin typeface="Times New Roman"/>
                <a:cs typeface="Times New Roman"/>
              </a:rPr>
              <a:t>proof</a:t>
            </a:r>
            <a:r>
              <a:rPr sz="2000" spc="-10" dirty="0">
                <a:latin typeface="Times New Roman"/>
                <a:cs typeface="Times New Roman"/>
              </a:rPr>
              <a:t> </a:t>
            </a:r>
            <a:r>
              <a:rPr sz="2000" spc="-5" dirty="0">
                <a:latin typeface="Times New Roman"/>
                <a:cs typeface="Times New Roman"/>
              </a:rPr>
              <a:t>by induction.”</a:t>
            </a:r>
            <a:endParaRPr sz="2000">
              <a:latin typeface="Times New Roman"/>
              <a:cs typeface="Times New Roman"/>
            </a:endParaRPr>
          </a:p>
          <a:p>
            <a:pPr>
              <a:lnSpc>
                <a:spcPct val="100000"/>
              </a:lnSpc>
              <a:spcBef>
                <a:spcPts val="10"/>
              </a:spcBef>
            </a:pPr>
            <a:endParaRPr sz="2800">
              <a:latin typeface="Times New Roman"/>
              <a:cs typeface="Times New Roman"/>
            </a:endParaRPr>
          </a:p>
          <a:p>
            <a:pPr marL="50800">
              <a:lnSpc>
                <a:spcPct val="100000"/>
              </a:lnSpc>
            </a:pPr>
            <a:r>
              <a:rPr sz="2000" spc="-5" dirty="0">
                <a:latin typeface="Times New Roman"/>
                <a:cs typeface="Times New Roman"/>
              </a:rPr>
              <a:t>O(n)</a:t>
            </a:r>
            <a:r>
              <a:rPr sz="2000" spc="5" dirty="0">
                <a:latin typeface="Times New Roman"/>
                <a:cs typeface="Times New Roman"/>
              </a:rPr>
              <a:t> </a:t>
            </a:r>
            <a:r>
              <a:rPr sz="2000" spc="-5" dirty="0">
                <a:latin typeface="Times New Roman"/>
                <a:cs typeface="Times New Roman"/>
              </a:rPr>
              <a:t>is</a:t>
            </a:r>
            <a:r>
              <a:rPr sz="2000" spc="-10" dirty="0">
                <a:latin typeface="Times New Roman"/>
                <a:cs typeface="Times New Roman"/>
              </a:rPr>
              <a:t> </a:t>
            </a:r>
            <a:r>
              <a:rPr sz="2000" spc="-5" dirty="0">
                <a:latin typeface="Times New Roman"/>
                <a:cs typeface="Times New Roman"/>
              </a:rPr>
              <a:t>shorthand for</a:t>
            </a:r>
            <a:r>
              <a:rPr sz="2000" spc="-35" dirty="0">
                <a:latin typeface="Times New Roman"/>
                <a:cs typeface="Times New Roman"/>
              </a:rPr>
              <a:t> </a:t>
            </a:r>
            <a:r>
              <a:rPr sz="2000" b="1" spc="-10" dirty="0">
                <a:solidFill>
                  <a:srgbClr val="00B0F0"/>
                </a:solidFill>
                <a:latin typeface="Verdana"/>
                <a:cs typeface="Verdana"/>
              </a:rPr>
              <a:t>3</a:t>
            </a:r>
            <a:r>
              <a:rPr sz="2000" b="1" spc="-10" dirty="0">
                <a:solidFill>
                  <a:srgbClr val="00B0F0"/>
                </a:solidFill>
                <a:latin typeface="Times New Roman"/>
                <a:cs typeface="Times New Roman"/>
              </a:rPr>
              <a:t>c</a:t>
            </a:r>
            <a:r>
              <a:rPr sz="2000" b="1" dirty="0">
                <a:solidFill>
                  <a:srgbClr val="00B0F0"/>
                </a:solidFill>
                <a:latin typeface="Times New Roman"/>
                <a:cs typeface="Times New Roman"/>
              </a:rPr>
              <a:t> </a:t>
            </a:r>
            <a:r>
              <a:rPr sz="2000" b="1" spc="-5" dirty="0">
                <a:solidFill>
                  <a:srgbClr val="00B0F0"/>
                </a:solidFill>
                <a:latin typeface="Times New Roman"/>
                <a:cs typeface="Times New Roman"/>
              </a:rPr>
              <a:t>&gt; 0</a:t>
            </a:r>
            <a:r>
              <a:rPr sz="2000" b="1" spc="5" dirty="0">
                <a:solidFill>
                  <a:srgbClr val="00B0F0"/>
                </a:solidFill>
                <a:latin typeface="Times New Roman"/>
                <a:cs typeface="Times New Roman"/>
              </a:rPr>
              <a:t> </a:t>
            </a:r>
            <a:r>
              <a:rPr sz="2000" b="1" spc="-5" dirty="0">
                <a:solidFill>
                  <a:srgbClr val="00B0F0"/>
                </a:solidFill>
                <a:latin typeface="Times New Roman"/>
                <a:cs typeface="Times New Roman"/>
              </a:rPr>
              <a:t>such</a:t>
            </a:r>
            <a:r>
              <a:rPr sz="2000" b="1" dirty="0">
                <a:solidFill>
                  <a:srgbClr val="00B0F0"/>
                </a:solidFill>
                <a:latin typeface="Times New Roman"/>
                <a:cs typeface="Times New Roman"/>
              </a:rPr>
              <a:t> </a:t>
            </a:r>
            <a:r>
              <a:rPr sz="2000" b="1" spc="-5" dirty="0">
                <a:solidFill>
                  <a:srgbClr val="00B0F0"/>
                </a:solidFill>
                <a:latin typeface="Times New Roman"/>
                <a:cs typeface="Times New Roman"/>
              </a:rPr>
              <a:t>that</a:t>
            </a:r>
            <a:r>
              <a:rPr sz="2000" b="1" spc="-10" dirty="0">
                <a:solidFill>
                  <a:srgbClr val="00B0F0"/>
                </a:solidFill>
                <a:latin typeface="Times New Roman"/>
                <a:cs typeface="Times New Roman"/>
              </a:rPr>
              <a:t> </a:t>
            </a:r>
            <a:r>
              <a:rPr sz="2000" b="1" spc="-5" dirty="0">
                <a:solidFill>
                  <a:srgbClr val="00B0F0"/>
                </a:solidFill>
                <a:latin typeface="Times New Roman"/>
                <a:cs typeface="Times New Roman"/>
              </a:rPr>
              <a:t>f(n)</a:t>
            </a:r>
            <a:r>
              <a:rPr sz="2000" b="1" dirty="0">
                <a:solidFill>
                  <a:srgbClr val="00B0F0"/>
                </a:solidFill>
                <a:latin typeface="Times New Roman"/>
                <a:cs typeface="Times New Roman"/>
              </a:rPr>
              <a:t> </a:t>
            </a:r>
            <a:r>
              <a:rPr sz="2000" b="1" spc="25" dirty="0">
                <a:solidFill>
                  <a:srgbClr val="00B0F0"/>
                </a:solidFill>
                <a:latin typeface="Cambria Math"/>
                <a:cs typeface="Cambria Math"/>
              </a:rPr>
              <a:t>≤</a:t>
            </a:r>
            <a:r>
              <a:rPr sz="2000" b="1" spc="55" dirty="0">
                <a:solidFill>
                  <a:srgbClr val="00B0F0"/>
                </a:solidFill>
                <a:latin typeface="Cambria Math"/>
                <a:cs typeface="Cambria Math"/>
              </a:rPr>
              <a:t> </a:t>
            </a:r>
            <a:r>
              <a:rPr sz="2000" b="1" spc="-5" dirty="0">
                <a:solidFill>
                  <a:srgbClr val="00B0F0"/>
                </a:solidFill>
                <a:latin typeface="Times New Roman"/>
                <a:cs typeface="Times New Roman"/>
              </a:rPr>
              <a:t>cn </a:t>
            </a:r>
            <a:r>
              <a:rPr sz="2000" b="1" spc="330" dirty="0">
                <a:solidFill>
                  <a:srgbClr val="00B0F0"/>
                </a:solidFill>
                <a:latin typeface="Verdana"/>
                <a:cs typeface="Verdana"/>
              </a:rPr>
              <a:t>V</a:t>
            </a:r>
            <a:r>
              <a:rPr sz="2000" b="1" spc="330" dirty="0">
                <a:solidFill>
                  <a:srgbClr val="00B0F0"/>
                </a:solidFill>
                <a:latin typeface="Times New Roman"/>
                <a:cs typeface="Times New Roman"/>
              </a:rPr>
              <a:t>n</a:t>
            </a:r>
            <a:r>
              <a:rPr sz="2000" b="1" spc="5" dirty="0">
                <a:solidFill>
                  <a:srgbClr val="00B0F0"/>
                </a:solidFill>
                <a:latin typeface="Times New Roman"/>
                <a:cs typeface="Times New Roman"/>
              </a:rPr>
              <a:t> </a:t>
            </a:r>
            <a:r>
              <a:rPr sz="2000" b="1" spc="25" dirty="0">
                <a:solidFill>
                  <a:srgbClr val="00B0F0"/>
                </a:solidFill>
                <a:latin typeface="Cambria Math"/>
                <a:cs typeface="Cambria Math"/>
              </a:rPr>
              <a:t>≥</a:t>
            </a:r>
            <a:r>
              <a:rPr sz="2000" b="1" spc="40" dirty="0">
                <a:solidFill>
                  <a:srgbClr val="00B0F0"/>
                </a:solidFill>
                <a:latin typeface="Cambria Math"/>
                <a:cs typeface="Cambria Math"/>
              </a:rPr>
              <a:t> </a:t>
            </a:r>
            <a:r>
              <a:rPr sz="2000" b="1" dirty="0">
                <a:solidFill>
                  <a:srgbClr val="00B0F0"/>
                </a:solidFill>
                <a:latin typeface="Times New Roman"/>
                <a:cs typeface="Times New Roman"/>
              </a:rPr>
              <a:t>n</a:t>
            </a:r>
            <a:r>
              <a:rPr sz="1950" b="1" baseline="-21367" dirty="0">
                <a:solidFill>
                  <a:srgbClr val="00B0F0"/>
                </a:solidFill>
                <a:latin typeface="Times New Roman"/>
                <a:cs typeface="Times New Roman"/>
              </a:rPr>
              <a:t>0</a:t>
            </a:r>
            <a:endParaRPr sz="1950" baseline="-21367">
              <a:latin typeface="Times New Roman"/>
              <a:cs typeface="Times New Roman"/>
            </a:endParaRPr>
          </a:p>
          <a:p>
            <a:pPr marL="50800" marR="270510">
              <a:lnSpc>
                <a:spcPct val="100000"/>
              </a:lnSpc>
              <a:spcBef>
                <a:spcPts val="610"/>
              </a:spcBef>
            </a:pPr>
            <a:r>
              <a:rPr sz="2000" spc="-85" dirty="0">
                <a:latin typeface="Times New Roman"/>
                <a:cs typeface="Times New Roman"/>
              </a:rPr>
              <a:t>We </a:t>
            </a:r>
            <a:r>
              <a:rPr sz="2000" spc="-5" dirty="0">
                <a:latin typeface="Times New Roman"/>
                <a:cs typeface="Times New Roman"/>
              </a:rPr>
              <a:t>are inducting over n, so we are basically setting </a:t>
            </a:r>
            <a:r>
              <a:rPr sz="2000" spc="15" dirty="0">
                <a:latin typeface="Times New Roman"/>
                <a:cs typeface="Times New Roman"/>
              </a:rPr>
              <a:t>n</a:t>
            </a:r>
            <a:r>
              <a:rPr sz="1950" spc="22" baseline="-21367" dirty="0">
                <a:latin typeface="Times New Roman"/>
                <a:cs typeface="Times New Roman"/>
              </a:rPr>
              <a:t>0</a:t>
            </a:r>
            <a:r>
              <a:rPr sz="1950" spc="30" baseline="-21367" dirty="0">
                <a:latin typeface="Times New Roman"/>
                <a:cs typeface="Times New Roman"/>
              </a:rPr>
              <a:t> </a:t>
            </a:r>
            <a:r>
              <a:rPr sz="2000" spc="-5" dirty="0">
                <a:latin typeface="Times New Roman"/>
                <a:cs typeface="Times New Roman"/>
              </a:rPr>
              <a:t>= 1 (then if we can </a:t>
            </a:r>
            <a:r>
              <a:rPr sz="2000" spc="-484" dirty="0">
                <a:latin typeface="Times New Roman"/>
                <a:cs typeface="Times New Roman"/>
              </a:rPr>
              <a:t> </a:t>
            </a:r>
            <a:r>
              <a:rPr sz="2000" spc="-5" dirty="0">
                <a:latin typeface="Times New Roman"/>
                <a:cs typeface="Times New Roman"/>
              </a:rPr>
              <a:t>show</a:t>
            </a:r>
            <a:r>
              <a:rPr sz="2000" dirty="0">
                <a:latin typeface="Times New Roman"/>
                <a:cs typeface="Times New Roman"/>
              </a:rPr>
              <a:t> </a:t>
            </a:r>
            <a:r>
              <a:rPr sz="2000" spc="-5" dirty="0">
                <a:latin typeface="Times New Roman"/>
                <a:cs typeface="Times New Roman"/>
              </a:rPr>
              <a:t>that f(n)</a:t>
            </a:r>
            <a:r>
              <a:rPr sz="2000" spc="-20" dirty="0">
                <a:latin typeface="Times New Roman"/>
                <a:cs typeface="Times New Roman"/>
              </a:rPr>
              <a:t> </a:t>
            </a:r>
            <a:r>
              <a:rPr sz="2000" spc="-5" dirty="0">
                <a:latin typeface="Cambria Math"/>
                <a:cs typeface="Cambria Math"/>
              </a:rPr>
              <a:t>≤</a:t>
            </a:r>
            <a:r>
              <a:rPr sz="2000" spc="60" dirty="0">
                <a:latin typeface="Cambria Math"/>
                <a:cs typeface="Cambria Math"/>
              </a:rPr>
              <a:t> </a:t>
            </a:r>
            <a:r>
              <a:rPr sz="2000" spc="-5" dirty="0">
                <a:latin typeface="Times New Roman"/>
                <a:cs typeface="Times New Roman"/>
              </a:rPr>
              <a:t>cn</a:t>
            </a:r>
            <a:r>
              <a:rPr sz="2000" spc="5" dirty="0">
                <a:latin typeface="Times New Roman"/>
                <a:cs typeface="Times New Roman"/>
              </a:rPr>
              <a:t> </a:t>
            </a:r>
            <a:r>
              <a:rPr sz="2000" spc="-5" dirty="0">
                <a:latin typeface="Times New Roman"/>
                <a:cs typeface="Times New Roman"/>
              </a:rPr>
              <a:t>for</a:t>
            </a:r>
            <a:r>
              <a:rPr sz="2000" spc="-10" dirty="0">
                <a:latin typeface="Times New Roman"/>
                <a:cs typeface="Times New Roman"/>
              </a:rPr>
              <a:t> </a:t>
            </a:r>
            <a:r>
              <a:rPr sz="2000" spc="-5" dirty="0">
                <a:latin typeface="Times New Roman"/>
                <a:cs typeface="Times New Roman"/>
              </a:rPr>
              <a:t>all</a:t>
            </a:r>
            <a:r>
              <a:rPr sz="2000" spc="-15" dirty="0">
                <a:latin typeface="Times New Roman"/>
                <a:cs typeface="Times New Roman"/>
              </a:rPr>
              <a:t> </a:t>
            </a:r>
            <a:r>
              <a:rPr sz="2000" spc="-5" dirty="0">
                <a:latin typeface="Times New Roman"/>
                <a:cs typeface="Times New Roman"/>
              </a:rPr>
              <a:t>n</a:t>
            </a:r>
            <a:r>
              <a:rPr sz="2000" dirty="0">
                <a:latin typeface="Times New Roman"/>
                <a:cs typeface="Times New Roman"/>
              </a:rPr>
              <a:t> </a:t>
            </a:r>
            <a:r>
              <a:rPr sz="2000" spc="-5" dirty="0">
                <a:latin typeface="Times New Roman"/>
                <a:cs typeface="Times New Roman"/>
              </a:rPr>
              <a:t>&gt;</a:t>
            </a:r>
            <a:r>
              <a:rPr sz="2000" dirty="0">
                <a:latin typeface="Times New Roman"/>
                <a:cs typeface="Times New Roman"/>
              </a:rPr>
              <a:t> </a:t>
            </a:r>
            <a:r>
              <a:rPr sz="2000" spc="-5" dirty="0">
                <a:latin typeface="Times New Roman"/>
                <a:cs typeface="Times New Roman"/>
              </a:rPr>
              <a:t>1, then</a:t>
            </a:r>
            <a:r>
              <a:rPr sz="2000" spc="-15" dirty="0">
                <a:latin typeface="Times New Roman"/>
                <a:cs typeface="Times New Roman"/>
              </a:rPr>
              <a:t> </a:t>
            </a:r>
            <a:r>
              <a:rPr sz="2000" spc="-5" dirty="0">
                <a:latin typeface="Times New Roman"/>
                <a:cs typeface="Times New Roman"/>
              </a:rPr>
              <a:t>we</a:t>
            </a:r>
            <a:r>
              <a:rPr sz="2000" spc="10" dirty="0">
                <a:latin typeface="Times New Roman"/>
                <a:cs typeface="Times New Roman"/>
              </a:rPr>
              <a:t> </a:t>
            </a:r>
            <a:r>
              <a:rPr sz="2000" spc="-5" dirty="0">
                <a:latin typeface="Times New Roman"/>
                <a:cs typeface="Times New Roman"/>
              </a:rPr>
              <a:t>are done).</a:t>
            </a:r>
            <a:endParaRPr sz="2000">
              <a:latin typeface="Times New Roman"/>
              <a:cs typeface="Times New Roman"/>
            </a:endParaRPr>
          </a:p>
          <a:p>
            <a:pPr marL="50800" marR="43180">
              <a:lnSpc>
                <a:spcPct val="100000"/>
              </a:lnSpc>
              <a:spcBef>
                <a:spcPts val="480"/>
              </a:spcBef>
            </a:pPr>
            <a:r>
              <a:rPr sz="2000" spc="-5" dirty="0">
                <a:solidFill>
                  <a:srgbClr val="00B0F0"/>
                </a:solidFill>
                <a:latin typeface="Times New Roman"/>
                <a:cs typeface="Times New Roman"/>
              </a:rPr>
              <a:t>The problem is in the induction </a:t>
            </a:r>
            <a:r>
              <a:rPr sz="2000" spc="-10" dirty="0">
                <a:solidFill>
                  <a:srgbClr val="00B0F0"/>
                </a:solidFill>
                <a:latin typeface="Times New Roman"/>
                <a:cs typeface="Times New Roman"/>
              </a:rPr>
              <a:t>step</a:t>
            </a:r>
            <a:r>
              <a:rPr sz="2000" spc="-10" dirty="0">
                <a:latin typeface="Times New Roman"/>
                <a:cs typeface="Times New Roman"/>
              </a:rPr>
              <a:t>. </a:t>
            </a:r>
            <a:r>
              <a:rPr sz="2000" spc="-5" dirty="0">
                <a:latin typeface="Times New Roman"/>
                <a:cs typeface="Times New Roman"/>
              </a:rPr>
              <a:t>Let us assume that </a:t>
            </a:r>
            <a:r>
              <a:rPr sz="2000" spc="10" dirty="0">
                <a:latin typeface="Times New Roman"/>
                <a:cs typeface="Times New Roman"/>
              </a:rPr>
              <a:t>k</a:t>
            </a:r>
            <a:r>
              <a:rPr sz="1950" spc="15" baseline="25641" dirty="0">
                <a:latin typeface="Times New Roman"/>
                <a:cs typeface="Times New Roman"/>
              </a:rPr>
              <a:t>2</a:t>
            </a:r>
            <a:r>
              <a:rPr sz="1950" spc="22" baseline="25641" dirty="0">
                <a:latin typeface="Times New Roman"/>
                <a:cs typeface="Times New Roman"/>
              </a:rPr>
              <a:t> </a:t>
            </a:r>
            <a:r>
              <a:rPr sz="2000" spc="-5" dirty="0">
                <a:latin typeface="Cambria Math"/>
                <a:cs typeface="Cambria Math"/>
              </a:rPr>
              <a:t>≤ </a:t>
            </a:r>
            <a:r>
              <a:rPr sz="2000" spc="-5" dirty="0">
                <a:latin typeface="Times New Roman"/>
                <a:cs typeface="Times New Roman"/>
              </a:rPr>
              <a:t>cn for some c, </a:t>
            </a:r>
            <a:r>
              <a:rPr sz="2000" spc="-484" dirty="0">
                <a:latin typeface="Times New Roman"/>
                <a:cs typeface="Times New Roman"/>
              </a:rPr>
              <a:t> </a:t>
            </a:r>
            <a:r>
              <a:rPr sz="2000" spc="-5" dirty="0">
                <a:latin typeface="Times New Roman"/>
                <a:cs typeface="Times New Roman"/>
              </a:rPr>
              <a:t>k &gt;</a:t>
            </a:r>
            <a:r>
              <a:rPr sz="2000" dirty="0">
                <a:latin typeface="Times New Roman"/>
                <a:cs typeface="Times New Roman"/>
              </a:rPr>
              <a:t> </a:t>
            </a:r>
            <a:r>
              <a:rPr sz="2000" spc="-5" dirty="0">
                <a:latin typeface="Times New Roman"/>
                <a:cs typeface="Times New Roman"/>
              </a:rPr>
              <a:t>1.</a:t>
            </a:r>
            <a:r>
              <a:rPr sz="2000" dirty="0">
                <a:latin typeface="Times New Roman"/>
                <a:cs typeface="Times New Roman"/>
              </a:rPr>
              <a:t> </a:t>
            </a:r>
            <a:r>
              <a:rPr sz="2000" spc="-5" dirty="0">
                <a:latin typeface="Times New Roman"/>
                <a:cs typeface="Times New Roman"/>
              </a:rPr>
              <a:t>Now</a:t>
            </a:r>
            <a:r>
              <a:rPr sz="2000" spc="15" dirty="0">
                <a:latin typeface="Times New Roman"/>
                <a:cs typeface="Times New Roman"/>
              </a:rPr>
              <a:t> </a:t>
            </a:r>
            <a:r>
              <a:rPr sz="2000" spc="-5" dirty="0">
                <a:latin typeface="Times New Roman"/>
                <a:cs typeface="Times New Roman"/>
              </a:rPr>
              <a:t>consider</a:t>
            </a:r>
            <a:r>
              <a:rPr sz="2000" spc="-15" dirty="0">
                <a:latin typeface="Times New Roman"/>
                <a:cs typeface="Times New Roman"/>
              </a:rPr>
              <a:t> </a:t>
            </a:r>
            <a:r>
              <a:rPr sz="2000" spc="-5" dirty="0">
                <a:latin typeface="Times New Roman"/>
                <a:cs typeface="Times New Roman"/>
              </a:rPr>
              <a:t>for some</a:t>
            </a:r>
            <a:r>
              <a:rPr sz="2000" spc="-10" dirty="0">
                <a:latin typeface="Times New Roman"/>
                <a:cs typeface="Times New Roman"/>
              </a:rPr>
              <a:t> </a:t>
            </a:r>
            <a:r>
              <a:rPr sz="2000" spc="-5" dirty="0">
                <a:latin typeface="Times New Roman"/>
                <a:cs typeface="Times New Roman"/>
              </a:rPr>
              <a:t>p</a:t>
            </a:r>
            <a:r>
              <a:rPr sz="2000" dirty="0">
                <a:latin typeface="Times New Roman"/>
                <a:cs typeface="Times New Roman"/>
              </a:rPr>
              <a:t> </a:t>
            </a:r>
            <a:r>
              <a:rPr sz="2000" spc="-5" dirty="0">
                <a:latin typeface="Cambria Math"/>
                <a:cs typeface="Cambria Math"/>
              </a:rPr>
              <a:t>≥</a:t>
            </a:r>
            <a:r>
              <a:rPr sz="2000" spc="70" dirty="0">
                <a:latin typeface="Cambria Math"/>
                <a:cs typeface="Cambria Math"/>
              </a:rPr>
              <a:t> </a:t>
            </a:r>
            <a:r>
              <a:rPr sz="2000" spc="-5" dirty="0">
                <a:latin typeface="Times New Roman"/>
                <a:cs typeface="Times New Roman"/>
              </a:rPr>
              <a:t>1,</a:t>
            </a:r>
            <a:r>
              <a:rPr sz="2000" dirty="0">
                <a:latin typeface="Times New Roman"/>
                <a:cs typeface="Times New Roman"/>
              </a:rPr>
              <a:t> </a:t>
            </a:r>
            <a:r>
              <a:rPr sz="2000" spc="-5" dirty="0">
                <a:latin typeface="Times New Roman"/>
                <a:cs typeface="Times New Roman"/>
              </a:rPr>
              <a:t>(k</a:t>
            </a:r>
            <a:r>
              <a:rPr sz="2000" spc="-10" dirty="0">
                <a:latin typeface="Times New Roman"/>
                <a:cs typeface="Times New Roman"/>
              </a:rPr>
              <a:t> </a:t>
            </a:r>
            <a:r>
              <a:rPr sz="2000" dirty="0">
                <a:latin typeface="Times New Roman"/>
                <a:cs typeface="Times New Roman"/>
              </a:rPr>
              <a:t>+p)</a:t>
            </a:r>
            <a:r>
              <a:rPr sz="1950" baseline="25641" dirty="0">
                <a:latin typeface="Times New Roman"/>
                <a:cs typeface="Times New Roman"/>
              </a:rPr>
              <a:t>2</a:t>
            </a:r>
            <a:r>
              <a:rPr sz="1950" spc="254" baseline="25641" dirty="0">
                <a:latin typeface="Times New Roman"/>
                <a:cs typeface="Times New Roman"/>
              </a:rPr>
              <a:t> </a:t>
            </a:r>
            <a:r>
              <a:rPr sz="2000" spc="-5" dirty="0">
                <a:latin typeface="Times New Roman"/>
                <a:cs typeface="Times New Roman"/>
              </a:rPr>
              <a:t>= </a:t>
            </a:r>
            <a:r>
              <a:rPr sz="2000" spc="5" dirty="0">
                <a:latin typeface="Times New Roman"/>
                <a:cs typeface="Times New Roman"/>
              </a:rPr>
              <a:t>k</a:t>
            </a:r>
            <a:r>
              <a:rPr sz="1950" spc="7" baseline="25641" dirty="0">
                <a:latin typeface="Times New Roman"/>
                <a:cs typeface="Times New Roman"/>
              </a:rPr>
              <a:t>2</a:t>
            </a:r>
            <a:r>
              <a:rPr sz="1950" spc="262" baseline="25641" dirty="0">
                <a:latin typeface="Times New Roman"/>
                <a:cs typeface="Times New Roman"/>
              </a:rPr>
              <a:t> </a:t>
            </a:r>
            <a:r>
              <a:rPr sz="2000" spc="-5" dirty="0">
                <a:latin typeface="Times New Roman"/>
                <a:cs typeface="Times New Roman"/>
              </a:rPr>
              <a:t>+2kp+1</a:t>
            </a:r>
            <a:r>
              <a:rPr sz="2000" spc="-15" dirty="0">
                <a:latin typeface="Times New Roman"/>
                <a:cs typeface="Times New Roman"/>
              </a:rPr>
              <a:t> </a:t>
            </a:r>
            <a:r>
              <a:rPr sz="2000" spc="-5" dirty="0">
                <a:latin typeface="Cambria Math"/>
                <a:cs typeface="Cambria Math"/>
              </a:rPr>
              <a:t>≤</a:t>
            </a:r>
            <a:r>
              <a:rPr sz="2000" spc="65" dirty="0">
                <a:latin typeface="Cambria Math"/>
                <a:cs typeface="Cambria Math"/>
              </a:rPr>
              <a:t> </a:t>
            </a:r>
            <a:r>
              <a:rPr sz="2000" spc="-5" dirty="0">
                <a:latin typeface="Times New Roman"/>
                <a:cs typeface="Times New Roman"/>
              </a:rPr>
              <a:t>ck</a:t>
            </a:r>
            <a:r>
              <a:rPr sz="2000" spc="5" dirty="0">
                <a:latin typeface="Times New Roman"/>
                <a:cs typeface="Times New Roman"/>
              </a:rPr>
              <a:t> </a:t>
            </a:r>
            <a:r>
              <a:rPr sz="2000" spc="-5" dirty="0">
                <a:latin typeface="Times New Roman"/>
                <a:cs typeface="Times New Roman"/>
              </a:rPr>
              <a:t>+2kp+1.</a:t>
            </a:r>
            <a:endParaRPr sz="2000">
              <a:latin typeface="Times New Roman"/>
              <a:cs typeface="Times New Roman"/>
            </a:endParaRPr>
          </a:p>
          <a:p>
            <a:pPr marL="50800" marR="320040" indent="-635">
              <a:lnSpc>
                <a:spcPct val="100000"/>
              </a:lnSpc>
            </a:pPr>
            <a:r>
              <a:rPr sz="2000" spc="-15" dirty="0">
                <a:latin typeface="Times New Roman"/>
                <a:cs typeface="Times New Roman"/>
              </a:rPr>
              <a:t>However, </a:t>
            </a:r>
            <a:r>
              <a:rPr sz="2000" spc="-5" dirty="0">
                <a:latin typeface="Times New Roman"/>
                <a:cs typeface="Times New Roman"/>
              </a:rPr>
              <a:t>if we can find some p = </a:t>
            </a:r>
            <a:r>
              <a:rPr sz="2000" spc="5" dirty="0">
                <a:latin typeface="Times New Roman"/>
                <a:cs typeface="Times New Roman"/>
              </a:rPr>
              <a:t>p</a:t>
            </a:r>
            <a:r>
              <a:rPr sz="1950" spc="7" baseline="-21367" dirty="0">
                <a:latin typeface="Times New Roman"/>
                <a:cs typeface="Times New Roman"/>
              </a:rPr>
              <a:t>0</a:t>
            </a:r>
            <a:r>
              <a:rPr sz="1950" spc="15" baseline="-21367" dirty="0">
                <a:latin typeface="Times New Roman"/>
                <a:cs typeface="Times New Roman"/>
              </a:rPr>
              <a:t> </a:t>
            </a:r>
            <a:r>
              <a:rPr sz="2000" spc="-10" dirty="0">
                <a:latin typeface="Times New Roman"/>
                <a:cs typeface="Times New Roman"/>
              </a:rPr>
              <a:t>large </a:t>
            </a:r>
            <a:r>
              <a:rPr sz="2000" spc="-5" dirty="0">
                <a:latin typeface="Times New Roman"/>
                <a:cs typeface="Times New Roman"/>
              </a:rPr>
              <a:t>enough such that 2kp + 1 </a:t>
            </a:r>
            <a:r>
              <a:rPr sz="2000" spc="-5" dirty="0">
                <a:latin typeface="Cambria Math"/>
                <a:cs typeface="Cambria Math"/>
              </a:rPr>
              <a:t>≥ </a:t>
            </a:r>
            <a:r>
              <a:rPr sz="2000" spc="-5" dirty="0">
                <a:latin typeface="Times New Roman"/>
                <a:cs typeface="Times New Roman"/>
              </a:rPr>
              <a:t>k, </a:t>
            </a:r>
            <a:r>
              <a:rPr sz="2000" spc="-484" dirty="0">
                <a:latin typeface="Times New Roman"/>
                <a:cs typeface="Times New Roman"/>
              </a:rPr>
              <a:t> </a:t>
            </a:r>
            <a:r>
              <a:rPr sz="2000" spc="-5" dirty="0">
                <a:latin typeface="Times New Roman"/>
                <a:cs typeface="Times New Roman"/>
              </a:rPr>
              <a:t>then</a:t>
            </a:r>
            <a:r>
              <a:rPr sz="2000" spc="-15" dirty="0">
                <a:latin typeface="Times New Roman"/>
                <a:cs typeface="Times New Roman"/>
              </a:rPr>
              <a:t> </a:t>
            </a:r>
            <a:r>
              <a:rPr sz="2000" spc="-5" dirty="0">
                <a:latin typeface="Times New Roman"/>
                <a:cs typeface="Times New Roman"/>
              </a:rPr>
              <a:t>(k</a:t>
            </a:r>
            <a:r>
              <a:rPr sz="2000" spc="5"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p</a:t>
            </a:r>
            <a:r>
              <a:rPr sz="1950" spc="7" baseline="-21367" dirty="0">
                <a:latin typeface="Times New Roman"/>
                <a:cs typeface="Times New Roman"/>
              </a:rPr>
              <a:t>0</a:t>
            </a:r>
            <a:r>
              <a:rPr sz="2000" spc="5" dirty="0">
                <a:latin typeface="Times New Roman"/>
                <a:cs typeface="Times New Roman"/>
              </a:rPr>
              <a:t>)</a:t>
            </a:r>
            <a:r>
              <a:rPr sz="1950" spc="7" baseline="25641" dirty="0">
                <a:latin typeface="Times New Roman"/>
                <a:cs typeface="Times New Roman"/>
              </a:rPr>
              <a:t>2</a:t>
            </a:r>
            <a:r>
              <a:rPr sz="1950" spc="247" baseline="25641"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k</a:t>
            </a:r>
            <a:r>
              <a:rPr sz="1950" spc="7" baseline="25641" dirty="0">
                <a:latin typeface="Times New Roman"/>
                <a:cs typeface="Times New Roman"/>
              </a:rPr>
              <a:t>2</a:t>
            </a:r>
            <a:r>
              <a:rPr sz="1950" spc="254" baseline="25641"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2kp +</a:t>
            </a:r>
            <a:r>
              <a:rPr sz="2000" dirty="0">
                <a:latin typeface="Times New Roman"/>
                <a:cs typeface="Times New Roman"/>
              </a:rPr>
              <a:t> </a:t>
            </a:r>
            <a:r>
              <a:rPr sz="2000" spc="-5" dirty="0">
                <a:latin typeface="Times New Roman"/>
                <a:cs typeface="Times New Roman"/>
              </a:rPr>
              <a:t>1</a:t>
            </a:r>
            <a:r>
              <a:rPr sz="2000" spc="5" dirty="0">
                <a:latin typeface="Times New Roman"/>
                <a:cs typeface="Times New Roman"/>
              </a:rPr>
              <a:t> </a:t>
            </a:r>
            <a:r>
              <a:rPr sz="2000" spc="-5" dirty="0">
                <a:latin typeface="Cambria Math"/>
                <a:cs typeface="Cambria Math"/>
              </a:rPr>
              <a:t>≤</a:t>
            </a:r>
            <a:r>
              <a:rPr sz="2000" spc="65" dirty="0">
                <a:latin typeface="Cambria Math"/>
                <a:cs typeface="Cambria Math"/>
              </a:rPr>
              <a:t> </a:t>
            </a:r>
            <a:r>
              <a:rPr sz="2000" spc="-5" dirty="0">
                <a:latin typeface="Times New Roman"/>
                <a:cs typeface="Times New Roman"/>
              </a:rPr>
              <a:t>ck</a:t>
            </a:r>
            <a:r>
              <a:rPr sz="2000" spc="5"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k</a:t>
            </a:r>
            <a:r>
              <a:rPr sz="2000" dirty="0">
                <a:latin typeface="Times New Roman"/>
                <a:cs typeface="Times New Roman"/>
              </a:rPr>
              <a:t> </a:t>
            </a:r>
            <a:r>
              <a:rPr sz="2000" spc="-5" dirty="0">
                <a:latin typeface="Times New Roman"/>
                <a:cs typeface="Times New Roman"/>
              </a:rPr>
              <a:t>=</a:t>
            </a:r>
            <a:r>
              <a:rPr sz="2000" dirty="0">
                <a:latin typeface="Times New Roman"/>
                <a:cs typeface="Times New Roman"/>
              </a:rPr>
              <a:t> </a:t>
            </a:r>
            <a:r>
              <a:rPr sz="2000" spc="-5" dirty="0">
                <a:latin typeface="Times New Roman"/>
                <a:cs typeface="Times New Roman"/>
              </a:rPr>
              <a:t>(c</a:t>
            </a:r>
            <a:r>
              <a:rPr sz="2000" dirty="0">
                <a:latin typeface="Times New Roman"/>
                <a:cs typeface="Times New Roman"/>
              </a:rPr>
              <a:t> </a:t>
            </a:r>
            <a:r>
              <a:rPr sz="2000" spc="-5" dirty="0">
                <a:latin typeface="Times New Roman"/>
                <a:cs typeface="Times New Roman"/>
              </a:rPr>
              <a:t>+</a:t>
            </a:r>
            <a:r>
              <a:rPr sz="2000" spc="-10" dirty="0">
                <a:latin typeface="Times New Roman"/>
                <a:cs typeface="Times New Roman"/>
              </a:rPr>
              <a:t> </a:t>
            </a:r>
            <a:r>
              <a:rPr sz="2000" spc="-5" dirty="0">
                <a:latin typeface="Times New Roman"/>
                <a:cs typeface="Times New Roman"/>
              </a:rPr>
              <a:t>1)k,</a:t>
            </a:r>
            <a:r>
              <a:rPr sz="2000" dirty="0">
                <a:latin typeface="Times New Roman"/>
                <a:cs typeface="Times New Roman"/>
              </a:rPr>
              <a:t> </a:t>
            </a:r>
            <a:r>
              <a:rPr sz="2000" spc="-5" dirty="0">
                <a:latin typeface="Times New Roman"/>
                <a:cs typeface="Times New Roman"/>
              </a:rPr>
              <a:t>which</a:t>
            </a:r>
            <a:r>
              <a:rPr sz="2000" spc="5" dirty="0">
                <a:latin typeface="Times New Roman"/>
                <a:cs typeface="Times New Roman"/>
              </a:rPr>
              <a:t> </a:t>
            </a:r>
            <a:r>
              <a:rPr sz="2000" spc="-5" dirty="0">
                <a:latin typeface="Times New Roman"/>
                <a:cs typeface="Times New Roman"/>
              </a:rPr>
              <a:t>is</a:t>
            </a:r>
            <a:r>
              <a:rPr sz="2000" spc="-10" dirty="0">
                <a:latin typeface="Times New Roman"/>
                <a:cs typeface="Times New Roman"/>
              </a:rPr>
              <a:t> larger</a:t>
            </a:r>
            <a:r>
              <a:rPr sz="2000" spc="-15" dirty="0">
                <a:latin typeface="Times New Roman"/>
                <a:cs typeface="Times New Roman"/>
              </a:rPr>
              <a:t> </a:t>
            </a:r>
            <a:r>
              <a:rPr sz="2000" spc="-5" dirty="0">
                <a:latin typeface="Times New Roman"/>
                <a:cs typeface="Times New Roman"/>
              </a:rPr>
              <a:t>than</a:t>
            </a:r>
            <a:r>
              <a:rPr sz="2000" dirty="0">
                <a:latin typeface="Times New Roman"/>
                <a:cs typeface="Times New Roman"/>
              </a:rPr>
              <a:t> </a:t>
            </a:r>
            <a:r>
              <a:rPr sz="2000" spc="-5" dirty="0">
                <a:latin typeface="Times New Roman"/>
                <a:cs typeface="Times New Roman"/>
              </a:rPr>
              <a:t>ck.</a:t>
            </a:r>
            <a:endParaRPr sz="2000">
              <a:latin typeface="Times New Roman"/>
              <a:cs typeface="Times New Roman"/>
            </a:endParaRPr>
          </a:p>
          <a:p>
            <a:pPr marL="109220">
              <a:lnSpc>
                <a:spcPct val="100000"/>
              </a:lnSpc>
              <a:spcBef>
                <a:spcPts val="480"/>
              </a:spcBef>
            </a:pPr>
            <a:r>
              <a:rPr sz="2000" spc="-5" dirty="0">
                <a:latin typeface="Times New Roman"/>
                <a:cs typeface="Times New Roman"/>
              </a:rPr>
              <a:t>Thus,</a:t>
            </a:r>
            <a:r>
              <a:rPr sz="2000" spc="5" dirty="0">
                <a:latin typeface="Times New Roman"/>
                <a:cs typeface="Times New Roman"/>
              </a:rPr>
              <a:t> </a:t>
            </a:r>
            <a:r>
              <a:rPr sz="2000" spc="-5" dirty="0">
                <a:latin typeface="Times New Roman"/>
                <a:cs typeface="Times New Roman"/>
              </a:rPr>
              <a:t>in</a:t>
            </a:r>
            <a:r>
              <a:rPr sz="2000" spc="-10" dirty="0">
                <a:latin typeface="Times New Roman"/>
                <a:cs typeface="Times New Roman"/>
              </a:rPr>
              <a:t> </a:t>
            </a:r>
            <a:r>
              <a:rPr sz="2000" spc="-5" dirty="0">
                <a:latin typeface="Times New Roman"/>
                <a:cs typeface="Times New Roman"/>
              </a:rPr>
              <a:t>order for (k +</a:t>
            </a:r>
            <a:r>
              <a:rPr sz="2000" spc="5" dirty="0">
                <a:latin typeface="Times New Roman"/>
                <a:cs typeface="Times New Roman"/>
              </a:rPr>
              <a:t> </a:t>
            </a:r>
            <a:r>
              <a:rPr sz="2000" dirty="0">
                <a:latin typeface="Times New Roman"/>
                <a:cs typeface="Times New Roman"/>
              </a:rPr>
              <a:t>p</a:t>
            </a:r>
            <a:r>
              <a:rPr sz="1950" baseline="-21367" dirty="0">
                <a:latin typeface="Times New Roman"/>
                <a:cs typeface="Times New Roman"/>
              </a:rPr>
              <a:t>0</a:t>
            </a:r>
            <a:r>
              <a:rPr sz="2000" dirty="0">
                <a:latin typeface="Times New Roman"/>
                <a:cs typeface="Times New Roman"/>
              </a:rPr>
              <a:t>)</a:t>
            </a:r>
            <a:r>
              <a:rPr sz="2000" spc="-5" dirty="0">
                <a:latin typeface="Times New Roman"/>
                <a:cs typeface="Times New Roman"/>
              </a:rPr>
              <a:t> to</a:t>
            </a:r>
            <a:r>
              <a:rPr sz="2000" spc="-10" dirty="0">
                <a:latin typeface="Times New Roman"/>
                <a:cs typeface="Times New Roman"/>
              </a:rPr>
              <a:t> </a:t>
            </a:r>
            <a:r>
              <a:rPr sz="2000" spc="-5" dirty="0">
                <a:latin typeface="Times New Roman"/>
                <a:cs typeface="Times New Roman"/>
              </a:rPr>
              <a:t>be</a:t>
            </a:r>
            <a:r>
              <a:rPr sz="2000" dirty="0">
                <a:latin typeface="Times New Roman"/>
                <a:cs typeface="Times New Roman"/>
              </a:rPr>
              <a:t> </a:t>
            </a:r>
            <a:r>
              <a:rPr sz="2000" spc="-5" dirty="0">
                <a:latin typeface="Times New Roman"/>
                <a:cs typeface="Times New Roman"/>
              </a:rPr>
              <a:t>O(k),</a:t>
            </a:r>
            <a:r>
              <a:rPr sz="2000" spc="5" dirty="0">
                <a:latin typeface="Times New Roman"/>
                <a:cs typeface="Times New Roman"/>
              </a:rPr>
              <a:t> </a:t>
            </a:r>
            <a:r>
              <a:rPr sz="2000" spc="-5" dirty="0">
                <a:latin typeface="Times New Roman"/>
                <a:cs typeface="Times New Roman"/>
              </a:rPr>
              <a:t>we</a:t>
            </a:r>
            <a:r>
              <a:rPr sz="2000" spc="20" dirty="0">
                <a:latin typeface="Times New Roman"/>
                <a:cs typeface="Times New Roman"/>
              </a:rPr>
              <a:t> </a:t>
            </a:r>
            <a:r>
              <a:rPr sz="2000" spc="-5" dirty="0">
                <a:latin typeface="Times New Roman"/>
                <a:cs typeface="Times New Roman"/>
              </a:rPr>
              <a:t>need</a:t>
            </a:r>
            <a:r>
              <a:rPr sz="2000" spc="5" dirty="0">
                <a:latin typeface="Times New Roman"/>
                <a:cs typeface="Times New Roman"/>
              </a:rPr>
              <a:t> </a:t>
            </a:r>
            <a:r>
              <a:rPr sz="2000" spc="-5" dirty="0">
                <a:latin typeface="Times New Roman"/>
                <a:cs typeface="Times New Roman"/>
              </a:rPr>
              <a:t>to</a:t>
            </a:r>
            <a:r>
              <a:rPr sz="2000" spc="-10" dirty="0">
                <a:latin typeface="Times New Roman"/>
                <a:cs typeface="Times New Roman"/>
              </a:rPr>
              <a:t> </a:t>
            </a:r>
            <a:r>
              <a:rPr sz="2000" spc="-5" dirty="0">
                <a:latin typeface="Times New Roman"/>
                <a:cs typeface="Times New Roman"/>
              </a:rPr>
              <a:t>choose a</a:t>
            </a:r>
            <a:r>
              <a:rPr sz="2000" dirty="0">
                <a:latin typeface="Times New Roman"/>
                <a:cs typeface="Times New Roman"/>
              </a:rPr>
              <a:t> </a:t>
            </a:r>
            <a:r>
              <a:rPr sz="2000" spc="-5" dirty="0">
                <a:latin typeface="Times New Roman"/>
                <a:cs typeface="Times New Roman"/>
              </a:rPr>
              <a:t>new</a:t>
            </a:r>
            <a:r>
              <a:rPr sz="2000" spc="10" dirty="0">
                <a:latin typeface="Times New Roman"/>
                <a:cs typeface="Times New Roman"/>
              </a:rPr>
              <a:t> </a:t>
            </a:r>
            <a:r>
              <a:rPr sz="2000" spc="-5" dirty="0">
                <a:latin typeface="Times New Roman"/>
                <a:cs typeface="Times New Roman"/>
              </a:rPr>
              <a:t>c,</a:t>
            </a:r>
            <a:r>
              <a:rPr sz="2000" spc="5" dirty="0">
                <a:latin typeface="Times New Roman"/>
                <a:cs typeface="Times New Roman"/>
              </a:rPr>
              <a:t> </a:t>
            </a:r>
            <a:r>
              <a:rPr sz="2000" spc="-5" dirty="0">
                <a:latin typeface="Times New Roman"/>
                <a:cs typeface="Times New Roman"/>
              </a:rPr>
              <a:t>namely</a:t>
            </a:r>
            <a:r>
              <a:rPr sz="2000" spc="-15" dirty="0">
                <a:latin typeface="Times New Roman"/>
                <a:cs typeface="Times New Roman"/>
              </a:rPr>
              <a:t> </a:t>
            </a:r>
            <a:r>
              <a:rPr sz="2000" spc="-5" dirty="0">
                <a:latin typeface="Times New Roman"/>
                <a:cs typeface="Times New Roman"/>
              </a:rPr>
              <a:t>c</a:t>
            </a:r>
            <a:endParaRPr sz="2000">
              <a:latin typeface="Times New Roman"/>
              <a:cs typeface="Times New Roman"/>
            </a:endParaRPr>
          </a:p>
          <a:p>
            <a:pPr marL="50800" marR="173355">
              <a:lnSpc>
                <a:spcPct val="100000"/>
              </a:lnSpc>
            </a:pPr>
            <a:r>
              <a:rPr sz="2000" spc="-5" dirty="0">
                <a:latin typeface="Times New Roman"/>
                <a:cs typeface="Times New Roman"/>
              </a:rPr>
              <a:t>+ 1. Since we can find a </a:t>
            </a:r>
            <a:r>
              <a:rPr sz="2000" spc="5" dirty="0">
                <a:latin typeface="Times New Roman"/>
                <a:cs typeface="Times New Roman"/>
              </a:rPr>
              <a:t>p</a:t>
            </a:r>
            <a:r>
              <a:rPr sz="1950" spc="7" baseline="-21367" dirty="0">
                <a:latin typeface="Times New Roman"/>
                <a:cs typeface="Times New Roman"/>
              </a:rPr>
              <a:t>0</a:t>
            </a:r>
            <a:r>
              <a:rPr sz="1950" spc="15" baseline="-21367" dirty="0">
                <a:latin typeface="Times New Roman"/>
                <a:cs typeface="Times New Roman"/>
              </a:rPr>
              <a:t> </a:t>
            </a:r>
            <a:r>
              <a:rPr sz="2000" spc="-5" dirty="0">
                <a:latin typeface="Times New Roman"/>
                <a:cs typeface="Times New Roman"/>
              </a:rPr>
              <a:t>for any k, </a:t>
            </a:r>
            <a:r>
              <a:rPr sz="2000" u="sng" spc="-5" dirty="0">
                <a:uFill>
                  <a:solidFill>
                    <a:srgbClr val="000000"/>
                  </a:solidFill>
                </a:uFill>
                <a:latin typeface="Times New Roman"/>
                <a:cs typeface="Times New Roman"/>
              </a:rPr>
              <a:t>we need to continually choose a new </a:t>
            </a:r>
            <a:r>
              <a:rPr sz="2000" spc="-484" dirty="0">
                <a:latin typeface="Times New Roman"/>
                <a:cs typeface="Times New Roman"/>
              </a:rPr>
              <a:t> </a:t>
            </a:r>
            <a:r>
              <a:rPr sz="2000" u="sng" spc="-5" dirty="0">
                <a:uFill>
                  <a:solidFill>
                    <a:srgbClr val="000000"/>
                  </a:solidFill>
                </a:uFill>
                <a:latin typeface="Times New Roman"/>
                <a:cs typeface="Times New Roman"/>
              </a:rPr>
              <a:t>c as</a:t>
            </a:r>
            <a:r>
              <a:rPr sz="2000" u="sng" spc="5" dirty="0">
                <a:uFill>
                  <a:solidFill>
                    <a:srgbClr val="000000"/>
                  </a:solidFill>
                </a:uFill>
                <a:latin typeface="Times New Roman"/>
                <a:cs typeface="Times New Roman"/>
              </a:rPr>
              <a:t> </a:t>
            </a:r>
            <a:r>
              <a:rPr sz="2000" u="sng" spc="-5" dirty="0">
                <a:uFill>
                  <a:solidFill>
                    <a:srgbClr val="000000"/>
                  </a:solidFill>
                </a:uFill>
                <a:latin typeface="Times New Roman"/>
                <a:cs typeface="Times New Roman"/>
              </a:rPr>
              <a:t>k</a:t>
            </a:r>
            <a:r>
              <a:rPr sz="2000" u="sng" spc="5" dirty="0">
                <a:uFill>
                  <a:solidFill>
                    <a:srgbClr val="000000"/>
                  </a:solidFill>
                </a:uFill>
                <a:latin typeface="Times New Roman"/>
                <a:cs typeface="Times New Roman"/>
              </a:rPr>
              <a:t> </a:t>
            </a:r>
            <a:r>
              <a:rPr sz="2000" u="sng" spc="-5" dirty="0">
                <a:uFill>
                  <a:solidFill>
                    <a:srgbClr val="000000"/>
                  </a:solidFill>
                </a:uFill>
                <a:latin typeface="Times New Roman"/>
                <a:cs typeface="Times New Roman"/>
              </a:rPr>
              <a:t>increases</a:t>
            </a:r>
            <a:r>
              <a:rPr sz="2000" spc="-5" dirty="0">
                <a:latin typeface="Times New Roman"/>
                <a:cs typeface="Times New Roman"/>
              </a:rPr>
              <a:t>.</a:t>
            </a:r>
            <a:r>
              <a:rPr sz="2000" spc="-55" dirty="0">
                <a:latin typeface="Times New Roman"/>
                <a:cs typeface="Times New Roman"/>
              </a:rPr>
              <a:t> </a:t>
            </a:r>
            <a:r>
              <a:rPr sz="2000" spc="-5" dirty="0">
                <a:latin typeface="Times New Roman"/>
                <a:cs typeface="Times New Roman"/>
              </a:rPr>
              <a:t>Thus,</a:t>
            </a:r>
            <a:r>
              <a:rPr sz="2000" dirty="0">
                <a:latin typeface="Times New Roman"/>
                <a:cs typeface="Times New Roman"/>
              </a:rPr>
              <a:t> </a:t>
            </a:r>
            <a:r>
              <a:rPr sz="2000" spc="-5" dirty="0">
                <a:latin typeface="Times New Roman"/>
                <a:cs typeface="Times New Roman"/>
              </a:rPr>
              <a:t>there</a:t>
            </a:r>
            <a:r>
              <a:rPr sz="2000" spc="-10" dirty="0">
                <a:latin typeface="Times New Roman"/>
                <a:cs typeface="Times New Roman"/>
              </a:rPr>
              <a:t> </a:t>
            </a:r>
            <a:r>
              <a:rPr sz="2000" spc="-5" dirty="0">
                <a:latin typeface="Times New Roman"/>
                <a:cs typeface="Times New Roman"/>
              </a:rPr>
              <a:t>does</a:t>
            </a:r>
            <a:r>
              <a:rPr sz="2000" spc="-10" dirty="0">
                <a:latin typeface="Times New Roman"/>
                <a:cs typeface="Times New Roman"/>
              </a:rPr>
              <a:t> </a:t>
            </a:r>
            <a:r>
              <a:rPr sz="2000" spc="-5" dirty="0">
                <a:latin typeface="Times New Roman"/>
                <a:cs typeface="Times New Roman"/>
              </a:rPr>
              <a:t>not</a:t>
            </a:r>
            <a:r>
              <a:rPr sz="2000" spc="-10" dirty="0">
                <a:latin typeface="Times New Roman"/>
                <a:cs typeface="Times New Roman"/>
              </a:rPr>
              <a:t> </a:t>
            </a:r>
            <a:r>
              <a:rPr sz="2000" spc="-5" dirty="0">
                <a:latin typeface="Times New Roman"/>
                <a:cs typeface="Times New Roman"/>
              </a:rPr>
              <a:t>exist</a:t>
            </a:r>
            <a:r>
              <a:rPr sz="2000" spc="-15"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fixed</a:t>
            </a:r>
            <a:r>
              <a:rPr sz="2000" spc="-15" dirty="0">
                <a:latin typeface="Times New Roman"/>
                <a:cs typeface="Times New Roman"/>
              </a:rPr>
              <a:t> </a:t>
            </a:r>
            <a:r>
              <a:rPr sz="2000" spc="-5" dirty="0">
                <a:latin typeface="Times New Roman"/>
                <a:cs typeface="Times New Roman"/>
              </a:rPr>
              <a:t>c</a:t>
            </a:r>
            <a:r>
              <a:rPr sz="2000" dirty="0">
                <a:latin typeface="Times New Roman"/>
                <a:cs typeface="Times New Roman"/>
              </a:rPr>
              <a:t> </a:t>
            </a:r>
            <a:r>
              <a:rPr sz="2000" spc="-5" dirty="0">
                <a:latin typeface="Times New Roman"/>
                <a:cs typeface="Times New Roman"/>
              </a:rPr>
              <a:t>for all</a:t>
            </a:r>
            <a:r>
              <a:rPr sz="2000" spc="-20" dirty="0">
                <a:latin typeface="Times New Roman"/>
                <a:cs typeface="Times New Roman"/>
              </a:rPr>
              <a:t> </a:t>
            </a:r>
            <a:r>
              <a:rPr sz="2000" spc="-5" dirty="0">
                <a:latin typeface="Times New Roman"/>
                <a:cs typeface="Times New Roman"/>
              </a:rPr>
              <a:t>n</a:t>
            </a:r>
            <a:r>
              <a:rPr sz="2000" spc="15" dirty="0">
                <a:latin typeface="Times New Roman"/>
                <a:cs typeface="Times New Roman"/>
              </a:rPr>
              <a:t> </a:t>
            </a:r>
            <a:r>
              <a:rPr sz="2000" spc="-5" dirty="0">
                <a:latin typeface="Cambria Math"/>
                <a:cs typeface="Cambria Math"/>
              </a:rPr>
              <a:t>≥</a:t>
            </a:r>
            <a:r>
              <a:rPr sz="2000" spc="70" dirty="0">
                <a:latin typeface="Cambria Math"/>
                <a:cs typeface="Cambria Math"/>
              </a:rPr>
              <a:t> </a:t>
            </a:r>
            <a:r>
              <a:rPr sz="2000" dirty="0">
                <a:latin typeface="Times New Roman"/>
                <a:cs typeface="Times New Roman"/>
              </a:rPr>
              <a:t>n</a:t>
            </a:r>
            <a:r>
              <a:rPr sz="1950" baseline="-21367" dirty="0">
                <a:latin typeface="Times New Roman"/>
                <a:cs typeface="Times New Roman"/>
              </a:rPr>
              <a:t>0</a:t>
            </a:r>
            <a:r>
              <a:rPr sz="2000" dirty="0">
                <a:latin typeface="Times New Roman"/>
                <a:cs typeface="Times New Roman"/>
              </a:rPr>
              <a:t>.</a:t>
            </a:r>
            <a:endParaRPr sz="2000">
              <a:latin typeface="Times New Roman"/>
              <a:cs typeface="Times New Roman"/>
            </a:endParaRPr>
          </a:p>
        </p:txBody>
      </p:sp>
      <p:pic>
        <p:nvPicPr>
          <p:cNvPr id="5" name="object 5"/>
          <p:cNvPicPr/>
          <p:nvPr/>
        </p:nvPicPr>
        <p:blipFill>
          <a:blip r:embed="rId2" cstate="print"/>
          <a:stretch>
            <a:fillRect/>
          </a:stretch>
        </p:blipFill>
        <p:spPr>
          <a:xfrm>
            <a:off x="548640" y="3061728"/>
            <a:ext cx="139446" cy="142481"/>
          </a:xfrm>
          <a:prstGeom prst="rect">
            <a:avLst/>
          </a:prstGeom>
        </p:spPr>
      </p:pic>
      <p:pic>
        <p:nvPicPr>
          <p:cNvPr id="6" name="object 6"/>
          <p:cNvPicPr/>
          <p:nvPr/>
        </p:nvPicPr>
        <p:blipFill>
          <a:blip r:embed="rId2" cstate="print"/>
          <a:stretch>
            <a:fillRect/>
          </a:stretch>
        </p:blipFill>
        <p:spPr>
          <a:xfrm>
            <a:off x="548640" y="3443490"/>
            <a:ext cx="139446" cy="142481"/>
          </a:xfrm>
          <a:prstGeom prst="rect">
            <a:avLst/>
          </a:prstGeom>
        </p:spPr>
      </p:pic>
      <p:pic>
        <p:nvPicPr>
          <p:cNvPr id="7" name="object 7"/>
          <p:cNvPicPr/>
          <p:nvPr/>
        </p:nvPicPr>
        <p:blipFill>
          <a:blip r:embed="rId2" cstate="print"/>
          <a:stretch>
            <a:fillRect/>
          </a:stretch>
        </p:blipFill>
        <p:spPr>
          <a:xfrm>
            <a:off x="548640" y="4114038"/>
            <a:ext cx="139446" cy="142494"/>
          </a:xfrm>
          <a:prstGeom prst="rect">
            <a:avLst/>
          </a:prstGeom>
        </p:spPr>
      </p:pic>
      <p:pic>
        <p:nvPicPr>
          <p:cNvPr id="8" name="object 8"/>
          <p:cNvPicPr/>
          <p:nvPr/>
        </p:nvPicPr>
        <p:blipFill>
          <a:blip r:embed="rId2" cstate="print"/>
          <a:stretch>
            <a:fillRect/>
          </a:stretch>
        </p:blipFill>
        <p:spPr>
          <a:xfrm>
            <a:off x="548640" y="5394197"/>
            <a:ext cx="139446" cy="142494"/>
          </a:xfrm>
          <a:prstGeom prst="rect">
            <a:avLst/>
          </a:prstGeom>
        </p:spPr>
      </p:pic>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40</a:t>
            </a:fld>
            <a:endParaRP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66FC8932-ED8E-2D4E-8F31-C888735B57E1}"/>
              </a:ext>
            </a:extLst>
          </p:cNvPr>
          <p:cNvSpPr>
            <a:spLocks noGrp="1" noChangeArrowheads="1"/>
          </p:cNvSpPr>
          <p:nvPr>
            <p:ph type="title"/>
          </p:nvPr>
        </p:nvSpPr>
        <p:spPr/>
        <p:txBody>
          <a:bodyPr/>
          <a:lstStyle/>
          <a:p>
            <a:r>
              <a:rPr lang="en-US" altLang="en-US"/>
              <a:t>Some Definitions</a:t>
            </a:r>
          </a:p>
        </p:txBody>
      </p:sp>
      <p:sp>
        <p:nvSpPr>
          <p:cNvPr id="7171" name="Rectangle 3">
            <a:extLst>
              <a:ext uri="{FF2B5EF4-FFF2-40B4-BE49-F238E27FC236}">
                <a16:creationId xmlns:a16="http://schemas.microsoft.com/office/drawing/2014/main" id="{50468456-0FE3-EB4E-8540-6C5E44626222}"/>
              </a:ext>
            </a:extLst>
          </p:cNvPr>
          <p:cNvSpPr>
            <a:spLocks noGrp="1" noChangeArrowheads="1"/>
          </p:cNvSpPr>
          <p:nvPr>
            <p:ph type="body" idx="1"/>
          </p:nvPr>
        </p:nvSpPr>
        <p:spPr>
          <a:xfrm>
            <a:off x="762000" y="1600200"/>
            <a:ext cx="7772400" cy="4114800"/>
          </a:xfrm>
        </p:spPr>
        <p:txBody>
          <a:bodyPr/>
          <a:lstStyle/>
          <a:p>
            <a:pPr>
              <a:buFontTx/>
              <a:buNone/>
            </a:pPr>
            <a:r>
              <a:rPr lang="en-US" altLang="en-US" sz="2400"/>
              <a:t>Suppose that a</a:t>
            </a:r>
            <a:r>
              <a:rPr lang="en-US" altLang="en-US" sz="2400" baseline="-25000"/>
              <a:t>1</a:t>
            </a:r>
            <a:r>
              <a:rPr lang="en-US" altLang="en-US" sz="2400"/>
              <a:t>,a</a:t>
            </a:r>
            <a:r>
              <a:rPr lang="en-US" altLang="en-US" sz="2400" baseline="-25000"/>
              <a:t>2</a:t>
            </a:r>
            <a:r>
              <a:rPr lang="en-US" altLang="en-US" sz="2400"/>
              <a:t>, … a</a:t>
            </a:r>
            <a:r>
              <a:rPr lang="en-US" altLang="en-US" sz="2400" baseline="-25000"/>
              <a:t>n</a:t>
            </a:r>
            <a:r>
              <a:rPr lang="en-US" altLang="en-US" sz="2400"/>
              <a:t> is a sequence of real numbers.</a:t>
            </a:r>
          </a:p>
          <a:p>
            <a:r>
              <a:rPr lang="en-US" altLang="en-US" sz="2400"/>
              <a:t>A </a:t>
            </a:r>
            <a:r>
              <a:rPr lang="en-US" altLang="en-US" sz="2400" b="1"/>
              <a:t>subsequence</a:t>
            </a:r>
            <a:r>
              <a:rPr lang="en-US" altLang="en-US" sz="2400"/>
              <a:t> of this sequence is a sequence of the form a</a:t>
            </a:r>
            <a:r>
              <a:rPr lang="en-US" altLang="en-US" sz="2400" baseline="-12000"/>
              <a:t>i</a:t>
            </a:r>
            <a:r>
              <a:rPr lang="en-US" altLang="en-US" sz="2400" baseline="-38000"/>
              <a:t>1</a:t>
            </a:r>
            <a:r>
              <a:rPr lang="en-US" altLang="en-US" sz="2400"/>
              <a:t>, a</a:t>
            </a:r>
            <a:r>
              <a:rPr lang="en-US" altLang="en-US" sz="2400" baseline="-12000"/>
              <a:t>i</a:t>
            </a:r>
            <a:r>
              <a:rPr lang="en-US" altLang="en-US" sz="2400" baseline="-25000"/>
              <a:t>2</a:t>
            </a:r>
            <a:r>
              <a:rPr lang="en-US" altLang="en-US" sz="2400"/>
              <a:t>, …, a</a:t>
            </a:r>
            <a:r>
              <a:rPr lang="en-US" altLang="en-US" sz="2400" baseline="-12000"/>
              <a:t>i</a:t>
            </a:r>
            <a:r>
              <a:rPr lang="en-US" altLang="en-US" sz="2400" baseline="-25000"/>
              <a:t>m</a:t>
            </a:r>
            <a:r>
              <a:rPr lang="en-US" altLang="en-US" sz="2400"/>
              <a:t>, where 1 </a:t>
            </a:r>
            <a:r>
              <a:rPr lang="en-US" altLang="en-US" sz="2400">
                <a:sym typeface="Symbol" pitchFamily="2" charset="2"/>
              </a:rPr>
              <a:t> i</a:t>
            </a:r>
            <a:r>
              <a:rPr lang="en-US" altLang="en-US" sz="2400" baseline="-25000">
                <a:sym typeface="Symbol" pitchFamily="2" charset="2"/>
              </a:rPr>
              <a:t>1</a:t>
            </a:r>
            <a:r>
              <a:rPr lang="en-US" altLang="en-US" sz="2400">
                <a:sym typeface="Symbol" pitchFamily="2" charset="2"/>
              </a:rPr>
              <a:t> &lt; i</a:t>
            </a:r>
            <a:r>
              <a:rPr lang="en-US" altLang="en-US" sz="2400" baseline="-25000">
                <a:sym typeface="Symbol" pitchFamily="2" charset="2"/>
              </a:rPr>
              <a:t>2</a:t>
            </a:r>
            <a:r>
              <a:rPr lang="en-US" altLang="en-US" sz="2400">
                <a:sym typeface="Symbol" pitchFamily="2" charset="2"/>
              </a:rPr>
              <a:t> &lt; . . . &lt; i</a:t>
            </a:r>
            <a:r>
              <a:rPr lang="en-US" altLang="en-US" sz="2400" baseline="-25000">
                <a:sym typeface="Symbol" pitchFamily="2" charset="2"/>
              </a:rPr>
              <a:t>m</a:t>
            </a:r>
            <a:r>
              <a:rPr lang="en-US" altLang="en-US" sz="2400">
                <a:sym typeface="Symbol" pitchFamily="2" charset="2"/>
              </a:rPr>
              <a:t>  n</a:t>
            </a:r>
          </a:p>
          <a:p>
            <a:r>
              <a:rPr lang="en-US" altLang="en-US" sz="2400">
                <a:sym typeface="Symbol" pitchFamily="2" charset="2"/>
              </a:rPr>
              <a:t>A sequence is called </a:t>
            </a:r>
            <a:r>
              <a:rPr lang="en-US" altLang="en-US" sz="2400" b="1">
                <a:sym typeface="Symbol" pitchFamily="2" charset="2"/>
              </a:rPr>
              <a:t>strictly increasing</a:t>
            </a:r>
            <a:r>
              <a:rPr lang="en-US" altLang="en-US" sz="2400">
                <a:sym typeface="Symbol" pitchFamily="2" charset="2"/>
              </a:rPr>
              <a:t> if each term is larger than the term that precedes it.</a:t>
            </a:r>
          </a:p>
          <a:p>
            <a:r>
              <a:rPr lang="en-US" altLang="en-US" sz="2400">
                <a:sym typeface="Symbol" pitchFamily="2" charset="2"/>
              </a:rPr>
              <a:t>A sequence is called </a:t>
            </a:r>
            <a:r>
              <a:rPr lang="en-US" altLang="en-US" sz="2400" b="1">
                <a:sym typeface="Symbol" pitchFamily="2" charset="2"/>
              </a:rPr>
              <a:t>strictly decreasing</a:t>
            </a:r>
            <a:r>
              <a:rPr lang="en-US" altLang="en-US" sz="2400">
                <a:sym typeface="Symbol" pitchFamily="2" charset="2"/>
              </a:rPr>
              <a:t> if each term is smaller than the one that precedes it.</a:t>
            </a:r>
          </a:p>
          <a:p>
            <a:pPr lvl="1"/>
            <a:r>
              <a:rPr lang="en-US" altLang="en-US" sz="2400">
                <a:solidFill>
                  <a:schemeClr val="accent2"/>
                </a:solidFill>
                <a:sym typeface="Symbol" pitchFamily="2" charset="2"/>
              </a:rPr>
              <a:t>Example:  {1, 5, 6, 2, 3, 9} is a sequence.</a:t>
            </a:r>
          </a:p>
          <a:p>
            <a:pPr lvl="1"/>
            <a:r>
              <a:rPr lang="en-US" altLang="en-US" sz="2400">
                <a:solidFill>
                  <a:schemeClr val="accent2"/>
                </a:solidFill>
                <a:sym typeface="Symbol" pitchFamily="2" charset="2"/>
              </a:rPr>
              <a:t>{5,6,9} is a subsequence that is strictly increasing</a:t>
            </a:r>
          </a:p>
        </p:txBody>
      </p:sp>
      <p:sp>
        <p:nvSpPr>
          <p:cNvPr id="4" name="object 9">
            <a:extLst>
              <a:ext uri="{FF2B5EF4-FFF2-40B4-BE49-F238E27FC236}">
                <a16:creationId xmlns:a16="http://schemas.microsoft.com/office/drawing/2014/main" id="{6A0025A2-0208-1548-9033-E9E38F9785CE}"/>
              </a:ext>
            </a:extLst>
          </p:cNvPr>
          <p:cNvSpPr txBox="1">
            <a:spLocks noGrp="1"/>
          </p:cNvSpPr>
          <p:nvPr>
            <p:ph type="sldNum" sz="quarter" idx="7"/>
          </p:nvPr>
        </p:nvSpPr>
        <p:spPr>
          <a:xfrm>
            <a:off x="8401811" y="6462966"/>
            <a:ext cx="243204" cy="177800"/>
          </a:xfrm>
          <a:prstGeom prst="rect">
            <a:avLst/>
          </a:prstGeom>
        </p:spPr>
        <p:txBody>
          <a:bodyPr vert="horz" wrap="square" lIns="0" tIns="0" rIns="0" bIns="0" rtlCol="0">
            <a:spAutoFit/>
          </a:bodyPr>
          <a:lstStyle/>
          <a:p>
            <a:pPr marL="38100">
              <a:lnSpc>
                <a:spcPts val="1240"/>
              </a:lnSpc>
            </a:pPr>
            <a:fld id="{81D60167-4931-47E6-BA6A-407CBD079E47}" type="slidenum">
              <a:rPr dirty="0"/>
              <a:t>41</a:t>
            </a:fld>
            <a:endParaRPr dirty="0"/>
          </a:p>
        </p:txBody>
      </p:sp>
    </p:spTree>
    <p:extLst>
      <p:ext uri="{BB962C8B-B14F-4D97-AF65-F5344CB8AC3E}">
        <p14:creationId xmlns:p14="http://schemas.microsoft.com/office/powerpoint/2010/main" val="17872562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17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B386FE9B-9DAC-DD48-819E-C95CE74A3BF9}"/>
              </a:ext>
            </a:extLst>
          </p:cNvPr>
          <p:cNvSpPr>
            <a:spLocks noGrp="1" noChangeArrowheads="1"/>
          </p:cNvSpPr>
          <p:nvPr>
            <p:ph type="title"/>
          </p:nvPr>
        </p:nvSpPr>
        <p:spPr>
          <a:xfrm>
            <a:off x="459596" y="134524"/>
            <a:ext cx="7922404" cy="1292662"/>
          </a:xfrm>
        </p:spPr>
        <p:txBody>
          <a:bodyPr/>
          <a:lstStyle/>
          <a:p>
            <a:r>
              <a:rPr lang="en-US" altLang="en-US" sz="2800" b="1" dirty="0"/>
              <a:t>Theorem: Every sequence of </a:t>
            </a:r>
            <a:r>
              <a:rPr lang="en-US" altLang="en-US" sz="2800" b="1" spc="300" dirty="0"/>
              <a:t>n</a:t>
            </a:r>
            <a:r>
              <a:rPr lang="en-US" altLang="en-US" sz="2800" b="1" spc="300" baseline="30000" dirty="0"/>
              <a:t>2</a:t>
            </a:r>
            <a:r>
              <a:rPr lang="en-US" altLang="en-US" sz="2800" b="1" dirty="0"/>
              <a:t>+1 </a:t>
            </a:r>
            <a:r>
              <a:rPr lang="en-US" altLang="en-US" sz="2800" b="1" u="sng" dirty="0"/>
              <a:t>distinct</a:t>
            </a:r>
            <a:r>
              <a:rPr lang="en-US" altLang="en-US" sz="2800" b="1" dirty="0"/>
              <a:t> real numbers contains a subsequence of length n+1 that is strictly increasing or strictly decreasing.</a:t>
            </a:r>
            <a:endParaRPr lang="en-US" altLang="en-US" dirty="0"/>
          </a:p>
        </p:txBody>
      </p:sp>
      <p:sp>
        <p:nvSpPr>
          <p:cNvPr id="8195" name="Rectangle 3">
            <a:extLst>
              <a:ext uri="{FF2B5EF4-FFF2-40B4-BE49-F238E27FC236}">
                <a16:creationId xmlns:a16="http://schemas.microsoft.com/office/drawing/2014/main" id="{517928C6-A0DC-B540-87CB-59ED185B29EA}"/>
              </a:ext>
            </a:extLst>
          </p:cNvPr>
          <p:cNvSpPr>
            <a:spLocks noGrp="1" noChangeArrowheads="1"/>
          </p:cNvSpPr>
          <p:nvPr>
            <p:ph type="body" idx="1"/>
          </p:nvPr>
        </p:nvSpPr>
        <p:spPr/>
        <p:txBody>
          <a:bodyPr/>
          <a:lstStyle/>
          <a:p>
            <a:pPr>
              <a:buFontTx/>
              <a:buNone/>
            </a:pPr>
            <a:r>
              <a:rPr lang="en-US" altLang="en-US" sz="2400">
                <a:solidFill>
                  <a:schemeClr val="accent2"/>
                </a:solidFill>
              </a:rPr>
              <a:t>Example: 8, 11, 9, 1, 4, 6, 12, 10, 5, 7  </a:t>
            </a:r>
          </a:p>
          <a:p>
            <a:pPr>
              <a:buFontTx/>
              <a:buNone/>
            </a:pPr>
            <a:r>
              <a:rPr lang="en-US" altLang="en-US" sz="2400">
                <a:solidFill>
                  <a:schemeClr val="accent2"/>
                </a:solidFill>
              </a:rPr>
              <a:t>10 = 3</a:t>
            </a:r>
            <a:r>
              <a:rPr lang="en-US" altLang="en-US" sz="2400" baseline="30000">
                <a:solidFill>
                  <a:schemeClr val="accent2"/>
                </a:solidFill>
              </a:rPr>
              <a:t>2</a:t>
            </a:r>
            <a:r>
              <a:rPr lang="en-US" altLang="en-US" sz="2400">
                <a:solidFill>
                  <a:schemeClr val="accent2"/>
                </a:solidFill>
              </a:rPr>
              <a:t>+1 terms so must be a subsequence of length 4 that is either strictly increasing or strictly decreasing.</a:t>
            </a:r>
          </a:p>
          <a:p>
            <a:pPr>
              <a:buFontTx/>
              <a:buNone/>
            </a:pPr>
            <a:r>
              <a:rPr lang="en-US" altLang="en-US" sz="2400">
                <a:solidFill>
                  <a:schemeClr val="accent2"/>
                </a:solidFill>
              </a:rPr>
              <a:t>1,4,6,12</a:t>
            </a:r>
          </a:p>
          <a:p>
            <a:pPr>
              <a:buFontTx/>
              <a:buNone/>
            </a:pPr>
            <a:r>
              <a:rPr lang="en-US" altLang="en-US" sz="2400">
                <a:solidFill>
                  <a:schemeClr val="accent2"/>
                </a:solidFill>
              </a:rPr>
              <a:t>1,4,6,7</a:t>
            </a:r>
          </a:p>
          <a:p>
            <a:pPr>
              <a:buFontTx/>
              <a:buNone/>
            </a:pPr>
            <a:r>
              <a:rPr lang="en-US" altLang="en-US" sz="2400">
                <a:solidFill>
                  <a:schemeClr val="accent2"/>
                </a:solidFill>
              </a:rPr>
              <a:t>11,9,6,5</a:t>
            </a:r>
          </a:p>
          <a:p>
            <a:pPr>
              <a:buFontTx/>
              <a:buNone/>
            </a:pPr>
            <a:endParaRPr lang="en-US" altLang="en-US"/>
          </a:p>
        </p:txBody>
      </p:sp>
      <p:sp>
        <p:nvSpPr>
          <p:cNvPr id="4" name="object 9">
            <a:extLst>
              <a:ext uri="{FF2B5EF4-FFF2-40B4-BE49-F238E27FC236}">
                <a16:creationId xmlns:a16="http://schemas.microsoft.com/office/drawing/2014/main" id="{9277060A-5EED-5B4A-BCC2-3FE2E82F7744}"/>
              </a:ext>
            </a:extLst>
          </p:cNvPr>
          <p:cNvSpPr txBox="1">
            <a:spLocks noGrp="1"/>
          </p:cNvSpPr>
          <p:nvPr>
            <p:ph type="sldNum" sz="quarter" idx="7"/>
          </p:nvPr>
        </p:nvSpPr>
        <p:spPr>
          <a:xfrm>
            <a:off x="8401811" y="6462966"/>
            <a:ext cx="243204" cy="177800"/>
          </a:xfrm>
          <a:prstGeom prst="rect">
            <a:avLst/>
          </a:prstGeom>
        </p:spPr>
        <p:txBody>
          <a:bodyPr vert="horz" wrap="square" lIns="0" tIns="0" rIns="0" bIns="0" rtlCol="0">
            <a:spAutoFit/>
          </a:bodyPr>
          <a:lstStyle/>
          <a:p>
            <a:pPr marL="38100">
              <a:lnSpc>
                <a:spcPts val="1240"/>
              </a:lnSpc>
            </a:pPr>
            <a:fld id="{81D60167-4931-47E6-BA6A-407CBD079E47}" type="slidenum">
              <a:rPr dirty="0"/>
              <a:t>42</a:t>
            </a:fld>
            <a:endParaRPr dirty="0"/>
          </a:p>
        </p:txBody>
      </p:sp>
    </p:spTree>
    <p:extLst>
      <p:ext uri="{BB962C8B-B14F-4D97-AF65-F5344CB8AC3E}">
        <p14:creationId xmlns:p14="http://schemas.microsoft.com/office/powerpoint/2010/main" val="2886611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1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uiExpand="1" build="p" bldLvl="2"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85E1A59D-71C0-A64A-A704-A995AFA0D60A}"/>
              </a:ext>
            </a:extLst>
          </p:cNvPr>
          <p:cNvSpPr>
            <a:spLocks noGrp="1" noChangeArrowheads="1"/>
          </p:cNvSpPr>
          <p:nvPr>
            <p:ph type="title"/>
          </p:nvPr>
        </p:nvSpPr>
        <p:spPr>
          <a:xfrm>
            <a:off x="459596" y="134524"/>
            <a:ext cx="7922404" cy="1292662"/>
          </a:xfrm>
        </p:spPr>
        <p:txBody>
          <a:bodyPr/>
          <a:lstStyle/>
          <a:p>
            <a:r>
              <a:rPr lang="en-US" altLang="en-US" sz="2800" b="1" dirty="0"/>
              <a:t>Theorem: Every sequence of </a:t>
            </a:r>
            <a:r>
              <a:rPr lang="en-US" altLang="en-US" sz="2800" b="1" spc="300" dirty="0"/>
              <a:t>n</a:t>
            </a:r>
            <a:r>
              <a:rPr lang="en-US" altLang="en-US" sz="2800" b="1" spc="300" baseline="30000" dirty="0"/>
              <a:t>2</a:t>
            </a:r>
            <a:r>
              <a:rPr lang="en-US" altLang="en-US" sz="2800" b="1" dirty="0"/>
              <a:t>+1 </a:t>
            </a:r>
            <a:r>
              <a:rPr lang="en-US" altLang="en-US" sz="2800" b="1" u="sng" dirty="0"/>
              <a:t>distinct</a:t>
            </a:r>
            <a:r>
              <a:rPr lang="en-US" altLang="en-US" sz="2800" b="1" dirty="0"/>
              <a:t> real numbers contains a subsequence of length n+1 that is strictly increasing or strictly decreasing.</a:t>
            </a:r>
            <a:endParaRPr lang="en-US" altLang="en-US" dirty="0"/>
          </a:p>
        </p:txBody>
      </p:sp>
      <p:sp>
        <p:nvSpPr>
          <p:cNvPr id="9219" name="Rectangle 3">
            <a:extLst>
              <a:ext uri="{FF2B5EF4-FFF2-40B4-BE49-F238E27FC236}">
                <a16:creationId xmlns:a16="http://schemas.microsoft.com/office/drawing/2014/main" id="{8F37E3E1-6974-A944-A2BF-45CE57A831F5}"/>
              </a:ext>
            </a:extLst>
          </p:cNvPr>
          <p:cNvSpPr>
            <a:spLocks noGrp="1" noChangeArrowheads="1"/>
          </p:cNvSpPr>
          <p:nvPr>
            <p:ph type="body" idx="1"/>
          </p:nvPr>
        </p:nvSpPr>
        <p:spPr/>
        <p:txBody>
          <a:bodyPr/>
          <a:lstStyle/>
          <a:p>
            <a:pPr>
              <a:buFontTx/>
              <a:buNone/>
            </a:pPr>
            <a:r>
              <a:rPr lang="en-US" altLang="en-US" sz="2400" b="1" dirty="0"/>
              <a:t>Proof:</a:t>
            </a:r>
            <a:r>
              <a:rPr lang="en-US" altLang="en-US" sz="2400" dirty="0"/>
              <a:t>  Let a</a:t>
            </a:r>
            <a:r>
              <a:rPr lang="en-US" altLang="en-US" sz="2400" baseline="-25000" dirty="0"/>
              <a:t>1</a:t>
            </a:r>
            <a:r>
              <a:rPr lang="en-US" altLang="en-US" sz="2400" dirty="0"/>
              <a:t>, a</a:t>
            </a:r>
            <a:r>
              <a:rPr lang="en-US" altLang="en-US" sz="2400" baseline="-25000" dirty="0"/>
              <a:t>2</a:t>
            </a:r>
            <a:r>
              <a:rPr lang="en-US" altLang="en-US" sz="2400" dirty="0"/>
              <a:t>, …, a </a:t>
            </a:r>
            <a:r>
              <a:rPr lang="en-US" altLang="en-US" sz="2400" baseline="-25000" dirty="0"/>
              <a:t>n</a:t>
            </a:r>
            <a:r>
              <a:rPr lang="en-US" altLang="en-US" sz="2400" baseline="-12000" dirty="0"/>
              <a:t>2</a:t>
            </a:r>
            <a:r>
              <a:rPr lang="en-US" altLang="en-US" sz="2400" baseline="-25000" dirty="0"/>
              <a:t>+1</a:t>
            </a:r>
            <a:r>
              <a:rPr lang="en-US" altLang="en-US" sz="2400" dirty="0"/>
              <a:t> be a sequence of n</a:t>
            </a:r>
            <a:r>
              <a:rPr lang="en-US" altLang="en-US" sz="2400" baseline="30000" dirty="0"/>
              <a:t>2</a:t>
            </a:r>
            <a:r>
              <a:rPr lang="en-US" altLang="en-US" sz="2400" dirty="0"/>
              <a:t>+1 distinct numbers.  Associate an ordered pair (</a:t>
            </a:r>
            <a:r>
              <a:rPr lang="en-US" altLang="en-US" sz="2400" dirty="0" err="1"/>
              <a:t>i</a:t>
            </a:r>
            <a:r>
              <a:rPr lang="en-US" altLang="en-US" sz="2400" baseline="-25000" dirty="0" err="1"/>
              <a:t>k</a:t>
            </a:r>
            <a:r>
              <a:rPr lang="en-US" altLang="en-US" sz="2400" dirty="0" err="1"/>
              <a:t>,d</a:t>
            </a:r>
            <a:r>
              <a:rPr lang="en-US" altLang="en-US" sz="2400" baseline="-25000" dirty="0" err="1"/>
              <a:t>k</a:t>
            </a:r>
            <a:r>
              <a:rPr lang="en-US" altLang="en-US" sz="2400" dirty="0"/>
              <a:t>) with each term of the sequence where </a:t>
            </a:r>
            <a:r>
              <a:rPr lang="en-US" altLang="en-US" sz="2400" dirty="0" err="1"/>
              <a:t>i</a:t>
            </a:r>
            <a:r>
              <a:rPr lang="en-US" altLang="en-US" sz="2400" baseline="-25000" dirty="0" err="1"/>
              <a:t>k</a:t>
            </a:r>
            <a:r>
              <a:rPr lang="en-US" altLang="en-US" sz="2400" dirty="0"/>
              <a:t> is the length of the longest increasing subsequence starting at </a:t>
            </a:r>
            <a:r>
              <a:rPr lang="en-US" altLang="en-US" sz="2400" dirty="0" err="1"/>
              <a:t>a</a:t>
            </a:r>
            <a:r>
              <a:rPr lang="en-US" altLang="en-US" sz="2400" baseline="-25000" dirty="0" err="1"/>
              <a:t>k</a:t>
            </a:r>
            <a:r>
              <a:rPr lang="en-US" altLang="en-US" sz="2400" dirty="0"/>
              <a:t> and </a:t>
            </a:r>
            <a:r>
              <a:rPr lang="en-US" altLang="en-US" sz="2400" dirty="0" err="1"/>
              <a:t>d</a:t>
            </a:r>
            <a:r>
              <a:rPr lang="en-US" altLang="en-US" sz="2400" baseline="-25000" dirty="0" err="1"/>
              <a:t>k</a:t>
            </a:r>
            <a:r>
              <a:rPr lang="en-US" altLang="en-US" sz="2400" dirty="0"/>
              <a:t> is the length of the longest decreasing subsequence starting at </a:t>
            </a:r>
            <a:r>
              <a:rPr lang="en-US" altLang="en-US" sz="2400" dirty="0" err="1"/>
              <a:t>a</a:t>
            </a:r>
            <a:r>
              <a:rPr lang="en-US" altLang="en-US" sz="2400" baseline="-25000" dirty="0" err="1"/>
              <a:t>k</a:t>
            </a:r>
            <a:r>
              <a:rPr lang="en-US" altLang="en-US" sz="2400" dirty="0"/>
              <a:t>.</a:t>
            </a:r>
          </a:p>
          <a:p>
            <a:pPr>
              <a:buFontTx/>
              <a:buNone/>
            </a:pPr>
            <a:r>
              <a:rPr lang="en-US" altLang="en-US" sz="2400" dirty="0">
                <a:solidFill>
                  <a:schemeClr val="accent2"/>
                </a:solidFill>
              </a:rPr>
              <a:t>Example: 8, 11, 9, 1, 4, 6, 12, 10, 5, 7 </a:t>
            </a:r>
          </a:p>
          <a:p>
            <a:pPr>
              <a:buFontTx/>
              <a:buNone/>
            </a:pPr>
            <a:r>
              <a:rPr lang="en-US" altLang="en-US" sz="2400" dirty="0">
                <a:solidFill>
                  <a:schemeClr val="accent2"/>
                </a:solidFill>
              </a:rPr>
              <a:t>		a</a:t>
            </a:r>
            <a:r>
              <a:rPr lang="en-US" altLang="en-US" sz="2400" baseline="-25000" dirty="0">
                <a:solidFill>
                  <a:schemeClr val="accent2"/>
                </a:solidFill>
              </a:rPr>
              <a:t>2</a:t>
            </a:r>
            <a:r>
              <a:rPr lang="en-US" altLang="en-US" sz="2400" dirty="0">
                <a:solidFill>
                  <a:schemeClr val="accent2"/>
                </a:solidFill>
              </a:rPr>
              <a:t> = 11 , (2,4)  </a:t>
            </a:r>
          </a:p>
          <a:p>
            <a:pPr>
              <a:buFontTx/>
              <a:buNone/>
            </a:pPr>
            <a:r>
              <a:rPr lang="en-US" altLang="en-US" sz="2400" dirty="0">
                <a:solidFill>
                  <a:schemeClr val="accent2"/>
                </a:solidFill>
              </a:rPr>
              <a:t>		a</a:t>
            </a:r>
            <a:r>
              <a:rPr lang="en-US" altLang="en-US" sz="2400" baseline="-25000" dirty="0">
                <a:solidFill>
                  <a:schemeClr val="accent2"/>
                </a:solidFill>
              </a:rPr>
              <a:t>4</a:t>
            </a:r>
            <a:r>
              <a:rPr lang="en-US" altLang="en-US" sz="2400" dirty="0">
                <a:solidFill>
                  <a:schemeClr val="accent2"/>
                </a:solidFill>
              </a:rPr>
              <a:t> = 1 , (4,1)  </a:t>
            </a:r>
          </a:p>
          <a:p>
            <a:pPr>
              <a:buFontTx/>
              <a:buNone/>
            </a:pPr>
            <a:r>
              <a:rPr lang="en-US" altLang="en-US" sz="2400" dirty="0"/>
              <a:t>Now suppose that there are no increasing or decreasing subsequences  of length n+1. Then </a:t>
            </a:r>
            <a:r>
              <a:rPr lang="en-US" altLang="en-US" sz="2400" dirty="0" err="1"/>
              <a:t>i</a:t>
            </a:r>
            <a:r>
              <a:rPr lang="en-US" altLang="en-US" sz="2400" baseline="-25000" dirty="0" err="1"/>
              <a:t>k</a:t>
            </a:r>
            <a:r>
              <a:rPr lang="en-US" altLang="en-US" sz="2400" dirty="0"/>
              <a:t> and </a:t>
            </a:r>
            <a:r>
              <a:rPr lang="en-US" altLang="en-US" sz="2400" dirty="0" err="1"/>
              <a:t>d</a:t>
            </a:r>
            <a:r>
              <a:rPr lang="en-US" altLang="en-US" sz="2400" baseline="-25000" dirty="0" err="1"/>
              <a:t>k</a:t>
            </a:r>
            <a:r>
              <a:rPr lang="en-US" altLang="en-US" sz="2400" dirty="0"/>
              <a:t> are both positive integers </a:t>
            </a:r>
            <a:r>
              <a:rPr lang="en-US" altLang="en-US" sz="2400" dirty="0">
                <a:sym typeface="Symbol" pitchFamily="2" charset="2"/>
              </a:rPr>
              <a:t></a:t>
            </a:r>
            <a:r>
              <a:rPr lang="en-US" altLang="en-US" sz="2400" dirty="0"/>
              <a:t> n, for k=1 to n</a:t>
            </a:r>
            <a:r>
              <a:rPr lang="en-US" altLang="en-US" sz="2400" baseline="30000" dirty="0"/>
              <a:t>2</a:t>
            </a:r>
            <a:r>
              <a:rPr lang="en-US" altLang="en-US" sz="2400" dirty="0"/>
              <a:t>+1.  </a:t>
            </a:r>
          </a:p>
        </p:txBody>
      </p:sp>
      <p:sp>
        <p:nvSpPr>
          <p:cNvPr id="4" name="object 9">
            <a:extLst>
              <a:ext uri="{FF2B5EF4-FFF2-40B4-BE49-F238E27FC236}">
                <a16:creationId xmlns:a16="http://schemas.microsoft.com/office/drawing/2014/main" id="{B632415A-1470-1D48-BAF0-F342E355C03F}"/>
              </a:ext>
            </a:extLst>
          </p:cNvPr>
          <p:cNvSpPr txBox="1">
            <a:spLocks noGrp="1"/>
          </p:cNvSpPr>
          <p:nvPr>
            <p:ph type="sldNum" sz="quarter" idx="7"/>
          </p:nvPr>
        </p:nvSpPr>
        <p:spPr>
          <a:xfrm>
            <a:off x="8401811" y="6462966"/>
            <a:ext cx="243204" cy="177800"/>
          </a:xfrm>
          <a:prstGeom prst="rect">
            <a:avLst/>
          </a:prstGeom>
        </p:spPr>
        <p:txBody>
          <a:bodyPr vert="horz" wrap="square" lIns="0" tIns="0" rIns="0" bIns="0" rtlCol="0">
            <a:spAutoFit/>
          </a:bodyPr>
          <a:lstStyle/>
          <a:p>
            <a:pPr marL="38100">
              <a:lnSpc>
                <a:spcPts val="1240"/>
              </a:lnSpc>
            </a:pPr>
            <a:fld id="{81D60167-4931-47E6-BA6A-407CBD079E47}" type="slidenum">
              <a:rPr dirty="0"/>
              <a:t>43</a:t>
            </a:fld>
            <a:endParaRPr dirty="0"/>
          </a:p>
        </p:txBody>
      </p:sp>
    </p:spTree>
    <p:extLst>
      <p:ext uri="{BB962C8B-B14F-4D97-AF65-F5344CB8AC3E}">
        <p14:creationId xmlns:p14="http://schemas.microsoft.com/office/powerpoint/2010/main" val="9374250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 calcmode="lin" valueType="num">
                                      <p:cBhvr additive="base">
                                        <p:cTn id="13" dur="500" fill="hold"/>
                                        <p:tgtEl>
                                          <p:spTgt spid="921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21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19">
                                            <p:txEl>
                                              <p:pRg st="2" end="2"/>
                                            </p:txEl>
                                          </p:spTgt>
                                        </p:tgtEl>
                                        <p:attrNameLst>
                                          <p:attrName>style.visibility</p:attrName>
                                        </p:attrNameLst>
                                      </p:cBhvr>
                                      <p:to>
                                        <p:strVal val="visible"/>
                                      </p:to>
                                    </p:set>
                                    <p:anim calcmode="lin" valueType="num">
                                      <p:cBhvr additive="base">
                                        <p:cTn id="19" dur="500" fill="hold"/>
                                        <p:tgtEl>
                                          <p:spTgt spid="921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21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anim calcmode="lin" valueType="num">
                                      <p:cBhvr additive="base">
                                        <p:cTn id="25" dur="500" fill="hold"/>
                                        <p:tgtEl>
                                          <p:spTgt spid="921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21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219">
                                            <p:txEl>
                                              <p:pRg st="4" end="4"/>
                                            </p:txEl>
                                          </p:spTgt>
                                        </p:tgtEl>
                                        <p:attrNameLst>
                                          <p:attrName>style.visibility</p:attrName>
                                        </p:attrNameLst>
                                      </p:cBhvr>
                                      <p:to>
                                        <p:strVal val="visible"/>
                                      </p:to>
                                    </p:set>
                                    <p:anim calcmode="lin" valueType="num">
                                      <p:cBhvr additive="base">
                                        <p:cTn id="31" dur="500" fill="hold"/>
                                        <p:tgtEl>
                                          <p:spTgt spid="9219">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21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uiExpand="1" build="p" bldLvl="2"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a:extLst>
              <a:ext uri="{FF2B5EF4-FFF2-40B4-BE49-F238E27FC236}">
                <a16:creationId xmlns:a16="http://schemas.microsoft.com/office/drawing/2014/main" id="{A046546A-CC2F-9A40-9F4A-873C97B92BFE}"/>
              </a:ext>
            </a:extLst>
          </p:cNvPr>
          <p:cNvSpPr txBox="1">
            <a:spLocks noChangeArrowheads="1"/>
          </p:cNvSpPr>
          <p:nvPr/>
        </p:nvSpPr>
        <p:spPr bwMode="auto">
          <a:xfrm>
            <a:off x="152400" y="228600"/>
            <a:ext cx="8763000" cy="618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a:t>By the </a:t>
            </a:r>
            <a:r>
              <a:rPr lang="en-US" altLang="en-US" u="sng"/>
              <a:t>product rule</a:t>
            </a:r>
            <a:r>
              <a:rPr lang="en-US" altLang="en-US"/>
              <a:t>, there are n</a:t>
            </a:r>
            <a:r>
              <a:rPr lang="en-US" altLang="en-US" baseline="30000"/>
              <a:t>2</a:t>
            </a:r>
            <a:r>
              <a:rPr lang="en-US" altLang="en-US"/>
              <a:t> </a:t>
            </a:r>
            <a:r>
              <a:rPr lang="en-US" altLang="en-US" u="sng"/>
              <a:t>possible</a:t>
            </a:r>
            <a:r>
              <a:rPr lang="en-US" altLang="en-US"/>
              <a:t> ordered pairs for (i</a:t>
            </a:r>
            <a:r>
              <a:rPr lang="en-US" altLang="en-US" baseline="-25000"/>
              <a:t>k</a:t>
            </a:r>
            <a:r>
              <a:rPr lang="en-US" altLang="en-US"/>
              <a:t>,d</a:t>
            </a:r>
            <a:r>
              <a:rPr lang="en-US" altLang="en-US" baseline="-25000"/>
              <a:t>k</a:t>
            </a:r>
            <a:r>
              <a:rPr lang="en-US" altLang="en-US"/>
              <a:t>).  </a:t>
            </a:r>
            <a:r>
              <a:rPr lang="en-US" altLang="en-US">
                <a:solidFill>
                  <a:schemeClr val="accent2"/>
                </a:solidFill>
              </a:rPr>
              <a:t>Why? Because each are </a:t>
            </a:r>
            <a:r>
              <a:rPr lang="en-US" altLang="en-US">
                <a:solidFill>
                  <a:schemeClr val="accent2"/>
                </a:solidFill>
                <a:sym typeface="Symbol" pitchFamily="2" charset="2"/>
              </a:rPr>
              <a:t> n</a:t>
            </a:r>
            <a:endParaRPr lang="en-US" altLang="en-US"/>
          </a:p>
          <a:p>
            <a:pPr>
              <a:spcBef>
                <a:spcPct val="50000"/>
              </a:spcBef>
            </a:pPr>
            <a:r>
              <a:rPr lang="en-US" altLang="en-US"/>
              <a:t>By the pigeonhole principle, since we have n</a:t>
            </a:r>
            <a:r>
              <a:rPr lang="en-US" altLang="en-US" baseline="30000"/>
              <a:t>2</a:t>
            </a:r>
            <a:r>
              <a:rPr lang="en-US" altLang="en-US"/>
              <a:t>+1 ordered pairs (one for each element in the sequence) two of them must be identical.   Formally </a:t>
            </a:r>
            <a:r>
              <a:rPr lang="en-US" altLang="en-US">
                <a:sym typeface="Symbol" pitchFamily="2" charset="2"/>
              </a:rPr>
              <a:t> terms a</a:t>
            </a:r>
            <a:r>
              <a:rPr lang="en-US" altLang="en-US" baseline="-25000">
                <a:sym typeface="Symbol" pitchFamily="2" charset="2"/>
              </a:rPr>
              <a:t>s</a:t>
            </a:r>
            <a:r>
              <a:rPr lang="en-US" altLang="en-US">
                <a:sym typeface="Symbol" pitchFamily="2" charset="2"/>
              </a:rPr>
              <a:t> and a</a:t>
            </a:r>
            <a:r>
              <a:rPr lang="en-US" altLang="en-US" baseline="-25000">
                <a:sym typeface="Symbol" pitchFamily="2" charset="2"/>
              </a:rPr>
              <a:t>t</a:t>
            </a:r>
            <a:r>
              <a:rPr lang="en-US" altLang="en-US">
                <a:sym typeface="Symbol" pitchFamily="2" charset="2"/>
              </a:rPr>
              <a:t> in the sequence</a:t>
            </a:r>
            <a:r>
              <a:rPr lang="en-US" altLang="en-US"/>
              <a:t>, with s&lt;t such that i</a:t>
            </a:r>
            <a:r>
              <a:rPr lang="en-US" altLang="en-US" baseline="-25000"/>
              <a:t>s</a:t>
            </a:r>
            <a:r>
              <a:rPr lang="en-US" altLang="en-US"/>
              <a:t> = i</a:t>
            </a:r>
            <a:r>
              <a:rPr lang="en-US" altLang="en-US" baseline="-25000"/>
              <a:t>t</a:t>
            </a:r>
            <a:r>
              <a:rPr lang="en-US" altLang="en-US"/>
              <a:t> and d</a:t>
            </a:r>
            <a:r>
              <a:rPr lang="en-US" altLang="en-US" baseline="-25000"/>
              <a:t>s</a:t>
            </a:r>
            <a:r>
              <a:rPr lang="en-US" altLang="en-US"/>
              <a:t> = d</a:t>
            </a:r>
            <a:r>
              <a:rPr lang="en-US" altLang="en-US" baseline="-25000"/>
              <a:t>t</a:t>
            </a:r>
            <a:r>
              <a:rPr lang="en-US" altLang="en-US"/>
              <a:t>.</a:t>
            </a:r>
          </a:p>
          <a:p>
            <a:pPr>
              <a:spcBef>
                <a:spcPct val="50000"/>
              </a:spcBef>
            </a:pPr>
            <a:r>
              <a:rPr lang="en-US" altLang="en-US"/>
              <a:t>We will show that this is impossible. </a:t>
            </a:r>
          </a:p>
          <a:p>
            <a:pPr>
              <a:spcBef>
                <a:spcPct val="50000"/>
              </a:spcBef>
            </a:pPr>
            <a:r>
              <a:rPr lang="en-US" altLang="en-US"/>
              <a:t>Because the terms in the sequence are distinct, either </a:t>
            </a:r>
            <a:r>
              <a:rPr lang="en-US" altLang="en-US">
                <a:sym typeface="Symbol" pitchFamily="2" charset="2"/>
              </a:rPr>
              <a:t>a</a:t>
            </a:r>
            <a:r>
              <a:rPr lang="en-US" altLang="en-US" baseline="-25000">
                <a:sym typeface="Symbol" pitchFamily="2" charset="2"/>
              </a:rPr>
              <a:t>s</a:t>
            </a:r>
            <a:r>
              <a:rPr lang="en-US" altLang="en-US">
                <a:sym typeface="Symbol" pitchFamily="2" charset="2"/>
              </a:rPr>
              <a:t> &lt; a</a:t>
            </a:r>
            <a:r>
              <a:rPr lang="en-US" altLang="en-US" baseline="-25000">
                <a:sym typeface="Symbol" pitchFamily="2" charset="2"/>
              </a:rPr>
              <a:t>t</a:t>
            </a:r>
            <a:r>
              <a:rPr lang="en-US" altLang="en-US">
                <a:sym typeface="Symbol" pitchFamily="2" charset="2"/>
              </a:rPr>
              <a:t>  or a</a:t>
            </a:r>
            <a:r>
              <a:rPr lang="en-US" altLang="en-US" baseline="-25000">
                <a:sym typeface="Symbol" pitchFamily="2" charset="2"/>
              </a:rPr>
              <a:t>s</a:t>
            </a:r>
            <a:r>
              <a:rPr lang="en-US" altLang="en-US">
                <a:sym typeface="Symbol" pitchFamily="2" charset="2"/>
              </a:rPr>
              <a:t> &gt; a</a:t>
            </a:r>
            <a:r>
              <a:rPr lang="en-US" altLang="en-US" baseline="-25000">
                <a:sym typeface="Symbol" pitchFamily="2" charset="2"/>
              </a:rPr>
              <a:t>t</a:t>
            </a:r>
            <a:r>
              <a:rPr lang="en-US" altLang="en-US">
                <a:sym typeface="Symbol" pitchFamily="2" charset="2"/>
              </a:rPr>
              <a:t>.  If a</a:t>
            </a:r>
            <a:r>
              <a:rPr lang="en-US" altLang="en-US" baseline="-25000">
                <a:sym typeface="Symbol" pitchFamily="2" charset="2"/>
              </a:rPr>
              <a:t>s</a:t>
            </a:r>
            <a:r>
              <a:rPr lang="en-US" altLang="en-US">
                <a:sym typeface="Symbol" pitchFamily="2" charset="2"/>
              </a:rPr>
              <a:t> &lt; a</a:t>
            </a:r>
            <a:r>
              <a:rPr lang="en-US" altLang="en-US" baseline="-25000">
                <a:sym typeface="Symbol" pitchFamily="2" charset="2"/>
              </a:rPr>
              <a:t>t</a:t>
            </a:r>
            <a:r>
              <a:rPr lang="en-US" altLang="en-US">
                <a:sym typeface="Symbol" pitchFamily="2" charset="2"/>
              </a:rPr>
              <a:t>, then since i</a:t>
            </a:r>
            <a:r>
              <a:rPr lang="en-US" altLang="en-US" baseline="-25000">
                <a:sym typeface="Symbol" pitchFamily="2" charset="2"/>
              </a:rPr>
              <a:t>s</a:t>
            </a:r>
            <a:r>
              <a:rPr lang="en-US" altLang="en-US">
                <a:sym typeface="Symbol" pitchFamily="2" charset="2"/>
              </a:rPr>
              <a:t> = i</a:t>
            </a:r>
            <a:r>
              <a:rPr lang="en-US" altLang="en-US" baseline="-25000">
                <a:sym typeface="Symbol" pitchFamily="2" charset="2"/>
              </a:rPr>
              <a:t>t</a:t>
            </a:r>
            <a:r>
              <a:rPr lang="en-US" altLang="en-US">
                <a:sym typeface="Symbol" pitchFamily="2" charset="2"/>
              </a:rPr>
              <a:t> , an increasing subsequence of length i</a:t>
            </a:r>
            <a:r>
              <a:rPr lang="en-US" altLang="en-US" baseline="-25000">
                <a:sym typeface="Symbol" pitchFamily="2" charset="2"/>
              </a:rPr>
              <a:t>t</a:t>
            </a:r>
            <a:r>
              <a:rPr lang="en-US" altLang="en-US">
                <a:sym typeface="Symbol" pitchFamily="2" charset="2"/>
              </a:rPr>
              <a:t>+1 can be constructed starting at a</a:t>
            </a:r>
            <a:r>
              <a:rPr lang="en-US" altLang="en-US" baseline="-25000">
                <a:sym typeface="Symbol" pitchFamily="2" charset="2"/>
              </a:rPr>
              <a:t>s</a:t>
            </a:r>
            <a:r>
              <a:rPr lang="en-US" altLang="en-US">
                <a:sym typeface="Symbol" pitchFamily="2" charset="2"/>
              </a:rPr>
              <a:t>, by taking a</a:t>
            </a:r>
            <a:r>
              <a:rPr lang="en-US" altLang="en-US" baseline="-25000">
                <a:sym typeface="Symbol" pitchFamily="2" charset="2"/>
              </a:rPr>
              <a:t>s</a:t>
            </a:r>
            <a:r>
              <a:rPr lang="en-US" altLang="en-US">
                <a:sym typeface="Symbol" pitchFamily="2" charset="2"/>
              </a:rPr>
              <a:t> followed by an increasing subsequence of length i</a:t>
            </a:r>
            <a:r>
              <a:rPr lang="en-US" altLang="en-US" baseline="-25000">
                <a:sym typeface="Symbol" pitchFamily="2" charset="2"/>
              </a:rPr>
              <a:t>t</a:t>
            </a:r>
            <a:r>
              <a:rPr lang="en-US" altLang="en-US">
                <a:sym typeface="Symbol" pitchFamily="2" charset="2"/>
              </a:rPr>
              <a:t>, beginning at a</a:t>
            </a:r>
            <a:r>
              <a:rPr lang="en-US" altLang="en-US" baseline="-25000">
                <a:sym typeface="Symbol" pitchFamily="2" charset="2"/>
              </a:rPr>
              <a:t>t</a:t>
            </a:r>
            <a:r>
              <a:rPr lang="en-US" altLang="en-US">
                <a:sym typeface="Symbol" pitchFamily="2" charset="2"/>
              </a:rPr>
              <a:t>.</a:t>
            </a:r>
          </a:p>
          <a:p>
            <a:pPr>
              <a:spcBef>
                <a:spcPct val="50000"/>
              </a:spcBef>
            </a:pPr>
            <a:r>
              <a:rPr lang="en-US" altLang="en-US" b="1">
                <a:solidFill>
                  <a:schemeClr val="accent1"/>
                </a:solidFill>
              </a:rPr>
              <a:t>2</a:t>
            </a:r>
            <a:r>
              <a:rPr lang="en-US" altLang="en-US">
                <a:solidFill>
                  <a:schemeClr val="accent2"/>
                </a:solidFill>
              </a:rPr>
              <a:t>, 11, </a:t>
            </a:r>
            <a:r>
              <a:rPr lang="en-US" altLang="en-US">
                <a:solidFill>
                  <a:schemeClr val="accent1"/>
                </a:solidFill>
              </a:rPr>
              <a:t>9</a:t>
            </a:r>
            <a:r>
              <a:rPr lang="en-US" altLang="en-US">
                <a:solidFill>
                  <a:schemeClr val="accent2"/>
                </a:solidFill>
              </a:rPr>
              <a:t>, </a:t>
            </a:r>
            <a:r>
              <a:rPr lang="en-US" altLang="en-US">
                <a:solidFill>
                  <a:schemeClr val="accent1"/>
                </a:solidFill>
              </a:rPr>
              <a:t>10</a:t>
            </a:r>
            <a:r>
              <a:rPr lang="en-US" altLang="en-US">
                <a:solidFill>
                  <a:schemeClr val="accent2"/>
                </a:solidFill>
              </a:rPr>
              <a:t>, </a:t>
            </a:r>
            <a:r>
              <a:rPr lang="en-US" altLang="en-US">
                <a:solidFill>
                  <a:srgbClr val="FF0066"/>
                </a:solidFill>
              </a:rPr>
              <a:t>4</a:t>
            </a:r>
            <a:r>
              <a:rPr lang="en-US" altLang="en-US">
                <a:solidFill>
                  <a:schemeClr val="accent2"/>
                </a:solidFill>
              </a:rPr>
              <a:t>, </a:t>
            </a:r>
            <a:r>
              <a:rPr lang="en-US" altLang="en-US">
                <a:solidFill>
                  <a:srgbClr val="FF0066"/>
                </a:solidFill>
              </a:rPr>
              <a:t>6</a:t>
            </a:r>
            <a:r>
              <a:rPr lang="en-US" altLang="en-US">
                <a:solidFill>
                  <a:schemeClr val="accent2"/>
                </a:solidFill>
              </a:rPr>
              <a:t>, </a:t>
            </a:r>
            <a:r>
              <a:rPr lang="en-US" altLang="en-US">
                <a:solidFill>
                  <a:srgbClr val="FF0066"/>
                </a:solidFill>
              </a:rPr>
              <a:t>12</a:t>
            </a:r>
            <a:r>
              <a:rPr lang="en-US" altLang="en-US">
                <a:solidFill>
                  <a:schemeClr val="accent2"/>
                </a:solidFill>
              </a:rPr>
              <a:t>, 5, 7</a:t>
            </a:r>
          </a:p>
          <a:p>
            <a:pPr>
              <a:spcBef>
                <a:spcPct val="50000"/>
              </a:spcBef>
            </a:pPr>
            <a:r>
              <a:rPr lang="en-US" altLang="en-US"/>
              <a:t>This is a contradiction. Similarly, if a</a:t>
            </a:r>
            <a:r>
              <a:rPr lang="en-US" altLang="en-US" baseline="-25000"/>
              <a:t>s</a:t>
            </a:r>
            <a:r>
              <a:rPr lang="en-US" altLang="en-US"/>
              <a:t> &gt; a</a:t>
            </a:r>
            <a:r>
              <a:rPr lang="en-US" altLang="en-US" baseline="-25000"/>
              <a:t>t</a:t>
            </a:r>
            <a:r>
              <a:rPr lang="en-US" altLang="en-US"/>
              <a:t>, it can be shown that d</a:t>
            </a:r>
            <a:r>
              <a:rPr lang="en-US" altLang="en-US" baseline="-25000"/>
              <a:t>s</a:t>
            </a:r>
            <a:r>
              <a:rPr lang="en-US" altLang="en-US"/>
              <a:t> must be greater than d</a:t>
            </a:r>
            <a:r>
              <a:rPr lang="en-US" altLang="en-US" baseline="-25000"/>
              <a:t>t</a:t>
            </a:r>
            <a:r>
              <a:rPr lang="en-US" altLang="en-US"/>
              <a:t>, which is also a contradiction.</a:t>
            </a:r>
            <a:endParaRPr lang="en-US" altLang="en-US">
              <a:solidFill>
                <a:schemeClr val="accent2"/>
              </a:solidFill>
            </a:endParaRPr>
          </a:p>
        </p:txBody>
      </p:sp>
      <p:sp>
        <p:nvSpPr>
          <p:cNvPr id="3" name="object 9">
            <a:extLst>
              <a:ext uri="{FF2B5EF4-FFF2-40B4-BE49-F238E27FC236}">
                <a16:creationId xmlns:a16="http://schemas.microsoft.com/office/drawing/2014/main" id="{3803FD54-A54D-D24A-8DF3-5ADDB43E3174}"/>
              </a:ext>
            </a:extLst>
          </p:cNvPr>
          <p:cNvSpPr txBox="1">
            <a:spLocks noGrp="1"/>
          </p:cNvSpPr>
          <p:nvPr>
            <p:ph type="sldNum" sz="quarter" idx="7"/>
          </p:nvPr>
        </p:nvSpPr>
        <p:spPr>
          <a:xfrm>
            <a:off x="8401811" y="6462966"/>
            <a:ext cx="243204" cy="177800"/>
          </a:xfrm>
          <a:prstGeom prst="rect">
            <a:avLst/>
          </a:prstGeom>
        </p:spPr>
        <p:txBody>
          <a:bodyPr vert="horz" wrap="square" lIns="0" tIns="0" rIns="0" bIns="0" rtlCol="0">
            <a:spAutoFit/>
          </a:bodyPr>
          <a:lstStyle/>
          <a:p>
            <a:pPr marL="38100">
              <a:lnSpc>
                <a:spcPts val="1240"/>
              </a:lnSpc>
            </a:pPr>
            <a:fld id="{81D60167-4931-47E6-BA6A-407CBD079E47}" type="slidenum">
              <a:rPr dirty="0"/>
              <a:t>44</a:t>
            </a:fld>
            <a:endParaRPr dirty="0"/>
          </a:p>
        </p:txBody>
      </p:sp>
    </p:spTree>
    <p:extLst>
      <p:ext uri="{BB962C8B-B14F-4D97-AF65-F5344CB8AC3E}">
        <p14:creationId xmlns:p14="http://schemas.microsoft.com/office/powerpoint/2010/main" val="12967607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2">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24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uiExpand="1"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89630" y="12287"/>
            <a:ext cx="3365500" cy="695960"/>
          </a:xfrm>
          <a:prstGeom prst="rect">
            <a:avLst/>
          </a:prstGeom>
        </p:spPr>
        <p:txBody>
          <a:bodyPr vert="horz" wrap="square" lIns="0" tIns="12065" rIns="0" bIns="0" rtlCol="0">
            <a:spAutoFit/>
          </a:bodyPr>
          <a:lstStyle/>
          <a:p>
            <a:pPr marL="12700">
              <a:lnSpc>
                <a:spcPct val="100000"/>
              </a:lnSpc>
              <a:spcBef>
                <a:spcPts val="95"/>
              </a:spcBef>
            </a:pPr>
            <a:r>
              <a:rPr spc="-5" dirty="0"/>
              <a:t>Simple</a:t>
            </a:r>
            <a:r>
              <a:rPr spc="-60" dirty="0"/>
              <a:t> </a:t>
            </a:r>
            <a:r>
              <a:rPr spc="-5" dirty="0"/>
              <a:t>Examples</a:t>
            </a:r>
          </a:p>
        </p:txBody>
      </p:sp>
      <p:pic>
        <p:nvPicPr>
          <p:cNvPr id="3" name="object 3"/>
          <p:cNvPicPr/>
          <p:nvPr/>
        </p:nvPicPr>
        <p:blipFill>
          <a:blip r:embed="rId2" cstate="print"/>
          <a:stretch>
            <a:fillRect/>
          </a:stretch>
        </p:blipFill>
        <p:spPr>
          <a:xfrm>
            <a:off x="548640" y="1165860"/>
            <a:ext cx="165353" cy="170687"/>
          </a:xfrm>
          <a:prstGeom prst="rect">
            <a:avLst/>
          </a:prstGeom>
        </p:spPr>
      </p:pic>
      <p:pic>
        <p:nvPicPr>
          <p:cNvPr id="4" name="object 4"/>
          <p:cNvPicPr/>
          <p:nvPr/>
        </p:nvPicPr>
        <p:blipFill>
          <a:blip r:embed="rId3" cstate="print"/>
          <a:stretch>
            <a:fillRect/>
          </a:stretch>
        </p:blipFill>
        <p:spPr>
          <a:xfrm>
            <a:off x="1005839" y="1824227"/>
            <a:ext cx="165353" cy="170687"/>
          </a:xfrm>
          <a:prstGeom prst="rect">
            <a:avLst/>
          </a:prstGeom>
        </p:spPr>
      </p:pic>
      <p:pic>
        <p:nvPicPr>
          <p:cNvPr id="5" name="object 5"/>
          <p:cNvPicPr/>
          <p:nvPr/>
        </p:nvPicPr>
        <p:blipFill>
          <a:blip r:embed="rId3" cstate="print"/>
          <a:stretch>
            <a:fillRect/>
          </a:stretch>
        </p:blipFill>
        <p:spPr>
          <a:xfrm>
            <a:off x="1005839" y="3140964"/>
            <a:ext cx="165353" cy="170687"/>
          </a:xfrm>
          <a:prstGeom prst="rect">
            <a:avLst/>
          </a:prstGeom>
        </p:spPr>
      </p:pic>
      <p:pic>
        <p:nvPicPr>
          <p:cNvPr id="6" name="object 6"/>
          <p:cNvPicPr/>
          <p:nvPr/>
        </p:nvPicPr>
        <p:blipFill>
          <a:blip r:embed="rId2" cstate="print"/>
          <a:stretch>
            <a:fillRect/>
          </a:stretch>
        </p:blipFill>
        <p:spPr>
          <a:xfrm>
            <a:off x="548640" y="4165091"/>
            <a:ext cx="165353" cy="170687"/>
          </a:xfrm>
          <a:prstGeom prst="rect">
            <a:avLst/>
          </a:prstGeom>
        </p:spPr>
      </p:pic>
      <p:pic>
        <p:nvPicPr>
          <p:cNvPr id="7" name="object 7"/>
          <p:cNvPicPr/>
          <p:nvPr/>
        </p:nvPicPr>
        <p:blipFill>
          <a:blip r:embed="rId3" cstate="print"/>
          <a:stretch>
            <a:fillRect/>
          </a:stretch>
        </p:blipFill>
        <p:spPr>
          <a:xfrm>
            <a:off x="1005839" y="5116067"/>
            <a:ext cx="165353" cy="170687"/>
          </a:xfrm>
          <a:prstGeom prst="rect">
            <a:avLst/>
          </a:prstGeom>
        </p:spPr>
      </p:pic>
      <p:sp>
        <p:nvSpPr>
          <p:cNvPr id="8" name="object 8"/>
          <p:cNvSpPr txBox="1"/>
          <p:nvPr/>
        </p:nvSpPr>
        <p:spPr>
          <a:xfrm>
            <a:off x="878839" y="1016000"/>
            <a:ext cx="7712709" cy="4926965"/>
          </a:xfrm>
          <a:prstGeom prst="rect">
            <a:avLst/>
          </a:prstGeom>
        </p:spPr>
        <p:txBody>
          <a:bodyPr vert="horz" wrap="square" lIns="0" tIns="83820" rIns="0" bIns="0" rtlCol="0">
            <a:spAutoFit/>
          </a:bodyPr>
          <a:lstStyle/>
          <a:p>
            <a:pPr marL="12700" marR="116839">
              <a:lnSpc>
                <a:spcPts val="2300"/>
              </a:lnSpc>
              <a:spcBef>
                <a:spcPts val="660"/>
              </a:spcBef>
            </a:pPr>
            <a:r>
              <a:rPr sz="2400" spc="-5" dirty="0">
                <a:latin typeface="Times New Roman"/>
                <a:cs typeface="Times New Roman"/>
              </a:rPr>
              <a:t>There are </a:t>
            </a:r>
            <a:r>
              <a:rPr sz="2400" dirty="0">
                <a:latin typeface="Times New Roman"/>
                <a:cs typeface="Times New Roman"/>
              </a:rPr>
              <a:t>18 </a:t>
            </a:r>
            <a:r>
              <a:rPr sz="2400" spc="-5" dirty="0">
                <a:latin typeface="Times New Roman"/>
                <a:cs typeface="Times New Roman"/>
              </a:rPr>
              <a:t>math majors </a:t>
            </a:r>
            <a:r>
              <a:rPr sz="2400" dirty="0">
                <a:latin typeface="Times New Roman"/>
                <a:cs typeface="Times New Roman"/>
              </a:rPr>
              <a:t>and 325 </a:t>
            </a:r>
            <a:r>
              <a:rPr sz="2400" spc="-5" dirty="0">
                <a:latin typeface="Times New Roman"/>
                <a:cs typeface="Times New Roman"/>
              </a:rPr>
              <a:t>computer science majors </a:t>
            </a:r>
            <a:r>
              <a:rPr sz="2400" dirty="0">
                <a:latin typeface="Times New Roman"/>
                <a:cs typeface="Times New Roman"/>
              </a:rPr>
              <a:t>at </a:t>
            </a:r>
            <a:r>
              <a:rPr sz="2400" spc="-585" dirty="0">
                <a:latin typeface="Times New Roman"/>
                <a:cs typeface="Times New Roman"/>
              </a:rPr>
              <a:t> </a:t>
            </a:r>
            <a:r>
              <a:rPr sz="2400" dirty="0">
                <a:latin typeface="Times New Roman"/>
                <a:cs typeface="Times New Roman"/>
              </a:rPr>
              <a:t>a</a:t>
            </a:r>
            <a:r>
              <a:rPr sz="2400" spc="-10" dirty="0">
                <a:latin typeface="Times New Roman"/>
                <a:cs typeface="Times New Roman"/>
              </a:rPr>
              <a:t> </a:t>
            </a:r>
            <a:r>
              <a:rPr sz="2400" spc="-5" dirty="0">
                <a:latin typeface="Times New Roman"/>
                <a:cs typeface="Times New Roman"/>
              </a:rPr>
              <a:t>college</a:t>
            </a:r>
            <a:endParaRPr sz="2400">
              <a:latin typeface="Times New Roman"/>
              <a:cs typeface="Times New Roman"/>
            </a:endParaRPr>
          </a:p>
          <a:p>
            <a:pPr marL="412750" marR="5080">
              <a:lnSpc>
                <a:spcPts val="2300"/>
              </a:lnSpc>
              <a:spcBef>
                <a:spcPts val="580"/>
              </a:spcBef>
            </a:pPr>
            <a:r>
              <a:rPr sz="2400" spc="-5" dirty="0">
                <a:latin typeface="Times New Roman"/>
                <a:cs typeface="Times New Roman"/>
              </a:rPr>
              <a:t>How many ways are there to pick two representatives, </a:t>
            </a:r>
            <a:r>
              <a:rPr sz="2400" dirty="0">
                <a:latin typeface="Times New Roman"/>
                <a:cs typeface="Times New Roman"/>
              </a:rPr>
              <a:t>so </a:t>
            </a:r>
            <a:r>
              <a:rPr sz="2400" spc="5" dirty="0">
                <a:latin typeface="Times New Roman"/>
                <a:cs typeface="Times New Roman"/>
              </a:rPr>
              <a:t> </a:t>
            </a:r>
            <a:r>
              <a:rPr sz="2400" spc="-5" dirty="0">
                <a:latin typeface="Times New Roman"/>
                <a:cs typeface="Times New Roman"/>
              </a:rPr>
              <a:t>that </a:t>
            </a:r>
            <a:r>
              <a:rPr sz="2400" dirty="0">
                <a:latin typeface="Times New Roman"/>
                <a:cs typeface="Times New Roman"/>
              </a:rPr>
              <a:t>one </a:t>
            </a:r>
            <a:r>
              <a:rPr sz="2400" spc="-5" dirty="0">
                <a:latin typeface="Times New Roman"/>
                <a:cs typeface="Times New Roman"/>
              </a:rPr>
              <a:t>is </a:t>
            </a:r>
            <a:r>
              <a:rPr sz="2400" dirty="0">
                <a:latin typeface="Times New Roman"/>
                <a:cs typeface="Times New Roman"/>
              </a:rPr>
              <a:t>a </a:t>
            </a:r>
            <a:r>
              <a:rPr sz="2400" spc="-5" dirty="0">
                <a:latin typeface="Times New Roman"/>
                <a:cs typeface="Times New Roman"/>
              </a:rPr>
              <a:t>math major </a:t>
            </a:r>
            <a:r>
              <a:rPr sz="2400" dirty="0">
                <a:latin typeface="Times New Roman"/>
                <a:cs typeface="Times New Roman"/>
              </a:rPr>
              <a:t>and </a:t>
            </a:r>
            <a:r>
              <a:rPr sz="2400" spc="-5" dirty="0">
                <a:latin typeface="Times New Roman"/>
                <a:cs typeface="Times New Roman"/>
              </a:rPr>
              <a:t>the other is </a:t>
            </a:r>
            <a:r>
              <a:rPr sz="2400" dirty="0">
                <a:latin typeface="Times New Roman"/>
                <a:cs typeface="Times New Roman"/>
              </a:rPr>
              <a:t>a </a:t>
            </a:r>
            <a:r>
              <a:rPr sz="2400" spc="-5" dirty="0">
                <a:latin typeface="Times New Roman"/>
                <a:cs typeface="Times New Roman"/>
              </a:rPr>
              <a:t>computer science </a:t>
            </a:r>
            <a:r>
              <a:rPr sz="2400" spc="-585" dirty="0">
                <a:latin typeface="Times New Roman"/>
                <a:cs typeface="Times New Roman"/>
              </a:rPr>
              <a:t> </a:t>
            </a:r>
            <a:r>
              <a:rPr sz="2400" spc="-5" dirty="0">
                <a:latin typeface="Times New Roman"/>
                <a:cs typeface="Times New Roman"/>
              </a:rPr>
              <a:t>major?</a:t>
            </a:r>
            <a:endParaRPr sz="2400">
              <a:latin typeface="Times New Roman"/>
              <a:cs typeface="Times New Roman"/>
            </a:endParaRPr>
          </a:p>
          <a:p>
            <a:pPr marL="1041400">
              <a:lnSpc>
                <a:spcPct val="100000"/>
              </a:lnSpc>
              <a:spcBef>
                <a:spcPts val="30"/>
              </a:spcBef>
              <a:tabLst>
                <a:tab pos="3041650" algn="l"/>
              </a:tabLst>
            </a:pPr>
            <a:r>
              <a:rPr sz="2400" dirty="0">
                <a:solidFill>
                  <a:srgbClr val="C0504D"/>
                </a:solidFill>
                <a:latin typeface="Times New Roman"/>
                <a:cs typeface="Times New Roman"/>
              </a:rPr>
              <a:t>18*325 =</a:t>
            </a:r>
            <a:r>
              <a:rPr sz="2400" spc="-5" dirty="0">
                <a:solidFill>
                  <a:srgbClr val="C0504D"/>
                </a:solidFill>
                <a:latin typeface="Times New Roman"/>
                <a:cs typeface="Times New Roman"/>
              </a:rPr>
              <a:t> </a:t>
            </a:r>
            <a:r>
              <a:rPr sz="2400" dirty="0">
                <a:solidFill>
                  <a:srgbClr val="C0504D"/>
                </a:solidFill>
                <a:latin typeface="Times New Roman"/>
                <a:cs typeface="Times New Roman"/>
              </a:rPr>
              <a:t>5850	</a:t>
            </a:r>
            <a:r>
              <a:rPr sz="2400" spc="-5" dirty="0">
                <a:solidFill>
                  <a:srgbClr val="C0504D"/>
                </a:solidFill>
                <a:latin typeface="Times New Roman"/>
                <a:cs typeface="Times New Roman"/>
              </a:rPr>
              <a:t>[Product</a:t>
            </a:r>
            <a:r>
              <a:rPr sz="2400" spc="-35" dirty="0">
                <a:solidFill>
                  <a:srgbClr val="C0504D"/>
                </a:solidFill>
                <a:latin typeface="Times New Roman"/>
                <a:cs typeface="Times New Roman"/>
              </a:rPr>
              <a:t> </a:t>
            </a:r>
            <a:r>
              <a:rPr sz="2400" spc="-5" dirty="0">
                <a:solidFill>
                  <a:srgbClr val="C0504D"/>
                </a:solidFill>
                <a:latin typeface="Times New Roman"/>
                <a:cs typeface="Times New Roman"/>
              </a:rPr>
              <a:t>rule]</a:t>
            </a:r>
            <a:endParaRPr sz="2400">
              <a:latin typeface="Times New Roman"/>
              <a:cs typeface="Times New Roman"/>
            </a:endParaRPr>
          </a:p>
          <a:p>
            <a:pPr marL="412750" marR="19050">
              <a:lnSpc>
                <a:spcPts val="2300"/>
              </a:lnSpc>
              <a:spcBef>
                <a:spcPts val="560"/>
              </a:spcBef>
            </a:pPr>
            <a:r>
              <a:rPr sz="2400" spc="-5" dirty="0">
                <a:latin typeface="Times New Roman"/>
                <a:cs typeface="Times New Roman"/>
              </a:rPr>
              <a:t>How many ways are there to pick </a:t>
            </a:r>
            <a:r>
              <a:rPr sz="2400" dirty="0">
                <a:latin typeface="Times New Roman"/>
                <a:cs typeface="Times New Roman"/>
              </a:rPr>
              <a:t>one </a:t>
            </a:r>
            <a:r>
              <a:rPr sz="2400" spc="-5" dirty="0">
                <a:latin typeface="Times New Roman"/>
                <a:cs typeface="Times New Roman"/>
              </a:rPr>
              <a:t>representative who is </a:t>
            </a:r>
            <a:r>
              <a:rPr sz="2400" spc="-585" dirty="0">
                <a:latin typeface="Times New Roman"/>
                <a:cs typeface="Times New Roman"/>
              </a:rPr>
              <a:t> </a:t>
            </a:r>
            <a:r>
              <a:rPr sz="2400" spc="-5" dirty="0">
                <a:latin typeface="Times New Roman"/>
                <a:cs typeface="Times New Roman"/>
              </a:rPr>
              <a:t>either</a:t>
            </a:r>
            <a:r>
              <a:rPr sz="2400" spc="-20" dirty="0">
                <a:latin typeface="Times New Roman"/>
                <a:cs typeface="Times New Roman"/>
              </a:rPr>
              <a:t> </a:t>
            </a:r>
            <a:r>
              <a:rPr sz="2400" dirty="0">
                <a:latin typeface="Times New Roman"/>
                <a:cs typeface="Times New Roman"/>
              </a:rPr>
              <a:t>a</a:t>
            </a:r>
            <a:r>
              <a:rPr sz="2400" spc="-5" dirty="0">
                <a:latin typeface="Times New Roman"/>
                <a:cs typeface="Times New Roman"/>
              </a:rPr>
              <a:t> math</a:t>
            </a:r>
            <a:r>
              <a:rPr sz="2400" spc="-15" dirty="0">
                <a:latin typeface="Times New Roman"/>
                <a:cs typeface="Times New Roman"/>
              </a:rPr>
              <a:t> </a:t>
            </a:r>
            <a:r>
              <a:rPr sz="2400" spc="-5" dirty="0">
                <a:latin typeface="Times New Roman"/>
                <a:cs typeface="Times New Roman"/>
              </a:rPr>
              <a:t>major</a:t>
            </a:r>
            <a:r>
              <a:rPr sz="2400" spc="-10" dirty="0">
                <a:latin typeface="Times New Roman"/>
                <a:cs typeface="Times New Roman"/>
              </a:rPr>
              <a:t> </a:t>
            </a:r>
            <a:r>
              <a:rPr sz="2400" dirty="0">
                <a:latin typeface="Times New Roman"/>
                <a:cs typeface="Times New Roman"/>
              </a:rPr>
              <a:t>or</a:t>
            </a:r>
            <a:r>
              <a:rPr sz="2400" spc="-5" dirty="0">
                <a:latin typeface="Times New Roman"/>
                <a:cs typeface="Times New Roman"/>
              </a:rPr>
              <a:t> </a:t>
            </a:r>
            <a:r>
              <a:rPr sz="2400" dirty="0">
                <a:latin typeface="Times New Roman"/>
                <a:cs typeface="Times New Roman"/>
              </a:rPr>
              <a:t>a</a:t>
            </a:r>
            <a:r>
              <a:rPr sz="2400" spc="-5" dirty="0">
                <a:latin typeface="Times New Roman"/>
                <a:cs typeface="Times New Roman"/>
              </a:rPr>
              <a:t> computer</a:t>
            </a:r>
            <a:r>
              <a:rPr sz="2400" spc="-15" dirty="0">
                <a:latin typeface="Times New Roman"/>
                <a:cs typeface="Times New Roman"/>
              </a:rPr>
              <a:t> </a:t>
            </a:r>
            <a:r>
              <a:rPr sz="2400" spc="-5" dirty="0">
                <a:latin typeface="Times New Roman"/>
                <a:cs typeface="Times New Roman"/>
              </a:rPr>
              <a:t>science</a:t>
            </a:r>
            <a:r>
              <a:rPr sz="2400" spc="-25" dirty="0">
                <a:latin typeface="Times New Roman"/>
                <a:cs typeface="Times New Roman"/>
              </a:rPr>
              <a:t> </a:t>
            </a:r>
            <a:r>
              <a:rPr sz="2400" spc="-5" dirty="0">
                <a:latin typeface="Times New Roman"/>
                <a:cs typeface="Times New Roman"/>
              </a:rPr>
              <a:t>major?</a:t>
            </a:r>
            <a:endParaRPr sz="2400">
              <a:latin typeface="Times New Roman"/>
              <a:cs typeface="Times New Roman"/>
            </a:endParaRPr>
          </a:p>
          <a:p>
            <a:pPr marL="1041400">
              <a:lnSpc>
                <a:spcPct val="100000"/>
              </a:lnSpc>
              <a:spcBef>
                <a:spcPts val="25"/>
              </a:spcBef>
              <a:tabLst>
                <a:tab pos="2908300" algn="l"/>
              </a:tabLst>
            </a:pPr>
            <a:r>
              <a:rPr sz="2400" dirty="0">
                <a:solidFill>
                  <a:srgbClr val="C0504D"/>
                </a:solidFill>
                <a:latin typeface="Times New Roman"/>
                <a:cs typeface="Times New Roman"/>
              </a:rPr>
              <a:t>18+325</a:t>
            </a:r>
            <a:r>
              <a:rPr sz="2400" spc="-10" dirty="0">
                <a:solidFill>
                  <a:srgbClr val="C0504D"/>
                </a:solidFill>
                <a:latin typeface="Times New Roman"/>
                <a:cs typeface="Times New Roman"/>
              </a:rPr>
              <a:t> </a:t>
            </a:r>
            <a:r>
              <a:rPr sz="2400" dirty="0">
                <a:solidFill>
                  <a:srgbClr val="C0504D"/>
                </a:solidFill>
                <a:latin typeface="Times New Roman"/>
                <a:cs typeface="Times New Roman"/>
              </a:rPr>
              <a:t>=</a:t>
            </a:r>
            <a:r>
              <a:rPr sz="2400" spc="-5" dirty="0">
                <a:solidFill>
                  <a:srgbClr val="C0504D"/>
                </a:solidFill>
                <a:latin typeface="Times New Roman"/>
                <a:cs typeface="Times New Roman"/>
              </a:rPr>
              <a:t> </a:t>
            </a:r>
            <a:r>
              <a:rPr sz="2400" dirty="0">
                <a:solidFill>
                  <a:srgbClr val="C0504D"/>
                </a:solidFill>
                <a:latin typeface="Times New Roman"/>
                <a:cs typeface="Times New Roman"/>
              </a:rPr>
              <a:t>343	</a:t>
            </a:r>
            <a:r>
              <a:rPr sz="2400" spc="-5" dirty="0">
                <a:solidFill>
                  <a:srgbClr val="C0504D"/>
                </a:solidFill>
                <a:latin typeface="Times New Roman"/>
                <a:cs typeface="Times New Roman"/>
              </a:rPr>
              <a:t>[Sum</a:t>
            </a:r>
            <a:r>
              <a:rPr sz="2400" spc="-35" dirty="0">
                <a:solidFill>
                  <a:srgbClr val="C0504D"/>
                </a:solidFill>
                <a:latin typeface="Times New Roman"/>
                <a:cs typeface="Times New Roman"/>
              </a:rPr>
              <a:t> </a:t>
            </a:r>
            <a:r>
              <a:rPr sz="2400" spc="-5" dirty="0">
                <a:solidFill>
                  <a:srgbClr val="C0504D"/>
                </a:solidFill>
                <a:latin typeface="Times New Roman"/>
                <a:cs typeface="Times New Roman"/>
              </a:rPr>
              <a:t>rule]</a:t>
            </a:r>
            <a:endParaRPr sz="2400">
              <a:latin typeface="Times New Roman"/>
              <a:cs typeface="Times New Roman"/>
            </a:endParaRPr>
          </a:p>
          <a:p>
            <a:pPr marL="12700" marR="168275">
              <a:lnSpc>
                <a:spcPts val="2300"/>
              </a:lnSpc>
              <a:spcBef>
                <a:spcPts val="560"/>
              </a:spcBef>
            </a:pPr>
            <a:r>
              <a:rPr sz="2400" spc="-5" dirty="0">
                <a:latin typeface="Times New Roman"/>
                <a:cs typeface="Times New Roman"/>
              </a:rPr>
              <a:t>The chairs in </a:t>
            </a:r>
            <a:r>
              <a:rPr sz="2400" dirty="0">
                <a:latin typeface="Times New Roman"/>
                <a:cs typeface="Times New Roman"/>
              </a:rPr>
              <a:t>an </a:t>
            </a:r>
            <a:r>
              <a:rPr sz="2400" spc="-5" dirty="0">
                <a:latin typeface="Times New Roman"/>
                <a:cs typeface="Times New Roman"/>
              </a:rPr>
              <a:t>auditorium are labeled </a:t>
            </a:r>
            <a:r>
              <a:rPr sz="2400" dirty="0">
                <a:latin typeface="Times New Roman"/>
                <a:cs typeface="Times New Roman"/>
              </a:rPr>
              <a:t>by upper case </a:t>
            </a:r>
            <a:r>
              <a:rPr sz="2400" spc="-5" dirty="0">
                <a:latin typeface="Times New Roman"/>
                <a:cs typeface="Times New Roman"/>
              </a:rPr>
              <a:t>English </a:t>
            </a:r>
            <a:r>
              <a:rPr sz="2400" spc="-585" dirty="0">
                <a:latin typeface="Times New Roman"/>
                <a:cs typeface="Times New Roman"/>
              </a:rPr>
              <a:t> </a:t>
            </a:r>
            <a:r>
              <a:rPr sz="2400" spc="-5" dirty="0">
                <a:latin typeface="Times New Roman"/>
                <a:cs typeface="Times New Roman"/>
              </a:rPr>
              <a:t>letters followed </a:t>
            </a:r>
            <a:r>
              <a:rPr sz="2400" dirty="0">
                <a:latin typeface="Times New Roman"/>
                <a:cs typeface="Times New Roman"/>
              </a:rPr>
              <a:t>by an </a:t>
            </a:r>
            <a:r>
              <a:rPr sz="2400" spc="-5" dirty="0">
                <a:latin typeface="Times New Roman"/>
                <a:cs typeface="Times New Roman"/>
              </a:rPr>
              <a:t>integer between </a:t>
            </a:r>
            <a:r>
              <a:rPr sz="2400" dirty="0">
                <a:latin typeface="Times New Roman"/>
                <a:cs typeface="Times New Roman"/>
              </a:rPr>
              <a:t>0 and 99. </a:t>
            </a:r>
            <a:r>
              <a:rPr sz="2400" spc="-25" dirty="0">
                <a:latin typeface="Times New Roman"/>
                <a:cs typeface="Times New Roman"/>
              </a:rPr>
              <a:t>What’s </a:t>
            </a:r>
            <a:r>
              <a:rPr sz="2400" spc="-5" dirty="0">
                <a:latin typeface="Times New Roman"/>
                <a:cs typeface="Times New Roman"/>
              </a:rPr>
              <a:t>the </a:t>
            </a:r>
            <a:r>
              <a:rPr sz="2400" dirty="0">
                <a:latin typeface="Times New Roman"/>
                <a:cs typeface="Times New Roman"/>
              </a:rPr>
              <a:t> </a:t>
            </a:r>
            <a:r>
              <a:rPr sz="2400" spc="-10" dirty="0">
                <a:latin typeface="Times New Roman"/>
                <a:cs typeface="Times New Roman"/>
              </a:rPr>
              <a:t>largest</a:t>
            </a:r>
            <a:r>
              <a:rPr sz="2400" spc="-20" dirty="0">
                <a:latin typeface="Times New Roman"/>
                <a:cs typeface="Times New Roman"/>
              </a:rPr>
              <a:t> </a:t>
            </a:r>
            <a:r>
              <a:rPr sz="2400" spc="-5" dirty="0">
                <a:latin typeface="Times New Roman"/>
                <a:cs typeface="Times New Roman"/>
              </a:rPr>
              <a:t>numbers </a:t>
            </a:r>
            <a:r>
              <a:rPr sz="2400" dirty="0">
                <a:latin typeface="Times New Roman"/>
                <a:cs typeface="Times New Roman"/>
              </a:rPr>
              <a:t>of </a:t>
            </a:r>
            <a:r>
              <a:rPr sz="2400" spc="-5" dirty="0">
                <a:latin typeface="Times New Roman"/>
                <a:cs typeface="Times New Roman"/>
              </a:rPr>
              <a:t>chairs</a:t>
            </a:r>
            <a:r>
              <a:rPr sz="2400" spc="-10" dirty="0">
                <a:latin typeface="Times New Roman"/>
                <a:cs typeface="Times New Roman"/>
              </a:rPr>
              <a:t> </a:t>
            </a:r>
            <a:r>
              <a:rPr sz="2400" spc="-5" dirty="0">
                <a:latin typeface="Times New Roman"/>
                <a:cs typeface="Times New Roman"/>
              </a:rPr>
              <a:t>that</a:t>
            </a:r>
            <a:r>
              <a:rPr sz="2400" spc="-10" dirty="0">
                <a:latin typeface="Times New Roman"/>
                <a:cs typeface="Times New Roman"/>
              </a:rPr>
              <a:t> </a:t>
            </a:r>
            <a:r>
              <a:rPr sz="2400" dirty="0">
                <a:latin typeface="Times New Roman"/>
                <a:cs typeface="Times New Roman"/>
              </a:rPr>
              <a:t>can</a:t>
            </a:r>
            <a:r>
              <a:rPr sz="2400" spc="-15" dirty="0">
                <a:latin typeface="Times New Roman"/>
                <a:cs typeface="Times New Roman"/>
              </a:rPr>
              <a:t> </a:t>
            </a:r>
            <a:r>
              <a:rPr sz="2400" dirty="0">
                <a:latin typeface="Times New Roman"/>
                <a:cs typeface="Times New Roman"/>
              </a:rPr>
              <a:t>be</a:t>
            </a:r>
            <a:r>
              <a:rPr sz="2400" spc="-5" dirty="0">
                <a:latin typeface="Times New Roman"/>
                <a:cs typeface="Times New Roman"/>
              </a:rPr>
              <a:t> labeled</a:t>
            </a:r>
            <a:r>
              <a:rPr sz="2400" spc="-20" dirty="0">
                <a:latin typeface="Times New Roman"/>
                <a:cs typeface="Times New Roman"/>
              </a:rPr>
              <a:t> </a:t>
            </a:r>
            <a:r>
              <a:rPr sz="2400" spc="-5" dirty="0">
                <a:latin typeface="Times New Roman"/>
                <a:cs typeface="Times New Roman"/>
              </a:rPr>
              <a:t>this</a:t>
            </a:r>
            <a:r>
              <a:rPr sz="2400" dirty="0">
                <a:latin typeface="Times New Roman"/>
                <a:cs typeface="Times New Roman"/>
              </a:rPr>
              <a:t> </a:t>
            </a:r>
            <a:r>
              <a:rPr sz="2400" spc="-5" dirty="0">
                <a:latin typeface="Times New Roman"/>
                <a:cs typeface="Times New Roman"/>
              </a:rPr>
              <a:t>way?</a:t>
            </a:r>
            <a:endParaRPr sz="2400">
              <a:latin typeface="Times New Roman"/>
              <a:cs typeface="Times New Roman"/>
            </a:endParaRPr>
          </a:p>
          <a:p>
            <a:pPr marL="412750" marR="464820">
              <a:lnSpc>
                <a:spcPts val="2300"/>
              </a:lnSpc>
              <a:spcBef>
                <a:spcPts val="590"/>
              </a:spcBef>
            </a:pPr>
            <a:r>
              <a:rPr sz="2400" spc="-5" dirty="0">
                <a:solidFill>
                  <a:srgbClr val="C0504D"/>
                </a:solidFill>
                <a:latin typeface="Times New Roman"/>
                <a:cs typeface="Times New Roman"/>
              </a:rPr>
              <a:t>There are </a:t>
            </a:r>
            <a:r>
              <a:rPr sz="2400" dirty="0">
                <a:solidFill>
                  <a:srgbClr val="C0504D"/>
                </a:solidFill>
                <a:latin typeface="Times New Roman"/>
                <a:cs typeface="Times New Roman"/>
              </a:rPr>
              <a:t>26 </a:t>
            </a:r>
            <a:r>
              <a:rPr sz="2400" spc="-5" dirty="0">
                <a:solidFill>
                  <a:srgbClr val="C0504D"/>
                </a:solidFill>
                <a:latin typeface="Times New Roman"/>
                <a:cs typeface="Times New Roman"/>
              </a:rPr>
              <a:t>ways to pick letters. There are </a:t>
            </a:r>
            <a:r>
              <a:rPr sz="2400" dirty="0">
                <a:solidFill>
                  <a:srgbClr val="C0504D"/>
                </a:solidFill>
                <a:latin typeface="Times New Roman"/>
                <a:cs typeface="Times New Roman"/>
              </a:rPr>
              <a:t>100 </a:t>
            </a:r>
            <a:r>
              <a:rPr sz="2400" spc="-5" dirty="0">
                <a:solidFill>
                  <a:srgbClr val="C0504D"/>
                </a:solidFill>
                <a:latin typeface="Times New Roman"/>
                <a:cs typeface="Times New Roman"/>
              </a:rPr>
              <a:t>ways to </a:t>
            </a:r>
            <a:r>
              <a:rPr sz="2400" spc="-585" dirty="0">
                <a:solidFill>
                  <a:srgbClr val="C0504D"/>
                </a:solidFill>
                <a:latin typeface="Times New Roman"/>
                <a:cs typeface="Times New Roman"/>
              </a:rPr>
              <a:t> </a:t>
            </a:r>
            <a:r>
              <a:rPr sz="2400" spc="-5" dirty="0">
                <a:solidFill>
                  <a:srgbClr val="C0504D"/>
                </a:solidFill>
                <a:latin typeface="Times New Roman"/>
                <a:cs typeface="Times New Roman"/>
              </a:rPr>
              <a:t>pick integers. So, </a:t>
            </a:r>
            <a:r>
              <a:rPr sz="2400" dirty="0">
                <a:solidFill>
                  <a:srgbClr val="C0504D"/>
                </a:solidFill>
                <a:latin typeface="Times New Roman"/>
                <a:cs typeface="Times New Roman"/>
              </a:rPr>
              <a:t>by </a:t>
            </a:r>
            <a:r>
              <a:rPr sz="2400" spc="-5" dirty="0">
                <a:solidFill>
                  <a:srgbClr val="C0504D"/>
                </a:solidFill>
                <a:latin typeface="Times New Roman"/>
                <a:cs typeface="Times New Roman"/>
              </a:rPr>
              <a:t>Product Rule, there are </a:t>
            </a:r>
            <a:r>
              <a:rPr sz="2400" dirty="0">
                <a:solidFill>
                  <a:srgbClr val="C0504D"/>
                </a:solidFill>
                <a:latin typeface="Times New Roman"/>
                <a:cs typeface="Times New Roman"/>
              </a:rPr>
              <a:t>26 · 100 = </a:t>
            </a:r>
            <a:r>
              <a:rPr sz="2400" spc="5" dirty="0">
                <a:solidFill>
                  <a:srgbClr val="C0504D"/>
                </a:solidFill>
                <a:latin typeface="Times New Roman"/>
                <a:cs typeface="Times New Roman"/>
              </a:rPr>
              <a:t> </a:t>
            </a:r>
            <a:r>
              <a:rPr sz="2400" dirty="0">
                <a:solidFill>
                  <a:srgbClr val="C0504D"/>
                </a:solidFill>
                <a:latin typeface="Times New Roman"/>
                <a:cs typeface="Times New Roman"/>
              </a:rPr>
              <a:t>2600</a:t>
            </a:r>
            <a:r>
              <a:rPr sz="2400" spc="-5" dirty="0">
                <a:solidFill>
                  <a:srgbClr val="C0504D"/>
                </a:solidFill>
                <a:latin typeface="Times New Roman"/>
                <a:cs typeface="Times New Roman"/>
              </a:rPr>
              <a:t> ways</a:t>
            </a:r>
            <a:r>
              <a:rPr sz="2400" dirty="0">
                <a:solidFill>
                  <a:srgbClr val="C0504D"/>
                </a:solidFill>
                <a:latin typeface="Times New Roman"/>
                <a:cs typeface="Times New Roman"/>
              </a:rPr>
              <a:t> </a:t>
            </a:r>
            <a:r>
              <a:rPr sz="2400" spc="-5" dirty="0">
                <a:solidFill>
                  <a:srgbClr val="C0504D"/>
                </a:solidFill>
                <a:latin typeface="Times New Roman"/>
                <a:cs typeface="Times New Roman"/>
              </a:rPr>
              <a:t>to</a:t>
            </a:r>
            <a:r>
              <a:rPr sz="2400" spc="-10" dirty="0">
                <a:solidFill>
                  <a:srgbClr val="C0504D"/>
                </a:solidFill>
                <a:latin typeface="Times New Roman"/>
                <a:cs typeface="Times New Roman"/>
              </a:rPr>
              <a:t> </a:t>
            </a:r>
            <a:r>
              <a:rPr sz="2400" spc="-5" dirty="0">
                <a:solidFill>
                  <a:srgbClr val="C0504D"/>
                </a:solidFill>
                <a:latin typeface="Times New Roman"/>
                <a:cs typeface="Times New Roman"/>
              </a:rPr>
              <a:t>label</a:t>
            </a:r>
            <a:r>
              <a:rPr sz="2400" spc="-20" dirty="0">
                <a:solidFill>
                  <a:srgbClr val="C0504D"/>
                </a:solidFill>
                <a:latin typeface="Times New Roman"/>
                <a:cs typeface="Times New Roman"/>
              </a:rPr>
              <a:t> </a:t>
            </a:r>
            <a:r>
              <a:rPr sz="2400" spc="-5" dirty="0">
                <a:solidFill>
                  <a:srgbClr val="C0504D"/>
                </a:solidFill>
                <a:latin typeface="Times New Roman"/>
                <a:cs typeface="Times New Roman"/>
              </a:rPr>
              <a:t>chairs.</a:t>
            </a:r>
            <a:endParaRPr sz="2400">
              <a:latin typeface="Times New Roman"/>
              <a:cs typeface="Times New Roman"/>
            </a:endParaRP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5</a:t>
            </a:fld>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16123" y="0"/>
            <a:ext cx="3112135" cy="695960"/>
          </a:xfrm>
          <a:prstGeom prst="rect">
            <a:avLst/>
          </a:prstGeom>
        </p:spPr>
        <p:txBody>
          <a:bodyPr vert="horz" wrap="square" lIns="0" tIns="12065" rIns="0" bIns="0" rtlCol="0">
            <a:spAutoFit/>
          </a:bodyPr>
          <a:lstStyle/>
          <a:p>
            <a:pPr marL="12700">
              <a:lnSpc>
                <a:spcPct val="100000"/>
              </a:lnSpc>
              <a:spcBef>
                <a:spcPts val="95"/>
              </a:spcBef>
            </a:pPr>
            <a:r>
              <a:rPr spc="-5" dirty="0"/>
              <a:t>More</a:t>
            </a:r>
            <a:r>
              <a:rPr spc="-45" dirty="0"/>
              <a:t> </a:t>
            </a:r>
            <a:r>
              <a:rPr spc="-5" dirty="0"/>
              <a:t>Examples</a:t>
            </a:r>
          </a:p>
        </p:txBody>
      </p:sp>
      <p:pic>
        <p:nvPicPr>
          <p:cNvPr id="3" name="object 3"/>
          <p:cNvPicPr/>
          <p:nvPr/>
        </p:nvPicPr>
        <p:blipFill>
          <a:blip r:embed="rId2" cstate="print"/>
          <a:stretch>
            <a:fillRect/>
          </a:stretch>
        </p:blipFill>
        <p:spPr>
          <a:xfrm>
            <a:off x="548640" y="837450"/>
            <a:ext cx="139446" cy="142481"/>
          </a:xfrm>
          <a:prstGeom prst="rect">
            <a:avLst/>
          </a:prstGeom>
        </p:spPr>
      </p:pic>
      <p:pic>
        <p:nvPicPr>
          <p:cNvPr id="4" name="object 4"/>
          <p:cNvPicPr/>
          <p:nvPr/>
        </p:nvPicPr>
        <p:blipFill>
          <a:blip r:embed="rId3" cstate="print"/>
          <a:stretch>
            <a:fillRect/>
          </a:stretch>
        </p:blipFill>
        <p:spPr>
          <a:xfrm>
            <a:off x="1005839" y="1507997"/>
            <a:ext cx="139446" cy="142494"/>
          </a:xfrm>
          <a:prstGeom prst="rect">
            <a:avLst/>
          </a:prstGeom>
        </p:spPr>
      </p:pic>
      <p:pic>
        <p:nvPicPr>
          <p:cNvPr id="5" name="object 5"/>
          <p:cNvPicPr/>
          <p:nvPr/>
        </p:nvPicPr>
        <p:blipFill>
          <a:blip r:embed="rId3" cstate="print"/>
          <a:stretch>
            <a:fillRect/>
          </a:stretch>
        </p:blipFill>
        <p:spPr>
          <a:xfrm>
            <a:off x="1005839" y="2544317"/>
            <a:ext cx="139446" cy="142494"/>
          </a:xfrm>
          <a:prstGeom prst="rect">
            <a:avLst/>
          </a:prstGeom>
        </p:spPr>
      </p:pic>
      <p:sp>
        <p:nvSpPr>
          <p:cNvPr id="6" name="object 6"/>
          <p:cNvSpPr txBox="1"/>
          <p:nvPr/>
        </p:nvSpPr>
        <p:spPr>
          <a:xfrm>
            <a:off x="866139" y="710438"/>
            <a:ext cx="7751445" cy="5385449"/>
          </a:xfrm>
          <a:prstGeom prst="rect">
            <a:avLst/>
          </a:prstGeom>
        </p:spPr>
        <p:txBody>
          <a:bodyPr vert="horz" wrap="square" lIns="0" tIns="12065" rIns="0" bIns="0" rtlCol="0">
            <a:spAutoFit/>
          </a:bodyPr>
          <a:lstStyle/>
          <a:p>
            <a:pPr marL="25400" marR="717550">
              <a:lnSpc>
                <a:spcPct val="100000"/>
              </a:lnSpc>
              <a:spcBef>
                <a:spcPts val="95"/>
              </a:spcBef>
            </a:pPr>
            <a:r>
              <a:rPr sz="2000" spc="-5" dirty="0">
                <a:latin typeface="Times New Roman"/>
                <a:cs typeface="Times New Roman"/>
              </a:rPr>
              <a:t>A multiple choice test contains 10 questions.</a:t>
            </a:r>
            <a:r>
              <a:rPr sz="2000" dirty="0">
                <a:latin typeface="Times New Roman"/>
                <a:cs typeface="Times New Roman"/>
              </a:rPr>
              <a:t> </a:t>
            </a:r>
            <a:r>
              <a:rPr sz="2000" spc="-5" dirty="0">
                <a:latin typeface="Times New Roman"/>
                <a:cs typeface="Times New Roman"/>
              </a:rPr>
              <a:t>There are four possible </a:t>
            </a:r>
            <a:r>
              <a:rPr sz="2000" spc="-484" dirty="0">
                <a:latin typeface="Times New Roman"/>
                <a:cs typeface="Times New Roman"/>
              </a:rPr>
              <a:t> </a:t>
            </a:r>
            <a:r>
              <a:rPr sz="2000" spc="-5" dirty="0">
                <a:latin typeface="Times New Roman"/>
                <a:cs typeface="Times New Roman"/>
              </a:rPr>
              <a:t>answers</a:t>
            </a:r>
            <a:r>
              <a:rPr sz="2000" spc="-10" dirty="0">
                <a:latin typeface="Times New Roman"/>
                <a:cs typeface="Times New Roman"/>
              </a:rPr>
              <a:t> </a:t>
            </a:r>
            <a:r>
              <a:rPr sz="2000" spc="-5" dirty="0">
                <a:latin typeface="Times New Roman"/>
                <a:cs typeface="Times New Roman"/>
              </a:rPr>
              <a:t>for</a:t>
            </a:r>
            <a:r>
              <a:rPr sz="2000" spc="-10" dirty="0">
                <a:latin typeface="Times New Roman"/>
                <a:cs typeface="Times New Roman"/>
              </a:rPr>
              <a:t> </a:t>
            </a:r>
            <a:r>
              <a:rPr sz="2000" spc="-5" dirty="0">
                <a:latin typeface="Times New Roman"/>
                <a:cs typeface="Times New Roman"/>
              </a:rPr>
              <a:t>each</a:t>
            </a:r>
            <a:r>
              <a:rPr sz="2000" dirty="0">
                <a:latin typeface="Times New Roman"/>
                <a:cs typeface="Times New Roman"/>
              </a:rPr>
              <a:t> </a:t>
            </a:r>
            <a:r>
              <a:rPr sz="2000" spc="-5" dirty="0">
                <a:latin typeface="Times New Roman"/>
                <a:cs typeface="Times New Roman"/>
              </a:rPr>
              <a:t>question.</a:t>
            </a:r>
            <a:endParaRPr sz="2000" dirty="0">
              <a:latin typeface="Times New Roman"/>
              <a:cs typeface="Times New Roman"/>
            </a:endParaRPr>
          </a:p>
          <a:p>
            <a:pPr marL="425450" marR="92075">
              <a:lnSpc>
                <a:spcPct val="100000"/>
              </a:lnSpc>
              <a:spcBef>
                <a:spcPts val="480"/>
              </a:spcBef>
            </a:pPr>
            <a:r>
              <a:rPr sz="2000" spc="-5" dirty="0">
                <a:latin typeface="Times New Roman"/>
                <a:cs typeface="Times New Roman"/>
              </a:rPr>
              <a:t>How</a:t>
            </a:r>
            <a:r>
              <a:rPr sz="2000" spc="15" dirty="0">
                <a:latin typeface="Times New Roman"/>
                <a:cs typeface="Times New Roman"/>
              </a:rPr>
              <a:t> </a:t>
            </a:r>
            <a:r>
              <a:rPr sz="2000" spc="-5" dirty="0">
                <a:latin typeface="Times New Roman"/>
                <a:cs typeface="Times New Roman"/>
              </a:rPr>
              <a:t>many</a:t>
            </a:r>
            <a:r>
              <a:rPr sz="2000" spc="5" dirty="0">
                <a:latin typeface="Times New Roman"/>
                <a:cs typeface="Times New Roman"/>
              </a:rPr>
              <a:t> </a:t>
            </a:r>
            <a:r>
              <a:rPr sz="2000" spc="-5" dirty="0">
                <a:latin typeface="Times New Roman"/>
                <a:cs typeface="Times New Roman"/>
              </a:rPr>
              <a:t>ways</a:t>
            </a:r>
            <a:r>
              <a:rPr sz="2000" spc="10" dirty="0">
                <a:latin typeface="Times New Roman"/>
                <a:cs typeface="Times New Roman"/>
              </a:rPr>
              <a:t> </a:t>
            </a:r>
            <a:r>
              <a:rPr sz="2000" spc="-5" dirty="0">
                <a:latin typeface="Times New Roman"/>
                <a:cs typeface="Times New Roman"/>
              </a:rPr>
              <a:t>can</a:t>
            </a:r>
            <a:r>
              <a:rPr sz="2000" spc="10" dirty="0">
                <a:latin typeface="Times New Roman"/>
                <a:cs typeface="Times New Roman"/>
              </a:rPr>
              <a:t> </a:t>
            </a:r>
            <a:r>
              <a:rPr sz="2000" spc="-5" dirty="0">
                <a:latin typeface="Times New Roman"/>
                <a:cs typeface="Times New Roman"/>
              </a:rPr>
              <a:t>a</a:t>
            </a:r>
            <a:r>
              <a:rPr sz="2000" dirty="0">
                <a:latin typeface="Times New Roman"/>
                <a:cs typeface="Times New Roman"/>
              </a:rPr>
              <a:t> </a:t>
            </a:r>
            <a:r>
              <a:rPr sz="2000" spc="-5" dirty="0">
                <a:latin typeface="Times New Roman"/>
                <a:cs typeface="Times New Roman"/>
              </a:rPr>
              <a:t>student</a:t>
            </a:r>
            <a:r>
              <a:rPr sz="2000" spc="-15" dirty="0">
                <a:latin typeface="Times New Roman"/>
                <a:cs typeface="Times New Roman"/>
              </a:rPr>
              <a:t> </a:t>
            </a:r>
            <a:r>
              <a:rPr sz="2000" spc="-5" dirty="0">
                <a:latin typeface="Times New Roman"/>
                <a:cs typeface="Times New Roman"/>
              </a:rPr>
              <a:t>answer</a:t>
            </a:r>
            <a:r>
              <a:rPr sz="2000" dirty="0">
                <a:latin typeface="Times New Roman"/>
                <a:cs typeface="Times New Roman"/>
              </a:rPr>
              <a:t> </a:t>
            </a:r>
            <a:r>
              <a:rPr sz="2000" spc="-5" dirty="0">
                <a:latin typeface="Times New Roman"/>
                <a:cs typeface="Times New Roman"/>
              </a:rPr>
              <a:t>the</a:t>
            </a:r>
            <a:r>
              <a:rPr sz="2000" dirty="0">
                <a:latin typeface="Times New Roman"/>
                <a:cs typeface="Times New Roman"/>
              </a:rPr>
              <a:t> </a:t>
            </a:r>
            <a:r>
              <a:rPr sz="2000" spc="-5" dirty="0">
                <a:latin typeface="Times New Roman"/>
                <a:cs typeface="Times New Roman"/>
              </a:rPr>
              <a:t>questions</a:t>
            </a:r>
            <a:r>
              <a:rPr sz="2000" spc="-20" dirty="0">
                <a:latin typeface="Times New Roman"/>
                <a:cs typeface="Times New Roman"/>
              </a:rPr>
              <a:t> </a:t>
            </a:r>
            <a:r>
              <a:rPr sz="2000" spc="-5" dirty="0">
                <a:latin typeface="Times New Roman"/>
                <a:cs typeface="Times New Roman"/>
              </a:rPr>
              <a:t>on</a:t>
            </a:r>
            <a:r>
              <a:rPr sz="2000" spc="10" dirty="0">
                <a:latin typeface="Times New Roman"/>
                <a:cs typeface="Times New Roman"/>
              </a:rPr>
              <a:t> </a:t>
            </a:r>
            <a:r>
              <a:rPr sz="2000" spc="-5" dirty="0">
                <a:latin typeface="Times New Roman"/>
                <a:cs typeface="Times New Roman"/>
              </a:rPr>
              <a:t>the</a:t>
            </a:r>
            <a:r>
              <a:rPr sz="2000" spc="-10" dirty="0">
                <a:latin typeface="Times New Roman"/>
                <a:cs typeface="Times New Roman"/>
              </a:rPr>
              <a:t> </a:t>
            </a:r>
            <a:r>
              <a:rPr sz="2000" spc="-5" dirty="0">
                <a:latin typeface="Times New Roman"/>
                <a:cs typeface="Times New Roman"/>
              </a:rPr>
              <a:t>test</a:t>
            </a:r>
            <a:r>
              <a:rPr sz="2000" spc="-15" dirty="0">
                <a:latin typeface="Times New Roman"/>
                <a:cs typeface="Times New Roman"/>
              </a:rPr>
              <a:t> </a:t>
            </a:r>
            <a:r>
              <a:rPr sz="2000" spc="-5" dirty="0">
                <a:latin typeface="Times New Roman"/>
                <a:cs typeface="Times New Roman"/>
              </a:rPr>
              <a:t>if</a:t>
            </a:r>
            <a:r>
              <a:rPr sz="2000" dirty="0">
                <a:latin typeface="Times New Roman"/>
                <a:cs typeface="Times New Roman"/>
              </a:rPr>
              <a:t> </a:t>
            </a:r>
            <a:r>
              <a:rPr sz="2000" spc="-5" dirty="0">
                <a:latin typeface="Times New Roman"/>
                <a:cs typeface="Times New Roman"/>
              </a:rPr>
              <a:t>every </a:t>
            </a:r>
            <a:r>
              <a:rPr sz="2000" spc="-484" dirty="0">
                <a:latin typeface="Times New Roman"/>
                <a:cs typeface="Times New Roman"/>
              </a:rPr>
              <a:t> </a:t>
            </a:r>
            <a:r>
              <a:rPr sz="2000" spc="-5" dirty="0">
                <a:latin typeface="Times New Roman"/>
                <a:cs typeface="Times New Roman"/>
              </a:rPr>
              <a:t>question</a:t>
            </a:r>
            <a:r>
              <a:rPr sz="2000" spc="-25" dirty="0">
                <a:latin typeface="Times New Roman"/>
                <a:cs typeface="Times New Roman"/>
              </a:rPr>
              <a:t> </a:t>
            </a:r>
            <a:r>
              <a:rPr sz="2000" spc="-5" dirty="0">
                <a:latin typeface="Times New Roman"/>
                <a:cs typeface="Times New Roman"/>
              </a:rPr>
              <a:t>is</a:t>
            </a:r>
            <a:r>
              <a:rPr sz="2000" spc="-10" dirty="0">
                <a:latin typeface="Times New Roman"/>
                <a:cs typeface="Times New Roman"/>
              </a:rPr>
              <a:t> </a:t>
            </a:r>
            <a:r>
              <a:rPr sz="2000" spc="-5" dirty="0">
                <a:latin typeface="Times New Roman"/>
                <a:cs typeface="Times New Roman"/>
              </a:rPr>
              <a:t>answered?</a:t>
            </a:r>
            <a:endParaRPr sz="2000" dirty="0">
              <a:latin typeface="Times New Roman"/>
              <a:cs typeface="Times New Roman"/>
            </a:endParaRPr>
          </a:p>
          <a:p>
            <a:pPr marL="139700">
              <a:lnSpc>
                <a:spcPct val="100000"/>
              </a:lnSpc>
              <a:spcBef>
                <a:spcPts val="480"/>
              </a:spcBef>
            </a:pPr>
            <a:r>
              <a:rPr sz="2000" spc="-5" dirty="0">
                <a:solidFill>
                  <a:srgbClr val="C0504D"/>
                </a:solidFill>
                <a:latin typeface="Times New Roman"/>
                <a:cs typeface="Times New Roman"/>
              </a:rPr>
              <a:t>4*4*4*4*4*4*4*4*4*4</a:t>
            </a:r>
            <a:r>
              <a:rPr sz="2000" spc="-30" dirty="0">
                <a:solidFill>
                  <a:srgbClr val="C0504D"/>
                </a:solidFill>
                <a:latin typeface="Times New Roman"/>
                <a:cs typeface="Times New Roman"/>
              </a:rPr>
              <a:t> </a:t>
            </a:r>
            <a:r>
              <a:rPr sz="2000" spc="-5" dirty="0">
                <a:solidFill>
                  <a:srgbClr val="C0504D"/>
                </a:solidFill>
                <a:latin typeface="Times New Roman"/>
                <a:cs typeface="Times New Roman"/>
              </a:rPr>
              <a:t>=</a:t>
            </a:r>
            <a:r>
              <a:rPr sz="2000" spc="-20" dirty="0">
                <a:solidFill>
                  <a:srgbClr val="C0504D"/>
                </a:solidFill>
                <a:latin typeface="Times New Roman"/>
                <a:cs typeface="Times New Roman"/>
              </a:rPr>
              <a:t> </a:t>
            </a:r>
            <a:r>
              <a:rPr sz="2000" spc="10" dirty="0">
                <a:solidFill>
                  <a:srgbClr val="C0504D"/>
                </a:solidFill>
                <a:latin typeface="Times New Roman"/>
                <a:cs typeface="Times New Roman"/>
              </a:rPr>
              <a:t>4</a:t>
            </a:r>
            <a:r>
              <a:rPr sz="1950" spc="15" baseline="25641" dirty="0">
                <a:solidFill>
                  <a:srgbClr val="C0504D"/>
                </a:solidFill>
                <a:latin typeface="Times New Roman"/>
                <a:cs typeface="Times New Roman"/>
              </a:rPr>
              <a:t>10</a:t>
            </a:r>
            <a:endParaRPr sz="1950" baseline="25641" dirty="0">
              <a:latin typeface="Times New Roman"/>
              <a:cs typeface="Times New Roman"/>
            </a:endParaRPr>
          </a:p>
          <a:p>
            <a:pPr marL="425450" marR="345440">
              <a:lnSpc>
                <a:spcPct val="100000"/>
              </a:lnSpc>
              <a:spcBef>
                <a:spcPts val="480"/>
              </a:spcBef>
            </a:pPr>
            <a:r>
              <a:rPr sz="2000" spc="-5" dirty="0">
                <a:latin typeface="Times New Roman"/>
                <a:cs typeface="Times New Roman"/>
              </a:rPr>
              <a:t>How</a:t>
            </a:r>
            <a:r>
              <a:rPr sz="2000" spc="15" dirty="0">
                <a:latin typeface="Times New Roman"/>
                <a:cs typeface="Times New Roman"/>
              </a:rPr>
              <a:t> </a:t>
            </a:r>
            <a:r>
              <a:rPr sz="2000" spc="-5" dirty="0">
                <a:latin typeface="Times New Roman"/>
                <a:cs typeface="Times New Roman"/>
              </a:rPr>
              <a:t>many</a:t>
            </a:r>
            <a:r>
              <a:rPr sz="2000" dirty="0">
                <a:latin typeface="Times New Roman"/>
                <a:cs typeface="Times New Roman"/>
              </a:rPr>
              <a:t> </a:t>
            </a:r>
            <a:r>
              <a:rPr sz="2000" spc="-5" dirty="0">
                <a:latin typeface="Times New Roman"/>
                <a:cs typeface="Times New Roman"/>
              </a:rPr>
              <a:t>ways</a:t>
            </a:r>
            <a:r>
              <a:rPr sz="2000" spc="15" dirty="0">
                <a:latin typeface="Times New Roman"/>
                <a:cs typeface="Times New Roman"/>
              </a:rPr>
              <a:t> </a:t>
            </a:r>
            <a:r>
              <a:rPr sz="2000" spc="-5" dirty="0">
                <a:latin typeface="Times New Roman"/>
                <a:cs typeface="Times New Roman"/>
              </a:rPr>
              <a:t>can</a:t>
            </a:r>
            <a:r>
              <a:rPr sz="2000" spc="5" dirty="0">
                <a:latin typeface="Times New Roman"/>
                <a:cs typeface="Times New Roman"/>
              </a:rPr>
              <a:t> </a:t>
            </a:r>
            <a:r>
              <a:rPr sz="2000" spc="-5" dirty="0">
                <a:latin typeface="Times New Roman"/>
                <a:cs typeface="Times New Roman"/>
              </a:rPr>
              <a:t>a</a:t>
            </a:r>
            <a:r>
              <a:rPr sz="2000" spc="5" dirty="0">
                <a:latin typeface="Times New Roman"/>
                <a:cs typeface="Times New Roman"/>
              </a:rPr>
              <a:t> </a:t>
            </a:r>
            <a:r>
              <a:rPr sz="2000" spc="-5" dirty="0">
                <a:latin typeface="Times New Roman"/>
                <a:cs typeface="Times New Roman"/>
              </a:rPr>
              <a:t>student</a:t>
            </a:r>
            <a:r>
              <a:rPr sz="2000" spc="-20" dirty="0">
                <a:latin typeface="Times New Roman"/>
                <a:cs typeface="Times New Roman"/>
              </a:rPr>
              <a:t> </a:t>
            </a:r>
            <a:r>
              <a:rPr sz="2000" spc="-5" dirty="0">
                <a:latin typeface="Times New Roman"/>
                <a:cs typeface="Times New Roman"/>
              </a:rPr>
              <a:t>answer</a:t>
            </a:r>
            <a:r>
              <a:rPr sz="2000" dirty="0">
                <a:latin typeface="Times New Roman"/>
                <a:cs typeface="Times New Roman"/>
              </a:rPr>
              <a:t> </a:t>
            </a:r>
            <a:r>
              <a:rPr sz="2000" spc="-5" dirty="0">
                <a:latin typeface="Times New Roman"/>
                <a:cs typeface="Times New Roman"/>
              </a:rPr>
              <a:t>the</a:t>
            </a:r>
            <a:r>
              <a:rPr sz="2000" dirty="0">
                <a:latin typeface="Times New Roman"/>
                <a:cs typeface="Times New Roman"/>
              </a:rPr>
              <a:t> </a:t>
            </a:r>
            <a:r>
              <a:rPr sz="2000" spc="-5" dirty="0">
                <a:latin typeface="Times New Roman"/>
                <a:cs typeface="Times New Roman"/>
              </a:rPr>
              <a:t>questions</a:t>
            </a:r>
            <a:r>
              <a:rPr sz="2000" spc="-20" dirty="0">
                <a:latin typeface="Times New Roman"/>
                <a:cs typeface="Times New Roman"/>
              </a:rPr>
              <a:t> </a:t>
            </a:r>
            <a:r>
              <a:rPr sz="2000" spc="-5" dirty="0">
                <a:latin typeface="Times New Roman"/>
                <a:cs typeface="Times New Roman"/>
              </a:rPr>
              <a:t>on</a:t>
            </a:r>
            <a:r>
              <a:rPr sz="2000" spc="5" dirty="0">
                <a:latin typeface="Times New Roman"/>
                <a:cs typeface="Times New Roman"/>
              </a:rPr>
              <a:t> </a:t>
            </a:r>
            <a:r>
              <a:rPr sz="2000" spc="-5" dirty="0">
                <a:latin typeface="Times New Roman"/>
                <a:cs typeface="Times New Roman"/>
              </a:rPr>
              <a:t>the test</a:t>
            </a:r>
            <a:r>
              <a:rPr sz="2000" spc="-15" dirty="0">
                <a:latin typeface="Times New Roman"/>
                <a:cs typeface="Times New Roman"/>
              </a:rPr>
              <a:t> </a:t>
            </a:r>
            <a:r>
              <a:rPr sz="2000" spc="-5" dirty="0">
                <a:latin typeface="Times New Roman"/>
                <a:cs typeface="Times New Roman"/>
              </a:rPr>
              <a:t>if the </a:t>
            </a:r>
            <a:r>
              <a:rPr sz="2000" spc="-484" dirty="0">
                <a:latin typeface="Times New Roman"/>
                <a:cs typeface="Times New Roman"/>
              </a:rPr>
              <a:t> </a:t>
            </a:r>
            <a:r>
              <a:rPr sz="2000" spc="-5" dirty="0">
                <a:latin typeface="Times New Roman"/>
                <a:cs typeface="Times New Roman"/>
              </a:rPr>
              <a:t>student</a:t>
            </a:r>
            <a:r>
              <a:rPr sz="2000" spc="-10" dirty="0">
                <a:latin typeface="Times New Roman"/>
                <a:cs typeface="Times New Roman"/>
              </a:rPr>
              <a:t> </a:t>
            </a:r>
            <a:r>
              <a:rPr sz="2000" spc="-5" dirty="0">
                <a:latin typeface="Times New Roman"/>
                <a:cs typeface="Times New Roman"/>
              </a:rPr>
              <a:t>can</a:t>
            </a:r>
            <a:r>
              <a:rPr sz="2000" spc="-15" dirty="0">
                <a:latin typeface="Times New Roman"/>
                <a:cs typeface="Times New Roman"/>
              </a:rPr>
              <a:t> </a:t>
            </a:r>
            <a:r>
              <a:rPr sz="2000" spc="-5" dirty="0">
                <a:latin typeface="Times New Roman"/>
                <a:cs typeface="Times New Roman"/>
              </a:rPr>
              <a:t>leave</a:t>
            </a:r>
            <a:r>
              <a:rPr sz="2000" spc="-15" dirty="0">
                <a:latin typeface="Times New Roman"/>
                <a:cs typeface="Times New Roman"/>
              </a:rPr>
              <a:t> </a:t>
            </a:r>
            <a:r>
              <a:rPr sz="2000" spc="-5" dirty="0">
                <a:latin typeface="Times New Roman"/>
                <a:cs typeface="Times New Roman"/>
              </a:rPr>
              <a:t>answers</a:t>
            </a:r>
            <a:r>
              <a:rPr sz="2000" spc="-10" dirty="0">
                <a:latin typeface="Times New Roman"/>
                <a:cs typeface="Times New Roman"/>
              </a:rPr>
              <a:t> </a:t>
            </a:r>
            <a:r>
              <a:rPr sz="2000" spc="-5" dirty="0">
                <a:latin typeface="Times New Roman"/>
                <a:cs typeface="Times New Roman"/>
              </a:rPr>
              <a:t>blank?</a:t>
            </a:r>
            <a:endParaRPr sz="2000" dirty="0">
              <a:latin typeface="Times New Roman"/>
              <a:cs typeface="Times New Roman"/>
            </a:endParaRPr>
          </a:p>
          <a:p>
            <a:pPr marL="139700">
              <a:lnSpc>
                <a:spcPct val="100000"/>
              </a:lnSpc>
              <a:spcBef>
                <a:spcPts val="480"/>
              </a:spcBef>
            </a:pPr>
            <a:r>
              <a:rPr sz="2000" spc="-5" dirty="0">
                <a:solidFill>
                  <a:srgbClr val="C0504D"/>
                </a:solidFill>
                <a:latin typeface="Times New Roman"/>
                <a:cs typeface="Times New Roman"/>
              </a:rPr>
              <a:t>5*5*5*5*5*5*5*5*5*5</a:t>
            </a:r>
            <a:r>
              <a:rPr sz="2000" spc="-30" dirty="0">
                <a:solidFill>
                  <a:srgbClr val="C0504D"/>
                </a:solidFill>
                <a:latin typeface="Times New Roman"/>
                <a:cs typeface="Times New Roman"/>
              </a:rPr>
              <a:t> </a:t>
            </a:r>
            <a:r>
              <a:rPr sz="2000" spc="-5" dirty="0">
                <a:solidFill>
                  <a:srgbClr val="C0504D"/>
                </a:solidFill>
                <a:latin typeface="Times New Roman"/>
                <a:cs typeface="Times New Roman"/>
              </a:rPr>
              <a:t>=</a:t>
            </a:r>
            <a:r>
              <a:rPr sz="2000" spc="-20" dirty="0">
                <a:solidFill>
                  <a:srgbClr val="C0504D"/>
                </a:solidFill>
                <a:latin typeface="Times New Roman"/>
                <a:cs typeface="Times New Roman"/>
              </a:rPr>
              <a:t> </a:t>
            </a:r>
            <a:r>
              <a:rPr sz="2000" spc="10" dirty="0">
                <a:solidFill>
                  <a:srgbClr val="C0504D"/>
                </a:solidFill>
                <a:latin typeface="Times New Roman"/>
                <a:cs typeface="Times New Roman"/>
              </a:rPr>
              <a:t>5</a:t>
            </a:r>
            <a:r>
              <a:rPr sz="1950" spc="15" baseline="25641" dirty="0">
                <a:solidFill>
                  <a:srgbClr val="C0504D"/>
                </a:solidFill>
                <a:latin typeface="Times New Roman"/>
                <a:cs typeface="Times New Roman"/>
              </a:rPr>
              <a:t>10</a:t>
            </a:r>
            <a:endParaRPr sz="1950" baseline="25641" dirty="0">
              <a:latin typeface="Times New Roman"/>
              <a:cs typeface="Times New Roman"/>
            </a:endParaRPr>
          </a:p>
          <a:p>
            <a:pPr marL="25400">
              <a:lnSpc>
                <a:spcPct val="100000"/>
              </a:lnSpc>
              <a:spcBef>
                <a:spcPts val="480"/>
              </a:spcBef>
            </a:pPr>
            <a:r>
              <a:rPr sz="2000" spc="-5" dirty="0">
                <a:latin typeface="Times New Roman"/>
                <a:cs typeface="Times New Roman"/>
              </a:rPr>
              <a:t>How</a:t>
            </a:r>
            <a:r>
              <a:rPr sz="2000" spc="15" dirty="0">
                <a:latin typeface="Times New Roman"/>
                <a:cs typeface="Times New Roman"/>
              </a:rPr>
              <a:t> </a:t>
            </a:r>
            <a:r>
              <a:rPr sz="2000" spc="-5" dirty="0">
                <a:latin typeface="Times New Roman"/>
                <a:cs typeface="Times New Roman"/>
              </a:rPr>
              <a:t>many</a:t>
            </a:r>
            <a:r>
              <a:rPr sz="2000" dirty="0">
                <a:latin typeface="Times New Roman"/>
                <a:cs typeface="Times New Roman"/>
              </a:rPr>
              <a:t> </a:t>
            </a:r>
            <a:r>
              <a:rPr sz="2000" spc="-10" dirty="0">
                <a:latin typeface="Times New Roman"/>
                <a:cs typeface="Times New Roman"/>
              </a:rPr>
              <a:t>different</a:t>
            </a:r>
            <a:r>
              <a:rPr sz="2000" spc="-20" dirty="0">
                <a:latin typeface="Times New Roman"/>
                <a:cs typeface="Times New Roman"/>
              </a:rPr>
              <a:t> </a:t>
            </a:r>
            <a:r>
              <a:rPr sz="2000" spc="-5" dirty="0">
                <a:latin typeface="Times New Roman"/>
                <a:cs typeface="Times New Roman"/>
              </a:rPr>
              <a:t>bit strings</a:t>
            </a:r>
            <a:r>
              <a:rPr sz="2000" spc="-20" dirty="0">
                <a:latin typeface="Times New Roman"/>
                <a:cs typeface="Times New Roman"/>
              </a:rPr>
              <a:t> </a:t>
            </a:r>
            <a:r>
              <a:rPr sz="2000" spc="-5" dirty="0">
                <a:latin typeface="Times New Roman"/>
                <a:cs typeface="Times New Roman"/>
              </a:rPr>
              <a:t>of</a:t>
            </a:r>
            <a:r>
              <a:rPr sz="2000" spc="5" dirty="0">
                <a:latin typeface="Times New Roman"/>
                <a:cs typeface="Times New Roman"/>
              </a:rPr>
              <a:t> </a:t>
            </a:r>
            <a:r>
              <a:rPr sz="2000" spc="-5" dirty="0">
                <a:latin typeface="Times New Roman"/>
                <a:cs typeface="Times New Roman"/>
              </a:rPr>
              <a:t>length</a:t>
            </a:r>
            <a:r>
              <a:rPr sz="2000" spc="-15" dirty="0">
                <a:latin typeface="Times New Roman"/>
                <a:cs typeface="Times New Roman"/>
              </a:rPr>
              <a:t> </a:t>
            </a:r>
            <a:r>
              <a:rPr sz="2000" spc="-5" dirty="0">
                <a:latin typeface="Times New Roman"/>
                <a:cs typeface="Times New Roman"/>
              </a:rPr>
              <a:t>8</a:t>
            </a:r>
            <a:r>
              <a:rPr sz="2000" spc="5" dirty="0">
                <a:latin typeface="Times New Roman"/>
                <a:cs typeface="Times New Roman"/>
              </a:rPr>
              <a:t> </a:t>
            </a:r>
            <a:r>
              <a:rPr sz="2000" spc="-5" dirty="0">
                <a:latin typeface="Times New Roman"/>
                <a:cs typeface="Times New Roman"/>
              </a:rPr>
              <a:t>are</a:t>
            </a:r>
            <a:r>
              <a:rPr sz="2000" spc="10" dirty="0">
                <a:latin typeface="Times New Roman"/>
                <a:cs typeface="Times New Roman"/>
              </a:rPr>
              <a:t> </a:t>
            </a:r>
            <a:r>
              <a:rPr sz="2000" spc="-5" dirty="0">
                <a:latin typeface="Times New Roman"/>
                <a:cs typeface="Times New Roman"/>
              </a:rPr>
              <a:t>there?</a:t>
            </a:r>
            <a:r>
              <a:rPr sz="2000" spc="-30" dirty="0">
                <a:latin typeface="Times New Roman"/>
                <a:cs typeface="Times New Roman"/>
              </a:rPr>
              <a:t> </a:t>
            </a:r>
            <a:r>
              <a:rPr sz="2000" spc="5" dirty="0">
                <a:solidFill>
                  <a:srgbClr val="C00000"/>
                </a:solidFill>
                <a:latin typeface="Times New Roman"/>
                <a:cs typeface="Times New Roman"/>
              </a:rPr>
              <a:t>2</a:t>
            </a:r>
            <a:r>
              <a:rPr sz="1950" spc="7" baseline="25641" dirty="0">
                <a:solidFill>
                  <a:srgbClr val="C00000"/>
                </a:solidFill>
                <a:latin typeface="Times New Roman"/>
                <a:cs typeface="Times New Roman"/>
              </a:rPr>
              <a:t>8</a:t>
            </a:r>
            <a:r>
              <a:rPr sz="1950" spc="254" baseline="25641" dirty="0">
                <a:solidFill>
                  <a:srgbClr val="C00000"/>
                </a:solidFill>
                <a:latin typeface="Times New Roman"/>
                <a:cs typeface="Times New Roman"/>
              </a:rPr>
              <a:t> </a:t>
            </a:r>
            <a:r>
              <a:rPr sz="2000" spc="-5" dirty="0">
                <a:solidFill>
                  <a:srgbClr val="C00000"/>
                </a:solidFill>
                <a:latin typeface="Times New Roman"/>
                <a:cs typeface="Times New Roman"/>
              </a:rPr>
              <a:t>=</a:t>
            </a:r>
            <a:r>
              <a:rPr sz="2000" dirty="0">
                <a:solidFill>
                  <a:srgbClr val="C00000"/>
                </a:solidFill>
                <a:latin typeface="Times New Roman"/>
                <a:cs typeface="Times New Roman"/>
              </a:rPr>
              <a:t> </a:t>
            </a:r>
            <a:r>
              <a:rPr sz="2000" spc="-5" dirty="0">
                <a:solidFill>
                  <a:srgbClr val="C00000"/>
                </a:solidFill>
                <a:latin typeface="Times New Roman"/>
                <a:cs typeface="Times New Roman"/>
              </a:rPr>
              <a:t>256</a:t>
            </a:r>
            <a:endParaRPr sz="2000" dirty="0">
              <a:latin typeface="Times New Roman"/>
              <a:cs typeface="Times New Roman"/>
            </a:endParaRPr>
          </a:p>
          <a:p>
            <a:pPr marL="25400" marR="17780">
              <a:lnSpc>
                <a:spcPct val="100000"/>
              </a:lnSpc>
              <a:spcBef>
                <a:spcPts val="480"/>
              </a:spcBef>
            </a:pPr>
            <a:r>
              <a:rPr sz="2000" spc="-5" dirty="0">
                <a:latin typeface="Times New Roman"/>
                <a:cs typeface="Times New Roman"/>
              </a:rPr>
              <a:t>Suppose</a:t>
            </a:r>
            <a:r>
              <a:rPr sz="2000" dirty="0">
                <a:latin typeface="Times New Roman"/>
                <a:cs typeface="Times New Roman"/>
              </a:rPr>
              <a:t> </a:t>
            </a:r>
            <a:r>
              <a:rPr sz="2000" spc="-5" dirty="0">
                <a:latin typeface="Times New Roman"/>
                <a:cs typeface="Times New Roman"/>
              </a:rPr>
              <a:t>that</a:t>
            </a:r>
            <a:r>
              <a:rPr sz="2000" dirty="0">
                <a:latin typeface="Times New Roman"/>
                <a:cs typeface="Times New Roman"/>
              </a:rPr>
              <a:t> </a:t>
            </a:r>
            <a:r>
              <a:rPr sz="2000" spc="-5" dirty="0">
                <a:latin typeface="Times New Roman"/>
                <a:cs typeface="Times New Roman"/>
              </a:rPr>
              <a:t>Java</a:t>
            </a:r>
            <a:r>
              <a:rPr sz="2000" dirty="0">
                <a:latin typeface="Times New Roman"/>
                <a:cs typeface="Times New Roman"/>
              </a:rPr>
              <a:t> </a:t>
            </a:r>
            <a:r>
              <a:rPr sz="2000" spc="-5" dirty="0">
                <a:latin typeface="Times New Roman"/>
                <a:cs typeface="Times New Roman"/>
              </a:rPr>
              <a:t>program</a:t>
            </a:r>
            <a:r>
              <a:rPr sz="2000" spc="-20" dirty="0">
                <a:latin typeface="Times New Roman"/>
                <a:cs typeface="Times New Roman"/>
              </a:rPr>
              <a:t> </a:t>
            </a:r>
            <a:r>
              <a:rPr sz="2000" spc="-5" dirty="0">
                <a:latin typeface="Times New Roman"/>
                <a:cs typeface="Times New Roman"/>
              </a:rPr>
              <a:t>identifiers</a:t>
            </a:r>
            <a:r>
              <a:rPr sz="2000" spc="-15" dirty="0">
                <a:latin typeface="Times New Roman"/>
                <a:cs typeface="Times New Roman"/>
              </a:rPr>
              <a:t> </a:t>
            </a:r>
            <a:r>
              <a:rPr sz="2000" spc="-5" dirty="0">
                <a:latin typeface="Times New Roman"/>
                <a:cs typeface="Times New Roman"/>
              </a:rPr>
              <a:t>consist</a:t>
            </a:r>
            <a:r>
              <a:rPr sz="2000" spc="5" dirty="0">
                <a:latin typeface="Times New Roman"/>
                <a:cs typeface="Times New Roman"/>
              </a:rPr>
              <a:t> </a:t>
            </a:r>
            <a:r>
              <a:rPr sz="2000" spc="-5" dirty="0">
                <a:latin typeface="Times New Roman"/>
                <a:cs typeface="Times New Roman"/>
              </a:rPr>
              <a:t>of</a:t>
            </a:r>
            <a:r>
              <a:rPr sz="2000" spc="-10" dirty="0">
                <a:latin typeface="Times New Roman"/>
                <a:cs typeface="Times New Roman"/>
              </a:rPr>
              <a:t> </a:t>
            </a:r>
            <a:r>
              <a:rPr sz="2000" spc="-5" dirty="0">
                <a:latin typeface="Times New Roman"/>
                <a:cs typeface="Times New Roman"/>
              </a:rPr>
              <a:t>only upper</a:t>
            </a:r>
            <a:r>
              <a:rPr sz="2000" dirty="0">
                <a:latin typeface="Times New Roman"/>
                <a:cs typeface="Times New Roman"/>
              </a:rPr>
              <a:t> </a:t>
            </a:r>
            <a:r>
              <a:rPr sz="2000" spc="-5" dirty="0">
                <a:latin typeface="Times New Roman"/>
                <a:cs typeface="Times New Roman"/>
              </a:rPr>
              <a:t>and</a:t>
            </a:r>
            <a:r>
              <a:rPr sz="2000" spc="5" dirty="0">
                <a:latin typeface="Times New Roman"/>
                <a:cs typeface="Times New Roman"/>
              </a:rPr>
              <a:t> </a:t>
            </a:r>
            <a:r>
              <a:rPr sz="2000" spc="-5" dirty="0">
                <a:latin typeface="Times New Roman"/>
                <a:cs typeface="Times New Roman"/>
              </a:rPr>
              <a:t>lower</a:t>
            </a:r>
            <a:r>
              <a:rPr sz="2000" spc="10" dirty="0">
                <a:latin typeface="Times New Roman"/>
                <a:cs typeface="Times New Roman"/>
              </a:rPr>
              <a:t> </a:t>
            </a:r>
            <a:r>
              <a:rPr sz="2000" spc="-5" dirty="0">
                <a:latin typeface="Times New Roman"/>
                <a:cs typeface="Times New Roman"/>
              </a:rPr>
              <a:t>case </a:t>
            </a:r>
            <a:r>
              <a:rPr sz="2000" spc="-484" dirty="0">
                <a:latin typeface="Times New Roman"/>
                <a:cs typeface="Times New Roman"/>
              </a:rPr>
              <a:t> </a:t>
            </a:r>
            <a:r>
              <a:rPr sz="2000" spc="-5" dirty="0">
                <a:latin typeface="Times New Roman"/>
                <a:cs typeface="Times New Roman"/>
              </a:rPr>
              <a:t>English</a:t>
            </a:r>
            <a:r>
              <a:rPr sz="2000" spc="-15" dirty="0">
                <a:latin typeface="Times New Roman"/>
                <a:cs typeface="Times New Roman"/>
              </a:rPr>
              <a:t> </a:t>
            </a:r>
            <a:r>
              <a:rPr sz="2000" spc="-5" dirty="0">
                <a:latin typeface="Times New Roman"/>
                <a:cs typeface="Times New Roman"/>
              </a:rPr>
              <a:t>letters</a:t>
            </a:r>
            <a:r>
              <a:rPr sz="2000" dirty="0">
                <a:latin typeface="Times New Roman"/>
                <a:cs typeface="Times New Roman"/>
              </a:rPr>
              <a:t> </a:t>
            </a:r>
            <a:r>
              <a:rPr sz="2000" spc="-5" dirty="0">
                <a:latin typeface="Times New Roman"/>
                <a:cs typeface="Times New Roman"/>
              </a:rPr>
              <a:t>and</a:t>
            </a:r>
            <a:r>
              <a:rPr sz="2000" spc="-10" dirty="0">
                <a:latin typeface="Times New Roman"/>
                <a:cs typeface="Times New Roman"/>
              </a:rPr>
              <a:t> </a:t>
            </a:r>
            <a:r>
              <a:rPr sz="2000" spc="-5" dirty="0">
                <a:latin typeface="Times New Roman"/>
                <a:cs typeface="Times New Roman"/>
              </a:rPr>
              <a:t>digits.</a:t>
            </a:r>
            <a:r>
              <a:rPr sz="2000" spc="-45" dirty="0">
                <a:latin typeface="Times New Roman"/>
                <a:cs typeface="Times New Roman"/>
              </a:rPr>
              <a:t> </a:t>
            </a:r>
            <a:r>
              <a:rPr sz="2000" spc="-5" dirty="0">
                <a:latin typeface="Times New Roman"/>
                <a:cs typeface="Times New Roman"/>
              </a:rPr>
              <a:t>The</a:t>
            </a:r>
            <a:r>
              <a:rPr sz="2000" spc="10" dirty="0">
                <a:latin typeface="Times New Roman"/>
                <a:cs typeface="Times New Roman"/>
              </a:rPr>
              <a:t> </a:t>
            </a:r>
            <a:r>
              <a:rPr sz="2000" spc="-5" dirty="0">
                <a:latin typeface="Times New Roman"/>
                <a:cs typeface="Times New Roman"/>
              </a:rPr>
              <a:t>first</a:t>
            </a:r>
            <a:r>
              <a:rPr sz="2000" spc="-15" dirty="0">
                <a:latin typeface="Times New Roman"/>
                <a:cs typeface="Times New Roman"/>
              </a:rPr>
              <a:t> </a:t>
            </a:r>
            <a:r>
              <a:rPr sz="2000" spc="-5" dirty="0">
                <a:latin typeface="Times New Roman"/>
                <a:cs typeface="Times New Roman"/>
              </a:rPr>
              <a:t>character</a:t>
            </a:r>
            <a:r>
              <a:rPr sz="2000" spc="-20" dirty="0">
                <a:latin typeface="Times New Roman"/>
                <a:cs typeface="Times New Roman"/>
              </a:rPr>
              <a:t> </a:t>
            </a:r>
            <a:r>
              <a:rPr sz="2000" spc="-5" dirty="0">
                <a:latin typeface="Times New Roman"/>
                <a:cs typeface="Times New Roman"/>
              </a:rPr>
              <a:t>must</a:t>
            </a:r>
            <a:r>
              <a:rPr sz="2000" dirty="0">
                <a:latin typeface="Times New Roman"/>
                <a:cs typeface="Times New Roman"/>
              </a:rPr>
              <a:t> </a:t>
            </a:r>
            <a:r>
              <a:rPr sz="2000" spc="-5" dirty="0">
                <a:latin typeface="Times New Roman"/>
                <a:cs typeface="Times New Roman"/>
              </a:rPr>
              <a:t>be an</a:t>
            </a:r>
            <a:r>
              <a:rPr sz="2000" spc="10" dirty="0">
                <a:latin typeface="Times New Roman"/>
                <a:cs typeface="Times New Roman"/>
              </a:rPr>
              <a:t> </a:t>
            </a:r>
            <a:r>
              <a:rPr sz="2000" spc="-5" dirty="0">
                <a:latin typeface="Times New Roman"/>
                <a:cs typeface="Times New Roman"/>
              </a:rPr>
              <a:t>upper case </a:t>
            </a:r>
            <a:r>
              <a:rPr sz="2000" spc="-20" dirty="0">
                <a:latin typeface="Times New Roman"/>
                <a:cs typeface="Times New Roman"/>
              </a:rPr>
              <a:t>letter.</a:t>
            </a:r>
            <a:endParaRPr sz="2000" dirty="0">
              <a:latin typeface="Times New Roman"/>
              <a:cs typeface="Times New Roman"/>
            </a:endParaRPr>
          </a:p>
          <a:p>
            <a:pPr marL="25400" marR="233045">
              <a:lnSpc>
                <a:spcPct val="100000"/>
              </a:lnSpc>
            </a:pPr>
            <a:r>
              <a:rPr sz="2000" spc="-5" dirty="0">
                <a:latin typeface="Times New Roman"/>
                <a:cs typeface="Times New Roman"/>
              </a:rPr>
              <a:t>The</a:t>
            </a:r>
            <a:r>
              <a:rPr sz="2000" spc="10" dirty="0">
                <a:latin typeface="Times New Roman"/>
                <a:cs typeface="Times New Roman"/>
              </a:rPr>
              <a:t> </a:t>
            </a:r>
            <a:r>
              <a:rPr sz="2000" spc="-5" dirty="0">
                <a:latin typeface="Times New Roman"/>
                <a:cs typeface="Times New Roman"/>
              </a:rPr>
              <a:t>last</a:t>
            </a:r>
            <a:r>
              <a:rPr sz="2000" spc="-10" dirty="0">
                <a:latin typeface="Times New Roman"/>
                <a:cs typeface="Times New Roman"/>
              </a:rPr>
              <a:t> </a:t>
            </a:r>
            <a:r>
              <a:rPr sz="2000" spc="-5" dirty="0">
                <a:latin typeface="Times New Roman"/>
                <a:cs typeface="Times New Roman"/>
              </a:rPr>
              <a:t>character</a:t>
            </a:r>
            <a:r>
              <a:rPr sz="2000" spc="-15" dirty="0">
                <a:latin typeface="Times New Roman"/>
                <a:cs typeface="Times New Roman"/>
              </a:rPr>
              <a:t> </a:t>
            </a:r>
            <a:r>
              <a:rPr sz="2000" spc="-5" dirty="0">
                <a:latin typeface="Times New Roman"/>
                <a:cs typeface="Times New Roman"/>
              </a:rPr>
              <a:t>must</a:t>
            </a:r>
            <a:r>
              <a:rPr sz="2000" spc="-10" dirty="0">
                <a:latin typeface="Times New Roman"/>
                <a:cs typeface="Times New Roman"/>
              </a:rPr>
              <a:t> </a:t>
            </a:r>
            <a:r>
              <a:rPr sz="2000" spc="-5" dirty="0">
                <a:latin typeface="Times New Roman"/>
                <a:cs typeface="Times New Roman"/>
              </a:rPr>
              <a:t>be</a:t>
            </a:r>
            <a:r>
              <a:rPr sz="2000" spc="5" dirty="0">
                <a:latin typeface="Times New Roman"/>
                <a:cs typeface="Times New Roman"/>
              </a:rPr>
              <a:t> </a:t>
            </a:r>
            <a:r>
              <a:rPr sz="2000" spc="-5" dirty="0">
                <a:latin typeface="Times New Roman"/>
                <a:cs typeface="Times New Roman"/>
              </a:rPr>
              <a:t>a</a:t>
            </a:r>
            <a:r>
              <a:rPr sz="2000" spc="10" dirty="0">
                <a:latin typeface="Times New Roman"/>
                <a:cs typeface="Times New Roman"/>
              </a:rPr>
              <a:t> </a:t>
            </a:r>
            <a:r>
              <a:rPr sz="2000" spc="-5" dirty="0">
                <a:latin typeface="Times New Roman"/>
                <a:cs typeface="Times New Roman"/>
              </a:rPr>
              <a:t>digit.</a:t>
            </a:r>
            <a:r>
              <a:rPr sz="2000" spc="-15" dirty="0">
                <a:latin typeface="Times New Roman"/>
                <a:cs typeface="Times New Roman"/>
              </a:rPr>
              <a:t> </a:t>
            </a:r>
            <a:r>
              <a:rPr sz="2000" spc="-5" dirty="0">
                <a:latin typeface="Times New Roman"/>
                <a:cs typeface="Times New Roman"/>
              </a:rPr>
              <a:t>(They</a:t>
            </a:r>
            <a:r>
              <a:rPr sz="2000" spc="10" dirty="0">
                <a:latin typeface="Times New Roman"/>
                <a:cs typeface="Times New Roman"/>
              </a:rPr>
              <a:t> </a:t>
            </a:r>
            <a:r>
              <a:rPr sz="2000" spc="-5" dirty="0">
                <a:latin typeface="Times New Roman"/>
                <a:cs typeface="Times New Roman"/>
              </a:rPr>
              <a:t>are</a:t>
            </a:r>
            <a:r>
              <a:rPr sz="2000" spc="5" dirty="0">
                <a:latin typeface="Times New Roman"/>
                <a:cs typeface="Times New Roman"/>
              </a:rPr>
              <a:t> </a:t>
            </a:r>
            <a:r>
              <a:rPr sz="2000" spc="-5" dirty="0">
                <a:latin typeface="Times New Roman"/>
                <a:cs typeface="Times New Roman"/>
              </a:rPr>
              <a:t>not</a:t>
            </a:r>
            <a:r>
              <a:rPr sz="2000" dirty="0">
                <a:latin typeface="Times New Roman"/>
                <a:cs typeface="Times New Roman"/>
              </a:rPr>
              <a:t> </a:t>
            </a:r>
            <a:r>
              <a:rPr sz="2000" spc="-5" dirty="0">
                <a:latin typeface="Times New Roman"/>
                <a:cs typeface="Times New Roman"/>
              </a:rPr>
              <a:t>real</a:t>
            </a:r>
            <a:r>
              <a:rPr sz="2000" spc="5" dirty="0">
                <a:latin typeface="Times New Roman"/>
                <a:cs typeface="Times New Roman"/>
              </a:rPr>
              <a:t> </a:t>
            </a:r>
            <a:r>
              <a:rPr sz="2000" spc="-5" dirty="0">
                <a:latin typeface="Times New Roman"/>
                <a:cs typeface="Times New Roman"/>
              </a:rPr>
              <a:t>requirements, just</a:t>
            </a:r>
            <a:r>
              <a:rPr sz="2000" spc="-20" dirty="0">
                <a:latin typeface="Times New Roman"/>
                <a:cs typeface="Times New Roman"/>
              </a:rPr>
              <a:t> </a:t>
            </a:r>
            <a:r>
              <a:rPr sz="2000" spc="-5" dirty="0">
                <a:latin typeface="Times New Roman"/>
                <a:cs typeface="Times New Roman"/>
              </a:rPr>
              <a:t>an </a:t>
            </a:r>
            <a:r>
              <a:rPr sz="2000" spc="-484" dirty="0">
                <a:latin typeface="Times New Roman"/>
                <a:cs typeface="Times New Roman"/>
              </a:rPr>
              <a:t> </a:t>
            </a:r>
            <a:r>
              <a:rPr sz="2000" spc="-5" dirty="0">
                <a:latin typeface="Times New Roman"/>
                <a:cs typeface="Times New Roman"/>
              </a:rPr>
              <a:t>example).</a:t>
            </a:r>
            <a:r>
              <a:rPr sz="2000" spc="-20" dirty="0">
                <a:latin typeface="Times New Roman"/>
                <a:cs typeface="Times New Roman"/>
              </a:rPr>
              <a:t> </a:t>
            </a:r>
            <a:r>
              <a:rPr sz="2000" spc="-5" dirty="0">
                <a:latin typeface="Times New Roman"/>
                <a:cs typeface="Times New Roman"/>
              </a:rPr>
              <a:t>Count</a:t>
            </a:r>
            <a:r>
              <a:rPr sz="2000" dirty="0">
                <a:latin typeface="Times New Roman"/>
                <a:cs typeface="Times New Roman"/>
              </a:rPr>
              <a:t> </a:t>
            </a:r>
            <a:r>
              <a:rPr sz="2000" spc="-5" dirty="0">
                <a:latin typeface="Times New Roman"/>
                <a:cs typeface="Times New Roman"/>
              </a:rPr>
              <a:t>the number of possible</a:t>
            </a:r>
            <a:r>
              <a:rPr sz="2000" spc="-15" dirty="0">
                <a:latin typeface="Times New Roman"/>
                <a:cs typeface="Times New Roman"/>
              </a:rPr>
              <a:t> </a:t>
            </a:r>
            <a:r>
              <a:rPr sz="2000" spc="-5" dirty="0">
                <a:latin typeface="Times New Roman"/>
                <a:cs typeface="Times New Roman"/>
              </a:rPr>
              <a:t>identifiers</a:t>
            </a:r>
            <a:r>
              <a:rPr sz="2000" spc="-15" dirty="0">
                <a:latin typeface="Times New Roman"/>
                <a:cs typeface="Times New Roman"/>
              </a:rPr>
              <a:t> </a:t>
            </a:r>
            <a:r>
              <a:rPr sz="2000" spc="-5" dirty="0">
                <a:latin typeface="Times New Roman"/>
                <a:cs typeface="Times New Roman"/>
              </a:rPr>
              <a:t>of</a:t>
            </a:r>
            <a:r>
              <a:rPr sz="2000" dirty="0">
                <a:latin typeface="Times New Roman"/>
                <a:cs typeface="Times New Roman"/>
              </a:rPr>
              <a:t> </a:t>
            </a:r>
            <a:r>
              <a:rPr sz="2000" spc="-5" dirty="0">
                <a:latin typeface="Times New Roman"/>
                <a:cs typeface="Times New Roman"/>
              </a:rPr>
              <a:t>length</a:t>
            </a:r>
            <a:r>
              <a:rPr sz="2000" spc="-15" dirty="0">
                <a:latin typeface="Times New Roman"/>
                <a:cs typeface="Times New Roman"/>
              </a:rPr>
              <a:t> </a:t>
            </a:r>
            <a:r>
              <a:rPr sz="2000" spc="-5" dirty="0">
                <a:latin typeface="Times New Roman"/>
                <a:cs typeface="Times New Roman"/>
              </a:rPr>
              <a:t>exactly</a:t>
            </a:r>
            <a:r>
              <a:rPr sz="2000" spc="-15" dirty="0">
                <a:latin typeface="Times New Roman"/>
                <a:cs typeface="Times New Roman"/>
              </a:rPr>
              <a:t> </a:t>
            </a:r>
            <a:r>
              <a:rPr sz="2000" spc="-5" dirty="0">
                <a:latin typeface="Times New Roman"/>
                <a:cs typeface="Times New Roman"/>
              </a:rPr>
              <a:t>6.</a:t>
            </a:r>
            <a:endParaRPr sz="2000" dirty="0">
              <a:latin typeface="Times New Roman"/>
              <a:cs typeface="Times New Roman"/>
            </a:endParaRPr>
          </a:p>
          <a:p>
            <a:pPr marL="25400" marR="124460">
              <a:lnSpc>
                <a:spcPct val="100000"/>
              </a:lnSpc>
              <a:spcBef>
                <a:spcPts val="480"/>
              </a:spcBef>
            </a:pPr>
            <a:r>
              <a:rPr sz="2000" spc="-5" dirty="0">
                <a:solidFill>
                  <a:srgbClr val="C00000"/>
                </a:solidFill>
                <a:latin typeface="Times New Roman"/>
                <a:cs typeface="Times New Roman"/>
              </a:rPr>
              <a:t>There</a:t>
            </a:r>
            <a:r>
              <a:rPr sz="2000" spc="5" dirty="0">
                <a:solidFill>
                  <a:srgbClr val="C00000"/>
                </a:solidFill>
                <a:latin typeface="Times New Roman"/>
                <a:cs typeface="Times New Roman"/>
              </a:rPr>
              <a:t> </a:t>
            </a:r>
            <a:r>
              <a:rPr sz="2000" spc="-5" dirty="0">
                <a:solidFill>
                  <a:srgbClr val="C00000"/>
                </a:solidFill>
                <a:latin typeface="Times New Roman"/>
                <a:cs typeface="Times New Roman"/>
              </a:rPr>
              <a:t>are</a:t>
            </a:r>
            <a:r>
              <a:rPr sz="2000" spc="5" dirty="0">
                <a:solidFill>
                  <a:srgbClr val="C00000"/>
                </a:solidFill>
                <a:latin typeface="Times New Roman"/>
                <a:cs typeface="Times New Roman"/>
              </a:rPr>
              <a:t> </a:t>
            </a:r>
            <a:r>
              <a:rPr sz="2000" spc="-5" dirty="0">
                <a:solidFill>
                  <a:srgbClr val="C00000"/>
                </a:solidFill>
                <a:latin typeface="Times New Roman"/>
                <a:cs typeface="Times New Roman"/>
              </a:rPr>
              <a:t>26</a:t>
            </a:r>
            <a:r>
              <a:rPr sz="2000" spc="10" dirty="0">
                <a:solidFill>
                  <a:srgbClr val="C00000"/>
                </a:solidFill>
                <a:latin typeface="Times New Roman"/>
                <a:cs typeface="Times New Roman"/>
              </a:rPr>
              <a:t> </a:t>
            </a:r>
            <a:r>
              <a:rPr sz="2000" spc="-5" dirty="0">
                <a:solidFill>
                  <a:srgbClr val="C00000"/>
                </a:solidFill>
                <a:latin typeface="Times New Roman"/>
                <a:cs typeface="Times New Roman"/>
              </a:rPr>
              <a:t>choices</a:t>
            </a:r>
            <a:r>
              <a:rPr sz="2000" spc="-10" dirty="0">
                <a:solidFill>
                  <a:srgbClr val="C00000"/>
                </a:solidFill>
                <a:latin typeface="Times New Roman"/>
                <a:cs typeface="Times New Roman"/>
              </a:rPr>
              <a:t> </a:t>
            </a:r>
            <a:r>
              <a:rPr sz="2000" spc="-5" dirty="0">
                <a:solidFill>
                  <a:srgbClr val="C00000"/>
                </a:solidFill>
                <a:latin typeface="Times New Roman"/>
                <a:cs typeface="Times New Roman"/>
              </a:rPr>
              <a:t>for</a:t>
            </a:r>
            <a:r>
              <a:rPr sz="2000" dirty="0">
                <a:solidFill>
                  <a:srgbClr val="C00000"/>
                </a:solidFill>
                <a:latin typeface="Times New Roman"/>
                <a:cs typeface="Times New Roman"/>
              </a:rPr>
              <a:t> </a:t>
            </a:r>
            <a:r>
              <a:rPr sz="2000" spc="-5" dirty="0">
                <a:solidFill>
                  <a:srgbClr val="C00000"/>
                </a:solidFill>
                <a:latin typeface="Times New Roman"/>
                <a:cs typeface="Times New Roman"/>
              </a:rPr>
              <a:t>the</a:t>
            </a:r>
            <a:r>
              <a:rPr sz="2000" dirty="0">
                <a:solidFill>
                  <a:srgbClr val="C00000"/>
                </a:solidFill>
                <a:latin typeface="Times New Roman"/>
                <a:cs typeface="Times New Roman"/>
              </a:rPr>
              <a:t> </a:t>
            </a:r>
            <a:r>
              <a:rPr sz="2000" spc="-5" dirty="0">
                <a:solidFill>
                  <a:srgbClr val="C00000"/>
                </a:solidFill>
                <a:latin typeface="Times New Roman"/>
                <a:cs typeface="Times New Roman"/>
              </a:rPr>
              <a:t>1st </a:t>
            </a:r>
            <a:r>
              <a:rPr sz="2000" spc="-15" dirty="0">
                <a:solidFill>
                  <a:srgbClr val="C00000"/>
                </a:solidFill>
                <a:latin typeface="Times New Roman"/>
                <a:cs typeface="Times New Roman"/>
              </a:rPr>
              <a:t>character.</a:t>
            </a:r>
            <a:r>
              <a:rPr sz="2000" spc="-50" dirty="0">
                <a:solidFill>
                  <a:srgbClr val="C00000"/>
                </a:solidFill>
                <a:latin typeface="Times New Roman"/>
                <a:cs typeface="Times New Roman"/>
              </a:rPr>
              <a:t> </a:t>
            </a:r>
            <a:r>
              <a:rPr sz="2000" spc="-5" dirty="0">
                <a:solidFill>
                  <a:srgbClr val="C00000"/>
                </a:solidFill>
                <a:latin typeface="Times New Roman"/>
                <a:cs typeface="Times New Roman"/>
              </a:rPr>
              <a:t>There</a:t>
            </a:r>
            <a:r>
              <a:rPr sz="2000" spc="15" dirty="0">
                <a:solidFill>
                  <a:srgbClr val="C00000"/>
                </a:solidFill>
                <a:latin typeface="Times New Roman"/>
                <a:cs typeface="Times New Roman"/>
              </a:rPr>
              <a:t> </a:t>
            </a:r>
            <a:r>
              <a:rPr sz="2000" spc="-5" dirty="0">
                <a:solidFill>
                  <a:srgbClr val="C00000"/>
                </a:solidFill>
                <a:latin typeface="Times New Roman"/>
                <a:cs typeface="Times New Roman"/>
              </a:rPr>
              <a:t>are</a:t>
            </a:r>
            <a:r>
              <a:rPr sz="2000" spc="5" dirty="0">
                <a:solidFill>
                  <a:srgbClr val="C00000"/>
                </a:solidFill>
                <a:latin typeface="Times New Roman"/>
                <a:cs typeface="Times New Roman"/>
              </a:rPr>
              <a:t> </a:t>
            </a:r>
            <a:r>
              <a:rPr sz="2000" spc="-5" dirty="0">
                <a:solidFill>
                  <a:srgbClr val="C00000"/>
                </a:solidFill>
                <a:latin typeface="Times New Roman"/>
                <a:cs typeface="Times New Roman"/>
              </a:rPr>
              <a:t>26+26+10=62</a:t>
            </a:r>
            <a:r>
              <a:rPr sz="2000" spc="-10" dirty="0">
                <a:solidFill>
                  <a:srgbClr val="C00000"/>
                </a:solidFill>
                <a:latin typeface="Times New Roman"/>
                <a:cs typeface="Times New Roman"/>
              </a:rPr>
              <a:t> </a:t>
            </a:r>
            <a:r>
              <a:rPr sz="2000" spc="-5" dirty="0">
                <a:solidFill>
                  <a:srgbClr val="C00000"/>
                </a:solidFill>
                <a:latin typeface="Times New Roman"/>
                <a:cs typeface="Times New Roman"/>
              </a:rPr>
              <a:t>choices </a:t>
            </a:r>
            <a:r>
              <a:rPr sz="2000" spc="-484" dirty="0">
                <a:solidFill>
                  <a:srgbClr val="C00000"/>
                </a:solidFill>
                <a:latin typeface="Times New Roman"/>
                <a:cs typeface="Times New Roman"/>
              </a:rPr>
              <a:t> </a:t>
            </a:r>
            <a:r>
              <a:rPr sz="2000" spc="-5" dirty="0">
                <a:solidFill>
                  <a:srgbClr val="C00000"/>
                </a:solidFill>
                <a:latin typeface="Times New Roman"/>
                <a:cs typeface="Times New Roman"/>
              </a:rPr>
              <a:t>for each of the 2nd - 5th </a:t>
            </a:r>
            <a:r>
              <a:rPr sz="2000" spc="-15" dirty="0">
                <a:solidFill>
                  <a:srgbClr val="C00000"/>
                </a:solidFill>
                <a:latin typeface="Times New Roman"/>
                <a:cs typeface="Times New Roman"/>
              </a:rPr>
              <a:t>character. </a:t>
            </a:r>
            <a:r>
              <a:rPr sz="2000" spc="-5" dirty="0">
                <a:solidFill>
                  <a:srgbClr val="C00000"/>
                </a:solidFill>
                <a:latin typeface="Times New Roman"/>
                <a:cs typeface="Times New Roman"/>
              </a:rPr>
              <a:t>There are 10 choices for the last </a:t>
            </a:r>
            <a:r>
              <a:rPr sz="2000" dirty="0">
                <a:solidFill>
                  <a:srgbClr val="C00000"/>
                </a:solidFill>
                <a:latin typeface="Times New Roman"/>
                <a:cs typeface="Times New Roman"/>
              </a:rPr>
              <a:t> </a:t>
            </a:r>
            <a:r>
              <a:rPr sz="2000" spc="-15" dirty="0">
                <a:solidFill>
                  <a:srgbClr val="C00000"/>
                </a:solidFill>
                <a:latin typeface="Times New Roman"/>
                <a:cs typeface="Times New Roman"/>
              </a:rPr>
              <a:t>character. </a:t>
            </a:r>
            <a:r>
              <a:rPr sz="2000" spc="-5" dirty="0">
                <a:solidFill>
                  <a:srgbClr val="C00000"/>
                </a:solidFill>
                <a:latin typeface="Times New Roman"/>
                <a:cs typeface="Times New Roman"/>
              </a:rPr>
              <a:t>So</a:t>
            </a:r>
            <a:r>
              <a:rPr sz="2000" dirty="0">
                <a:solidFill>
                  <a:srgbClr val="C00000"/>
                </a:solidFill>
                <a:latin typeface="Times New Roman"/>
                <a:cs typeface="Times New Roman"/>
              </a:rPr>
              <a:t> </a:t>
            </a:r>
            <a:r>
              <a:rPr sz="2000" spc="-5" dirty="0">
                <a:solidFill>
                  <a:srgbClr val="C00000"/>
                </a:solidFill>
                <a:latin typeface="Times New Roman"/>
                <a:cs typeface="Times New Roman"/>
              </a:rPr>
              <a:t>the</a:t>
            </a:r>
            <a:r>
              <a:rPr sz="2000" spc="-10" dirty="0">
                <a:solidFill>
                  <a:srgbClr val="C00000"/>
                </a:solidFill>
                <a:latin typeface="Times New Roman"/>
                <a:cs typeface="Times New Roman"/>
              </a:rPr>
              <a:t> </a:t>
            </a:r>
            <a:r>
              <a:rPr sz="2000" spc="-5" dirty="0">
                <a:solidFill>
                  <a:srgbClr val="C00000"/>
                </a:solidFill>
                <a:latin typeface="Times New Roman"/>
                <a:cs typeface="Times New Roman"/>
              </a:rPr>
              <a:t>answer is</a:t>
            </a:r>
            <a:r>
              <a:rPr sz="2000" spc="-15" dirty="0">
                <a:solidFill>
                  <a:srgbClr val="C00000"/>
                </a:solidFill>
                <a:latin typeface="Times New Roman"/>
                <a:cs typeface="Times New Roman"/>
              </a:rPr>
              <a:t> </a:t>
            </a:r>
            <a:r>
              <a:rPr sz="2000" spc="-5" dirty="0">
                <a:solidFill>
                  <a:srgbClr val="C00000"/>
                </a:solidFill>
                <a:latin typeface="Times New Roman"/>
                <a:cs typeface="Times New Roman"/>
              </a:rPr>
              <a:t>26</a:t>
            </a:r>
            <a:r>
              <a:rPr sz="2000" spc="5" dirty="0">
                <a:solidFill>
                  <a:srgbClr val="C00000"/>
                </a:solidFill>
                <a:latin typeface="Times New Roman"/>
                <a:cs typeface="Times New Roman"/>
              </a:rPr>
              <a:t> </a:t>
            </a:r>
            <a:r>
              <a:rPr sz="2000" spc="-5" dirty="0">
                <a:solidFill>
                  <a:srgbClr val="C00000"/>
                </a:solidFill>
                <a:latin typeface="Times New Roman"/>
                <a:cs typeface="Times New Roman"/>
              </a:rPr>
              <a:t>· 62 · 62</a:t>
            </a:r>
            <a:r>
              <a:rPr sz="2000" dirty="0">
                <a:solidFill>
                  <a:srgbClr val="C00000"/>
                </a:solidFill>
                <a:latin typeface="Times New Roman"/>
                <a:cs typeface="Times New Roman"/>
              </a:rPr>
              <a:t> </a:t>
            </a:r>
            <a:r>
              <a:rPr sz="2000" spc="-5" dirty="0">
                <a:solidFill>
                  <a:srgbClr val="C00000"/>
                </a:solidFill>
                <a:latin typeface="Times New Roman"/>
                <a:cs typeface="Times New Roman"/>
              </a:rPr>
              <a:t>· 62</a:t>
            </a:r>
            <a:r>
              <a:rPr sz="2000" dirty="0">
                <a:solidFill>
                  <a:srgbClr val="C00000"/>
                </a:solidFill>
                <a:latin typeface="Times New Roman"/>
                <a:cs typeface="Times New Roman"/>
              </a:rPr>
              <a:t> </a:t>
            </a:r>
            <a:r>
              <a:rPr sz="2000" spc="-5" dirty="0">
                <a:solidFill>
                  <a:srgbClr val="C00000"/>
                </a:solidFill>
                <a:latin typeface="Times New Roman"/>
                <a:cs typeface="Times New Roman"/>
              </a:rPr>
              <a:t>· 62</a:t>
            </a:r>
            <a:r>
              <a:rPr sz="2000" dirty="0">
                <a:solidFill>
                  <a:srgbClr val="C00000"/>
                </a:solidFill>
                <a:latin typeface="Times New Roman"/>
                <a:cs typeface="Times New Roman"/>
              </a:rPr>
              <a:t> </a:t>
            </a:r>
            <a:r>
              <a:rPr sz="2000" spc="-5" dirty="0">
                <a:solidFill>
                  <a:srgbClr val="C00000"/>
                </a:solidFill>
                <a:latin typeface="Times New Roman"/>
                <a:cs typeface="Times New Roman"/>
              </a:rPr>
              <a:t>·</a:t>
            </a:r>
            <a:r>
              <a:rPr sz="2000" spc="-10" dirty="0">
                <a:solidFill>
                  <a:srgbClr val="C00000"/>
                </a:solidFill>
                <a:latin typeface="Times New Roman"/>
                <a:cs typeface="Times New Roman"/>
              </a:rPr>
              <a:t> </a:t>
            </a:r>
            <a:r>
              <a:rPr sz="2000" spc="-5" dirty="0">
                <a:solidFill>
                  <a:srgbClr val="C00000"/>
                </a:solidFill>
                <a:latin typeface="Times New Roman"/>
                <a:cs typeface="Times New Roman"/>
              </a:rPr>
              <a:t>10.</a:t>
            </a:r>
            <a:endParaRPr sz="2000" dirty="0">
              <a:latin typeface="Times New Roman"/>
              <a:cs typeface="Times New Roman"/>
            </a:endParaRPr>
          </a:p>
        </p:txBody>
      </p:sp>
      <p:pic>
        <p:nvPicPr>
          <p:cNvPr id="7" name="object 7"/>
          <p:cNvPicPr/>
          <p:nvPr/>
        </p:nvPicPr>
        <p:blipFill>
          <a:blip r:embed="rId2" cstate="print"/>
          <a:stretch>
            <a:fillRect/>
          </a:stretch>
        </p:blipFill>
        <p:spPr>
          <a:xfrm>
            <a:off x="548640" y="3580650"/>
            <a:ext cx="139446" cy="142481"/>
          </a:xfrm>
          <a:prstGeom prst="rect">
            <a:avLst/>
          </a:prstGeom>
        </p:spPr>
      </p:pic>
      <p:pic>
        <p:nvPicPr>
          <p:cNvPr id="8" name="object 8"/>
          <p:cNvPicPr/>
          <p:nvPr/>
        </p:nvPicPr>
        <p:blipFill>
          <a:blip r:embed="rId2" cstate="print"/>
          <a:stretch>
            <a:fillRect/>
          </a:stretch>
        </p:blipFill>
        <p:spPr>
          <a:xfrm>
            <a:off x="548640" y="3946410"/>
            <a:ext cx="139446" cy="142481"/>
          </a:xfrm>
          <a:prstGeom prst="rect">
            <a:avLst/>
          </a:prstGeom>
        </p:spPr>
      </p:pic>
      <p:pic>
        <p:nvPicPr>
          <p:cNvPr id="9" name="object 9"/>
          <p:cNvPicPr/>
          <p:nvPr/>
        </p:nvPicPr>
        <p:blipFill>
          <a:blip r:embed="rId2" cstate="print"/>
          <a:stretch>
            <a:fillRect/>
          </a:stretch>
        </p:blipFill>
        <p:spPr>
          <a:xfrm>
            <a:off x="548640" y="5226570"/>
            <a:ext cx="139446" cy="142481"/>
          </a:xfrm>
          <a:prstGeom prst="rect">
            <a:avLst/>
          </a:prstGeom>
        </p:spPr>
      </p:pic>
      <p:sp>
        <p:nvSpPr>
          <p:cNvPr id="10" name="object 10"/>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6</a:t>
            </a:fld>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dirty="0"/>
              <a:t>Password</a:t>
            </a:r>
            <a:r>
              <a:rPr spc="-45" dirty="0"/>
              <a:t> </a:t>
            </a:r>
            <a:r>
              <a:rPr spc="-5" dirty="0"/>
              <a:t>Example</a:t>
            </a:r>
          </a:p>
        </p:txBody>
      </p:sp>
      <p:pic>
        <p:nvPicPr>
          <p:cNvPr id="3" name="object 3"/>
          <p:cNvPicPr/>
          <p:nvPr/>
        </p:nvPicPr>
        <p:blipFill>
          <a:blip r:embed="rId2" cstate="print"/>
          <a:stretch>
            <a:fillRect/>
          </a:stretch>
        </p:blipFill>
        <p:spPr>
          <a:xfrm>
            <a:off x="777240" y="3681221"/>
            <a:ext cx="190500" cy="198881"/>
          </a:xfrm>
          <a:prstGeom prst="rect">
            <a:avLst/>
          </a:prstGeom>
        </p:spPr>
      </p:pic>
      <p:sp>
        <p:nvSpPr>
          <p:cNvPr id="4" name="object 4"/>
          <p:cNvSpPr txBox="1"/>
          <p:nvPr/>
        </p:nvSpPr>
        <p:spPr>
          <a:xfrm>
            <a:off x="739140" y="1502155"/>
            <a:ext cx="7144384" cy="3610610"/>
          </a:xfrm>
          <a:prstGeom prst="rect">
            <a:avLst/>
          </a:prstGeom>
        </p:spPr>
        <p:txBody>
          <a:bodyPr vert="horz" wrap="square" lIns="0" tIns="55244" rIns="0" bIns="0" rtlCol="0">
            <a:spAutoFit/>
          </a:bodyPr>
          <a:lstStyle/>
          <a:p>
            <a:pPr marL="381000" marR="30480" indent="-343535">
              <a:lnSpc>
                <a:spcPct val="90000"/>
              </a:lnSpc>
              <a:spcBef>
                <a:spcPts val="434"/>
              </a:spcBef>
              <a:tabLst>
                <a:tab pos="6327140" algn="l"/>
                <a:tab pos="6395085" algn="l"/>
              </a:tabLst>
            </a:pPr>
            <a:r>
              <a:rPr sz="2800" spc="-5" dirty="0">
                <a:latin typeface="Times New Roman"/>
                <a:cs typeface="Times New Roman"/>
              </a:rPr>
              <a:t>Each user </a:t>
            </a:r>
            <a:r>
              <a:rPr sz="2800" dirty="0">
                <a:latin typeface="Times New Roman"/>
                <a:cs typeface="Times New Roman"/>
              </a:rPr>
              <a:t>on a </a:t>
            </a:r>
            <a:r>
              <a:rPr sz="2800" spc="-5" dirty="0">
                <a:latin typeface="Times New Roman"/>
                <a:cs typeface="Times New Roman"/>
              </a:rPr>
              <a:t>computer system has </a:t>
            </a:r>
            <a:r>
              <a:rPr sz="2800" dirty="0">
                <a:latin typeface="Times New Roman"/>
                <a:cs typeface="Times New Roman"/>
              </a:rPr>
              <a:t>a </a:t>
            </a:r>
            <a:r>
              <a:rPr sz="2800" spc="-5" dirty="0">
                <a:latin typeface="Times New Roman"/>
                <a:cs typeface="Times New Roman"/>
              </a:rPr>
              <a:t>password </a:t>
            </a:r>
            <a:r>
              <a:rPr sz="2800" dirty="0">
                <a:latin typeface="Times New Roman"/>
                <a:cs typeface="Times New Roman"/>
              </a:rPr>
              <a:t> </a:t>
            </a:r>
            <a:r>
              <a:rPr sz="2800" spc="-5" dirty="0">
                <a:latin typeface="Times New Roman"/>
                <a:cs typeface="Times New Roman"/>
              </a:rPr>
              <a:t>which </a:t>
            </a:r>
            <a:r>
              <a:rPr sz="2800" dirty="0">
                <a:latin typeface="Times New Roman"/>
                <a:cs typeface="Times New Roman"/>
              </a:rPr>
              <a:t>is 6 to 8 </a:t>
            </a:r>
            <a:r>
              <a:rPr sz="2800" spc="-5" dirty="0">
                <a:latin typeface="Times New Roman"/>
                <a:cs typeface="Times New Roman"/>
              </a:rPr>
              <a:t>characters </a:t>
            </a:r>
            <a:r>
              <a:rPr sz="2800" dirty="0">
                <a:latin typeface="Times New Roman"/>
                <a:cs typeface="Times New Roman"/>
              </a:rPr>
              <a:t>long, </a:t>
            </a:r>
            <a:r>
              <a:rPr sz="2800" spc="-5" dirty="0">
                <a:latin typeface="Times New Roman"/>
                <a:cs typeface="Times New Roman"/>
              </a:rPr>
              <a:t>where each </a:t>
            </a:r>
            <a:r>
              <a:rPr sz="2800" dirty="0">
                <a:latin typeface="Times New Roman"/>
                <a:cs typeface="Times New Roman"/>
              </a:rPr>
              <a:t> </a:t>
            </a:r>
            <a:r>
              <a:rPr sz="2800" spc="-5" dirty="0">
                <a:latin typeface="Times New Roman"/>
                <a:cs typeface="Times New Roman"/>
              </a:rPr>
              <a:t>c</a:t>
            </a:r>
            <a:r>
              <a:rPr sz="2800" dirty="0">
                <a:latin typeface="Times New Roman"/>
                <a:cs typeface="Times New Roman"/>
              </a:rPr>
              <a:t>h</a:t>
            </a:r>
            <a:r>
              <a:rPr sz="2800" spc="-5" dirty="0">
                <a:latin typeface="Times New Roman"/>
                <a:cs typeface="Times New Roman"/>
              </a:rPr>
              <a:t>a</a:t>
            </a:r>
            <a:r>
              <a:rPr sz="2800" dirty="0">
                <a:latin typeface="Times New Roman"/>
                <a:cs typeface="Times New Roman"/>
              </a:rPr>
              <a:t>r</a:t>
            </a:r>
            <a:r>
              <a:rPr sz="2800" spc="-5" dirty="0">
                <a:latin typeface="Times New Roman"/>
                <a:cs typeface="Times New Roman"/>
              </a:rPr>
              <a:t>act</a:t>
            </a:r>
            <a:r>
              <a:rPr sz="2800" spc="-10" dirty="0">
                <a:latin typeface="Times New Roman"/>
                <a:cs typeface="Times New Roman"/>
              </a:rPr>
              <a:t>e</a:t>
            </a:r>
            <a:r>
              <a:rPr sz="2800" dirty="0">
                <a:latin typeface="Times New Roman"/>
                <a:cs typeface="Times New Roman"/>
              </a:rPr>
              <a:t>r</a:t>
            </a:r>
            <a:r>
              <a:rPr sz="2800" spc="-15" dirty="0">
                <a:latin typeface="Times New Roman"/>
                <a:cs typeface="Times New Roman"/>
              </a:rPr>
              <a:t> </a:t>
            </a:r>
            <a:r>
              <a:rPr sz="2800" dirty="0">
                <a:latin typeface="Times New Roman"/>
                <a:cs typeface="Times New Roman"/>
              </a:rPr>
              <a:t>is</a:t>
            </a:r>
            <a:r>
              <a:rPr sz="2800" spc="-10" dirty="0">
                <a:latin typeface="Times New Roman"/>
                <a:cs typeface="Times New Roman"/>
              </a:rPr>
              <a:t> </a:t>
            </a:r>
            <a:r>
              <a:rPr sz="2800" spc="-5" dirty="0">
                <a:latin typeface="Times New Roman"/>
                <a:cs typeface="Times New Roman"/>
              </a:rPr>
              <a:t>a</a:t>
            </a:r>
            <a:r>
              <a:rPr sz="2800" dirty="0">
                <a:latin typeface="Times New Roman"/>
                <a:cs typeface="Times New Roman"/>
              </a:rPr>
              <a:t>n</a:t>
            </a:r>
            <a:r>
              <a:rPr sz="2800" spc="-10" dirty="0">
                <a:latin typeface="Times New Roman"/>
                <a:cs typeface="Times New Roman"/>
              </a:rPr>
              <a:t> </a:t>
            </a:r>
            <a:r>
              <a:rPr sz="2800" dirty="0">
                <a:latin typeface="Times New Roman"/>
                <a:cs typeface="Times New Roman"/>
              </a:rPr>
              <a:t>upp</a:t>
            </a:r>
            <a:r>
              <a:rPr sz="2800" spc="-5" dirty="0">
                <a:latin typeface="Times New Roman"/>
                <a:cs typeface="Times New Roman"/>
              </a:rPr>
              <a:t>e</a:t>
            </a:r>
            <a:r>
              <a:rPr sz="2800" dirty="0">
                <a:latin typeface="Times New Roman"/>
                <a:cs typeface="Times New Roman"/>
              </a:rPr>
              <a:t>r</a:t>
            </a:r>
            <a:r>
              <a:rPr sz="2800" spc="-5" dirty="0">
                <a:latin typeface="Times New Roman"/>
                <a:cs typeface="Times New Roman"/>
              </a:rPr>
              <a:t>c</a:t>
            </a:r>
            <a:r>
              <a:rPr sz="2800" spc="-10" dirty="0">
                <a:latin typeface="Times New Roman"/>
                <a:cs typeface="Times New Roman"/>
              </a:rPr>
              <a:t>a</a:t>
            </a:r>
            <a:r>
              <a:rPr sz="2800" dirty="0">
                <a:latin typeface="Times New Roman"/>
                <a:cs typeface="Times New Roman"/>
              </a:rPr>
              <a:t>se</a:t>
            </a:r>
            <a:r>
              <a:rPr sz="2800" spc="-30" dirty="0">
                <a:latin typeface="Times New Roman"/>
                <a:cs typeface="Times New Roman"/>
              </a:rPr>
              <a:t> </a:t>
            </a:r>
            <a:r>
              <a:rPr sz="2800" dirty="0">
                <a:latin typeface="Times New Roman"/>
                <a:cs typeface="Times New Roman"/>
              </a:rPr>
              <a:t>l</a:t>
            </a:r>
            <a:r>
              <a:rPr sz="2800" spc="-5" dirty="0">
                <a:latin typeface="Times New Roman"/>
                <a:cs typeface="Times New Roman"/>
              </a:rPr>
              <a:t>e</a:t>
            </a:r>
            <a:r>
              <a:rPr sz="2800" dirty="0">
                <a:latin typeface="Times New Roman"/>
                <a:cs typeface="Times New Roman"/>
              </a:rPr>
              <a:t>tt</a:t>
            </a:r>
            <a:r>
              <a:rPr sz="2800" spc="-10" dirty="0">
                <a:latin typeface="Times New Roman"/>
                <a:cs typeface="Times New Roman"/>
              </a:rPr>
              <a:t>e</a:t>
            </a:r>
            <a:r>
              <a:rPr sz="2800" dirty="0">
                <a:latin typeface="Times New Roman"/>
                <a:cs typeface="Times New Roman"/>
              </a:rPr>
              <a:t>r</a:t>
            </a:r>
            <a:r>
              <a:rPr sz="2800" spc="-15" dirty="0">
                <a:latin typeface="Times New Roman"/>
                <a:cs typeface="Times New Roman"/>
              </a:rPr>
              <a:t> </a:t>
            </a:r>
            <a:r>
              <a:rPr sz="2800" dirty="0">
                <a:latin typeface="Times New Roman"/>
                <a:cs typeface="Times New Roman"/>
              </a:rPr>
              <a:t>or a</a:t>
            </a:r>
            <a:r>
              <a:rPr sz="2800" spc="-10" dirty="0">
                <a:latin typeface="Times New Roman"/>
                <a:cs typeface="Times New Roman"/>
              </a:rPr>
              <a:t> </a:t>
            </a:r>
            <a:r>
              <a:rPr sz="2800" dirty="0">
                <a:latin typeface="Times New Roman"/>
                <a:cs typeface="Times New Roman"/>
              </a:rPr>
              <a:t>digi</a:t>
            </a:r>
            <a:r>
              <a:rPr sz="2800" spc="-5" dirty="0">
                <a:latin typeface="Times New Roman"/>
                <a:cs typeface="Times New Roman"/>
              </a:rPr>
              <a:t>t</a:t>
            </a:r>
            <a:r>
              <a:rPr sz="2800" dirty="0">
                <a:latin typeface="Times New Roman"/>
                <a:cs typeface="Times New Roman"/>
              </a:rPr>
              <a:t>.		</a:t>
            </a:r>
            <a:r>
              <a:rPr sz="2800" spc="-5" dirty="0">
                <a:latin typeface="Times New Roman"/>
                <a:cs typeface="Times New Roman"/>
              </a:rPr>
              <a:t>Each  password must contain </a:t>
            </a:r>
            <a:r>
              <a:rPr sz="2800" u="heavy" spc="-5" dirty="0">
                <a:uFill>
                  <a:solidFill>
                    <a:srgbClr val="000000"/>
                  </a:solidFill>
                </a:uFill>
                <a:latin typeface="Times New Roman"/>
                <a:cs typeface="Times New Roman"/>
              </a:rPr>
              <a:t>at</a:t>
            </a:r>
            <a:r>
              <a:rPr sz="2800" u="heavy" spc="5" dirty="0">
                <a:uFill>
                  <a:solidFill>
                    <a:srgbClr val="000000"/>
                  </a:solidFill>
                </a:uFill>
                <a:latin typeface="Times New Roman"/>
                <a:cs typeface="Times New Roman"/>
              </a:rPr>
              <a:t> </a:t>
            </a:r>
            <a:r>
              <a:rPr sz="2800" u="heavy" spc="-5" dirty="0">
                <a:uFill>
                  <a:solidFill>
                    <a:srgbClr val="000000"/>
                  </a:solidFill>
                </a:uFill>
                <a:latin typeface="Times New Roman"/>
                <a:cs typeface="Times New Roman"/>
              </a:rPr>
              <a:t>least</a:t>
            </a:r>
            <a:r>
              <a:rPr sz="2800" spc="-10" dirty="0">
                <a:latin typeface="Times New Roman"/>
                <a:cs typeface="Times New Roman"/>
              </a:rPr>
              <a:t> </a:t>
            </a:r>
            <a:r>
              <a:rPr sz="2800" dirty="0">
                <a:latin typeface="Times New Roman"/>
                <a:cs typeface="Times New Roman"/>
              </a:rPr>
              <a:t>one </a:t>
            </a:r>
            <a:r>
              <a:rPr sz="2800" spc="-5" dirty="0">
                <a:latin typeface="Times New Roman"/>
                <a:cs typeface="Times New Roman"/>
              </a:rPr>
              <a:t>digit.	How </a:t>
            </a:r>
            <a:r>
              <a:rPr sz="2800" spc="-685" dirty="0">
                <a:latin typeface="Times New Roman"/>
                <a:cs typeface="Times New Roman"/>
              </a:rPr>
              <a:t> </a:t>
            </a:r>
            <a:r>
              <a:rPr sz="2800" spc="-5" dirty="0">
                <a:latin typeface="Times New Roman"/>
                <a:cs typeface="Times New Roman"/>
              </a:rPr>
              <a:t>many</a:t>
            </a:r>
            <a:r>
              <a:rPr sz="2800" spc="-15" dirty="0">
                <a:latin typeface="Times New Roman"/>
                <a:cs typeface="Times New Roman"/>
              </a:rPr>
              <a:t> </a:t>
            </a:r>
            <a:r>
              <a:rPr sz="2800" spc="-5" dirty="0">
                <a:latin typeface="Times New Roman"/>
                <a:cs typeface="Times New Roman"/>
              </a:rPr>
              <a:t>possible</a:t>
            </a:r>
            <a:r>
              <a:rPr sz="2800" spc="-25" dirty="0">
                <a:latin typeface="Times New Roman"/>
                <a:cs typeface="Times New Roman"/>
              </a:rPr>
              <a:t> </a:t>
            </a:r>
            <a:r>
              <a:rPr sz="2800" spc="-5" dirty="0">
                <a:latin typeface="Times New Roman"/>
                <a:cs typeface="Times New Roman"/>
              </a:rPr>
              <a:t>passwords</a:t>
            </a:r>
            <a:r>
              <a:rPr sz="2800" spc="-20" dirty="0">
                <a:latin typeface="Times New Roman"/>
                <a:cs typeface="Times New Roman"/>
              </a:rPr>
              <a:t> </a:t>
            </a:r>
            <a:r>
              <a:rPr sz="2800" spc="-5" dirty="0">
                <a:latin typeface="Times New Roman"/>
                <a:cs typeface="Times New Roman"/>
              </a:rPr>
              <a:t>are</a:t>
            </a:r>
            <a:r>
              <a:rPr sz="2800" spc="-10" dirty="0">
                <a:latin typeface="Times New Roman"/>
                <a:cs typeface="Times New Roman"/>
              </a:rPr>
              <a:t> </a:t>
            </a:r>
            <a:r>
              <a:rPr sz="2800" spc="-5" dirty="0">
                <a:latin typeface="Times New Roman"/>
                <a:cs typeface="Times New Roman"/>
              </a:rPr>
              <a:t>there?</a:t>
            </a:r>
            <a:endParaRPr sz="2800">
              <a:latin typeface="Times New Roman"/>
              <a:cs typeface="Times New Roman"/>
            </a:endParaRPr>
          </a:p>
          <a:p>
            <a:pPr marL="381000" marR="463550">
              <a:lnSpc>
                <a:spcPts val="3020"/>
              </a:lnSpc>
              <a:spcBef>
                <a:spcPts val="720"/>
              </a:spcBef>
              <a:tabLst>
                <a:tab pos="2029460" algn="l"/>
              </a:tabLst>
            </a:pPr>
            <a:r>
              <a:rPr sz="2800" spc="-5" dirty="0">
                <a:solidFill>
                  <a:srgbClr val="C0504D"/>
                </a:solidFill>
                <a:latin typeface="Times New Roman"/>
                <a:cs typeface="Times New Roman"/>
              </a:rPr>
              <a:t>By </a:t>
            </a:r>
            <a:r>
              <a:rPr sz="2800" dirty="0">
                <a:solidFill>
                  <a:srgbClr val="C0504D"/>
                </a:solidFill>
                <a:latin typeface="Times New Roman"/>
                <a:cs typeface="Times New Roman"/>
              </a:rPr>
              <a:t>the sum </a:t>
            </a:r>
            <a:r>
              <a:rPr sz="2800" spc="-5" dirty="0">
                <a:solidFill>
                  <a:srgbClr val="C0504D"/>
                </a:solidFill>
                <a:latin typeface="Times New Roman"/>
                <a:cs typeface="Times New Roman"/>
              </a:rPr>
              <a:t>rule, </a:t>
            </a:r>
            <a:r>
              <a:rPr sz="2800" dirty="0">
                <a:solidFill>
                  <a:srgbClr val="C0504D"/>
                </a:solidFill>
                <a:latin typeface="Times New Roman"/>
                <a:cs typeface="Times New Roman"/>
              </a:rPr>
              <a:t>if P is the </a:t>
            </a:r>
            <a:r>
              <a:rPr sz="2800" spc="-5" dirty="0">
                <a:solidFill>
                  <a:srgbClr val="C0504D"/>
                </a:solidFill>
                <a:latin typeface="Times New Roman"/>
                <a:cs typeface="Times New Roman"/>
              </a:rPr>
              <a:t>total number </a:t>
            </a:r>
            <a:r>
              <a:rPr sz="2800" dirty="0">
                <a:solidFill>
                  <a:srgbClr val="C0504D"/>
                </a:solidFill>
                <a:latin typeface="Times New Roman"/>
                <a:cs typeface="Times New Roman"/>
              </a:rPr>
              <a:t>of </a:t>
            </a:r>
            <a:r>
              <a:rPr sz="2800" spc="5" dirty="0">
                <a:solidFill>
                  <a:srgbClr val="C0504D"/>
                </a:solidFill>
                <a:latin typeface="Times New Roman"/>
                <a:cs typeface="Times New Roman"/>
              </a:rPr>
              <a:t> </a:t>
            </a:r>
            <a:r>
              <a:rPr sz="2800" spc="-5" dirty="0">
                <a:solidFill>
                  <a:srgbClr val="C0504D"/>
                </a:solidFill>
                <a:latin typeface="Times New Roman"/>
                <a:cs typeface="Times New Roman"/>
              </a:rPr>
              <a:t>possible</a:t>
            </a:r>
            <a:r>
              <a:rPr sz="2800" spc="-30" dirty="0">
                <a:solidFill>
                  <a:srgbClr val="C0504D"/>
                </a:solidFill>
                <a:latin typeface="Times New Roman"/>
                <a:cs typeface="Times New Roman"/>
              </a:rPr>
              <a:t> </a:t>
            </a:r>
            <a:r>
              <a:rPr sz="2800" spc="-5" dirty="0">
                <a:solidFill>
                  <a:srgbClr val="C0504D"/>
                </a:solidFill>
                <a:latin typeface="Times New Roman"/>
                <a:cs typeface="Times New Roman"/>
              </a:rPr>
              <a:t>passwords</a:t>
            </a:r>
            <a:r>
              <a:rPr sz="2800" spc="-20" dirty="0">
                <a:solidFill>
                  <a:srgbClr val="C0504D"/>
                </a:solidFill>
                <a:latin typeface="Times New Roman"/>
                <a:cs typeface="Times New Roman"/>
              </a:rPr>
              <a:t> </a:t>
            </a:r>
            <a:r>
              <a:rPr sz="2800" spc="-5" dirty="0">
                <a:solidFill>
                  <a:srgbClr val="C0504D"/>
                </a:solidFill>
                <a:latin typeface="Times New Roman"/>
                <a:cs typeface="Times New Roman"/>
              </a:rPr>
              <a:t>and</a:t>
            </a:r>
            <a:r>
              <a:rPr sz="2800" spc="-10" dirty="0">
                <a:solidFill>
                  <a:srgbClr val="C0504D"/>
                </a:solidFill>
                <a:latin typeface="Times New Roman"/>
                <a:cs typeface="Times New Roman"/>
              </a:rPr>
              <a:t> </a:t>
            </a:r>
            <a:r>
              <a:rPr sz="2800" dirty="0">
                <a:solidFill>
                  <a:srgbClr val="C0504D"/>
                </a:solidFill>
                <a:latin typeface="Times New Roman"/>
                <a:cs typeface="Times New Roman"/>
              </a:rPr>
              <a:t>P</a:t>
            </a:r>
            <a:r>
              <a:rPr sz="2775" baseline="-21021" dirty="0">
                <a:solidFill>
                  <a:srgbClr val="C0504D"/>
                </a:solidFill>
                <a:latin typeface="Times New Roman"/>
                <a:cs typeface="Times New Roman"/>
              </a:rPr>
              <a:t>6</a:t>
            </a:r>
            <a:r>
              <a:rPr sz="2800" dirty="0">
                <a:solidFill>
                  <a:srgbClr val="C0504D"/>
                </a:solidFill>
                <a:latin typeface="Times New Roman"/>
                <a:cs typeface="Times New Roman"/>
              </a:rPr>
              <a:t>,</a:t>
            </a:r>
            <a:r>
              <a:rPr sz="2800" spc="5" dirty="0">
                <a:solidFill>
                  <a:srgbClr val="C0504D"/>
                </a:solidFill>
                <a:latin typeface="Times New Roman"/>
                <a:cs typeface="Times New Roman"/>
              </a:rPr>
              <a:t> </a:t>
            </a:r>
            <a:r>
              <a:rPr sz="2800" dirty="0">
                <a:solidFill>
                  <a:srgbClr val="C0504D"/>
                </a:solidFill>
                <a:latin typeface="Times New Roman"/>
                <a:cs typeface="Times New Roman"/>
              </a:rPr>
              <a:t>P</a:t>
            </a:r>
            <a:r>
              <a:rPr sz="2775" baseline="-21021" dirty="0">
                <a:solidFill>
                  <a:srgbClr val="C0504D"/>
                </a:solidFill>
                <a:latin typeface="Times New Roman"/>
                <a:cs typeface="Times New Roman"/>
              </a:rPr>
              <a:t>7</a:t>
            </a:r>
            <a:r>
              <a:rPr sz="2800" dirty="0">
                <a:solidFill>
                  <a:srgbClr val="C0504D"/>
                </a:solidFill>
                <a:latin typeface="Times New Roman"/>
                <a:cs typeface="Times New Roman"/>
              </a:rPr>
              <a:t>,</a:t>
            </a:r>
            <a:r>
              <a:rPr sz="2800" spc="5" dirty="0">
                <a:solidFill>
                  <a:srgbClr val="C0504D"/>
                </a:solidFill>
                <a:latin typeface="Times New Roman"/>
                <a:cs typeface="Times New Roman"/>
              </a:rPr>
              <a:t> </a:t>
            </a:r>
            <a:r>
              <a:rPr sz="2800" dirty="0">
                <a:solidFill>
                  <a:srgbClr val="C0504D"/>
                </a:solidFill>
                <a:latin typeface="Times New Roman"/>
                <a:cs typeface="Times New Roman"/>
              </a:rPr>
              <a:t>P</a:t>
            </a:r>
            <a:r>
              <a:rPr sz="2775" baseline="-21021" dirty="0">
                <a:solidFill>
                  <a:srgbClr val="C0504D"/>
                </a:solidFill>
                <a:latin typeface="Times New Roman"/>
                <a:cs typeface="Times New Roman"/>
              </a:rPr>
              <a:t>8</a:t>
            </a:r>
            <a:r>
              <a:rPr sz="2775" spc="367" baseline="-21021" dirty="0">
                <a:solidFill>
                  <a:srgbClr val="C0504D"/>
                </a:solidFill>
                <a:latin typeface="Times New Roman"/>
                <a:cs typeface="Times New Roman"/>
              </a:rPr>
              <a:t> </a:t>
            </a:r>
            <a:r>
              <a:rPr sz="2800" dirty="0">
                <a:solidFill>
                  <a:srgbClr val="C0504D"/>
                </a:solidFill>
                <a:latin typeface="Times New Roman"/>
                <a:cs typeface="Times New Roman"/>
              </a:rPr>
              <a:t>denote</a:t>
            </a:r>
            <a:r>
              <a:rPr sz="2800" spc="-30" dirty="0">
                <a:solidFill>
                  <a:srgbClr val="C0504D"/>
                </a:solidFill>
                <a:latin typeface="Times New Roman"/>
                <a:cs typeface="Times New Roman"/>
              </a:rPr>
              <a:t> </a:t>
            </a:r>
            <a:r>
              <a:rPr sz="2800" dirty="0">
                <a:solidFill>
                  <a:srgbClr val="C0504D"/>
                </a:solidFill>
                <a:latin typeface="Times New Roman"/>
                <a:cs typeface="Times New Roman"/>
              </a:rPr>
              <a:t>the </a:t>
            </a:r>
            <a:r>
              <a:rPr sz="2800" spc="-685" dirty="0">
                <a:solidFill>
                  <a:srgbClr val="C0504D"/>
                </a:solidFill>
                <a:latin typeface="Times New Roman"/>
                <a:cs typeface="Times New Roman"/>
              </a:rPr>
              <a:t> </a:t>
            </a:r>
            <a:r>
              <a:rPr sz="2800" spc="-5" dirty="0">
                <a:solidFill>
                  <a:srgbClr val="C0504D"/>
                </a:solidFill>
                <a:latin typeface="Times New Roman"/>
                <a:cs typeface="Times New Roman"/>
              </a:rPr>
              <a:t>number</a:t>
            </a:r>
            <a:r>
              <a:rPr sz="2800" spc="-10" dirty="0">
                <a:solidFill>
                  <a:srgbClr val="C0504D"/>
                </a:solidFill>
                <a:latin typeface="Times New Roman"/>
                <a:cs typeface="Times New Roman"/>
              </a:rPr>
              <a:t> </a:t>
            </a:r>
            <a:r>
              <a:rPr sz="2800" dirty="0">
                <a:solidFill>
                  <a:srgbClr val="C0504D"/>
                </a:solidFill>
                <a:latin typeface="Times New Roman"/>
                <a:cs typeface="Times New Roman"/>
              </a:rPr>
              <a:t>of	</a:t>
            </a:r>
            <a:r>
              <a:rPr sz="2800" spc="-5" dirty="0">
                <a:solidFill>
                  <a:srgbClr val="C0504D"/>
                </a:solidFill>
                <a:latin typeface="Times New Roman"/>
                <a:cs typeface="Times New Roman"/>
              </a:rPr>
              <a:t>passwords </a:t>
            </a:r>
            <a:r>
              <a:rPr sz="2800" dirty="0">
                <a:solidFill>
                  <a:srgbClr val="C0504D"/>
                </a:solidFill>
                <a:latin typeface="Times New Roman"/>
                <a:cs typeface="Times New Roman"/>
              </a:rPr>
              <a:t>of length 6,7, </a:t>
            </a:r>
            <a:r>
              <a:rPr sz="2800" spc="-5" dirty="0">
                <a:solidFill>
                  <a:srgbClr val="C0504D"/>
                </a:solidFill>
                <a:latin typeface="Times New Roman"/>
                <a:cs typeface="Times New Roman"/>
              </a:rPr>
              <a:t>and </a:t>
            </a:r>
            <a:r>
              <a:rPr sz="2800" dirty="0">
                <a:solidFill>
                  <a:srgbClr val="C0504D"/>
                </a:solidFill>
                <a:latin typeface="Times New Roman"/>
                <a:cs typeface="Times New Roman"/>
              </a:rPr>
              <a:t>8, </a:t>
            </a:r>
            <a:r>
              <a:rPr sz="2800" spc="5" dirty="0">
                <a:solidFill>
                  <a:srgbClr val="C0504D"/>
                </a:solidFill>
                <a:latin typeface="Times New Roman"/>
                <a:cs typeface="Times New Roman"/>
              </a:rPr>
              <a:t> </a:t>
            </a:r>
            <a:r>
              <a:rPr sz="2800" spc="-20" dirty="0">
                <a:solidFill>
                  <a:srgbClr val="C0504D"/>
                </a:solidFill>
                <a:latin typeface="Times New Roman"/>
                <a:cs typeface="Times New Roman"/>
              </a:rPr>
              <a:t>respectively,</a:t>
            </a:r>
            <a:r>
              <a:rPr sz="2800" spc="-30" dirty="0">
                <a:solidFill>
                  <a:srgbClr val="C0504D"/>
                </a:solidFill>
                <a:latin typeface="Times New Roman"/>
                <a:cs typeface="Times New Roman"/>
              </a:rPr>
              <a:t> </a:t>
            </a:r>
            <a:r>
              <a:rPr sz="2800" spc="-5" dirty="0">
                <a:solidFill>
                  <a:srgbClr val="C0504D"/>
                </a:solidFill>
                <a:latin typeface="Times New Roman"/>
                <a:cs typeface="Times New Roman"/>
              </a:rPr>
              <a:t>then</a:t>
            </a:r>
            <a:r>
              <a:rPr sz="2800" spc="-15" dirty="0">
                <a:solidFill>
                  <a:srgbClr val="C0504D"/>
                </a:solidFill>
                <a:latin typeface="Times New Roman"/>
                <a:cs typeface="Times New Roman"/>
              </a:rPr>
              <a:t> </a:t>
            </a:r>
            <a:r>
              <a:rPr sz="2800" dirty="0">
                <a:solidFill>
                  <a:srgbClr val="C0504D"/>
                </a:solidFill>
                <a:latin typeface="Times New Roman"/>
                <a:cs typeface="Times New Roman"/>
              </a:rPr>
              <a:t>P</a:t>
            </a:r>
            <a:r>
              <a:rPr sz="2800" spc="-105" dirty="0">
                <a:solidFill>
                  <a:srgbClr val="C0504D"/>
                </a:solidFill>
                <a:latin typeface="Times New Roman"/>
                <a:cs typeface="Times New Roman"/>
              </a:rPr>
              <a:t> </a:t>
            </a:r>
            <a:r>
              <a:rPr sz="2800" dirty="0">
                <a:solidFill>
                  <a:srgbClr val="C0504D"/>
                </a:solidFill>
                <a:latin typeface="Times New Roman"/>
                <a:cs typeface="Times New Roman"/>
              </a:rPr>
              <a:t>=</a:t>
            </a:r>
            <a:r>
              <a:rPr sz="2800" spc="-10" dirty="0">
                <a:solidFill>
                  <a:srgbClr val="C0504D"/>
                </a:solidFill>
                <a:latin typeface="Times New Roman"/>
                <a:cs typeface="Times New Roman"/>
              </a:rPr>
              <a:t> </a:t>
            </a:r>
            <a:r>
              <a:rPr sz="2800" dirty="0">
                <a:solidFill>
                  <a:srgbClr val="C0504D"/>
                </a:solidFill>
                <a:latin typeface="Times New Roman"/>
                <a:cs typeface="Times New Roman"/>
              </a:rPr>
              <a:t>P</a:t>
            </a:r>
            <a:r>
              <a:rPr sz="2775" baseline="-21021" dirty="0">
                <a:solidFill>
                  <a:srgbClr val="C0504D"/>
                </a:solidFill>
                <a:latin typeface="Times New Roman"/>
                <a:cs typeface="Times New Roman"/>
              </a:rPr>
              <a:t>6</a:t>
            </a:r>
            <a:r>
              <a:rPr sz="2800" dirty="0">
                <a:solidFill>
                  <a:srgbClr val="C0504D"/>
                </a:solidFill>
                <a:latin typeface="Times New Roman"/>
                <a:cs typeface="Times New Roman"/>
              </a:rPr>
              <a:t>+P</a:t>
            </a:r>
            <a:r>
              <a:rPr sz="2775" baseline="-21021" dirty="0">
                <a:solidFill>
                  <a:srgbClr val="C0504D"/>
                </a:solidFill>
                <a:latin typeface="Times New Roman"/>
                <a:cs typeface="Times New Roman"/>
              </a:rPr>
              <a:t>7</a:t>
            </a:r>
            <a:r>
              <a:rPr sz="2800" dirty="0">
                <a:solidFill>
                  <a:srgbClr val="C0504D"/>
                </a:solidFill>
                <a:latin typeface="Times New Roman"/>
                <a:cs typeface="Times New Roman"/>
              </a:rPr>
              <a:t>+P</a:t>
            </a:r>
            <a:r>
              <a:rPr sz="2775" baseline="-21021" dirty="0">
                <a:solidFill>
                  <a:srgbClr val="C0504D"/>
                </a:solidFill>
                <a:latin typeface="Times New Roman"/>
                <a:cs typeface="Times New Roman"/>
              </a:rPr>
              <a:t>8</a:t>
            </a:r>
            <a:endParaRPr sz="2775" baseline="-21021">
              <a:latin typeface="Times New Roman"/>
              <a:cs typeface="Times New Roman"/>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7</a:t>
            </a:fld>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8</a:t>
            </a:fld>
            <a:endParaRPr dirty="0"/>
          </a:p>
        </p:txBody>
      </p:sp>
      <p:sp>
        <p:nvSpPr>
          <p:cNvPr id="2" name="object 2"/>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dirty="0"/>
              <a:t>Password</a:t>
            </a:r>
            <a:r>
              <a:rPr spc="-45" dirty="0"/>
              <a:t> </a:t>
            </a:r>
            <a:r>
              <a:rPr spc="-5" dirty="0"/>
              <a:t>Example</a:t>
            </a:r>
          </a:p>
        </p:txBody>
      </p:sp>
      <p:sp>
        <p:nvSpPr>
          <p:cNvPr id="3" name="object 3"/>
          <p:cNvSpPr txBox="1"/>
          <p:nvPr/>
        </p:nvSpPr>
        <p:spPr>
          <a:xfrm>
            <a:off x="497840" y="1089152"/>
            <a:ext cx="8090534" cy="4195445"/>
          </a:xfrm>
          <a:prstGeom prst="rect">
            <a:avLst/>
          </a:prstGeom>
        </p:spPr>
        <p:txBody>
          <a:bodyPr vert="horz" wrap="square" lIns="0" tIns="12700" rIns="0" bIns="0" rtlCol="0">
            <a:spAutoFit/>
          </a:bodyPr>
          <a:lstStyle/>
          <a:p>
            <a:pPr marL="393065" marR="30480" indent="-342900">
              <a:lnSpc>
                <a:spcPct val="100000"/>
              </a:lnSpc>
              <a:spcBef>
                <a:spcPts val="100"/>
              </a:spcBef>
            </a:pPr>
            <a:r>
              <a:rPr sz="2400" spc="-5" dirty="0">
                <a:latin typeface="Times New Roman"/>
                <a:cs typeface="Times New Roman"/>
              </a:rPr>
              <a:t>P</a:t>
            </a:r>
            <a:r>
              <a:rPr sz="2400" spc="-7" baseline="-20833" dirty="0">
                <a:latin typeface="Times New Roman"/>
                <a:cs typeface="Times New Roman"/>
              </a:rPr>
              <a:t>6</a:t>
            </a:r>
            <a:r>
              <a:rPr sz="2400" spc="300" baseline="-20833" dirty="0">
                <a:latin typeface="Times New Roman"/>
                <a:cs typeface="Times New Roman"/>
              </a:rPr>
              <a:t> </a:t>
            </a:r>
            <a:r>
              <a:rPr sz="2400" dirty="0">
                <a:latin typeface="Times New Roman"/>
                <a:cs typeface="Times New Roman"/>
              </a:rPr>
              <a:t>= </a:t>
            </a:r>
            <a:r>
              <a:rPr sz="2400" spc="-5" dirty="0">
                <a:latin typeface="Times New Roman"/>
                <a:cs typeface="Times New Roman"/>
              </a:rPr>
              <a:t>number </a:t>
            </a:r>
            <a:r>
              <a:rPr sz="2400" dirty="0">
                <a:latin typeface="Times New Roman"/>
                <a:cs typeface="Times New Roman"/>
              </a:rPr>
              <a:t>of </a:t>
            </a:r>
            <a:r>
              <a:rPr sz="2400" spc="-5" dirty="0">
                <a:latin typeface="Times New Roman"/>
                <a:cs typeface="Times New Roman"/>
              </a:rPr>
              <a:t>six</a:t>
            </a:r>
            <a:r>
              <a:rPr sz="2400" spc="5" dirty="0">
                <a:latin typeface="Times New Roman"/>
                <a:cs typeface="Times New Roman"/>
              </a:rPr>
              <a:t> </a:t>
            </a:r>
            <a:r>
              <a:rPr sz="2400" u="heavy" spc="-5" dirty="0">
                <a:uFill>
                  <a:solidFill>
                    <a:srgbClr val="000000"/>
                  </a:solidFill>
                </a:uFill>
                <a:latin typeface="Times New Roman"/>
                <a:cs typeface="Times New Roman"/>
              </a:rPr>
              <a:t>character</a:t>
            </a:r>
            <a:r>
              <a:rPr sz="2400" spc="-10" dirty="0">
                <a:latin typeface="Times New Roman"/>
                <a:cs typeface="Times New Roman"/>
              </a:rPr>
              <a:t> </a:t>
            </a:r>
            <a:r>
              <a:rPr sz="2400" spc="-5" dirty="0">
                <a:latin typeface="Times New Roman"/>
                <a:cs typeface="Times New Roman"/>
              </a:rPr>
              <a:t>(digits </a:t>
            </a:r>
            <a:r>
              <a:rPr sz="2400" dirty="0">
                <a:latin typeface="Times New Roman"/>
                <a:cs typeface="Times New Roman"/>
              </a:rPr>
              <a:t>and</a:t>
            </a:r>
            <a:r>
              <a:rPr sz="2400" spc="5" dirty="0">
                <a:latin typeface="Times New Roman"/>
                <a:cs typeface="Times New Roman"/>
              </a:rPr>
              <a:t> </a:t>
            </a:r>
            <a:r>
              <a:rPr sz="2400" spc="-5" dirty="0">
                <a:latin typeface="Times New Roman"/>
                <a:cs typeface="Times New Roman"/>
              </a:rPr>
              <a:t>capital</a:t>
            </a:r>
            <a:r>
              <a:rPr sz="2400" spc="-20" dirty="0">
                <a:latin typeface="Times New Roman"/>
                <a:cs typeface="Times New Roman"/>
              </a:rPr>
              <a:t> </a:t>
            </a:r>
            <a:r>
              <a:rPr sz="2400" spc="-5" dirty="0">
                <a:latin typeface="Times New Roman"/>
                <a:cs typeface="Times New Roman"/>
              </a:rPr>
              <a:t>letters)</a:t>
            </a:r>
            <a:r>
              <a:rPr sz="2400" spc="-15" dirty="0">
                <a:latin typeface="Times New Roman"/>
                <a:cs typeface="Times New Roman"/>
              </a:rPr>
              <a:t> </a:t>
            </a:r>
            <a:r>
              <a:rPr sz="2400" spc="-5" dirty="0">
                <a:latin typeface="Times New Roman"/>
                <a:cs typeface="Times New Roman"/>
              </a:rPr>
              <a:t>passwords </a:t>
            </a:r>
            <a:r>
              <a:rPr sz="2400" spc="-585" dirty="0">
                <a:latin typeface="Times New Roman"/>
                <a:cs typeface="Times New Roman"/>
              </a:rPr>
              <a:t> </a:t>
            </a:r>
            <a:r>
              <a:rPr sz="2400" spc="-5" dirty="0">
                <a:latin typeface="Times New Roman"/>
                <a:cs typeface="Times New Roman"/>
              </a:rPr>
              <a:t>containing</a:t>
            </a:r>
            <a:r>
              <a:rPr sz="2400" spc="-25" dirty="0">
                <a:latin typeface="Times New Roman"/>
                <a:cs typeface="Times New Roman"/>
              </a:rPr>
              <a:t> </a:t>
            </a:r>
            <a:r>
              <a:rPr sz="2400" dirty="0">
                <a:latin typeface="Times New Roman"/>
                <a:cs typeface="Times New Roman"/>
              </a:rPr>
              <a:t>at</a:t>
            </a:r>
            <a:r>
              <a:rPr sz="2400" spc="-10" dirty="0">
                <a:latin typeface="Times New Roman"/>
                <a:cs typeface="Times New Roman"/>
              </a:rPr>
              <a:t> </a:t>
            </a:r>
            <a:r>
              <a:rPr sz="2400" spc="-5" dirty="0">
                <a:latin typeface="Times New Roman"/>
                <a:cs typeface="Times New Roman"/>
              </a:rPr>
              <a:t>least</a:t>
            </a:r>
            <a:r>
              <a:rPr sz="2400" spc="-20" dirty="0">
                <a:latin typeface="Times New Roman"/>
                <a:cs typeface="Times New Roman"/>
              </a:rPr>
              <a:t> </a:t>
            </a:r>
            <a:r>
              <a:rPr sz="2400" dirty="0">
                <a:latin typeface="Times New Roman"/>
                <a:cs typeface="Times New Roman"/>
              </a:rPr>
              <a:t>one</a:t>
            </a:r>
            <a:r>
              <a:rPr sz="2400" spc="-5" dirty="0">
                <a:latin typeface="Times New Roman"/>
                <a:cs typeface="Times New Roman"/>
              </a:rPr>
              <a:t> digit</a:t>
            </a:r>
            <a:endParaRPr sz="2400">
              <a:latin typeface="Times New Roman"/>
              <a:cs typeface="Times New Roman"/>
            </a:endParaRPr>
          </a:p>
          <a:p>
            <a:pPr marL="393700" marR="43180" indent="-342900">
              <a:lnSpc>
                <a:spcPct val="100000"/>
              </a:lnSpc>
              <a:spcBef>
                <a:spcPts val="575"/>
              </a:spcBef>
            </a:pPr>
            <a:r>
              <a:rPr sz="2400" dirty="0">
                <a:latin typeface="Times New Roman"/>
                <a:cs typeface="Times New Roman"/>
              </a:rPr>
              <a:t>= </a:t>
            </a:r>
            <a:r>
              <a:rPr sz="2400" spc="-5" dirty="0">
                <a:latin typeface="Times New Roman"/>
                <a:cs typeface="Times New Roman"/>
              </a:rPr>
              <a:t>(total</a:t>
            </a:r>
            <a:r>
              <a:rPr sz="2400" spc="-10" dirty="0">
                <a:latin typeface="Times New Roman"/>
                <a:cs typeface="Times New Roman"/>
              </a:rPr>
              <a:t> </a:t>
            </a:r>
            <a:r>
              <a:rPr sz="2400" spc="-5" dirty="0">
                <a:latin typeface="Times New Roman"/>
                <a:cs typeface="Times New Roman"/>
              </a:rPr>
              <a:t>number </a:t>
            </a:r>
            <a:r>
              <a:rPr sz="2400" dirty="0">
                <a:latin typeface="Times New Roman"/>
                <a:cs typeface="Times New Roman"/>
              </a:rPr>
              <a:t>of </a:t>
            </a:r>
            <a:r>
              <a:rPr sz="2400" spc="-5" dirty="0">
                <a:latin typeface="Times New Roman"/>
                <a:cs typeface="Times New Roman"/>
              </a:rPr>
              <a:t>six</a:t>
            </a:r>
            <a:r>
              <a:rPr sz="2400" spc="5" dirty="0">
                <a:latin typeface="Times New Roman"/>
                <a:cs typeface="Times New Roman"/>
              </a:rPr>
              <a:t> </a:t>
            </a:r>
            <a:r>
              <a:rPr sz="2400" spc="-5" dirty="0">
                <a:latin typeface="Times New Roman"/>
                <a:cs typeface="Times New Roman"/>
              </a:rPr>
              <a:t>character</a:t>
            </a:r>
            <a:r>
              <a:rPr sz="2400" spc="-10" dirty="0">
                <a:latin typeface="Times New Roman"/>
                <a:cs typeface="Times New Roman"/>
              </a:rPr>
              <a:t> </a:t>
            </a:r>
            <a:r>
              <a:rPr sz="2400" spc="-5" dirty="0">
                <a:latin typeface="Times New Roman"/>
                <a:cs typeface="Times New Roman"/>
              </a:rPr>
              <a:t>passwords)</a:t>
            </a:r>
            <a:r>
              <a:rPr sz="2400" spc="5" dirty="0">
                <a:latin typeface="Times New Roman"/>
                <a:cs typeface="Times New Roman"/>
              </a:rPr>
              <a:t> </a:t>
            </a:r>
            <a:r>
              <a:rPr sz="2400" spc="-5" dirty="0">
                <a:latin typeface="Times New Roman"/>
                <a:cs typeface="Times New Roman"/>
              </a:rPr>
              <a:t>minus</a:t>
            </a:r>
            <a:r>
              <a:rPr sz="2400" dirty="0">
                <a:latin typeface="Times New Roman"/>
                <a:cs typeface="Times New Roman"/>
              </a:rPr>
              <a:t> </a:t>
            </a:r>
            <a:r>
              <a:rPr sz="2400" spc="-5" dirty="0">
                <a:latin typeface="Times New Roman"/>
                <a:cs typeface="Times New Roman"/>
              </a:rPr>
              <a:t>(number </a:t>
            </a:r>
            <a:r>
              <a:rPr sz="2400" dirty="0">
                <a:latin typeface="Times New Roman"/>
                <a:cs typeface="Times New Roman"/>
              </a:rPr>
              <a:t>of</a:t>
            </a:r>
            <a:r>
              <a:rPr sz="2400" spc="5" dirty="0">
                <a:latin typeface="Times New Roman"/>
                <a:cs typeface="Times New Roman"/>
              </a:rPr>
              <a:t> </a:t>
            </a:r>
            <a:r>
              <a:rPr sz="2400" spc="-5" dirty="0">
                <a:latin typeface="Times New Roman"/>
                <a:cs typeface="Times New Roman"/>
              </a:rPr>
              <a:t>six </a:t>
            </a:r>
            <a:r>
              <a:rPr sz="2400" spc="-585" dirty="0">
                <a:latin typeface="Times New Roman"/>
                <a:cs typeface="Times New Roman"/>
              </a:rPr>
              <a:t> </a:t>
            </a:r>
            <a:r>
              <a:rPr sz="2400" spc="-5" dirty="0">
                <a:latin typeface="Times New Roman"/>
                <a:cs typeface="Times New Roman"/>
              </a:rPr>
              <a:t>character</a:t>
            </a:r>
            <a:r>
              <a:rPr sz="2400" spc="-15" dirty="0">
                <a:latin typeface="Times New Roman"/>
                <a:cs typeface="Times New Roman"/>
              </a:rPr>
              <a:t> </a:t>
            </a:r>
            <a:r>
              <a:rPr sz="2400" spc="-5" dirty="0">
                <a:latin typeface="Times New Roman"/>
                <a:cs typeface="Times New Roman"/>
              </a:rPr>
              <a:t>passwords</a:t>
            </a:r>
            <a:r>
              <a:rPr sz="2400" dirty="0">
                <a:latin typeface="Times New Roman"/>
                <a:cs typeface="Times New Roman"/>
              </a:rPr>
              <a:t> </a:t>
            </a:r>
            <a:r>
              <a:rPr sz="2400" spc="-5" dirty="0">
                <a:latin typeface="Times New Roman"/>
                <a:cs typeface="Times New Roman"/>
              </a:rPr>
              <a:t>containing</a:t>
            </a:r>
            <a:r>
              <a:rPr sz="2400" spc="-20" dirty="0">
                <a:latin typeface="Times New Roman"/>
                <a:cs typeface="Times New Roman"/>
              </a:rPr>
              <a:t> </a:t>
            </a:r>
            <a:r>
              <a:rPr sz="2400" dirty="0">
                <a:latin typeface="Times New Roman"/>
                <a:cs typeface="Times New Roman"/>
              </a:rPr>
              <a:t>no </a:t>
            </a:r>
            <a:r>
              <a:rPr sz="2400" spc="-5" dirty="0">
                <a:latin typeface="Times New Roman"/>
                <a:cs typeface="Times New Roman"/>
              </a:rPr>
              <a:t>digits).</a:t>
            </a:r>
            <a:endParaRPr sz="2400">
              <a:latin typeface="Times New Roman"/>
              <a:cs typeface="Times New Roman"/>
            </a:endParaRPr>
          </a:p>
          <a:p>
            <a:pPr marL="50800">
              <a:lnSpc>
                <a:spcPct val="100000"/>
              </a:lnSpc>
              <a:spcBef>
                <a:spcPts val="575"/>
              </a:spcBef>
            </a:pPr>
            <a:r>
              <a:rPr sz="2400" dirty="0">
                <a:solidFill>
                  <a:srgbClr val="E46C0A"/>
                </a:solidFill>
                <a:latin typeface="Times New Roman"/>
                <a:cs typeface="Times New Roman"/>
              </a:rPr>
              <a:t>= </a:t>
            </a:r>
            <a:r>
              <a:rPr sz="2400" spc="-5" dirty="0">
                <a:solidFill>
                  <a:srgbClr val="E46C0A"/>
                </a:solidFill>
                <a:latin typeface="Times New Roman"/>
                <a:cs typeface="Times New Roman"/>
              </a:rPr>
              <a:t>(26+10)(26+10)(26+10)(26+10)(26+10) </a:t>
            </a:r>
            <a:r>
              <a:rPr sz="2400" dirty="0">
                <a:solidFill>
                  <a:srgbClr val="E46C0A"/>
                </a:solidFill>
                <a:latin typeface="Times New Roman"/>
                <a:cs typeface="Times New Roman"/>
              </a:rPr>
              <a:t>–</a:t>
            </a:r>
            <a:endParaRPr sz="2400">
              <a:latin typeface="Times New Roman"/>
              <a:cs typeface="Times New Roman"/>
            </a:endParaRPr>
          </a:p>
          <a:p>
            <a:pPr marL="393700">
              <a:lnSpc>
                <a:spcPct val="100000"/>
              </a:lnSpc>
            </a:pPr>
            <a:r>
              <a:rPr sz="2400" spc="-5" dirty="0">
                <a:solidFill>
                  <a:srgbClr val="E46C0A"/>
                </a:solidFill>
                <a:latin typeface="Times New Roman"/>
                <a:cs typeface="Times New Roman"/>
              </a:rPr>
              <a:t>(26)(26)(26)(26)(26)(26)</a:t>
            </a:r>
            <a:r>
              <a:rPr sz="2400" spc="15" dirty="0">
                <a:solidFill>
                  <a:srgbClr val="E46C0A"/>
                </a:solidFill>
                <a:latin typeface="Times New Roman"/>
                <a:cs typeface="Times New Roman"/>
              </a:rPr>
              <a:t> </a:t>
            </a:r>
            <a:r>
              <a:rPr sz="2400" dirty="0">
                <a:solidFill>
                  <a:srgbClr val="E46C0A"/>
                </a:solidFill>
                <a:latin typeface="Times New Roman"/>
                <a:cs typeface="Times New Roman"/>
              </a:rPr>
              <a:t>=</a:t>
            </a:r>
            <a:r>
              <a:rPr sz="2400" spc="-10" dirty="0">
                <a:solidFill>
                  <a:srgbClr val="E46C0A"/>
                </a:solidFill>
                <a:latin typeface="Times New Roman"/>
                <a:cs typeface="Times New Roman"/>
              </a:rPr>
              <a:t> </a:t>
            </a:r>
            <a:r>
              <a:rPr sz="2400" spc="-5" dirty="0">
                <a:solidFill>
                  <a:srgbClr val="E46C0A"/>
                </a:solidFill>
                <a:latin typeface="Times New Roman"/>
                <a:cs typeface="Times New Roman"/>
              </a:rPr>
              <a:t>36</a:t>
            </a:r>
            <a:r>
              <a:rPr sz="2400" spc="-7" baseline="24305" dirty="0">
                <a:solidFill>
                  <a:srgbClr val="E46C0A"/>
                </a:solidFill>
                <a:latin typeface="Times New Roman"/>
                <a:cs typeface="Times New Roman"/>
              </a:rPr>
              <a:t>6 </a:t>
            </a:r>
            <a:r>
              <a:rPr sz="2400" dirty="0">
                <a:solidFill>
                  <a:srgbClr val="E46C0A"/>
                </a:solidFill>
                <a:latin typeface="Times New Roman"/>
                <a:cs typeface="Times New Roman"/>
              </a:rPr>
              <a:t>–</a:t>
            </a:r>
            <a:r>
              <a:rPr sz="2400" spc="-5" dirty="0">
                <a:solidFill>
                  <a:srgbClr val="E46C0A"/>
                </a:solidFill>
                <a:latin typeface="Times New Roman"/>
                <a:cs typeface="Times New Roman"/>
              </a:rPr>
              <a:t> </a:t>
            </a:r>
            <a:r>
              <a:rPr sz="2400" dirty="0">
                <a:solidFill>
                  <a:srgbClr val="E46C0A"/>
                </a:solidFill>
                <a:latin typeface="Times New Roman"/>
                <a:cs typeface="Times New Roman"/>
              </a:rPr>
              <a:t>26</a:t>
            </a:r>
            <a:r>
              <a:rPr sz="2400" baseline="24305" dirty="0">
                <a:solidFill>
                  <a:srgbClr val="E46C0A"/>
                </a:solidFill>
                <a:latin typeface="Times New Roman"/>
                <a:cs typeface="Times New Roman"/>
              </a:rPr>
              <a:t>6</a:t>
            </a:r>
            <a:r>
              <a:rPr sz="2400" spc="284" baseline="24305" dirty="0">
                <a:solidFill>
                  <a:srgbClr val="E46C0A"/>
                </a:solidFill>
                <a:latin typeface="Times New Roman"/>
                <a:cs typeface="Times New Roman"/>
              </a:rPr>
              <a:t> </a:t>
            </a:r>
            <a:r>
              <a:rPr sz="2400" dirty="0">
                <a:solidFill>
                  <a:srgbClr val="E46C0A"/>
                </a:solidFill>
                <a:latin typeface="Times New Roman"/>
                <a:cs typeface="Times New Roman"/>
              </a:rPr>
              <a:t>=</a:t>
            </a:r>
            <a:r>
              <a:rPr sz="2400" spc="-5" dirty="0">
                <a:solidFill>
                  <a:srgbClr val="E46C0A"/>
                </a:solidFill>
                <a:latin typeface="Times New Roman"/>
                <a:cs typeface="Times New Roman"/>
              </a:rPr>
              <a:t> </a:t>
            </a:r>
            <a:r>
              <a:rPr sz="2400" dirty="0">
                <a:solidFill>
                  <a:srgbClr val="E46C0A"/>
                </a:solidFill>
                <a:latin typeface="Times New Roman"/>
                <a:cs typeface="Times New Roman"/>
              </a:rPr>
              <a:t>1,867,866,560</a:t>
            </a:r>
            <a:endParaRPr sz="2400">
              <a:latin typeface="Times New Roman"/>
              <a:cs typeface="Times New Roman"/>
            </a:endParaRPr>
          </a:p>
          <a:p>
            <a:pPr>
              <a:lnSpc>
                <a:spcPct val="100000"/>
              </a:lnSpc>
              <a:spcBef>
                <a:spcPts val="5"/>
              </a:spcBef>
            </a:pPr>
            <a:endParaRPr sz="2500">
              <a:latin typeface="Times New Roman"/>
              <a:cs typeface="Times New Roman"/>
            </a:endParaRPr>
          </a:p>
          <a:p>
            <a:pPr marL="393700" marR="88900" indent="-342900" algn="just">
              <a:lnSpc>
                <a:spcPct val="100000"/>
              </a:lnSpc>
            </a:pPr>
            <a:r>
              <a:rPr sz="2400" dirty="0">
                <a:solidFill>
                  <a:srgbClr val="FF0000"/>
                </a:solidFill>
                <a:latin typeface="Times New Roman"/>
                <a:cs typeface="Times New Roman"/>
              </a:rPr>
              <a:t>Why? </a:t>
            </a:r>
            <a:r>
              <a:rPr sz="2400" spc="-5" dirty="0">
                <a:latin typeface="Times New Roman"/>
                <a:cs typeface="Times New Roman"/>
              </a:rPr>
              <a:t>There are </a:t>
            </a:r>
            <a:r>
              <a:rPr sz="2400" dirty="0">
                <a:latin typeface="Times New Roman"/>
                <a:cs typeface="Times New Roman"/>
              </a:rPr>
              <a:t>26 +10 = 36 </a:t>
            </a:r>
            <a:r>
              <a:rPr sz="2400" spc="-5" dirty="0">
                <a:latin typeface="Times New Roman"/>
                <a:cs typeface="Times New Roman"/>
              </a:rPr>
              <a:t>symbols to make </a:t>
            </a:r>
            <a:r>
              <a:rPr sz="2400" dirty="0">
                <a:latin typeface="Times New Roman"/>
                <a:cs typeface="Times New Roman"/>
              </a:rPr>
              <a:t>up </a:t>
            </a:r>
            <a:r>
              <a:rPr sz="2400" spc="-5" dirty="0">
                <a:latin typeface="Times New Roman"/>
                <a:cs typeface="Times New Roman"/>
              </a:rPr>
              <a:t>the passwords; </a:t>
            </a:r>
            <a:r>
              <a:rPr sz="2400" spc="-585" dirty="0">
                <a:latin typeface="Times New Roman"/>
                <a:cs typeface="Times New Roman"/>
              </a:rPr>
              <a:t> </a:t>
            </a:r>
            <a:r>
              <a:rPr sz="2400" spc="-5" dirty="0">
                <a:latin typeface="Times New Roman"/>
                <a:cs typeface="Times New Roman"/>
              </a:rPr>
              <a:t>Note that there are </a:t>
            </a:r>
            <a:r>
              <a:rPr sz="2400" dirty="0">
                <a:latin typeface="Times New Roman"/>
                <a:cs typeface="Times New Roman"/>
              </a:rPr>
              <a:t>36</a:t>
            </a:r>
            <a:r>
              <a:rPr sz="2400" baseline="24305" dirty="0">
                <a:latin typeface="Times New Roman"/>
                <a:cs typeface="Times New Roman"/>
              </a:rPr>
              <a:t>6 </a:t>
            </a:r>
            <a:r>
              <a:rPr sz="2400" spc="-5" dirty="0">
                <a:latin typeface="Times New Roman"/>
                <a:cs typeface="Times New Roman"/>
              </a:rPr>
              <a:t>six-character strings made </a:t>
            </a:r>
            <a:r>
              <a:rPr sz="2400" dirty="0">
                <a:latin typeface="Times New Roman"/>
                <a:cs typeface="Times New Roman"/>
              </a:rPr>
              <a:t>up of </a:t>
            </a:r>
            <a:r>
              <a:rPr sz="2400" spc="-10" dirty="0">
                <a:latin typeface="Times New Roman"/>
                <a:cs typeface="Times New Roman"/>
              </a:rPr>
              <a:t>upper- </a:t>
            </a:r>
            <a:r>
              <a:rPr sz="2400" spc="-585" dirty="0">
                <a:latin typeface="Times New Roman"/>
                <a:cs typeface="Times New Roman"/>
              </a:rPr>
              <a:t> </a:t>
            </a:r>
            <a:r>
              <a:rPr sz="2400" dirty="0">
                <a:latin typeface="Times New Roman"/>
                <a:cs typeface="Times New Roman"/>
              </a:rPr>
              <a:t>case </a:t>
            </a:r>
            <a:r>
              <a:rPr sz="2400" spc="-5" dirty="0">
                <a:latin typeface="Times New Roman"/>
                <a:cs typeface="Times New Roman"/>
              </a:rPr>
              <a:t>letters </a:t>
            </a:r>
            <a:r>
              <a:rPr sz="2400" dirty="0">
                <a:latin typeface="Times New Roman"/>
                <a:cs typeface="Times New Roman"/>
              </a:rPr>
              <a:t>and </a:t>
            </a:r>
            <a:r>
              <a:rPr sz="2400" spc="-5" dirty="0">
                <a:latin typeface="Times New Roman"/>
                <a:cs typeface="Times New Roman"/>
              </a:rPr>
              <a:t>digits, </a:t>
            </a:r>
            <a:r>
              <a:rPr sz="2400" dirty="0">
                <a:latin typeface="Times New Roman"/>
                <a:cs typeface="Times New Roman"/>
              </a:rPr>
              <a:t>and 26</a:t>
            </a:r>
            <a:r>
              <a:rPr sz="2400" baseline="24305" dirty="0">
                <a:latin typeface="Times New Roman"/>
                <a:cs typeface="Times New Roman"/>
              </a:rPr>
              <a:t>6 </a:t>
            </a:r>
            <a:r>
              <a:rPr sz="2400" dirty="0">
                <a:latin typeface="Times New Roman"/>
                <a:cs typeface="Times New Roman"/>
              </a:rPr>
              <a:t>of </a:t>
            </a:r>
            <a:r>
              <a:rPr sz="2400" spc="-5" dirty="0">
                <a:latin typeface="Times New Roman"/>
                <a:cs typeface="Times New Roman"/>
              </a:rPr>
              <a:t>them are made </a:t>
            </a:r>
            <a:r>
              <a:rPr sz="2400" dirty="0">
                <a:latin typeface="Times New Roman"/>
                <a:cs typeface="Times New Roman"/>
              </a:rPr>
              <a:t>up </a:t>
            </a:r>
            <a:r>
              <a:rPr sz="2400" spc="-5" dirty="0">
                <a:latin typeface="Times New Roman"/>
                <a:cs typeface="Times New Roman"/>
              </a:rPr>
              <a:t>entirely </a:t>
            </a:r>
            <a:r>
              <a:rPr sz="2400" dirty="0">
                <a:latin typeface="Times New Roman"/>
                <a:cs typeface="Times New Roman"/>
              </a:rPr>
              <a:t>of </a:t>
            </a:r>
            <a:r>
              <a:rPr sz="2400" spc="-585" dirty="0">
                <a:latin typeface="Times New Roman"/>
                <a:cs typeface="Times New Roman"/>
              </a:rPr>
              <a:t> </a:t>
            </a:r>
            <a:r>
              <a:rPr sz="2400" spc="-5" dirty="0">
                <a:latin typeface="Times New Roman"/>
                <a:cs typeface="Times New Roman"/>
              </a:rPr>
              <a:t>letters,</a:t>
            </a:r>
            <a:r>
              <a:rPr sz="2400" spc="-15" dirty="0">
                <a:latin typeface="Times New Roman"/>
                <a:cs typeface="Times New Roman"/>
              </a:rPr>
              <a:t> </a:t>
            </a:r>
            <a:r>
              <a:rPr sz="2400" dirty="0">
                <a:latin typeface="Times New Roman"/>
                <a:cs typeface="Times New Roman"/>
              </a:rPr>
              <a:t>so </a:t>
            </a:r>
            <a:r>
              <a:rPr sz="2400" spc="-5" dirty="0">
                <a:latin typeface="Times New Roman"/>
                <a:cs typeface="Times New Roman"/>
              </a:rPr>
              <a:t>there</a:t>
            </a:r>
            <a:r>
              <a:rPr sz="2400" spc="-10" dirty="0">
                <a:latin typeface="Times New Roman"/>
                <a:cs typeface="Times New Roman"/>
              </a:rPr>
              <a:t> </a:t>
            </a:r>
            <a:r>
              <a:rPr sz="2400" spc="-5" dirty="0">
                <a:latin typeface="Times New Roman"/>
                <a:cs typeface="Times New Roman"/>
              </a:rPr>
              <a:t>are </a:t>
            </a:r>
            <a:r>
              <a:rPr sz="2400" dirty="0">
                <a:latin typeface="Times New Roman"/>
                <a:cs typeface="Times New Roman"/>
              </a:rPr>
              <a:t>36</a:t>
            </a:r>
            <a:r>
              <a:rPr sz="2400" baseline="24305" dirty="0">
                <a:latin typeface="Times New Roman"/>
                <a:cs typeface="Times New Roman"/>
              </a:rPr>
              <a:t>6</a:t>
            </a:r>
            <a:r>
              <a:rPr sz="2400" dirty="0">
                <a:latin typeface="Times New Roman"/>
                <a:cs typeface="Times New Roman"/>
              </a:rPr>
              <a:t>−26</a:t>
            </a:r>
            <a:r>
              <a:rPr sz="2400" baseline="24305" dirty="0">
                <a:latin typeface="Times New Roman"/>
                <a:cs typeface="Times New Roman"/>
              </a:rPr>
              <a:t>6</a:t>
            </a:r>
            <a:r>
              <a:rPr sz="2400" spc="277" baseline="24305" dirty="0">
                <a:latin typeface="Times New Roman"/>
                <a:cs typeface="Times New Roman"/>
              </a:rPr>
              <a:t> </a:t>
            </a:r>
            <a:r>
              <a:rPr sz="2400" spc="-5" dirty="0">
                <a:latin typeface="Times New Roman"/>
                <a:cs typeface="Times New Roman"/>
              </a:rPr>
              <a:t>that</a:t>
            </a:r>
            <a:r>
              <a:rPr sz="2400" spc="-10" dirty="0">
                <a:latin typeface="Times New Roman"/>
                <a:cs typeface="Times New Roman"/>
              </a:rPr>
              <a:t> </a:t>
            </a:r>
            <a:r>
              <a:rPr sz="2400" spc="-5" dirty="0">
                <a:latin typeface="Times New Roman"/>
                <a:cs typeface="Times New Roman"/>
              </a:rPr>
              <a:t>include</a:t>
            </a:r>
            <a:r>
              <a:rPr sz="2400" spc="-20" dirty="0">
                <a:latin typeface="Times New Roman"/>
                <a:cs typeface="Times New Roman"/>
              </a:rPr>
              <a:t> </a:t>
            </a:r>
            <a:r>
              <a:rPr sz="2400" dirty="0">
                <a:latin typeface="Times New Roman"/>
                <a:cs typeface="Times New Roman"/>
              </a:rPr>
              <a:t>at</a:t>
            </a:r>
            <a:r>
              <a:rPr sz="2400" spc="-10" dirty="0">
                <a:latin typeface="Times New Roman"/>
                <a:cs typeface="Times New Roman"/>
              </a:rPr>
              <a:t> </a:t>
            </a:r>
            <a:r>
              <a:rPr sz="2400" spc="-5" dirty="0">
                <a:latin typeface="Times New Roman"/>
                <a:cs typeface="Times New Roman"/>
              </a:rPr>
              <a:t>least</a:t>
            </a:r>
            <a:r>
              <a:rPr sz="2400" spc="-20" dirty="0">
                <a:latin typeface="Times New Roman"/>
                <a:cs typeface="Times New Roman"/>
              </a:rPr>
              <a:t> </a:t>
            </a:r>
            <a:r>
              <a:rPr sz="2400" dirty="0">
                <a:latin typeface="Times New Roman"/>
                <a:cs typeface="Times New Roman"/>
              </a:rPr>
              <a:t>one</a:t>
            </a:r>
            <a:r>
              <a:rPr sz="2400" spc="-5" dirty="0">
                <a:latin typeface="Times New Roman"/>
                <a:cs typeface="Times New Roman"/>
              </a:rPr>
              <a:t> digit.</a:t>
            </a:r>
            <a:endParaRPr sz="2400">
              <a:latin typeface="Times New Roman"/>
              <a:cs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a:lnSpc>
                <a:spcPts val="1240"/>
              </a:lnSpc>
            </a:pPr>
            <a:fld id="{81D60167-4931-47E6-BA6A-407CBD079E47}" type="slidenum">
              <a:rPr dirty="0"/>
              <a:t>9</a:t>
            </a:fld>
            <a:endParaRPr dirty="0"/>
          </a:p>
        </p:txBody>
      </p:sp>
      <p:sp>
        <p:nvSpPr>
          <p:cNvPr id="2" name="object 2"/>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dirty="0"/>
              <a:t>Password</a:t>
            </a:r>
            <a:r>
              <a:rPr spc="-45" dirty="0"/>
              <a:t> </a:t>
            </a:r>
            <a:r>
              <a:rPr spc="-5" dirty="0"/>
              <a:t>Example</a:t>
            </a:r>
          </a:p>
        </p:txBody>
      </p:sp>
      <p:sp>
        <p:nvSpPr>
          <p:cNvPr id="3" name="object 3"/>
          <p:cNvSpPr txBox="1"/>
          <p:nvPr/>
        </p:nvSpPr>
        <p:spPr>
          <a:xfrm>
            <a:off x="523023" y="1155008"/>
            <a:ext cx="8028305" cy="4463415"/>
          </a:xfrm>
          <a:prstGeom prst="rect">
            <a:avLst/>
          </a:prstGeom>
        </p:spPr>
        <p:txBody>
          <a:bodyPr vert="horz" wrap="square" lIns="0" tIns="55244" rIns="0" bIns="0" rtlCol="0">
            <a:spAutoFit/>
          </a:bodyPr>
          <a:lstStyle/>
          <a:p>
            <a:pPr marL="25400">
              <a:lnSpc>
                <a:spcPct val="100000"/>
              </a:lnSpc>
              <a:spcBef>
                <a:spcPts val="434"/>
              </a:spcBef>
            </a:pPr>
            <a:r>
              <a:rPr sz="2800" spc="-5" dirty="0">
                <a:latin typeface="Times New Roman"/>
                <a:cs typeface="Times New Roman"/>
              </a:rPr>
              <a:t>By</a:t>
            </a:r>
            <a:r>
              <a:rPr sz="2800" spc="-25" dirty="0">
                <a:latin typeface="Times New Roman"/>
                <a:cs typeface="Times New Roman"/>
              </a:rPr>
              <a:t> </a:t>
            </a:r>
            <a:r>
              <a:rPr sz="2800" dirty="0">
                <a:latin typeface="Times New Roman"/>
                <a:cs typeface="Times New Roman"/>
              </a:rPr>
              <a:t>the</a:t>
            </a:r>
            <a:r>
              <a:rPr sz="2800" spc="-25" dirty="0">
                <a:latin typeface="Times New Roman"/>
                <a:cs typeface="Times New Roman"/>
              </a:rPr>
              <a:t> </a:t>
            </a:r>
            <a:r>
              <a:rPr sz="2800" spc="-5" dirty="0">
                <a:latin typeface="Times New Roman"/>
                <a:cs typeface="Times New Roman"/>
              </a:rPr>
              <a:t>same</a:t>
            </a:r>
            <a:r>
              <a:rPr sz="2800" spc="-30" dirty="0">
                <a:latin typeface="Times New Roman"/>
                <a:cs typeface="Times New Roman"/>
              </a:rPr>
              <a:t> </a:t>
            </a:r>
            <a:r>
              <a:rPr sz="2800" spc="-5" dirty="0">
                <a:latin typeface="Times New Roman"/>
                <a:cs typeface="Times New Roman"/>
              </a:rPr>
              <a:t>reasoning</a:t>
            </a:r>
            <a:endParaRPr sz="2800">
              <a:latin typeface="Times New Roman"/>
              <a:cs typeface="Times New Roman"/>
            </a:endParaRPr>
          </a:p>
          <a:p>
            <a:pPr marL="25400">
              <a:lnSpc>
                <a:spcPct val="100000"/>
              </a:lnSpc>
              <a:spcBef>
                <a:spcPts val="335"/>
              </a:spcBef>
            </a:pPr>
            <a:r>
              <a:rPr sz="2800" dirty="0">
                <a:latin typeface="Times New Roman"/>
                <a:cs typeface="Times New Roman"/>
              </a:rPr>
              <a:t>P</a:t>
            </a:r>
            <a:r>
              <a:rPr sz="2775" baseline="-21021" dirty="0">
                <a:latin typeface="Times New Roman"/>
                <a:cs typeface="Times New Roman"/>
              </a:rPr>
              <a:t>7</a:t>
            </a:r>
            <a:r>
              <a:rPr sz="2775" spc="359" baseline="-21021" dirty="0">
                <a:latin typeface="Times New Roman"/>
                <a:cs typeface="Times New Roman"/>
              </a:rPr>
              <a:t> </a:t>
            </a:r>
            <a:r>
              <a:rPr sz="2800" dirty="0">
                <a:latin typeface="Times New Roman"/>
                <a:cs typeface="Times New Roman"/>
              </a:rPr>
              <a:t>= 36</a:t>
            </a:r>
            <a:r>
              <a:rPr sz="2775" baseline="25525" dirty="0">
                <a:latin typeface="Times New Roman"/>
                <a:cs typeface="Times New Roman"/>
              </a:rPr>
              <a:t>7</a:t>
            </a:r>
            <a:r>
              <a:rPr sz="2775" spc="345" baseline="25525" dirty="0">
                <a:latin typeface="Times New Roman"/>
                <a:cs typeface="Times New Roman"/>
              </a:rPr>
              <a:t> </a:t>
            </a:r>
            <a:r>
              <a:rPr sz="2800" dirty="0">
                <a:latin typeface="Times New Roman"/>
                <a:cs typeface="Times New Roman"/>
              </a:rPr>
              <a:t>–</a:t>
            </a:r>
            <a:r>
              <a:rPr sz="2800" spc="-10" dirty="0">
                <a:latin typeface="Times New Roman"/>
                <a:cs typeface="Times New Roman"/>
              </a:rPr>
              <a:t> </a:t>
            </a:r>
            <a:r>
              <a:rPr sz="2800" dirty="0">
                <a:latin typeface="Times New Roman"/>
                <a:cs typeface="Times New Roman"/>
              </a:rPr>
              <a:t>26</a:t>
            </a:r>
            <a:r>
              <a:rPr sz="2775" baseline="25525" dirty="0">
                <a:latin typeface="Times New Roman"/>
                <a:cs typeface="Times New Roman"/>
              </a:rPr>
              <a:t>7</a:t>
            </a:r>
            <a:r>
              <a:rPr sz="2800" dirty="0">
                <a:latin typeface="Times New Roman"/>
                <a:cs typeface="Times New Roman"/>
              </a:rPr>
              <a:t>=</a:t>
            </a:r>
            <a:r>
              <a:rPr sz="2800" spc="-15" dirty="0">
                <a:latin typeface="Times New Roman"/>
                <a:cs typeface="Times New Roman"/>
              </a:rPr>
              <a:t> </a:t>
            </a:r>
            <a:r>
              <a:rPr sz="2800" spc="-5" dirty="0">
                <a:latin typeface="Times New Roman"/>
                <a:cs typeface="Times New Roman"/>
              </a:rPr>
              <a:t>70,332,353,920</a:t>
            </a:r>
            <a:endParaRPr sz="2800">
              <a:latin typeface="Times New Roman"/>
              <a:cs typeface="Times New Roman"/>
            </a:endParaRPr>
          </a:p>
          <a:p>
            <a:pPr marL="25400">
              <a:lnSpc>
                <a:spcPct val="100000"/>
              </a:lnSpc>
              <a:spcBef>
                <a:spcPts val="335"/>
              </a:spcBef>
            </a:pPr>
            <a:r>
              <a:rPr sz="2800" dirty="0">
                <a:latin typeface="Times New Roman"/>
                <a:cs typeface="Times New Roman"/>
              </a:rPr>
              <a:t>P</a:t>
            </a:r>
            <a:r>
              <a:rPr sz="2775" baseline="-21021" dirty="0">
                <a:latin typeface="Times New Roman"/>
                <a:cs typeface="Times New Roman"/>
              </a:rPr>
              <a:t>8</a:t>
            </a:r>
            <a:r>
              <a:rPr sz="2775" spc="359" baseline="-21021" dirty="0">
                <a:latin typeface="Times New Roman"/>
                <a:cs typeface="Times New Roman"/>
              </a:rPr>
              <a:t> </a:t>
            </a:r>
            <a:r>
              <a:rPr sz="2800" dirty="0">
                <a:latin typeface="Times New Roman"/>
                <a:cs typeface="Times New Roman"/>
              </a:rPr>
              <a:t>= 36</a:t>
            </a:r>
            <a:r>
              <a:rPr sz="2775" baseline="25525" dirty="0">
                <a:latin typeface="Times New Roman"/>
                <a:cs typeface="Times New Roman"/>
              </a:rPr>
              <a:t>8</a:t>
            </a:r>
            <a:r>
              <a:rPr sz="2775" spc="345" baseline="25525" dirty="0">
                <a:latin typeface="Times New Roman"/>
                <a:cs typeface="Times New Roman"/>
              </a:rPr>
              <a:t> </a:t>
            </a:r>
            <a:r>
              <a:rPr sz="2800" dirty="0">
                <a:latin typeface="Times New Roman"/>
                <a:cs typeface="Times New Roman"/>
              </a:rPr>
              <a:t>–</a:t>
            </a:r>
            <a:r>
              <a:rPr sz="2800" spc="-5" dirty="0">
                <a:latin typeface="Times New Roman"/>
                <a:cs typeface="Times New Roman"/>
              </a:rPr>
              <a:t> </a:t>
            </a:r>
            <a:r>
              <a:rPr sz="2800" dirty="0">
                <a:latin typeface="Times New Roman"/>
                <a:cs typeface="Times New Roman"/>
              </a:rPr>
              <a:t>26</a:t>
            </a:r>
            <a:r>
              <a:rPr sz="2775" baseline="25525" dirty="0">
                <a:latin typeface="Times New Roman"/>
                <a:cs typeface="Times New Roman"/>
              </a:rPr>
              <a:t>8</a:t>
            </a:r>
            <a:r>
              <a:rPr sz="2800" dirty="0">
                <a:latin typeface="Times New Roman"/>
                <a:cs typeface="Times New Roman"/>
              </a:rPr>
              <a:t>=</a:t>
            </a:r>
            <a:r>
              <a:rPr sz="2800" spc="-15" dirty="0">
                <a:latin typeface="Times New Roman"/>
                <a:cs typeface="Times New Roman"/>
              </a:rPr>
              <a:t> </a:t>
            </a:r>
            <a:r>
              <a:rPr sz="2800" spc="-5" dirty="0">
                <a:latin typeface="Times New Roman"/>
                <a:cs typeface="Times New Roman"/>
              </a:rPr>
              <a:t>2,612,282,842,880</a:t>
            </a:r>
            <a:endParaRPr sz="2800">
              <a:latin typeface="Times New Roman"/>
              <a:cs typeface="Times New Roman"/>
            </a:endParaRPr>
          </a:p>
          <a:p>
            <a:pPr marL="25400">
              <a:lnSpc>
                <a:spcPct val="100000"/>
              </a:lnSpc>
              <a:spcBef>
                <a:spcPts val="335"/>
              </a:spcBef>
            </a:pPr>
            <a:r>
              <a:rPr sz="2800" dirty="0">
                <a:latin typeface="Times New Roman"/>
                <a:cs typeface="Times New Roman"/>
              </a:rPr>
              <a:t>P</a:t>
            </a:r>
            <a:r>
              <a:rPr sz="2775" baseline="-21021" dirty="0">
                <a:latin typeface="Times New Roman"/>
                <a:cs typeface="Times New Roman"/>
              </a:rPr>
              <a:t>6</a:t>
            </a:r>
            <a:r>
              <a:rPr sz="2800" dirty="0">
                <a:latin typeface="Times New Roman"/>
                <a:cs typeface="Times New Roman"/>
              </a:rPr>
              <a:t>+P</a:t>
            </a:r>
            <a:r>
              <a:rPr sz="2775" baseline="-21021" dirty="0">
                <a:latin typeface="Times New Roman"/>
                <a:cs typeface="Times New Roman"/>
              </a:rPr>
              <a:t>7</a:t>
            </a:r>
            <a:r>
              <a:rPr sz="2800" dirty="0">
                <a:latin typeface="Times New Roman"/>
                <a:cs typeface="Times New Roman"/>
              </a:rPr>
              <a:t>+P</a:t>
            </a:r>
            <a:r>
              <a:rPr sz="2775" baseline="-21021" dirty="0">
                <a:latin typeface="Times New Roman"/>
                <a:cs typeface="Times New Roman"/>
              </a:rPr>
              <a:t>8</a:t>
            </a:r>
            <a:r>
              <a:rPr sz="2775" spc="359" baseline="-21021" dirty="0">
                <a:latin typeface="Times New Roman"/>
                <a:cs typeface="Times New Roman"/>
              </a:rPr>
              <a:t> </a:t>
            </a:r>
            <a:r>
              <a:rPr sz="2800" dirty="0">
                <a:latin typeface="Times New Roman"/>
                <a:cs typeface="Times New Roman"/>
              </a:rPr>
              <a:t>=</a:t>
            </a:r>
            <a:r>
              <a:rPr sz="2800" spc="-10" dirty="0">
                <a:latin typeface="Times New Roman"/>
                <a:cs typeface="Times New Roman"/>
              </a:rPr>
              <a:t> </a:t>
            </a:r>
            <a:r>
              <a:rPr sz="2800" spc="-5" dirty="0">
                <a:latin typeface="Times New Roman"/>
                <a:cs typeface="Times New Roman"/>
              </a:rPr>
              <a:t>2,684,483,063,360</a:t>
            </a:r>
            <a:endParaRPr sz="2800">
              <a:latin typeface="Times New Roman"/>
              <a:cs typeface="Times New Roman"/>
            </a:endParaRPr>
          </a:p>
          <a:p>
            <a:pPr marL="368300" marR="37465" indent="-342900">
              <a:lnSpc>
                <a:spcPts val="3020"/>
              </a:lnSpc>
              <a:spcBef>
                <a:spcPts val="720"/>
              </a:spcBef>
            </a:pPr>
            <a:r>
              <a:rPr sz="2800" dirty="0">
                <a:solidFill>
                  <a:srgbClr val="FF0000"/>
                </a:solidFill>
                <a:latin typeface="Times New Roman"/>
                <a:cs typeface="Times New Roman"/>
              </a:rPr>
              <a:t>Just for fun: </a:t>
            </a:r>
            <a:r>
              <a:rPr sz="2800" dirty="0">
                <a:solidFill>
                  <a:srgbClr val="C0504D"/>
                </a:solidFill>
                <a:latin typeface="Times New Roman"/>
                <a:cs typeface="Times New Roman"/>
              </a:rPr>
              <a:t>If a </a:t>
            </a:r>
            <a:r>
              <a:rPr sz="2800" spc="-5" dirty="0">
                <a:solidFill>
                  <a:srgbClr val="C0504D"/>
                </a:solidFill>
                <a:latin typeface="Times New Roman"/>
                <a:cs typeface="Times New Roman"/>
              </a:rPr>
              <a:t>two GHz </a:t>
            </a:r>
            <a:r>
              <a:rPr sz="2800" dirty="0">
                <a:solidFill>
                  <a:srgbClr val="C0504D"/>
                </a:solidFill>
                <a:latin typeface="Times New Roman"/>
                <a:cs typeface="Times New Roman"/>
              </a:rPr>
              <a:t>PC </a:t>
            </a:r>
            <a:r>
              <a:rPr sz="2800" spc="-5" dirty="0">
                <a:solidFill>
                  <a:srgbClr val="C0504D"/>
                </a:solidFill>
                <a:latin typeface="Times New Roman"/>
                <a:cs typeface="Times New Roman"/>
              </a:rPr>
              <a:t>can check </a:t>
            </a:r>
            <a:r>
              <a:rPr sz="2800" dirty="0">
                <a:solidFill>
                  <a:srgbClr val="C0504D"/>
                </a:solidFill>
                <a:latin typeface="Times New Roman"/>
                <a:cs typeface="Times New Roman"/>
              </a:rPr>
              <a:t>200 </a:t>
            </a:r>
            <a:r>
              <a:rPr sz="2800" spc="-5" dirty="0">
                <a:solidFill>
                  <a:srgbClr val="C0504D"/>
                </a:solidFill>
                <a:latin typeface="Times New Roman"/>
                <a:cs typeface="Times New Roman"/>
              </a:rPr>
              <a:t>million </a:t>
            </a:r>
            <a:r>
              <a:rPr sz="2800" dirty="0">
                <a:solidFill>
                  <a:srgbClr val="C0504D"/>
                </a:solidFill>
                <a:latin typeface="Times New Roman"/>
                <a:cs typeface="Times New Roman"/>
              </a:rPr>
              <a:t> </a:t>
            </a:r>
            <a:r>
              <a:rPr sz="2800" spc="-5" dirty="0">
                <a:solidFill>
                  <a:srgbClr val="C0504D"/>
                </a:solidFill>
                <a:latin typeface="Times New Roman"/>
                <a:cs typeface="Times New Roman"/>
              </a:rPr>
              <a:t>passwords </a:t>
            </a:r>
            <a:r>
              <a:rPr sz="2800" dirty="0">
                <a:solidFill>
                  <a:srgbClr val="C0504D"/>
                </a:solidFill>
                <a:latin typeface="Times New Roman"/>
                <a:cs typeface="Times New Roman"/>
              </a:rPr>
              <a:t>a </a:t>
            </a:r>
            <a:r>
              <a:rPr sz="2800" spc="-5" dirty="0">
                <a:solidFill>
                  <a:srgbClr val="C0504D"/>
                </a:solidFill>
                <a:latin typeface="Times New Roman"/>
                <a:cs typeface="Times New Roman"/>
              </a:rPr>
              <a:t>second, what </a:t>
            </a:r>
            <a:r>
              <a:rPr sz="2800" dirty="0">
                <a:solidFill>
                  <a:srgbClr val="C0504D"/>
                </a:solidFill>
                <a:latin typeface="Times New Roman"/>
                <a:cs typeface="Times New Roman"/>
              </a:rPr>
              <a:t>is the </a:t>
            </a:r>
            <a:r>
              <a:rPr sz="2800" spc="-5" dirty="0">
                <a:solidFill>
                  <a:srgbClr val="C0504D"/>
                </a:solidFill>
                <a:latin typeface="Times New Roman"/>
                <a:cs typeface="Times New Roman"/>
              </a:rPr>
              <a:t>longest time </a:t>
            </a:r>
            <a:r>
              <a:rPr sz="2800" dirty="0">
                <a:solidFill>
                  <a:srgbClr val="C0504D"/>
                </a:solidFill>
                <a:latin typeface="Times New Roman"/>
                <a:cs typeface="Times New Roman"/>
              </a:rPr>
              <a:t>it would </a:t>
            </a:r>
            <a:r>
              <a:rPr sz="2800" spc="-690" dirty="0">
                <a:solidFill>
                  <a:srgbClr val="C0504D"/>
                </a:solidFill>
                <a:latin typeface="Times New Roman"/>
                <a:cs typeface="Times New Roman"/>
              </a:rPr>
              <a:t> </a:t>
            </a:r>
            <a:r>
              <a:rPr sz="2800" spc="-5" dirty="0">
                <a:solidFill>
                  <a:srgbClr val="C0504D"/>
                </a:solidFill>
                <a:latin typeface="Times New Roman"/>
                <a:cs typeface="Times New Roman"/>
              </a:rPr>
              <a:t>take</a:t>
            </a:r>
            <a:r>
              <a:rPr sz="2800" spc="-25" dirty="0">
                <a:solidFill>
                  <a:srgbClr val="C0504D"/>
                </a:solidFill>
                <a:latin typeface="Times New Roman"/>
                <a:cs typeface="Times New Roman"/>
              </a:rPr>
              <a:t> </a:t>
            </a:r>
            <a:r>
              <a:rPr sz="2800" dirty="0">
                <a:solidFill>
                  <a:srgbClr val="C0504D"/>
                </a:solidFill>
                <a:latin typeface="Times New Roman"/>
                <a:cs typeface="Times New Roman"/>
              </a:rPr>
              <a:t>to</a:t>
            </a:r>
            <a:r>
              <a:rPr sz="2800" spc="-10" dirty="0">
                <a:solidFill>
                  <a:srgbClr val="C0504D"/>
                </a:solidFill>
                <a:latin typeface="Times New Roman"/>
                <a:cs typeface="Times New Roman"/>
              </a:rPr>
              <a:t> </a:t>
            </a:r>
            <a:r>
              <a:rPr sz="2800" dirty="0">
                <a:solidFill>
                  <a:srgbClr val="C0504D"/>
                </a:solidFill>
                <a:latin typeface="Times New Roman"/>
                <a:cs typeface="Times New Roman"/>
              </a:rPr>
              <a:t>find</a:t>
            </a:r>
            <a:r>
              <a:rPr sz="2800" spc="-10" dirty="0">
                <a:solidFill>
                  <a:srgbClr val="C0504D"/>
                </a:solidFill>
                <a:latin typeface="Times New Roman"/>
                <a:cs typeface="Times New Roman"/>
              </a:rPr>
              <a:t> </a:t>
            </a:r>
            <a:r>
              <a:rPr sz="2800" dirty="0">
                <a:solidFill>
                  <a:srgbClr val="C0504D"/>
                </a:solidFill>
                <a:latin typeface="Times New Roman"/>
                <a:cs typeface="Times New Roman"/>
              </a:rPr>
              <a:t>the</a:t>
            </a:r>
            <a:r>
              <a:rPr sz="2800" spc="-20" dirty="0">
                <a:solidFill>
                  <a:srgbClr val="C0504D"/>
                </a:solidFill>
                <a:latin typeface="Times New Roman"/>
                <a:cs typeface="Times New Roman"/>
              </a:rPr>
              <a:t> </a:t>
            </a:r>
            <a:r>
              <a:rPr sz="2800" spc="-5" dirty="0">
                <a:solidFill>
                  <a:srgbClr val="C0504D"/>
                </a:solidFill>
                <a:latin typeface="Times New Roman"/>
                <a:cs typeface="Times New Roman"/>
              </a:rPr>
              <a:t>password</a:t>
            </a:r>
            <a:r>
              <a:rPr sz="2800" spc="-20" dirty="0">
                <a:solidFill>
                  <a:srgbClr val="C0504D"/>
                </a:solidFill>
                <a:latin typeface="Times New Roman"/>
                <a:cs typeface="Times New Roman"/>
              </a:rPr>
              <a:t> </a:t>
            </a:r>
            <a:r>
              <a:rPr sz="2800" dirty="0">
                <a:solidFill>
                  <a:srgbClr val="C0504D"/>
                </a:solidFill>
                <a:latin typeface="Times New Roman"/>
                <a:cs typeface="Times New Roman"/>
              </a:rPr>
              <a:t>to</a:t>
            </a:r>
            <a:r>
              <a:rPr sz="2800" spc="-10" dirty="0">
                <a:solidFill>
                  <a:srgbClr val="C0504D"/>
                </a:solidFill>
                <a:latin typeface="Times New Roman"/>
                <a:cs typeface="Times New Roman"/>
              </a:rPr>
              <a:t> </a:t>
            </a:r>
            <a:r>
              <a:rPr sz="2800" dirty="0">
                <a:solidFill>
                  <a:srgbClr val="C0504D"/>
                </a:solidFill>
                <a:latin typeface="Times New Roman"/>
                <a:cs typeface="Times New Roman"/>
              </a:rPr>
              <a:t>this</a:t>
            </a:r>
            <a:r>
              <a:rPr sz="2800" spc="-15" dirty="0">
                <a:solidFill>
                  <a:srgbClr val="C0504D"/>
                </a:solidFill>
                <a:latin typeface="Times New Roman"/>
                <a:cs typeface="Times New Roman"/>
              </a:rPr>
              <a:t> </a:t>
            </a:r>
            <a:r>
              <a:rPr sz="2800" spc="-5" dirty="0">
                <a:solidFill>
                  <a:srgbClr val="C0504D"/>
                </a:solidFill>
                <a:latin typeface="Times New Roman"/>
                <a:cs typeface="Times New Roman"/>
              </a:rPr>
              <a:t>system?</a:t>
            </a:r>
            <a:endParaRPr sz="2800">
              <a:latin typeface="Times New Roman"/>
              <a:cs typeface="Times New Roman"/>
            </a:endParaRPr>
          </a:p>
          <a:p>
            <a:pPr marL="25400">
              <a:lnSpc>
                <a:spcPct val="100000"/>
              </a:lnSpc>
              <a:spcBef>
                <a:spcPts val="300"/>
              </a:spcBef>
            </a:pPr>
            <a:r>
              <a:rPr sz="2800" spc="-5" dirty="0">
                <a:solidFill>
                  <a:srgbClr val="C0504D"/>
                </a:solidFill>
                <a:latin typeface="Times New Roman"/>
                <a:cs typeface="Times New Roman"/>
              </a:rPr>
              <a:t>(2,684,483,063,360/200,000,000)/(60*60) </a:t>
            </a:r>
            <a:r>
              <a:rPr sz="2800" dirty="0">
                <a:solidFill>
                  <a:srgbClr val="C0504D"/>
                </a:solidFill>
                <a:latin typeface="Times New Roman"/>
                <a:cs typeface="Times New Roman"/>
              </a:rPr>
              <a:t>hours</a:t>
            </a:r>
            <a:endParaRPr sz="2800">
              <a:latin typeface="Times New Roman"/>
              <a:cs typeface="Times New Roman"/>
            </a:endParaRPr>
          </a:p>
          <a:p>
            <a:pPr marL="367665" marR="17780" indent="-342900">
              <a:lnSpc>
                <a:spcPts val="3020"/>
              </a:lnSpc>
              <a:spcBef>
                <a:spcPts val="720"/>
              </a:spcBef>
            </a:pPr>
            <a:r>
              <a:rPr sz="2800" b="1" spc="-5" dirty="0">
                <a:solidFill>
                  <a:srgbClr val="C0504D"/>
                </a:solidFill>
                <a:latin typeface="Times New Roman"/>
                <a:cs typeface="Times New Roman"/>
              </a:rPr>
              <a:t>Less</a:t>
            </a:r>
            <a:r>
              <a:rPr sz="2800" b="1" spc="-15" dirty="0">
                <a:solidFill>
                  <a:srgbClr val="C0504D"/>
                </a:solidFill>
                <a:latin typeface="Times New Roman"/>
                <a:cs typeface="Times New Roman"/>
              </a:rPr>
              <a:t> </a:t>
            </a:r>
            <a:r>
              <a:rPr sz="2800" b="1" dirty="0">
                <a:solidFill>
                  <a:srgbClr val="C0504D"/>
                </a:solidFill>
                <a:latin typeface="Times New Roman"/>
                <a:cs typeface="Times New Roman"/>
              </a:rPr>
              <a:t>than four</a:t>
            </a:r>
            <a:r>
              <a:rPr sz="2800" b="1" spc="-65" dirty="0">
                <a:solidFill>
                  <a:srgbClr val="C0504D"/>
                </a:solidFill>
                <a:latin typeface="Times New Roman"/>
                <a:cs typeface="Times New Roman"/>
              </a:rPr>
              <a:t> </a:t>
            </a:r>
            <a:r>
              <a:rPr sz="2800" b="1" dirty="0">
                <a:solidFill>
                  <a:srgbClr val="C0504D"/>
                </a:solidFill>
                <a:latin typeface="Times New Roman"/>
                <a:cs typeface="Times New Roman"/>
              </a:rPr>
              <a:t>hours.</a:t>
            </a:r>
            <a:r>
              <a:rPr sz="2800" b="1" spc="-10" dirty="0">
                <a:solidFill>
                  <a:srgbClr val="C0504D"/>
                </a:solidFill>
                <a:latin typeface="Times New Roman"/>
                <a:cs typeface="Times New Roman"/>
              </a:rPr>
              <a:t> </a:t>
            </a:r>
            <a:r>
              <a:rPr sz="2800" spc="-5" dirty="0">
                <a:latin typeface="Times New Roman"/>
                <a:cs typeface="Times New Roman"/>
              </a:rPr>
              <a:t>This</a:t>
            </a:r>
            <a:r>
              <a:rPr sz="2800" spc="-10" dirty="0">
                <a:latin typeface="Times New Roman"/>
                <a:cs typeface="Times New Roman"/>
              </a:rPr>
              <a:t> </a:t>
            </a:r>
            <a:r>
              <a:rPr sz="2800" spc="-5" dirty="0">
                <a:latin typeface="Times New Roman"/>
                <a:cs typeface="Times New Roman"/>
              </a:rPr>
              <a:t>example</a:t>
            </a:r>
            <a:r>
              <a:rPr sz="2800" spc="-25" dirty="0">
                <a:latin typeface="Times New Roman"/>
                <a:cs typeface="Times New Roman"/>
              </a:rPr>
              <a:t> </a:t>
            </a:r>
            <a:r>
              <a:rPr sz="2800" dirty="0">
                <a:latin typeface="Times New Roman"/>
                <a:cs typeface="Times New Roman"/>
              </a:rPr>
              <a:t>is</a:t>
            </a:r>
            <a:r>
              <a:rPr sz="2800" spc="-10" dirty="0">
                <a:latin typeface="Times New Roman"/>
                <a:cs typeface="Times New Roman"/>
              </a:rPr>
              <a:t> </a:t>
            </a:r>
            <a:r>
              <a:rPr sz="2800" dirty="0">
                <a:latin typeface="Times New Roman"/>
                <a:cs typeface="Times New Roman"/>
              </a:rPr>
              <a:t>a</a:t>
            </a:r>
            <a:r>
              <a:rPr sz="2800" spc="-10" dirty="0">
                <a:latin typeface="Times New Roman"/>
                <a:cs typeface="Times New Roman"/>
              </a:rPr>
              <a:t> </a:t>
            </a:r>
            <a:r>
              <a:rPr sz="2800" spc="-5" dirty="0">
                <a:latin typeface="Times New Roman"/>
                <a:cs typeface="Times New Roman"/>
              </a:rPr>
              <a:t>special</a:t>
            </a:r>
            <a:r>
              <a:rPr sz="2800" spc="-30" dirty="0">
                <a:latin typeface="Times New Roman"/>
                <a:cs typeface="Times New Roman"/>
              </a:rPr>
              <a:t> </a:t>
            </a:r>
            <a:r>
              <a:rPr sz="2800" spc="-5" dirty="0">
                <a:latin typeface="Times New Roman"/>
                <a:cs typeface="Times New Roman"/>
              </a:rPr>
              <a:t>case</a:t>
            </a:r>
            <a:r>
              <a:rPr sz="2800" spc="-20" dirty="0">
                <a:latin typeface="Times New Roman"/>
                <a:cs typeface="Times New Roman"/>
              </a:rPr>
              <a:t> </a:t>
            </a:r>
            <a:r>
              <a:rPr sz="2800" dirty="0">
                <a:latin typeface="Times New Roman"/>
                <a:cs typeface="Times New Roman"/>
              </a:rPr>
              <a:t>of </a:t>
            </a:r>
            <a:r>
              <a:rPr sz="2800" spc="-685" dirty="0">
                <a:latin typeface="Times New Roman"/>
                <a:cs typeface="Times New Roman"/>
              </a:rPr>
              <a:t> </a:t>
            </a:r>
            <a:r>
              <a:rPr sz="2800" dirty="0">
                <a:latin typeface="Times New Roman"/>
                <a:cs typeface="Times New Roman"/>
              </a:rPr>
              <a:t>a</a:t>
            </a:r>
            <a:r>
              <a:rPr sz="2800" spc="-10" dirty="0">
                <a:latin typeface="Times New Roman"/>
                <a:cs typeface="Times New Roman"/>
              </a:rPr>
              <a:t> </a:t>
            </a:r>
            <a:r>
              <a:rPr sz="2800" spc="-5" dirty="0">
                <a:latin typeface="Times New Roman"/>
                <a:cs typeface="Times New Roman"/>
              </a:rPr>
              <a:t>principle</a:t>
            </a:r>
            <a:r>
              <a:rPr sz="2800" spc="-20" dirty="0">
                <a:latin typeface="Times New Roman"/>
                <a:cs typeface="Times New Roman"/>
              </a:rPr>
              <a:t> </a:t>
            </a:r>
            <a:r>
              <a:rPr sz="2800" spc="-5" dirty="0">
                <a:latin typeface="Times New Roman"/>
                <a:cs typeface="Times New Roman"/>
              </a:rPr>
              <a:t>called</a:t>
            </a:r>
            <a:r>
              <a:rPr sz="2800" spc="-15" dirty="0">
                <a:latin typeface="Times New Roman"/>
                <a:cs typeface="Times New Roman"/>
              </a:rPr>
              <a:t> </a:t>
            </a:r>
            <a:r>
              <a:rPr sz="2800" b="1" spc="-5" dirty="0">
                <a:solidFill>
                  <a:srgbClr val="C0504D"/>
                </a:solidFill>
                <a:latin typeface="Times New Roman"/>
                <a:cs typeface="Times New Roman"/>
              </a:rPr>
              <a:t>Exclusion-Inclusion</a:t>
            </a:r>
            <a:r>
              <a:rPr sz="2800" b="1" spc="-10" dirty="0">
                <a:solidFill>
                  <a:srgbClr val="C0504D"/>
                </a:solidFill>
                <a:latin typeface="Times New Roman"/>
                <a:cs typeface="Times New Roman"/>
              </a:rPr>
              <a:t> </a:t>
            </a:r>
            <a:r>
              <a:rPr sz="2800" b="1" spc="-5" dirty="0">
                <a:solidFill>
                  <a:srgbClr val="C0504D"/>
                </a:solidFill>
                <a:latin typeface="Times New Roman"/>
                <a:cs typeface="Times New Roman"/>
              </a:rPr>
              <a:t>Principle.</a:t>
            </a:r>
            <a:endParaRPr sz="2800">
              <a:latin typeface="Times New Roman"/>
              <a:cs typeface="Times New Roman"/>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528</TotalTime>
  <Words>6119</Words>
  <Application>Microsoft Macintosh PowerPoint</Application>
  <PresentationFormat>On-screen Show (4:3)</PresentationFormat>
  <Paragraphs>428</Paragraphs>
  <Slides>44</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53" baseType="lpstr">
      <vt:lpstr>Arial</vt:lpstr>
      <vt:lpstr>Calibri</vt:lpstr>
      <vt:lpstr>Cambria Math</vt:lpstr>
      <vt:lpstr>Monotype Corsiva</vt:lpstr>
      <vt:lpstr>Symbol</vt:lpstr>
      <vt:lpstr>Times New Roman</vt:lpstr>
      <vt:lpstr>Verdana</vt:lpstr>
      <vt:lpstr>Office Theme</vt:lpstr>
      <vt:lpstr>Equation</vt:lpstr>
      <vt:lpstr>PowerPoint Presentation</vt:lpstr>
      <vt:lpstr>Why do we need Counting?</vt:lpstr>
      <vt:lpstr>Sum Rule</vt:lpstr>
      <vt:lpstr>Product Rule</vt:lpstr>
      <vt:lpstr>Simple Examples</vt:lpstr>
      <vt:lpstr>More Examples</vt:lpstr>
      <vt:lpstr>Password Example</vt:lpstr>
      <vt:lpstr>Password Example</vt:lpstr>
      <vt:lpstr>Password Example</vt:lpstr>
      <vt:lpstr>Principle of Inclusion-Exclusion</vt:lpstr>
      <vt:lpstr>How many bit strings of length eight either start with 1 or  end with the two bits 00?</vt:lpstr>
      <vt:lpstr>Determine the number of 8-bits binary strings such that:  Either the first bit is 1; Or the last two bits are 00.</vt:lpstr>
      <vt:lpstr>How many positive integers with exactly three decimal digits  (between 100 and 999 inclusively):</vt:lpstr>
      <vt:lpstr>How many positive integers with exactly three decimal digits  (between 100 and 999 inclusively):</vt:lpstr>
      <vt:lpstr>How many positive integers with exactly three decimal  digits (between 100 and 999 inclusively):</vt:lpstr>
      <vt:lpstr>How many positive integers with exactly three decimal digits  (between 100 and 999 inclusively):</vt:lpstr>
      <vt:lpstr>How many positive integers with exactly three decimal digits  (between 100 and 999 inclusively):</vt:lpstr>
      <vt:lpstr>How many positive integers with exactly three decimal digits  (between 100 and 999 inclusively):</vt:lpstr>
      <vt:lpstr>PowerPoint Presentation</vt:lpstr>
      <vt:lpstr>Pigeonhole Principle</vt:lpstr>
      <vt:lpstr>Generalized Pigeonhole Principle</vt:lpstr>
      <vt:lpstr>Examples</vt:lpstr>
      <vt:lpstr>A computer network consists of six computers. Each computer is directly connected  to zero or more of the other computers. Show that there are at least two computers  that are directly connected to the same number of other computers.</vt:lpstr>
      <vt:lpstr>PowerPoint Presentation</vt:lpstr>
      <vt:lpstr>Mini Graphics Lesson</vt:lpstr>
      <vt:lpstr>Let (xi, yi, zi), i = 1,2,3,..,9 be a set of nine distinct points with  integer coordinates in a 3D space.  Show that the midpoint of at  least one pair of these points has integer coordinates.</vt:lpstr>
      <vt:lpstr>How can we prove that this always happens?</vt:lpstr>
      <vt:lpstr>Permutations</vt:lpstr>
      <vt:lpstr>Permutations</vt:lpstr>
      <vt:lpstr>Combinations</vt:lpstr>
      <vt:lpstr>Practice Combinations</vt:lpstr>
      <vt:lpstr>Interesting Example 1</vt:lpstr>
      <vt:lpstr>Interesting Example 2</vt:lpstr>
      <vt:lpstr>Interesting Example 3</vt:lpstr>
      <vt:lpstr>PowerPoint Presentation</vt:lpstr>
      <vt:lpstr>PowerPoint Presentation</vt:lpstr>
      <vt:lpstr>During a month with 30 days a baseball team plays at least 1 game a day, but no more than 45 games. Show that there must be a period of some number of consecutive days during which the team must play exactly 14 games.</vt:lpstr>
      <vt:lpstr>PowerPoint Presentation</vt:lpstr>
      <vt:lpstr>Interesting Example 4</vt:lpstr>
      <vt:lpstr>Interesting Example 5</vt:lpstr>
      <vt:lpstr>Some Definitions</vt:lpstr>
      <vt:lpstr>Theorem: Every sequence of n2+1 distinct real numbers contains a subsequence of length n+1 that is strictly increasing or strictly decreasing.</vt:lpstr>
      <vt:lpstr>Theorem: Every sequence of n2+1 distinct real numbers contains a subsequence of length n+1 that is strictly increasing or strictly decreasing.</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10</cp:revision>
  <dcterms:created xsi:type="dcterms:W3CDTF">2022-04-17T03:38:31Z</dcterms:created>
  <dcterms:modified xsi:type="dcterms:W3CDTF">2022-04-19T05:12:23Z</dcterms:modified>
</cp:coreProperties>
</file>