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6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7" r:id="rId23"/>
    <p:sldId id="288" r:id="rId24"/>
    <p:sldId id="289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6"/>
    <p:restoredTop sz="94664"/>
  </p:normalViewPr>
  <p:slideViewPr>
    <p:cSldViewPr>
      <p:cViewPr varScale="1">
        <p:scale>
          <a:sx n="94" d="100"/>
          <a:sy n="94" d="100"/>
        </p:scale>
        <p:origin x="1840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67556" y="84836"/>
            <a:ext cx="7608887" cy="879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2140" y="1621028"/>
            <a:ext cx="6838950" cy="2281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2/7/22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01811" y="6462966"/>
            <a:ext cx="243204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76241" y="2547857"/>
            <a:ext cx="4724781" cy="1342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B41FB0B2-B496-F242-ABB6-0ACE94E6C7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465892"/>
            <a:ext cx="7772400" cy="677108"/>
          </a:xfrm>
        </p:spPr>
        <p:txBody>
          <a:bodyPr/>
          <a:lstStyle/>
          <a:p>
            <a:pPr algn="ctr"/>
            <a:r>
              <a:rPr lang="en-US" altLang="en-US" sz="4400" dirty="0"/>
              <a:t>Negation </a:t>
            </a:r>
            <a:r>
              <a:rPr lang="en-US" altLang="en-US" sz="3200" dirty="0"/>
              <a:t>(it is not the case)</a:t>
            </a:r>
          </a:p>
        </p:txBody>
      </p:sp>
      <p:sp>
        <p:nvSpPr>
          <p:cNvPr id="18435" name="Text Box 3">
            <a:extLst>
              <a:ext uri="{FF2B5EF4-FFF2-40B4-BE49-F238E27FC236}">
                <a16:creationId xmlns:a16="http://schemas.microsoft.com/office/drawing/2014/main" id="{6838D9EA-B31F-8F4B-8CA8-7AEFB7032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447800"/>
            <a:ext cx="7712075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dirty="0">
                <a:solidFill>
                  <a:schemeClr val="accent2"/>
                </a:solidFill>
                <a:sym typeface="Symbol" pitchFamily="2" charset="2"/>
              </a:rPr>
              <a:t> </a:t>
            </a:r>
            <a:r>
              <a:rPr lang="en-US" altLang="en-US" dirty="0" err="1">
                <a:solidFill>
                  <a:schemeClr val="accent2"/>
                </a:solidFill>
                <a:sym typeface="Symbol" pitchFamily="2" charset="2"/>
              </a:rPr>
              <a:t>xP</a:t>
            </a:r>
            <a:r>
              <a:rPr lang="en-US" altLang="en-US" dirty="0">
                <a:solidFill>
                  <a:schemeClr val="accent2"/>
                </a:solidFill>
                <a:sym typeface="Symbol" pitchFamily="2" charset="2"/>
              </a:rPr>
              <a:t>(x)</a:t>
            </a:r>
            <a:r>
              <a:rPr lang="en-US" altLang="en-US" dirty="0">
                <a:sym typeface="Symbol" pitchFamily="2" charset="2"/>
              </a:rPr>
              <a:t> is equivalent to </a:t>
            </a:r>
            <a:r>
              <a:rPr lang="en-US" altLang="en-US" dirty="0">
                <a:solidFill>
                  <a:schemeClr val="accent2"/>
                </a:solidFill>
                <a:sym typeface="Symbol" pitchFamily="2" charset="2"/>
              </a:rPr>
              <a:t></a:t>
            </a:r>
            <a:r>
              <a:rPr lang="en-US" altLang="en-US" dirty="0" err="1">
                <a:solidFill>
                  <a:schemeClr val="accent2"/>
                </a:solidFill>
                <a:sym typeface="Symbol" pitchFamily="2" charset="2"/>
              </a:rPr>
              <a:t>xP</a:t>
            </a:r>
            <a:r>
              <a:rPr lang="en-US" altLang="en-US" dirty="0">
                <a:solidFill>
                  <a:schemeClr val="accent2"/>
                </a:solidFill>
                <a:sym typeface="Symbol" pitchFamily="2" charset="2"/>
              </a:rPr>
              <a:t>(x)</a:t>
            </a:r>
            <a:r>
              <a:rPr lang="en-US" altLang="en-US" dirty="0">
                <a:sym typeface="Symbol" pitchFamily="2" charset="2"/>
              </a:rPr>
              <a:t> 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chemeClr val="accent2"/>
                </a:solidFill>
                <a:sym typeface="Symbol" pitchFamily="2" charset="2"/>
              </a:rPr>
              <a:t>True</a:t>
            </a:r>
            <a:r>
              <a:rPr lang="en-US" altLang="en-US" dirty="0">
                <a:sym typeface="Symbol" pitchFamily="2" charset="2"/>
              </a:rPr>
              <a:t> is there is an x for which P(x) is false.</a:t>
            </a:r>
          </a:p>
          <a:p>
            <a:pPr>
              <a:buFontTx/>
              <a:buChar char="•"/>
            </a:pPr>
            <a:r>
              <a:rPr lang="en-US" altLang="en-US" dirty="0">
                <a:solidFill>
                  <a:schemeClr val="accent2"/>
                </a:solidFill>
                <a:sym typeface="Symbol" pitchFamily="2" charset="2"/>
              </a:rPr>
              <a:t>False</a:t>
            </a:r>
            <a:r>
              <a:rPr lang="en-US" altLang="en-US" dirty="0">
                <a:sym typeface="Symbol" pitchFamily="2" charset="2"/>
              </a:rPr>
              <a:t> if P(x) is true for every x.</a:t>
            </a:r>
          </a:p>
          <a:p>
            <a:pPr>
              <a:buFontTx/>
              <a:buChar char="•"/>
            </a:pPr>
            <a:endParaRPr lang="en-US" altLang="en-US" sz="3200" dirty="0">
              <a:sym typeface="Symbol" pitchFamily="2" charset="2"/>
            </a:endParaRPr>
          </a:p>
          <a:p>
            <a:r>
              <a:rPr lang="en-US" altLang="en-US" sz="2400" b="1" dirty="0">
                <a:sym typeface="Symbol" pitchFamily="2" charset="2"/>
              </a:rPr>
              <a:t>Example:</a:t>
            </a:r>
            <a:r>
              <a:rPr lang="en-US" altLang="en-US" sz="2400" dirty="0">
                <a:sym typeface="Symbol" pitchFamily="2" charset="2"/>
              </a:rPr>
              <a:t> Let P(x) be the statement “x is a </a:t>
            </a:r>
            <a:r>
              <a:rPr lang="en-US" altLang="en-US" sz="2400" b="1" dirty="0">
                <a:solidFill>
                  <a:srgbClr val="FF5308"/>
                </a:solidFill>
                <a:sym typeface="Symbol" pitchFamily="2" charset="2"/>
              </a:rPr>
              <a:t>Clemson</a:t>
            </a:r>
            <a:r>
              <a:rPr lang="en-US" altLang="en-US" sz="2400" dirty="0">
                <a:sym typeface="Symbol" pitchFamily="2" charset="2"/>
              </a:rPr>
              <a:t> fan” and the Universe of Discourse be the students in our CPSC2070 class.</a:t>
            </a:r>
          </a:p>
          <a:p>
            <a:endParaRPr lang="en-US" altLang="en-US" sz="2400" dirty="0">
              <a:sym typeface="Symbol" pitchFamily="2" charset="2"/>
            </a:endParaRPr>
          </a:p>
          <a:p>
            <a:r>
              <a:rPr lang="en-US" altLang="en-US" sz="2400" dirty="0">
                <a:solidFill>
                  <a:schemeClr val="accent2"/>
                </a:solidFill>
                <a:sym typeface="Symbol" pitchFamily="2" charset="2"/>
              </a:rPr>
              <a:t> </a:t>
            </a:r>
            <a:r>
              <a:rPr lang="en-US" altLang="en-US" sz="2400" dirty="0" err="1">
                <a:solidFill>
                  <a:schemeClr val="accent2"/>
                </a:solidFill>
                <a:sym typeface="Symbol" pitchFamily="2" charset="2"/>
              </a:rPr>
              <a:t>xP</a:t>
            </a:r>
            <a:r>
              <a:rPr lang="en-US" altLang="en-US" sz="2400" dirty="0">
                <a:solidFill>
                  <a:schemeClr val="accent2"/>
                </a:solidFill>
                <a:sym typeface="Symbol" pitchFamily="2" charset="2"/>
              </a:rPr>
              <a:t>(x)</a:t>
            </a:r>
            <a:r>
              <a:rPr lang="en-US" altLang="en-US" sz="2400" dirty="0">
                <a:sym typeface="Symbol" pitchFamily="2" charset="2"/>
              </a:rPr>
              <a:t>  It is not the case every student in CPSC2070 is a Clemson fan. </a:t>
            </a:r>
          </a:p>
          <a:p>
            <a:r>
              <a:rPr lang="en-US" altLang="en-US" sz="2400" dirty="0">
                <a:solidFill>
                  <a:schemeClr val="accent2"/>
                </a:solidFill>
                <a:sym typeface="Symbol" pitchFamily="2" charset="2"/>
              </a:rPr>
              <a:t></a:t>
            </a:r>
            <a:r>
              <a:rPr lang="en-US" altLang="en-US" sz="2400" dirty="0" err="1">
                <a:solidFill>
                  <a:schemeClr val="accent2"/>
                </a:solidFill>
                <a:sym typeface="Symbol" pitchFamily="2" charset="2"/>
              </a:rPr>
              <a:t>xP</a:t>
            </a:r>
            <a:r>
              <a:rPr lang="en-US" altLang="en-US" sz="2400" dirty="0">
                <a:solidFill>
                  <a:schemeClr val="accent2"/>
                </a:solidFill>
                <a:sym typeface="Symbol" pitchFamily="2" charset="2"/>
              </a:rPr>
              <a:t>(x)</a:t>
            </a:r>
            <a:r>
              <a:rPr lang="en-US" altLang="en-US" sz="2400" dirty="0">
                <a:sym typeface="Symbol" pitchFamily="2" charset="2"/>
              </a:rPr>
              <a:t>  There exists a student in CPSC2070 who is not a Clemson fan.</a:t>
            </a:r>
          </a:p>
        </p:txBody>
      </p:sp>
    </p:spTree>
    <p:extLst>
      <p:ext uri="{BB962C8B-B14F-4D97-AF65-F5344CB8AC3E}">
        <p14:creationId xmlns:p14="http://schemas.microsoft.com/office/powerpoint/2010/main" val="87823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11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03625" y="424243"/>
            <a:ext cx="193675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Examples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584" y="1544828"/>
            <a:ext cx="7517765" cy="4720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Let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T(a,b) </a:t>
            </a:r>
            <a:r>
              <a:rPr sz="2800" spc="-5" dirty="0">
                <a:latin typeface="Times New Roman"/>
                <a:cs typeface="Times New Roman"/>
              </a:rPr>
              <a:t>denote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propositional function “a </a:t>
            </a:r>
            <a:r>
              <a:rPr sz="2800" dirty="0">
                <a:latin typeface="Times New Roman"/>
                <a:cs typeface="Times New Roman"/>
              </a:rPr>
              <a:t>trusts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b.” </a:t>
            </a:r>
            <a:r>
              <a:rPr sz="2800" spc="-5" dirty="0">
                <a:latin typeface="Times New Roman"/>
                <a:cs typeface="Times New Roman"/>
              </a:rPr>
              <a:t>[does </a:t>
            </a:r>
            <a:r>
              <a:rPr sz="2800" dirty="0">
                <a:latin typeface="Times New Roman"/>
                <a:cs typeface="Times New Roman"/>
              </a:rPr>
              <a:t>not </a:t>
            </a:r>
            <a:r>
              <a:rPr sz="2800" spc="-5" dirty="0">
                <a:latin typeface="Times New Roman"/>
                <a:cs typeface="Times New Roman"/>
              </a:rPr>
              <a:t>say anything about </a:t>
            </a:r>
            <a:r>
              <a:rPr sz="2800" dirty="0">
                <a:latin typeface="Times New Roman"/>
                <a:cs typeface="Times New Roman"/>
              </a:rPr>
              <a:t>if b trusts </a:t>
            </a:r>
            <a:r>
              <a:rPr sz="2800" spc="-5" dirty="0">
                <a:latin typeface="Times New Roman"/>
                <a:cs typeface="Times New Roman"/>
              </a:rPr>
              <a:t>a].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Let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U </a:t>
            </a:r>
            <a:r>
              <a:rPr sz="2800" spc="-68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all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people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world.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Everybody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trusts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Bob.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xT(x,</a:t>
            </a:r>
            <a:r>
              <a:rPr sz="2800" spc="-5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Bob)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3405504" algn="l"/>
              </a:tabLst>
            </a:pP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Could</a:t>
            </a:r>
            <a:r>
              <a:rPr sz="2800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also say: </a:t>
            </a: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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U	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T(x,Bob)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 marR="47625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Bob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trusts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somebody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[There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least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person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world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who</a:t>
            </a:r>
            <a:r>
              <a:rPr sz="2800" dirty="0">
                <a:latin typeface="Times New Roman"/>
                <a:cs typeface="Times New Roman"/>
              </a:rPr>
              <a:t> 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trusted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Bob]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b="1" spc="-5" dirty="0">
                <a:solidFill>
                  <a:srgbClr val="C0504D"/>
                </a:solidFill>
                <a:latin typeface="Symbol"/>
                <a:cs typeface="Symbol"/>
              </a:rPr>
              <a:t>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xT(Bob,x)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12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03625" y="378206"/>
            <a:ext cx="193675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Examples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916939" y="1392428"/>
            <a:ext cx="6258560" cy="4720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46329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Alice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trusts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herself.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(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li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ce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,</a:t>
            </a:r>
            <a:r>
              <a:rPr sz="2800" spc="-16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li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ce)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Alice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trusts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30" dirty="0">
                <a:latin typeface="Times New Roman"/>
                <a:cs typeface="Times New Roman"/>
              </a:rPr>
              <a:t>nobody.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800" spc="-3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Symbol"/>
                <a:cs typeface="Symbol"/>
              </a:rPr>
              <a:t>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T(Alice,x)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Carol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trusts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everyone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trusted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David.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b="1" spc="-5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x(T(David,x)</a:t>
            </a:r>
            <a:r>
              <a:rPr sz="2800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</a:t>
            </a:r>
            <a:r>
              <a:rPr sz="2800" spc="-5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T(Carol,x))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B</a:t>
            </a:r>
            <a:r>
              <a:rPr sz="2800" dirty="0">
                <a:latin typeface="Times New Roman"/>
                <a:cs typeface="Times New Roman"/>
              </a:rPr>
              <a:t>ob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trusts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only</a:t>
            </a:r>
            <a:r>
              <a:rPr sz="2800" spc="-17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dirty="0">
                <a:latin typeface="Times New Roman"/>
                <a:cs typeface="Times New Roman"/>
              </a:rPr>
              <a:t>li</a:t>
            </a:r>
            <a:r>
              <a:rPr sz="2800" spc="-5" dirty="0">
                <a:latin typeface="Times New Roman"/>
                <a:cs typeface="Times New Roman"/>
              </a:rPr>
              <a:t>ce</a:t>
            </a:r>
            <a:r>
              <a:rPr sz="2800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T(Bob,</a:t>
            </a:r>
            <a:r>
              <a:rPr sz="2800" spc="-16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Alice)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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 (x=Alice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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Symbol"/>
                <a:cs typeface="Symbol"/>
              </a:rPr>
              <a:t>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T(Bob,x))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0"/>
            <a:ext cx="5554980" cy="920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spc="-5" dirty="0"/>
              <a:t>Bob</a:t>
            </a:r>
            <a:r>
              <a:rPr sz="2900" spc="-25" dirty="0"/>
              <a:t> </a:t>
            </a:r>
            <a:r>
              <a:rPr sz="2900" spc="-5" dirty="0"/>
              <a:t>trusts</a:t>
            </a:r>
            <a:r>
              <a:rPr sz="2900" spc="-15" dirty="0"/>
              <a:t> </a:t>
            </a:r>
            <a:r>
              <a:rPr sz="2900" spc="-5" dirty="0"/>
              <a:t>only</a:t>
            </a:r>
            <a:r>
              <a:rPr sz="2900" spc="5" dirty="0"/>
              <a:t> </a:t>
            </a:r>
            <a:r>
              <a:rPr sz="2900" spc="-5" dirty="0"/>
              <a:t>Alice.</a:t>
            </a:r>
            <a:endParaRPr sz="2900"/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900" spc="-5" dirty="0">
                <a:solidFill>
                  <a:srgbClr val="C0504D"/>
                </a:solidFill>
              </a:rPr>
              <a:t>T(Bob,</a:t>
            </a:r>
            <a:r>
              <a:rPr sz="2900" spc="-10" dirty="0">
                <a:solidFill>
                  <a:srgbClr val="C0504D"/>
                </a:solidFill>
              </a:rPr>
              <a:t> </a:t>
            </a:r>
            <a:r>
              <a:rPr sz="2900" spc="-5" dirty="0">
                <a:solidFill>
                  <a:srgbClr val="C0504D"/>
                </a:solidFill>
              </a:rPr>
              <a:t>Alice)</a:t>
            </a:r>
            <a:r>
              <a:rPr sz="2900" spc="10" dirty="0">
                <a:solidFill>
                  <a:srgbClr val="C0504D"/>
                </a:solidFill>
              </a:rPr>
              <a:t> </a:t>
            </a:r>
            <a:r>
              <a:rPr sz="2900" i="0" spc="-5" dirty="0">
                <a:solidFill>
                  <a:srgbClr val="C0504D"/>
                </a:solidFill>
                <a:latin typeface="Symbol"/>
                <a:cs typeface="Symbol"/>
              </a:rPr>
              <a:t></a:t>
            </a:r>
            <a:r>
              <a:rPr sz="2900" i="0" spc="-9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900" b="1" i="0" spc="-5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900" spc="-5" dirty="0">
                <a:solidFill>
                  <a:srgbClr val="C0504D"/>
                </a:solidFill>
              </a:rPr>
              <a:t>x</a:t>
            </a:r>
            <a:r>
              <a:rPr sz="2900" spc="-10" dirty="0">
                <a:solidFill>
                  <a:srgbClr val="C0504D"/>
                </a:solidFill>
              </a:rPr>
              <a:t> </a:t>
            </a:r>
            <a:r>
              <a:rPr sz="2900" spc="-5" dirty="0">
                <a:solidFill>
                  <a:srgbClr val="C0504D"/>
                </a:solidFill>
              </a:rPr>
              <a:t>(x=Alice</a:t>
            </a:r>
            <a:r>
              <a:rPr sz="2900" spc="15" dirty="0">
                <a:solidFill>
                  <a:srgbClr val="C0504D"/>
                </a:solidFill>
              </a:rPr>
              <a:t> </a:t>
            </a:r>
            <a:r>
              <a:rPr sz="2900" i="0" spc="-5" dirty="0">
                <a:solidFill>
                  <a:srgbClr val="C0504D"/>
                </a:solidFill>
                <a:latin typeface="Symbol"/>
                <a:cs typeface="Symbol"/>
              </a:rPr>
              <a:t></a:t>
            </a:r>
            <a:r>
              <a:rPr sz="2900" i="0" spc="-9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900" i="0" spc="-5" dirty="0">
                <a:solidFill>
                  <a:srgbClr val="C0504D"/>
                </a:solidFill>
                <a:latin typeface="Symbol"/>
                <a:cs typeface="Symbol"/>
              </a:rPr>
              <a:t></a:t>
            </a:r>
            <a:r>
              <a:rPr sz="2900" spc="-5" dirty="0">
                <a:solidFill>
                  <a:srgbClr val="C0504D"/>
                </a:solidFill>
              </a:rPr>
              <a:t>T(Bob,x))</a:t>
            </a:r>
            <a:endParaRPr sz="29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139" y="1856041"/>
            <a:ext cx="405828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26465" algn="l"/>
              </a:tabLst>
            </a:pPr>
            <a:r>
              <a:rPr sz="3200" spc="-5" dirty="0">
                <a:latin typeface="Times New Roman"/>
                <a:cs typeface="Times New Roman"/>
              </a:rPr>
              <a:t>Let	p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be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“x=Alice”</a:t>
            </a:r>
            <a:endParaRPr sz="3200">
              <a:latin typeface="Times New Roman"/>
              <a:cs typeface="Times New Roman"/>
            </a:endParaRPr>
          </a:p>
          <a:p>
            <a:pPr marL="926465">
              <a:lnSpc>
                <a:spcPct val="100000"/>
              </a:lnSpc>
            </a:pPr>
            <a:r>
              <a:rPr sz="3200" spc="-5" dirty="0">
                <a:latin typeface="Times New Roman"/>
                <a:cs typeface="Times New Roman"/>
              </a:rPr>
              <a:t>q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be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“Bob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trusts x”</a:t>
            </a:r>
            <a:endParaRPr sz="3200">
              <a:latin typeface="Times New Roman"/>
              <a:cs typeface="Times New Roman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762380" y="3331122"/>
          <a:ext cx="3733799" cy="26879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35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7205">
                <a:tc>
                  <a:txBody>
                    <a:bodyPr/>
                    <a:lstStyle/>
                    <a:p>
                      <a:pPr marL="243204">
                        <a:lnSpc>
                          <a:spcPts val="3660"/>
                        </a:lnSpc>
                        <a:spcBef>
                          <a:spcPts val="15"/>
                        </a:spcBef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p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7975" algn="r">
                        <a:lnSpc>
                          <a:spcPts val="3660"/>
                        </a:lnSpc>
                        <a:spcBef>
                          <a:spcPts val="15"/>
                        </a:spcBef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q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94970">
                        <a:lnSpc>
                          <a:spcPts val="3660"/>
                        </a:lnSpc>
                        <a:spcBef>
                          <a:spcPts val="15"/>
                        </a:spcBef>
                      </a:pPr>
                      <a:r>
                        <a:rPr sz="3200" spc="-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32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-5" dirty="0">
                          <a:latin typeface="Symbol"/>
                          <a:cs typeface="Symbol"/>
                        </a:rPr>
                        <a:t></a:t>
                      </a:r>
                      <a:r>
                        <a:rPr sz="32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3200" spc="-5" dirty="0">
                          <a:latin typeface="Symbol"/>
                          <a:cs typeface="Symbol"/>
                        </a:rPr>
                        <a:t></a:t>
                      </a:r>
                      <a:r>
                        <a:rPr sz="3200" spc="-5" dirty="0">
                          <a:latin typeface="Times New Roman"/>
                          <a:cs typeface="Times New Roman"/>
                        </a:rPr>
                        <a:t>q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9525">
                      <a:solidFill>
                        <a:srgbClr val="000000"/>
                      </a:solidFill>
                      <a:prstDash val="solid"/>
                    </a:lnL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555">
                <a:tc>
                  <a:txBody>
                    <a:bodyPr/>
                    <a:lstStyle/>
                    <a:p>
                      <a:pPr marL="24257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889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262890" algn="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8890" marB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9497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8890" marB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242570">
                        <a:lnSpc>
                          <a:spcPts val="364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85750" algn="r">
                        <a:lnSpc>
                          <a:spcPts val="364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F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4335">
                        <a:lnSpc>
                          <a:spcPts val="364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241935">
                        <a:lnSpc>
                          <a:spcPts val="364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F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64160" algn="r">
                        <a:lnSpc>
                          <a:spcPts val="364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3700">
                        <a:lnSpc>
                          <a:spcPts val="364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F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1835">
                <a:tc>
                  <a:txBody>
                    <a:bodyPr/>
                    <a:lstStyle/>
                    <a:p>
                      <a:pPr marL="241300">
                        <a:lnSpc>
                          <a:spcPts val="364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F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86385" algn="r">
                        <a:lnSpc>
                          <a:spcPts val="364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F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3700">
                        <a:lnSpc>
                          <a:spcPts val="3640"/>
                        </a:lnSpc>
                      </a:pPr>
                      <a:r>
                        <a:rPr sz="3200" dirty="0">
                          <a:latin typeface="Times New Roman"/>
                          <a:cs typeface="Times New Roman"/>
                        </a:rPr>
                        <a:t>T</a:t>
                      </a: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3500437" y="5029200"/>
            <a:ext cx="2214880" cy="0"/>
          </a:xfrm>
          <a:custGeom>
            <a:avLst/>
            <a:gdLst/>
            <a:ahLst/>
            <a:cxnLst/>
            <a:rect l="l" t="t" r="r" b="b"/>
            <a:pathLst>
              <a:path w="2214879">
                <a:moveTo>
                  <a:pt x="2214562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28997" y="4986334"/>
            <a:ext cx="85725" cy="85725"/>
          </a:xfrm>
          <a:custGeom>
            <a:avLst/>
            <a:gdLst/>
            <a:ahLst/>
            <a:cxnLst/>
            <a:rect l="l" t="t" r="r" b="b"/>
            <a:pathLst>
              <a:path w="85725" h="85725">
                <a:moveTo>
                  <a:pt x="85725" y="0"/>
                </a:moveTo>
                <a:lnTo>
                  <a:pt x="0" y="42862"/>
                </a:lnTo>
                <a:lnTo>
                  <a:pt x="85725" y="85725"/>
                </a:lnTo>
                <a:lnTo>
                  <a:pt x="857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022340" y="4516628"/>
            <a:ext cx="2355215" cy="17329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False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only</a:t>
            </a:r>
            <a:r>
              <a:rPr sz="28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when </a:t>
            </a:r>
            <a:r>
              <a:rPr sz="2800" spc="-6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Bob </a:t>
            </a:r>
            <a:r>
              <a:rPr sz="2800" dirty="0">
                <a:latin typeface="Times New Roman"/>
                <a:cs typeface="Times New Roman"/>
              </a:rPr>
              <a:t>trusts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someone who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Alice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13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5150" y="2443543"/>
            <a:ext cx="64719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Quantification</a:t>
            </a:r>
            <a:r>
              <a:rPr sz="4400" spc="15" dirty="0"/>
              <a:t> </a:t>
            </a:r>
            <a:r>
              <a:rPr sz="4400" spc="-5" dirty="0"/>
              <a:t>of Two</a:t>
            </a:r>
            <a:r>
              <a:rPr sz="4400" spc="-15" dirty="0"/>
              <a:t> </a:t>
            </a:r>
            <a:r>
              <a:rPr sz="4400" spc="-10" dirty="0"/>
              <a:t>Variables</a:t>
            </a:r>
            <a:endParaRPr sz="4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5150" y="576325"/>
            <a:ext cx="647255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Quantification</a:t>
            </a:r>
            <a:r>
              <a:rPr sz="4400" spc="15" dirty="0"/>
              <a:t> </a:t>
            </a:r>
            <a:r>
              <a:rPr sz="4400" spc="-5" dirty="0"/>
              <a:t>of</a:t>
            </a:r>
            <a:r>
              <a:rPr sz="4400" dirty="0"/>
              <a:t> </a:t>
            </a:r>
            <a:r>
              <a:rPr sz="4400" spc="-5" dirty="0"/>
              <a:t>Two</a:t>
            </a:r>
            <a:r>
              <a:rPr sz="4400" spc="-15" dirty="0"/>
              <a:t> </a:t>
            </a:r>
            <a:r>
              <a:rPr sz="4400" spc="-10" dirty="0"/>
              <a:t>Variables</a:t>
            </a:r>
            <a:endParaRPr sz="44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965" y="2384425"/>
            <a:ext cx="241553" cy="24917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965" y="2811145"/>
            <a:ext cx="241553" cy="24917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965" y="4091304"/>
            <a:ext cx="241553" cy="2491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965" y="4518025"/>
            <a:ext cx="241553" cy="24917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96265" y="1119094"/>
            <a:ext cx="7689850" cy="3727450"/>
          </a:xfrm>
          <a:prstGeom prst="rect">
            <a:avLst/>
          </a:prstGeom>
        </p:spPr>
        <p:txBody>
          <a:bodyPr vert="horz" wrap="square" lIns="0" tIns="173990" rIns="0" bIns="0" rtlCol="0">
            <a:spAutoFit/>
          </a:bodyPr>
          <a:lstStyle/>
          <a:p>
            <a:pPr marL="262890" algn="ctr">
              <a:lnSpc>
                <a:spcPct val="100000"/>
              </a:lnSpc>
              <a:spcBef>
                <a:spcPts val="1370"/>
              </a:spcBef>
            </a:pPr>
            <a:r>
              <a:rPr sz="2400" i="1" dirty="0">
                <a:latin typeface="Monotype Corsiva"/>
                <a:cs typeface="Monotype Corsiva"/>
              </a:rPr>
              <a:t>(read</a:t>
            </a:r>
            <a:r>
              <a:rPr sz="2400" i="1" spc="-30" dirty="0">
                <a:latin typeface="Monotype Corsiva"/>
                <a:cs typeface="Monotype Corsiva"/>
              </a:rPr>
              <a:t> </a:t>
            </a:r>
            <a:r>
              <a:rPr sz="2400" i="1" dirty="0">
                <a:latin typeface="Monotype Corsiva"/>
                <a:cs typeface="Monotype Corsiva"/>
              </a:rPr>
              <a:t>left</a:t>
            </a:r>
            <a:r>
              <a:rPr sz="2400" i="1" spc="-30" dirty="0">
                <a:latin typeface="Monotype Corsiva"/>
                <a:cs typeface="Monotype Corsiva"/>
              </a:rPr>
              <a:t> </a:t>
            </a:r>
            <a:r>
              <a:rPr sz="2400" i="1" dirty="0">
                <a:latin typeface="Monotype Corsiva"/>
                <a:cs typeface="Monotype Corsiva"/>
              </a:rPr>
              <a:t>to</a:t>
            </a:r>
            <a:r>
              <a:rPr sz="2400" i="1" spc="-10" dirty="0">
                <a:latin typeface="Monotype Corsiva"/>
                <a:cs typeface="Monotype Corsiva"/>
              </a:rPr>
              <a:t> </a:t>
            </a:r>
            <a:r>
              <a:rPr sz="2400" i="1" spc="5" dirty="0">
                <a:latin typeface="Monotype Corsiva"/>
                <a:cs typeface="Monotype Corsiva"/>
              </a:rPr>
              <a:t>right)</a:t>
            </a:r>
            <a:endParaRPr sz="2400">
              <a:latin typeface="Monotype Corsiva"/>
              <a:cs typeface="Monotype Corsiva"/>
            </a:endParaRPr>
          </a:p>
          <a:p>
            <a:pPr marL="12700">
              <a:lnSpc>
                <a:spcPts val="3354"/>
              </a:lnSpc>
              <a:spcBef>
                <a:spcPts val="1485"/>
              </a:spcBef>
            </a:pP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b="1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b="1" dirty="0">
                <a:solidFill>
                  <a:srgbClr val="C0504D"/>
                </a:solidFill>
                <a:latin typeface="Times New Roman"/>
                <a:cs typeface="Times New Roman"/>
              </a:rPr>
              <a:t>yP(x,y)</a:t>
            </a:r>
            <a:r>
              <a:rPr sz="2800" b="1" spc="-4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b="1" dirty="0">
                <a:solidFill>
                  <a:srgbClr val="C0504D"/>
                </a:solidFill>
                <a:latin typeface="Times New Roman"/>
                <a:cs typeface="Times New Roman"/>
              </a:rPr>
              <a:t>y</a:t>
            </a: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b="1" dirty="0">
                <a:solidFill>
                  <a:srgbClr val="C0504D"/>
                </a:solidFill>
                <a:latin typeface="Times New Roman"/>
                <a:cs typeface="Times New Roman"/>
              </a:rPr>
              <a:t>xP(x,y)</a:t>
            </a:r>
            <a:endParaRPr sz="2800">
              <a:latin typeface="Times New Roman"/>
              <a:cs typeface="Times New Roman"/>
            </a:endParaRPr>
          </a:p>
          <a:p>
            <a:pPr marL="469900">
              <a:lnSpc>
                <a:spcPts val="3354"/>
              </a:lnSpc>
            </a:pP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True</a:t>
            </a:r>
            <a:r>
              <a:rPr sz="2800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P(x,y)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for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 every</a:t>
            </a:r>
            <a:r>
              <a:rPr sz="2800" spc="-1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pair </a:t>
            </a:r>
            <a:r>
              <a:rPr sz="2800" spc="-45" dirty="0">
                <a:latin typeface="Times New Roman"/>
                <a:cs typeface="Times New Roman"/>
              </a:rPr>
              <a:t>x,y.</a:t>
            </a:r>
            <a:endParaRPr sz="28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</a:pP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False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there</a:t>
            </a:r>
            <a:r>
              <a:rPr sz="2800" spc="-2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is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a</a:t>
            </a:r>
            <a:r>
              <a:rPr sz="28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pair</a:t>
            </a:r>
            <a:r>
              <a:rPr sz="2800" spc="-1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x,y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5" dirty="0">
                <a:latin typeface="Times New Roman"/>
                <a:cs typeface="Times New Roman"/>
              </a:rPr>
              <a:t>which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P(x,y) 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false.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ts val="3354"/>
              </a:lnSpc>
            </a:pP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</a:t>
            </a:r>
            <a:r>
              <a:rPr sz="2800" b="1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</a:t>
            </a:r>
            <a:r>
              <a:rPr sz="2800" b="1" dirty="0">
                <a:solidFill>
                  <a:srgbClr val="C0504D"/>
                </a:solidFill>
                <a:latin typeface="Times New Roman"/>
                <a:cs typeface="Times New Roman"/>
              </a:rPr>
              <a:t>yP(x,y)</a:t>
            </a:r>
            <a:r>
              <a:rPr sz="2800" b="1" spc="-4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</a:t>
            </a:r>
            <a:r>
              <a:rPr sz="2800" b="1" dirty="0">
                <a:solidFill>
                  <a:srgbClr val="C0504D"/>
                </a:solidFill>
                <a:latin typeface="Times New Roman"/>
                <a:cs typeface="Times New Roman"/>
              </a:rPr>
              <a:t>y</a:t>
            </a:r>
            <a:r>
              <a:rPr sz="2800" b="1" dirty="0">
                <a:solidFill>
                  <a:srgbClr val="C0504D"/>
                </a:solidFill>
                <a:latin typeface="Symbol"/>
                <a:cs typeface="Symbol"/>
              </a:rPr>
              <a:t></a:t>
            </a:r>
            <a:r>
              <a:rPr sz="2800" b="1" dirty="0">
                <a:solidFill>
                  <a:srgbClr val="C0504D"/>
                </a:solidFill>
                <a:latin typeface="Times New Roman"/>
                <a:cs typeface="Times New Roman"/>
              </a:rPr>
              <a:t>xP(x,y)</a:t>
            </a:r>
            <a:endParaRPr sz="2800">
              <a:latin typeface="Times New Roman"/>
              <a:cs typeface="Times New Roman"/>
            </a:endParaRPr>
          </a:p>
          <a:p>
            <a:pPr marL="469900" marR="212725">
              <a:lnSpc>
                <a:spcPts val="3360"/>
              </a:lnSpc>
              <a:spcBef>
                <a:spcPts val="95"/>
              </a:spcBef>
            </a:pP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True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there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is a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pair </a:t>
            </a:r>
            <a:r>
              <a:rPr sz="2800" dirty="0">
                <a:latin typeface="Times New Roman"/>
                <a:cs typeface="Times New Roman"/>
              </a:rPr>
              <a:t>x,y for </a:t>
            </a:r>
            <a:r>
              <a:rPr sz="2800" spc="-5" dirty="0">
                <a:latin typeface="Times New Roman"/>
                <a:cs typeface="Times New Roman"/>
              </a:rPr>
              <a:t>which </a:t>
            </a:r>
            <a:r>
              <a:rPr sz="2800" dirty="0">
                <a:latin typeface="Times New Roman"/>
                <a:cs typeface="Times New Roman"/>
              </a:rPr>
              <a:t>P(x,y) is </a:t>
            </a:r>
            <a:r>
              <a:rPr sz="2800" spc="-5" dirty="0">
                <a:latin typeface="Times New Roman"/>
                <a:cs typeface="Times New Roman"/>
              </a:rPr>
              <a:t>true.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False</a:t>
            </a: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 P(x,y)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false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every</a:t>
            </a:r>
            <a:r>
              <a:rPr sz="28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pair</a:t>
            </a:r>
            <a:r>
              <a:rPr sz="2800" spc="-1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45" dirty="0">
                <a:latin typeface="Times New Roman"/>
                <a:cs typeface="Times New Roman"/>
              </a:rPr>
              <a:t>x,y.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15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19580" y="5410580"/>
            <a:ext cx="6324600" cy="400050"/>
          </a:xfrm>
          <a:prstGeom prst="rect">
            <a:avLst/>
          </a:prstGeom>
          <a:ln w="15875">
            <a:solidFill>
              <a:srgbClr val="C00000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295"/>
              </a:spcBef>
            </a:pPr>
            <a:r>
              <a:rPr sz="2000" b="1" spc="-5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000" b="1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stands</a:t>
            </a:r>
            <a:r>
              <a:rPr sz="2000" b="1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for</a:t>
            </a:r>
            <a:r>
              <a:rPr sz="2000" b="1" spc="-4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“for</a:t>
            </a:r>
            <a:r>
              <a:rPr sz="2000" b="1" spc="-4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all”,</a:t>
            </a:r>
            <a:r>
              <a:rPr sz="2000" b="1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504D"/>
                </a:solidFill>
                <a:latin typeface="Symbol"/>
                <a:cs typeface="Symbol"/>
              </a:rPr>
              <a:t></a:t>
            </a:r>
            <a:r>
              <a:rPr sz="2000" b="1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stands</a:t>
            </a:r>
            <a:r>
              <a:rPr sz="2000" b="1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for</a:t>
            </a:r>
            <a:r>
              <a:rPr sz="2000" b="1" spc="-3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C0504D"/>
                </a:solidFill>
                <a:latin typeface="Times New Roman"/>
                <a:cs typeface="Times New Roman"/>
              </a:rPr>
              <a:t>“there </a:t>
            </a:r>
            <a:r>
              <a:rPr sz="20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exists (one)”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16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5150" y="424243"/>
            <a:ext cx="647255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Quantification</a:t>
            </a:r>
            <a:r>
              <a:rPr sz="4400" spc="15" dirty="0"/>
              <a:t> </a:t>
            </a:r>
            <a:r>
              <a:rPr sz="4400" spc="-5" dirty="0"/>
              <a:t>of</a:t>
            </a:r>
            <a:r>
              <a:rPr sz="4400" dirty="0"/>
              <a:t> </a:t>
            </a:r>
            <a:r>
              <a:rPr sz="4400" spc="-5" dirty="0"/>
              <a:t>Two</a:t>
            </a:r>
            <a:r>
              <a:rPr sz="4400" spc="-15" dirty="0"/>
              <a:t> </a:t>
            </a:r>
            <a:r>
              <a:rPr sz="4400" spc="-10" dirty="0"/>
              <a:t>Variables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95922" y="2063114"/>
            <a:ext cx="8440420" cy="3011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354"/>
              </a:lnSpc>
              <a:spcBef>
                <a:spcPts val="100"/>
              </a:spcBef>
            </a:pP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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yP(x,y)</a:t>
            </a:r>
            <a:endParaRPr sz="2800">
              <a:latin typeface="Times New Roman"/>
              <a:cs typeface="Times New Roman"/>
            </a:endParaRPr>
          </a:p>
          <a:p>
            <a:pPr marL="137795" indent="-125730">
              <a:lnSpc>
                <a:spcPts val="3354"/>
              </a:lnSpc>
              <a:buSzPct val="96428"/>
              <a:buChar char="•"/>
              <a:tabLst>
                <a:tab pos="138430" algn="l"/>
              </a:tabLst>
            </a:pP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True</a:t>
            </a:r>
            <a:r>
              <a:rPr sz="28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5" dirty="0">
                <a:latin typeface="Times New Roman"/>
                <a:cs typeface="Times New Roman"/>
              </a:rPr>
              <a:t> every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 </a:t>
            </a:r>
            <a:r>
              <a:rPr sz="2800" spc="-5" dirty="0">
                <a:latin typeface="Times New Roman"/>
                <a:cs typeface="Times New Roman"/>
              </a:rPr>
              <a:t>there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 for </a:t>
            </a:r>
            <a:r>
              <a:rPr sz="2800" spc="-5" dirty="0">
                <a:latin typeface="Times New Roman"/>
                <a:cs typeface="Times New Roman"/>
              </a:rPr>
              <a:t>which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P(x,y)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true.</a:t>
            </a:r>
            <a:endParaRPr sz="2800">
              <a:latin typeface="Times New Roman"/>
              <a:cs typeface="Times New Roman"/>
            </a:endParaRPr>
          </a:p>
          <a:p>
            <a:pPr marL="137795" indent="-125730">
              <a:lnSpc>
                <a:spcPct val="100000"/>
              </a:lnSpc>
              <a:buSzPct val="96428"/>
              <a:buChar char="•"/>
              <a:tabLst>
                <a:tab pos="138430" algn="l"/>
              </a:tabLst>
            </a:pP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False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such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P(x,y) 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false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5" dirty="0">
                <a:latin typeface="Times New Roman"/>
                <a:cs typeface="Times New Roman"/>
              </a:rPr>
              <a:t>every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90" dirty="0">
                <a:latin typeface="Times New Roman"/>
                <a:cs typeface="Times New Roman"/>
              </a:rPr>
              <a:t>y.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ts val="3354"/>
              </a:lnSpc>
            </a:pP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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yP(x,y)</a:t>
            </a:r>
            <a:endParaRPr sz="2800">
              <a:latin typeface="Times New Roman"/>
              <a:cs typeface="Times New Roman"/>
            </a:endParaRPr>
          </a:p>
          <a:p>
            <a:pPr marL="12700" marR="465455">
              <a:lnSpc>
                <a:spcPts val="3360"/>
              </a:lnSpc>
              <a:spcBef>
                <a:spcPts val="100"/>
              </a:spcBef>
            </a:pP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True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latin typeface="Times New Roman"/>
                <a:cs typeface="Times New Roman"/>
              </a:rPr>
              <a:t>there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an </a:t>
            </a:r>
            <a:r>
              <a:rPr sz="2800" dirty="0">
                <a:latin typeface="Times New Roman"/>
                <a:cs typeface="Times New Roman"/>
              </a:rPr>
              <a:t>x for </a:t>
            </a:r>
            <a:r>
              <a:rPr sz="2800" spc="-5" dirty="0">
                <a:latin typeface="Times New Roman"/>
                <a:cs typeface="Times New Roman"/>
              </a:rPr>
              <a:t>which </a:t>
            </a:r>
            <a:r>
              <a:rPr sz="2800" dirty="0">
                <a:latin typeface="Times New Roman"/>
                <a:cs typeface="Times New Roman"/>
              </a:rPr>
              <a:t>P(x,y) is true for </a:t>
            </a:r>
            <a:r>
              <a:rPr sz="2800" spc="-5" dirty="0">
                <a:latin typeface="Times New Roman"/>
                <a:cs typeface="Times New Roman"/>
              </a:rPr>
              <a:t>every </a:t>
            </a:r>
            <a:r>
              <a:rPr sz="2800" spc="-90" dirty="0">
                <a:latin typeface="Times New Roman"/>
                <a:cs typeface="Times New Roman"/>
              </a:rPr>
              <a:t>y.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False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 for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every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there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 for </a:t>
            </a:r>
            <a:r>
              <a:rPr sz="2800" spc="-5" dirty="0">
                <a:latin typeface="Times New Roman"/>
                <a:cs typeface="Times New Roman"/>
              </a:rPr>
              <a:t>which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P(x,y) 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false.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44294" y="460820"/>
            <a:ext cx="645541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Let</a:t>
            </a:r>
            <a:r>
              <a:rPr sz="4000" spc="-15" dirty="0"/>
              <a:t> </a:t>
            </a:r>
            <a:r>
              <a:rPr sz="4000" spc="-5" dirty="0"/>
              <a:t>P(x</a:t>
            </a:r>
            <a:r>
              <a:rPr sz="4000" spc="-15" dirty="0"/>
              <a:t> </a:t>
            </a:r>
            <a:r>
              <a:rPr sz="4000" spc="-5" dirty="0"/>
              <a:t>,y)</a:t>
            </a:r>
            <a:r>
              <a:rPr sz="4000" spc="-30" dirty="0"/>
              <a:t> </a:t>
            </a:r>
            <a:r>
              <a:rPr sz="4000" dirty="0"/>
              <a:t>be</a:t>
            </a:r>
            <a:r>
              <a:rPr sz="4000" spc="-10" dirty="0"/>
              <a:t> </a:t>
            </a:r>
            <a:r>
              <a:rPr sz="4000" spc="-5" dirty="0"/>
              <a:t>the</a:t>
            </a:r>
            <a:r>
              <a:rPr sz="4000" spc="-10" dirty="0"/>
              <a:t> </a:t>
            </a:r>
            <a:r>
              <a:rPr sz="4000" spc="-5" dirty="0"/>
              <a:t>statement</a:t>
            </a:r>
            <a:r>
              <a:rPr sz="4000" spc="-20" dirty="0"/>
              <a:t> </a:t>
            </a:r>
            <a:r>
              <a:rPr sz="4000" dirty="0"/>
              <a:t>x+y</a:t>
            </a:r>
            <a:r>
              <a:rPr sz="4000" spc="-25" dirty="0"/>
              <a:t> </a:t>
            </a:r>
            <a:r>
              <a:rPr sz="4000" dirty="0"/>
              <a:t>=</a:t>
            </a:r>
            <a:r>
              <a:rPr sz="4000" spc="-15" dirty="0"/>
              <a:t> </a:t>
            </a:r>
            <a:r>
              <a:rPr sz="4000" dirty="0"/>
              <a:t>7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639" y="1522793"/>
            <a:ext cx="177546" cy="18516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86839" y="1917509"/>
            <a:ext cx="177546" cy="18516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86839" y="2630741"/>
            <a:ext cx="177546" cy="18516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639" y="3028506"/>
            <a:ext cx="177546" cy="18516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86839" y="3423221"/>
            <a:ext cx="177546" cy="18516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86839" y="4136453"/>
            <a:ext cx="177546" cy="18516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840739" y="1361503"/>
            <a:ext cx="7328534" cy="46901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1800">
              <a:lnSpc>
                <a:spcPts val="3115"/>
              </a:lnSpc>
              <a:spcBef>
                <a:spcPts val="95"/>
              </a:spcBef>
            </a:pPr>
            <a:r>
              <a:rPr sz="2600" spc="-5" dirty="0">
                <a:latin typeface="Times New Roman"/>
                <a:cs typeface="Times New Roman"/>
              </a:rPr>
              <a:t>Is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</a:t>
            </a:r>
            <a:r>
              <a:rPr sz="2600" spc="-5" dirty="0">
                <a:latin typeface="Times New Roman"/>
                <a:cs typeface="Times New Roman"/>
              </a:rPr>
              <a:t>x</a:t>
            </a:r>
            <a:r>
              <a:rPr sz="2600" spc="-5" dirty="0">
                <a:latin typeface="Symbol"/>
                <a:cs typeface="Symbol"/>
              </a:rPr>
              <a:t></a:t>
            </a:r>
            <a:r>
              <a:rPr sz="2600" spc="-5" dirty="0">
                <a:latin typeface="Times New Roman"/>
                <a:cs typeface="Times New Roman"/>
              </a:rPr>
              <a:t>yP(x,y)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true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or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false?</a:t>
            </a:r>
            <a:endParaRPr sz="2600" dirty="0">
              <a:latin typeface="Times New Roman"/>
              <a:cs typeface="Times New Roman"/>
            </a:endParaRPr>
          </a:p>
          <a:p>
            <a:pPr marL="831215" marR="5080">
              <a:lnSpc>
                <a:spcPts val="2500"/>
              </a:lnSpc>
              <a:spcBef>
                <a:spcPts val="595"/>
              </a:spcBef>
            </a:pPr>
            <a:r>
              <a:rPr sz="2600" spc="-5" dirty="0">
                <a:latin typeface="Times New Roman"/>
                <a:cs typeface="Times New Roman"/>
              </a:rPr>
              <a:t>For every number x we can find a number y such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that x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+ y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 7.</a:t>
            </a:r>
            <a:endParaRPr sz="2600" dirty="0">
              <a:latin typeface="Times New Roman"/>
              <a:cs typeface="Times New Roman"/>
            </a:endParaRPr>
          </a:p>
          <a:p>
            <a:pPr marL="831215">
              <a:lnSpc>
                <a:spcPct val="100000"/>
              </a:lnSpc>
              <a:spcBef>
                <a:spcPts val="15"/>
              </a:spcBef>
            </a:pPr>
            <a:r>
              <a:rPr sz="26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TRUE</a:t>
            </a:r>
            <a:endParaRPr sz="2600" dirty="0">
              <a:latin typeface="Times New Roman"/>
              <a:cs typeface="Times New Roman"/>
            </a:endParaRPr>
          </a:p>
          <a:p>
            <a:pPr marL="431800">
              <a:lnSpc>
                <a:spcPts val="3115"/>
              </a:lnSpc>
              <a:spcBef>
                <a:spcPts val="15"/>
              </a:spcBef>
            </a:pPr>
            <a:r>
              <a:rPr sz="2600" spc="-5" dirty="0">
                <a:latin typeface="Times New Roman"/>
                <a:cs typeface="Times New Roman"/>
              </a:rPr>
              <a:t>Is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</a:t>
            </a:r>
            <a:r>
              <a:rPr sz="2600" spc="-5" dirty="0">
                <a:latin typeface="Times New Roman"/>
                <a:cs typeface="Times New Roman"/>
              </a:rPr>
              <a:t>x</a:t>
            </a:r>
            <a:r>
              <a:rPr sz="2600" spc="-5" dirty="0">
                <a:latin typeface="Symbol"/>
                <a:cs typeface="Symbol"/>
              </a:rPr>
              <a:t></a:t>
            </a:r>
            <a:r>
              <a:rPr sz="2600" spc="-5" dirty="0">
                <a:latin typeface="Times New Roman"/>
                <a:cs typeface="Times New Roman"/>
              </a:rPr>
              <a:t>yP(x,y)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true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or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false?</a:t>
            </a:r>
            <a:endParaRPr sz="2600" dirty="0">
              <a:latin typeface="Times New Roman"/>
              <a:cs typeface="Times New Roman"/>
            </a:endParaRPr>
          </a:p>
          <a:p>
            <a:pPr marL="831215" marR="5080">
              <a:lnSpc>
                <a:spcPts val="2510"/>
              </a:lnSpc>
              <a:spcBef>
                <a:spcPts val="585"/>
              </a:spcBef>
            </a:pPr>
            <a:r>
              <a:rPr sz="2600" spc="-5" dirty="0">
                <a:latin typeface="Times New Roman"/>
                <a:cs typeface="Times New Roman"/>
              </a:rPr>
              <a:t>For every number x we can find a number y such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that x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+ y </a:t>
            </a:r>
            <a:r>
              <a:rPr sz="2600" spc="-5" dirty="0">
                <a:latin typeface="Symbol"/>
                <a:cs typeface="Symbol"/>
              </a:rPr>
              <a:t>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7.</a:t>
            </a:r>
            <a:endParaRPr sz="2600" dirty="0">
              <a:latin typeface="Times New Roman"/>
              <a:cs typeface="Times New Roman"/>
            </a:endParaRPr>
          </a:p>
          <a:p>
            <a:pPr marL="831215">
              <a:lnSpc>
                <a:spcPct val="100000"/>
              </a:lnSpc>
              <a:spcBef>
                <a:spcPts val="5"/>
              </a:spcBef>
            </a:pPr>
            <a:r>
              <a:rPr sz="2600" b="1" spc="-45" dirty="0">
                <a:solidFill>
                  <a:srgbClr val="C00000"/>
                </a:solidFill>
                <a:latin typeface="Times New Roman"/>
                <a:cs typeface="Times New Roman"/>
              </a:rPr>
              <a:t>FALSE</a:t>
            </a:r>
            <a:endParaRPr sz="2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50" dirty="0">
              <a:latin typeface="Times New Roman"/>
              <a:cs typeface="Times New Roman"/>
            </a:endParaRPr>
          </a:p>
          <a:p>
            <a:pPr marL="12700" marR="546100">
              <a:lnSpc>
                <a:spcPct val="100000"/>
              </a:lnSpc>
            </a:pPr>
            <a:r>
              <a:rPr sz="2800" b="1" spc="-5" dirty="0">
                <a:latin typeface="Times New Roman"/>
                <a:cs typeface="Times New Roman"/>
              </a:rPr>
              <a:t>Note: </a:t>
            </a:r>
            <a:r>
              <a:rPr sz="2800" spc="-5" dirty="0">
                <a:latin typeface="Times New Roman"/>
                <a:cs typeface="Times New Roman"/>
              </a:rPr>
              <a:t>There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an </a:t>
            </a:r>
            <a:r>
              <a:rPr sz="2800" b="1" spc="-5" dirty="0">
                <a:solidFill>
                  <a:srgbClr val="00B0F0"/>
                </a:solidFill>
                <a:latin typeface="Times New Roman"/>
                <a:cs typeface="Times New Roman"/>
              </a:rPr>
              <a:t>implicit </a:t>
            </a:r>
            <a:r>
              <a:rPr sz="2800" b="1" dirty="0">
                <a:solidFill>
                  <a:srgbClr val="00B0F0"/>
                </a:solidFill>
                <a:latin typeface="Times New Roman"/>
                <a:cs typeface="Times New Roman"/>
              </a:rPr>
              <a:t>assumption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these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answers. Can </a:t>
            </a:r>
            <a:r>
              <a:rPr sz="2800" dirty="0">
                <a:latin typeface="Times New Roman"/>
                <a:cs typeface="Times New Roman"/>
              </a:rPr>
              <a:t>you </a:t>
            </a:r>
            <a:r>
              <a:rPr sz="2800" spc="-5" dirty="0">
                <a:latin typeface="Times New Roman"/>
                <a:cs typeface="Times New Roman"/>
              </a:rPr>
              <a:t>tell what? </a:t>
            </a:r>
            <a:r>
              <a:rPr sz="2800" dirty="0">
                <a:latin typeface="Times New Roman"/>
                <a:cs typeface="Times New Roman"/>
              </a:rPr>
              <a:t>Hint: </a:t>
            </a:r>
            <a:r>
              <a:rPr sz="2800" spc="-5" dirty="0">
                <a:latin typeface="Times New Roman"/>
                <a:cs typeface="Times New Roman"/>
              </a:rPr>
              <a:t>consider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domain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variables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y!</a:t>
            </a: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51476" y="6170676"/>
            <a:ext cx="2365248" cy="37261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17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44294" y="323500"/>
            <a:ext cx="645541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Let</a:t>
            </a:r>
            <a:r>
              <a:rPr sz="4000" spc="-15" dirty="0"/>
              <a:t> </a:t>
            </a:r>
            <a:r>
              <a:rPr sz="4000" spc="-5" dirty="0"/>
              <a:t>P(x</a:t>
            </a:r>
            <a:r>
              <a:rPr sz="4000" spc="-15" dirty="0"/>
              <a:t> </a:t>
            </a:r>
            <a:r>
              <a:rPr sz="4000" spc="-5" dirty="0"/>
              <a:t>,y)</a:t>
            </a:r>
            <a:r>
              <a:rPr sz="4000" spc="-30" dirty="0"/>
              <a:t> </a:t>
            </a:r>
            <a:r>
              <a:rPr sz="4000" dirty="0"/>
              <a:t>be</a:t>
            </a:r>
            <a:r>
              <a:rPr sz="4000" spc="-10" dirty="0"/>
              <a:t> </a:t>
            </a:r>
            <a:r>
              <a:rPr sz="4000" spc="-5" dirty="0"/>
              <a:t>the</a:t>
            </a:r>
            <a:r>
              <a:rPr sz="4000" spc="-10" dirty="0"/>
              <a:t> </a:t>
            </a:r>
            <a:r>
              <a:rPr sz="4000" spc="-5" dirty="0"/>
              <a:t>statement</a:t>
            </a:r>
            <a:r>
              <a:rPr sz="4000" spc="-20" dirty="0"/>
              <a:t> </a:t>
            </a:r>
            <a:r>
              <a:rPr sz="4000" dirty="0"/>
              <a:t>x+y</a:t>
            </a:r>
            <a:r>
              <a:rPr sz="4000" spc="-25" dirty="0"/>
              <a:t> </a:t>
            </a:r>
            <a:r>
              <a:rPr sz="4000" dirty="0"/>
              <a:t>=</a:t>
            </a:r>
            <a:r>
              <a:rPr sz="4000" spc="-15" dirty="0"/>
              <a:t> </a:t>
            </a:r>
            <a:r>
              <a:rPr sz="4000" dirty="0"/>
              <a:t>7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639" y="1316736"/>
            <a:ext cx="165353" cy="17068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86839" y="1754123"/>
            <a:ext cx="165353" cy="17068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86839" y="2526029"/>
            <a:ext cx="139446" cy="14249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639" y="3535679"/>
            <a:ext cx="165353" cy="17068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86839" y="3973067"/>
            <a:ext cx="165353" cy="17068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86839" y="4777740"/>
            <a:ext cx="165353" cy="17068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259839" y="1095248"/>
            <a:ext cx="7179309" cy="4655820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</a:t>
            </a:r>
            <a:r>
              <a:rPr sz="2400" spc="-5" dirty="0">
                <a:latin typeface="Times New Roman"/>
                <a:cs typeface="Times New Roman"/>
              </a:rPr>
              <a:t>yP(x,y)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true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</a:t>
            </a:r>
            <a:r>
              <a:rPr sz="2400" spc="-5" dirty="0">
                <a:latin typeface="Times New Roman"/>
                <a:cs typeface="Times New Roman"/>
              </a:rPr>
              <a:t> false?</a:t>
            </a:r>
            <a:endParaRPr sz="2400">
              <a:latin typeface="Times New Roman"/>
              <a:cs typeface="Times New Roman"/>
            </a:endParaRPr>
          </a:p>
          <a:p>
            <a:pPr marL="412115">
              <a:lnSpc>
                <a:spcPct val="100000"/>
              </a:lnSpc>
              <a:spcBef>
                <a:spcPts val="560"/>
              </a:spcBef>
            </a:pP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every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number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can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find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number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y such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endParaRPr sz="2400">
              <a:latin typeface="Times New Roman"/>
              <a:cs typeface="Times New Roman"/>
            </a:endParaRPr>
          </a:p>
          <a:p>
            <a:pPr marL="412115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y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7.</a:t>
            </a:r>
            <a:endParaRPr sz="2400">
              <a:latin typeface="Times New Roman"/>
              <a:cs typeface="Times New Roman"/>
            </a:endParaRPr>
          </a:p>
          <a:p>
            <a:pPr marL="412115" marR="5080" algn="just">
              <a:lnSpc>
                <a:spcPct val="100000"/>
              </a:lnSpc>
              <a:spcBef>
                <a:spcPts val="500"/>
              </a:spcBef>
            </a:pPr>
            <a:r>
              <a:rPr sz="20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TRUE 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[assuming x and y </a:t>
            </a:r>
            <a:r>
              <a:rPr sz="20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are 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integers in the range </a:t>
            </a:r>
            <a:r>
              <a:rPr sz="2000" b="1" dirty="0">
                <a:solidFill>
                  <a:srgbClr val="C00000"/>
                </a:solidFill>
                <a:latin typeface="Times New Roman"/>
                <a:cs typeface="Times New Roman"/>
              </a:rPr>
              <a:t>[-</a:t>
            </a:r>
            <a:r>
              <a:rPr sz="2000" b="1" dirty="0">
                <a:solidFill>
                  <a:srgbClr val="C00000"/>
                </a:solidFill>
                <a:latin typeface="Cambria Math"/>
                <a:cs typeface="Cambria Math"/>
              </a:rPr>
              <a:t>∞, ∞]. </a:t>
            </a:r>
            <a:r>
              <a:rPr sz="2000" b="1" spc="5" dirty="0">
                <a:solidFill>
                  <a:srgbClr val="C00000"/>
                </a:solidFill>
                <a:latin typeface="Cambria Math"/>
                <a:cs typeface="Cambria Math"/>
              </a:rPr>
              <a:t>But </a:t>
            </a:r>
            <a:r>
              <a:rPr sz="2000" b="1" spc="-42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spc="5" dirty="0">
                <a:solidFill>
                  <a:srgbClr val="C00000"/>
                </a:solidFill>
                <a:latin typeface="Cambria Math"/>
                <a:cs typeface="Cambria Math"/>
              </a:rPr>
              <a:t>if </a:t>
            </a:r>
            <a:r>
              <a:rPr sz="2000" b="1" dirty="0">
                <a:solidFill>
                  <a:srgbClr val="C00000"/>
                </a:solidFill>
                <a:latin typeface="Cambria Math"/>
                <a:cs typeface="Cambria Math"/>
              </a:rPr>
              <a:t>x, </a:t>
            </a:r>
            <a:r>
              <a:rPr sz="2000" b="1" spc="15" dirty="0">
                <a:solidFill>
                  <a:srgbClr val="C00000"/>
                </a:solidFill>
                <a:latin typeface="Cambria Math"/>
                <a:cs typeface="Cambria Math"/>
              </a:rPr>
              <a:t>y </a:t>
            </a:r>
            <a:r>
              <a:rPr sz="2000" b="1" spc="-5" dirty="0">
                <a:solidFill>
                  <a:srgbClr val="C00000"/>
                </a:solidFill>
                <a:latin typeface="Cambria Math"/>
                <a:cs typeface="Cambria Math"/>
              </a:rPr>
              <a:t>are </a:t>
            </a:r>
            <a:r>
              <a:rPr sz="2000" b="1" spc="10" dirty="0">
                <a:solidFill>
                  <a:srgbClr val="C00000"/>
                </a:solidFill>
                <a:latin typeface="Cambria Math"/>
                <a:cs typeface="Cambria Math"/>
              </a:rPr>
              <a:t>in </a:t>
            </a:r>
            <a:r>
              <a:rPr sz="2000" b="1" spc="5" dirty="0">
                <a:solidFill>
                  <a:srgbClr val="C00000"/>
                </a:solidFill>
                <a:latin typeface="Cambria Math"/>
                <a:cs typeface="Cambria Math"/>
              </a:rPr>
              <a:t>the </a:t>
            </a:r>
            <a:r>
              <a:rPr sz="2000" b="1" dirty="0">
                <a:solidFill>
                  <a:srgbClr val="C00000"/>
                </a:solidFill>
                <a:latin typeface="Cambria Math"/>
                <a:cs typeface="Cambria Math"/>
              </a:rPr>
              <a:t>range [0, ∞],</a:t>
            </a:r>
            <a:r>
              <a:rPr sz="2000" b="1" spc="5" dirty="0">
                <a:solidFill>
                  <a:srgbClr val="C00000"/>
                </a:solidFill>
                <a:latin typeface="Cambria Math"/>
                <a:cs typeface="Cambria Math"/>
              </a:rPr>
              <a:t> then it is </a:t>
            </a:r>
            <a:r>
              <a:rPr sz="2000" b="1" spc="-25" dirty="0">
                <a:solidFill>
                  <a:srgbClr val="C00000"/>
                </a:solidFill>
                <a:latin typeface="Cambria Math"/>
                <a:cs typeface="Cambria Math"/>
              </a:rPr>
              <a:t>FALSE; </a:t>
            </a:r>
            <a:r>
              <a:rPr sz="2000" b="1" dirty="0">
                <a:solidFill>
                  <a:srgbClr val="C00000"/>
                </a:solidFill>
                <a:latin typeface="Cambria Math"/>
                <a:cs typeface="Cambria Math"/>
              </a:rPr>
              <a:t>consider</a:t>
            </a:r>
            <a:r>
              <a:rPr sz="2000" b="1" spc="5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spc="15" dirty="0">
                <a:solidFill>
                  <a:srgbClr val="C00000"/>
                </a:solidFill>
                <a:latin typeface="Cambria Math"/>
                <a:cs typeface="Cambria Math"/>
              </a:rPr>
              <a:t>x </a:t>
            </a:r>
            <a:r>
              <a:rPr sz="2000" b="1" spc="25" dirty="0">
                <a:solidFill>
                  <a:srgbClr val="C00000"/>
                </a:solidFill>
                <a:latin typeface="Cambria Math"/>
                <a:cs typeface="Cambria Math"/>
              </a:rPr>
              <a:t>= </a:t>
            </a:r>
            <a:r>
              <a:rPr sz="2000" b="1" spc="5" dirty="0">
                <a:solidFill>
                  <a:srgbClr val="C00000"/>
                </a:solidFill>
                <a:latin typeface="Cambria Math"/>
                <a:cs typeface="Cambria Math"/>
              </a:rPr>
              <a:t>20, </a:t>
            </a:r>
            <a:r>
              <a:rPr sz="2000" b="1" spc="-42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dirty="0">
                <a:solidFill>
                  <a:srgbClr val="C00000"/>
                </a:solidFill>
                <a:latin typeface="Cambria Math"/>
                <a:cs typeface="Cambria Math"/>
              </a:rPr>
              <a:t>there</a:t>
            </a:r>
            <a:r>
              <a:rPr sz="2000" b="1" spc="-3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spc="5" dirty="0">
                <a:solidFill>
                  <a:srgbClr val="C00000"/>
                </a:solidFill>
                <a:latin typeface="Cambria Math"/>
                <a:cs typeface="Cambria Math"/>
              </a:rPr>
              <a:t>is</a:t>
            </a:r>
            <a:r>
              <a:rPr sz="2000" b="1" spc="-1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spc="10" dirty="0">
                <a:solidFill>
                  <a:srgbClr val="C00000"/>
                </a:solidFill>
                <a:latin typeface="Cambria Math"/>
                <a:cs typeface="Cambria Math"/>
              </a:rPr>
              <a:t>no</a:t>
            </a:r>
            <a:r>
              <a:rPr sz="2000" b="1" spc="-25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spc="15" dirty="0">
                <a:solidFill>
                  <a:srgbClr val="C00000"/>
                </a:solidFill>
                <a:latin typeface="Cambria Math"/>
                <a:cs typeface="Cambria Math"/>
              </a:rPr>
              <a:t>y</a:t>
            </a:r>
            <a:r>
              <a:rPr sz="2000" b="1" spc="-15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dirty="0">
                <a:solidFill>
                  <a:srgbClr val="C00000"/>
                </a:solidFill>
                <a:latin typeface="Cambria Math"/>
                <a:cs typeface="Cambria Math"/>
              </a:rPr>
              <a:t>to</a:t>
            </a:r>
            <a:r>
              <a:rPr sz="2000" b="1" spc="-3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spc="5" dirty="0">
                <a:solidFill>
                  <a:srgbClr val="C00000"/>
                </a:solidFill>
                <a:latin typeface="Cambria Math"/>
                <a:cs typeface="Cambria Math"/>
              </a:rPr>
              <a:t>satisfy</a:t>
            </a:r>
            <a:r>
              <a:rPr sz="2000" b="1" spc="-3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spc="15" dirty="0">
                <a:solidFill>
                  <a:srgbClr val="C00000"/>
                </a:solidFill>
                <a:latin typeface="Cambria Math"/>
                <a:cs typeface="Cambria Math"/>
              </a:rPr>
              <a:t>x</a:t>
            </a:r>
            <a:r>
              <a:rPr sz="2000" b="1" spc="-2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spc="25" dirty="0">
                <a:solidFill>
                  <a:srgbClr val="C00000"/>
                </a:solidFill>
                <a:latin typeface="Cambria Math"/>
                <a:cs typeface="Cambria Math"/>
              </a:rPr>
              <a:t>+</a:t>
            </a:r>
            <a:r>
              <a:rPr sz="2000" b="1" spc="-30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spc="15" dirty="0">
                <a:solidFill>
                  <a:srgbClr val="C00000"/>
                </a:solidFill>
                <a:latin typeface="Cambria Math"/>
                <a:cs typeface="Cambria Math"/>
              </a:rPr>
              <a:t>y</a:t>
            </a:r>
            <a:r>
              <a:rPr sz="2000" b="1" spc="-15" dirty="0">
                <a:solidFill>
                  <a:srgbClr val="C00000"/>
                </a:solidFill>
                <a:latin typeface="Cambria Math"/>
                <a:cs typeface="Cambria Math"/>
              </a:rPr>
              <a:t> </a:t>
            </a:r>
            <a:r>
              <a:rPr sz="2000" b="1" spc="5" dirty="0">
                <a:solidFill>
                  <a:srgbClr val="C00000"/>
                </a:solidFill>
                <a:latin typeface="Cambria Math"/>
                <a:cs typeface="Cambria Math"/>
              </a:rPr>
              <a:t>=7]</a:t>
            </a:r>
            <a:endParaRPr sz="2000">
              <a:latin typeface="Cambria Math"/>
              <a:cs typeface="Cambria Math"/>
            </a:endParaRPr>
          </a:p>
          <a:p>
            <a:pPr marL="12700" algn="just">
              <a:lnSpc>
                <a:spcPct val="100000"/>
              </a:lnSpc>
              <a:spcBef>
                <a:spcPts val="570"/>
              </a:spcBef>
            </a:pP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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yP(x,y)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true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</a:t>
            </a:r>
            <a:r>
              <a:rPr sz="2400" spc="-5" dirty="0">
                <a:latin typeface="Times New Roman"/>
                <a:cs typeface="Times New Roman"/>
              </a:rPr>
              <a:t> false?</a:t>
            </a:r>
            <a:endParaRPr sz="2400">
              <a:latin typeface="Times New Roman"/>
              <a:cs typeface="Times New Roman"/>
            </a:endParaRPr>
          </a:p>
          <a:p>
            <a:pPr marL="412115" algn="just">
              <a:lnSpc>
                <a:spcPct val="100000"/>
              </a:lnSpc>
              <a:spcBef>
                <a:spcPts val="565"/>
              </a:spcBef>
            </a:pP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every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number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can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find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number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y such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endParaRPr sz="2400">
              <a:latin typeface="Times New Roman"/>
              <a:cs typeface="Times New Roman"/>
            </a:endParaRPr>
          </a:p>
          <a:p>
            <a:pPr marL="412115" algn="just">
              <a:lnSpc>
                <a:spcPct val="100000"/>
              </a:lnSpc>
              <a:spcBef>
                <a:spcPts val="10"/>
              </a:spcBef>
            </a:pP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y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7.</a:t>
            </a:r>
            <a:endParaRPr sz="2400">
              <a:latin typeface="Times New Roman"/>
              <a:cs typeface="Times New Roman"/>
            </a:endParaRPr>
          </a:p>
          <a:p>
            <a:pPr marL="412115" marR="76200" algn="just">
              <a:lnSpc>
                <a:spcPct val="100000"/>
              </a:lnSpc>
              <a:spcBef>
                <a:spcPts val="565"/>
              </a:spcBef>
            </a:pPr>
            <a:r>
              <a:rPr sz="2400" b="1" spc="-40" dirty="0">
                <a:solidFill>
                  <a:srgbClr val="C00000"/>
                </a:solidFill>
                <a:latin typeface="Times New Roman"/>
                <a:cs typeface="Times New Roman"/>
              </a:rPr>
              <a:t>FALSE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[assuming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x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and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y </a:t>
            </a:r>
            <a:r>
              <a:rPr sz="24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are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integers in the range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[-∞, ∞], pick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x=3,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then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y = 4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will satisfy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x+y =7. If x, </a:t>
            </a:r>
            <a:r>
              <a:rPr sz="2400" b="1" spc="-58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y </a:t>
            </a:r>
            <a:r>
              <a:rPr sz="24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are</a:t>
            </a:r>
            <a:r>
              <a:rPr sz="24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in the</a:t>
            </a:r>
            <a:r>
              <a:rPr sz="24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range [-∞,</a:t>
            </a:r>
            <a:r>
              <a:rPr sz="24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0],</a:t>
            </a:r>
            <a:r>
              <a:rPr sz="2400" b="1" spc="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then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also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it is </a:t>
            </a:r>
            <a:r>
              <a:rPr sz="24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FALSE]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18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19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2679065" marR="5080" indent="-2661920">
              <a:lnSpc>
                <a:spcPts val="3290"/>
              </a:lnSpc>
              <a:spcBef>
                <a:spcPts val="270"/>
              </a:spcBef>
            </a:pPr>
            <a:r>
              <a:rPr dirty="0"/>
              <a:t>Determine </a:t>
            </a:r>
            <a:r>
              <a:rPr spc="-5" dirty="0"/>
              <a:t>the truth value </a:t>
            </a:r>
            <a:r>
              <a:rPr dirty="0"/>
              <a:t>of </a:t>
            </a:r>
            <a:r>
              <a:rPr spc="-5" dirty="0"/>
              <a:t>each </a:t>
            </a:r>
            <a:r>
              <a:rPr dirty="0"/>
              <a:t>of </a:t>
            </a:r>
            <a:r>
              <a:rPr spc="-5" dirty="0"/>
              <a:t>these statements </a:t>
            </a:r>
            <a:r>
              <a:rPr dirty="0"/>
              <a:t>if</a:t>
            </a:r>
            <a:r>
              <a:rPr lang="en-US" dirty="0"/>
              <a:t>  </a:t>
            </a:r>
            <a:r>
              <a:rPr i="0" dirty="0">
                <a:latin typeface="Times New Roman"/>
                <a:cs typeface="Times New Roman"/>
              </a:rPr>
              <a:t>U </a:t>
            </a:r>
            <a:r>
              <a:rPr dirty="0"/>
              <a:t>is </a:t>
            </a:r>
            <a:r>
              <a:rPr spc="-605" dirty="0"/>
              <a:t> </a:t>
            </a:r>
            <a:r>
              <a:rPr dirty="0"/>
              <a:t>all</a:t>
            </a:r>
            <a:r>
              <a:rPr spc="-5" dirty="0"/>
              <a:t> </a:t>
            </a:r>
            <a:r>
              <a:rPr dirty="0"/>
              <a:t>of</a:t>
            </a:r>
            <a:r>
              <a:rPr spc="5" dirty="0"/>
              <a:t> </a:t>
            </a:r>
            <a:r>
              <a:rPr spc="-5" dirty="0"/>
              <a:t>the</a:t>
            </a:r>
            <a:r>
              <a:rPr dirty="0"/>
              <a:t> </a:t>
            </a:r>
            <a:r>
              <a:rPr spc="-5" dirty="0"/>
              <a:t>integers.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3740" y="1019048"/>
            <a:ext cx="7834630" cy="4948149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665"/>
              </a:spcBef>
            </a:pP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</a:t>
            </a:r>
            <a:r>
              <a:rPr sz="2400" spc="-5" dirty="0">
                <a:latin typeface="Times New Roman"/>
                <a:cs typeface="Times New Roman"/>
              </a:rPr>
              <a:t>m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(n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27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&lt;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m)</a:t>
            </a:r>
            <a:endParaRPr sz="2400" dirty="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560"/>
              </a:spcBef>
            </a:pP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every integer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exists integer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30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&lt; </a:t>
            </a:r>
            <a:r>
              <a:rPr sz="2400" spc="-5" dirty="0">
                <a:latin typeface="Times New Roman"/>
                <a:cs typeface="Times New Roman"/>
              </a:rPr>
              <a:t>m.</a:t>
            </a:r>
            <a:endParaRPr sz="2400" dirty="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580"/>
              </a:spcBef>
            </a:pP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TRUE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500" dirty="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sz="2400" spc="-5" dirty="0">
                <a:latin typeface="Symbol"/>
                <a:cs typeface="Symbol"/>
              </a:rPr>
              <a:t></a:t>
            </a:r>
            <a:r>
              <a:rPr sz="2400" spc="-5" dirty="0">
                <a:latin typeface="Times New Roman"/>
                <a:cs typeface="Times New Roman"/>
              </a:rPr>
              <a:t>m</a:t>
            </a: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(n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27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&lt;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m)</a:t>
            </a:r>
            <a:endParaRPr sz="2400" dirty="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565"/>
              </a:spcBef>
            </a:pPr>
            <a:r>
              <a:rPr sz="2400" spc="-5" dirty="0">
                <a:latin typeface="Times New Roman"/>
                <a:cs typeface="Times New Roman"/>
              </a:rPr>
              <a:t>There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exists </a:t>
            </a:r>
            <a:r>
              <a:rPr sz="2400" dirty="0">
                <a:latin typeface="Times New Roman"/>
                <a:cs typeface="Times New Roman"/>
              </a:rPr>
              <a:t>an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every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n, 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&lt;</a:t>
            </a:r>
            <a:r>
              <a:rPr sz="2400" spc="-5" dirty="0">
                <a:latin typeface="Times New Roman"/>
                <a:cs typeface="Times New Roman"/>
              </a:rPr>
              <a:t> m.</a:t>
            </a:r>
            <a:endParaRPr sz="2400" dirty="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575"/>
              </a:spcBef>
            </a:pPr>
            <a:r>
              <a:rPr sz="2400" b="1" spc="-40" dirty="0">
                <a:solidFill>
                  <a:srgbClr val="C00000"/>
                </a:solidFill>
                <a:latin typeface="Times New Roman"/>
                <a:cs typeface="Times New Roman"/>
              </a:rPr>
              <a:t>FALSE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500" dirty="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sz="2400" dirty="0">
                <a:latin typeface="Symbol"/>
                <a:cs typeface="Symbol"/>
              </a:rPr>
              <a:t>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Symbol"/>
                <a:cs typeface="Symbol"/>
              </a:rPr>
              <a:t></a:t>
            </a:r>
            <a:r>
              <a:rPr sz="2400" dirty="0">
                <a:latin typeface="Times New Roman"/>
                <a:cs typeface="Times New Roman"/>
              </a:rPr>
              <a:t>m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(n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277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62" baseline="24305" dirty="0">
                <a:latin typeface="Times New Roman"/>
                <a:cs typeface="Times New Roman"/>
              </a:rPr>
              <a:t> </a:t>
            </a:r>
            <a:r>
              <a:rPr lang="en-US" sz="2400" dirty="0">
                <a:latin typeface="Cambria Math"/>
                <a:cs typeface="Cambria Math"/>
              </a:rPr>
              <a:t>=</a:t>
            </a:r>
            <a:r>
              <a:rPr sz="2400" spc="55" dirty="0">
                <a:latin typeface="Cambria Math"/>
                <a:cs typeface="Cambria Math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6)</a:t>
            </a:r>
          </a:p>
          <a:p>
            <a:pPr marL="63500">
              <a:lnSpc>
                <a:spcPct val="100000"/>
              </a:lnSpc>
              <a:spcBef>
                <a:spcPts val="570"/>
              </a:spcBef>
            </a:pPr>
            <a:r>
              <a:rPr sz="2400" spc="-5" dirty="0">
                <a:latin typeface="Times New Roman"/>
                <a:cs typeface="Times New Roman"/>
              </a:rPr>
              <a:t>There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exists </a:t>
            </a:r>
            <a:r>
              <a:rPr sz="2400" dirty="0">
                <a:latin typeface="Times New Roman"/>
                <a:cs typeface="Times New Roman"/>
              </a:rPr>
              <a:t>an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 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</a:t>
            </a:r>
            <a:r>
              <a:rPr sz="2400" spc="-5" dirty="0">
                <a:latin typeface="Times New Roman"/>
                <a:cs typeface="Times New Roman"/>
              </a:rPr>
              <a:t> integer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</a:t>
            </a:r>
            <a:r>
              <a:rPr sz="2400" spc="-5" dirty="0">
                <a:latin typeface="Times New Roman"/>
                <a:cs typeface="Times New Roman"/>
              </a:rPr>
              <a:t> 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+</a:t>
            </a:r>
            <a:r>
              <a:rPr sz="2400" spc="-5">
                <a:latin typeface="Times New Roman"/>
                <a:cs typeface="Times New Roman"/>
              </a:rPr>
              <a:t>m</a:t>
            </a:r>
            <a:r>
              <a:rPr sz="2400" spc="-7" baseline="24305">
                <a:latin typeface="Times New Roman"/>
                <a:cs typeface="Times New Roman"/>
              </a:rPr>
              <a:t>2</a:t>
            </a:r>
            <a:r>
              <a:rPr sz="2400" spc="277" baseline="24305">
                <a:latin typeface="Times New Roman"/>
                <a:cs typeface="Times New Roman"/>
              </a:rPr>
              <a:t> </a:t>
            </a:r>
            <a:r>
              <a:rPr lang="en-US" sz="2400">
                <a:latin typeface="Cambria Math"/>
                <a:cs typeface="Cambria Math"/>
              </a:rPr>
              <a:t>=</a:t>
            </a:r>
            <a:r>
              <a:rPr sz="2400" spc="70">
                <a:latin typeface="Cambria Math"/>
                <a:cs typeface="Cambria Math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6.</a:t>
            </a:r>
          </a:p>
          <a:p>
            <a:pPr marL="63500">
              <a:lnSpc>
                <a:spcPct val="100000"/>
              </a:lnSpc>
              <a:spcBef>
                <a:spcPts val="570"/>
              </a:spcBef>
            </a:pPr>
            <a:r>
              <a:rPr sz="2400" b="1" spc="-40" dirty="0">
                <a:solidFill>
                  <a:srgbClr val="C00000"/>
                </a:solidFill>
                <a:latin typeface="Times New Roman"/>
                <a:cs typeface="Times New Roman"/>
              </a:rPr>
              <a:t>FALSE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79447" y="424243"/>
            <a:ext cx="478663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Propositional</a:t>
            </a:r>
            <a:r>
              <a:rPr sz="4400" spc="-25" dirty="0"/>
              <a:t> </a:t>
            </a:r>
            <a:r>
              <a:rPr sz="4400" spc="-5" dirty="0"/>
              <a:t>Functions</a:t>
            </a:r>
            <a:endParaRPr sz="44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772411"/>
            <a:ext cx="165353" cy="17068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577083"/>
            <a:ext cx="165353" cy="17068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015995"/>
            <a:ext cx="165353" cy="17068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454908"/>
            <a:ext cx="165353" cy="17068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893820"/>
            <a:ext cx="165353" cy="17068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78839" y="1622552"/>
            <a:ext cx="7435215" cy="2512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335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Propositional functions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(or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predicates)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propositions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contain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variables.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  <a:tabLst>
                <a:tab pos="3300095" algn="l"/>
              </a:tabLst>
            </a:pPr>
            <a:r>
              <a:rPr sz="2400" spc="-5" dirty="0">
                <a:latin typeface="Times New Roman"/>
                <a:cs typeface="Times New Roman"/>
              </a:rPr>
              <a:t>Example: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Let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P(x)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denote	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&gt;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</a:t>
            </a:r>
            <a:endParaRPr sz="2400">
              <a:latin typeface="Times New Roman"/>
              <a:cs typeface="Times New Roman"/>
            </a:endParaRPr>
          </a:p>
          <a:p>
            <a:pPr marL="412750" marR="5080" indent="-400050">
              <a:lnSpc>
                <a:spcPct val="120000"/>
              </a:lnSpc>
            </a:pPr>
            <a:r>
              <a:rPr sz="2400" spc="-5" dirty="0">
                <a:latin typeface="Times New Roman"/>
                <a:cs typeface="Times New Roman"/>
              </a:rPr>
              <a:t>P(x) </a:t>
            </a:r>
            <a:r>
              <a:rPr sz="2400" dirty="0">
                <a:latin typeface="Times New Roman"/>
                <a:cs typeface="Times New Roman"/>
              </a:rPr>
              <a:t>has no </a:t>
            </a:r>
            <a:r>
              <a:rPr sz="2400" spc="-5" dirty="0">
                <a:latin typeface="Times New Roman"/>
                <a:cs typeface="Times New Roman"/>
              </a:rPr>
              <a:t>truth value until the variable </a:t>
            </a:r>
            <a:r>
              <a:rPr sz="2400" dirty="0">
                <a:latin typeface="Times New Roman"/>
                <a:cs typeface="Times New Roman"/>
              </a:rPr>
              <a:t>x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bound by </a:t>
            </a:r>
            <a:r>
              <a:rPr sz="2400" spc="-5" dirty="0">
                <a:latin typeface="Times New Roman"/>
                <a:cs typeface="Times New Roman"/>
              </a:rPr>
              <a:t>either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70C0"/>
                </a:solidFill>
                <a:latin typeface="Times New Roman"/>
                <a:cs typeface="Times New Roman"/>
              </a:rPr>
              <a:t>assigning</a:t>
            </a:r>
            <a:r>
              <a:rPr sz="2400" spc="-2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70C0"/>
                </a:solidFill>
                <a:latin typeface="Times New Roman"/>
                <a:cs typeface="Times New Roman"/>
              </a:rPr>
              <a:t>it</a:t>
            </a:r>
            <a:r>
              <a:rPr sz="24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70C0"/>
                </a:solidFill>
                <a:latin typeface="Times New Roman"/>
                <a:cs typeface="Times New Roman"/>
              </a:rPr>
              <a:t>a</a:t>
            </a:r>
            <a:r>
              <a:rPr sz="2400" spc="-5" dirty="0">
                <a:solidFill>
                  <a:srgbClr val="0070C0"/>
                </a:solidFill>
                <a:latin typeface="Times New Roman"/>
                <a:cs typeface="Times New Roman"/>
              </a:rPr>
              <a:t> value</a:t>
            </a:r>
            <a:r>
              <a:rPr sz="24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by</a:t>
            </a:r>
            <a:endParaRPr sz="2400">
              <a:latin typeface="Times New Roman"/>
              <a:cs typeface="Times New Roman"/>
            </a:endParaRPr>
          </a:p>
          <a:p>
            <a:pPr marL="41275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solidFill>
                  <a:srgbClr val="0070C0"/>
                </a:solidFill>
                <a:latin typeface="Times New Roman"/>
                <a:cs typeface="Times New Roman"/>
              </a:rPr>
              <a:t>quantifying</a:t>
            </a:r>
            <a:r>
              <a:rPr sz="2400" spc="-4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70C0"/>
                </a:solidFill>
                <a:latin typeface="Times New Roman"/>
                <a:cs typeface="Times New Roman"/>
              </a:rPr>
              <a:t>it</a:t>
            </a:r>
            <a:r>
              <a:rPr sz="2400" spc="-5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2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20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79065" marR="5080" indent="-2665095">
              <a:lnSpc>
                <a:spcPct val="100000"/>
              </a:lnSpc>
              <a:spcBef>
                <a:spcPts val="100"/>
              </a:spcBef>
            </a:pPr>
            <a:r>
              <a:rPr dirty="0"/>
              <a:t>Determine</a:t>
            </a:r>
            <a:r>
              <a:rPr spc="-15" dirty="0"/>
              <a:t> </a:t>
            </a:r>
            <a:r>
              <a:rPr spc="-5" dirty="0"/>
              <a:t>the</a:t>
            </a:r>
            <a:r>
              <a:rPr spc="10" dirty="0"/>
              <a:t> </a:t>
            </a:r>
            <a:r>
              <a:rPr spc="-5" dirty="0"/>
              <a:t>truth</a:t>
            </a:r>
            <a:r>
              <a:rPr spc="10" dirty="0"/>
              <a:t> </a:t>
            </a:r>
            <a:r>
              <a:rPr spc="-5" dirty="0"/>
              <a:t>value</a:t>
            </a:r>
            <a:r>
              <a:rPr dirty="0"/>
              <a:t> of</a:t>
            </a:r>
            <a:r>
              <a:rPr spc="5" dirty="0"/>
              <a:t> </a:t>
            </a:r>
            <a:r>
              <a:rPr spc="-5" dirty="0"/>
              <a:t>each</a:t>
            </a:r>
            <a:r>
              <a:rPr spc="-10" dirty="0"/>
              <a:t> </a:t>
            </a:r>
            <a:r>
              <a:rPr dirty="0"/>
              <a:t>of </a:t>
            </a:r>
            <a:r>
              <a:rPr spc="-5" dirty="0"/>
              <a:t>these</a:t>
            </a:r>
            <a:r>
              <a:rPr spc="10" dirty="0"/>
              <a:t> </a:t>
            </a:r>
            <a:r>
              <a:rPr spc="-5" dirty="0"/>
              <a:t>statements</a:t>
            </a:r>
            <a:r>
              <a:rPr spc="10" dirty="0"/>
              <a:t> </a:t>
            </a:r>
            <a:r>
              <a:rPr dirty="0"/>
              <a:t>if</a:t>
            </a:r>
            <a:r>
              <a:rPr spc="10" dirty="0"/>
              <a:t> </a:t>
            </a:r>
            <a:r>
              <a:rPr dirty="0"/>
              <a:t>U</a:t>
            </a:r>
            <a:r>
              <a:rPr spc="-10" dirty="0"/>
              <a:t> </a:t>
            </a:r>
            <a:r>
              <a:rPr dirty="0"/>
              <a:t>is </a:t>
            </a:r>
            <a:r>
              <a:rPr spc="-600" dirty="0"/>
              <a:t> </a:t>
            </a:r>
            <a:r>
              <a:rPr dirty="0"/>
              <a:t>all</a:t>
            </a:r>
            <a:r>
              <a:rPr spc="-5" dirty="0"/>
              <a:t> </a:t>
            </a:r>
            <a:r>
              <a:rPr dirty="0"/>
              <a:t>of</a:t>
            </a:r>
            <a:r>
              <a:rPr spc="5" dirty="0"/>
              <a:t> </a:t>
            </a:r>
            <a:r>
              <a:rPr spc="-5" dirty="0"/>
              <a:t>the</a:t>
            </a:r>
            <a:r>
              <a:rPr dirty="0"/>
              <a:t> </a:t>
            </a:r>
            <a:r>
              <a:rPr spc="-5" dirty="0"/>
              <a:t>integers.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440" y="1002352"/>
            <a:ext cx="7512684" cy="5074285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2800" dirty="0">
                <a:solidFill>
                  <a:srgbClr val="0070C0"/>
                </a:solidFill>
                <a:latin typeface="Symbol"/>
                <a:cs typeface="Symbol"/>
              </a:rPr>
              <a:t>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n</a:t>
            </a:r>
            <a:r>
              <a:rPr sz="2800" dirty="0">
                <a:solidFill>
                  <a:srgbClr val="0070C0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m</a:t>
            </a:r>
            <a:r>
              <a:rPr sz="2800" spc="-3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(nm</a:t>
            </a:r>
            <a:r>
              <a:rPr sz="2800" spc="-3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=</a:t>
            </a:r>
            <a:r>
              <a:rPr sz="2800" spc="-3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m)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80"/>
              </a:spcBef>
            </a:pPr>
            <a:r>
              <a:rPr sz="2400" spc="-5" dirty="0">
                <a:latin typeface="Times New Roman"/>
                <a:cs typeface="Times New Roman"/>
              </a:rPr>
              <a:t>There exists </a:t>
            </a:r>
            <a:r>
              <a:rPr sz="2400" dirty="0">
                <a:latin typeface="Times New Roman"/>
                <a:cs typeface="Times New Roman"/>
              </a:rPr>
              <a:t>at </a:t>
            </a:r>
            <a:r>
              <a:rPr sz="2400" spc="-5" dirty="0">
                <a:latin typeface="Times New Roman"/>
                <a:cs typeface="Times New Roman"/>
              </a:rPr>
              <a:t>least </a:t>
            </a:r>
            <a:r>
              <a:rPr sz="2400" dirty="0">
                <a:latin typeface="Times New Roman"/>
                <a:cs typeface="Times New Roman"/>
              </a:rPr>
              <a:t>one </a:t>
            </a:r>
            <a:r>
              <a:rPr sz="2400" spc="-15" dirty="0">
                <a:latin typeface="Times New Roman"/>
                <a:cs typeface="Times New Roman"/>
              </a:rPr>
              <a:t>integer, </a:t>
            </a:r>
            <a:r>
              <a:rPr sz="2400" dirty="0">
                <a:latin typeface="Times New Roman"/>
                <a:cs typeface="Times New Roman"/>
              </a:rPr>
              <a:t>n, such </a:t>
            </a:r>
            <a:r>
              <a:rPr sz="2400" spc="-5" dirty="0">
                <a:latin typeface="Times New Roman"/>
                <a:cs typeface="Times New Roman"/>
              </a:rPr>
              <a:t>that for every integer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nm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m.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TRUE,</a:t>
            </a:r>
            <a:r>
              <a:rPr sz="24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n</a:t>
            </a:r>
            <a:r>
              <a:rPr sz="2400" b="1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=</a:t>
            </a:r>
            <a:r>
              <a:rPr sz="24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1.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sz="2800" dirty="0">
                <a:solidFill>
                  <a:srgbClr val="0070C0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m</a:t>
            </a:r>
            <a:r>
              <a:rPr sz="2800" dirty="0">
                <a:solidFill>
                  <a:srgbClr val="0070C0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n</a:t>
            </a:r>
            <a:r>
              <a:rPr sz="2800" spc="-2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(mn</a:t>
            </a:r>
            <a:r>
              <a:rPr sz="2800" spc="-2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=</a:t>
            </a:r>
            <a:r>
              <a:rPr sz="2800" spc="-3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20)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every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every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n, </a:t>
            </a:r>
            <a:r>
              <a:rPr sz="2400" spc="-5" dirty="0">
                <a:latin typeface="Times New Roman"/>
                <a:cs typeface="Times New Roman"/>
              </a:rPr>
              <a:t>mn</a:t>
            </a:r>
            <a:r>
              <a:rPr sz="2400" dirty="0">
                <a:latin typeface="Times New Roman"/>
                <a:cs typeface="Times New Roman"/>
              </a:rPr>
              <a:t> 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20.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400" b="1" spc="-40" dirty="0">
                <a:solidFill>
                  <a:srgbClr val="C00000"/>
                </a:solidFill>
                <a:latin typeface="Times New Roman"/>
                <a:cs typeface="Times New Roman"/>
              </a:rPr>
              <a:t>FALSE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sz="2800" spc="-5" dirty="0">
                <a:solidFill>
                  <a:srgbClr val="0070C0"/>
                </a:solidFill>
                <a:latin typeface="Symbol"/>
                <a:cs typeface="Symbol"/>
              </a:rPr>
              <a:t>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m</a:t>
            </a:r>
            <a:r>
              <a:rPr sz="2800" spc="-5" dirty="0">
                <a:solidFill>
                  <a:srgbClr val="0070C0"/>
                </a:solidFill>
                <a:latin typeface="Symbol"/>
                <a:cs typeface="Symbol"/>
              </a:rPr>
              <a:t>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n</a:t>
            </a:r>
            <a:r>
              <a:rPr sz="2800" spc="-2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(mn</a:t>
            </a:r>
            <a:r>
              <a:rPr sz="2800" spc="-2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=</a:t>
            </a:r>
            <a:r>
              <a:rPr sz="2800" spc="-3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20).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400" spc="-5" dirty="0">
                <a:latin typeface="Times New Roman"/>
                <a:cs typeface="Times New Roman"/>
              </a:rPr>
              <a:t>There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exists </a:t>
            </a:r>
            <a:r>
              <a:rPr sz="2400" dirty="0">
                <a:latin typeface="Times New Roman"/>
                <a:cs typeface="Times New Roman"/>
              </a:rPr>
              <a:t>an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 such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mn</a:t>
            </a:r>
            <a:r>
              <a:rPr sz="2400" dirty="0">
                <a:latin typeface="Times New Roman"/>
                <a:cs typeface="Times New Roman"/>
              </a:rPr>
              <a:t> 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20.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  <a:tabLst>
                <a:tab pos="2328545" algn="l"/>
                <a:tab pos="3796665" algn="l"/>
              </a:tabLst>
            </a:pP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TRUE,</a:t>
            </a:r>
            <a:r>
              <a:rPr sz="24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4*5 =</a:t>
            </a:r>
            <a:r>
              <a:rPr sz="24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20,	2*10 =</a:t>
            </a:r>
            <a:r>
              <a:rPr sz="24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20,	20*1=20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OK, </a:t>
            </a:r>
            <a:r>
              <a:rPr sz="2800" dirty="0">
                <a:latin typeface="Times New Roman"/>
                <a:cs typeface="Times New Roman"/>
              </a:rPr>
              <a:t>how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about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70C0"/>
                </a:solidFill>
                <a:latin typeface="Symbol"/>
                <a:cs typeface="Symbol"/>
              </a:rPr>
              <a:t>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m</a:t>
            </a:r>
            <a:r>
              <a:rPr sz="2800" spc="-5" dirty="0">
                <a:solidFill>
                  <a:srgbClr val="0070C0"/>
                </a:solidFill>
                <a:latin typeface="Symbol"/>
                <a:cs typeface="Symbol"/>
              </a:rPr>
              <a:t>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n</a:t>
            </a:r>
            <a:r>
              <a:rPr sz="28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(mn</a:t>
            </a:r>
            <a:r>
              <a:rPr sz="28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=</a:t>
            </a:r>
            <a:r>
              <a:rPr sz="28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-20).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21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79065" marR="5080" indent="-2665095">
              <a:lnSpc>
                <a:spcPct val="100000"/>
              </a:lnSpc>
              <a:spcBef>
                <a:spcPts val="100"/>
              </a:spcBef>
            </a:pPr>
            <a:r>
              <a:rPr dirty="0"/>
              <a:t>Determine</a:t>
            </a:r>
            <a:r>
              <a:rPr spc="-15" dirty="0"/>
              <a:t> </a:t>
            </a:r>
            <a:r>
              <a:rPr spc="-5" dirty="0"/>
              <a:t>the</a:t>
            </a:r>
            <a:r>
              <a:rPr spc="10" dirty="0"/>
              <a:t> </a:t>
            </a:r>
            <a:r>
              <a:rPr spc="-5" dirty="0"/>
              <a:t>truth</a:t>
            </a:r>
            <a:r>
              <a:rPr spc="10" dirty="0"/>
              <a:t> </a:t>
            </a:r>
            <a:r>
              <a:rPr spc="-5" dirty="0"/>
              <a:t>value</a:t>
            </a:r>
            <a:r>
              <a:rPr dirty="0"/>
              <a:t> of</a:t>
            </a:r>
            <a:r>
              <a:rPr spc="5" dirty="0"/>
              <a:t> </a:t>
            </a:r>
            <a:r>
              <a:rPr spc="-5" dirty="0"/>
              <a:t>each</a:t>
            </a:r>
            <a:r>
              <a:rPr spc="-10" dirty="0"/>
              <a:t> </a:t>
            </a:r>
            <a:r>
              <a:rPr dirty="0"/>
              <a:t>of </a:t>
            </a:r>
            <a:r>
              <a:rPr spc="-5" dirty="0"/>
              <a:t>these</a:t>
            </a:r>
            <a:r>
              <a:rPr spc="10" dirty="0"/>
              <a:t> </a:t>
            </a:r>
            <a:r>
              <a:rPr spc="-5" dirty="0"/>
              <a:t>statements</a:t>
            </a:r>
            <a:r>
              <a:rPr spc="10" dirty="0"/>
              <a:t> </a:t>
            </a:r>
            <a:r>
              <a:rPr dirty="0"/>
              <a:t>if</a:t>
            </a:r>
            <a:r>
              <a:rPr spc="10" dirty="0"/>
              <a:t> </a:t>
            </a:r>
            <a:r>
              <a:rPr dirty="0"/>
              <a:t>U</a:t>
            </a:r>
            <a:r>
              <a:rPr spc="-10" dirty="0"/>
              <a:t> </a:t>
            </a:r>
            <a:r>
              <a:rPr dirty="0"/>
              <a:t>is </a:t>
            </a:r>
            <a:r>
              <a:rPr spc="-600" dirty="0"/>
              <a:t> </a:t>
            </a:r>
            <a:r>
              <a:rPr dirty="0"/>
              <a:t>all</a:t>
            </a:r>
            <a:r>
              <a:rPr spc="-5" dirty="0"/>
              <a:t> </a:t>
            </a:r>
            <a:r>
              <a:rPr dirty="0"/>
              <a:t>of</a:t>
            </a:r>
            <a:r>
              <a:rPr spc="5" dirty="0"/>
              <a:t> </a:t>
            </a:r>
            <a:r>
              <a:rPr spc="-5" dirty="0"/>
              <a:t>the</a:t>
            </a:r>
            <a:r>
              <a:rPr dirty="0"/>
              <a:t> </a:t>
            </a:r>
            <a:r>
              <a:rPr spc="-5" dirty="0"/>
              <a:t>integers.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3930" y="1019048"/>
            <a:ext cx="7684770" cy="5216525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m</a:t>
            </a:r>
            <a:r>
              <a:rPr sz="2400" spc="-5" dirty="0">
                <a:latin typeface="Symbol"/>
                <a:cs typeface="Symbol"/>
              </a:rPr>
              <a:t>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(nm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&lt;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0)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every</a:t>
            </a:r>
            <a:r>
              <a:rPr sz="2400" spc="-5" dirty="0">
                <a:latin typeface="Times New Roman"/>
                <a:cs typeface="Times New Roman"/>
              </a:rPr>
              <a:t> integer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can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find</a:t>
            </a:r>
            <a:r>
              <a:rPr sz="2400" dirty="0">
                <a:latin typeface="Times New Roman"/>
                <a:cs typeface="Times New Roman"/>
              </a:rPr>
              <a:t> an</a:t>
            </a:r>
            <a:r>
              <a:rPr sz="2400" spc="-5" dirty="0">
                <a:latin typeface="Times New Roman"/>
                <a:cs typeface="Times New Roman"/>
              </a:rPr>
              <a:t> integer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nm&lt;0.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4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FALSE,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 m</a:t>
            </a:r>
            <a:r>
              <a:rPr sz="24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=</a:t>
            </a:r>
            <a:r>
              <a:rPr sz="24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0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is the counter</a:t>
            </a:r>
            <a:r>
              <a:rPr sz="2400" b="1" spc="-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example</a:t>
            </a:r>
            <a:r>
              <a:rPr sz="2400" spc="-5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m</a:t>
            </a:r>
            <a:r>
              <a:rPr sz="2400" spc="-5" dirty="0">
                <a:latin typeface="Symbol"/>
                <a:cs typeface="Symbol"/>
              </a:rPr>
              <a:t>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(m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0)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65"/>
              </a:spcBef>
            </a:pP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every integer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there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exists</a:t>
            </a:r>
            <a:r>
              <a:rPr sz="2400" dirty="0">
                <a:latin typeface="Times New Roman"/>
                <a:cs typeface="Times New Roman"/>
              </a:rPr>
              <a:t> an</a:t>
            </a:r>
            <a:r>
              <a:rPr sz="2400" spc="-5" dirty="0">
                <a:latin typeface="Times New Roman"/>
                <a:cs typeface="Times New Roman"/>
              </a:rPr>
              <a:t> integer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 m+n=0.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TRUE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5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sz="2400" spc="-5" dirty="0">
                <a:latin typeface="Symbol"/>
                <a:cs typeface="Symbol"/>
              </a:rPr>
              <a:t>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m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(m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0)</a:t>
            </a:r>
            <a:endParaRPr sz="2400">
              <a:latin typeface="Times New Roman"/>
              <a:cs typeface="Times New Roman"/>
            </a:endParaRPr>
          </a:p>
          <a:p>
            <a:pPr marL="12700" marR="492125" indent="-635" algn="just">
              <a:lnSpc>
                <a:spcPct val="110000"/>
              </a:lnSpc>
              <a:spcBef>
                <a:spcPts val="275"/>
              </a:spcBef>
            </a:pPr>
            <a:r>
              <a:rPr sz="2400" spc="-5" dirty="0">
                <a:latin typeface="Times New Roman"/>
                <a:cs typeface="Times New Roman"/>
              </a:rPr>
              <a:t>There exists </a:t>
            </a:r>
            <a:r>
              <a:rPr sz="2400" dirty="0">
                <a:latin typeface="Times New Roman"/>
                <a:cs typeface="Times New Roman"/>
              </a:rPr>
              <a:t>an </a:t>
            </a:r>
            <a:r>
              <a:rPr sz="2400" spc="-5" dirty="0">
                <a:latin typeface="Times New Roman"/>
                <a:cs typeface="Times New Roman"/>
              </a:rPr>
              <a:t>integer </a:t>
            </a:r>
            <a:r>
              <a:rPr sz="2400" dirty="0">
                <a:latin typeface="Times New Roman"/>
                <a:cs typeface="Times New Roman"/>
              </a:rPr>
              <a:t>n, </a:t>
            </a:r>
            <a:r>
              <a:rPr sz="2400" spc="-5" dirty="0">
                <a:latin typeface="Times New Roman"/>
                <a:cs typeface="Times New Roman"/>
              </a:rPr>
              <a:t>that for every integer m, m+n=0.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FALSE,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no </a:t>
            </a:r>
            <a:r>
              <a:rPr sz="2400" b="1" u="heavy" spc="-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Times New Roman"/>
                <a:cs typeface="Times New Roman"/>
              </a:rPr>
              <a:t>one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integer added to </a:t>
            </a:r>
            <a:r>
              <a:rPr sz="2400" b="1" u="heavy" spc="-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Times New Roman"/>
                <a:cs typeface="Times New Roman"/>
              </a:rPr>
              <a:t>all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other integer would </a:t>
            </a:r>
            <a:r>
              <a:rPr sz="2400" b="1" spc="-58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always equal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zero!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3CF080D-4EFD-2C4D-9F5E-59BB51AD8C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556" y="84836"/>
            <a:ext cx="7608887" cy="430887"/>
          </a:xfrm>
        </p:spPr>
        <p:txBody>
          <a:bodyPr/>
          <a:lstStyle/>
          <a:p>
            <a:r>
              <a:rPr lang="en-US" altLang="en-US" dirty="0"/>
              <a:t>Examples A</a:t>
            </a:r>
          </a:p>
        </p:txBody>
      </p:sp>
      <p:sp>
        <p:nvSpPr>
          <p:cNvPr id="18435" name="Text Box 3">
            <a:extLst>
              <a:ext uri="{FF2B5EF4-FFF2-40B4-BE49-F238E27FC236}">
                <a16:creationId xmlns:a16="http://schemas.microsoft.com/office/drawing/2014/main" id="{930C787A-0108-0F4A-B303-00A2C86AE4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752600"/>
            <a:ext cx="83216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/>
              <a:t>Let L(x,y) be the statement “x loves y” where U for both x and y is the set of all people in the world. </a:t>
            </a:r>
          </a:p>
        </p:txBody>
      </p:sp>
      <p:sp>
        <p:nvSpPr>
          <p:cNvPr id="8196" name="Text Box 4">
            <a:extLst>
              <a:ext uri="{FF2B5EF4-FFF2-40B4-BE49-F238E27FC236}">
                <a16:creationId xmlns:a16="http://schemas.microsoft.com/office/drawing/2014/main" id="{30D255DA-9DA8-2249-B5F7-E731EE1B9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895600"/>
            <a:ext cx="638175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/>
              <a:t>Everybody loves Jerry.</a:t>
            </a:r>
          </a:p>
          <a:p>
            <a:r>
              <a:rPr lang="en-US" altLang="en-US" b="1">
                <a:solidFill>
                  <a:schemeClr val="accent2"/>
                </a:solidFill>
                <a:sym typeface="Symbol" pitchFamily="2" charset="2"/>
              </a:rPr>
              <a:t></a:t>
            </a:r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xL(x,Jerry)</a:t>
            </a:r>
          </a:p>
          <a:p>
            <a:endParaRPr lang="en-US" altLang="en-US">
              <a:solidFill>
                <a:schemeClr val="accent2"/>
              </a:solidFill>
              <a:sym typeface="Symbol" pitchFamily="2" charset="2"/>
            </a:endParaRPr>
          </a:p>
          <a:p>
            <a:r>
              <a:rPr lang="en-US" altLang="en-US">
                <a:sym typeface="Symbol" pitchFamily="2" charset="2"/>
              </a:rPr>
              <a:t>Everybody loves somebody.</a:t>
            </a:r>
          </a:p>
          <a:p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x yL(x,y)</a:t>
            </a:r>
          </a:p>
          <a:p>
            <a:endParaRPr lang="en-US" altLang="en-US">
              <a:solidFill>
                <a:schemeClr val="accent2"/>
              </a:solidFill>
              <a:sym typeface="Symbol" pitchFamily="2" charset="2"/>
            </a:endParaRPr>
          </a:p>
          <a:p>
            <a:r>
              <a:rPr lang="en-US" altLang="en-US">
                <a:sym typeface="Symbol" pitchFamily="2" charset="2"/>
              </a:rPr>
              <a:t>There is somebody whom everybody loves.</a:t>
            </a:r>
            <a:endParaRPr lang="en-US" altLang="en-US">
              <a:solidFill>
                <a:schemeClr val="accent2"/>
              </a:solidFill>
              <a:sym typeface="Symbol" pitchFamily="2" charset="2"/>
            </a:endParaRPr>
          </a:p>
          <a:p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yxL(x,y)</a:t>
            </a:r>
          </a:p>
        </p:txBody>
      </p:sp>
    </p:spTree>
    <p:extLst>
      <p:ext uri="{BB962C8B-B14F-4D97-AF65-F5344CB8AC3E}">
        <p14:creationId xmlns:p14="http://schemas.microsoft.com/office/powerpoint/2010/main" val="138762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81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81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020488E-6F11-7B4F-B1D5-0C2D10ABF1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556" y="84836"/>
            <a:ext cx="7608887" cy="430887"/>
          </a:xfrm>
        </p:spPr>
        <p:txBody>
          <a:bodyPr/>
          <a:lstStyle/>
          <a:p>
            <a:r>
              <a:rPr lang="en-US" altLang="en-US" dirty="0"/>
              <a:t>Examples B</a:t>
            </a:r>
          </a:p>
        </p:txBody>
      </p:sp>
      <p:sp>
        <p:nvSpPr>
          <p:cNvPr id="16387" name="Text Box 3">
            <a:extLst>
              <a:ext uri="{FF2B5EF4-FFF2-40B4-BE49-F238E27FC236}">
                <a16:creationId xmlns:a16="http://schemas.microsoft.com/office/drawing/2014/main" id="{7158815F-1888-A44A-8A83-3051A925A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00200"/>
            <a:ext cx="7583488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/>
              <a:t>Nobody loves everybody.</a:t>
            </a:r>
          </a:p>
          <a:p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xyL(x,y)</a:t>
            </a:r>
          </a:p>
          <a:p>
            <a:endParaRPr lang="en-US" altLang="en-US"/>
          </a:p>
          <a:p>
            <a:r>
              <a:rPr lang="en-US" altLang="en-US"/>
              <a:t>There is somebody whom Lydia does not love.</a:t>
            </a:r>
          </a:p>
          <a:p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xL(Lydia,x)</a:t>
            </a:r>
            <a:endParaRPr lang="en-US" altLang="en-US"/>
          </a:p>
          <a:p>
            <a:endParaRPr lang="en-US" altLang="en-US"/>
          </a:p>
          <a:p>
            <a:r>
              <a:rPr lang="en-US" altLang="en-US"/>
              <a:t>There is somebody whom no one loves.</a:t>
            </a:r>
          </a:p>
          <a:p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xyL(y,x)</a:t>
            </a:r>
          </a:p>
          <a:p>
            <a:endParaRPr lang="en-US" altLang="en-US">
              <a:solidFill>
                <a:schemeClr val="accent2"/>
              </a:solidFill>
              <a:sym typeface="Symbol" pitchFamily="2" charset="2"/>
            </a:endParaRPr>
          </a:p>
          <a:p>
            <a:r>
              <a:rPr lang="en-US" altLang="en-US">
                <a:sym typeface="Symbol" pitchFamily="2" charset="2"/>
              </a:rPr>
              <a:t>There is exactly one person whom everybody loves</a:t>
            </a:r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.</a:t>
            </a:r>
          </a:p>
          <a:p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x{yL(y,x)  z[(wL(w,z))  z=x]}</a:t>
            </a:r>
          </a:p>
        </p:txBody>
      </p:sp>
    </p:spTree>
    <p:extLst>
      <p:ext uri="{BB962C8B-B14F-4D97-AF65-F5344CB8AC3E}">
        <p14:creationId xmlns:p14="http://schemas.microsoft.com/office/powerpoint/2010/main" val="7899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AB6F5B0-552F-0645-B0CD-F2F90F1D3B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556" y="84836"/>
            <a:ext cx="7608887" cy="430887"/>
          </a:xfrm>
        </p:spPr>
        <p:txBody>
          <a:bodyPr/>
          <a:lstStyle/>
          <a:p>
            <a:r>
              <a:rPr lang="en-US" altLang="en-US" dirty="0"/>
              <a:t>Examples C</a:t>
            </a:r>
          </a:p>
        </p:txBody>
      </p:sp>
      <p:sp>
        <p:nvSpPr>
          <p:cNvPr id="17411" name="Text Box 3">
            <a:extLst>
              <a:ext uri="{FF2B5EF4-FFF2-40B4-BE49-F238E27FC236}">
                <a16:creationId xmlns:a16="http://schemas.microsoft.com/office/drawing/2014/main" id="{6F0FE5D8-7E05-C14A-ACF9-EF7D4A361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" y="1895475"/>
            <a:ext cx="8037513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/>
              <a:t>There are exactly two people whom Lynn loves.</a:t>
            </a:r>
          </a:p>
          <a:p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x y{xy  L(Lynn,x)  L(Lynn,y)  z[L(Lynn,z) </a:t>
            </a:r>
          </a:p>
          <a:p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(z=x  z=y)]}</a:t>
            </a:r>
            <a:endParaRPr lang="en-US" altLang="en-US"/>
          </a:p>
          <a:p>
            <a:endParaRPr lang="en-US" altLang="en-US"/>
          </a:p>
          <a:p>
            <a:r>
              <a:rPr lang="en-US" altLang="en-US"/>
              <a:t>Everyone loves himself or herself.</a:t>
            </a:r>
          </a:p>
          <a:p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xL(x,x)</a:t>
            </a:r>
            <a:endParaRPr lang="en-US" altLang="en-US"/>
          </a:p>
          <a:p>
            <a:endParaRPr lang="en-US" altLang="en-US"/>
          </a:p>
          <a:p>
            <a:r>
              <a:rPr lang="en-US" altLang="en-US"/>
              <a:t>There is someone who loves no one besides himself or </a:t>
            </a:r>
          </a:p>
          <a:p>
            <a:r>
              <a:rPr lang="en-US" altLang="en-US"/>
              <a:t>herself.</a:t>
            </a:r>
          </a:p>
          <a:p>
            <a:r>
              <a:rPr lang="en-US" altLang="en-US">
                <a:solidFill>
                  <a:schemeClr val="accent2"/>
                </a:solidFill>
                <a:sym typeface="Symbol" pitchFamily="2" charset="2"/>
              </a:rPr>
              <a:t>xy(L(x,y)  x=y)</a:t>
            </a:r>
          </a:p>
        </p:txBody>
      </p:sp>
    </p:spTree>
    <p:extLst>
      <p:ext uri="{BB962C8B-B14F-4D97-AF65-F5344CB8AC3E}">
        <p14:creationId xmlns:p14="http://schemas.microsoft.com/office/powerpoint/2010/main" val="346060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92810" y="286924"/>
            <a:ext cx="175768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Exam</a:t>
            </a:r>
            <a:r>
              <a:rPr sz="4400" spc="-10" dirty="0"/>
              <a:t>p</a:t>
            </a:r>
            <a:r>
              <a:rPr sz="4400" spc="-5" dirty="0"/>
              <a:t>le</a:t>
            </a:r>
            <a:endParaRPr sz="44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294650"/>
            <a:ext cx="139446" cy="14248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36340" y="1167638"/>
            <a:ext cx="8014334" cy="46577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508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Let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P(x),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Q(x),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R(x)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statements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“x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lion,”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“x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fierce,”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“x drinks </a:t>
            </a:r>
            <a:r>
              <a:rPr sz="2000" spc="-10" dirty="0">
                <a:latin typeface="Times New Roman"/>
                <a:cs typeface="Times New Roman"/>
              </a:rPr>
              <a:t>coffee,” </a:t>
            </a:r>
            <a:r>
              <a:rPr sz="2000" spc="-15" dirty="0">
                <a:latin typeface="Times New Roman"/>
                <a:cs typeface="Times New Roman"/>
              </a:rPr>
              <a:t>respectively.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Assuming that the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domain consists of all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u="sng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creatures</a:t>
            </a:r>
            <a:r>
              <a:rPr sz="2000" u="sng" spc="-5" dirty="0"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express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statements in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argument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“Some fierce creatures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do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drink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coffee” </a:t>
            </a:r>
            <a:r>
              <a:rPr sz="2000" spc="-5" dirty="0">
                <a:latin typeface="Times New Roman"/>
                <a:cs typeface="Times New Roman"/>
              </a:rPr>
              <a:t>using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quantifiers and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P(x), Q(x),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R(x).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412115">
              <a:lnSpc>
                <a:spcPct val="100000"/>
              </a:lnSpc>
            </a:pPr>
            <a:r>
              <a:rPr sz="2000" spc="-5" dirty="0">
                <a:latin typeface="Cambria Math"/>
                <a:cs typeface="Cambria Math"/>
              </a:rPr>
              <a:t>∀</a:t>
            </a:r>
            <a:r>
              <a:rPr sz="2000" spc="-5" dirty="0">
                <a:latin typeface="Times New Roman"/>
                <a:cs typeface="Times New Roman"/>
              </a:rPr>
              <a:t>x(P(x) → Q(x)).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[All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lions are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fierce]</a:t>
            </a:r>
            <a:endParaRPr sz="2000">
              <a:latin typeface="Times New Roman"/>
              <a:cs typeface="Times New Roman"/>
            </a:endParaRPr>
          </a:p>
          <a:p>
            <a:pPr marL="412115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Cambria Math"/>
                <a:cs typeface="Cambria Math"/>
              </a:rPr>
              <a:t>∃</a:t>
            </a:r>
            <a:r>
              <a:rPr sz="2000" spc="-5" dirty="0">
                <a:latin typeface="Times New Roman"/>
                <a:cs typeface="Times New Roman"/>
              </a:rPr>
              <a:t>x(P(x) </a:t>
            </a:r>
            <a:r>
              <a:rPr sz="2000" spc="-5" dirty="0">
                <a:latin typeface="Cambria Math"/>
                <a:cs typeface="Cambria Math"/>
              </a:rPr>
              <a:t>∧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¬R(x)).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[Some lion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does not drink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coffee]</a:t>
            </a:r>
            <a:endParaRPr sz="2000">
              <a:latin typeface="Times New Roman"/>
              <a:cs typeface="Times New Roman"/>
            </a:endParaRPr>
          </a:p>
          <a:p>
            <a:pPr marL="412115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Cambria Math"/>
                <a:cs typeface="Cambria Math"/>
              </a:rPr>
              <a:t>∃</a:t>
            </a:r>
            <a:r>
              <a:rPr sz="2000" spc="-5" dirty="0">
                <a:latin typeface="Times New Roman"/>
                <a:cs typeface="Times New Roman"/>
              </a:rPr>
              <a:t>x(Q(x)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∧</a:t>
            </a:r>
            <a:r>
              <a:rPr sz="2000" spc="7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¬R(x)).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[Some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fierce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creatures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drink</a:t>
            </a:r>
            <a:r>
              <a:rPr sz="2000" spc="-10" dirty="0">
                <a:latin typeface="Times New Roman"/>
                <a:cs typeface="Times New Roman"/>
              </a:rPr>
              <a:t> coffee]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 marR="73025">
              <a:lnSpc>
                <a:spcPct val="100000"/>
              </a:lnSpc>
            </a:pPr>
            <a:r>
              <a:rPr sz="2000" b="1" spc="-5" dirty="0">
                <a:latin typeface="Times New Roman"/>
                <a:cs typeface="Times New Roman"/>
              </a:rPr>
              <a:t>Note: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Notice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 the second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statement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cannot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written as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∃</a:t>
            </a:r>
            <a:r>
              <a:rPr sz="2000" spc="-5" dirty="0">
                <a:latin typeface="Times New Roman"/>
                <a:cs typeface="Times New Roman"/>
              </a:rPr>
              <a:t>x(P(x)→¬R(x)).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reason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P(x)→¬R(x)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true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whenever x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not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lion,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endParaRPr sz="2000">
              <a:latin typeface="Times New Roman"/>
              <a:cs typeface="Times New Roman"/>
            </a:endParaRPr>
          </a:p>
          <a:p>
            <a:pPr marL="12700" marR="196850">
              <a:lnSpc>
                <a:spcPct val="100000"/>
              </a:lnSpc>
            </a:pPr>
            <a:r>
              <a:rPr sz="2000" spc="-5" dirty="0">
                <a:latin typeface="Cambria Math"/>
                <a:cs typeface="Cambria Math"/>
              </a:rPr>
              <a:t>∃</a:t>
            </a:r>
            <a:r>
              <a:rPr sz="2000" spc="-5" dirty="0">
                <a:latin typeface="Times New Roman"/>
                <a:cs typeface="Times New Roman"/>
              </a:rPr>
              <a:t>x(P(x)→¬R(x)) is true as long as there is at least one creature that is not a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lion,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even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 every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lion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drinks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coffee. </a:t>
            </a:r>
            <a:r>
              <a:rPr sz="2000" spc="-20" dirty="0">
                <a:latin typeface="Times New Roman"/>
                <a:cs typeface="Times New Roman"/>
              </a:rPr>
              <a:t>Similarly,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third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statement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cannot be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written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∃</a:t>
            </a:r>
            <a:r>
              <a:rPr sz="2000" spc="-5" dirty="0">
                <a:latin typeface="Times New Roman"/>
                <a:cs typeface="Times New Roman"/>
              </a:rPr>
              <a:t>x(Q(x)→¬R(x)).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25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0669" y="2443543"/>
            <a:ext cx="504253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Practice</a:t>
            </a:r>
            <a:r>
              <a:rPr sz="4400" spc="-10" dirty="0"/>
              <a:t> </a:t>
            </a:r>
            <a:r>
              <a:rPr sz="4400" spc="-5" dirty="0"/>
              <a:t>with</a:t>
            </a:r>
            <a:r>
              <a:rPr sz="4400" spc="-35" dirty="0"/>
              <a:t> </a:t>
            </a:r>
            <a:r>
              <a:rPr sz="4400" spc="-5" dirty="0"/>
              <a:t>Quantifiers</a:t>
            </a:r>
            <a:endParaRPr sz="44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44880" y="5626483"/>
            <a:ext cx="4064000" cy="1092200"/>
            <a:chOff x="444880" y="5626483"/>
            <a:chExt cx="4064000" cy="1092200"/>
          </a:xfrm>
        </p:grpSpPr>
        <p:sp>
          <p:nvSpPr>
            <p:cNvPr id="3" name="object 3"/>
            <p:cNvSpPr/>
            <p:nvPr/>
          </p:nvSpPr>
          <p:spPr>
            <a:xfrm>
              <a:off x="457580" y="5639183"/>
              <a:ext cx="4038600" cy="1066800"/>
            </a:xfrm>
            <a:custGeom>
              <a:avLst/>
              <a:gdLst/>
              <a:ahLst/>
              <a:cxnLst/>
              <a:rect l="l" t="t" r="r" b="b"/>
              <a:pathLst>
                <a:path w="4038600" h="1066800">
                  <a:moveTo>
                    <a:pt x="3860800" y="0"/>
                  </a:moveTo>
                  <a:lnTo>
                    <a:pt x="177800" y="0"/>
                  </a:lnTo>
                  <a:lnTo>
                    <a:pt x="130533" y="6351"/>
                  </a:lnTo>
                  <a:lnTo>
                    <a:pt x="88060" y="24274"/>
                  </a:lnTo>
                  <a:lnTo>
                    <a:pt x="52076" y="52076"/>
                  </a:lnTo>
                  <a:lnTo>
                    <a:pt x="24274" y="88060"/>
                  </a:lnTo>
                  <a:lnTo>
                    <a:pt x="6351" y="130533"/>
                  </a:lnTo>
                  <a:lnTo>
                    <a:pt x="0" y="177800"/>
                  </a:lnTo>
                  <a:lnTo>
                    <a:pt x="0" y="889000"/>
                  </a:lnTo>
                  <a:lnTo>
                    <a:pt x="6351" y="936266"/>
                  </a:lnTo>
                  <a:lnTo>
                    <a:pt x="24274" y="978739"/>
                  </a:lnTo>
                  <a:lnTo>
                    <a:pt x="52076" y="1014723"/>
                  </a:lnTo>
                  <a:lnTo>
                    <a:pt x="88060" y="1042525"/>
                  </a:lnTo>
                  <a:lnTo>
                    <a:pt x="130533" y="1060448"/>
                  </a:lnTo>
                  <a:lnTo>
                    <a:pt x="177800" y="1066800"/>
                  </a:lnTo>
                  <a:lnTo>
                    <a:pt x="3860800" y="1066800"/>
                  </a:lnTo>
                  <a:lnTo>
                    <a:pt x="3908066" y="1060448"/>
                  </a:lnTo>
                  <a:lnTo>
                    <a:pt x="3950539" y="1042525"/>
                  </a:lnTo>
                  <a:lnTo>
                    <a:pt x="3986523" y="1014723"/>
                  </a:lnTo>
                  <a:lnTo>
                    <a:pt x="4014325" y="978739"/>
                  </a:lnTo>
                  <a:lnTo>
                    <a:pt x="4032248" y="936266"/>
                  </a:lnTo>
                  <a:lnTo>
                    <a:pt x="4038600" y="889000"/>
                  </a:lnTo>
                  <a:lnTo>
                    <a:pt x="4038600" y="177800"/>
                  </a:lnTo>
                  <a:lnTo>
                    <a:pt x="4032248" y="130533"/>
                  </a:lnTo>
                  <a:lnTo>
                    <a:pt x="4014325" y="88060"/>
                  </a:lnTo>
                  <a:lnTo>
                    <a:pt x="3986523" y="52076"/>
                  </a:lnTo>
                  <a:lnTo>
                    <a:pt x="3950539" y="24274"/>
                  </a:lnTo>
                  <a:lnTo>
                    <a:pt x="3908066" y="6351"/>
                  </a:lnTo>
                  <a:lnTo>
                    <a:pt x="3860800" y="0"/>
                  </a:lnTo>
                  <a:close/>
                </a:path>
              </a:pathLst>
            </a:custGeom>
            <a:solidFill>
              <a:srgbClr val="BEBEBE">
                <a:alpha val="9607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580" y="5639183"/>
              <a:ext cx="4038600" cy="1066800"/>
            </a:xfrm>
            <a:custGeom>
              <a:avLst/>
              <a:gdLst/>
              <a:ahLst/>
              <a:cxnLst/>
              <a:rect l="l" t="t" r="r" b="b"/>
              <a:pathLst>
                <a:path w="4038600" h="1066800">
                  <a:moveTo>
                    <a:pt x="0" y="177800"/>
                  </a:moveTo>
                  <a:lnTo>
                    <a:pt x="6351" y="130533"/>
                  </a:lnTo>
                  <a:lnTo>
                    <a:pt x="24274" y="88060"/>
                  </a:lnTo>
                  <a:lnTo>
                    <a:pt x="52076" y="52076"/>
                  </a:lnTo>
                  <a:lnTo>
                    <a:pt x="88060" y="24274"/>
                  </a:lnTo>
                  <a:lnTo>
                    <a:pt x="130533" y="6351"/>
                  </a:lnTo>
                  <a:lnTo>
                    <a:pt x="177800" y="0"/>
                  </a:lnTo>
                  <a:lnTo>
                    <a:pt x="3860800" y="0"/>
                  </a:lnTo>
                  <a:lnTo>
                    <a:pt x="3908066" y="6351"/>
                  </a:lnTo>
                  <a:lnTo>
                    <a:pt x="3950539" y="24274"/>
                  </a:lnTo>
                  <a:lnTo>
                    <a:pt x="3986523" y="52076"/>
                  </a:lnTo>
                  <a:lnTo>
                    <a:pt x="4014325" y="88060"/>
                  </a:lnTo>
                  <a:lnTo>
                    <a:pt x="4032248" y="130533"/>
                  </a:lnTo>
                  <a:lnTo>
                    <a:pt x="4038600" y="177800"/>
                  </a:lnTo>
                  <a:lnTo>
                    <a:pt x="4038600" y="889000"/>
                  </a:lnTo>
                  <a:lnTo>
                    <a:pt x="4032248" y="936266"/>
                  </a:lnTo>
                  <a:lnTo>
                    <a:pt x="4014325" y="978739"/>
                  </a:lnTo>
                  <a:lnTo>
                    <a:pt x="3986523" y="1014723"/>
                  </a:lnTo>
                  <a:lnTo>
                    <a:pt x="3950539" y="1042525"/>
                  </a:lnTo>
                  <a:lnTo>
                    <a:pt x="3908066" y="1060448"/>
                  </a:lnTo>
                  <a:lnTo>
                    <a:pt x="3860800" y="1066800"/>
                  </a:lnTo>
                  <a:lnTo>
                    <a:pt x="177800" y="1066800"/>
                  </a:lnTo>
                  <a:lnTo>
                    <a:pt x="130533" y="1060448"/>
                  </a:lnTo>
                  <a:lnTo>
                    <a:pt x="88060" y="1042525"/>
                  </a:lnTo>
                  <a:lnTo>
                    <a:pt x="52076" y="1014723"/>
                  </a:lnTo>
                  <a:lnTo>
                    <a:pt x="24274" y="978739"/>
                  </a:lnTo>
                  <a:lnTo>
                    <a:pt x="6351" y="936266"/>
                  </a:lnTo>
                  <a:lnTo>
                    <a:pt x="0" y="889000"/>
                  </a:lnTo>
                  <a:lnTo>
                    <a:pt x="0" y="177800"/>
                  </a:lnTo>
                  <a:close/>
                </a:path>
              </a:pathLst>
            </a:custGeom>
            <a:ln w="25400">
              <a:solidFill>
                <a:srgbClr val="385D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09168" y="454406"/>
            <a:ext cx="212534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Example</a:t>
            </a:r>
            <a:r>
              <a:rPr sz="4400" spc="-80" dirty="0"/>
              <a:t> </a:t>
            </a:r>
            <a:r>
              <a:rPr sz="4400" spc="-5" dirty="0"/>
              <a:t>1</a:t>
            </a:r>
            <a:endParaRPr sz="440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612140" y="1316228"/>
            <a:ext cx="6915150" cy="5222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Let</a:t>
            </a:r>
            <a:endParaRPr sz="2800">
              <a:latin typeface="Times New Roman"/>
              <a:cs typeface="Times New Roman"/>
            </a:endParaRPr>
          </a:p>
          <a:p>
            <a:pPr marL="88900" marR="5080">
              <a:lnSpc>
                <a:spcPct val="100000"/>
              </a:lnSpc>
              <a:tabLst>
                <a:tab pos="880744" algn="l"/>
              </a:tabLst>
            </a:pPr>
            <a:r>
              <a:rPr sz="2800" dirty="0">
                <a:latin typeface="Times New Roman"/>
                <a:cs typeface="Times New Roman"/>
              </a:rPr>
              <a:t>P(x)	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statement: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“x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Clemson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student”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Q(x)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statement: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“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ignorant”</a:t>
            </a:r>
            <a:endParaRPr sz="2800">
              <a:latin typeface="Times New Roman"/>
              <a:cs typeface="Times New Roman"/>
            </a:endParaRPr>
          </a:p>
          <a:p>
            <a:pPr marL="88900" marR="163195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R(x)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statement: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wears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red”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92D050"/>
                </a:solidFill>
                <a:latin typeface="Times New Roman"/>
                <a:cs typeface="Times New Roman"/>
              </a:rPr>
              <a:t>U is</a:t>
            </a:r>
            <a:r>
              <a:rPr sz="2800" spc="-10" dirty="0">
                <a:solidFill>
                  <a:srgbClr val="92D05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92D050"/>
                </a:solidFill>
                <a:latin typeface="Times New Roman"/>
                <a:cs typeface="Times New Roman"/>
              </a:rPr>
              <a:t>the</a:t>
            </a:r>
            <a:r>
              <a:rPr sz="2800" spc="-25" dirty="0">
                <a:solidFill>
                  <a:srgbClr val="92D05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2D050"/>
                </a:solidFill>
                <a:latin typeface="Times New Roman"/>
                <a:cs typeface="Times New Roman"/>
              </a:rPr>
              <a:t>set</a:t>
            </a:r>
            <a:r>
              <a:rPr sz="2800" spc="-10" dirty="0">
                <a:solidFill>
                  <a:srgbClr val="92D05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92D050"/>
                </a:solidFill>
                <a:latin typeface="Times New Roman"/>
                <a:cs typeface="Times New Roman"/>
              </a:rPr>
              <a:t>of</a:t>
            </a:r>
            <a:r>
              <a:rPr sz="2800" spc="-5" dirty="0">
                <a:solidFill>
                  <a:srgbClr val="92D050"/>
                </a:solidFill>
                <a:latin typeface="Times New Roman"/>
                <a:cs typeface="Times New Roman"/>
              </a:rPr>
              <a:t> all</a:t>
            </a:r>
            <a:r>
              <a:rPr sz="2800" spc="-25" dirty="0">
                <a:solidFill>
                  <a:srgbClr val="92D05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92D050"/>
                </a:solidFill>
                <a:latin typeface="Times New Roman"/>
                <a:cs typeface="Times New Roman"/>
              </a:rPr>
              <a:t>people</a:t>
            </a:r>
            <a:r>
              <a:rPr sz="2800" spc="-5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No</a:t>
            </a:r>
            <a:r>
              <a:rPr sz="28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Clemson</a:t>
            </a:r>
            <a:r>
              <a:rPr sz="2800" spc="-3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students</a:t>
            </a:r>
            <a:r>
              <a:rPr sz="2800" spc="-3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are</a:t>
            </a:r>
            <a:r>
              <a:rPr sz="28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ignorant</a:t>
            </a:r>
            <a:r>
              <a:rPr sz="2800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b="1" dirty="0">
                <a:latin typeface="Symbol"/>
                <a:cs typeface="Symbol"/>
              </a:rPr>
              <a:t></a:t>
            </a:r>
            <a:r>
              <a:rPr sz="2800" b="1" dirty="0">
                <a:latin typeface="Times New Roman"/>
                <a:cs typeface="Times New Roman"/>
              </a:rPr>
              <a:t>x(P(x)</a:t>
            </a:r>
            <a:r>
              <a:rPr sz="2800" b="1" spc="-4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Symbol"/>
                <a:cs typeface="Symbol"/>
              </a:rPr>
              <a:t></a:t>
            </a:r>
            <a:r>
              <a:rPr sz="2800" b="1" dirty="0"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  <a:p>
            <a:pPr marL="469900" marR="3750310" indent="-457200">
              <a:lnSpc>
                <a:spcPct val="100000"/>
              </a:lnSpc>
            </a:pPr>
            <a:r>
              <a:rPr sz="2800" b="1" dirty="0">
                <a:solidFill>
                  <a:srgbClr val="C00000"/>
                </a:solidFill>
                <a:latin typeface="Symbol"/>
                <a:cs typeface="Symbol"/>
              </a:rPr>
              <a:t>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x(</a:t>
            </a:r>
            <a:r>
              <a:rPr sz="2800" b="1" dirty="0">
                <a:solidFill>
                  <a:srgbClr val="C00000"/>
                </a:solidFill>
                <a:latin typeface="Symbol"/>
                <a:cs typeface="Symbol"/>
              </a:rPr>
              <a:t>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P(x) </a:t>
            </a:r>
            <a:r>
              <a:rPr sz="2800" b="1" dirty="0">
                <a:solidFill>
                  <a:srgbClr val="C00000"/>
                </a:solidFill>
                <a:latin typeface="Symbol"/>
                <a:cs typeface="Symbol"/>
              </a:rPr>
              <a:t>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Q(x)) </a:t>
            </a:r>
            <a:r>
              <a:rPr sz="28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00000"/>
                </a:solidFill>
                <a:latin typeface="Times New Roman"/>
                <a:cs typeface="Times New Roman"/>
              </a:rPr>
              <a:t>OK</a:t>
            </a:r>
            <a:r>
              <a:rPr sz="2800" spc="-30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00000"/>
                </a:solidFill>
                <a:latin typeface="Times New Roman"/>
                <a:cs typeface="Times New Roman"/>
              </a:rPr>
              <a:t>by</a:t>
            </a:r>
            <a:r>
              <a:rPr sz="2800" spc="-40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00000"/>
                </a:solidFill>
                <a:latin typeface="Times New Roman"/>
                <a:cs typeface="Times New Roman"/>
              </a:rPr>
              <a:t>Implication </a:t>
            </a:r>
            <a:r>
              <a:rPr sz="2800" spc="-685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00000"/>
                </a:solidFill>
                <a:latin typeface="Times New Roman"/>
                <a:cs typeface="Times New Roman"/>
              </a:rPr>
              <a:t>equivalence.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ts val="3354"/>
              </a:lnSpc>
            </a:pPr>
            <a:r>
              <a:rPr sz="2800" b="1" dirty="0">
                <a:solidFill>
                  <a:srgbClr val="7030A0"/>
                </a:solidFill>
                <a:latin typeface="Symbol"/>
                <a:cs typeface="Symbol"/>
              </a:rPr>
              <a:t></a:t>
            </a:r>
            <a:r>
              <a:rPr sz="2800" b="1" dirty="0">
                <a:solidFill>
                  <a:srgbClr val="7030A0"/>
                </a:solidFill>
                <a:latin typeface="Times New Roman"/>
                <a:cs typeface="Times New Roman"/>
              </a:rPr>
              <a:t>x(P(x)</a:t>
            </a:r>
            <a:r>
              <a:rPr sz="2800" b="1" spc="-3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7030A0"/>
                </a:solidFill>
                <a:latin typeface="Symbol"/>
                <a:cs typeface="Symbol"/>
              </a:rPr>
              <a:t></a:t>
            </a:r>
            <a:r>
              <a:rPr sz="2800" b="1" spc="-2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7030A0"/>
                </a:solidFill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  <a:p>
            <a:pPr marL="469900">
              <a:lnSpc>
                <a:spcPts val="3354"/>
              </a:lnSpc>
            </a:pPr>
            <a:r>
              <a:rPr sz="2800" spc="-5" dirty="0">
                <a:solidFill>
                  <a:srgbClr val="7030A0"/>
                </a:solidFill>
                <a:latin typeface="Times New Roman"/>
                <a:cs typeface="Times New Roman"/>
              </a:rPr>
              <a:t>Does</a:t>
            </a:r>
            <a:r>
              <a:rPr sz="2800" spc="-2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7030A0"/>
                </a:solidFill>
                <a:latin typeface="Times New Roman"/>
                <a:cs typeface="Times New Roman"/>
              </a:rPr>
              <a:t>not</a:t>
            </a:r>
            <a:r>
              <a:rPr sz="2800" spc="-2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7030A0"/>
                </a:solidFill>
                <a:latin typeface="Times New Roman"/>
                <a:cs typeface="Times New Roman"/>
              </a:rPr>
              <a:t>work.</a:t>
            </a:r>
            <a:r>
              <a:rPr sz="2800" spc="-7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7030A0"/>
                </a:solidFill>
                <a:latin typeface="Times New Roman"/>
                <a:cs typeface="Times New Roman"/>
              </a:rPr>
              <a:t>Why?</a:t>
            </a:r>
            <a:endParaRPr sz="2800">
              <a:latin typeface="Times New Roman"/>
              <a:cs typeface="Times New Roman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5708650" y="3270250"/>
          <a:ext cx="3275964" cy="24428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19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468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P(x)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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Q(x)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56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28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78713" y="430022"/>
            <a:ext cx="738505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i="0" spc="-5" dirty="0">
                <a:solidFill>
                  <a:srgbClr val="7030A0"/>
                </a:solidFill>
                <a:latin typeface="Symbol"/>
                <a:cs typeface="Symbol"/>
              </a:rPr>
              <a:t></a:t>
            </a:r>
            <a:r>
              <a:rPr sz="4000" spc="-5" dirty="0">
                <a:solidFill>
                  <a:srgbClr val="7030A0"/>
                </a:solidFill>
              </a:rPr>
              <a:t>x(P(x)</a:t>
            </a:r>
            <a:r>
              <a:rPr sz="4000" spc="-10" dirty="0">
                <a:solidFill>
                  <a:srgbClr val="7030A0"/>
                </a:solidFill>
              </a:rPr>
              <a:t> </a:t>
            </a:r>
            <a:r>
              <a:rPr sz="4000" b="1" i="0" dirty="0">
                <a:solidFill>
                  <a:srgbClr val="7030A0"/>
                </a:solidFill>
                <a:latin typeface="Symbol"/>
                <a:cs typeface="Symbol"/>
              </a:rPr>
              <a:t></a:t>
            </a:r>
            <a:r>
              <a:rPr sz="4000" b="1" i="0" spc="-13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7030A0"/>
                </a:solidFill>
              </a:rPr>
              <a:t>Q(x))</a:t>
            </a:r>
            <a:r>
              <a:rPr sz="4000" spc="-10" dirty="0">
                <a:solidFill>
                  <a:srgbClr val="7030A0"/>
                </a:solidFill>
              </a:rPr>
              <a:t> </a:t>
            </a:r>
            <a:r>
              <a:rPr sz="4000" spc="-5" dirty="0">
                <a:solidFill>
                  <a:srgbClr val="7030A0"/>
                </a:solidFill>
              </a:rPr>
              <a:t>Does</a:t>
            </a:r>
            <a:r>
              <a:rPr sz="4000" spc="-15" dirty="0">
                <a:solidFill>
                  <a:srgbClr val="7030A0"/>
                </a:solidFill>
              </a:rPr>
              <a:t> </a:t>
            </a:r>
            <a:r>
              <a:rPr sz="4000" dirty="0">
                <a:solidFill>
                  <a:srgbClr val="7030A0"/>
                </a:solidFill>
              </a:rPr>
              <a:t>not</a:t>
            </a:r>
            <a:r>
              <a:rPr sz="4000" spc="-20" dirty="0">
                <a:solidFill>
                  <a:srgbClr val="7030A0"/>
                </a:solidFill>
              </a:rPr>
              <a:t> </a:t>
            </a:r>
            <a:r>
              <a:rPr sz="4000" spc="-5" dirty="0">
                <a:solidFill>
                  <a:srgbClr val="7030A0"/>
                </a:solidFill>
              </a:rPr>
              <a:t>work.</a:t>
            </a:r>
            <a:r>
              <a:rPr sz="4000" spc="-15" dirty="0">
                <a:solidFill>
                  <a:srgbClr val="7030A0"/>
                </a:solidFill>
              </a:rPr>
              <a:t> </a:t>
            </a:r>
            <a:r>
              <a:rPr sz="4000" spc="-5" dirty="0">
                <a:solidFill>
                  <a:srgbClr val="7030A0"/>
                </a:solidFill>
              </a:rPr>
              <a:t>Why?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2535427"/>
            <a:ext cx="3860800" cy="2586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Start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with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dirty="0">
                <a:latin typeface="Symbol"/>
                <a:cs typeface="Symbol"/>
              </a:rPr>
              <a:t></a:t>
            </a:r>
            <a:r>
              <a:rPr sz="2800" dirty="0">
                <a:latin typeface="Times New Roman"/>
                <a:cs typeface="Times New Roman"/>
              </a:rPr>
              <a:t>x(P(x)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Symbol"/>
                <a:cs typeface="Symbol"/>
              </a:rPr>
              <a:t></a:t>
            </a:r>
            <a:r>
              <a:rPr sz="2800" spc="-5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Symbol"/>
                <a:cs typeface="Symbol"/>
              </a:rPr>
              <a:t>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(P(x)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Symbol"/>
                <a:cs typeface="Symbol"/>
              </a:rPr>
              <a:t></a:t>
            </a:r>
            <a:r>
              <a:rPr sz="2800" spc="-5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Symbol"/>
                <a:cs typeface="Symbol"/>
              </a:rPr>
              <a:t>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</a:t>
            </a:r>
            <a:r>
              <a:rPr sz="2800" dirty="0">
                <a:latin typeface="Symbol"/>
                <a:cs typeface="Symbol"/>
              </a:rPr>
              <a:t>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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Symbol"/>
                <a:cs typeface="Symbol"/>
              </a:rPr>
              <a:t></a:t>
            </a:r>
            <a:r>
              <a:rPr sz="2800" spc="-5" dirty="0">
                <a:latin typeface="Times New Roman"/>
                <a:cs typeface="Times New Roman"/>
              </a:rPr>
              <a:t>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</a:t>
            </a:r>
            <a:r>
              <a:rPr sz="2800" dirty="0">
                <a:latin typeface="Symbol"/>
                <a:cs typeface="Symbol"/>
              </a:rPr>
              <a:t>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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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</a:t>
            </a:r>
            <a:r>
              <a:rPr sz="2800" spc="-5" dirty="0">
                <a:latin typeface="Times New Roman"/>
                <a:cs typeface="Times New Roman"/>
              </a:rPr>
              <a:t> Q(x))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Symbol"/>
                <a:cs typeface="Symbol"/>
              </a:rPr>
              <a:t></a:t>
            </a:r>
            <a:r>
              <a:rPr sz="2800" spc="-5" dirty="0">
                <a:latin typeface="Times New Roman"/>
                <a:cs typeface="Times New Roman"/>
              </a:rPr>
              <a:t>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P(x) </a:t>
            </a:r>
            <a:r>
              <a:rPr sz="2800" dirty="0">
                <a:latin typeface="Symbol"/>
                <a:cs typeface="Symbol"/>
              </a:rPr>
              <a:t>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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08145" y="3389629"/>
            <a:ext cx="3811904" cy="17329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10" dirty="0">
                <a:latin typeface="Times New Roman"/>
                <a:cs typeface="Times New Roman"/>
              </a:rPr>
              <a:t>DeMorgans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5" dirty="0">
                <a:latin typeface="Times New Roman"/>
                <a:cs typeface="Times New Roman"/>
              </a:rPr>
              <a:t>quantifiers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Implication equivalence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DeMorgans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Double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negation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6133" y="5523127"/>
            <a:ext cx="72821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Let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check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what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meant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x ( P(x)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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</a:t>
            </a:r>
            <a:r>
              <a:rPr sz="2800" spc="-5" dirty="0">
                <a:latin typeface="Times New Roman"/>
                <a:cs typeface="Times New Roman"/>
              </a:rPr>
              <a:t> Q(x))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8340" y="1545590"/>
            <a:ext cx="7639684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No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Clemson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students</a:t>
            </a: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are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ignorant</a:t>
            </a:r>
            <a:r>
              <a:rPr sz="2800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7030A0"/>
                </a:solidFill>
                <a:latin typeface="Symbol"/>
                <a:cs typeface="Symbol"/>
              </a:rPr>
              <a:t></a:t>
            </a:r>
            <a:r>
              <a:rPr sz="2800" b="1" dirty="0">
                <a:solidFill>
                  <a:srgbClr val="7030A0"/>
                </a:solidFill>
                <a:latin typeface="Times New Roman"/>
                <a:cs typeface="Times New Roman"/>
              </a:rPr>
              <a:t>x(P(x) </a:t>
            </a:r>
            <a:r>
              <a:rPr sz="2800" b="1" dirty="0">
                <a:solidFill>
                  <a:srgbClr val="7030A0"/>
                </a:solidFill>
                <a:latin typeface="Symbol"/>
                <a:cs typeface="Symbol"/>
              </a:rPr>
              <a:t></a:t>
            </a:r>
            <a:r>
              <a:rPr sz="2800" b="1" dirty="0">
                <a:solidFill>
                  <a:srgbClr val="7030A0"/>
                </a:solidFill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2844" y="248824"/>
            <a:ext cx="6798309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10" dirty="0"/>
              <a:t>DeMorgan’s</a:t>
            </a:r>
            <a:r>
              <a:rPr sz="4400" spc="20" dirty="0"/>
              <a:t> </a:t>
            </a:r>
            <a:r>
              <a:rPr sz="4400" spc="-5" dirty="0"/>
              <a:t>Laws</a:t>
            </a:r>
            <a:r>
              <a:rPr sz="4400" spc="-15" dirty="0"/>
              <a:t> </a:t>
            </a:r>
            <a:r>
              <a:rPr sz="4400" spc="-5" dirty="0"/>
              <a:t>for</a:t>
            </a:r>
            <a:r>
              <a:rPr sz="4400" spc="10" dirty="0"/>
              <a:t> </a:t>
            </a:r>
            <a:r>
              <a:rPr sz="4400" spc="-5" dirty="0"/>
              <a:t>Quantifiers</a:t>
            </a:r>
            <a:endParaRPr sz="44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795272"/>
            <a:ext cx="190500" cy="19888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306573"/>
            <a:ext cx="190500" cy="19888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330702"/>
            <a:ext cx="190500" cy="19888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842765"/>
            <a:ext cx="190500" cy="19888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759452"/>
            <a:ext cx="165353" cy="170687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4572380" y="1752980"/>
            <a:ext cx="762000" cy="2209800"/>
          </a:xfrm>
          <a:custGeom>
            <a:avLst/>
            <a:gdLst/>
            <a:ahLst/>
            <a:cxnLst/>
            <a:rect l="l" t="t" r="r" b="b"/>
            <a:pathLst>
              <a:path w="762000" h="2209800">
                <a:moveTo>
                  <a:pt x="0" y="0"/>
                </a:moveTo>
                <a:lnTo>
                  <a:pt x="76786" y="1289"/>
                </a:lnTo>
                <a:lnTo>
                  <a:pt x="148304" y="4989"/>
                </a:lnTo>
                <a:lnTo>
                  <a:pt x="213023" y="10842"/>
                </a:lnTo>
                <a:lnTo>
                  <a:pt x="269409" y="18595"/>
                </a:lnTo>
                <a:lnTo>
                  <a:pt x="315932" y="27993"/>
                </a:lnTo>
                <a:lnTo>
                  <a:pt x="373259" y="50700"/>
                </a:lnTo>
                <a:lnTo>
                  <a:pt x="381000" y="63500"/>
                </a:lnTo>
                <a:lnTo>
                  <a:pt x="381000" y="976718"/>
                </a:lnTo>
                <a:lnTo>
                  <a:pt x="388740" y="989518"/>
                </a:lnTo>
                <a:lnTo>
                  <a:pt x="446067" y="1012225"/>
                </a:lnTo>
                <a:lnTo>
                  <a:pt x="492590" y="1021622"/>
                </a:lnTo>
                <a:lnTo>
                  <a:pt x="548976" y="1029376"/>
                </a:lnTo>
                <a:lnTo>
                  <a:pt x="613695" y="1035229"/>
                </a:lnTo>
                <a:lnTo>
                  <a:pt x="685213" y="1038929"/>
                </a:lnTo>
                <a:lnTo>
                  <a:pt x="762000" y="1040218"/>
                </a:lnTo>
                <a:lnTo>
                  <a:pt x="685213" y="1041509"/>
                </a:lnTo>
                <a:lnTo>
                  <a:pt x="613695" y="1045209"/>
                </a:lnTo>
                <a:lnTo>
                  <a:pt x="548976" y="1051065"/>
                </a:lnTo>
                <a:lnTo>
                  <a:pt x="492590" y="1058819"/>
                </a:lnTo>
                <a:lnTo>
                  <a:pt x="446067" y="1068217"/>
                </a:lnTo>
                <a:lnTo>
                  <a:pt x="388740" y="1090922"/>
                </a:lnTo>
                <a:lnTo>
                  <a:pt x="381000" y="1103718"/>
                </a:lnTo>
                <a:lnTo>
                  <a:pt x="381000" y="2146300"/>
                </a:lnTo>
                <a:lnTo>
                  <a:pt x="373259" y="2159099"/>
                </a:lnTo>
                <a:lnTo>
                  <a:pt x="315932" y="2181806"/>
                </a:lnTo>
                <a:lnTo>
                  <a:pt x="269409" y="2191204"/>
                </a:lnTo>
                <a:lnTo>
                  <a:pt x="213023" y="2198957"/>
                </a:lnTo>
                <a:lnTo>
                  <a:pt x="148304" y="2204810"/>
                </a:lnTo>
                <a:lnTo>
                  <a:pt x="76786" y="2208510"/>
                </a:lnTo>
                <a:lnTo>
                  <a:pt x="0" y="2209800"/>
                </a:lnTo>
              </a:path>
            </a:pathLst>
          </a:custGeom>
          <a:ln w="9525">
            <a:solidFill>
              <a:srgbClr val="4A7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78839" y="1537512"/>
            <a:ext cx="7331075" cy="4268476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2800" dirty="0">
                <a:latin typeface="Times New Roman"/>
                <a:cs typeface="Times New Roman"/>
              </a:rPr>
              <a:t>¬(P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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Q)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⇔</a:t>
            </a:r>
            <a:r>
              <a:rPr sz="2800" spc="70" dirty="0">
                <a:latin typeface="Cambria Math"/>
                <a:cs typeface="Cambria Math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(¬P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∧</a:t>
            </a:r>
            <a:r>
              <a:rPr sz="2800" spc="75" dirty="0">
                <a:latin typeface="Cambria Math"/>
                <a:cs typeface="Cambria Math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¬Q)</a:t>
            </a:r>
            <a:endParaRPr sz="2800" dirty="0">
              <a:latin typeface="Times New Roman"/>
              <a:cs typeface="Times New Roman"/>
            </a:endParaRPr>
          </a:p>
          <a:p>
            <a:pPr marL="12700">
              <a:lnSpc>
                <a:spcPts val="2970"/>
              </a:lnSpc>
              <a:spcBef>
                <a:spcPts val="665"/>
              </a:spcBef>
            </a:pPr>
            <a:r>
              <a:rPr sz="2800" spc="-5" dirty="0">
                <a:latin typeface="Times New Roman"/>
                <a:cs typeface="Times New Roman"/>
              </a:rPr>
              <a:t>¬(P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∧</a:t>
            </a:r>
            <a:r>
              <a:rPr sz="2800" spc="70" dirty="0">
                <a:latin typeface="Cambria Math"/>
                <a:cs typeface="Cambria Math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Q) </a:t>
            </a:r>
            <a:r>
              <a:rPr sz="2800" dirty="0">
                <a:latin typeface="Cambria Math"/>
                <a:cs typeface="Cambria Math"/>
              </a:rPr>
              <a:t>⇔</a:t>
            </a:r>
            <a:r>
              <a:rPr sz="2800" spc="75" dirty="0">
                <a:latin typeface="Cambria Math"/>
                <a:cs typeface="Cambria Math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(¬P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∨</a:t>
            </a:r>
            <a:r>
              <a:rPr sz="2800" spc="70" dirty="0">
                <a:latin typeface="Cambria Math"/>
                <a:cs typeface="Cambria Math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¬Q)</a:t>
            </a:r>
            <a:endParaRPr sz="2800" dirty="0">
              <a:latin typeface="Times New Roman"/>
              <a:cs typeface="Times New Roman"/>
            </a:endParaRPr>
          </a:p>
          <a:p>
            <a:pPr marL="4851400">
              <a:lnSpc>
                <a:spcPts val="2490"/>
              </a:lnSpc>
            </a:pP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Tautologies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2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¬</a:t>
            </a:r>
            <a:r>
              <a:rPr sz="2800" spc="-5" dirty="0">
                <a:latin typeface="Cambria Math"/>
                <a:cs typeface="Cambria Math"/>
              </a:rPr>
              <a:t>∀</a:t>
            </a:r>
            <a:r>
              <a:rPr sz="2800" spc="-5" dirty="0">
                <a:latin typeface="Times New Roman"/>
                <a:cs typeface="Times New Roman"/>
              </a:rPr>
              <a:t>x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⇔</a:t>
            </a:r>
            <a:r>
              <a:rPr sz="2800" spc="60" dirty="0">
                <a:latin typeface="Cambria Math"/>
                <a:cs typeface="Cambria Math"/>
              </a:rPr>
              <a:t> </a:t>
            </a:r>
            <a:r>
              <a:rPr sz="2800" dirty="0">
                <a:latin typeface="Cambria Math"/>
                <a:cs typeface="Cambria Math"/>
              </a:rPr>
              <a:t>∃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lang="en-US" sz="2800" spc="-5" dirty="0">
                <a:latin typeface="Times New Roman"/>
                <a:cs typeface="Times New Roman"/>
              </a:rPr>
              <a:t>¬</a:t>
            </a:r>
            <a:r>
              <a:rPr sz="2800" dirty="0">
                <a:latin typeface="Times New Roman"/>
                <a:cs typeface="Times New Roman"/>
              </a:rPr>
              <a:t>P(x)</a:t>
            </a: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lang="en-US" sz="2800" spc="-5" dirty="0">
                <a:latin typeface="Times New Roman"/>
                <a:cs typeface="Times New Roman"/>
              </a:rPr>
              <a:t>¬</a:t>
            </a:r>
            <a:r>
              <a:rPr sz="2800" dirty="0">
                <a:latin typeface="Cambria Math"/>
                <a:cs typeface="Cambria Math"/>
              </a:rPr>
              <a:t>∃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P(x)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⇔</a:t>
            </a:r>
            <a:r>
              <a:rPr sz="2800" spc="65" dirty="0">
                <a:latin typeface="Cambria Math"/>
                <a:cs typeface="Cambria Math"/>
              </a:rPr>
              <a:t> </a:t>
            </a:r>
            <a:r>
              <a:rPr sz="2800" spc="-5" dirty="0">
                <a:latin typeface="Cambria Math"/>
                <a:cs typeface="Cambria Math"/>
              </a:rPr>
              <a:t>∀</a:t>
            </a:r>
            <a:r>
              <a:rPr sz="2800" spc="-5" dirty="0">
                <a:latin typeface="Times New Roman"/>
                <a:cs typeface="Times New Roman"/>
              </a:rPr>
              <a:t>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¬P(x)</a:t>
            </a:r>
            <a:endParaRPr sz="2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50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Times New Roman"/>
                <a:cs typeface="Times New Roman"/>
              </a:rPr>
              <a:t>Note: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careful when </a:t>
            </a:r>
            <a:r>
              <a:rPr sz="2400" dirty="0">
                <a:latin typeface="Times New Roman"/>
                <a:cs typeface="Times New Roman"/>
              </a:rPr>
              <a:t>you </a:t>
            </a:r>
            <a:r>
              <a:rPr sz="2400" spc="-5" dirty="0">
                <a:latin typeface="Times New Roman"/>
                <a:cs typeface="Times New Roman"/>
              </a:rPr>
              <a:t>apply them remembering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precedence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operators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(better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use </a:t>
            </a:r>
            <a:r>
              <a:rPr sz="2400" spc="-5" dirty="0">
                <a:latin typeface="Times New Roman"/>
                <a:cs typeface="Times New Roman"/>
              </a:rPr>
              <a:t>parentheses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always to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correctly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represent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you </a:t>
            </a:r>
            <a:r>
              <a:rPr sz="2400" spc="-5" dirty="0">
                <a:latin typeface="Times New Roman"/>
                <a:cs typeface="Times New Roman"/>
              </a:rPr>
              <a:t>want 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say)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29</a:t>
            </a:fld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3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69769" y="424243"/>
            <a:ext cx="420624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Assignment</a:t>
            </a:r>
            <a:r>
              <a:rPr sz="4400" dirty="0"/>
              <a:t> </a:t>
            </a:r>
            <a:r>
              <a:rPr sz="4400" spc="-5" dirty="0"/>
              <a:t>of</a:t>
            </a:r>
            <a:r>
              <a:rPr sz="4400" spc="-20" dirty="0"/>
              <a:t> </a:t>
            </a:r>
            <a:r>
              <a:rPr sz="4400" spc="-5" dirty="0"/>
              <a:t>values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764540" y="1026871"/>
            <a:ext cx="7219315" cy="1306195"/>
          </a:xfrm>
          <a:prstGeom prst="rect">
            <a:avLst/>
          </a:prstGeom>
        </p:spPr>
        <p:txBody>
          <a:bodyPr vert="horz" wrap="square" lIns="0" tIns="226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80"/>
              </a:spcBef>
            </a:pPr>
            <a:r>
              <a:rPr sz="2800" spc="-5" dirty="0">
                <a:latin typeface="Times New Roman"/>
                <a:cs typeface="Times New Roman"/>
              </a:rPr>
              <a:t>Let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Q(x,y)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denote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7”.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spc="-5" dirty="0">
                <a:latin typeface="Times New Roman"/>
                <a:cs typeface="Times New Roman"/>
              </a:rPr>
              <a:t>Each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following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determined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as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spc="-114" dirty="0">
                <a:latin typeface="Times New Roman"/>
                <a:cs typeface="Times New Roman"/>
              </a:rPr>
              <a:t>F.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4540" y="2307235"/>
            <a:ext cx="2726690" cy="2586990"/>
          </a:xfrm>
          <a:prstGeom prst="rect">
            <a:avLst/>
          </a:prstGeom>
        </p:spPr>
        <p:txBody>
          <a:bodyPr vert="horz" wrap="square" lIns="0" tIns="226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80"/>
              </a:spcBef>
            </a:pPr>
            <a:r>
              <a:rPr sz="2800" dirty="0">
                <a:latin typeface="Times New Roman"/>
                <a:cs typeface="Times New Roman"/>
              </a:rPr>
              <a:t>Q(4,3)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dirty="0">
                <a:latin typeface="Times New Roman"/>
                <a:cs typeface="Times New Roman"/>
              </a:rPr>
              <a:t>Q(3,2)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685"/>
              </a:spcBef>
            </a:pPr>
            <a:r>
              <a:rPr sz="2800" dirty="0">
                <a:latin typeface="Times New Roman"/>
                <a:cs typeface="Times New Roman"/>
              </a:rPr>
              <a:t>Q(4,3)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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Q(3,2)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dirty="0">
                <a:latin typeface="Times New Roman"/>
                <a:cs typeface="Times New Roman"/>
              </a:rPr>
              <a:t>~[Q(4,3)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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Q(3,2)]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32944" y="2307235"/>
            <a:ext cx="243204" cy="25869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50100"/>
              </a:lnSpc>
              <a:spcBef>
                <a:spcPts val="95"/>
              </a:spcBef>
            </a:pPr>
            <a:r>
              <a:rPr sz="2800" dirty="0">
                <a:latin typeface="Times New Roman"/>
                <a:cs typeface="Times New Roman"/>
              </a:rPr>
              <a:t>T  F </a:t>
            </a:r>
            <a:r>
              <a:rPr sz="2800" spc="-6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  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4184" y="4869382"/>
            <a:ext cx="7554595" cy="13049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49900"/>
              </a:lnSpc>
              <a:spcBef>
                <a:spcPts val="95"/>
              </a:spcBef>
            </a:pPr>
            <a:r>
              <a:rPr sz="2800" spc="-35" dirty="0">
                <a:latin typeface="Times New Roman"/>
                <a:cs typeface="Times New Roman"/>
              </a:rPr>
              <a:t>Try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explain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why </a:t>
            </a:r>
            <a:r>
              <a:rPr sz="2800" spc="-15" dirty="0">
                <a:latin typeface="Times New Roman"/>
                <a:cs typeface="Times New Roman"/>
              </a:rPr>
              <a:t>[Remember,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Symbol"/>
                <a:cs typeface="Symbol"/>
              </a:rPr>
              <a:t></a:t>
            </a:r>
            <a:r>
              <a:rPr sz="28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is</a:t>
            </a:r>
            <a:r>
              <a:rPr sz="28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OR, </a:t>
            </a:r>
            <a:r>
              <a:rPr sz="2800" dirty="0">
                <a:solidFill>
                  <a:srgbClr val="0070C0"/>
                </a:solidFill>
                <a:latin typeface="Symbol"/>
                <a:cs typeface="Symbol"/>
              </a:rPr>
              <a:t></a:t>
            </a:r>
            <a:r>
              <a:rPr sz="28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70C0"/>
                </a:solidFill>
                <a:latin typeface="Times New Roman"/>
                <a:cs typeface="Times New Roman"/>
              </a:rPr>
              <a:t>is</a:t>
            </a:r>
            <a:r>
              <a:rPr sz="2800" spc="-16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AND</a:t>
            </a:r>
            <a:r>
              <a:rPr sz="2800" spc="-5" dirty="0">
                <a:latin typeface="Times New Roman"/>
                <a:cs typeface="Times New Roman"/>
              </a:rPr>
              <a:t>];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you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truth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table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you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want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30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73173" y="441007"/>
            <a:ext cx="391477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i="0" spc="-5" dirty="0">
                <a:solidFill>
                  <a:srgbClr val="7030A0"/>
                </a:solidFill>
                <a:latin typeface="Symbol"/>
                <a:cs typeface="Symbol"/>
              </a:rPr>
              <a:t></a:t>
            </a:r>
            <a:r>
              <a:rPr sz="4400" spc="-5" dirty="0">
                <a:solidFill>
                  <a:srgbClr val="7030A0"/>
                </a:solidFill>
              </a:rPr>
              <a:t>x</a:t>
            </a:r>
            <a:r>
              <a:rPr sz="4400" spc="-20" dirty="0">
                <a:solidFill>
                  <a:srgbClr val="7030A0"/>
                </a:solidFill>
              </a:rPr>
              <a:t> </a:t>
            </a:r>
            <a:r>
              <a:rPr sz="4400" spc="-5" dirty="0">
                <a:solidFill>
                  <a:srgbClr val="7030A0"/>
                </a:solidFill>
              </a:rPr>
              <a:t>(</a:t>
            </a:r>
            <a:r>
              <a:rPr sz="4400" spc="-20" dirty="0">
                <a:solidFill>
                  <a:srgbClr val="7030A0"/>
                </a:solidFill>
              </a:rPr>
              <a:t> </a:t>
            </a:r>
            <a:r>
              <a:rPr sz="4400" spc="-5" dirty="0">
                <a:solidFill>
                  <a:srgbClr val="7030A0"/>
                </a:solidFill>
              </a:rPr>
              <a:t>P(x)</a:t>
            </a:r>
            <a:r>
              <a:rPr sz="4400" spc="-10" dirty="0">
                <a:solidFill>
                  <a:srgbClr val="7030A0"/>
                </a:solidFill>
              </a:rPr>
              <a:t> </a:t>
            </a:r>
            <a:r>
              <a:rPr sz="4400" i="0" spc="-5" dirty="0">
                <a:solidFill>
                  <a:srgbClr val="7030A0"/>
                </a:solidFill>
                <a:latin typeface="Symbol"/>
                <a:cs typeface="Symbol"/>
              </a:rPr>
              <a:t></a:t>
            </a:r>
            <a:r>
              <a:rPr sz="4400" i="0" spc="-16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4400" i="0" spc="-5" dirty="0">
                <a:solidFill>
                  <a:srgbClr val="7030A0"/>
                </a:solidFill>
                <a:latin typeface="Symbol"/>
                <a:cs typeface="Symbol"/>
              </a:rPr>
              <a:t></a:t>
            </a:r>
            <a:r>
              <a:rPr sz="4400" i="0" spc="-14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7030A0"/>
                </a:solidFill>
              </a:rPr>
              <a:t>Q(x))</a:t>
            </a:r>
            <a:endParaRPr sz="440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660650" y="1974850"/>
          <a:ext cx="3810000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P(x)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</a:t>
                      </a:r>
                      <a:r>
                        <a:rPr sz="2400" b="1" spc="-8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Q(x)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993139" y="5342128"/>
            <a:ext cx="7037705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solidFill>
                  <a:srgbClr val="F00000"/>
                </a:solidFill>
                <a:latin typeface="Times New Roman"/>
                <a:cs typeface="Times New Roman"/>
              </a:rPr>
              <a:t>Only</a:t>
            </a:r>
            <a:r>
              <a:rPr sz="2800" spc="-15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00000"/>
                </a:solidFill>
                <a:latin typeface="Times New Roman"/>
                <a:cs typeface="Times New Roman"/>
              </a:rPr>
              <a:t>true</a:t>
            </a:r>
            <a:r>
              <a:rPr sz="2800" spc="-15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00000"/>
                </a:solidFill>
                <a:latin typeface="Times New Roman"/>
                <a:cs typeface="Times New Roman"/>
              </a:rPr>
              <a:t>if </a:t>
            </a:r>
            <a:r>
              <a:rPr sz="2800" spc="-5" dirty="0">
                <a:solidFill>
                  <a:srgbClr val="F00000"/>
                </a:solidFill>
                <a:latin typeface="Times New Roman"/>
                <a:cs typeface="Times New Roman"/>
              </a:rPr>
              <a:t>everyone</a:t>
            </a:r>
            <a:r>
              <a:rPr sz="2800" spc="-30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00000"/>
                </a:solidFill>
                <a:latin typeface="Times New Roman"/>
                <a:cs typeface="Times New Roman"/>
              </a:rPr>
              <a:t>is</a:t>
            </a:r>
            <a:r>
              <a:rPr sz="2800" spc="-10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00000"/>
                </a:solidFill>
                <a:latin typeface="Times New Roman"/>
                <a:cs typeface="Times New Roman"/>
              </a:rPr>
              <a:t>a</a:t>
            </a:r>
            <a:r>
              <a:rPr sz="2800" spc="-5" dirty="0">
                <a:solidFill>
                  <a:srgbClr val="F00000"/>
                </a:solidFill>
                <a:latin typeface="Times New Roman"/>
                <a:cs typeface="Times New Roman"/>
              </a:rPr>
              <a:t> Clemson</a:t>
            </a:r>
            <a:r>
              <a:rPr sz="2800" spc="-20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00000"/>
                </a:solidFill>
                <a:latin typeface="Times New Roman"/>
                <a:cs typeface="Times New Roman"/>
              </a:rPr>
              <a:t>student</a:t>
            </a:r>
            <a:r>
              <a:rPr sz="2800" spc="-25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00000"/>
                </a:solidFill>
                <a:latin typeface="Times New Roman"/>
                <a:cs typeface="Times New Roman"/>
              </a:rPr>
              <a:t>and</a:t>
            </a:r>
            <a:r>
              <a:rPr sz="2800" spc="-15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00000"/>
                </a:solidFill>
                <a:latin typeface="Times New Roman"/>
                <a:cs typeface="Times New Roman"/>
              </a:rPr>
              <a:t>is </a:t>
            </a:r>
            <a:r>
              <a:rPr sz="2800" spc="-685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00000"/>
                </a:solidFill>
                <a:latin typeface="Times New Roman"/>
                <a:cs typeface="Times New Roman"/>
              </a:rPr>
              <a:t>not</a:t>
            </a:r>
            <a:r>
              <a:rPr sz="2800" spc="-20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00000"/>
                </a:solidFill>
                <a:latin typeface="Times New Roman"/>
                <a:cs typeface="Times New Roman"/>
              </a:rPr>
              <a:t>ignorant</a:t>
            </a:r>
            <a:r>
              <a:rPr sz="2800" spc="-5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31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09168" y="454406"/>
            <a:ext cx="212534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Example</a:t>
            </a:r>
            <a:r>
              <a:rPr sz="4400" spc="-80" dirty="0"/>
              <a:t> </a:t>
            </a:r>
            <a:r>
              <a:rPr sz="4400" spc="-5" dirty="0"/>
              <a:t>1</a:t>
            </a:r>
            <a:endParaRPr sz="44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804545" algn="l"/>
              </a:tabLst>
            </a:pPr>
            <a:r>
              <a:rPr dirty="0"/>
              <a:t>P(x)	be</a:t>
            </a:r>
            <a:r>
              <a:rPr spc="-20" dirty="0"/>
              <a:t> </a:t>
            </a:r>
            <a:r>
              <a:rPr dirty="0"/>
              <a:t>the</a:t>
            </a:r>
            <a:r>
              <a:rPr spc="-25" dirty="0"/>
              <a:t> </a:t>
            </a:r>
            <a:r>
              <a:rPr spc="-5" dirty="0"/>
              <a:t>statement:</a:t>
            </a:r>
            <a:r>
              <a:rPr spc="-35" dirty="0"/>
              <a:t> </a:t>
            </a:r>
            <a:r>
              <a:rPr spc="-5" dirty="0"/>
              <a:t>“x</a:t>
            </a:r>
            <a:r>
              <a:rPr spc="-10" dirty="0"/>
              <a:t> </a:t>
            </a:r>
            <a:r>
              <a:rPr dirty="0"/>
              <a:t>is</a:t>
            </a:r>
            <a:r>
              <a:rPr spc="-15" dirty="0"/>
              <a:t> </a:t>
            </a:r>
            <a:r>
              <a:rPr dirty="0"/>
              <a:t>a</a:t>
            </a:r>
            <a:r>
              <a:rPr spc="-15" dirty="0"/>
              <a:t> </a:t>
            </a:r>
            <a:r>
              <a:rPr spc="-5" dirty="0"/>
              <a:t>Clemson</a:t>
            </a:r>
            <a:r>
              <a:rPr spc="-20" dirty="0"/>
              <a:t> </a:t>
            </a:r>
            <a:r>
              <a:rPr spc="-5" dirty="0"/>
              <a:t>student” </a:t>
            </a:r>
            <a:r>
              <a:rPr spc="-685" dirty="0"/>
              <a:t> </a:t>
            </a:r>
            <a:r>
              <a:rPr spc="-5" dirty="0"/>
              <a:t>Q(x) </a:t>
            </a:r>
            <a:r>
              <a:rPr dirty="0"/>
              <a:t>be</a:t>
            </a:r>
            <a:r>
              <a:rPr spc="-15" dirty="0"/>
              <a:t> </a:t>
            </a:r>
            <a:r>
              <a:rPr dirty="0"/>
              <a:t>the</a:t>
            </a:r>
            <a:r>
              <a:rPr spc="-15" dirty="0"/>
              <a:t> </a:t>
            </a:r>
            <a:r>
              <a:rPr spc="-5" dirty="0"/>
              <a:t>statement:</a:t>
            </a:r>
            <a:r>
              <a:rPr spc="-25" dirty="0"/>
              <a:t> </a:t>
            </a:r>
            <a:r>
              <a:rPr dirty="0"/>
              <a:t>“</a:t>
            </a:r>
            <a:r>
              <a:rPr spc="-5" dirty="0"/>
              <a:t> </a:t>
            </a:r>
            <a:r>
              <a:rPr dirty="0"/>
              <a:t>x</a:t>
            </a:r>
            <a:r>
              <a:rPr spc="-5" dirty="0"/>
              <a:t> </a:t>
            </a:r>
            <a:r>
              <a:rPr dirty="0"/>
              <a:t>is</a:t>
            </a:r>
            <a:r>
              <a:rPr spc="-20" dirty="0"/>
              <a:t> </a:t>
            </a:r>
            <a:r>
              <a:rPr spc="-5" dirty="0"/>
              <a:t>ignorant”</a:t>
            </a:r>
          </a:p>
          <a:p>
            <a:pPr marL="12700" marR="1631950">
              <a:lnSpc>
                <a:spcPct val="100000"/>
              </a:lnSpc>
            </a:pPr>
            <a:r>
              <a:rPr spc="-5" dirty="0"/>
              <a:t>R(x)</a:t>
            </a:r>
            <a:r>
              <a:rPr spc="-10" dirty="0"/>
              <a:t> </a:t>
            </a:r>
            <a:r>
              <a:rPr dirty="0"/>
              <a:t>be</a:t>
            </a:r>
            <a:r>
              <a:rPr spc="-20" dirty="0"/>
              <a:t> </a:t>
            </a:r>
            <a:r>
              <a:rPr dirty="0"/>
              <a:t>the</a:t>
            </a:r>
            <a:r>
              <a:rPr spc="-20" dirty="0"/>
              <a:t> </a:t>
            </a:r>
            <a:r>
              <a:rPr spc="-5" dirty="0"/>
              <a:t>statement:</a:t>
            </a:r>
            <a:r>
              <a:rPr spc="-30" dirty="0"/>
              <a:t> </a:t>
            </a:r>
            <a:r>
              <a:rPr spc="-5" dirty="0"/>
              <a:t>“x</a:t>
            </a:r>
            <a:r>
              <a:rPr spc="-15" dirty="0"/>
              <a:t> </a:t>
            </a:r>
            <a:r>
              <a:rPr spc="-5" dirty="0"/>
              <a:t>wears</a:t>
            </a:r>
            <a:r>
              <a:rPr spc="-15" dirty="0"/>
              <a:t> </a:t>
            </a:r>
            <a:r>
              <a:rPr spc="-5" dirty="0"/>
              <a:t>red” </a:t>
            </a:r>
            <a:r>
              <a:rPr spc="-685" dirty="0"/>
              <a:t> </a:t>
            </a:r>
            <a:r>
              <a:rPr spc="-5" dirty="0"/>
              <a:t>and</a:t>
            </a:r>
            <a:r>
              <a:rPr spc="-15" dirty="0"/>
              <a:t> </a:t>
            </a:r>
            <a:r>
              <a:rPr dirty="0"/>
              <a:t>U is</a:t>
            </a:r>
            <a:r>
              <a:rPr spc="-10" dirty="0"/>
              <a:t> </a:t>
            </a:r>
            <a:r>
              <a:rPr dirty="0"/>
              <a:t>the</a:t>
            </a:r>
            <a:r>
              <a:rPr spc="-25" dirty="0"/>
              <a:t> </a:t>
            </a:r>
            <a:r>
              <a:rPr spc="-5" dirty="0"/>
              <a:t>set</a:t>
            </a:r>
            <a:r>
              <a:rPr spc="-10" dirty="0"/>
              <a:t> </a:t>
            </a:r>
            <a:r>
              <a:rPr dirty="0"/>
              <a:t>of</a:t>
            </a:r>
            <a:r>
              <a:rPr spc="-5" dirty="0"/>
              <a:t> all</a:t>
            </a:r>
            <a:r>
              <a:rPr spc="-20" dirty="0"/>
              <a:t> </a:t>
            </a:r>
            <a:r>
              <a:rPr spc="-5" dirty="0"/>
              <a:t>people.</a:t>
            </a: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pc="-5" dirty="0">
                <a:solidFill>
                  <a:srgbClr val="C0504D"/>
                </a:solidFill>
              </a:rPr>
              <a:t>No</a:t>
            </a:r>
            <a:r>
              <a:rPr spc="-10" dirty="0">
                <a:solidFill>
                  <a:srgbClr val="C0504D"/>
                </a:solidFill>
              </a:rPr>
              <a:t> </a:t>
            </a:r>
            <a:r>
              <a:rPr spc="-5" dirty="0">
                <a:solidFill>
                  <a:srgbClr val="C0504D"/>
                </a:solidFill>
              </a:rPr>
              <a:t>Clemson</a:t>
            </a:r>
            <a:r>
              <a:rPr spc="-30" dirty="0">
                <a:solidFill>
                  <a:srgbClr val="C0504D"/>
                </a:solidFill>
              </a:rPr>
              <a:t> </a:t>
            </a:r>
            <a:r>
              <a:rPr spc="-5" dirty="0">
                <a:solidFill>
                  <a:srgbClr val="C0504D"/>
                </a:solidFill>
              </a:rPr>
              <a:t>students</a:t>
            </a:r>
            <a:r>
              <a:rPr spc="-30" dirty="0">
                <a:solidFill>
                  <a:srgbClr val="C0504D"/>
                </a:solidFill>
              </a:rPr>
              <a:t> </a:t>
            </a:r>
            <a:r>
              <a:rPr spc="-5" dirty="0">
                <a:solidFill>
                  <a:srgbClr val="C0504D"/>
                </a:solidFill>
              </a:rPr>
              <a:t>are</a:t>
            </a:r>
            <a:r>
              <a:rPr spc="-10" dirty="0">
                <a:solidFill>
                  <a:srgbClr val="C0504D"/>
                </a:solidFill>
              </a:rPr>
              <a:t> </a:t>
            </a:r>
            <a:r>
              <a:rPr dirty="0">
                <a:solidFill>
                  <a:srgbClr val="C0504D"/>
                </a:solidFill>
              </a:rPr>
              <a:t>ignorant</a:t>
            </a:r>
            <a:r>
              <a:rPr dirty="0"/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5940" y="3877310"/>
            <a:ext cx="2910840" cy="1778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Symbol"/>
                <a:cs typeface="Symbol"/>
              </a:rPr>
              <a:t></a:t>
            </a:r>
            <a:r>
              <a:rPr sz="2800" b="1" dirty="0">
                <a:latin typeface="Times New Roman"/>
                <a:cs typeface="Times New Roman"/>
              </a:rPr>
              <a:t>x(P(x)</a:t>
            </a:r>
            <a:r>
              <a:rPr sz="2800" b="1" spc="-4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Symbol"/>
                <a:cs typeface="Symbol"/>
              </a:rPr>
              <a:t></a:t>
            </a:r>
            <a:r>
              <a:rPr sz="2800" b="1" dirty="0"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sz="2800" b="1" dirty="0">
                <a:solidFill>
                  <a:srgbClr val="C00000"/>
                </a:solidFill>
                <a:latin typeface="Symbol"/>
                <a:cs typeface="Symbol"/>
              </a:rPr>
              <a:t>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x(</a:t>
            </a:r>
            <a:r>
              <a:rPr sz="2800" b="1" dirty="0">
                <a:solidFill>
                  <a:srgbClr val="C00000"/>
                </a:solidFill>
                <a:latin typeface="Symbol"/>
                <a:cs typeface="Symbol"/>
              </a:rPr>
              <a:t>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P(x)</a:t>
            </a:r>
            <a:r>
              <a:rPr sz="2800" b="1" spc="-8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0000"/>
                </a:solidFill>
                <a:latin typeface="Symbol"/>
                <a:cs typeface="Symbol"/>
              </a:rPr>
              <a:t>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sz="2800" b="1" dirty="0">
                <a:solidFill>
                  <a:srgbClr val="7030A0"/>
                </a:solidFill>
                <a:latin typeface="Symbol"/>
                <a:cs typeface="Symbol"/>
              </a:rPr>
              <a:t></a:t>
            </a:r>
            <a:r>
              <a:rPr sz="2800" b="1" dirty="0">
                <a:solidFill>
                  <a:srgbClr val="7030A0"/>
                </a:solidFill>
                <a:latin typeface="Times New Roman"/>
                <a:cs typeface="Times New Roman"/>
              </a:rPr>
              <a:t>x(P(x)</a:t>
            </a:r>
            <a:r>
              <a:rPr sz="2800" b="1" spc="-3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7030A0"/>
                </a:solidFill>
                <a:latin typeface="Symbol"/>
                <a:cs typeface="Symbol"/>
              </a:rPr>
              <a:t></a:t>
            </a:r>
            <a:r>
              <a:rPr sz="2800" b="1" spc="-2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7030A0"/>
                </a:solidFill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2800" b="1" dirty="0">
                <a:solidFill>
                  <a:srgbClr val="00B050"/>
                </a:solidFill>
                <a:latin typeface="Symbol"/>
                <a:cs typeface="Symbol"/>
              </a:rPr>
              <a:t></a:t>
            </a:r>
            <a:r>
              <a:rPr sz="2800" b="1" dirty="0">
                <a:solidFill>
                  <a:srgbClr val="00B050"/>
                </a:solidFill>
                <a:latin typeface="Times New Roman"/>
                <a:cs typeface="Times New Roman"/>
              </a:rPr>
              <a:t>x(P(x)</a:t>
            </a:r>
            <a:r>
              <a:rPr sz="2800" b="1" spc="-3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B050"/>
                </a:solidFill>
                <a:latin typeface="Symbol"/>
                <a:cs typeface="Symbol"/>
              </a:rPr>
              <a:t></a:t>
            </a:r>
            <a:r>
              <a:rPr sz="2800" b="1" spc="-2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69566" y="3877310"/>
            <a:ext cx="3535679" cy="1778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5" dirty="0">
                <a:latin typeface="Times New Roman"/>
                <a:cs typeface="Times New Roman"/>
              </a:rPr>
              <a:t>OK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2800" spc="-5" dirty="0">
                <a:solidFill>
                  <a:srgbClr val="F00000"/>
                </a:solidFill>
                <a:latin typeface="Times New Roman"/>
                <a:cs typeface="Times New Roman"/>
              </a:rPr>
              <a:t>Implication</a:t>
            </a:r>
            <a:r>
              <a:rPr sz="2800" spc="-80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00000"/>
                </a:solidFill>
                <a:latin typeface="Times New Roman"/>
                <a:cs typeface="Times New Roman"/>
              </a:rPr>
              <a:t>equivalence. </a:t>
            </a:r>
            <a:r>
              <a:rPr sz="2800" spc="-685" dirty="0">
                <a:solidFill>
                  <a:srgbClr val="F00000"/>
                </a:solidFill>
                <a:latin typeface="Times New Roman"/>
                <a:cs typeface="Times New Roman"/>
              </a:rPr>
              <a:t> </a:t>
            </a:r>
            <a:r>
              <a:rPr sz="2800" spc="-80" dirty="0">
                <a:solidFill>
                  <a:srgbClr val="7030A0"/>
                </a:solidFill>
                <a:latin typeface="Times New Roman"/>
                <a:cs typeface="Times New Roman"/>
              </a:rPr>
              <a:t>Was</a:t>
            </a:r>
            <a:r>
              <a:rPr sz="2800" spc="-3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7030A0"/>
                </a:solidFill>
                <a:latin typeface="Times New Roman"/>
                <a:cs typeface="Times New Roman"/>
              </a:rPr>
              <a:t>not</a:t>
            </a:r>
            <a:r>
              <a:rPr sz="2800" spc="-1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7030A0"/>
                </a:solidFill>
                <a:latin typeface="Times New Roman"/>
                <a:cs typeface="Times New Roman"/>
              </a:rPr>
              <a:t>equivalent</a:t>
            </a:r>
            <a:endParaRPr sz="2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360"/>
              </a:spcBef>
              <a:tabLst>
                <a:tab pos="2116455" algn="l"/>
              </a:tabLst>
            </a:pPr>
            <a:r>
              <a:rPr sz="2800" dirty="0">
                <a:solidFill>
                  <a:srgbClr val="00B050"/>
                </a:solidFill>
                <a:latin typeface="Times New Roman"/>
                <a:cs typeface="Times New Roman"/>
              </a:rPr>
              <a:t>Is </a:t>
            </a:r>
            <a:r>
              <a:rPr sz="2800" spc="-5" dirty="0">
                <a:solidFill>
                  <a:srgbClr val="00B050"/>
                </a:solidFill>
                <a:latin typeface="Times New Roman"/>
                <a:cs typeface="Times New Roman"/>
              </a:rPr>
              <a:t>equivalent.	</a:t>
            </a:r>
            <a:r>
              <a:rPr sz="2800" b="1" dirty="0">
                <a:solidFill>
                  <a:srgbClr val="00B050"/>
                </a:solidFill>
                <a:latin typeface="Times New Roman"/>
                <a:cs typeface="Times New Roman"/>
              </a:rPr>
              <a:t>Why?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32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24377" y="262381"/>
            <a:ext cx="209550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Example</a:t>
            </a:r>
            <a:r>
              <a:rPr sz="4000" spc="-95" dirty="0"/>
              <a:t> </a:t>
            </a:r>
            <a:r>
              <a:rPr sz="4000" dirty="0"/>
              <a:t>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2353310"/>
            <a:ext cx="3340100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Symbol"/>
                <a:cs typeface="Symbol"/>
              </a:rPr>
              <a:t>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</a:t>
            </a:r>
            <a:r>
              <a:rPr sz="2800" dirty="0">
                <a:latin typeface="Times New Roman"/>
                <a:cs typeface="Times New Roman"/>
              </a:rPr>
              <a:t>(P(x)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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Symbol"/>
                <a:cs typeface="Symbol"/>
              </a:rPr>
              <a:t></a:t>
            </a:r>
            <a:r>
              <a:rPr sz="2800" spc="-5" dirty="0">
                <a:latin typeface="Times New Roman"/>
                <a:cs typeface="Times New Roman"/>
              </a:rPr>
              <a:t>x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</a:t>
            </a:r>
            <a:r>
              <a:rPr sz="2800" dirty="0">
                <a:latin typeface="Symbol"/>
                <a:cs typeface="Symbol"/>
              </a:rPr>
              <a:t></a:t>
            </a:r>
            <a:r>
              <a:rPr sz="2800" dirty="0">
                <a:latin typeface="Times New Roman"/>
                <a:cs typeface="Times New Roman"/>
              </a:rPr>
              <a:t>P(x)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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</a:t>
            </a:r>
            <a:r>
              <a:rPr sz="2800" dirty="0"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Symbol"/>
                <a:cs typeface="Symbol"/>
              </a:rPr>
              <a:t></a:t>
            </a:r>
            <a:r>
              <a:rPr sz="2800" spc="-5" dirty="0">
                <a:latin typeface="Times New Roman"/>
                <a:cs typeface="Times New Roman"/>
              </a:rPr>
              <a:t>x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(P(x)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</a:t>
            </a:r>
            <a:r>
              <a:rPr sz="2800" dirty="0"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74245" y="2353310"/>
            <a:ext cx="3754120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10" dirty="0">
                <a:latin typeface="Times New Roman"/>
                <a:cs typeface="Times New Roman"/>
              </a:rPr>
              <a:t>DeMorgan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5" dirty="0">
                <a:latin typeface="Times New Roman"/>
                <a:cs typeface="Times New Roman"/>
              </a:rPr>
              <a:t>quantif</a:t>
            </a:r>
            <a:r>
              <a:rPr lang="en-US" sz="2800" spc="-5" dirty="0">
                <a:latin typeface="Times New Roman"/>
                <a:cs typeface="Times New Roman"/>
              </a:rPr>
              <a:t>i</a:t>
            </a:r>
            <a:r>
              <a:rPr sz="2800" spc="-5" dirty="0">
                <a:latin typeface="Times New Roman"/>
                <a:cs typeface="Times New Roman"/>
              </a:rPr>
              <a:t>ers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DeMorgan</a:t>
            </a:r>
            <a:endParaRPr sz="28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Implication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equivalence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0739" y="1089152"/>
            <a:ext cx="4533900" cy="1290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No Clemson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students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spc="-15" dirty="0">
                <a:latin typeface="Times New Roman"/>
                <a:cs typeface="Times New Roman"/>
              </a:rPr>
              <a:t>are </a:t>
            </a:r>
            <a:r>
              <a:rPr sz="2400" b="1" spc="-5" dirty="0">
                <a:latin typeface="Times New Roman"/>
                <a:cs typeface="Times New Roman"/>
              </a:rPr>
              <a:t>ignorant.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  <a:tabLst>
                <a:tab pos="2466975" algn="l"/>
              </a:tabLst>
            </a:pPr>
            <a:r>
              <a:rPr sz="2400" b="1" spc="-5" dirty="0">
                <a:latin typeface="Symbol"/>
                <a:cs typeface="Symbol"/>
              </a:rPr>
              <a:t></a:t>
            </a:r>
            <a:r>
              <a:rPr sz="2400" b="1" spc="-5" dirty="0">
                <a:latin typeface="Times New Roman"/>
                <a:cs typeface="Times New Roman"/>
              </a:rPr>
              <a:t>x(P(x)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Symbol"/>
                <a:cs typeface="Symbol"/>
              </a:rPr>
              <a:t></a:t>
            </a:r>
            <a:r>
              <a:rPr sz="2400" b="1" spc="-5" dirty="0">
                <a:latin typeface="Times New Roman"/>
                <a:cs typeface="Times New Roman"/>
              </a:rPr>
              <a:t>Q(x))	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Correct</a:t>
            </a:r>
            <a:endParaRPr sz="24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  <a:spcBef>
                <a:spcPts val="825"/>
              </a:spcBef>
            </a:pPr>
            <a:r>
              <a:rPr sz="2800" b="1" dirty="0">
                <a:solidFill>
                  <a:srgbClr val="00B050"/>
                </a:solidFill>
                <a:latin typeface="Symbol"/>
                <a:cs typeface="Symbol"/>
              </a:rPr>
              <a:t></a:t>
            </a:r>
            <a:r>
              <a:rPr sz="2800" b="1" dirty="0">
                <a:solidFill>
                  <a:srgbClr val="00B050"/>
                </a:solidFill>
                <a:latin typeface="Times New Roman"/>
                <a:cs typeface="Times New Roman"/>
              </a:rPr>
              <a:t>x(P(x)</a:t>
            </a:r>
            <a:r>
              <a:rPr sz="2800" b="1" spc="-3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B050"/>
                </a:solidFill>
                <a:latin typeface="Symbol"/>
                <a:cs typeface="Symbol"/>
              </a:rPr>
              <a:t></a:t>
            </a:r>
            <a:r>
              <a:rPr sz="2800" b="1" spc="-2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Q(x))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19221" y="424243"/>
            <a:ext cx="230505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Example</a:t>
            </a:r>
            <a:r>
              <a:rPr sz="4400" spc="-70" dirty="0"/>
              <a:t> </a:t>
            </a:r>
            <a:r>
              <a:rPr sz="4400" spc="-5" dirty="0"/>
              <a:t>2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231140" y="1927352"/>
            <a:ext cx="5868670" cy="4203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Let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tabLst>
                <a:tab pos="690245" algn="l"/>
              </a:tabLst>
            </a:pPr>
            <a:r>
              <a:rPr sz="2400" spc="-5" dirty="0">
                <a:latin typeface="Times New Roman"/>
                <a:cs typeface="Times New Roman"/>
              </a:rPr>
              <a:t>P(x)	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the statement: </a:t>
            </a:r>
            <a:r>
              <a:rPr sz="2400" dirty="0">
                <a:latin typeface="Times New Roman"/>
                <a:cs typeface="Times New Roman"/>
              </a:rPr>
              <a:t>“x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Clemson student”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Q(x) 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-5" dirty="0">
                <a:latin typeface="Times New Roman"/>
                <a:cs typeface="Times New Roman"/>
              </a:rPr>
              <a:t> the statement: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“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 </a:t>
            </a:r>
            <a:r>
              <a:rPr sz="2400" spc="-5" dirty="0">
                <a:latin typeface="Times New Roman"/>
                <a:cs typeface="Times New Roman"/>
              </a:rPr>
              <a:t>is ignorant”</a:t>
            </a:r>
            <a:endParaRPr sz="2400">
              <a:latin typeface="Times New Roman"/>
              <a:cs typeface="Times New Roman"/>
            </a:endParaRPr>
          </a:p>
          <a:p>
            <a:pPr marL="12700" marR="140081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R(x)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the statement: </a:t>
            </a:r>
            <a:r>
              <a:rPr sz="2400" dirty="0">
                <a:latin typeface="Times New Roman"/>
                <a:cs typeface="Times New Roman"/>
              </a:rPr>
              <a:t>“x </a:t>
            </a:r>
            <a:r>
              <a:rPr sz="2400" spc="-5" dirty="0">
                <a:latin typeface="Times New Roman"/>
                <a:cs typeface="Times New Roman"/>
              </a:rPr>
              <a:t>wears red”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all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people.</a:t>
            </a:r>
            <a:endParaRPr sz="24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  <a:spcBef>
                <a:spcPts val="1200"/>
              </a:spcBef>
            </a:pP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All</a:t>
            </a:r>
            <a:r>
              <a:rPr sz="2400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ignorant</a:t>
            </a:r>
            <a:r>
              <a:rPr sz="24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people</a:t>
            </a:r>
            <a:r>
              <a:rPr sz="2400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wear</a:t>
            </a:r>
            <a:r>
              <a:rPr sz="24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red.</a:t>
            </a:r>
            <a:endParaRPr sz="2400">
              <a:latin typeface="Times New Roman"/>
              <a:cs typeface="Times New Roman"/>
            </a:endParaRPr>
          </a:p>
          <a:p>
            <a:pPr marL="88900">
              <a:lnSpc>
                <a:spcPts val="2875"/>
              </a:lnSpc>
              <a:spcBef>
                <a:spcPts val="10"/>
              </a:spcBef>
            </a:pP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x(R(x)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</a:t>
            </a:r>
            <a:r>
              <a:rPr sz="2400" spc="-5" dirty="0">
                <a:latin typeface="Times New Roman"/>
                <a:cs typeface="Times New Roman"/>
              </a:rPr>
              <a:t>Q(x))</a:t>
            </a:r>
            <a:endParaRPr sz="2400">
              <a:latin typeface="Times New Roman"/>
              <a:cs typeface="Times New Roman"/>
            </a:endParaRPr>
          </a:p>
          <a:p>
            <a:pPr marL="88900" marR="1198880">
              <a:lnSpc>
                <a:spcPts val="2880"/>
              </a:lnSpc>
              <a:spcBef>
                <a:spcPts val="90"/>
              </a:spcBef>
            </a:pPr>
            <a:r>
              <a:rPr sz="2400" spc="-5" dirty="0">
                <a:latin typeface="Times New Roman"/>
                <a:cs typeface="Times New Roman"/>
              </a:rPr>
              <a:t>Is this right? No! This </a:t>
            </a:r>
            <a:r>
              <a:rPr sz="2400" dirty="0">
                <a:latin typeface="Times New Roman"/>
                <a:cs typeface="Times New Roman"/>
              </a:rPr>
              <a:t>says </a:t>
            </a:r>
            <a:r>
              <a:rPr sz="2400" spc="-5" dirty="0">
                <a:latin typeface="Times New Roman"/>
                <a:cs typeface="Times New Roman"/>
              </a:rPr>
              <a:t>there may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some ignorant people wearing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orange!</a:t>
            </a:r>
            <a:endParaRPr sz="2400">
              <a:latin typeface="Times New Roman"/>
              <a:cs typeface="Times New Roman"/>
            </a:endParaRPr>
          </a:p>
          <a:p>
            <a:pPr marL="88900">
              <a:lnSpc>
                <a:spcPts val="2795"/>
              </a:lnSpc>
            </a:pP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x(Q(x)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</a:t>
            </a:r>
            <a:r>
              <a:rPr sz="2400" spc="-5" dirty="0">
                <a:latin typeface="Times New Roman"/>
                <a:cs typeface="Times New Roman"/>
              </a:rPr>
              <a:t>R(x))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0" y="3048012"/>
            <a:ext cx="990600" cy="99058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72400" y="2209800"/>
            <a:ext cx="810005" cy="810005"/>
          </a:xfrm>
          <a:prstGeom prst="rect">
            <a:avLst/>
          </a:prstGeom>
        </p:spPr>
      </p:pic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6242050" y="3175"/>
          <a:ext cx="2892425" cy="22828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6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0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402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R(x)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Q(x)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6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33</a:t>
            </a:fld>
            <a:endParaRPr dirty="0"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6240198" y="4184650"/>
          <a:ext cx="2895600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6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Q(x)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R(x)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11303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11239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F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34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19221" y="424243"/>
            <a:ext cx="230505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Examples3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596265" y="1916302"/>
            <a:ext cx="7287895" cy="3959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Let</a:t>
            </a:r>
            <a:endParaRPr sz="2800">
              <a:latin typeface="Times New Roman"/>
              <a:cs typeface="Times New Roman"/>
            </a:endParaRPr>
          </a:p>
          <a:p>
            <a:pPr marL="12700" marR="453390">
              <a:lnSpc>
                <a:spcPct val="100000"/>
              </a:lnSpc>
              <a:tabLst>
                <a:tab pos="804545" algn="l"/>
              </a:tabLst>
            </a:pPr>
            <a:r>
              <a:rPr sz="2800" dirty="0">
                <a:latin typeface="Times New Roman"/>
                <a:cs typeface="Times New Roman"/>
              </a:rPr>
              <a:t>P(x)	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statement: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“x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Clemson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student”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Q(x)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statement: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“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ignorant”</a:t>
            </a:r>
            <a:endParaRPr sz="2800">
              <a:latin typeface="Times New Roman"/>
              <a:cs typeface="Times New Roman"/>
            </a:endParaRPr>
          </a:p>
          <a:p>
            <a:pPr marL="12700" marR="2080895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R(x)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statement: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wears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red”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 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all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people.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800" b="1" spc="-5" dirty="0">
                <a:solidFill>
                  <a:srgbClr val="FF5B12"/>
                </a:solidFill>
                <a:latin typeface="Times New Roman"/>
                <a:cs typeface="Times New Roman"/>
              </a:rPr>
              <a:t>No</a:t>
            </a:r>
            <a:r>
              <a:rPr sz="2800" b="1" spc="-10" dirty="0">
                <a:solidFill>
                  <a:srgbClr val="FF5B12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5B12"/>
                </a:solidFill>
                <a:latin typeface="Times New Roman"/>
                <a:cs typeface="Times New Roman"/>
              </a:rPr>
              <a:t>Clemson</a:t>
            </a:r>
            <a:r>
              <a:rPr sz="2800" b="1" spc="-20" dirty="0">
                <a:solidFill>
                  <a:srgbClr val="FF5B12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5B12"/>
                </a:solidFill>
                <a:latin typeface="Times New Roman"/>
                <a:cs typeface="Times New Roman"/>
              </a:rPr>
              <a:t>student</a:t>
            </a:r>
            <a:r>
              <a:rPr sz="2800" b="1" spc="-10" dirty="0">
                <a:solidFill>
                  <a:srgbClr val="FF5B12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5B12"/>
                </a:solidFill>
                <a:latin typeface="Times New Roman"/>
                <a:cs typeface="Times New Roman"/>
              </a:rPr>
              <a:t>wears</a:t>
            </a:r>
            <a:r>
              <a:rPr sz="2800" b="1" spc="-25" dirty="0">
                <a:solidFill>
                  <a:srgbClr val="FF5B12"/>
                </a:solidFill>
                <a:latin typeface="Times New Roman"/>
                <a:cs typeface="Times New Roman"/>
              </a:rPr>
              <a:t> </a:t>
            </a:r>
            <a:r>
              <a:rPr sz="2800" b="1" spc="-15" dirty="0">
                <a:solidFill>
                  <a:srgbClr val="FF5B12"/>
                </a:solidFill>
                <a:latin typeface="Times New Roman"/>
                <a:cs typeface="Times New Roman"/>
              </a:rPr>
              <a:t>red.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x(P(x)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</a:t>
            </a:r>
            <a:r>
              <a:rPr sz="2800" dirty="0">
                <a:latin typeface="Times New Roman"/>
                <a:cs typeface="Times New Roman"/>
              </a:rPr>
              <a:t>R(x))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x(R(x)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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P(x))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Times New Roman"/>
                <a:cs typeface="Times New Roman"/>
              </a:rPr>
              <a:t>Both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correct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since </a:t>
            </a:r>
            <a:r>
              <a:rPr sz="2400" dirty="0">
                <a:latin typeface="Times New Roman"/>
                <a:cs typeface="Times New Roman"/>
              </a:rPr>
              <a:t>one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contraposition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spc="-25" dirty="0">
                <a:latin typeface="Times New Roman"/>
                <a:cs typeface="Times New Roman"/>
              </a:rPr>
              <a:t>other.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4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36746" y="424243"/>
            <a:ext cx="227012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Quantifiers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95817" y="1925827"/>
            <a:ext cx="7850505" cy="3871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5410" marR="5080" indent="-635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Universe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of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Discourse</a:t>
            </a:r>
            <a:r>
              <a:rPr sz="2800" spc="-5" dirty="0">
                <a:latin typeface="Times New Roman"/>
                <a:cs typeface="Times New Roman"/>
              </a:rPr>
              <a:t>,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U</a:t>
            </a:r>
            <a:r>
              <a:rPr sz="2800" spc="-5" dirty="0">
                <a:latin typeface="Times New Roman"/>
                <a:cs typeface="Times New Roman"/>
              </a:rPr>
              <a:t>: The domain </a:t>
            </a:r>
            <a:r>
              <a:rPr sz="2800" dirty="0">
                <a:latin typeface="Times New Roman"/>
                <a:cs typeface="Times New Roman"/>
              </a:rPr>
              <a:t>of a </a:t>
            </a:r>
            <a:r>
              <a:rPr sz="2800" spc="-5" dirty="0">
                <a:latin typeface="Times New Roman"/>
                <a:cs typeface="Times New Roman"/>
              </a:rPr>
              <a:t>variable </a:t>
            </a: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propositional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950">
              <a:latin typeface="Times New Roman"/>
              <a:cs typeface="Times New Roman"/>
            </a:endParaRPr>
          </a:p>
          <a:p>
            <a:pPr marL="13335" marR="563245">
              <a:lnSpc>
                <a:spcPct val="100000"/>
              </a:lnSpc>
            </a:pP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Universal Quantification </a:t>
            </a:r>
            <a:r>
              <a:rPr sz="2800" dirty="0">
                <a:latin typeface="Times New Roman"/>
                <a:cs typeface="Times New Roman"/>
              </a:rPr>
              <a:t>of P(x) is the </a:t>
            </a:r>
            <a:r>
              <a:rPr sz="2800" spc="-5" dirty="0">
                <a:latin typeface="Times New Roman"/>
                <a:cs typeface="Times New Roman"/>
              </a:rPr>
              <a:t>proposition: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“P(x)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all</a:t>
            </a:r>
            <a:r>
              <a:rPr sz="28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values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U.”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 marR="427355">
              <a:lnSpc>
                <a:spcPct val="100000"/>
              </a:lnSpc>
            </a:pP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Existential Quantification </a:t>
            </a:r>
            <a:r>
              <a:rPr sz="2800" dirty="0">
                <a:latin typeface="Times New Roman"/>
                <a:cs typeface="Times New Roman"/>
              </a:rPr>
              <a:t>of P(x) is the </a:t>
            </a:r>
            <a:r>
              <a:rPr sz="2800" spc="-5" dirty="0">
                <a:latin typeface="Times New Roman"/>
                <a:cs typeface="Times New Roman"/>
              </a:rPr>
              <a:t>proposition: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“There </a:t>
            </a:r>
            <a:r>
              <a:rPr sz="2800" spc="-5" dirty="0">
                <a:solidFill>
                  <a:srgbClr val="0070C0"/>
                </a:solidFill>
                <a:latin typeface="Times New Roman"/>
                <a:cs typeface="Times New Roman"/>
              </a:rPr>
              <a:t>exists </a:t>
            </a:r>
            <a:r>
              <a:rPr sz="2800" spc="-5" dirty="0">
                <a:latin typeface="Times New Roman"/>
                <a:cs typeface="Times New Roman"/>
              </a:rPr>
              <a:t>an element, </a:t>
            </a:r>
            <a:r>
              <a:rPr sz="2800" dirty="0">
                <a:latin typeface="Times New Roman"/>
                <a:cs typeface="Times New Roman"/>
              </a:rPr>
              <a:t>x, in U </a:t>
            </a:r>
            <a:r>
              <a:rPr sz="2800" spc="-5" dirty="0">
                <a:latin typeface="Times New Roman"/>
                <a:cs typeface="Times New Roman"/>
              </a:rPr>
              <a:t>such that </a:t>
            </a:r>
            <a:r>
              <a:rPr sz="2800" dirty="0">
                <a:latin typeface="Times New Roman"/>
                <a:cs typeface="Times New Roman"/>
              </a:rPr>
              <a:t>P(x) is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true.”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29848" y="424243"/>
            <a:ext cx="64846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Universal Quantification</a:t>
            </a:r>
            <a:r>
              <a:rPr sz="4400" spc="15" dirty="0"/>
              <a:t> </a:t>
            </a:r>
            <a:r>
              <a:rPr sz="4400" spc="-5" dirty="0"/>
              <a:t>of</a:t>
            </a:r>
            <a:r>
              <a:rPr sz="4400" spc="-10" dirty="0"/>
              <a:t> </a:t>
            </a:r>
            <a:r>
              <a:rPr sz="4400" spc="-5" dirty="0"/>
              <a:t>P(x)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99440" y="1419581"/>
            <a:ext cx="8161020" cy="274129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091565">
              <a:lnSpc>
                <a:spcPct val="100000"/>
              </a:lnSpc>
              <a:spcBef>
                <a:spcPts val="250"/>
              </a:spcBef>
            </a:pPr>
            <a:r>
              <a:rPr sz="1400" spc="-10" dirty="0">
                <a:latin typeface="Calibri"/>
                <a:cs typeface="Calibri"/>
              </a:rPr>
              <a:t>Read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as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0000"/>
                </a:solidFill>
                <a:latin typeface="Calibri"/>
                <a:cs typeface="Calibri"/>
              </a:rPr>
              <a:t>“for</a:t>
            </a:r>
            <a:r>
              <a:rPr sz="1400" b="1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FF0000"/>
                </a:solidFill>
                <a:latin typeface="Calibri"/>
                <a:cs typeface="Calibri"/>
              </a:rPr>
              <a:t>all”</a:t>
            </a:r>
            <a:endParaRPr sz="1400">
              <a:latin typeface="Calibri"/>
              <a:cs typeface="Calibri"/>
            </a:endParaRPr>
          </a:p>
          <a:p>
            <a:pPr marL="25400">
              <a:lnSpc>
                <a:spcPts val="3835"/>
              </a:lnSpc>
              <a:spcBef>
                <a:spcPts val="355"/>
              </a:spcBef>
            </a:pPr>
            <a:r>
              <a:rPr sz="3200" b="1" spc="-5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3200" spc="-5" dirty="0">
                <a:solidFill>
                  <a:srgbClr val="C0504D"/>
                </a:solidFill>
                <a:latin typeface="Times New Roman"/>
                <a:cs typeface="Times New Roman"/>
              </a:rPr>
              <a:t>xP(x)</a:t>
            </a:r>
            <a:endParaRPr sz="3200">
              <a:latin typeface="Times New Roman"/>
              <a:cs typeface="Times New Roman"/>
            </a:endParaRPr>
          </a:p>
          <a:p>
            <a:pPr marL="25400" marR="5182870">
              <a:lnSpc>
                <a:spcPts val="3840"/>
              </a:lnSpc>
              <a:spcBef>
                <a:spcPts val="120"/>
              </a:spcBef>
            </a:pPr>
            <a:r>
              <a:rPr sz="3200" spc="-5" dirty="0">
                <a:latin typeface="Times New Roman"/>
                <a:cs typeface="Times New Roman"/>
              </a:rPr>
              <a:t>“for all x P(x)” 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“for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every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x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P(x)”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Defined as:</a:t>
            </a:r>
            <a:endParaRPr sz="3200">
              <a:latin typeface="Times New Roman"/>
              <a:cs typeface="Times New Roman"/>
            </a:endParaRPr>
          </a:p>
          <a:p>
            <a:pPr marL="25400">
              <a:lnSpc>
                <a:spcPts val="3725"/>
              </a:lnSpc>
              <a:tabLst>
                <a:tab pos="5962650" algn="l"/>
              </a:tabLst>
            </a:pPr>
            <a:r>
              <a:rPr sz="3200" dirty="0">
                <a:latin typeface="Times New Roman"/>
                <a:cs typeface="Times New Roman"/>
              </a:rPr>
              <a:t>P(x</a:t>
            </a:r>
            <a:r>
              <a:rPr sz="3150" baseline="-21164" dirty="0">
                <a:latin typeface="Times New Roman"/>
                <a:cs typeface="Times New Roman"/>
              </a:rPr>
              <a:t>0</a:t>
            </a:r>
            <a:r>
              <a:rPr sz="3200" dirty="0">
                <a:latin typeface="Times New Roman"/>
                <a:cs typeface="Times New Roman"/>
              </a:rPr>
              <a:t>)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</a:t>
            </a:r>
            <a:r>
              <a:rPr sz="3200" dirty="0">
                <a:latin typeface="Times New Roman"/>
                <a:cs typeface="Times New Roman"/>
              </a:rPr>
              <a:t> P(x</a:t>
            </a:r>
            <a:r>
              <a:rPr sz="3150" baseline="-21164" dirty="0">
                <a:latin typeface="Times New Roman"/>
                <a:cs typeface="Times New Roman"/>
              </a:rPr>
              <a:t>1</a:t>
            </a:r>
            <a:r>
              <a:rPr sz="3200" dirty="0">
                <a:latin typeface="Times New Roman"/>
                <a:cs typeface="Times New Roman"/>
              </a:rPr>
              <a:t>)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</a:t>
            </a:r>
            <a:r>
              <a:rPr sz="3200" dirty="0">
                <a:latin typeface="Times New Roman"/>
                <a:cs typeface="Times New Roman"/>
              </a:rPr>
              <a:t> P(x</a:t>
            </a:r>
            <a:r>
              <a:rPr sz="3150" baseline="-21164" dirty="0">
                <a:latin typeface="Times New Roman"/>
                <a:cs typeface="Times New Roman"/>
              </a:rPr>
              <a:t>2</a:t>
            </a:r>
            <a:r>
              <a:rPr sz="3200" dirty="0">
                <a:latin typeface="Times New Roman"/>
                <a:cs typeface="Times New Roman"/>
              </a:rPr>
              <a:t>)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</a:t>
            </a:r>
            <a:r>
              <a:rPr sz="3200" dirty="0">
                <a:latin typeface="Times New Roman"/>
                <a:cs typeface="Times New Roman"/>
              </a:rPr>
              <a:t> P(x</a:t>
            </a:r>
            <a:r>
              <a:rPr sz="3150" baseline="-21164" dirty="0">
                <a:latin typeface="Times New Roman"/>
                <a:cs typeface="Times New Roman"/>
              </a:rPr>
              <a:t>3</a:t>
            </a:r>
            <a:r>
              <a:rPr sz="3200" dirty="0">
                <a:latin typeface="Times New Roman"/>
                <a:cs typeface="Times New Roman"/>
              </a:rPr>
              <a:t>)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</a:t>
            </a:r>
            <a:r>
              <a:rPr sz="3200" spc="-5" dirty="0">
                <a:latin typeface="Times New Roman"/>
                <a:cs typeface="Times New Roman"/>
              </a:rPr>
              <a:t> .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.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.	for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all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x</a:t>
            </a:r>
            <a:r>
              <a:rPr sz="3150" baseline="-21164" dirty="0">
                <a:latin typeface="Times New Roman"/>
                <a:cs typeface="Times New Roman"/>
              </a:rPr>
              <a:t>i</a:t>
            </a:r>
            <a:r>
              <a:rPr sz="3150" spc="375" baseline="-21164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in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U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2140" y="4621783"/>
            <a:ext cx="15855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Example: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6740" y="5110988"/>
            <a:ext cx="7356475" cy="1488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latin typeface="Times New Roman"/>
                <a:cs typeface="Times New Roman"/>
              </a:rPr>
              <a:t>Let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P(x)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denote </a:t>
            </a:r>
            <a:r>
              <a:rPr sz="3200" spc="5" dirty="0">
                <a:latin typeface="Times New Roman"/>
                <a:cs typeface="Times New Roman"/>
              </a:rPr>
              <a:t>x</a:t>
            </a:r>
            <a:r>
              <a:rPr sz="3150" spc="7" baseline="25132" dirty="0">
                <a:latin typeface="Times New Roman"/>
                <a:cs typeface="Times New Roman"/>
              </a:rPr>
              <a:t>2</a:t>
            </a:r>
            <a:r>
              <a:rPr sz="3150" spc="382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</a:t>
            </a:r>
            <a:r>
              <a:rPr sz="3200" spc="-5" dirty="0">
                <a:latin typeface="Times New Roman"/>
                <a:cs typeface="Times New Roman"/>
              </a:rPr>
              <a:t> x</a:t>
            </a:r>
            <a:endParaRPr sz="3200">
              <a:latin typeface="Times New Roman"/>
              <a:cs typeface="Times New Roman"/>
            </a:endParaRPr>
          </a:p>
          <a:p>
            <a:pPr marL="38100" marR="30480">
              <a:lnSpc>
                <a:spcPct val="100000"/>
              </a:lnSpc>
            </a:pPr>
            <a:r>
              <a:rPr sz="3200" spc="-5" dirty="0">
                <a:latin typeface="Times New Roman"/>
                <a:cs typeface="Times New Roman"/>
              </a:rPr>
              <a:t>If U is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x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such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that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0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&lt; x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then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Symbol"/>
                <a:cs typeface="Symbol"/>
              </a:rPr>
              <a:t></a:t>
            </a:r>
            <a:r>
              <a:rPr sz="3200" spc="-5" dirty="0">
                <a:latin typeface="Times New Roman"/>
                <a:cs typeface="Times New Roman"/>
              </a:rPr>
              <a:t>xP(x) is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false.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If U is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x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such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that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1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&lt; x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then </a:t>
            </a:r>
            <a:r>
              <a:rPr sz="3200" b="1" spc="-5" dirty="0">
                <a:latin typeface="Symbol"/>
                <a:cs typeface="Symbol"/>
              </a:rPr>
              <a:t></a:t>
            </a:r>
            <a:r>
              <a:rPr sz="3200" spc="-5" dirty="0">
                <a:latin typeface="Times New Roman"/>
                <a:cs typeface="Times New Roman"/>
              </a:rPr>
              <a:t>xP(x) is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true.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946750" y="4418670"/>
            <a:ext cx="3288665" cy="1295400"/>
            <a:chOff x="4946750" y="4418670"/>
            <a:chExt cx="3288665" cy="1295400"/>
          </a:xfrm>
        </p:grpSpPr>
        <p:sp>
          <p:nvSpPr>
            <p:cNvPr id="7" name="object 7"/>
            <p:cNvSpPr/>
            <p:nvPr/>
          </p:nvSpPr>
          <p:spPr>
            <a:xfrm>
              <a:off x="4951512" y="4423433"/>
              <a:ext cx="3279140" cy="990600"/>
            </a:xfrm>
            <a:custGeom>
              <a:avLst/>
              <a:gdLst/>
              <a:ahLst/>
              <a:cxnLst/>
              <a:rect l="l" t="t" r="r" b="b"/>
              <a:pathLst>
                <a:path w="3279140" h="990600">
                  <a:moveTo>
                    <a:pt x="2541038" y="0"/>
                  </a:moveTo>
                  <a:lnTo>
                    <a:pt x="2489820" y="1735"/>
                  </a:lnTo>
                  <a:lnTo>
                    <a:pt x="2439590" y="6375"/>
                  </a:lnTo>
                  <a:lnTo>
                    <a:pt x="2391151" y="13892"/>
                  </a:lnTo>
                  <a:lnTo>
                    <a:pt x="2345306" y="24261"/>
                  </a:lnTo>
                  <a:lnTo>
                    <a:pt x="2302858" y="37453"/>
                  </a:lnTo>
                  <a:lnTo>
                    <a:pt x="2264610" y="53441"/>
                  </a:lnTo>
                  <a:lnTo>
                    <a:pt x="2239991" y="41612"/>
                  </a:lnTo>
                  <a:lnTo>
                    <a:pt x="2181970" y="21851"/>
                  </a:lnTo>
                  <a:lnTo>
                    <a:pt x="2093506" y="5137"/>
                  </a:lnTo>
                  <a:lnTo>
                    <a:pt x="2036518" y="509"/>
                  </a:lnTo>
                  <a:lnTo>
                    <a:pt x="1979432" y="52"/>
                  </a:lnTo>
                  <a:lnTo>
                    <a:pt x="1923503" y="3594"/>
                  </a:lnTo>
                  <a:lnTo>
                    <a:pt x="1869985" y="10963"/>
                  </a:lnTo>
                  <a:lnTo>
                    <a:pt x="1820131" y="21985"/>
                  </a:lnTo>
                  <a:lnTo>
                    <a:pt x="1775196" y="36488"/>
                  </a:lnTo>
                  <a:lnTo>
                    <a:pt x="1736434" y="54299"/>
                  </a:lnTo>
                  <a:lnTo>
                    <a:pt x="1705099" y="75246"/>
                  </a:lnTo>
                  <a:lnTo>
                    <a:pt x="1683517" y="67107"/>
                  </a:lnTo>
                  <a:lnTo>
                    <a:pt x="1636419" y="52876"/>
                  </a:lnTo>
                  <a:lnTo>
                    <a:pt x="1556247" y="36882"/>
                  </a:lnTo>
                  <a:lnTo>
                    <a:pt x="1499887" y="30493"/>
                  </a:lnTo>
                  <a:lnTo>
                    <a:pt x="1442859" y="27562"/>
                  </a:lnTo>
                  <a:lnTo>
                    <a:pt x="1386010" y="27984"/>
                  </a:lnTo>
                  <a:lnTo>
                    <a:pt x="1330184" y="31651"/>
                  </a:lnTo>
                  <a:lnTo>
                    <a:pt x="1276229" y="38457"/>
                  </a:lnTo>
                  <a:lnTo>
                    <a:pt x="1224991" y="48295"/>
                  </a:lnTo>
                  <a:lnTo>
                    <a:pt x="1177314" y="61059"/>
                  </a:lnTo>
                  <a:lnTo>
                    <a:pt x="1134046" y="76641"/>
                  </a:lnTo>
                  <a:lnTo>
                    <a:pt x="1096031" y="94936"/>
                  </a:lnTo>
                  <a:lnTo>
                    <a:pt x="1064117" y="115836"/>
                  </a:lnTo>
                  <a:lnTo>
                    <a:pt x="1020772" y="106501"/>
                  </a:lnTo>
                  <a:lnTo>
                    <a:pt x="975720" y="98948"/>
                  </a:lnTo>
                  <a:lnTo>
                    <a:pt x="929283" y="93203"/>
                  </a:lnTo>
                  <a:lnTo>
                    <a:pt x="881786" y="89293"/>
                  </a:lnTo>
                  <a:lnTo>
                    <a:pt x="833551" y="87246"/>
                  </a:lnTo>
                  <a:lnTo>
                    <a:pt x="784903" y="87089"/>
                  </a:lnTo>
                  <a:lnTo>
                    <a:pt x="736165" y="88848"/>
                  </a:lnTo>
                  <a:lnTo>
                    <a:pt x="667927" y="94608"/>
                  </a:lnTo>
                  <a:lnTo>
                    <a:pt x="603710" y="103857"/>
                  </a:lnTo>
                  <a:lnTo>
                    <a:pt x="544037" y="116313"/>
                  </a:lnTo>
                  <a:lnTo>
                    <a:pt x="489431" y="131692"/>
                  </a:lnTo>
                  <a:lnTo>
                    <a:pt x="440414" y="149713"/>
                  </a:lnTo>
                  <a:lnTo>
                    <a:pt x="397509" y="170092"/>
                  </a:lnTo>
                  <a:lnTo>
                    <a:pt x="361237" y="192546"/>
                  </a:lnTo>
                  <a:lnTo>
                    <a:pt x="310685" y="242551"/>
                  </a:lnTo>
                  <a:lnTo>
                    <a:pt x="292938" y="297467"/>
                  </a:lnTo>
                  <a:lnTo>
                    <a:pt x="297672" y="326059"/>
                  </a:lnTo>
                  <a:lnTo>
                    <a:pt x="294916" y="329145"/>
                  </a:lnTo>
                  <a:lnTo>
                    <a:pt x="233838" y="334197"/>
                  </a:lnTo>
                  <a:lnTo>
                    <a:pt x="176867" y="343760"/>
                  </a:lnTo>
                  <a:lnTo>
                    <a:pt x="125377" y="357468"/>
                  </a:lnTo>
                  <a:lnTo>
                    <a:pt x="80741" y="374956"/>
                  </a:lnTo>
                  <a:lnTo>
                    <a:pt x="44333" y="395858"/>
                  </a:lnTo>
                  <a:lnTo>
                    <a:pt x="13659" y="424652"/>
                  </a:lnTo>
                  <a:lnTo>
                    <a:pt x="0" y="454595"/>
                  </a:lnTo>
                  <a:lnTo>
                    <a:pt x="2648" y="484568"/>
                  </a:lnTo>
                  <a:lnTo>
                    <a:pt x="20897" y="513453"/>
                  </a:lnTo>
                  <a:lnTo>
                    <a:pt x="54039" y="540130"/>
                  </a:lnTo>
                  <a:lnTo>
                    <a:pt x="101368" y="563480"/>
                  </a:lnTo>
                  <a:lnTo>
                    <a:pt x="162176" y="582383"/>
                  </a:lnTo>
                  <a:lnTo>
                    <a:pt x="118920" y="606066"/>
                  </a:lnTo>
                  <a:lnTo>
                    <a:pt x="89469" y="632713"/>
                  </a:lnTo>
                  <a:lnTo>
                    <a:pt x="74619" y="661332"/>
                  </a:lnTo>
                  <a:lnTo>
                    <a:pt x="75168" y="690930"/>
                  </a:lnTo>
                  <a:lnTo>
                    <a:pt x="115982" y="742148"/>
                  </a:lnTo>
                  <a:lnTo>
                    <a:pt x="152812" y="763584"/>
                  </a:lnTo>
                  <a:lnTo>
                    <a:pt x="198624" y="781600"/>
                  </a:lnTo>
                  <a:lnTo>
                    <a:pt x="251940" y="795717"/>
                  </a:lnTo>
                  <a:lnTo>
                    <a:pt x="311285" y="805457"/>
                  </a:lnTo>
                  <a:lnTo>
                    <a:pt x="375184" y="810341"/>
                  </a:lnTo>
                  <a:lnTo>
                    <a:pt x="442160" y="809891"/>
                  </a:lnTo>
                  <a:lnTo>
                    <a:pt x="444180" y="811351"/>
                  </a:lnTo>
                  <a:lnTo>
                    <a:pt x="479696" y="833632"/>
                  </a:lnTo>
                  <a:lnTo>
                    <a:pt x="514720" y="851375"/>
                  </a:lnTo>
                  <a:lnTo>
                    <a:pt x="553080" y="867441"/>
                  </a:lnTo>
                  <a:lnTo>
                    <a:pt x="594440" y="881796"/>
                  </a:lnTo>
                  <a:lnTo>
                    <a:pt x="638463" y="894404"/>
                  </a:lnTo>
                  <a:lnTo>
                    <a:pt x="684812" y="905231"/>
                  </a:lnTo>
                  <a:lnTo>
                    <a:pt x="733150" y="914243"/>
                  </a:lnTo>
                  <a:lnTo>
                    <a:pt x="783141" y="921405"/>
                  </a:lnTo>
                  <a:lnTo>
                    <a:pt x="834447" y="926682"/>
                  </a:lnTo>
                  <a:lnTo>
                    <a:pt x="886733" y="930040"/>
                  </a:lnTo>
                  <a:lnTo>
                    <a:pt x="939661" y="931444"/>
                  </a:lnTo>
                  <a:lnTo>
                    <a:pt x="992895" y="930859"/>
                  </a:lnTo>
                  <a:lnTo>
                    <a:pt x="1046098" y="928252"/>
                  </a:lnTo>
                  <a:lnTo>
                    <a:pt x="1098932" y="923586"/>
                  </a:lnTo>
                  <a:lnTo>
                    <a:pt x="1151062" y="916829"/>
                  </a:lnTo>
                  <a:lnTo>
                    <a:pt x="1202151" y="907944"/>
                  </a:lnTo>
                  <a:lnTo>
                    <a:pt x="1251861" y="896898"/>
                  </a:lnTo>
                  <a:lnTo>
                    <a:pt x="1287401" y="916311"/>
                  </a:lnTo>
                  <a:lnTo>
                    <a:pt x="1327835" y="933801"/>
                  </a:lnTo>
                  <a:lnTo>
                    <a:pt x="1372699" y="949227"/>
                  </a:lnTo>
                  <a:lnTo>
                    <a:pt x="1421527" y="962446"/>
                  </a:lnTo>
                  <a:lnTo>
                    <a:pt x="1473855" y="973317"/>
                  </a:lnTo>
                  <a:lnTo>
                    <a:pt x="1529217" y="981696"/>
                  </a:lnTo>
                  <a:lnTo>
                    <a:pt x="1587374" y="987477"/>
                  </a:lnTo>
                  <a:lnTo>
                    <a:pt x="1645518" y="990396"/>
                  </a:lnTo>
                  <a:lnTo>
                    <a:pt x="1703168" y="990558"/>
                  </a:lnTo>
                  <a:lnTo>
                    <a:pt x="1759847" y="988070"/>
                  </a:lnTo>
                  <a:lnTo>
                    <a:pt x="1815074" y="983038"/>
                  </a:lnTo>
                  <a:lnTo>
                    <a:pt x="1868372" y="975567"/>
                  </a:lnTo>
                  <a:lnTo>
                    <a:pt x="1919259" y="965763"/>
                  </a:lnTo>
                  <a:lnTo>
                    <a:pt x="1967258" y="953731"/>
                  </a:lnTo>
                  <a:lnTo>
                    <a:pt x="2011890" y="939579"/>
                  </a:lnTo>
                  <a:lnTo>
                    <a:pt x="2052674" y="923411"/>
                  </a:lnTo>
                  <a:lnTo>
                    <a:pt x="2089132" y="905333"/>
                  </a:lnTo>
                  <a:lnTo>
                    <a:pt x="2147155" y="863872"/>
                  </a:lnTo>
                  <a:lnTo>
                    <a:pt x="2167760" y="840701"/>
                  </a:lnTo>
                  <a:lnTo>
                    <a:pt x="2210161" y="850289"/>
                  </a:lnTo>
                  <a:lnTo>
                    <a:pt x="2254665" y="857868"/>
                  </a:lnTo>
                  <a:lnTo>
                    <a:pt x="2300854" y="863389"/>
                  </a:lnTo>
                  <a:lnTo>
                    <a:pt x="2348306" y="866801"/>
                  </a:lnTo>
                  <a:lnTo>
                    <a:pt x="2396601" y="868057"/>
                  </a:lnTo>
                  <a:lnTo>
                    <a:pt x="2461475" y="866315"/>
                  </a:lnTo>
                  <a:lnTo>
                    <a:pt x="2523468" y="860838"/>
                  </a:lnTo>
                  <a:lnTo>
                    <a:pt x="2581896" y="851902"/>
                  </a:lnTo>
                  <a:lnTo>
                    <a:pt x="2636075" y="839784"/>
                  </a:lnTo>
                  <a:lnTo>
                    <a:pt x="2685321" y="824761"/>
                  </a:lnTo>
                  <a:lnTo>
                    <a:pt x="2728949" y="807110"/>
                  </a:lnTo>
                  <a:lnTo>
                    <a:pt x="2766275" y="787107"/>
                  </a:lnTo>
                  <a:lnTo>
                    <a:pt x="2819286" y="741153"/>
                  </a:lnTo>
                  <a:lnTo>
                    <a:pt x="2838879" y="689114"/>
                  </a:lnTo>
                  <a:lnTo>
                    <a:pt x="2890729" y="684937"/>
                  </a:lnTo>
                  <a:lnTo>
                    <a:pt x="2941064" y="678621"/>
                  </a:lnTo>
                  <a:lnTo>
                    <a:pt x="2989502" y="670232"/>
                  </a:lnTo>
                  <a:lnTo>
                    <a:pt x="3035658" y="659835"/>
                  </a:lnTo>
                  <a:lnTo>
                    <a:pt x="3079150" y="647496"/>
                  </a:lnTo>
                  <a:lnTo>
                    <a:pt x="3135980" y="626648"/>
                  </a:lnTo>
                  <a:lnTo>
                    <a:pt x="3183602" y="603205"/>
                  </a:lnTo>
                  <a:lnTo>
                    <a:pt x="3221868" y="577623"/>
                  </a:lnTo>
                  <a:lnTo>
                    <a:pt x="3250633" y="550363"/>
                  </a:lnTo>
                  <a:lnTo>
                    <a:pt x="3279075" y="492640"/>
                  </a:lnTo>
                  <a:lnTo>
                    <a:pt x="3278459" y="463094"/>
                  </a:lnTo>
                  <a:lnTo>
                    <a:pt x="3267758" y="433704"/>
                  </a:lnTo>
                  <a:lnTo>
                    <a:pt x="3246824" y="404928"/>
                  </a:lnTo>
                  <a:lnTo>
                    <a:pt x="3215512" y="377224"/>
                  </a:lnTo>
                  <a:lnTo>
                    <a:pt x="3173676" y="351052"/>
                  </a:lnTo>
                  <a:lnTo>
                    <a:pt x="3179000" y="345673"/>
                  </a:lnTo>
                  <a:lnTo>
                    <a:pt x="3183865" y="340226"/>
                  </a:lnTo>
                  <a:lnTo>
                    <a:pt x="3188267" y="334711"/>
                  </a:lnTo>
                  <a:lnTo>
                    <a:pt x="3192206" y="329132"/>
                  </a:lnTo>
                  <a:lnTo>
                    <a:pt x="3205019" y="299504"/>
                  </a:lnTo>
                  <a:lnTo>
                    <a:pt x="3204868" y="270246"/>
                  </a:lnTo>
                  <a:lnTo>
                    <a:pt x="3168882" y="215157"/>
                  </a:lnTo>
                  <a:lnTo>
                    <a:pt x="3134650" y="190481"/>
                  </a:lnTo>
                  <a:lnTo>
                    <a:pt x="3090663" y="168490"/>
                  </a:lnTo>
                  <a:lnTo>
                    <a:pt x="3037721" y="149762"/>
                  </a:lnTo>
                  <a:lnTo>
                    <a:pt x="2976627" y="134875"/>
                  </a:lnTo>
                  <a:lnTo>
                    <a:pt x="2908183" y="124408"/>
                  </a:lnTo>
                  <a:lnTo>
                    <a:pt x="2891534" y="99191"/>
                  </a:lnTo>
                  <a:lnTo>
                    <a:pt x="2828653" y="54410"/>
                  </a:lnTo>
                  <a:lnTo>
                    <a:pt x="2783837" y="35851"/>
                  </a:lnTo>
                  <a:lnTo>
                    <a:pt x="2739726" y="22653"/>
                  </a:lnTo>
                  <a:lnTo>
                    <a:pt x="2692588" y="12496"/>
                  </a:lnTo>
                  <a:lnTo>
                    <a:pt x="2643225" y="5353"/>
                  </a:lnTo>
                  <a:lnTo>
                    <a:pt x="2592441" y="1197"/>
                  </a:lnTo>
                  <a:lnTo>
                    <a:pt x="2541038" y="0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49480" y="5396576"/>
              <a:ext cx="246106" cy="31265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951512" y="4423433"/>
              <a:ext cx="3279140" cy="990600"/>
            </a:xfrm>
            <a:custGeom>
              <a:avLst/>
              <a:gdLst/>
              <a:ahLst/>
              <a:cxnLst/>
              <a:rect l="l" t="t" r="r" b="b"/>
              <a:pathLst>
                <a:path w="3279140" h="990600">
                  <a:moveTo>
                    <a:pt x="297672" y="326059"/>
                  </a:moveTo>
                  <a:lnTo>
                    <a:pt x="292938" y="297467"/>
                  </a:lnTo>
                  <a:lnTo>
                    <a:pt x="297450" y="269537"/>
                  </a:lnTo>
                  <a:lnTo>
                    <a:pt x="310685" y="242551"/>
                  </a:lnTo>
                  <a:lnTo>
                    <a:pt x="361237" y="192546"/>
                  </a:lnTo>
                  <a:lnTo>
                    <a:pt x="397509" y="170092"/>
                  </a:lnTo>
                  <a:lnTo>
                    <a:pt x="440414" y="149713"/>
                  </a:lnTo>
                  <a:lnTo>
                    <a:pt x="489431" y="131692"/>
                  </a:lnTo>
                  <a:lnTo>
                    <a:pt x="544037" y="116313"/>
                  </a:lnTo>
                  <a:lnTo>
                    <a:pt x="603710" y="103857"/>
                  </a:lnTo>
                  <a:lnTo>
                    <a:pt x="667927" y="94608"/>
                  </a:lnTo>
                  <a:lnTo>
                    <a:pt x="736165" y="88848"/>
                  </a:lnTo>
                  <a:lnTo>
                    <a:pt x="784903" y="87089"/>
                  </a:lnTo>
                  <a:lnTo>
                    <a:pt x="833551" y="87246"/>
                  </a:lnTo>
                  <a:lnTo>
                    <a:pt x="881786" y="89293"/>
                  </a:lnTo>
                  <a:lnTo>
                    <a:pt x="929283" y="93203"/>
                  </a:lnTo>
                  <a:lnTo>
                    <a:pt x="975720" y="98948"/>
                  </a:lnTo>
                  <a:lnTo>
                    <a:pt x="1020772" y="106501"/>
                  </a:lnTo>
                  <a:lnTo>
                    <a:pt x="1064117" y="115836"/>
                  </a:lnTo>
                  <a:lnTo>
                    <a:pt x="1096031" y="94936"/>
                  </a:lnTo>
                  <a:lnTo>
                    <a:pt x="1134046" y="76641"/>
                  </a:lnTo>
                  <a:lnTo>
                    <a:pt x="1177314" y="61059"/>
                  </a:lnTo>
                  <a:lnTo>
                    <a:pt x="1224991" y="48295"/>
                  </a:lnTo>
                  <a:lnTo>
                    <a:pt x="1276229" y="38457"/>
                  </a:lnTo>
                  <a:lnTo>
                    <a:pt x="1330184" y="31651"/>
                  </a:lnTo>
                  <a:lnTo>
                    <a:pt x="1386010" y="27984"/>
                  </a:lnTo>
                  <a:lnTo>
                    <a:pt x="1442859" y="27562"/>
                  </a:lnTo>
                  <a:lnTo>
                    <a:pt x="1499887" y="30493"/>
                  </a:lnTo>
                  <a:lnTo>
                    <a:pt x="1556247" y="36882"/>
                  </a:lnTo>
                  <a:lnTo>
                    <a:pt x="1611094" y="46837"/>
                  </a:lnTo>
                  <a:lnTo>
                    <a:pt x="1660592" y="59641"/>
                  </a:lnTo>
                  <a:lnTo>
                    <a:pt x="1705099" y="75246"/>
                  </a:lnTo>
                  <a:lnTo>
                    <a:pt x="1736434" y="54299"/>
                  </a:lnTo>
                  <a:lnTo>
                    <a:pt x="1775196" y="36488"/>
                  </a:lnTo>
                  <a:lnTo>
                    <a:pt x="1820131" y="21985"/>
                  </a:lnTo>
                  <a:lnTo>
                    <a:pt x="1869985" y="10963"/>
                  </a:lnTo>
                  <a:lnTo>
                    <a:pt x="1923503" y="3594"/>
                  </a:lnTo>
                  <a:lnTo>
                    <a:pt x="1979432" y="52"/>
                  </a:lnTo>
                  <a:lnTo>
                    <a:pt x="2036518" y="509"/>
                  </a:lnTo>
                  <a:lnTo>
                    <a:pt x="2093506" y="5137"/>
                  </a:lnTo>
                  <a:lnTo>
                    <a:pt x="2149142" y="14109"/>
                  </a:lnTo>
                  <a:lnTo>
                    <a:pt x="2212348" y="31050"/>
                  </a:lnTo>
                  <a:lnTo>
                    <a:pt x="2264610" y="53441"/>
                  </a:lnTo>
                  <a:lnTo>
                    <a:pt x="2302858" y="37453"/>
                  </a:lnTo>
                  <a:lnTo>
                    <a:pt x="2345306" y="24261"/>
                  </a:lnTo>
                  <a:lnTo>
                    <a:pt x="2391151" y="13892"/>
                  </a:lnTo>
                  <a:lnTo>
                    <a:pt x="2439590" y="6375"/>
                  </a:lnTo>
                  <a:lnTo>
                    <a:pt x="2489820" y="1735"/>
                  </a:lnTo>
                  <a:lnTo>
                    <a:pt x="2541038" y="0"/>
                  </a:lnTo>
                  <a:lnTo>
                    <a:pt x="2592441" y="1197"/>
                  </a:lnTo>
                  <a:lnTo>
                    <a:pt x="2643225" y="5353"/>
                  </a:lnTo>
                  <a:lnTo>
                    <a:pt x="2692588" y="12496"/>
                  </a:lnTo>
                  <a:lnTo>
                    <a:pt x="2739726" y="22653"/>
                  </a:lnTo>
                  <a:lnTo>
                    <a:pt x="2783837" y="35851"/>
                  </a:lnTo>
                  <a:lnTo>
                    <a:pt x="2828653" y="54410"/>
                  </a:lnTo>
                  <a:lnTo>
                    <a:pt x="2864788" y="75691"/>
                  </a:lnTo>
                  <a:lnTo>
                    <a:pt x="2908183" y="124408"/>
                  </a:lnTo>
                  <a:lnTo>
                    <a:pt x="2976627" y="134875"/>
                  </a:lnTo>
                  <a:lnTo>
                    <a:pt x="3037721" y="149762"/>
                  </a:lnTo>
                  <a:lnTo>
                    <a:pt x="3090663" y="168490"/>
                  </a:lnTo>
                  <a:lnTo>
                    <a:pt x="3134650" y="190481"/>
                  </a:lnTo>
                  <a:lnTo>
                    <a:pt x="3168882" y="215157"/>
                  </a:lnTo>
                  <a:lnTo>
                    <a:pt x="3204868" y="270246"/>
                  </a:lnTo>
                  <a:lnTo>
                    <a:pt x="3205019" y="299504"/>
                  </a:lnTo>
                  <a:lnTo>
                    <a:pt x="3192206" y="329132"/>
                  </a:lnTo>
                  <a:lnTo>
                    <a:pt x="3188267" y="334711"/>
                  </a:lnTo>
                  <a:lnTo>
                    <a:pt x="3183865" y="340226"/>
                  </a:lnTo>
                  <a:lnTo>
                    <a:pt x="3179000" y="345673"/>
                  </a:lnTo>
                  <a:lnTo>
                    <a:pt x="3173676" y="351052"/>
                  </a:lnTo>
                  <a:lnTo>
                    <a:pt x="3215512" y="377224"/>
                  </a:lnTo>
                  <a:lnTo>
                    <a:pt x="3246824" y="404928"/>
                  </a:lnTo>
                  <a:lnTo>
                    <a:pt x="3267758" y="433704"/>
                  </a:lnTo>
                  <a:lnTo>
                    <a:pt x="3278459" y="463094"/>
                  </a:lnTo>
                  <a:lnTo>
                    <a:pt x="3279075" y="492640"/>
                  </a:lnTo>
                  <a:lnTo>
                    <a:pt x="3269751" y="521882"/>
                  </a:lnTo>
                  <a:lnTo>
                    <a:pt x="3221868" y="577623"/>
                  </a:lnTo>
                  <a:lnTo>
                    <a:pt x="3183602" y="603205"/>
                  </a:lnTo>
                  <a:lnTo>
                    <a:pt x="3135980" y="626648"/>
                  </a:lnTo>
                  <a:lnTo>
                    <a:pt x="3079150" y="647496"/>
                  </a:lnTo>
                  <a:lnTo>
                    <a:pt x="3035658" y="659835"/>
                  </a:lnTo>
                  <a:lnTo>
                    <a:pt x="2989502" y="670232"/>
                  </a:lnTo>
                  <a:lnTo>
                    <a:pt x="2941064" y="678621"/>
                  </a:lnTo>
                  <a:lnTo>
                    <a:pt x="2890729" y="684937"/>
                  </a:lnTo>
                  <a:lnTo>
                    <a:pt x="2838879" y="689114"/>
                  </a:lnTo>
                  <a:lnTo>
                    <a:pt x="2833602" y="715756"/>
                  </a:lnTo>
                  <a:lnTo>
                    <a:pt x="2796616" y="765029"/>
                  </a:lnTo>
                  <a:lnTo>
                    <a:pt x="2728949" y="807110"/>
                  </a:lnTo>
                  <a:lnTo>
                    <a:pt x="2685321" y="824761"/>
                  </a:lnTo>
                  <a:lnTo>
                    <a:pt x="2636075" y="839784"/>
                  </a:lnTo>
                  <a:lnTo>
                    <a:pt x="2581896" y="851902"/>
                  </a:lnTo>
                  <a:lnTo>
                    <a:pt x="2523468" y="860838"/>
                  </a:lnTo>
                  <a:lnTo>
                    <a:pt x="2461475" y="866315"/>
                  </a:lnTo>
                  <a:lnTo>
                    <a:pt x="2396601" y="868057"/>
                  </a:lnTo>
                  <a:lnTo>
                    <a:pt x="2348306" y="866801"/>
                  </a:lnTo>
                  <a:lnTo>
                    <a:pt x="2300854" y="863389"/>
                  </a:lnTo>
                  <a:lnTo>
                    <a:pt x="2254665" y="857868"/>
                  </a:lnTo>
                  <a:lnTo>
                    <a:pt x="2210161" y="850289"/>
                  </a:lnTo>
                  <a:lnTo>
                    <a:pt x="2167760" y="840701"/>
                  </a:lnTo>
                  <a:lnTo>
                    <a:pt x="2147155" y="863872"/>
                  </a:lnTo>
                  <a:lnTo>
                    <a:pt x="2089132" y="905333"/>
                  </a:lnTo>
                  <a:lnTo>
                    <a:pt x="2052674" y="923411"/>
                  </a:lnTo>
                  <a:lnTo>
                    <a:pt x="2011890" y="939579"/>
                  </a:lnTo>
                  <a:lnTo>
                    <a:pt x="1967258" y="953731"/>
                  </a:lnTo>
                  <a:lnTo>
                    <a:pt x="1919259" y="965763"/>
                  </a:lnTo>
                  <a:lnTo>
                    <a:pt x="1868372" y="975567"/>
                  </a:lnTo>
                  <a:lnTo>
                    <a:pt x="1815074" y="983038"/>
                  </a:lnTo>
                  <a:lnTo>
                    <a:pt x="1759847" y="988070"/>
                  </a:lnTo>
                  <a:lnTo>
                    <a:pt x="1703168" y="990558"/>
                  </a:lnTo>
                  <a:lnTo>
                    <a:pt x="1645518" y="990396"/>
                  </a:lnTo>
                  <a:lnTo>
                    <a:pt x="1587374" y="987477"/>
                  </a:lnTo>
                  <a:lnTo>
                    <a:pt x="1529217" y="981696"/>
                  </a:lnTo>
                  <a:lnTo>
                    <a:pt x="1473855" y="973317"/>
                  </a:lnTo>
                  <a:lnTo>
                    <a:pt x="1421527" y="962446"/>
                  </a:lnTo>
                  <a:lnTo>
                    <a:pt x="1372699" y="949227"/>
                  </a:lnTo>
                  <a:lnTo>
                    <a:pt x="1327835" y="933801"/>
                  </a:lnTo>
                  <a:lnTo>
                    <a:pt x="1287401" y="916311"/>
                  </a:lnTo>
                  <a:lnTo>
                    <a:pt x="1251861" y="896898"/>
                  </a:lnTo>
                  <a:lnTo>
                    <a:pt x="1202151" y="907944"/>
                  </a:lnTo>
                  <a:lnTo>
                    <a:pt x="1151062" y="916829"/>
                  </a:lnTo>
                  <a:lnTo>
                    <a:pt x="1098932" y="923586"/>
                  </a:lnTo>
                  <a:lnTo>
                    <a:pt x="1046098" y="928252"/>
                  </a:lnTo>
                  <a:lnTo>
                    <a:pt x="992895" y="930859"/>
                  </a:lnTo>
                  <a:lnTo>
                    <a:pt x="939661" y="931444"/>
                  </a:lnTo>
                  <a:lnTo>
                    <a:pt x="886733" y="930040"/>
                  </a:lnTo>
                  <a:lnTo>
                    <a:pt x="834447" y="926682"/>
                  </a:lnTo>
                  <a:lnTo>
                    <a:pt x="783141" y="921405"/>
                  </a:lnTo>
                  <a:lnTo>
                    <a:pt x="733150" y="914243"/>
                  </a:lnTo>
                  <a:lnTo>
                    <a:pt x="684812" y="905231"/>
                  </a:lnTo>
                  <a:lnTo>
                    <a:pt x="638463" y="894404"/>
                  </a:lnTo>
                  <a:lnTo>
                    <a:pt x="594440" y="881796"/>
                  </a:lnTo>
                  <a:lnTo>
                    <a:pt x="553080" y="867441"/>
                  </a:lnTo>
                  <a:lnTo>
                    <a:pt x="514720" y="851375"/>
                  </a:lnTo>
                  <a:lnTo>
                    <a:pt x="479696" y="833632"/>
                  </a:lnTo>
                  <a:lnTo>
                    <a:pt x="446250" y="812799"/>
                  </a:lnTo>
                  <a:lnTo>
                    <a:pt x="442160" y="809891"/>
                  </a:lnTo>
                  <a:lnTo>
                    <a:pt x="375184" y="810341"/>
                  </a:lnTo>
                  <a:lnTo>
                    <a:pt x="311285" y="805457"/>
                  </a:lnTo>
                  <a:lnTo>
                    <a:pt x="251940" y="795717"/>
                  </a:lnTo>
                  <a:lnTo>
                    <a:pt x="198624" y="781600"/>
                  </a:lnTo>
                  <a:lnTo>
                    <a:pt x="152812" y="763584"/>
                  </a:lnTo>
                  <a:lnTo>
                    <a:pt x="115982" y="742148"/>
                  </a:lnTo>
                  <a:lnTo>
                    <a:pt x="75168" y="690930"/>
                  </a:lnTo>
                  <a:lnTo>
                    <a:pt x="74619" y="661332"/>
                  </a:lnTo>
                  <a:lnTo>
                    <a:pt x="89469" y="632713"/>
                  </a:lnTo>
                  <a:lnTo>
                    <a:pt x="118920" y="606066"/>
                  </a:lnTo>
                  <a:lnTo>
                    <a:pt x="162176" y="582383"/>
                  </a:lnTo>
                  <a:lnTo>
                    <a:pt x="101368" y="563480"/>
                  </a:lnTo>
                  <a:lnTo>
                    <a:pt x="54039" y="540130"/>
                  </a:lnTo>
                  <a:lnTo>
                    <a:pt x="20897" y="513453"/>
                  </a:lnTo>
                  <a:lnTo>
                    <a:pt x="2648" y="484568"/>
                  </a:lnTo>
                  <a:lnTo>
                    <a:pt x="0" y="454595"/>
                  </a:lnTo>
                  <a:lnTo>
                    <a:pt x="13659" y="424652"/>
                  </a:lnTo>
                  <a:lnTo>
                    <a:pt x="44333" y="395858"/>
                  </a:lnTo>
                  <a:lnTo>
                    <a:pt x="80741" y="374956"/>
                  </a:lnTo>
                  <a:lnTo>
                    <a:pt x="125377" y="357468"/>
                  </a:lnTo>
                  <a:lnTo>
                    <a:pt x="176867" y="343760"/>
                  </a:lnTo>
                  <a:lnTo>
                    <a:pt x="233838" y="334197"/>
                  </a:lnTo>
                  <a:lnTo>
                    <a:pt x="294916" y="329145"/>
                  </a:lnTo>
                  <a:lnTo>
                    <a:pt x="297672" y="32605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44717" y="5391814"/>
              <a:ext cx="255631" cy="32217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117206" y="4473651"/>
              <a:ext cx="3006725" cy="843280"/>
            </a:xfrm>
            <a:custGeom>
              <a:avLst/>
              <a:gdLst/>
              <a:ahLst/>
              <a:cxnLst/>
              <a:rect l="l" t="t" r="r" b="b"/>
              <a:pathLst>
                <a:path w="3006725" h="843279">
                  <a:moveTo>
                    <a:pt x="192125" y="546582"/>
                  </a:moveTo>
                  <a:lnTo>
                    <a:pt x="141976" y="546614"/>
                  </a:lnTo>
                  <a:lnTo>
                    <a:pt x="92676" y="543526"/>
                  </a:lnTo>
                  <a:lnTo>
                    <a:pt x="45069" y="537397"/>
                  </a:lnTo>
                  <a:lnTo>
                    <a:pt x="0" y="528307"/>
                  </a:lnTo>
                </a:path>
                <a:path w="3006725" h="843279">
                  <a:moveTo>
                    <a:pt x="361645" y="746582"/>
                  </a:moveTo>
                  <a:lnTo>
                    <a:pt x="341190" y="749617"/>
                  </a:lnTo>
                  <a:lnTo>
                    <a:pt x="320314" y="752090"/>
                  </a:lnTo>
                  <a:lnTo>
                    <a:pt x="299089" y="753997"/>
                  </a:lnTo>
                  <a:lnTo>
                    <a:pt x="277583" y="755332"/>
                  </a:lnTo>
                </a:path>
                <a:path w="3006725" h="843279">
                  <a:moveTo>
                    <a:pt x="1085989" y="842683"/>
                  </a:moveTo>
                  <a:lnTo>
                    <a:pt x="1071401" y="833140"/>
                  </a:lnTo>
                  <a:lnTo>
                    <a:pt x="1058078" y="823293"/>
                  </a:lnTo>
                  <a:lnTo>
                    <a:pt x="1046045" y="813165"/>
                  </a:lnTo>
                  <a:lnTo>
                    <a:pt x="1035329" y="802779"/>
                  </a:lnTo>
                </a:path>
                <a:path w="3006725" h="843279">
                  <a:moveTo>
                    <a:pt x="2022627" y="743191"/>
                  </a:moveTo>
                  <a:lnTo>
                    <a:pt x="2019678" y="754289"/>
                  </a:lnTo>
                  <a:lnTo>
                    <a:pt x="2015316" y="765298"/>
                  </a:lnTo>
                  <a:lnTo>
                    <a:pt x="2009552" y="776198"/>
                  </a:lnTo>
                  <a:lnTo>
                    <a:pt x="2002396" y="786968"/>
                  </a:lnTo>
                </a:path>
                <a:path w="3006725" h="843279">
                  <a:moveTo>
                    <a:pt x="2424760" y="472681"/>
                  </a:moveTo>
                  <a:lnTo>
                    <a:pt x="2486362" y="487681"/>
                  </a:lnTo>
                  <a:lnTo>
                    <a:pt x="2540374" y="506269"/>
                  </a:lnTo>
                  <a:lnTo>
                    <a:pt x="2586077" y="527968"/>
                  </a:lnTo>
                  <a:lnTo>
                    <a:pt x="2622750" y="552298"/>
                  </a:lnTo>
                  <a:lnTo>
                    <a:pt x="2666122" y="606940"/>
                  </a:lnTo>
                  <a:lnTo>
                    <a:pt x="2671381" y="636295"/>
                  </a:lnTo>
                </a:path>
                <a:path w="3006725" h="843279">
                  <a:moveTo>
                    <a:pt x="3006432" y="298399"/>
                  </a:moveTo>
                  <a:lnTo>
                    <a:pt x="2985586" y="315633"/>
                  </a:lnTo>
                  <a:lnTo>
                    <a:pt x="2960150" y="331706"/>
                  </a:lnTo>
                  <a:lnTo>
                    <a:pt x="2930405" y="346467"/>
                  </a:lnTo>
                  <a:lnTo>
                    <a:pt x="2896628" y="359765"/>
                  </a:lnTo>
                </a:path>
                <a:path w="3006725" h="843279">
                  <a:moveTo>
                    <a:pt x="2742946" y="70751"/>
                  </a:moveTo>
                  <a:lnTo>
                    <a:pt x="2745667" y="77948"/>
                  </a:lnTo>
                  <a:lnTo>
                    <a:pt x="2747541" y="85185"/>
                  </a:lnTo>
                  <a:lnTo>
                    <a:pt x="2748566" y="92450"/>
                  </a:lnTo>
                  <a:lnTo>
                    <a:pt x="2748737" y="99733"/>
                  </a:lnTo>
                </a:path>
                <a:path w="3006725" h="843279">
                  <a:moveTo>
                    <a:pt x="2041664" y="36956"/>
                  </a:moveTo>
                  <a:lnTo>
                    <a:pt x="2053252" y="27106"/>
                  </a:lnTo>
                  <a:lnTo>
                    <a:pt x="2066526" y="17640"/>
                  </a:lnTo>
                  <a:lnTo>
                    <a:pt x="2081432" y="8592"/>
                  </a:lnTo>
                  <a:lnTo>
                    <a:pt x="2097913" y="0"/>
                  </a:lnTo>
                </a:path>
                <a:path w="3006725" h="843279">
                  <a:moveTo>
                    <a:pt x="1515503" y="54559"/>
                  </a:moveTo>
                  <a:lnTo>
                    <a:pt x="1520503" y="46340"/>
                  </a:lnTo>
                  <a:lnTo>
                    <a:pt x="1526725" y="38274"/>
                  </a:lnTo>
                  <a:lnTo>
                    <a:pt x="1534150" y="30384"/>
                  </a:lnTo>
                  <a:lnTo>
                    <a:pt x="1542757" y="22694"/>
                  </a:lnTo>
                </a:path>
                <a:path w="3006725" h="843279">
                  <a:moveTo>
                    <a:pt x="898029" y="65379"/>
                  </a:moveTo>
                  <a:lnTo>
                    <a:pt x="924357" y="72179"/>
                  </a:lnTo>
                  <a:lnTo>
                    <a:pt x="949612" y="79613"/>
                  </a:lnTo>
                  <a:lnTo>
                    <a:pt x="973726" y="87660"/>
                  </a:lnTo>
                  <a:lnTo>
                    <a:pt x="996632" y="96304"/>
                  </a:lnTo>
                </a:path>
                <a:path w="3006725" h="843279">
                  <a:moveTo>
                    <a:pt x="149199" y="308381"/>
                  </a:moveTo>
                  <a:lnTo>
                    <a:pt x="143728" y="300357"/>
                  </a:lnTo>
                  <a:lnTo>
                    <a:pt x="139033" y="292255"/>
                  </a:lnTo>
                  <a:lnTo>
                    <a:pt x="135119" y="284081"/>
                  </a:lnTo>
                  <a:lnTo>
                    <a:pt x="131991" y="275843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457934" y="4588502"/>
            <a:ext cx="152273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dirty="0">
                <a:latin typeface="Times New Roman"/>
                <a:cs typeface="Times New Roman"/>
              </a:rPr>
              <a:t>(½)</a:t>
            </a:r>
            <a:r>
              <a:rPr sz="3150" baseline="25132" dirty="0">
                <a:latin typeface="Times New Roman"/>
                <a:cs typeface="Times New Roman"/>
              </a:rPr>
              <a:t>2</a:t>
            </a:r>
            <a:r>
              <a:rPr sz="3150" spc="345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&lt;</a:t>
            </a:r>
            <a:r>
              <a:rPr sz="3200" spc="-4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½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762386" y="1565275"/>
            <a:ext cx="844550" cy="278130"/>
            <a:chOff x="762386" y="1565275"/>
            <a:chExt cx="844550" cy="278130"/>
          </a:xfrm>
        </p:grpSpPr>
        <p:sp>
          <p:nvSpPr>
            <p:cNvPr id="14" name="object 14"/>
            <p:cNvSpPr/>
            <p:nvPr/>
          </p:nvSpPr>
          <p:spPr>
            <a:xfrm>
              <a:off x="823086" y="1571625"/>
              <a:ext cx="777875" cy="238760"/>
            </a:xfrm>
            <a:custGeom>
              <a:avLst/>
              <a:gdLst/>
              <a:ahLst/>
              <a:cxnLst/>
              <a:rect l="l" t="t" r="r" b="b"/>
              <a:pathLst>
                <a:path w="777875" h="238760">
                  <a:moveTo>
                    <a:pt x="777494" y="0"/>
                  </a:moveTo>
                  <a:lnTo>
                    <a:pt x="0" y="238645"/>
                  </a:lnTo>
                </a:path>
              </a:pathLst>
            </a:custGeom>
            <a:ln w="12700">
              <a:solidFill>
                <a:srgbClr val="4A7EB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62386" y="1770113"/>
              <a:ext cx="84455" cy="73025"/>
            </a:xfrm>
            <a:custGeom>
              <a:avLst/>
              <a:gdLst/>
              <a:ahLst/>
              <a:cxnLst/>
              <a:rect l="l" t="t" r="r" b="b"/>
              <a:pathLst>
                <a:path w="84455" h="73025">
                  <a:moveTo>
                    <a:pt x="61658" y="0"/>
                  </a:moveTo>
                  <a:lnTo>
                    <a:pt x="0" y="58788"/>
                  </a:lnTo>
                  <a:lnTo>
                    <a:pt x="84023" y="72847"/>
                  </a:lnTo>
                  <a:lnTo>
                    <a:pt x="61658" y="0"/>
                  </a:lnTo>
                  <a:close/>
                </a:path>
              </a:pathLst>
            </a:custGeom>
            <a:solidFill>
              <a:srgbClr val="4A7E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5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06372" y="530606"/>
            <a:ext cx="6731634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Existential</a:t>
            </a:r>
            <a:r>
              <a:rPr sz="4400" dirty="0"/>
              <a:t> </a:t>
            </a:r>
            <a:r>
              <a:rPr sz="4400" spc="-5" dirty="0"/>
              <a:t>Quantification</a:t>
            </a:r>
            <a:r>
              <a:rPr sz="4400" spc="15" dirty="0"/>
              <a:t> </a:t>
            </a:r>
            <a:r>
              <a:rPr sz="4400" spc="-5" dirty="0"/>
              <a:t>of P(x)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491650" y="1621027"/>
            <a:ext cx="6826250" cy="24625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835"/>
              </a:lnSpc>
              <a:spcBef>
                <a:spcPts val="95"/>
              </a:spcBef>
            </a:pPr>
            <a:r>
              <a:rPr sz="3200" b="1" spc="-5" dirty="0">
                <a:latin typeface="Symbol"/>
                <a:cs typeface="Symbol"/>
              </a:rPr>
              <a:t></a:t>
            </a:r>
            <a:r>
              <a:rPr sz="3200" spc="-5" dirty="0">
                <a:latin typeface="Times New Roman"/>
                <a:cs typeface="Times New Roman"/>
              </a:rPr>
              <a:t>xP(x)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ts val="3835"/>
              </a:lnSpc>
            </a:pPr>
            <a:r>
              <a:rPr sz="3200" spc="-5" dirty="0">
                <a:latin typeface="Times New Roman"/>
                <a:cs typeface="Times New Roman"/>
              </a:rPr>
              <a:t>“there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an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x such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that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P(x)”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3200" spc="-5" dirty="0">
                <a:latin typeface="Times New Roman"/>
                <a:cs typeface="Times New Roman"/>
              </a:rPr>
              <a:t>“there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 at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least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one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x such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that P(x)” 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“there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exists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at least</a:t>
            </a:r>
            <a:r>
              <a:rPr sz="3200" spc="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one x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such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that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P(x)”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Defined</a:t>
            </a:r>
            <a:r>
              <a:rPr sz="32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as: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6250" y="3963111"/>
            <a:ext cx="5708650" cy="119316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855"/>
              </a:spcBef>
            </a:pPr>
            <a:r>
              <a:rPr sz="3200" dirty="0">
                <a:latin typeface="Times New Roman"/>
                <a:cs typeface="Times New Roman"/>
              </a:rPr>
              <a:t>P(x</a:t>
            </a:r>
            <a:r>
              <a:rPr sz="3150" baseline="-21164" dirty="0">
                <a:latin typeface="Times New Roman"/>
                <a:cs typeface="Times New Roman"/>
              </a:rPr>
              <a:t>0</a:t>
            </a:r>
            <a:r>
              <a:rPr sz="3200" dirty="0">
                <a:latin typeface="Times New Roman"/>
                <a:cs typeface="Times New Roman"/>
              </a:rPr>
              <a:t>)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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P(x</a:t>
            </a:r>
            <a:r>
              <a:rPr sz="3150" baseline="-21164" dirty="0">
                <a:latin typeface="Times New Roman"/>
                <a:cs typeface="Times New Roman"/>
              </a:rPr>
              <a:t>1</a:t>
            </a:r>
            <a:r>
              <a:rPr sz="3200" dirty="0">
                <a:latin typeface="Times New Roman"/>
                <a:cs typeface="Times New Roman"/>
              </a:rPr>
              <a:t>)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</a:t>
            </a:r>
            <a:r>
              <a:rPr sz="3200" spc="-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P(x</a:t>
            </a:r>
            <a:r>
              <a:rPr sz="3150" baseline="-21164" dirty="0">
                <a:latin typeface="Times New Roman"/>
                <a:cs typeface="Times New Roman"/>
              </a:rPr>
              <a:t>2</a:t>
            </a:r>
            <a:r>
              <a:rPr sz="3200" dirty="0">
                <a:latin typeface="Times New Roman"/>
                <a:cs typeface="Times New Roman"/>
              </a:rPr>
              <a:t>)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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P(x</a:t>
            </a:r>
            <a:r>
              <a:rPr sz="3150" baseline="-21164" dirty="0">
                <a:latin typeface="Times New Roman"/>
                <a:cs typeface="Times New Roman"/>
              </a:rPr>
              <a:t>3</a:t>
            </a:r>
            <a:r>
              <a:rPr sz="3200" dirty="0">
                <a:latin typeface="Times New Roman"/>
                <a:cs typeface="Times New Roman"/>
              </a:rPr>
              <a:t>)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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. .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.</a:t>
            </a:r>
            <a:endParaRPr sz="3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755"/>
              </a:spcBef>
            </a:pPr>
            <a:r>
              <a:rPr sz="32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Example: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6250" y="5132323"/>
            <a:ext cx="7924165" cy="1488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latin typeface="Times New Roman"/>
                <a:cs typeface="Times New Roman"/>
              </a:rPr>
              <a:t>Let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P(x)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denote </a:t>
            </a:r>
            <a:r>
              <a:rPr sz="3200" spc="5" dirty="0">
                <a:latin typeface="Times New Roman"/>
                <a:cs typeface="Times New Roman"/>
              </a:rPr>
              <a:t>x</a:t>
            </a:r>
            <a:r>
              <a:rPr sz="3150" spc="7" baseline="25132" dirty="0">
                <a:latin typeface="Times New Roman"/>
                <a:cs typeface="Times New Roman"/>
              </a:rPr>
              <a:t>2</a:t>
            </a:r>
            <a:r>
              <a:rPr sz="3150" spc="382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</a:t>
            </a:r>
            <a:r>
              <a:rPr sz="3200" spc="-5" dirty="0">
                <a:latin typeface="Times New Roman"/>
                <a:cs typeface="Times New Roman"/>
              </a:rPr>
              <a:t> x</a:t>
            </a:r>
            <a:endParaRPr sz="3200">
              <a:latin typeface="Times New Roman"/>
              <a:cs typeface="Times New Roman"/>
            </a:endParaRPr>
          </a:p>
          <a:p>
            <a:pPr marL="38100" marR="30480">
              <a:lnSpc>
                <a:spcPct val="100000"/>
              </a:lnSpc>
            </a:pPr>
            <a:r>
              <a:rPr sz="3200" spc="-5" dirty="0">
                <a:latin typeface="Times New Roman"/>
                <a:cs typeface="Times New Roman"/>
              </a:rPr>
              <a:t>If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U is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x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such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that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0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&lt; x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&lt; 1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then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Symbol"/>
                <a:cs typeface="Symbol"/>
              </a:rPr>
              <a:t></a:t>
            </a:r>
            <a:r>
              <a:rPr sz="3200" spc="-5" dirty="0">
                <a:latin typeface="Times New Roman"/>
                <a:cs typeface="Times New Roman"/>
              </a:rPr>
              <a:t>xP(x) is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false.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If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U is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x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such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that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0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&lt;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x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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1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then </a:t>
            </a:r>
            <a:r>
              <a:rPr sz="3200" b="1" spc="-5" dirty="0">
                <a:latin typeface="Symbol"/>
                <a:cs typeface="Symbol"/>
              </a:rPr>
              <a:t></a:t>
            </a:r>
            <a:r>
              <a:rPr sz="3200" spc="-5" dirty="0">
                <a:latin typeface="Times New Roman"/>
                <a:cs typeface="Times New Roman"/>
              </a:rPr>
              <a:t>xP(x)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true.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7731242" y="6054934"/>
            <a:ext cx="56515" cy="56515"/>
            <a:chOff x="7731242" y="6054934"/>
            <a:chExt cx="56515" cy="56515"/>
          </a:xfrm>
        </p:grpSpPr>
        <p:sp>
          <p:nvSpPr>
            <p:cNvPr id="7" name="object 7"/>
            <p:cNvSpPr/>
            <p:nvPr/>
          </p:nvSpPr>
          <p:spPr>
            <a:xfrm>
              <a:off x="7736005" y="6059697"/>
              <a:ext cx="46990" cy="46990"/>
            </a:xfrm>
            <a:custGeom>
              <a:avLst/>
              <a:gdLst/>
              <a:ahLst/>
              <a:cxnLst/>
              <a:rect l="l" t="t" r="r" b="b"/>
              <a:pathLst>
                <a:path w="46990" h="46989">
                  <a:moveTo>
                    <a:pt x="23291" y="0"/>
                  </a:moveTo>
                  <a:lnTo>
                    <a:pt x="14224" y="1828"/>
                  </a:lnTo>
                  <a:lnTo>
                    <a:pt x="6821" y="6815"/>
                  </a:lnTo>
                  <a:lnTo>
                    <a:pt x="1830" y="14214"/>
                  </a:lnTo>
                  <a:lnTo>
                    <a:pt x="0" y="23279"/>
                  </a:lnTo>
                  <a:lnTo>
                    <a:pt x="1830" y="32343"/>
                  </a:lnTo>
                  <a:lnTo>
                    <a:pt x="6821" y="39743"/>
                  </a:lnTo>
                  <a:lnTo>
                    <a:pt x="14224" y="44729"/>
                  </a:lnTo>
                  <a:lnTo>
                    <a:pt x="23291" y="46558"/>
                  </a:lnTo>
                  <a:lnTo>
                    <a:pt x="32351" y="44729"/>
                  </a:lnTo>
                  <a:lnTo>
                    <a:pt x="39750" y="39743"/>
                  </a:lnTo>
                  <a:lnTo>
                    <a:pt x="44740" y="32343"/>
                  </a:lnTo>
                  <a:lnTo>
                    <a:pt x="46570" y="23279"/>
                  </a:lnTo>
                  <a:lnTo>
                    <a:pt x="44740" y="14214"/>
                  </a:lnTo>
                  <a:lnTo>
                    <a:pt x="39750" y="6815"/>
                  </a:lnTo>
                  <a:lnTo>
                    <a:pt x="32351" y="1828"/>
                  </a:lnTo>
                  <a:lnTo>
                    <a:pt x="23291" y="0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736005" y="6059697"/>
              <a:ext cx="46990" cy="46990"/>
            </a:xfrm>
            <a:custGeom>
              <a:avLst/>
              <a:gdLst/>
              <a:ahLst/>
              <a:cxnLst/>
              <a:rect l="l" t="t" r="r" b="b"/>
              <a:pathLst>
                <a:path w="46990" h="46989">
                  <a:moveTo>
                    <a:pt x="46570" y="23279"/>
                  </a:moveTo>
                  <a:lnTo>
                    <a:pt x="44740" y="32343"/>
                  </a:lnTo>
                  <a:lnTo>
                    <a:pt x="39751" y="39743"/>
                  </a:lnTo>
                  <a:lnTo>
                    <a:pt x="32351" y="44729"/>
                  </a:lnTo>
                  <a:lnTo>
                    <a:pt x="23291" y="46558"/>
                  </a:lnTo>
                  <a:lnTo>
                    <a:pt x="14224" y="44729"/>
                  </a:lnTo>
                  <a:lnTo>
                    <a:pt x="6821" y="39743"/>
                  </a:lnTo>
                  <a:lnTo>
                    <a:pt x="1830" y="32343"/>
                  </a:lnTo>
                  <a:lnTo>
                    <a:pt x="0" y="23279"/>
                  </a:lnTo>
                  <a:lnTo>
                    <a:pt x="1830" y="14214"/>
                  </a:lnTo>
                  <a:lnTo>
                    <a:pt x="6821" y="6815"/>
                  </a:lnTo>
                  <a:lnTo>
                    <a:pt x="14224" y="1828"/>
                  </a:lnTo>
                  <a:lnTo>
                    <a:pt x="23291" y="0"/>
                  </a:lnTo>
                  <a:lnTo>
                    <a:pt x="32351" y="1828"/>
                  </a:lnTo>
                  <a:lnTo>
                    <a:pt x="39751" y="6815"/>
                  </a:lnTo>
                  <a:lnTo>
                    <a:pt x="44740" y="14214"/>
                  </a:lnTo>
                  <a:lnTo>
                    <a:pt x="46570" y="2327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7718307" y="5797593"/>
            <a:ext cx="102870" cy="102870"/>
            <a:chOff x="7718307" y="5797593"/>
            <a:chExt cx="102870" cy="10287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069" y="5802355"/>
              <a:ext cx="93129" cy="9314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18307" y="5797593"/>
              <a:ext cx="102654" cy="102666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7707416" y="5493741"/>
            <a:ext cx="149225" cy="149225"/>
            <a:chOff x="7707416" y="5493741"/>
            <a:chExt cx="149225" cy="149225"/>
          </a:xfrm>
        </p:grpSpPr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12178" y="5498504"/>
              <a:ext cx="139700" cy="13970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07416" y="5493741"/>
              <a:ext cx="149225" cy="149225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6853025" y="4494386"/>
            <a:ext cx="1915795" cy="847725"/>
            <a:chOff x="6853025" y="4494386"/>
            <a:chExt cx="1915795" cy="847725"/>
          </a:xfrm>
        </p:grpSpPr>
        <p:sp>
          <p:nvSpPr>
            <p:cNvPr id="16" name="object 16"/>
            <p:cNvSpPr/>
            <p:nvPr/>
          </p:nvSpPr>
          <p:spPr>
            <a:xfrm>
              <a:off x="6857787" y="4499149"/>
              <a:ext cx="1906270" cy="838200"/>
            </a:xfrm>
            <a:custGeom>
              <a:avLst/>
              <a:gdLst/>
              <a:ahLst/>
              <a:cxnLst/>
              <a:rect l="l" t="t" r="r" b="b"/>
              <a:pathLst>
                <a:path w="1906270" h="838200">
                  <a:moveTo>
                    <a:pt x="1150337" y="0"/>
                  </a:moveTo>
                  <a:lnTo>
                    <a:pt x="1102044" y="5719"/>
                  </a:lnTo>
                  <a:lnTo>
                    <a:pt x="1057724" y="18558"/>
                  </a:lnTo>
                  <a:lnTo>
                    <a:pt x="1019837" y="38023"/>
                  </a:lnTo>
                  <a:lnTo>
                    <a:pt x="990846" y="63620"/>
                  </a:lnTo>
                  <a:lnTo>
                    <a:pt x="978296" y="56735"/>
                  </a:lnTo>
                  <a:lnTo>
                    <a:pt x="936185" y="39592"/>
                  </a:lnTo>
                  <a:lnTo>
                    <a:pt x="885654" y="27711"/>
                  </a:lnTo>
                  <a:lnTo>
                    <a:pt x="833641" y="23155"/>
                  </a:lnTo>
                  <a:lnTo>
                    <a:pt x="782057" y="25572"/>
                  </a:lnTo>
                  <a:lnTo>
                    <a:pt x="732809" y="34611"/>
                  </a:lnTo>
                  <a:lnTo>
                    <a:pt x="687807" y="49923"/>
                  </a:lnTo>
                  <a:lnTo>
                    <a:pt x="648960" y="71156"/>
                  </a:lnTo>
                  <a:lnTo>
                    <a:pt x="618177" y="97961"/>
                  </a:lnTo>
                  <a:lnTo>
                    <a:pt x="573416" y="85129"/>
                  </a:lnTo>
                  <a:lnTo>
                    <a:pt x="526045" y="76966"/>
                  </a:lnTo>
                  <a:lnTo>
                    <a:pt x="477074" y="73592"/>
                  </a:lnTo>
                  <a:lnTo>
                    <a:pt x="427512" y="75126"/>
                  </a:lnTo>
                  <a:lnTo>
                    <a:pt x="368859" y="83563"/>
                  </a:lnTo>
                  <a:lnTo>
                    <a:pt x="315810" y="98372"/>
                  </a:lnTo>
                  <a:lnTo>
                    <a:pt x="269388" y="118747"/>
                  </a:lnTo>
                  <a:lnTo>
                    <a:pt x="230619" y="143879"/>
                  </a:lnTo>
                  <a:lnTo>
                    <a:pt x="200528" y="172963"/>
                  </a:lnTo>
                  <a:lnTo>
                    <a:pt x="180140" y="205191"/>
                  </a:lnTo>
                  <a:lnTo>
                    <a:pt x="170480" y="239755"/>
                  </a:lnTo>
                  <a:lnTo>
                    <a:pt x="172572" y="275850"/>
                  </a:lnTo>
                  <a:lnTo>
                    <a:pt x="170972" y="278466"/>
                  </a:lnTo>
                  <a:lnTo>
                    <a:pt x="126926" y="284411"/>
                  </a:lnTo>
                  <a:lnTo>
                    <a:pt x="86923" y="296203"/>
                  </a:lnTo>
                  <a:lnTo>
                    <a:pt x="52521" y="313236"/>
                  </a:lnTo>
                  <a:lnTo>
                    <a:pt x="3106" y="369341"/>
                  </a:lnTo>
                  <a:lnTo>
                    <a:pt x="0" y="404941"/>
                  </a:lnTo>
                  <a:lnTo>
                    <a:pt x="14831" y="439108"/>
                  </a:lnTo>
                  <a:lnTo>
                    <a:pt x="46471" y="469241"/>
                  </a:lnTo>
                  <a:lnTo>
                    <a:pt x="93794" y="492740"/>
                  </a:lnTo>
                  <a:lnTo>
                    <a:pt x="68647" y="512781"/>
                  </a:lnTo>
                  <a:lnTo>
                    <a:pt x="51524" y="535330"/>
                  </a:lnTo>
                  <a:lnTo>
                    <a:pt x="42890" y="559545"/>
                  </a:lnTo>
                  <a:lnTo>
                    <a:pt x="43210" y="584587"/>
                  </a:lnTo>
                  <a:lnTo>
                    <a:pt x="60030" y="619954"/>
                  </a:lnTo>
                  <a:lnTo>
                    <a:pt x="93289" y="649360"/>
                  </a:lnTo>
                  <a:lnTo>
                    <a:pt x="139474" y="671149"/>
                  </a:lnTo>
                  <a:lnTo>
                    <a:pt x="195072" y="683664"/>
                  </a:lnTo>
                  <a:lnTo>
                    <a:pt x="256570" y="685247"/>
                  </a:lnTo>
                  <a:lnTo>
                    <a:pt x="260177" y="688930"/>
                  </a:lnTo>
                  <a:lnTo>
                    <a:pt x="292444" y="715991"/>
                  </a:lnTo>
                  <a:lnTo>
                    <a:pt x="330487" y="738977"/>
                  </a:lnTo>
                  <a:lnTo>
                    <a:pt x="373344" y="757743"/>
                  </a:lnTo>
                  <a:lnTo>
                    <a:pt x="420053" y="772145"/>
                  </a:lnTo>
                  <a:lnTo>
                    <a:pt x="469652" y="782040"/>
                  </a:lnTo>
                  <a:lnTo>
                    <a:pt x="521179" y="787284"/>
                  </a:lnTo>
                  <a:lnTo>
                    <a:pt x="573673" y="787732"/>
                  </a:lnTo>
                  <a:lnTo>
                    <a:pt x="626171" y="783242"/>
                  </a:lnTo>
                  <a:lnTo>
                    <a:pt x="677712" y="773669"/>
                  </a:lnTo>
                  <a:lnTo>
                    <a:pt x="727334" y="758869"/>
                  </a:lnTo>
                  <a:lnTo>
                    <a:pt x="759412" y="782909"/>
                  </a:lnTo>
                  <a:lnTo>
                    <a:pt x="797587" y="803152"/>
                  </a:lnTo>
                  <a:lnTo>
                    <a:pt x="840948" y="819192"/>
                  </a:lnTo>
                  <a:lnTo>
                    <a:pt x="888585" y="830624"/>
                  </a:lnTo>
                  <a:lnTo>
                    <a:pt x="941198" y="837179"/>
                  </a:lnTo>
                  <a:lnTo>
                    <a:pt x="993416" y="837996"/>
                  </a:lnTo>
                  <a:lnTo>
                    <a:pt x="1044192" y="833410"/>
                  </a:lnTo>
                  <a:lnTo>
                    <a:pt x="1092476" y="823758"/>
                  </a:lnTo>
                  <a:lnTo>
                    <a:pt x="1137221" y="809378"/>
                  </a:lnTo>
                  <a:lnTo>
                    <a:pt x="1177378" y="790606"/>
                  </a:lnTo>
                  <a:lnTo>
                    <a:pt x="1211898" y="767778"/>
                  </a:lnTo>
                  <a:lnTo>
                    <a:pt x="1239732" y="741233"/>
                  </a:lnTo>
                  <a:lnTo>
                    <a:pt x="1259832" y="711307"/>
                  </a:lnTo>
                  <a:lnTo>
                    <a:pt x="1290846" y="721190"/>
                  </a:lnTo>
                  <a:lnTo>
                    <a:pt x="1323678" y="728400"/>
                  </a:lnTo>
                  <a:lnTo>
                    <a:pt x="1357848" y="732855"/>
                  </a:lnTo>
                  <a:lnTo>
                    <a:pt x="1392877" y="734472"/>
                  </a:lnTo>
                  <a:lnTo>
                    <a:pt x="1451421" y="730720"/>
                  </a:lnTo>
                  <a:lnTo>
                    <a:pt x="1505267" y="719494"/>
                  </a:lnTo>
                  <a:lnTo>
                    <a:pt x="1552872" y="701701"/>
                  </a:lnTo>
                  <a:lnTo>
                    <a:pt x="1592693" y="678252"/>
                  </a:lnTo>
                  <a:lnTo>
                    <a:pt x="1623186" y="650054"/>
                  </a:lnTo>
                  <a:lnTo>
                    <a:pt x="1650014" y="583050"/>
                  </a:lnTo>
                  <a:lnTo>
                    <a:pt x="1687565" y="578351"/>
                  </a:lnTo>
                  <a:lnTo>
                    <a:pt x="1757849" y="560633"/>
                  </a:lnTo>
                  <a:lnTo>
                    <a:pt x="1833769" y="522992"/>
                  </a:lnTo>
                  <a:lnTo>
                    <a:pt x="1867641" y="494273"/>
                  </a:lnTo>
                  <a:lnTo>
                    <a:pt x="1891110" y="462684"/>
                  </a:lnTo>
                  <a:lnTo>
                    <a:pt x="1905952" y="394931"/>
                  </a:lnTo>
                  <a:lnTo>
                    <a:pt x="1896885" y="360784"/>
                  </a:lnTo>
                  <a:lnTo>
                    <a:pt x="1876530" y="327803"/>
                  </a:lnTo>
                  <a:lnTo>
                    <a:pt x="1844667" y="296995"/>
                  </a:lnTo>
                  <a:lnTo>
                    <a:pt x="1848972" y="290975"/>
                  </a:lnTo>
                  <a:lnTo>
                    <a:pt x="1852566" y="284778"/>
                  </a:lnTo>
                  <a:lnTo>
                    <a:pt x="1855436" y="278453"/>
                  </a:lnTo>
                  <a:lnTo>
                    <a:pt x="1863757" y="240933"/>
                  </a:lnTo>
                  <a:lnTo>
                    <a:pt x="1855643" y="204671"/>
                  </a:lnTo>
                  <a:lnTo>
                    <a:pt x="1832667" y="171318"/>
                  </a:lnTo>
                  <a:lnTo>
                    <a:pt x="1796404" y="142525"/>
                  </a:lnTo>
                  <a:lnTo>
                    <a:pt x="1748428" y="119943"/>
                  </a:lnTo>
                  <a:lnTo>
                    <a:pt x="1690311" y="105225"/>
                  </a:lnTo>
                  <a:lnTo>
                    <a:pt x="1680630" y="83884"/>
                  </a:lnTo>
                  <a:lnTo>
                    <a:pt x="1644071" y="45993"/>
                  </a:lnTo>
                  <a:lnTo>
                    <a:pt x="1569630" y="11787"/>
                  </a:lnTo>
                  <a:lnTo>
                    <a:pt x="1516640" y="1862"/>
                  </a:lnTo>
                  <a:lnTo>
                    <a:pt x="1461919" y="379"/>
                  </a:lnTo>
                  <a:lnTo>
                    <a:pt x="1408344" y="7196"/>
                  </a:lnTo>
                  <a:lnTo>
                    <a:pt x="1358793" y="22173"/>
                  </a:lnTo>
                  <a:lnTo>
                    <a:pt x="1316144" y="45167"/>
                  </a:lnTo>
                  <a:lnTo>
                    <a:pt x="1301829" y="35160"/>
                  </a:lnTo>
                  <a:lnTo>
                    <a:pt x="1285757" y="26225"/>
                  </a:lnTo>
                  <a:lnTo>
                    <a:pt x="1268093" y="18442"/>
                  </a:lnTo>
                  <a:lnTo>
                    <a:pt x="1248999" y="11893"/>
                  </a:lnTo>
                  <a:lnTo>
                    <a:pt x="1200142" y="1893"/>
                  </a:lnTo>
                  <a:lnTo>
                    <a:pt x="1150337" y="0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857787" y="4499149"/>
              <a:ext cx="1906270" cy="838200"/>
            </a:xfrm>
            <a:custGeom>
              <a:avLst/>
              <a:gdLst/>
              <a:ahLst/>
              <a:cxnLst/>
              <a:rect l="l" t="t" r="r" b="b"/>
              <a:pathLst>
                <a:path w="1906270" h="838200">
                  <a:moveTo>
                    <a:pt x="172572" y="275850"/>
                  </a:moveTo>
                  <a:lnTo>
                    <a:pt x="180140" y="205191"/>
                  </a:lnTo>
                  <a:lnTo>
                    <a:pt x="200528" y="172963"/>
                  </a:lnTo>
                  <a:lnTo>
                    <a:pt x="230619" y="143879"/>
                  </a:lnTo>
                  <a:lnTo>
                    <a:pt x="269388" y="118747"/>
                  </a:lnTo>
                  <a:lnTo>
                    <a:pt x="315810" y="98372"/>
                  </a:lnTo>
                  <a:lnTo>
                    <a:pt x="368859" y="83563"/>
                  </a:lnTo>
                  <a:lnTo>
                    <a:pt x="427512" y="75126"/>
                  </a:lnTo>
                  <a:lnTo>
                    <a:pt x="477074" y="73592"/>
                  </a:lnTo>
                  <a:lnTo>
                    <a:pt x="526045" y="76966"/>
                  </a:lnTo>
                  <a:lnTo>
                    <a:pt x="573416" y="85129"/>
                  </a:lnTo>
                  <a:lnTo>
                    <a:pt x="618177" y="97961"/>
                  </a:lnTo>
                  <a:lnTo>
                    <a:pt x="648960" y="71156"/>
                  </a:lnTo>
                  <a:lnTo>
                    <a:pt x="687807" y="49923"/>
                  </a:lnTo>
                  <a:lnTo>
                    <a:pt x="732809" y="34611"/>
                  </a:lnTo>
                  <a:lnTo>
                    <a:pt x="782057" y="25572"/>
                  </a:lnTo>
                  <a:lnTo>
                    <a:pt x="833641" y="23155"/>
                  </a:lnTo>
                  <a:lnTo>
                    <a:pt x="885654" y="27711"/>
                  </a:lnTo>
                  <a:lnTo>
                    <a:pt x="936185" y="39592"/>
                  </a:lnTo>
                  <a:lnTo>
                    <a:pt x="978296" y="56735"/>
                  </a:lnTo>
                  <a:lnTo>
                    <a:pt x="990846" y="63620"/>
                  </a:lnTo>
                  <a:lnTo>
                    <a:pt x="1019837" y="38023"/>
                  </a:lnTo>
                  <a:lnTo>
                    <a:pt x="1057724" y="18558"/>
                  </a:lnTo>
                  <a:lnTo>
                    <a:pt x="1102044" y="5719"/>
                  </a:lnTo>
                  <a:lnTo>
                    <a:pt x="1150337" y="0"/>
                  </a:lnTo>
                  <a:lnTo>
                    <a:pt x="1200142" y="1893"/>
                  </a:lnTo>
                  <a:lnTo>
                    <a:pt x="1248999" y="11893"/>
                  </a:lnTo>
                  <a:lnTo>
                    <a:pt x="1285757" y="26225"/>
                  </a:lnTo>
                  <a:lnTo>
                    <a:pt x="1316144" y="45167"/>
                  </a:lnTo>
                  <a:lnTo>
                    <a:pt x="1358793" y="22173"/>
                  </a:lnTo>
                  <a:lnTo>
                    <a:pt x="1408344" y="7196"/>
                  </a:lnTo>
                  <a:lnTo>
                    <a:pt x="1461919" y="379"/>
                  </a:lnTo>
                  <a:lnTo>
                    <a:pt x="1516640" y="1862"/>
                  </a:lnTo>
                  <a:lnTo>
                    <a:pt x="1569630" y="11787"/>
                  </a:lnTo>
                  <a:lnTo>
                    <a:pt x="1618010" y="30295"/>
                  </a:lnTo>
                  <a:lnTo>
                    <a:pt x="1665081" y="63998"/>
                  </a:lnTo>
                  <a:lnTo>
                    <a:pt x="1690311" y="105225"/>
                  </a:lnTo>
                  <a:lnTo>
                    <a:pt x="1748428" y="119943"/>
                  </a:lnTo>
                  <a:lnTo>
                    <a:pt x="1796404" y="142525"/>
                  </a:lnTo>
                  <a:lnTo>
                    <a:pt x="1832667" y="171318"/>
                  </a:lnTo>
                  <a:lnTo>
                    <a:pt x="1855643" y="204671"/>
                  </a:lnTo>
                  <a:lnTo>
                    <a:pt x="1863757" y="240933"/>
                  </a:lnTo>
                  <a:lnTo>
                    <a:pt x="1855436" y="278453"/>
                  </a:lnTo>
                  <a:lnTo>
                    <a:pt x="1852566" y="284778"/>
                  </a:lnTo>
                  <a:lnTo>
                    <a:pt x="1848972" y="290975"/>
                  </a:lnTo>
                  <a:lnTo>
                    <a:pt x="1844667" y="296995"/>
                  </a:lnTo>
                  <a:lnTo>
                    <a:pt x="1876530" y="327803"/>
                  </a:lnTo>
                  <a:lnTo>
                    <a:pt x="1896885" y="360784"/>
                  </a:lnTo>
                  <a:lnTo>
                    <a:pt x="1905952" y="394931"/>
                  </a:lnTo>
                  <a:lnTo>
                    <a:pt x="1903954" y="429234"/>
                  </a:lnTo>
                  <a:lnTo>
                    <a:pt x="1867641" y="494273"/>
                  </a:lnTo>
                  <a:lnTo>
                    <a:pt x="1833769" y="522992"/>
                  </a:lnTo>
                  <a:lnTo>
                    <a:pt x="1789714" y="547833"/>
                  </a:lnTo>
                  <a:lnTo>
                    <a:pt x="1723655" y="570842"/>
                  </a:lnTo>
                  <a:lnTo>
                    <a:pt x="1650014" y="583050"/>
                  </a:lnTo>
                  <a:lnTo>
                    <a:pt x="1642808" y="618017"/>
                  </a:lnTo>
                  <a:lnTo>
                    <a:pt x="1592693" y="678252"/>
                  </a:lnTo>
                  <a:lnTo>
                    <a:pt x="1552872" y="701701"/>
                  </a:lnTo>
                  <a:lnTo>
                    <a:pt x="1505267" y="719494"/>
                  </a:lnTo>
                  <a:lnTo>
                    <a:pt x="1451421" y="730720"/>
                  </a:lnTo>
                  <a:lnTo>
                    <a:pt x="1392877" y="734472"/>
                  </a:lnTo>
                  <a:lnTo>
                    <a:pt x="1357848" y="732855"/>
                  </a:lnTo>
                  <a:lnTo>
                    <a:pt x="1323678" y="728400"/>
                  </a:lnTo>
                  <a:lnTo>
                    <a:pt x="1290846" y="721190"/>
                  </a:lnTo>
                  <a:lnTo>
                    <a:pt x="1259832" y="711307"/>
                  </a:lnTo>
                  <a:lnTo>
                    <a:pt x="1239732" y="741233"/>
                  </a:lnTo>
                  <a:lnTo>
                    <a:pt x="1211898" y="767778"/>
                  </a:lnTo>
                  <a:lnTo>
                    <a:pt x="1177378" y="790606"/>
                  </a:lnTo>
                  <a:lnTo>
                    <a:pt x="1137221" y="809378"/>
                  </a:lnTo>
                  <a:lnTo>
                    <a:pt x="1092476" y="823758"/>
                  </a:lnTo>
                  <a:lnTo>
                    <a:pt x="1044192" y="833410"/>
                  </a:lnTo>
                  <a:lnTo>
                    <a:pt x="993416" y="837996"/>
                  </a:lnTo>
                  <a:lnTo>
                    <a:pt x="941198" y="837179"/>
                  </a:lnTo>
                  <a:lnTo>
                    <a:pt x="888585" y="830624"/>
                  </a:lnTo>
                  <a:lnTo>
                    <a:pt x="840948" y="819192"/>
                  </a:lnTo>
                  <a:lnTo>
                    <a:pt x="797587" y="803152"/>
                  </a:lnTo>
                  <a:lnTo>
                    <a:pt x="759412" y="782909"/>
                  </a:lnTo>
                  <a:lnTo>
                    <a:pt x="727334" y="758869"/>
                  </a:lnTo>
                  <a:lnTo>
                    <a:pt x="677712" y="773669"/>
                  </a:lnTo>
                  <a:lnTo>
                    <a:pt x="626171" y="783242"/>
                  </a:lnTo>
                  <a:lnTo>
                    <a:pt x="573673" y="787732"/>
                  </a:lnTo>
                  <a:lnTo>
                    <a:pt x="521179" y="787284"/>
                  </a:lnTo>
                  <a:lnTo>
                    <a:pt x="469652" y="782040"/>
                  </a:lnTo>
                  <a:lnTo>
                    <a:pt x="420053" y="772145"/>
                  </a:lnTo>
                  <a:lnTo>
                    <a:pt x="373344" y="757743"/>
                  </a:lnTo>
                  <a:lnTo>
                    <a:pt x="330487" y="738977"/>
                  </a:lnTo>
                  <a:lnTo>
                    <a:pt x="292444" y="715991"/>
                  </a:lnTo>
                  <a:lnTo>
                    <a:pt x="260177" y="688930"/>
                  </a:lnTo>
                  <a:lnTo>
                    <a:pt x="256570" y="685247"/>
                  </a:lnTo>
                  <a:lnTo>
                    <a:pt x="195072" y="683664"/>
                  </a:lnTo>
                  <a:lnTo>
                    <a:pt x="139474" y="671149"/>
                  </a:lnTo>
                  <a:lnTo>
                    <a:pt x="93289" y="649360"/>
                  </a:lnTo>
                  <a:lnTo>
                    <a:pt x="60030" y="619954"/>
                  </a:lnTo>
                  <a:lnTo>
                    <a:pt x="43210" y="584587"/>
                  </a:lnTo>
                  <a:lnTo>
                    <a:pt x="42890" y="559545"/>
                  </a:lnTo>
                  <a:lnTo>
                    <a:pt x="51524" y="535330"/>
                  </a:lnTo>
                  <a:lnTo>
                    <a:pt x="68647" y="512781"/>
                  </a:lnTo>
                  <a:lnTo>
                    <a:pt x="93794" y="492740"/>
                  </a:lnTo>
                  <a:lnTo>
                    <a:pt x="46471" y="469241"/>
                  </a:lnTo>
                  <a:lnTo>
                    <a:pt x="14831" y="439108"/>
                  </a:lnTo>
                  <a:lnTo>
                    <a:pt x="0" y="404941"/>
                  </a:lnTo>
                  <a:lnTo>
                    <a:pt x="3106" y="369341"/>
                  </a:lnTo>
                  <a:lnTo>
                    <a:pt x="25278" y="334905"/>
                  </a:lnTo>
                  <a:lnTo>
                    <a:pt x="86923" y="296203"/>
                  </a:lnTo>
                  <a:lnTo>
                    <a:pt x="126926" y="284411"/>
                  </a:lnTo>
                  <a:lnTo>
                    <a:pt x="170972" y="278466"/>
                  </a:lnTo>
                  <a:lnTo>
                    <a:pt x="172572" y="27585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953619" y="4541591"/>
              <a:ext cx="1748155" cy="713105"/>
            </a:xfrm>
            <a:custGeom>
              <a:avLst/>
              <a:gdLst/>
              <a:ahLst/>
              <a:cxnLst/>
              <a:rect l="l" t="t" r="r" b="b"/>
              <a:pathLst>
                <a:path w="1748154" h="713104">
                  <a:moveTo>
                    <a:pt x="111709" y="462495"/>
                  </a:moveTo>
                  <a:lnTo>
                    <a:pt x="82551" y="462523"/>
                  </a:lnTo>
                  <a:lnTo>
                    <a:pt x="53887" y="459909"/>
                  </a:lnTo>
                  <a:lnTo>
                    <a:pt x="26207" y="454721"/>
                  </a:lnTo>
                  <a:lnTo>
                    <a:pt x="0" y="447027"/>
                  </a:lnTo>
                </a:path>
                <a:path w="1748154" h="713104">
                  <a:moveTo>
                    <a:pt x="210261" y="631723"/>
                  </a:moveTo>
                  <a:lnTo>
                    <a:pt x="198371" y="634296"/>
                  </a:lnTo>
                  <a:lnTo>
                    <a:pt x="186235" y="636392"/>
                  </a:lnTo>
                  <a:lnTo>
                    <a:pt x="173895" y="638004"/>
                  </a:lnTo>
                  <a:lnTo>
                    <a:pt x="161391" y="639127"/>
                  </a:lnTo>
                </a:path>
                <a:path w="1748154" h="713104">
                  <a:moveTo>
                    <a:pt x="631393" y="713041"/>
                  </a:moveTo>
                  <a:lnTo>
                    <a:pt x="622914" y="704964"/>
                  </a:lnTo>
                  <a:lnTo>
                    <a:pt x="615167" y="696634"/>
                  </a:lnTo>
                  <a:lnTo>
                    <a:pt x="608170" y="688068"/>
                  </a:lnTo>
                  <a:lnTo>
                    <a:pt x="601941" y="679284"/>
                  </a:lnTo>
                </a:path>
                <a:path w="1748154" h="713104">
                  <a:moveTo>
                    <a:pt x="1175956" y="628853"/>
                  </a:moveTo>
                  <a:lnTo>
                    <a:pt x="1174240" y="638243"/>
                  </a:lnTo>
                  <a:lnTo>
                    <a:pt x="1171705" y="647561"/>
                  </a:lnTo>
                  <a:lnTo>
                    <a:pt x="1168355" y="656787"/>
                  </a:lnTo>
                  <a:lnTo>
                    <a:pt x="1164196" y="665899"/>
                  </a:lnTo>
                </a:path>
                <a:path w="1748154" h="713104">
                  <a:moveTo>
                    <a:pt x="1409750" y="399961"/>
                  </a:moveTo>
                  <a:lnTo>
                    <a:pt x="1469555" y="424193"/>
                  </a:lnTo>
                  <a:lnTo>
                    <a:pt x="1514884" y="456792"/>
                  </a:lnTo>
                  <a:lnTo>
                    <a:pt x="1543492" y="495589"/>
                  </a:lnTo>
                  <a:lnTo>
                    <a:pt x="1553133" y="538416"/>
                  </a:lnTo>
                </a:path>
                <a:path w="1748154" h="713104">
                  <a:moveTo>
                    <a:pt x="1747939" y="252501"/>
                  </a:moveTo>
                  <a:lnTo>
                    <a:pt x="1735816" y="267076"/>
                  </a:lnTo>
                  <a:lnTo>
                    <a:pt x="1721027" y="280674"/>
                  </a:lnTo>
                  <a:lnTo>
                    <a:pt x="1703733" y="293165"/>
                  </a:lnTo>
                  <a:lnTo>
                    <a:pt x="1684096" y="304419"/>
                  </a:lnTo>
                </a:path>
                <a:path w="1748154" h="713104">
                  <a:moveTo>
                    <a:pt x="1594739" y="59867"/>
                  </a:moveTo>
                  <a:lnTo>
                    <a:pt x="1597177" y="67957"/>
                  </a:lnTo>
                  <a:lnTo>
                    <a:pt x="1598307" y="76174"/>
                  </a:lnTo>
                  <a:lnTo>
                    <a:pt x="1598117" y="84391"/>
                  </a:lnTo>
                </a:path>
                <a:path w="1748154" h="713104">
                  <a:moveTo>
                    <a:pt x="1187018" y="31267"/>
                  </a:moveTo>
                  <a:lnTo>
                    <a:pt x="1193758" y="22933"/>
                  </a:lnTo>
                  <a:lnTo>
                    <a:pt x="1201478" y="14924"/>
                  </a:lnTo>
                  <a:lnTo>
                    <a:pt x="1210144" y="7269"/>
                  </a:lnTo>
                  <a:lnTo>
                    <a:pt x="1219720" y="0"/>
                  </a:lnTo>
                </a:path>
                <a:path w="1748154" h="713104">
                  <a:moveTo>
                    <a:pt x="881113" y="46164"/>
                  </a:moveTo>
                  <a:lnTo>
                    <a:pt x="884023" y="39212"/>
                  </a:lnTo>
                  <a:lnTo>
                    <a:pt x="887642" y="32388"/>
                  </a:lnTo>
                  <a:lnTo>
                    <a:pt x="891959" y="25711"/>
                  </a:lnTo>
                  <a:lnTo>
                    <a:pt x="896962" y="19202"/>
                  </a:lnTo>
                </a:path>
                <a:path w="1748154" h="713104">
                  <a:moveTo>
                    <a:pt x="522122" y="55333"/>
                  </a:moveTo>
                  <a:lnTo>
                    <a:pt x="537426" y="61079"/>
                  </a:lnTo>
                  <a:lnTo>
                    <a:pt x="552108" y="67367"/>
                  </a:lnTo>
                  <a:lnTo>
                    <a:pt x="566126" y="74179"/>
                  </a:lnTo>
                  <a:lnTo>
                    <a:pt x="579437" y="81495"/>
                  </a:lnTo>
                </a:path>
                <a:path w="1748154" h="713104">
                  <a:moveTo>
                    <a:pt x="86753" y="260934"/>
                  </a:moveTo>
                  <a:lnTo>
                    <a:pt x="83570" y="254151"/>
                  </a:lnTo>
                  <a:lnTo>
                    <a:pt x="80840" y="247297"/>
                  </a:lnTo>
                  <a:lnTo>
                    <a:pt x="78565" y="240381"/>
                  </a:lnTo>
                  <a:lnTo>
                    <a:pt x="76746" y="233413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403593" y="3948524"/>
            <a:ext cx="2249170" cy="1148080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69"/>
              </a:spcBef>
            </a:pPr>
            <a:r>
              <a:rPr sz="3200" spc="-5" dirty="0">
                <a:latin typeface="Times New Roman"/>
                <a:cs typeface="Times New Roman"/>
              </a:rPr>
              <a:t>for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all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x</a:t>
            </a:r>
            <a:r>
              <a:rPr sz="3150" baseline="-21164" dirty="0">
                <a:latin typeface="Times New Roman"/>
                <a:cs typeface="Times New Roman"/>
              </a:rPr>
              <a:t>i</a:t>
            </a:r>
            <a:r>
              <a:rPr sz="3150" spc="375" baseline="-21164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in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U</a:t>
            </a:r>
            <a:endParaRPr sz="3200">
              <a:latin typeface="Times New Roman"/>
              <a:cs typeface="Times New Roman"/>
            </a:endParaRPr>
          </a:p>
          <a:p>
            <a:pPr marL="808355">
              <a:lnSpc>
                <a:spcPct val="100000"/>
              </a:lnSpc>
              <a:spcBef>
                <a:spcPts val="765"/>
              </a:spcBef>
            </a:pPr>
            <a:r>
              <a:rPr sz="2800" dirty="0">
                <a:latin typeface="Times New Roman"/>
                <a:cs typeface="Times New Roman"/>
              </a:rPr>
              <a:t>1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0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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69339" y="1237812"/>
            <a:ext cx="1602105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10" dirty="0">
                <a:latin typeface="Calibri"/>
                <a:cs typeface="Calibri"/>
              </a:rPr>
              <a:t>Read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as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“</a:t>
            </a:r>
            <a:r>
              <a:rPr sz="1400" spc="-5" dirty="0">
                <a:solidFill>
                  <a:srgbClr val="FF0000"/>
                </a:solidFill>
                <a:latin typeface="Calibri"/>
                <a:cs typeface="Calibri"/>
              </a:rPr>
              <a:t>there </a:t>
            </a:r>
            <a:r>
              <a:rPr sz="1400" spc="-10" dirty="0">
                <a:solidFill>
                  <a:srgbClr val="FF0000"/>
                </a:solidFill>
                <a:latin typeface="Calibri"/>
                <a:cs typeface="Calibri"/>
              </a:rPr>
              <a:t>exists</a:t>
            </a:r>
            <a:r>
              <a:rPr sz="1400" spc="-10" dirty="0">
                <a:latin typeface="Calibri"/>
                <a:cs typeface="Calibri"/>
              </a:rPr>
              <a:t>”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33777" y="1364107"/>
            <a:ext cx="463550" cy="389255"/>
            <a:chOff x="533777" y="1364107"/>
            <a:chExt cx="463550" cy="389255"/>
          </a:xfrm>
        </p:grpSpPr>
        <p:sp>
          <p:nvSpPr>
            <p:cNvPr id="22" name="object 22"/>
            <p:cNvSpPr/>
            <p:nvPr/>
          </p:nvSpPr>
          <p:spPr>
            <a:xfrm>
              <a:off x="582485" y="1370457"/>
              <a:ext cx="408940" cy="342265"/>
            </a:xfrm>
            <a:custGeom>
              <a:avLst/>
              <a:gdLst/>
              <a:ahLst/>
              <a:cxnLst/>
              <a:rect l="l" t="t" r="r" b="b"/>
              <a:pathLst>
                <a:path w="408940" h="342264">
                  <a:moveTo>
                    <a:pt x="408495" y="0"/>
                  </a:moveTo>
                  <a:lnTo>
                    <a:pt x="0" y="341744"/>
                  </a:lnTo>
                </a:path>
              </a:pathLst>
            </a:custGeom>
            <a:ln w="12700">
              <a:solidFill>
                <a:srgbClr val="4A7EB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33777" y="1674826"/>
              <a:ext cx="83185" cy="78740"/>
            </a:xfrm>
            <a:custGeom>
              <a:avLst/>
              <a:gdLst/>
              <a:ahLst/>
              <a:cxnLst/>
              <a:rect l="l" t="t" r="r" b="b"/>
              <a:pathLst>
                <a:path w="83184" h="78739">
                  <a:moveTo>
                    <a:pt x="33997" y="0"/>
                  </a:moveTo>
                  <a:lnTo>
                    <a:pt x="0" y="78117"/>
                  </a:lnTo>
                  <a:lnTo>
                    <a:pt x="82892" y="58445"/>
                  </a:lnTo>
                  <a:lnTo>
                    <a:pt x="33997" y="0"/>
                  </a:lnTo>
                  <a:close/>
                </a:path>
              </a:pathLst>
            </a:custGeom>
            <a:solidFill>
              <a:srgbClr val="4A7E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6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7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33877" y="386905"/>
            <a:ext cx="247459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-5" dirty="0"/>
              <a:t>Quantifiers</a:t>
            </a:r>
            <a:endParaRPr sz="4800"/>
          </a:p>
        </p:txBody>
      </p:sp>
      <p:sp>
        <p:nvSpPr>
          <p:cNvPr id="3" name="object 3"/>
          <p:cNvSpPr txBox="1"/>
          <p:nvPr/>
        </p:nvSpPr>
        <p:spPr>
          <a:xfrm>
            <a:off x="535940" y="1925827"/>
            <a:ext cx="7759065" cy="34378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835"/>
              </a:lnSpc>
              <a:spcBef>
                <a:spcPts val="95"/>
              </a:spcBef>
            </a:pPr>
            <a:r>
              <a:rPr sz="3200" b="1" spc="-5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32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xP(x)</a:t>
            </a:r>
            <a:endParaRPr sz="3200">
              <a:latin typeface="Times New Roman"/>
              <a:cs typeface="Times New Roman"/>
            </a:endParaRPr>
          </a:p>
          <a:p>
            <a:pPr marL="155575" indent="-143510">
              <a:lnSpc>
                <a:spcPts val="3835"/>
              </a:lnSpc>
              <a:buSzPct val="96875"/>
              <a:buFont typeface="Times New Roman"/>
              <a:buChar char="•"/>
              <a:tabLst>
                <a:tab pos="156210" algn="l"/>
              </a:tabLst>
            </a:pPr>
            <a:r>
              <a:rPr sz="3200" b="1" spc="-65" dirty="0">
                <a:solidFill>
                  <a:srgbClr val="C0504D"/>
                </a:solidFill>
                <a:latin typeface="Times New Roman"/>
                <a:cs typeface="Times New Roman"/>
              </a:rPr>
              <a:t>True</a:t>
            </a:r>
            <a:r>
              <a:rPr sz="3200" b="1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when P(x) is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true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for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every x.</a:t>
            </a:r>
            <a:endParaRPr sz="3200">
              <a:latin typeface="Times New Roman"/>
              <a:cs typeface="Times New Roman"/>
            </a:endParaRPr>
          </a:p>
          <a:p>
            <a:pPr marL="155575" indent="-143510">
              <a:lnSpc>
                <a:spcPct val="100000"/>
              </a:lnSpc>
              <a:buSzPct val="96875"/>
              <a:buFont typeface="Times New Roman"/>
              <a:buChar char="•"/>
              <a:tabLst>
                <a:tab pos="156210" algn="l"/>
              </a:tabLst>
            </a:pPr>
            <a:r>
              <a:rPr sz="32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False</a:t>
            </a:r>
            <a:r>
              <a:rPr sz="3200" b="1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if there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an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x for which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P(x) is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false.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C0504D"/>
              </a:buClr>
              <a:buFont typeface="Times New Roman"/>
              <a:buChar char="•"/>
            </a:pPr>
            <a:endParaRPr sz="3350">
              <a:latin typeface="Times New Roman"/>
              <a:cs typeface="Times New Roman"/>
            </a:endParaRPr>
          </a:p>
          <a:p>
            <a:pPr marL="12700">
              <a:lnSpc>
                <a:spcPts val="3835"/>
              </a:lnSpc>
            </a:pPr>
            <a:r>
              <a:rPr sz="3200" b="1" spc="-5" dirty="0">
                <a:solidFill>
                  <a:srgbClr val="C0504D"/>
                </a:solidFill>
                <a:latin typeface="Symbol"/>
                <a:cs typeface="Symbol"/>
              </a:rPr>
              <a:t></a:t>
            </a:r>
            <a:r>
              <a:rPr sz="32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xP(x)</a:t>
            </a:r>
            <a:endParaRPr sz="3200">
              <a:latin typeface="Times New Roman"/>
              <a:cs typeface="Times New Roman"/>
            </a:endParaRPr>
          </a:p>
          <a:p>
            <a:pPr marL="155575" indent="-143510">
              <a:lnSpc>
                <a:spcPts val="3835"/>
              </a:lnSpc>
              <a:buSzPct val="96875"/>
              <a:buFont typeface="Times New Roman"/>
              <a:buChar char="•"/>
              <a:tabLst>
                <a:tab pos="156210" algn="l"/>
              </a:tabLst>
            </a:pPr>
            <a:r>
              <a:rPr sz="3200" b="1" spc="-65" dirty="0">
                <a:solidFill>
                  <a:srgbClr val="C0504D"/>
                </a:solidFill>
                <a:latin typeface="Times New Roman"/>
                <a:cs typeface="Times New Roman"/>
              </a:rPr>
              <a:t>True</a:t>
            </a:r>
            <a:r>
              <a:rPr sz="3200" b="1" spc="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if there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0070C0"/>
                </a:solidFill>
                <a:latin typeface="Times New Roman"/>
                <a:cs typeface="Times New Roman"/>
              </a:rPr>
              <a:t>exists</a:t>
            </a:r>
            <a:r>
              <a:rPr sz="3200" spc="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0070C0"/>
                </a:solidFill>
                <a:latin typeface="Times New Roman"/>
                <a:cs typeface="Times New Roman"/>
              </a:rPr>
              <a:t>an</a:t>
            </a:r>
            <a:r>
              <a:rPr sz="3200" spc="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x for which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P(x) is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true.</a:t>
            </a:r>
            <a:endParaRPr sz="3200">
              <a:latin typeface="Times New Roman"/>
              <a:cs typeface="Times New Roman"/>
            </a:endParaRPr>
          </a:p>
          <a:p>
            <a:pPr marL="155575" indent="-143510">
              <a:lnSpc>
                <a:spcPct val="100000"/>
              </a:lnSpc>
              <a:buSzPct val="96875"/>
              <a:buFont typeface="Times New Roman"/>
              <a:buChar char="•"/>
              <a:tabLst>
                <a:tab pos="156210" algn="l"/>
              </a:tabLst>
            </a:pPr>
            <a:r>
              <a:rPr sz="32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False</a:t>
            </a:r>
            <a:r>
              <a:rPr sz="3200" b="1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if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P(x)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false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for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0070C0"/>
                </a:solidFill>
                <a:latin typeface="Times New Roman"/>
                <a:cs typeface="Times New Roman"/>
              </a:rPr>
              <a:t>every</a:t>
            </a:r>
            <a:r>
              <a:rPr sz="3200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x.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8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5272" y="424243"/>
            <a:ext cx="503428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Precedence</a:t>
            </a:r>
            <a:r>
              <a:rPr sz="4400" spc="5" dirty="0"/>
              <a:t> </a:t>
            </a:r>
            <a:r>
              <a:rPr sz="4400" spc="-5" dirty="0"/>
              <a:t>of</a:t>
            </a:r>
            <a:r>
              <a:rPr sz="4400" spc="-25" dirty="0"/>
              <a:t> </a:t>
            </a:r>
            <a:r>
              <a:rPr sz="4400" spc="-5" dirty="0"/>
              <a:t>Quantifiers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778" y="1621790"/>
            <a:ext cx="7776845" cy="2696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FF0000"/>
                </a:solidFill>
                <a:latin typeface="Symbol"/>
                <a:cs typeface="Symbol"/>
              </a:rPr>
              <a:t>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2800" b="1" spc="-5" dirty="0">
                <a:solidFill>
                  <a:srgbClr val="FF0000"/>
                </a:solidFill>
                <a:latin typeface="Symbol"/>
                <a:cs typeface="Symbol"/>
              </a:rPr>
              <a:t>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have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higher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precedence than all other logical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operators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sz="2800" dirty="0">
                <a:solidFill>
                  <a:srgbClr val="FF0000"/>
                </a:solidFill>
                <a:latin typeface="Symbol"/>
                <a:cs typeface="Symbol"/>
              </a:rPr>
              <a:t>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,</a:t>
            </a:r>
            <a:r>
              <a:rPr sz="2800" dirty="0">
                <a:solidFill>
                  <a:srgbClr val="FF0000"/>
                </a:solidFill>
                <a:latin typeface="Symbol"/>
                <a:cs typeface="Symbol"/>
              </a:rPr>
              <a:t>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,</a:t>
            </a:r>
            <a:r>
              <a:rPr sz="2800" dirty="0">
                <a:solidFill>
                  <a:srgbClr val="FF0000"/>
                </a:solidFill>
                <a:latin typeface="Symbol"/>
                <a:cs typeface="Symbol"/>
              </a:rPr>
              <a:t>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sz="2800" b="1" dirty="0">
                <a:solidFill>
                  <a:srgbClr val="FF0000"/>
                </a:solidFill>
                <a:latin typeface="Symbol"/>
                <a:cs typeface="Symbol"/>
              </a:rPr>
              <a:t>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etc.).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Always,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to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avoid confusion, </a:t>
            </a:r>
            <a:r>
              <a:rPr sz="2800" spc="-6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use</a:t>
            </a:r>
            <a:r>
              <a:rPr sz="2800" u="heavy" spc="-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parentheses</a:t>
            </a:r>
            <a:r>
              <a:rPr sz="2800" u="heavy" spc="-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to</a:t>
            </a:r>
            <a:r>
              <a:rPr sz="2800" u="heavy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be</a:t>
            </a:r>
            <a:r>
              <a:rPr sz="2800" u="heavy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precise</a:t>
            </a:r>
            <a:r>
              <a:rPr sz="2800" u="heavy" spc="-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to</a:t>
            </a:r>
            <a:r>
              <a:rPr sz="2800" u="heavy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say</a:t>
            </a:r>
            <a:r>
              <a:rPr sz="2800" u="heavy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what</a:t>
            </a:r>
            <a:r>
              <a:rPr sz="2800" u="heavy" spc="-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you</a:t>
            </a:r>
            <a:r>
              <a:rPr sz="2800" u="heavy" spc="-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mean.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P(x) </a:t>
            </a:r>
            <a:r>
              <a:rPr sz="2800" dirty="0">
                <a:latin typeface="Symbol"/>
                <a:cs typeface="Symbol"/>
              </a:rPr>
              <a:t>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Q(x)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means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x P(x)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) </a:t>
            </a:r>
            <a:r>
              <a:rPr sz="2800" dirty="0">
                <a:latin typeface="Symbol"/>
                <a:cs typeface="Symbol"/>
              </a:rPr>
              <a:t>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Q(x)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</a:t>
            </a:r>
            <a:r>
              <a:rPr sz="2800" spc="-5" dirty="0">
                <a:latin typeface="Times New Roman"/>
                <a:cs typeface="Times New Roman"/>
              </a:rPr>
              <a:t> Q(x)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does</a:t>
            </a:r>
            <a:r>
              <a:rPr sz="2800" u="heavy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not</a:t>
            </a:r>
            <a:r>
              <a:rPr sz="2800" u="heavy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mean </a:t>
            </a: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sz="2800" dirty="0">
                <a:latin typeface="Times New Roman"/>
                <a:cs typeface="Times New Roman"/>
              </a:rPr>
              <a:t>P(x)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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Q(x)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9498" y="454406"/>
            <a:ext cx="446468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Negation</a:t>
            </a:r>
            <a:r>
              <a:rPr sz="4400" dirty="0"/>
              <a:t> </a:t>
            </a:r>
            <a:r>
              <a:rPr spc="-5" dirty="0"/>
              <a:t>(</a:t>
            </a:r>
            <a:r>
              <a:rPr sz="3200" spc="-5" dirty="0"/>
              <a:t>it</a:t>
            </a:r>
            <a:r>
              <a:rPr sz="3200" spc="-20" dirty="0"/>
              <a:t> </a:t>
            </a:r>
            <a:r>
              <a:rPr sz="3200" spc="-5" dirty="0"/>
              <a:t>is</a:t>
            </a:r>
            <a:r>
              <a:rPr sz="3200" spc="-15" dirty="0"/>
              <a:t> </a:t>
            </a:r>
            <a:r>
              <a:rPr sz="3200" spc="-5" dirty="0"/>
              <a:t>not</a:t>
            </a:r>
            <a:r>
              <a:rPr sz="3200" spc="-10" dirty="0"/>
              <a:t> </a:t>
            </a:r>
            <a:r>
              <a:rPr sz="3200" spc="-5" dirty="0"/>
              <a:t>the</a:t>
            </a:r>
            <a:r>
              <a:rPr sz="3200" dirty="0"/>
              <a:t> </a:t>
            </a:r>
            <a:r>
              <a:rPr sz="3200" spc="-5" dirty="0"/>
              <a:t>case</a:t>
            </a:r>
            <a:r>
              <a:rPr spc="-5" dirty="0"/>
              <a:t>)</a:t>
            </a:r>
            <a:endParaRPr sz="32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065782"/>
            <a:ext cx="190500" cy="20192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492514"/>
            <a:ext cx="190500" cy="20191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35635" y="1469513"/>
            <a:ext cx="8004175" cy="4719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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xP(x)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equivalent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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P(x), 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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xP(x)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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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P(x) </a:t>
            </a:r>
            <a:r>
              <a:rPr sz="2800" spc="-68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True</a:t>
            </a:r>
            <a:r>
              <a:rPr sz="2800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P(x) 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false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every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</a:p>
          <a:p>
            <a:pPr marL="469900">
              <a:lnSpc>
                <a:spcPts val="3354"/>
              </a:lnSpc>
            </a:pP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False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there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which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P(x) 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true.</a:t>
            </a:r>
            <a:endParaRPr sz="2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300" dirty="0">
              <a:latin typeface="Times New Roman"/>
              <a:cs typeface="Times New Roman"/>
            </a:endParaRPr>
          </a:p>
          <a:p>
            <a:pPr marL="12700" marR="398780" indent="-635">
              <a:lnSpc>
                <a:spcPct val="100000"/>
              </a:lnSpc>
            </a:pPr>
            <a:r>
              <a:rPr sz="2400" b="1" spc="-5" dirty="0">
                <a:latin typeface="Times New Roman"/>
                <a:cs typeface="Times New Roman"/>
              </a:rPr>
              <a:t>Example: </a:t>
            </a:r>
            <a:r>
              <a:rPr sz="2400" spc="-5" dirty="0">
                <a:latin typeface="Times New Roman"/>
                <a:cs typeface="Times New Roman"/>
              </a:rPr>
              <a:t>Let P(x)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the statement </a:t>
            </a:r>
            <a:r>
              <a:rPr sz="2400" dirty="0">
                <a:latin typeface="Times New Roman"/>
                <a:cs typeface="Times New Roman"/>
              </a:rPr>
              <a:t>“x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USC fan</a:t>
            </a:r>
            <a:r>
              <a:rPr sz="2400" spc="-5" dirty="0">
                <a:latin typeface="Times New Roman"/>
                <a:cs typeface="Times New Roman"/>
              </a:rPr>
              <a:t>”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Universe</a:t>
            </a:r>
            <a:r>
              <a:rPr sz="2400" dirty="0">
                <a:latin typeface="Times New Roman"/>
                <a:cs typeface="Times New Roman"/>
              </a:rPr>
              <a:t> of </a:t>
            </a:r>
            <a:r>
              <a:rPr sz="2400" spc="-5" dirty="0">
                <a:latin typeface="Times New Roman"/>
                <a:cs typeface="Times New Roman"/>
              </a:rPr>
              <a:t>Discourse</a:t>
            </a:r>
            <a:r>
              <a:rPr sz="2400" dirty="0">
                <a:latin typeface="Times New Roman"/>
                <a:cs typeface="Times New Roman"/>
              </a:rPr>
              <a:t> be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students in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our </a:t>
            </a:r>
            <a:r>
              <a:rPr sz="2400" spc="-5" dirty="0">
                <a:latin typeface="Times New Roman"/>
                <a:cs typeface="Times New Roman"/>
              </a:rPr>
              <a:t>CPSC2070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class.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00" dirty="0">
              <a:latin typeface="Times New Roman"/>
              <a:cs typeface="Times New Roman"/>
            </a:endParaRPr>
          </a:p>
          <a:p>
            <a:pPr marL="12700" marR="67945">
              <a:lnSpc>
                <a:spcPts val="2870"/>
              </a:lnSpc>
            </a:pPr>
            <a:r>
              <a:rPr sz="2400" spc="-5" dirty="0">
                <a:latin typeface="Symbol"/>
                <a:cs typeface="Symbol"/>
              </a:rPr>
              <a:t></a:t>
            </a:r>
            <a:r>
              <a:rPr sz="2400" spc="-5" dirty="0">
                <a:latin typeface="Times New Roman"/>
                <a:cs typeface="Times New Roman"/>
              </a:rPr>
              <a:t>xP(x) </a:t>
            </a:r>
            <a:r>
              <a:rPr sz="2400" dirty="0">
                <a:latin typeface="Symbol"/>
                <a:cs typeface="Symbol"/>
              </a:rPr>
              <a:t>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It is </a:t>
            </a:r>
            <a:r>
              <a:rPr sz="2400" dirty="0">
                <a:latin typeface="Times New Roman"/>
                <a:cs typeface="Times New Roman"/>
              </a:rPr>
              <a:t>not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case </a:t>
            </a:r>
            <a:r>
              <a:rPr sz="2400" spc="-5" dirty="0">
                <a:latin typeface="Times New Roman"/>
                <a:cs typeface="Times New Roman"/>
              </a:rPr>
              <a:t>that there is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student in CPSC2070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who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USC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fan.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500" dirty="0">
              <a:latin typeface="Times New Roman"/>
              <a:cs typeface="Times New Roman"/>
            </a:endParaRPr>
          </a:p>
          <a:p>
            <a:pPr marL="12700" marR="208279">
              <a:lnSpc>
                <a:spcPts val="2870"/>
              </a:lnSpc>
            </a:pP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</a:t>
            </a:r>
            <a:r>
              <a:rPr sz="2400" spc="-5" dirty="0">
                <a:latin typeface="Times New Roman"/>
                <a:cs typeface="Times New Roman"/>
              </a:rPr>
              <a:t>P(x)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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students in CPSC2070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not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case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one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USC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fan.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9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3400</Words>
  <Application>Microsoft Macintosh PowerPoint</Application>
  <PresentationFormat>On-screen Show (4:3)</PresentationFormat>
  <Paragraphs>387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Calibri</vt:lpstr>
      <vt:lpstr>Cambria Math</vt:lpstr>
      <vt:lpstr>Monotype Corsiva</vt:lpstr>
      <vt:lpstr>Symbol</vt:lpstr>
      <vt:lpstr>Times New Roman</vt:lpstr>
      <vt:lpstr>Office Theme</vt:lpstr>
      <vt:lpstr>PowerPoint Presentation</vt:lpstr>
      <vt:lpstr>Propositional Functions</vt:lpstr>
      <vt:lpstr>Assignment of values</vt:lpstr>
      <vt:lpstr>Quantifiers</vt:lpstr>
      <vt:lpstr>Universal Quantification of P(x)</vt:lpstr>
      <vt:lpstr>Existential Quantification of P(x)</vt:lpstr>
      <vt:lpstr>Quantifiers</vt:lpstr>
      <vt:lpstr>Precedence of Quantifiers</vt:lpstr>
      <vt:lpstr>Negation (it is not the case)</vt:lpstr>
      <vt:lpstr>Negation (it is not the case)</vt:lpstr>
      <vt:lpstr>Examples</vt:lpstr>
      <vt:lpstr>Examples</vt:lpstr>
      <vt:lpstr>Bob trusts only Alice. T(Bob, Alice)  x (x=Alice  T(Bob,x))</vt:lpstr>
      <vt:lpstr>Quantification of Two Variables</vt:lpstr>
      <vt:lpstr>Quantification of Two Variables</vt:lpstr>
      <vt:lpstr>Quantification of Two Variables</vt:lpstr>
      <vt:lpstr>Let P(x ,y) be the statement x+y = 7</vt:lpstr>
      <vt:lpstr>Let P(x ,y) be the statement x+y = 7</vt:lpstr>
      <vt:lpstr>Determine the truth value of each of these statements if  U is  all of the integers.</vt:lpstr>
      <vt:lpstr>Determine the truth value of each of these statements if U is  all of the integers.</vt:lpstr>
      <vt:lpstr>Determine the truth value of each of these statements if U is  all of the integers.</vt:lpstr>
      <vt:lpstr>Examples A</vt:lpstr>
      <vt:lpstr>Examples B</vt:lpstr>
      <vt:lpstr>Examples C</vt:lpstr>
      <vt:lpstr>Example</vt:lpstr>
      <vt:lpstr>Practice with Quantifiers</vt:lpstr>
      <vt:lpstr>Example 1</vt:lpstr>
      <vt:lpstr>x(P(x)  Q(x)) Does not work. Why?</vt:lpstr>
      <vt:lpstr>DeMorgan’s Laws for Quantifiers</vt:lpstr>
      <vt:lpstr>x ( P(x)   Q(x))</vt:lpstr>
      <vt:lpstr>Example 1</vt:lpstr>
      <vt:lpstr>Example 1</vt:lpstr>
      <vt:lpstr>Example 2</vt:lpstr>
      <vt:lpstr>Examples3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7</cp:revision>
  <dcterms:created xsi:type="dcterms:W3CDTF">2022-01-31T04:50:27Z</dcterms:created>
  <dcterms:modified xsi:type="dcterms:W3CDTF">2022-02-07T23:04:04Z</dcterms:modified>
</cp:coreProperties>
</file>