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313" r:id="rId40"/>
    <p:sldId id="314" r:id="rId41"/>
    <p:sldId id="315" r:id="rId42"/>
    <p:sldId id="316" r:id="rId43"/>
    <p:sldId id="317" r:id="rId44"/>
    <p:sldId id="318" r:id="rId45"/>
    <p:sldId id="296" r:id="rId46"/>
    <p:sldId id="319" r:id="rId47"/>
    <p:sldId id="320" r:id="rId48"/>
    <p:sldId id="321" r:id="rId49"/>
    <p:sldId id="299" r:id="rId50"/>
    <p:sldId id="322" r:id="rId51"/>
    <p:sldId id="301" r:id="rId52"/>
    <p:sldId id="323" r:id="rId53"/>
    <p:sldId id="303" r:id="rId54"/>
    <p:sldId id="304" r:id="rId55"/>
    <p:sldId id="305" r:id="rId56"/>
    <p:sldId id="306" r:id="rId57"/>
    <p:sldId id="307" r:id="rId58"/>
    <p:sldId id="308" r:id="rId59"/>
    <p:sldId id="324" r:id="rId60"/>
    <p:sldId id="325" r:id="rId61"/>
    <p:sldId id="326" r:id="rId62"/>
    <p:sldId id="309" r:id="rId63"/>
    <p:sldId id="310" r:id="rId64"/>
    <p:sldId id="311" r:id="rId6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9"/>
    <p:restoredTop sz="94664"/>
  </p:normalViewPr>
  <p:slideViewPr>
    <p:cSldViewPr>
      <p:cViewPr varScale="1">
        <p:scale>
          <a:sx n="94" d="100"/>
          <a:sy n="94" d="100"/>
        </p:scale>
        <p:origin x="162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22002-336B-3D48-8677-B66D319152AA}" type="datetimeFigureOut">
              <a:rPr lang="en-US" smtClean="0"/>
              <a:t>1/12/23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D6D83-550A-A345-A19F-19D1B27C48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02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2D6D83-550A-A345-A19F-19D1B27C48D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58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40460" y="2494280"/>
            <a:ext cx="6863079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221739" y="1550924"/>
            <a:ext cx="2607310" cy="3975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573957" y="2078381"/>
            <a:ext cx="3188970" cy="38754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CA4A0E-3363-A841-B877-173D9D012E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8C2681-C633-3245-9E16-46FB316C03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846C4F-A7CE-D240-BD62-B8B54905B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FFD5FA-05B2-A847-86E8-E3E283E9D9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4436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75789" y="423925"/>
            <a:ext cx="539242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780" y="1208906"/>
            <a:ext cx="7315200" cy="43522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129016" y="6293666"/>
            <a:ext cx="287654" cy="224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ts val="1645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oughtco.com/converse-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540" y="589280"/>
            <a:ext cx="5732780" cy="11652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5210"/>
              </a:lnSpc>
              <a:spcBef>
                <a:spcPts val="95"/>
              </a:spcBef>
            </a:pPr>
            <a:r>
              <a:rPr i="0" spc="-5" dirty="0">
                <a:latin typeface="Arial"/>
                <a:cs typeface="Arial"/>
              </a:rPr>
              <a:t>Propositional</a:t>
            </a:r>
            <a:r>
              <a:rPr i="0" spc="-10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Logic</a:t>
            </a:r>
          </a:p>
          <a:p>
            <a:pPr marL="12700">
              <a:lnSpc>
                <a:spcPts val="3770"/>
              </a:lnSpc>
            </a:pPr>
            <a:r>
              <a:rPr sz="3200" i="0" spc="-5" dirty="0">
                <a:latin typeface="Arial"/>
                <a:cs typeface="Arial"/>
              </a:rPr>
              <a:t>CPSC</a:t>
            </a:r>
            <a:r>
              <a:rPr sz="3200" i="0" spc="-20" dirty="0">
                <a:latin typeface="Arial"/>
                <a:cs typeface="Arial"/>
              </a:rPr>
              <a:t> </a:t>
            </a:r>
            <a:r>
              <a:rPr sz="3200" i="0" spc="-5" dirty="0">
                <a:latin typeface="Arial"/>
                <a:cs typeface="Arial"/>
              </a:rPr>
              <a:t>2070</a:t>
            </a:r>
            <a:r>
              <a:rPr sz="3200" i="0" spc="-25" dirty="0">
                <a:latin typeface="Arial"/>
                <a:cs typeface="Arial"/>
              </a:rPr>
              <a:t> </a:t>
            </a:r>
            <a:r>
              <a:rPr sz="3200" i="0" spc="-5" dirty="0">
                <a:latin typeface="Arial"/>
                <a:cs typeface="Arial"/>
              </a:rPr>
              <a:t>Discrete</a:t>
            </a:r>
            <a:r>
              <a:rPr sz="3200" i="0" spc="-30" dirty="0">
                <a:latin typeface="Arial"/>
                <a:cs typeface="Arial"/>
              </a:rPr>
              <a:t> </a:t>
            </a:r>
            <a:r>
              <a:rPr sz="3200" i="0" spc="-5" dirty="0">
                <a:latin typeface="Arial"/>
                <a:cs typeface="Arial"/>
              </a:rPr>
              <a:t>Structures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9140" y="3195889"/>
            <a:ext cx="6076950" cy="1926589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916940" lvl="1" indent="-422275">
              <a:lnSpc>
                <a:spcPct val="100000"/>
              </a:lnSpc>
              <a:spcBef>
                <a:spcPts val="580"/>
              </a:spcBef>
              <a:buAutoNum type="arabicPeriod"/>
              <a:tabLst>
                <a:tab pos="917575" algn="l"/>
              </a:tabLst>
            </a:pPr>
            <a:r>
              <a:rPr sz="2000" spc="-5" dirty="0">
                <a:latin typeface="Arial"/>
                <a:cs typeface="Arial"/>
              </a:rPr>
              <a:t>Definition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of</a:t>
            </a:r>
            <a:r>
              <a:rPr sz="2000" spc="-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Logical Operations</a:t>
            </a:r>
            <a:endParaRPr sz="2000">
              <a:latin typeface="Arial"/>
              <a:cs typeface="Arial"/>
            </a:endParaRPr>
          </a:p>
          <a:p>
            <a:pPr marL="916940" lvl="1" indent="-422275">
              <a:lnSpc>
                <a:spcPct val="100000"/>
              </a:lnSpc>
              <a:spcBef>
                <a:spcPts val="475"/>
              </a:spcBef>
              <a:buAutoNum type="arabicPeriod"/>
              <a:tabLst>
                <a:tab pos="917575" algn="l"/>
              </a:tabLst>
            </a:pPr>
            <a:r>
              <a:rPr sz="2000" spc="-10" dirty="0">
                <a:latin typeface="Arial"/>
                <a:cs typeface="Arial"/>
              </a:rPr>
              <a:t>Compound </a:t>
            </a:r>
            <a:r>
              <a:rPr sz="2000" spc="-5" dirty="0">
                <a:latin typeface="Arial"/>
                <a:cs typeface="Arial"/>
              </a:rPr>
              <a:t>Propositions</a:t>
            </a:r>
            <a:endParaRPr sz="2000">
              <a:latin typeface="Arial"/>
              <a:cs typeface="Arial"/>
            </a:endParaRPr>
          </a:p>
          <a:p>
            <a:pPr marL="916940" lvl="1" indent="-422275">
              <a:lnSpc>
                <a:spcPct val="100000"/>
              </a:lnSpc>
              <a:spcBef>
                <a:spcPts val="480"/>
              </a:spcBef>
              <a:buAutoNum type="arabicPeriod"/>
              <a:tabLst>
                <a:tab pos="917575" algn="l"/>
              </a:tabLst>
            </a:pPr>
            <a:r>
              <a:rPr sz="2000" spc="-5" dirty="0">
                <a:latin typeface="Arial"/>
                <a:cs typeface="Arial"/>
              </a:rPr>
              <a:t>Applications</a:t>
            </a:r>
            <a:r>
              <a:rPr sz="2000" spc="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of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Propositional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Logic</a:t>
            </a:r>
            <a:endParaRPr sz="2000">
              <a:latin typeface="Arial"/>
              <a:cs typeface="Arial"/>
            </a:endParaRPr>
          </a:p>
          <a:p>
            <a:pPr marL="916940" lvl="1" indent="-422275">
              <a:lnSpc>
                <a:spcPct val="100000"/>
              </a:lnSpc>
              <a:spcBef>
                <a:spcPts val="480"/>
              </a:spcBef>
              <a:buAutoNum type="arabicPeriod"/>
              <a:tabLst>
                <a:tab pos="917575" algn="l"/>
              </a:tabLst>
            </a:pPr>
            <a:r>
              <a:rPr sz="2000" spc="-5" dirty="0">
                <a:latin typeface="Arial"/>
                <a:cs typeface="Arial"/>
              </a:rPr>
              <a:t>Logical</a:t>
            </a:r>
            <a:r>
              <a:rPr sz="2000" spc="-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Equivalence</a:t>
            </a:r>
            <a:endParaRPr sz="20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Arial"/>
                <a:cs typeface="Arial"/>
              </a:rPr>
              <a:t>Suggested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Reading: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Rosen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(7</a:t>
            </a:r>
            <a:r>
              <a:rPr sz="2400" spc="-7" baseline="24305" dirty="0">
                <a:latin typeface="Arial"/>
                <a:cs typeface="Arial"/>
              </a:rPr>
              <a:t>th</a:t>
            </a:r>
            <a:r>
              <a:rPr sz="2400" spc="337" baseline="2430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Ed.)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1.1,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1.2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0614" y="759206"/>
            <a:ext cx="438404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Notes on</a:t>
            </a:r>
            <a:r>
              <a:rPr spc="-25" dirty="0"/>
              <a:t> </a:t>
            </a:r>
            <a:r>
              <a:rPr spc="-5" dirty="0"/>
              <a:t>Implications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916988"/>
            <a:ext cx="3758565" cy="360997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implies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p,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sufficient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q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not</a:t>
            </a:r>
            <a:r>
              <a:rPr sz="28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iff</a:t>
            </a:r>
            <a:r>
              <a:rPr sz="28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p,</a:t>
            </a:r>
            <a:r>
              <a:rPr sz="28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careful</a:t>
            </a:r>
            <a:r>
              <a:rPr sz="2800" spc="-5" dirty="0">
                <a:latin typeface="Times New Roman"/>
                <a:cs typeface="Times New Roman"/>
              </a:rPr>
              <a:t>]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q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whenever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Times New Roman"/>
                <a:cs typeface="Times New Roman"/>
              </a:rPr>
              <a:t>q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necessary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6940" y="2002027"/>
            <a:ext cx="3594735" cy="215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3076575" algn="l"/>
              </a:tabLst>
            </a:pP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Not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same as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if-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then construct used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programming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languages</a:t>
            </a:r>
            <a:r>
              <a:rPr sz="28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such as	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If</a:t>
            </a:r>
            <a:r>
              <a:rPr sz="2800" u="sng" spc="-9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then</a:t>
            </a:r>
            <a:r>
              <a:rPr sz="2800" u="sng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56" y="817880"/>
            <a:ext cx="50622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i="0" u="sng" spc="-5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Arial"/>
                <a:cs typeface="Arial"/>
              </a:rPr>
              <a:t>Related</a:t>
            </a:r>
            <a:r>
              <a:rPr i="0" u="sng" spc="-15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Arial"/>
                <a:cs typeface="Arial"/>
              </a:rPr>
              <a:t> </a:t>
            </a:r>
            <a:r>
              <a:rPr i="0" u="sng" spc="-5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Arial"/>
                <a:cs typeface="Arial"/>
              </a:rPr>
              <a:t>Implications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918553"/>
            <a:ext cx="3061970" cy="37071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260475" indent="-343535">
              <a:lnSpc>
                <a:spcPct val="120200"/>
              </a:lnSpc>
              <a:spcBef>
                <a:spcPts val="95"/>
              </a:spcBef>
              <a:tabLst>
                <a:tab pos="849630" algn="l"/>
              </a:tabLst>
            </a:pPr>
            <a:r>
              <a:rPr sz="2800" dirty="0">
                <a:solidFill>
                  <a:srgbClr val="3333CC"/>
                </a:solidFill>
                <a:latin typeface="Arial"/>
                <a:cs typeface="Arial"/>
              </a:rPr>
              <a:t>Converse </a:t>
            </a:r>
            <a:r>
              <a:rPr sz="2800" spc="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of	p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Arial"/>
                <a:cs typeface="Arial"/>
              </a:rPr>
              <a:t>q</a:t>
            </a:r>
            <a:endParaRPr sz="2800">
              <a:latin typeface="Arial"/>
              <a:cs typeface="Arial"/>
            </a:endParaRPr>
          </a:p>
          <a:p>
            <a:pPr marL="355600" marR="5080">
              <a:lnSpc>
                <a:spcPts val="3370"/>
              </a:lnSpc>
              <a:spcBef>
                <a:spcPts val="100"/>
              </a:spcBef>
            </a:pPr>
            <a:r>
              <a:rPr sz="2800" dirty="0">
                <a:latin typeface="Arial"/>
                <a:cs typeface="Arial"/>
              </a:rPr>
              <a:t>is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the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proposition </a:t>
            </a:r>
            <a:r>
              <a:rPr sz="2800" spc="-76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q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Arial"/>
                <a:cs typeface="Arial"/>
              </a:rPr>
              <a:t>p</a:t>
            </a:r>
            <a:endParaRPr sz="2800">
              <a:latin typeface="Arial"/>
              <a:cs typeface="Arial"/>
            </a:endParaRPr>
          </a:p>
          <a:p>
            <a:pPr marL="393700">
              <a:lnSpc>
                <a:spcPct val="100000"/>
              </a:lnSpc>
              <a:spcBef>
                <a:spcPts val="1975"/>
              </a:spcBef>
            </a:pPr>
            <a:r>
              <a:rPr sz="2400" spc="-5" dirty="0">
                <a:solidFill>
                  <a:srgbClr val="3333CC"/>
                </a:solidFill>
                <a:latin typeface="Arial"/>
                <a:cs typeface="Arial"/>
              </a:rPr>
              <a:t>Inverse</a:t>
            </a:r>
            <a:endParaRPr sz="2400">
              <a:latin typeface="Arial"/>
              <a:cs typeface="Arial"/>
            </a:endParaRPr>
          </a:p>
          <a:p>
            <a:pPr marL="982344">
              <a:lnSpc>
                <a:spcPts val="2875"/>
              </a:lnSpc>
              <a:spcBef>
                <a:spcPts val="580"/>
              </a:spcBef>
              <a:tabLst>
                <a:tab pos="1404620" algn="l"/>
              </a:tabLst>
            </a:pPr>
            <a:r>
              <a:rPr sz="2400" spc="-5" dirty="0">
                <a:latin typeface="Arial"/>
                <a:cs typeface="Arial"/>
              </a:rPr>
              <a:t>of	</a:t>
            </a:r>
            <a:r>
              <a:rPr sz="2400" dirty="0">
                <a:latin typeface="Arial"/>
                <a:cs typeface="Arial"/>
              </a:rPr>
              <a:t>p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q</a:t>
            </a:r>
            <a:endParaRPr sz="2400">
              <a:latin typeface="Arial"/>
              <a:cs typeface="Arial"/>
            </a:endParaRPr>
          </a:p>
          <a:p>
            <a:pPr marL="393700">
              <a:lnSpc>
                <a:spcPts val="2875"/>
              </a:lnSpc>
            </a:pPr>
            <a:r>
              <a:rPr sz="2400" spc="-5" dirty="0">
                <a:latin typeface="Arial"/>
                <a:cs typeface="Arial"/>
              </a:rPr>
              <a:t>is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proposition</a:t>
            </a:r>
            <a:endParaRPr sz="2400">
              <a:latin typeface="Arial"/>
              <a:cs typeface="Arial"/>
            </a:endParaRPr>
          </a:p>
          <a:p>
            <a:pPr marL="7366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Arial"/>
                <a:cs typeface="Arial"/>
              </a:rPr>
              <a:t>p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Arial"/>
                <a:cs typeface="Arial"/>
              </a:rPr>
              <a:t>q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7046" y="1918512"/>
            <a:ext cx="3061335" cy="190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762635" indent="-342900">
              <a:lnSpc>
                <a:spcPct val="120200"/>
              </a:lnSpc>
              <a:spcBef>
                <a:spcPts val="95"/>
              </a:spcBef>
            </a:pPr>
            <a:r>
              <a:rPr sz="2800" spc="-5" dirty="0">
                <a:solidFill>
                  <a:srgbClr val="3333CC"/>
                </a:solidFill>
                <a:latin typeface="Arial"/>
                <a:cs typeface="Arial"/>
              </a:rPr>
              <a:t>C</a:t>
            </a:r>
            <a:r>
              <a:rPr sz="2800" dirty="0">
                <a:solidFill>
                  <a:srgbClr val="3333CC"/>
                </a:solidFill>
                <a:latin typeface="Arial"/>
                <a:cs typeface="Arial"/>
              </a:rPr>
              <a:t>ontrapositive  </a:t>
            </a:r>
            <a:r>
              <a:rPr sz="2800" dirty="0">
                <a:latin typeface="Arial"/>
                <a:cs typeface="Arial"/>
              </a:rPr>
              <a:t>of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Arial"/>
                <a:cs typeface="Arial"/>
              </a:rPr>
              <a:t>q</a:t>
            </a:r>
            <a:endParaRPr sz="2800">
              <a:latin typeface="Arial"/>
              <a:cs typeface="Arial"/>
            </a:endParaRPr>
          </a:p>
          <a:p>
            <a:pPr marL="354965">
              <a:lnSpc>
                <a:spcPts val="3354"/>
              </a:lnSpc>
            </a:pPr>
            <a:r>
              <a:rPr sz="2800" dirty="0">
                <a:latin typeface="Arial"/>
                <a:cs typeface="Arial"/>
              </a:rPr>
              <a:t>is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the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proposition</a:t>
            </a:r>
            <a:endParaRPr sz="2800">
              <a:latin typeface="Arial"/>
              <a:cs typeface="Arial"/>
            </a:endParaRPr>
          </a:p>
          <a:p>
            <a:pPr marL="354965">
              <a:lnSpc>
                <a:spcPct val="100000"/>
              </a:lnSpc>
              <a:spcBef>
                <a:spcPts val="10"/>
              </a:spcBef>
            </a:pPr>
            <a:r>
              <a:rPr sz="2800" b="1" dirty="0">
                <a:latin typeface="Symbol"/>
                <a:cs typeface="Symbol"/>
              </a:rPr>
              <a:t></a:t>
            </a:r>
            <a:r>
              <a:rPr sz="2800" dirty="0">
                <a:latin typeface="Arial"/>
                <a:cs typeface="Arial"/>
              </a:rPr>
              <a:t>q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4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</a:t>
            </a:r>
            <a:r>
              <a:rPr sz="2800" dirty="0">
                <a:latin typeface="Arial"/>
                <a:cs typeface="Arial"/>
              </a:rPr>
              <a:t>p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3140" y="4964605"/>
            <a:ext cx="32378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latin typeface="Times New Roman"/>
                <a:cs typeface="Times New Roman"/>
              </a:rPr>
              <a:t>Read:</a:t>
            </a:r>
            <a:r>
              <a:rPr sz="1400" b="1" spc="50" dirty="0">
                <a:latin typeface="Times New Roman"/>
                <a:cs typeface="Times New Roman"/>
              </a:rPr>
              <a:t> </a:t>
            </a:r>
            <a:r>
              <a:rPr sz="1400" u="sng" spc="-10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Times New Roman"/>
                <a:cs typeface="Times New Roman"/>
              </a:rPr>
              <a:t>https://</a:t>
            </a:r>
            <a:r>
              <a:rPr sz="1400" u="sng" spc="-10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Times New Roman"/>
                <a:cs typeface="Times New Roman"/>
                <a:hlinkClick r:id="rId2"/>
              </a:rPr>
              <a:t>www.thoughtco.com/converse- </a:t>
            </a:r>
            <a:r>
              <a:rPr sz="1400" spc="-335" dirty="0">
                <a:solidFill>
                  <a:srgbClr val="CCCCFF"/>
                </a:solidFill>
                <a:latin typeface="Times New Roman"/>
                <a:cs typeface="Times New Roman"/>
              </a:rPr>
              <a:t> </a:t>
            </a:r>
            <a:r>
              <a:rPr sz="1400" u="sng" spc="-5" dirty="0">
                <a:solidFill>
                  <a:srgbClr val="CCCCFF"/>
                </a:solidFill>
                <a:uFill>
                  <a:solidFill>
                    <a:srgbClr val="CCCCFF"/>
                  </a:solidFill>
                </a:uFill>
                <a:latin typeface="Times New Roman"/>
                <a:cs typeface="Times New Roman"/>
              </a:rPr>
              <a:t>contrapositive-and-inverse-3126458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4954" y="299719"/>
            <a:ext cx="72256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Truth</a:t>
            </a:r>
            <a:r>
              <a:rPr sz="3200" spc="-15" dirty="0"/>
              <a:t> </a:t>
            </a:r>
            <a:r>
              <a:rPr sz="3200" dirty="0"/>
              <a:t>Tables</a:t>
            </a:r>
            <a:r>
              <a:rPr sz="3200" spc="-25" dirty="0"/>
              <a:t> </a:t>
            </a:r>
            <a:r>
              <a:rPr sz="3200" dirty="0"/>
              <a:t>for Converse,</a:t>
            </a:r>
            <a:r>
              <a:rPr sz="3200" spc="-10" dirty="0"/>
              <a:t> </a:t>
            </a:r>
            <a:r>
              <a:rPr sz="3200" dirty="0"/>
              <a:t>Inverse,</a:t>
            </a:r>
            <a:r>
              <a:rPr sz="3200" spc="-15" dirty="0"/>
              <a:t> </a:t>
            </a:r>
            <a:r>
              <a:rPr sz="3200" dirty="0"/>
              <a:t>Contrapositive</a:t>
            </a:r>
            <a:endParaRPr sz="32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84250" y="1593850"/>
          <a:ext cx="6628126" cy="2364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5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5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5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5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51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85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85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marL="30035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50800"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r>
                        <a:rPr sz="16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600" b="1" spc="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7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6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</a:t>
                      </a:r>
                      <a:r>
                        <a:rPr sz="16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30035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29972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145">
                <a:tc>
                  <a:txBody>
                    <a:bodyPr/>
                    <a:lstStyle/>
                    <a:p>
                      <a:pPr marL="299720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145">
                <a:tc>
                  <a:txBody>
                    <a:bodyPr/>
                    <a:lstStyle/>
                    <a:p>
                      <a:pPr marL="299085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F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1600" dirty="0">
                          <a:latin typeface="Arial"/>
                          <a:cs typeface="Arial"/>
                        </a:rPr>
                        <a:t>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1403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221739" y="4415739"/>
            <a:ext cx="3821429" cy="1076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50265">
              <a:lnSpc>
                <a:spcPct val="114999"/>
              </a:lnSpc>
              <a:spcBef>
                <a:spcPts val="100"/>
              </a:spcBef>
            </a:pP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Converse of p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q is q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p; </a:t>
            </a: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Inverse</a:t>
            </a:r>
            <a:r>
              <a:rPr sz="2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p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q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is</a:t>
            </a:r>
            <a:r>
              <a:rPr sz="2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p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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q;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Contrapositive</a:t>
            </a:r>
            <a:r>
              <a:rPr sz="20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p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q is</a:t>
            </a:r>
            <a:r>
              <a:rPr sz="20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q</a:t>
            </a:r>
            <a:r>
              <a:rPr sz="20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</a:t>
            </a:r>
            <a:r>
              <a:rPr sz="20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p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8579" y="642619"/>
            <a:ext cx="80098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57400" algn="l"/>
                <a:tab pos="4185920" algn="l"/>
              </a:tabLst>
            </a:pPr>
            <a:r>
              <a:rPr sz="3200" spc="-5" dirty="0"/>
              <a:t>Definition</a:t>
            </a:r>
            <a:r>
              <a:rPr sz="3200" spc="5" dirty="0"/>
              <a:t> </a:t>
            </a:r>
            <a:r>
              <a:rPr sz="3200" spc="-5" dirty="0"/>
              <a:t>6.	Biconditional	(Bidirectional Implication)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688840" y="2002027"/>
            <a:ext cx="3994150" cy="3439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propositions.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biconditional </a:t>
            </a:r>
            <a:r>
              <a:rPr sz="2800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2800" dirty="0">
                <a:solidFill>
                  <a:srgbClr val="3333CC"/>
                </a:solidFill>
                <a:latin typeface="Symbol"/>
                <a:cs typeface="Symbol"/>
              </a:rPr>
              <a:t></a:t>
            </a:r>
            <a:r>
              <a:rPr sz="2800" dirty="0">
                <a:solidFill>
                  <a:srgbClr val="3333CC"/>
                </a:solidFill>
                <a:latin typeface="Times New Roman"/>
                <a:cs typeface="Times New Roman"/>
              </a:rPr>
              <a:t>q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proposition that </a:t>
            </a:r>
            <a:r>
              <a:rPr sz="2800" dirty="0">
                <a:latin typeface="Times New Roman"/>
                <a:cs typeface="Times New Roman"/>
              </a:rPr>
              <a:t>is true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</a:t>
            </a:r>
            <a:r>
              <a:rPr sz="2800" spc="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have</a:t>
            </a:r>
            <a:r>
              <a:rPr sz="2800" spc="8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same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truth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values</a:t>
            </a:r>
            <a:r>
              <a:rPr sz="2800" spc="-5" dirty="0">
                <a:latin typeface="Times New Roman"/>
                <a:cs typeface="Times New Roman"/>
              </a:rPr>
              <a:t> and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 otherwise. “p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 only if q, p is </a:t>
            </a:r>
            <a:r>
              <a:rPr sz="2800" spc="-5" dirty="0">
                <a:latin typeface="Times New Roman"/>
                <a:cs typeface="Times New Roman"/>
              </a:rPr>
              <a:t>necessary 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sufficient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q”</a:t>
            </a:r>
            <a:endParaRPr sz="28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819150" y="2266950"/>
          <a:ext cx="3427728" cy="37318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5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245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167640" marR="480059">
                        <a:lnSpc>
                          <a:spcPct val="100000"/>
                        </a:lnSpc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6.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Truth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biconditional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800" dirty="0">
                          <a:latin typeface="Symbol"/>
                          <a:cs typeface="Symbol"/>
                        </a:rPr>
                        <a:t>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q.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3670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1620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400" spc="-5" dirty="0">
                          <a:latin typeface="Symbol"/>
                          <a:cs typeface="Symbol"/>
                        </a:rPr>
                        <a:t>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855">
                <a:tc>
                  <a:txBody>
                    <a:bodyPr/>
                    <a:lstStyle/>
                    <a:p>
                      <a:pPr marR="239395" algn="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31800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767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425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34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810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894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0169" y="2443543"/>
            <a:ext cx="542353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1.2</a:t>
            </a:r>
            <a:r>
              <a:rPr spc="-15" dirty="0"/>
              <a:t> </a:t>
            </a:r>
            <a:r>
              <a:rPr spc="-5" dirty="0"/>
              <a:t>Compound</a:t>
            </a:r>
            <a:r>
              <a:rPr spc="-10" dirty="0"/>
              <a:t> </a:t>
            </a:r>
            <a:r>
              <a:rPr spc="-5" dirty="0"/>
              <a:t>Propositions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53570" y="0"/>
            <a:ext cx="468503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Compound</a:t>
            </a:r>
            <a:r>
              <a:rPr spc="-35" dirty="0"/>
              <a:t> </a:t>
            </a:r>
            <a:r>
              <a:rPr spc="-5" dirty="0"/>
              <a:t>Propositions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017523"/>
            <a:ext cx="7702550" cy="1376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ts val="2155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0000"/>
                </a:solidFill>
                <a:latin typeface="Arial"/>
                <a:cs typeface="Arial"/>
              </a:rPr>
              <a:t>NOTE:</a:t>
            </a:r>
            <a:r>
              <a:rPr sz="1800"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The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 order</a:t>
            </a:r>
            <a:r>
              <a:rPr sz="1800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of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operations</a:t>
            </a:r>
            <a:r>
              <a:rPr sz="1800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for</a:t>
            </a:r>
            <a:r>
              <a:rPr sz="1800" spc="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evaluating</a:t>
            </a:r>
            <a:r>
              <a:rPr sz="1800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statements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 is</a:t>
            </a:r>
            <a:r>
              <a:rPr sz="1800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0000"/>
                </a:solidFill>
                <a:latin typeface="Cambria Math"/>
                <a:cs typeface="Cambria Math"/>
              </a:rPr>
              <a:t>∼</a:t>
            </a:r>
            <a:r>
              <a:rPr sz="1800" spc="105" dirty="0">
                <a:solidFill>
                  <a:srgbClr val="FF0000"/>
                </a:solidFill>
                <a:latin typeface="Cambria Math"/>
                <a:cs typeface="Cambria Math"/>
              </a:rPr>
              <a:t> 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(</a:t>
            </a:r>
            <a:r>
              <a:rPr sz="1800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1800" dirty="0">
                <a:latin typeface="Arial"/>
                <a:cs typeface="Arial"/>
              </a:rPr>
              <a:t>)</a:t>
            </a:r>
            <a:r>
              <a:rPr sz="1800" spc="10" dirty="0"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first,</a:t>
            </a:r>
            <a:r>
              <a:rPr sz="1800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then</a:t>
            </a:r>
            <a:endParaRPr sz="1800">
              <a:latin typeface="Arial"/>
              <a:cs typeface="Arial"/>
            </a:endParaRPr>
          </a:p>
          <a:p>
            <a:pPr marL="88900">
              <a:lnSpc>
                <a:spcPts val="2155"/>
              </a:lnSpc>
            </a:pPr>
            <a:r>
              <a:rPr sz="1800" dirty="0">
                <a:solidFill>
                  <a:srgbClr val="FF0000"/>
                </a:solidFill>
                <a:latin typeface="Cambria Math"/>
                <a:cs typeface="Cambria Math"/>
              </a:rPr>
              <a:t>∧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r>
              <a:rPr sz="1800" spc="49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0000"/>
                </a:solidFill>
                <a:latin typeface="Cambria Math"/>
                <a:cs typeface="Cambria Math"/>
              </a:rPr>
              <a:t>∨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,</a:t>
            </a:r>
            <a:r>
              <a:rPr sz="1800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and</a:t>
            </a:r>
            <a:r>
              <a:rPr sz="1800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finally 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→ .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 One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 can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 use parentheses</a:t>
            </a:r>
            <a:r>
              <a:rPr sz="1800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to </a:t>
            </a:r>
            <a:r>
              <a:rPr sz="1800" dirty="0">
                <a:solidFill>
                  <a:srgbClr val="FF0000"/>
                </a:solidFill>
                <a:latin typeface="Arial"/>
                <a:cs typeface="Arial"/>
              </a:rPr>
              <a:t>change</a:t>
            </a:r>
            <a:r>
              <a:rPr sz="1800" spc="-5" dirty="0">
                <a:solidFill>
                  <a:srgbClr val="FF0000"/>
                </a:solidFill>
                <a:latin typeface="Arial"/>
                <a:cs typeface="Arial"/>
              </a:rPr>
              <a:t> this </a:t>
            </a:r>
            <a:r>
              <a:rPr sz="1800" spc="-20" dirty="0">
                <a:solidFill>
                  <a:srgbClr val="FF0000"/>
                </a:solidFill>
                <a:latin typeface="Arial"/>
                <a:cs typeface="Arial"/>
              </a:rPr>
              <a:t>order.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also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combine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operations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create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compound propositions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as:</a:t>
            </a:r>
            <a:endParaRPr sz="2000">
              <a:latin typeface="Times New Roman"/>
              <a:cs typeface="Times New Roman"/>
            </a:endParaRPr>
          </a:p>
          <a:p>
            <a:pPr marR="81280" algn="ctr">
              <a:lnSpc>
                <a:spcPct val="100000"/>
              </a:lnSpc>
              <a:spcBef>
                <a:spcPts val="575"/>
              </a:spcBef>
            </a:pPr>
            <a:r>
              <a:rPr sz="2400" b="1" spc="-5" dirty="0">
                <a:latin typeface="Symbol"/>
                <a:cs typeface="Symbol"/>
              </a:rPr>
              <a:t></a:t>
            </a:r>
            <a:r>
              <a:rPr sz="2400" b="1" spc="-5" dirty="0">
                <a:latin typeface="Times New Roman"/>
                <a:cs typeface="Times New Roman"/>
              </a:rPr>
              <a:t>(p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Symbol"/>
                <a:cs typeface="Symbol"/>
              </a:rPr>
              <a:t>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q) </a:t>
            </a:r>
            <a:r>
              <a:rPr sz="2400" b="1" spc="-5" dirty="0">
                <a:latin typeface="Symbol"/>
                <a:cs typeface="Symbol"/>
              </a:rPr>
              <a:t>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q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49300" y="3771900"/>
            <a:ext cx="7874000" cy="2641600"/>
            <a:chOff x="749300" y="3771900"/>
            <a:chExt cx="7874000" cy="2641600"/>
          </a:xfrm>
        </p:grpSpPr>
        <p:sp>
          <p:nvSpPr>
            <p:cNvPr id="5" name="object 5"/>
            <p:cNvSpPr/>
            <p:nvPr/>
          </p:nvSpPr>
          <p:spPr>
            <a:xfrm>
              <a:off x="762000" y="3784599"/>
              <a:ext cx="7848600" cy="523240"/>
            </a:xfrm>
            <a:custGeom>
              <a:avLst/>
              <a:gdLst/>
              <a:ahLst/>
              <a:cxnLst/>
              <a:rect l="l" t="t" r="r" b="b"/>
              <a:pathLst>
                <a:path w="7848600" h="523239">
                  <a:moveTo>
                    <a:pt x="7848600" y="0"/>
                  </a:moveTo>
                  <a:lnTo>
                    <a:pt x="5886450" y="0"/>
                  </a:lnTo>
                  <a:lnTo>
                    <a:pt x="3924300" y="0"/>
                  </a:lnTo>
                  <a:lnTo>
                    <a:pt x="1962150" y="0"/>
                  </a:lnTo>
                  <a:lnTo>
                    <a:pt x="0" y="0"/>
                  </a:lnTo>
                  <a:lnTo>
                    <a:pt x="0" y="523240"/>
                  </a:lnTo>
                  <a:lnTo>
                    <a:pt x="1962150" y="523240"/>
                  </a:lnTo>
                  <a:lnTo>
                    <a:pt x="3924300" y="523240"/>
                  </a:lnTo>
                  <a:lnTo>
                    <a:pt x="5886450" y="523240"/>
                  </a:lnTo>
                  <a:lnTo>
                    <a:pt x="7848600" y="523240"/>
                  </a:lnTo>
                  <a:lnTo>
                    <a:pt x="7848600" y="0"/>
                  </a:lnTo>
                  <a:close/>
                </a:path>
              </a:pathLst>
            </a:custGeom>
            <a:solidFill>
              <a:srgbClr val="E7E7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2000" y="4307839"/>
              <a:ext cx="7848600" cy="523240"/>
            </a:xfrm>
            <a:custGeom>
              <a:avLst/>
              <a:gdLst/>
              <a:ahLst/>
              <a:cxnLst/>
              <a:rect l="l" t="t" r="r" b="b"/>
              <a:pathLst>
                <a:path w="7848600" h="523239">
                  <a:moveTo>
                    <a:pt x="7848600" y="0"/>
                  </a:moveTo>
                  <a:lnTo>
                    <a:pt x="5886450" y="0"/>
                  </a:lnTo>
                  <a:lnTo>
                    <a:pt x="3924300" y="0"/>
                  </a:lnTo>
                  <a:lnTo>
                    <a:pt x="1962150" y="0"/>
                  </a:lnTo>
                  <a:lnTo>
                    <a:pt x="0" y="0"/>
                  </a:lnTo>
                  <a:lnTo>
                    <a:pt x="0" y="523240"/>
                  </a:lnTo>
                  <a:lnTo>
                    <a:pt x="1962150" y="523240"/>
                  </a:lnTo>
                  <a:lnTo>
                    <a:pt x="3924300" y="523240"/>
                  </a:lnTo>
                  <a:lnTo>
                    <a:pt x="5886450" y="523240"/>
                  </a:lnTo>
                  <a:lnTo>
                    <a:pt x="7848600" y="523240"/>
                  </a:lnTo>
                  <a:lnTo>
                    <a:pt x="7848600" y="0"/>
                  </a:lnTo>
                  <a:close/>
                </a:path>
              </a:pathLst>
            </a:custGeom>
            <a:solidFill>
              <a:srgbClr val="CACA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2000" y="4831079"/>
              <a:ext cx="7848600" cy="523875"/>
            </a:xfrm>
            <a:custGeom>
              <a:avLst/>
              <a:gdLst/>
              <a:ahLst/>
              <a:cxnLst/>
              <a:rect l="l" t="t" r="r" b="b"/>
              <a:pathLst>
                <a:path w="7848600" h="523875">
                  <a:moveTo>
                    <a:pt x="7848600" y="0"/>
                  </a:moveTo>
                  <a:lnTo>
                    <a:pt x="5886450" y="0"/>
                  </a:lnTo>
                  <a:lnTo>
                    <a:pt x="3924300" y="0"/>
                  </a:lnTo>
                  <a:lnTo>
                    <a:pt x="1962150" y="0"/>
                  </a:lnTo>
                  <a:lnTo>
                    <a:pt x="0" y="0"/>
                  </a:lnTo>
                  <a:lnTo>
                    <a:pt x="0" y="523252"/>
                  </a:lnTo>
                  <a:lnTo>
                    <a:pt x="1962150" y="523252"/>
                  </a:lnTo>
                  <a:lnTo>
                    <a:pt x="3924300" y="523252"/>
                  </a:lnTo>
                  <a:lnTo>
                    <a:pt x="5886450" y="523252"/>
                  </a:lnTo>
                  <a:lnTo>
                    <a:pt x="7848600" y="523252"/>
                  </a:lnTo>
                  <a:lnTo>
                    <a:pt x="7848600" y="0"/>
                  </a:lnTo>
                  <a:close/>
                </a:path>
              </a:pathLst>
            </a:custGeom>
            <a:solidFill>
              <a:srgbClr val="E7E7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62000" y="5354319"/>
              <a:ext cx="7848600" cy="523240"/>
            </a:xfrm>
            <a:custGeom>
              <a:avLst/>
              <a:gdLst/>
              <a:ahLst/>
              <a:cxnLst/>
              <a:rect l="l" t="t" r="r" b="b"/>
              <a:pathLst>
                <a:path w="7848600" h="523239">
                  <a:moveTo>
                    <a:pt x="7848600" y="0"/>
                  </a:moveTo>
                  <a:lnTo>
                    <a:pt x="5886450" y="0"/>
                  </a:lnTo>
                  <a:lnTo>
                    <a:pt x="3924300" y="0"/>
                  </a:lnTo>
                  <a:lnTo>
                    <a:pt x="1962150" y="0"/>
                  </a:lnTo>
                  <a:lnTo>
                    <a:pt x="0" y="0"/>
                  </a:lnTo>
                  <a:lnTo>
                    <a:pt x="0" y="523240"/>
                  </a:lnTo>
                  <a:lnTo>
                    <a:pt x="1962150" y="523240"/>
                  </a:lnTo>
                  <a:lnTo>
                    <a:pt x="3924300" y="523240"/>
                  </a:lnTo>
                  <a:lnTo>
                    <a:pt x="5886450" y="523240"/>
                  </a:lnTo>
                  <a:lnTo>
                    <a:pt x="7848600" y="523240"/>
                  </a:lnTo>
                  <a:lnTo>
                    <a:pt x="7848600" y="0"/>
                  </a:lnTo>
                  <a:close/>
                </a:path>
              </a:pathLst>
            </a:custGeom>
            <a:solidFill>
              <a:srgbClr val="CACA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62000" y="5877560"/>
              <a:ext cx="7848600" cy="523240"/>
            </a:xfrm>
            <a:custGeom>
              <a:avLst/>
              <a:gdLst/>
              <a:ahLst/>
              <a:cxnLst/>
              <a:rect l="l" t="t" r="r" b="b"/>
              <a:pathLst>
                <a:path w="7848600" h="523239">
                  <a:moveTo>
                    <a:pt x="7848600" y="0"/>
                  </a:moveTo>
                  <a:lnTo>
                    <a:pt x="5886450" y="0"/>
                  </a:lnTo>
                  <a:lnTo>
                    <a:pt x="3924300" y="0"/>
                  </a:lnTo>
                  <a:lnTo>
                    <a:pt x="1962150" y="0"/>
                  </a:lnTo>
                  <a:lnTo>
                    <a:pt x="0" y="0"/>
                  </a:lnTo>
                  <a:lnTo>
                    <a:pt x="0" y="523240"/>
                  </a:lnTo>
                  <a:lnTo>
                    <a:pt x="1962150" y="523240"/>
                  </a:lnTo>
                  <a:lnTo>
                    <a:pt x="3924300" y="523240"/>
                  </a:lnTo>
                  <a:lnTo>
                    <a:pt x="5886450" y="523240"/>
                  </a:lnTo>
                  <a:lnTo>
                    <a:pt x="7848600" y="523240"/>
                  </a:lnTo>
                  <a:lnTo>
                    <a:pt x="7848600" y="0"/>
                  </a:lnTo>
                  <a:close/>
                </a:path>
              </a:pathLst>
            </a:custGeom>
            <a:solidFill>
              <a:srgbClr val="E7E7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24150" y="3778250"/>
              <a:ext cx="0" cy="2628900"/>
            </a:xfrm>
            <a:custGeom>
              <a:avLst/>
              <a:gdLst/>
              <a:ahLst/>
              <a:cxnLst/>
              <a:rect l="l" t="t" r="r" b="b"/>
              <a:pathLst>
                <a:path h="2628900">
                  <a:moveTo>
                    <a:pt x="0" y="0"/>
                  </a:moveTo>
                  <a:lnTo>
                    <a:pt x="0" y="262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86300" y="3778250"/>
              <a:ext cx="0" cy="2628900"/>
            </a:xfrm>
            <a:custGeom>
              <a:avLst/>
              <a:gdLst/>
              <a:ahLst/>
              <a:cxnLst/>
              <a:rect l="l" t="t" r="r" b="b"/>
              <a:pathLst>
                <a:path h="2628900">
                  <a:moveTo>
                    <a:pt x="0" y="0"/>
                  </a:moveTo>
                  <a:lnTo>
                    <a:pt x="0" y="262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648450" y="3778250"/>
              <a:ext cx="0" cy="2628900"/>
            </a:xfrm>
            <a:custGeom>
              <a:avLst/>
              <a:gdLst/>
              <a:ahLst/>
              <a:cxnLst/>
              <a:rect l="l" t="t" r="r" b="b"/>
              <a:pathLst>
                <a:path h="2628900">
                  <a:moveTo>
                    <a:pt x="0" y="0"/>
                  </a:moveTo>
                  <a:lnTo>
                    <a:pt x="0" y="262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55650" y="4307840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55650" y="4831080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55650" y="5354319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5650" y="5877560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2000" y="3778250"/>
              <a:ext cx="0" cy="2628900"/>
            </a:xfrm>
            <a:custGeom>
              <a:avLst/>
              <a:gdLst/>
              <a:ahLst/>
              <a:cxnLst/>
              <a:rect l="l" t="t" r="r" b="b"/>
              <a:pathLst>
                <a:path h="2628900">
                  <a:moveTo>
                    <a:pt x="0" y="0"/>
                  </a:moveTo>
                  <a:lnTo>
                    <a:pt x="0" y="262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610600" y="3778250"/>
              <a:ext cx="0" cy="2628900"/>
            </a:xfrm>
            <a:custGeom>
              <a:avLst/>
              <a:gdLst/>
              <a:ahLst/>
              <a:cxnLst/>
              <a:rect l="l" t="t" r="r" b="b"/>
              <a:pathLst>
                <a:path h="2628900">
                  <a:moveTo>
                    <a:pt x="0" y="0"/>
                  </a:moveTo>
                  <a:lnTo>
                    <a:pt x="0" y="262890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5650" y="3784600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5650" y="6400800"/>
              <a:ext cx="7861300" cy="0"/>
            </a:xfrm>
            <a:custGeom>
              <a:avLst/>
              <a:gdLst/>
              <a:ahLst/>
              <a:cxnLst/>
              <a:rect l="l" t="t" r="r" b="b"/>
              <a:pathLst>
                <a:path w="7861300">
                  <a:moveTo>
                    <a:pt x="0" y="0"/>
                  </a:moveTo>
                  <a:lnTo>
                    <a:pt x="786130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228720" y="3810000"/>
            <a:ext cx="9531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Arial"/>
                <a:cs typeface="Arial"/>
              </a:rPr>
              <a:t>(p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5" dirty="0">
                <a:latin typeface="Symbol"/>
                <a:cs typeface="Symbol"/>
              </a:rPr>
              <a:t></a:t>
            </a:r>
            <a:r>
              <a:rPr sz="2400" b="1" spc="2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Arial"/>
                <a:cs typeface="Arial"/>
              </a:rPr>
              <a:t>q)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81936" y="3810000"/>
            <a:ext cx="11703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Symbol"/>
                <a:cs typeface="Symbol"/>
              </a:rPr>
              <a:t></a:t>
            </a:r>
            <a:r>
              <a:rPr sz="2400" b="1" spc="-5" dirty="0">
                <a:latin typeface="Arial"/>
                <a:cs typeface="Arial"/>
              </a:rPr>
              <a:t>(p</a:t>
            </a:r>
            <a:r>
              <a:rPr sz="2400" b="1" spc="-50" dirty="0">
                <a:latin typeface="Arial"/>
                <a:cs typeface="Arial"/>
              </a:rPr>
              <a:t> </a:t>
            </a:r>
            <a:r>
              <a:rPr sz="2400" b="1" spc="-5" dirty="0">
                <a:latin typeface="Symbol"/>
                <a:cs typeface="Symbol"/>
              </a:rPr>
              <a:t></a:t>
            </a:r>
            <a:r>
              <a:rPr sz="2400" b="1" spc="2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Arial"/>
                <a:cs typeface="Arial"/>
              </a:rPr>
              <a:t>q)</a:t>
            </a:r>
            <a:endParaRPr sz="2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75068" y="3810000"/>
            <a:ext cx="17094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Symbol"/>
                <a:cs typeface="Symbol"/>
              </a:rPr>
              <a:t></a:t>
            </a:r>
            <a:r>
              <a:rPr sz="2400" b="1" spc="-5" dirty="0">
                <a:latin typeface="Arial"/>
                <a:cs typeface="Arial"/>
              </a:rPr>
              <a:t>(p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5" dirty="0">
                <a:latin typeface="Symbol"/>
                <a:cs typeface="Symbol"/>
              </a:rPr>
              <a:t></a:t>
            </a:r>
            <a:r>
              <a:rPr sz="2400" b="1" spc="4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Arial"/>
                <a:cs typeface="Arial"/>
              </a:rPr>
              <a:t>q)</a:t>
            </a:r>
            <a:r>
              <a:rPr sz="2400" b="1" spc="-25" dirty="0">
                <a:latin typeface="Arial"/>
                <a:cs typeface="Arial"/>
              </a:rPr>
              <a:t> </a:t>
            </a:r>
            <a:r>
              <a:rPr sz="2400" b="1" spc="-5" dirty="0">
                <a:latin typeface="Symbol"/>
                <a:cs typeface="Symbol"/>
              </a:rPr>
              <a:t></a:t>
            </a:r>
            <a:r>
              <a:rPr sz="2400" b="1" spc="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Arial"/>
                <a:cs typeface="Arial"/>
              </a:rPr>
              <a:t>q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49838" y="3651758"/>
            <a:ext cx="986790" cy="1071880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40"/>
              </a:spcBef>
              <a:tabLst>
                <a:tab pos="787400" algn="l"/>
              </a:tabLst>
            </a:pPr>
            <a:r>
              <a:rPr sz="2400" b="1" dirty="0">
                <a:latin typeface="Arial"/>
                <a:cs typeface="Arial"/>
              </a:rPr>
              <a:t>p	q</a:t>
            </a:r>
            <a:endParaRPr sz="24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  <a:spcBef>
                <a:spcPts val="1240"/>
              </a:spcBef>
              <a:tabLst>
                <a:tab pos="740410" algn="l"/>
              </a:tabLst>
            </a:pPr>
            <a:r>
              <a:rPr sz="2400" dirty="0">
                <a:latin typeface="Arial"/>
                <a:cs typeface="Arial"/>
              </a:rPr>
              <a:t>T	T</a:t>
            </a:r>
            <a:endParaRPr sz="24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99205" y="4332478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T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561203" y="4332478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523505" y="4332478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99205" y="4855819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T</a:t>
            </a:r>
            <a:endParaRPr sz="2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561203" y="4855819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23505" y="4855819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599205" y="5379161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T</a:t>
            </a:r>
            <a:endParaRPr sz="2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561203" y="5379161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23505" y="5379161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294307" y="4698238"/>
            <a:ext cx="897890" cy="1595755"/>
          </a:xfrm>
          <a:prstGeom prst="rect">
            <a:avLst/>
          </a:prstGeom>
        </p:spPr>
        <p:txBody>
          <a:bodyPr vert="horz" wrap="square" lIns="0" tIns="170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40"/>
              </a:spcBef>
              <a:tabLst>
                <a:tab pos="697865" algn="l"/>
              </a:tabLst>
            </a:pPr>
            <a:r>
              <a:rPr sz="2400" dirty="0">
                <a:latin typeface="Arial"/>
                <a:cs typeface="Arial"/>
              </a:rPr>
              <a:t>T	F</a:t>
            </a:r>
            <a:endParaRPr sz="2400">
              <a:latin typeface="Arial"/>
              <a:cs typeface="Arial"/>
            </a:endParaRPr>
          </a:p>
          <a:p>
            <a:pPr marL="54610">
              <a:lnSpc>
                <a:spcPct val="100000"/>
              </a:lnSpc>
              <a:spcBef>
                <a:spcPts val="1240"/>
              </a:spcBef>
              <a:tabLst>
                <a:tab pos="655955" algn="l"/>
              </a:tabLst>
            </a:pPr>
            <a:r>
              <a:rPr sz="2400" dirty="0">
                <a:latin typeface="Arial"/>
                <a:cs typeface="Arial"/>
              </a:rPr>
              <a:t>F	T</a:t>
            </a:r>
            <a:endParaRPr sz="2400">
              <a:latin typeface="Arial"/>
              <a:cs typeface="Arial"/>
            </a:endParaRPr>
          </a:p>
          <a:p>
            <a:pPr marL="52069">
              <a:lnSpc>
                <a:spcPct val="100000"/>
              </a:lnSpc>
              <a:spcBef>
                <a:spcPts val="1240"/>
              </a:spcBef>
              <a:tabLst>
                <a:tab pos="658495" algn="l"/>
              </a:tabLst>
            </a:pPr>
            <a:r>
              <a:rPr sz="2400" dirty="0">
                <a:latin typeface="Arial"/>
                <a:cs typeface="Arial"/>
              </a:rPr>
              <a:t>F	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99205" y="5902502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561203" y="5902502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T</a:t>
            </a:r>
            <a:endParaRPr sz="24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523200" y="5902502"/>
            <a:ext cx="212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-4414" y="2662583"/>
            <a:ext cx="3286760" cy="1383665"/>
            <a:chOff x="-4414" y="2662583"/>
            <a:chExt cx="3286760" cy="1383665"/>
          </a:xfrm>
        </p:grpSpPr>
        <p:sp>
          <p:nvSpPr>
            <p:cNvPr id="39" name="object 39"/>
            <p:cNvSpPr/>
            <p:nvPr/>
          </p:nvSpPr>
          <p:spPr>
            <a:xfrm>
              <a:off x="348" y="2667345"/>
              <a:ext cx="3277235" cy="1374140"/>
            </a:xfrm>
            <a:custGeom>
              <a:avLst/>
              <a:gdLst/>
              <a:ahLst/>
              <a:cxnLst/>
              <a:rect l="l" t="t" r="r" b="b"/>
              <a:pathLst>
                <a:path w="3277235" h="1374139">
                  <a:moveTo>
                    <a:pt x="1617323" y="0"/>
                  </a:moveTo>
                  <a:lnTo>
                    <a:pt x="1551843" y="578"/>
                  </a:lnTo>
                  <a:lnTo>
                    <a:pt x="1486888" y="1881"/>
                  </a:lnTo>
                  <a:lnTo>
                    <a:pt x="1422516" y="3896"/>
                  </a:lnTo>
                  <a:lnTo>
                    <a:pt x="1358788" y="6610"/>
                  </a:lnTo>
                  <a:lnTo>
                    <a:pt x="1295764" y="10011"/>
                  </a:lnTo>
                  <a:lnTo>
                    <a:pt x="1233503" y="14087"/>
                  </a:lnTo>
                  <a:lnTo>
                    <a:pt x="1172067" y="18825"/>
                  </a:lnTo>
                  <a:lnTo>
                    <a:pt x="1111514" y="24214"/>
                  </a:lnTo>
                  <a:lnTo>
                    <a:pt x="1051905" y="30240"/>
                  </a:lnTo>
                  <a:lnTo>
                    <a:pt x="993300" y="36891"/>
                  </a:lnTo>
                  <a:lnTo>
                    <a:pt x="935759" y="44155"/>
                  </a:lnTo>
                  <a:lnTo>
                    <a:pt x="879342" y="52020"/>
                  </a:lnTo>
                  <a:lnTo>
                    <a:pt x="824108" y="60473"/>
                  </a:lnTo>
                  <a:lnTo>
                    <a:pt x="770118" y="69503"/>
                  </a:lnTo>
                  <a:lnTo>
                    <a:pt x="717432" y="79095"/>
                  </a:lnTo>
                  <a:lnTo>
                    <a:pt x="666110" y="89239"/>
                  </a:lnTo>
                  <a:lnTo>
                    <a:pt x="616212" y="99922"/>
                  </a:lnTo>
                  <a:lnTo>
                    <a:pt x="567797" y="111132"/>
                  </a:lnTo>
                  <a:lnTo>
                    <a:pt x="520926" y="122856"/>
                  </a:lnTo>
                  <a:lnTo>
                    <a:pt x="475659" y="135082"/>
                  </a:lnTo>
                  <a:lnTo>
                    <a:pt x="432055" y="147797"/>
                  </a:lnTo>
                  <a:lnTo>
                    <a:pt x="390175" y="160989"/>
                  </a:lnTo>
                  <a:lnTo>
                    <a:pt x="350079" y="174647"/>
                  </a:lnTo>
                  <a:lnTo>
                    <a:pt x="311827" y="188756"/>
                  </a:lnTo>
                  <a:lnTo>
                    <a:pt x="275479" y="203306"/>
                  </a:lnTo>
                  <a:lnTo>
                    <a:pt x="208733" y="233677"/>
                  </a:lnTo>
                  <a:lnTo>
                    <a:pt x="150322" y="265661"/>
                  </a:lnTo>
                  <a:lnTo>
                    <a:pt x="100726" y="299159"/>
                  </a:lnTo>
                  <a:lnTo>
                    <a:pt x="60424" y="334071"/>
                  </a:lnTo>
                  <a:lnTo>
                    <a:pt x="29898" y="370300"/>
                  </a:lnTo>
                  <a:lnTo>
                    <a:pt x="8904" y="409640"/>
                  </a:lnTo>
                  <a:lnTo>
                    <a:pt x="0" y="450843"/>
                  </a:lnTo>
                  <a:lnTo>
                    <a:pt x="519" y="471237"/>
                  </a:lnTo>
                  <a:lnTo>
                    <a:pt x="11197" y="511495"/>
                  </a:lnTo>
                  <a:lnTo>
                    <a:pt x="34324" y="550893"/>
                  </a:lnTo>
                  <a:lnTo>
                    <a:pt x="69414" y="589247"/>
                  </a:lnTo>
                  <a:lnTo>
                    <a:pt x="115982" y="626374"/>
                  </a:lnTo>
                  <a:lnTo>
                    <a:pt x="173542" y="662090"/>
                  </a:lnTo>
                  <a:lnTo>
                    <a:pt x="241610" y="696212"/>
                  </a:lnTo>
                  <a:lnTo>
                    <a:pt x="279432" y="712617"/>
                  </a:lnTo>
                  <a:lnTo>
                    <a:pt x="319698" y="728554"/>
                  </a:lnTo>
                  <a:lnTo>
                    <a:pt x="362349" y="744001"/>
                  </a:lnTo>
                  <a:lnTo>
                    <a:pt x="407324" y="758935"/>
                  </a:lnTo>
                  <a:lnTo>
                    <a:pt x="454560" y="773332"/>
                  </a:lnTo>
                  <a:lnTo>
                    <a:pt x="503999" y="787170"/>
                  </a:lnTo>
                  <a:lnTo>
                    <a:pt x="555580" y="800425"/>
                  </a:lnTo>
                  <a:lnTo>
                    <a:pt x="609241" y="813075"/>
                  </a:lnTo>
                  <a:lnTo>
                    <a:pt x="664921" y="825096"/>
                  </a:lnTo>
                  <a:lnTo>
                    <a:pt x="722562" y="836467"/>
                  </a:lnTo>
                  <a:lnTo>
                    <a:pt x="782100" y="847163"/>
                  </a:lnTo>
                  <a:lnTo>
                    <a:pt x="843477" y="857162"/>
                  </a:lnTo>
                  <a:lnTo>
                    <a:pt x="906631" y="866440"/>
                  </a:lnTo>
                  <a:lnTo>
                    <a:pt x="971502" y="874976"/>
                  </a:lnTo>
                  <a:lnTo>
                    <a:pt x="1038029" y="882745"/>
                  </a:lnTo>
                  <a:lnTo>
                    <a:pt x="1106151" y="889726"/>
                  </a:lnTo>
                  <a:lnTo>
                    <a:pt x="1175807" y="895894"/>
                  </a:lnTo>
                  <a:lnTo>
                    <a:pt x="1246937" y="901228"/>
                  </a:lnTo>
                  <a:lnTo>
                    <a:pt x="1319481" y="905703"/>
                  </a:lnTo>
                  <a:lnTo>
                    <a:pt x="1393377" y="909298"/>
                  </a:lnTo>
                  <a:lnTo>
                    <a:pt x="1776079" y="1373965"/>
                  </a:lnTo>
                  <a:lnTo>
                    <a:pt x="2018039" y="901982"/>
                  </a:lnTo>
                  <a:lnTo>
                    <a:pt x="2089557" y="896752"/>
                  </a:lnTo>
                  <a:lnTo>
                    <a:pt x="2159696" y="890672"/>
                  </a:lnTo>
                  <a:lnTo>
                    <a:pt x="2228385" y="883765"/>
                  </a:lnTo>
                  <a:lnTo>
                    <a:pt x="2295554" y="876053"/>
                  </a:lnTo>
                  <a:lnTo>
                    <a:pt x="2361131" y="867556"/>
                  </a:lnTo>
                  <a:lnTo>
                    <a:pt x="2425046" y="858296"/>
                  </a:lnTo>
                  <a:lnTo>
                    <a:pt x="2487229" y="848295"/>
                  </a:lnTo>
                  <a:lnTo>
                    <a:pt x="2547609" y="837573"/>
                  </a:lnTo>
                  <a:lnTo>
                    <a:pt x="2606115" y="826153"/>
                  </a:lnTo>
                  <a:lnTo>
                    <a:pt x="2662677" y="814056"/>
                  </a:lnTo>
                  <a:lnTo>
                    <a:pt x="2717223" y="801304"/>
                  </a:lnTo>
                  <a:lnTo>
                    <a:pt x="2769683" y="787917"/>
                  </a:lnTo>
                  <a:lnTo>
                    <a:pt x="2819987" y="773917"/>
                  </a:lnTo>
                  <a:lnTo>
                    <a:pt x="2868063" y="759326"/>
                  </a:lnTo>
                  <a:lnTo>
                    <a:pt x="2913842" y="744165"/>
                  </a:lnTo>
                  <a:lnTo>
                    <a:pt x="2957251" y="728456"/>
                  </a:lnTo>
                  <a:lnTo>
                    <a:pt x="2998222" y="712219"/>
                  </a:lnTo>
                  <a:lnTo>
                    <a:pt x="3036683" y="695477"/>
                  </a:lnTo>
                  <a:lnTo>
                    <a:pt x="3072563" y="678252"/>
                  </a:lnTo>
                  <a:lnTo>
                    <a:pt x="3136298" y="642433"/>
                  </a:lnTo>
                  <a:lnTo>
                    <a:pt x="3188863" y="604936"/>
                  </a:lnTo>
                  <a:lnTo>
                    <a:pt x="3229692" y="565932"/>
                  </a:lnTo>
                  <a:lnTo>
                    <a:pt x="3258220" y="525592"/>
                  </a:lnTo>
                  <a:lnTo>
                    <a:pt x="3273895" y="484166"/>
                  </a:lnTo>
                  <a:lnTo>
                    <a:pt x="3276670" y="463626"/>
                  </a:lnTo>
                  <a:lnTo>
                    <a:pt x="3276151" y="443232"/>
                  </a:lnTo>
                  <a:lnTo>
                    <a:pt x="3265472" y="402974"/>
                  </a:lnTo>
                  <a:lnTo>
                    <a:pt x="3242345" y="363576"/>
                  </a:lnTo>
                  <a:lnTo>
                    <a:pt x="3207255" y="325222"/>
                  </a:lnTo>
                  <a:lnTo>
                    <a:pt x="3160687" y="288095"/>
                  </a:lnTo>
                  <a:lnTo>
                    <a:pt x="3103126" y="252379"/>
                  </a:lnTo>
                  <a:lnTo>
                    <a:pt x="3035059" y="218258"/>
                  </a:lnTo>
                  <a:lnTo>
                    <a:pt x="2997236" y="201853"/>
                  </a:lnTo>
                  <a:lnTo>
                    <a:pt x="2956969" y="185915"/>
                  </a:lnTo>
                  <a:lnTo>
                    <a:pt x="2914318" y="170468"/>
                  </a:lnTo>
                  <a:lnTo>
                    <a:pt x="2869344" y="155534"/>
                  </a:lnTo>
                  <a:lnTo>
                    <a:pt x="2822106" y="141137"/>
                  </a:lnTo>
                  <a:lnTo>
                    <a:pt x="2772667" y="127300"/>
                  </a:lnTo>
                  <a:lnTo>
                    <a:pt x="2721086" y="114044"/>
                  </a:lnTo>
                  <a:lnTo>
                    <a:pt x="2667425" y="101395"/>
                  </a:lnTo>
                  <a:lnTo>
                    <a:pt x="2611744" y="89373"/>
                  </a:lnTo>
                  <a:lnTo>
                    <a:pt x="2554103" y="78003"/>
                  </a:lnTo>
                  <a:lnTo>
                    <a:pt x="2494564" y="67307"/>
                  </a:lnTo>
                  <a:lnTo>
                    <a:pt x="2433186" y="57308"/>
                  </a:lnTo>
                  <a:lnTo>
                    <a:pt x="2370031" y="48029"/>
                  </a:lnTo>
                  <a:lnTo>
                    <a:pt x="2305160" y="39493"/>
                  </a:lnTo>
                  <a:lnTo>
                    <a:pt x="2238633" y="31724"/>
                  </a:lnTo>
                  <a:lnTo>
                    <a:pt x="2170510" y="24744"/>
                  </a:lnTo>
                  <a:lnTo>
                    <a:pt x="2100853" y="18575"/>
                  </a:lnTo>
                  <a:lnTo>
                    <a:pt x="2029721" y="13242"/>
                  </a:lnTo>
                  <a:lnTo>
                    <a:pt x="1957177" y="8766"/>
                  </a:lnTo>
                  <a:lnTo>
                    <a:pt x="1883280" y="5172"/>
                  </a:lnTo>
                  <a:lnTo>
                    <a:pt x="1816305" y="2731"/>
                  </a:lnTo>
                  <a:lnTo>
                    <a:pt x="1749613" y="1063"/>
                  </a:lnTo>
                  <a:lnTo>
                    <a:pt x="1683266" y="157"/>
                  </a:lnTo>
                  <a:lnTo>
                    <a:pt x="1617323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48" y="2667345"/>
              <a:ext cx="3277235" cy="1374140"/>
            </a:xfrm>
            <a:custGeom>
              <a:avLst/>
              <a:gdLst/>
              <a:ahLst/>
              <a:cxnLst/>
              <a:rect l="l" t="t" r="r" b="b"/>
              <a:pathLst>
                <a:path w="3277235" h="1374139">
                  <a:moveTo>
                    <a:pt x="1776079" y="1373965"/>
                  </a:moveTo>
                  <a:lnTo>
                    <a:pt x="1393377" y="909298"/>
                  </a:lnTo>
                  <a:lnTo>
                    <a:pt x="1319481" y="905703"/>
                  </a:lnTo>
                  <a:lnTo>
                    <a:pt x="1246937" y="901228"/>
                  </a:lnTo>
                  <a:lnTo>
                    <a:pt x="1175807" y="895894"/>
                  </a:lnTo>
                  <a:lnTo>
                    <a:pt x="1106151" y="889726"/>
                  </a:lnTo>
                  <a:lnTo>
                    <a:pt x="1038029" y="882745"/>
                  </a:lnTo>
                  <a:lnTo>
                    <a:pt x="971502" y="874976"/>
                  </a:lnTo>
                  <a:lnTo>
                    <a:pt x="906631" y="866440"/>
                  </a:lnTo>
                  <a:lnTo>
                    <a:pt x="843477" y="857162"/>
                  </a:lnTo>
                  <a:lnTo>
                    <a:pt x="782100" y="847163"/>
                  </a:lnTo>
                  <a:lnTo>
                    <a:pt x="722562" y="836467"/>
                  </a:lnTo>
                  <a:lnTo>
                    <a:pt x="664921" y="825096"/>
                  </a:lnTo>
                  <a:lnTo>
                    <a:pt x="609241" y="813075"/>
                  </a:lnTo>
                  <a:lnTo>
                    <a:pt x="555580" y="800425"/>
                  </a:lnTo>
                  <a:lnTo>
                    <a:pt x="503999" y="787170"/>
                  </a:lnTo>
                  <a:lnTo>
                    <a:pt x="454560" y="773332"/>
                  </a:lnTo>
                  <a:lnTo>
                    <a:pt x="407324" y="758935"/>
                  </a:lnTo>
                  <a:lnTo>
                    <a:pt x="362349" y="744001"/>
                  </a:lnTo>
                  <a:lnTo>
                    <a:pt x="319698" y="728554"/>
                  </a:lnTo>
                  <a:lnTo>
                    <a:pt x="279432" y="712617"/>
                  </a:lnTo>
                  <a:lnTo>
                    <a:pt x="241610" y="696212"/>
                  </a:lnTo>
                  <a:lnTo>
                    <a:pt x="206293" y="679362"/>
                  </a:lnTo>
                  <a:lnTo>
                    <a:pt x="143418" y="644420"/>
                  </a:lnTo>
                  <a:lnTo>
                    <a:pt x="91294" y="607976"/>
                  </a:lnTo>
                  <a:lnTo>
                    <a:pt x="50404" y="570212"/>
                  </a:lnTo>
                  <a:lnTo>
                    <a:pt x="21235" y="531313"/>
                  </a:lnTo>
                  <a:lnTo>
                    <a:pt x="4271" y="491462"/>
                  </a:lnTo>
                  <a:lnTo>
                    <a:pt x="0" y="450843"/>
                  </a:lnTo>
                  <a:lnTo>
                    <a:pt x="2774" y="430303"/>
                  </a:lnTo>
                  <a:lnTo>
                    <a:pt x="18450" y="388877"/>
                  </a:lnTo>
                  <a:lnTo>
                    <a:pt x="43909" y="352027"/>
                  </a:lnTo>
                  <a:lnTo>
                    <a:pt x="79383" y="316444"/>
                  </a:lnTo>
                  <a:lnTo>
                    <a:pt x="124392" y="282227"/>
                  </a:lnTo>
                  <a:lnTo>
                    <a:pt x="178456" y="249474"/>
                  </a:lnTo>
                  <a:lnTo>
                    <a:pt x="241094" y="218284"/>
                  </a:lnTo>
                  <a:lnTo>
                    <a:pt x="311827" y="188756"/>
                  </a:lnTo>
                  <a:lnTo>
                    <a:pt x="350079" y="174647"/>
                  </a:lnTo>
                  <a:lnTo>
                    <a:pt x="390175" y="160989"/>
                  </a:lnTo>
                  <a:lnTo>
                    <a:pt x="432055" y="147797"/>
                  </a:lnTo>
                  <a:lnTo>
                    <a:pt x="475659" y="135082"/>
                  </a:lnTo>
                  <a:lnTo>
                    <a:pt x="520926" y="122856"/>
                  </a:lnTo>
                  <a:lnTo>
                    <a:pt x="567797" y="111132"/>
                  </a:lnTo>
                  <a:lnTo>
                    <a:pt x="616212" y="99922"/>
                  </a:lnTo>
                  <a:lnTo>
                    <a:pt x="666110" y="89239"/>
                  </a:lnTo>
                  <a:lnTo>
                    <a:pt x="717432" y="79095"/>
                  </a:lnTo>
                  <a:lnTo>
                    <a:pt x="770118" y="69503"/>
                  </a:lnTo>
                  <a:lnTo>
                    <a:pt x="824108" y="60473"/>
                  </a:lnTo>
                  <a:lnTo>
                    <a:pt x="879342" y="52020"/>
                  </a:lnTo>
                  <a:lnTo>
                    <a:pt x="935759" y="44155"/>
                  </a:lnTo>
                  <a:lnTo>
                    <a:pt x="993300" y="36891"/>
                  </a:lnTo>
                  <a:lnTo>
                    <a:pt x="1051905" y="30240"/>
                  </a:lnTo>
                  <a:lnTo>
                    <a:pt x="1111514" y="24214"/>
                  </a:lnTo>
                  <a:lnTo>
                    <a:pt x="1172067" y="18825"/>
                  </a:lnTo>
                  <a:lnTo>
                    <a:pt x="1233503" y="14087"/>
                  </a:lnTo>
                  <a:lnTo>
                    <a:pt x="1295764" y="10011"/>
                  </a:lnTo>
                  <a:lnTo>
                    <a:pt x="1358788" y="6610"/>
                  </a:lnTo>
                  <a:lnTo>
                    <a:pt x="1422516" y="3896"/>
                  </a:lnTo>
                  <a:lnTo>
                    <a:pt x="1486888" y="1881"/>
                  </a:lnTo>
                  <a:lnTo>
                    <a:pt x="1551843" y="578"/>
                  </a:lnTo>
                  <a:lnTo>
                    <a:pt x="1617323" y="0"/>
                  </a:lnTo>
                  <a:lnTo>
                    <a:pt x="1683266" y="157"/>
                  </a:lnTo>
                  <a:lnTo>
                    <a:pt x="1749613" y="1063"/>
                  </a:lnTo>
                  <a:lnTo>
                    <a:pt x="1816305" y="2731"/>
                  </a:lnTo>
                  <a:lnTo>
                    <a:pt x="1883280" y="5172"/>
                  </a:lnTo>
                  <a:lnTo>
                    <a:pt x="1957177" y="8766"/>
                  </a:lnTo>
                  <a:lnTo>
                    <a:pt x="2029721" y="13242"/>
                  </a:lnTo>
                  <a:lnTo>
                    <a:pt x="2100853" y="18575"/>
                  </a:lnTo>
                  <a:lnTo>
                    <a:pt x="2170510" y="24744"/>
                  </a:lnTo>
                  <a:lnTo>
                    <a:pt x="2238633" y="31724"/>
                  </a:lnTo>
                  <a:lnTo>
                    <a:pt x="2305160" y="39493"/>
                  </a:lnTo>
                  <a:lnTo>
                    <a:pt x="2370031" y="48029"/>
                  </a:lnTo>
                  <a:lnTo>
                    <a:pt x="2433186" y="57308"/>
                  </a:lnTo>
                  <a:lnTo>
                    <a:pt x="2494564" y="67307"/>
                  </a:lnTo>
                  <a:lnTo>
                    <a:pt x="2554103" y="78003"/>
                  </a:lnTo>
                  <a:lnTo>
                    <a:pt x="2611744" y="89373"/>
                  </a:lnTo>
                  <a:lnTo>
                    <a:pt x="2667425" y="101395"/>
                  </a:lnTo>
                  <a:lnTo>
                    <a:pt x="2721086" y="114044"/>
                  </a:lnTo>
                  <a:lnTo>
                    <a:pt x="2772667" y="127300"/>
                  </a:lnTo>
                  <a:lnTo>
                    <a:pt x="2822106" y="141137"/>
                  </a:lnTo>
                  <a:lnTo>
                    <a:pt x="2869344" y="155534"/>
                  </a:lnTo>
                  <a:lnTo>
                    <a:pt x="2914318" y="170468"/>
                  </a:lnTo>
                  <a:lnTo>
                    <a:pt x="2956969" y="185915"/>
                  </a:lnTo>
                  <a:lnTo>
                    <a:pt x="2997236" y="201853"/>
                  </a:lnTo>
                  <a:lnTo>
                    <a:pt x="3035059" y="218258"/>
                  </a:lnTo>
                  <a:lnTo>
                    <a:pt x="3070376" y="235108"/>
                  </a:lnTo>
                  <a:lnTo>
                    <a:pt x="3133250" y="270049"/>
                  </a:lnTo>
                  <a:lnTo>
                    <a:pt x="3185375" y="306493"/>
                  </a:lnTo>
                  <a:lnTo>
                    <a:pt x="3226265" y="344257"/>
                  </a:lnTo>
                  <a:lnTo>
                    <a:pt x="3255435" y="383156"/>
                  </a:lnTo>
                  <a:lnTo>
                    <a:pt x="3272398" y="423007"/>
                  </a:lnTo>
                  <a:lnTo>
                    <a:pt x="3276670" y="463626"/>
                  </a:lnTo>
                  <a:lnTo>
                    <a:pt x="3273895" y="484166"/>
                  </a:lnTo>
                  <a:lnTo>
                    <a:pt x="3258220" y="525592"/>
                  </a:lnTo>
                  <a:lnTo>
                    <a:pt x="3229692" y="565932"/>
                  </a:lnTo>
                  <a:lnTo>
                    <a:pt x="3188863" y="604936"/>
                  </a:lnTo>
                  <a:lnTo>
                    <a:pt x="3136298" y="642433"/>
                  </a:lnTo>
                  <a:lnTo>
                    <a:pt x="3072563" y="678252"/>
                  </a:lnTo>
                  <a:lnTo>
                    <a:pt x="3036683" y="695477"/>
                  </a:lnTo>
                  <a:lnTo>
                    <a:pt x="2998222" y="712219"/>
                  </a:lnTo>
                  <a:lnTo>
                    <a:pt x="2957251" y="728456"/>
                  </a:lnTo>
                  <a:lnTo>
                    <a:pt x="2913842" y="744165"/>
                  </a:lnTo>
                  <a:lnTo>
                    <a:pt x="2868063" y="759326"/>
                  </a:lnTo>
                  <a:lnTo>
                    <a:pt x="2819987" y="773917"/>
                  </a:lnTo>
                  <a:lnTo>
                    <a:pt x="2769683" y="787917"/>
                  </a:lnTo>
                  <a:lnTo>
                    <a:pt x="2717223" y="801304"/>
                  </a:lnTo>
                  <a:lnTo>
                    <a:pt x="2662677" y="814056"/>
                  </a:lnTo>
                  <a:lnTo>
                    <a:pt x="2606115" y="826153"/>
                  </a:lnTo>
                  <a:lnTo>
                    <a:pt x="2547609" y="837573"/>
                  </a:lnTo>
                  <a:lnTo>
                    <a:pt x="2487229" y="848295"/>
                  </a:lnTo>
                  <a:lnTo>
                    <a:pt x="2425046" y="858296"/>
                  </a:lnTo>
                  <a:lnTo>
                    <a:pt x="2361131" y="867556"/>
                  </a:lnTo>
                  <a:lnTo>
                    <a:pt x="2295554" y="876053"/>
                  </a:lnTo>
                  <a:lnTo>
                    <a:pt x="2228385" y="883765"/>
                  </a:lnTo>
                  <a:lnTo>
                    <a:pt x="2159696" y="890672"/>
                  </a:lnTo>
                  <a:lnTo>
                    <a:pt x="2089557" y="896752"/>
                  </a:lnTo>
                  <a:lnTo>
                    <a:pt x="2018039" y="901982"/>
                  </a:lnTo>
                  <a:lnTo>
                    <a:pt x="1776079" y="137396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729519" y="2827073"/>
            <a:ext cx="18180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" marR="5080" indent="-6985">
              <a:lnSpc>
                <a:spcPct val="100000"/>
              </a:lnSpc>
              <a:spcBef>
                <a:spcPts val="95"/>
              </a:spcBef>
            </a:pPr>
            <a:r>
              <a:rPr sz="2000" spc="-60" dirty="0">
                <a:latin typeface="Arial"/>
                <a:cs typeface="Arial"/>
              </a:rPr>
              <a:t>Test </a:t>
            </a:r>
            <a:r>
              <a:rPr sz="2000" spc="-5" dirty="0">
                <a:latin typeface="Arial"/>
                <a:cs typeface="Arial"/>
              </a:rPr>
              <a:t>all possible </a:t>
            </a:r>
            <a:r>
              <a:rPr sz="2000" spc="-54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combinations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of</a:t>
            </a:r>
            <a:endParaRPr sz="20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435187" y="3436571"/>
            <a:ext cx="4064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Arial"/>
                <a:cs typeface="Arial"/>
              </a:rPr>
              <a:t>T</a:t>
            </a:r>
            <a:r>
              <a:rPr sz="2000" spc="-5" dirty="0">
                <a:latin typeface="Arial"/>
                <a:cs typeface="Arial"/>
              </a:rPr>
              <a:t>/F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320137" y="2433909"/>
            <a:ext cx="4829810" cy="1303655"/>
            <a:chOff x="4320137" y="2433909"/>
            <a:chExt cx="4829810" cy="1303655"/>
          </a:xfrm>
        </p:grpSpPr>
        <p:sp>
          <p:nvSpPr>
            <p:cNvPr id="44" name="object 44"/>
            <p:cNvSpPr/>
            <p:nvPr/>
          </p:nvSpPr>
          <p:spPr>
            <a:xfrm>
              <a:off x="4324899" y="2438671"/>
              <a:ext cx="4820285" cy="1294130"/>
            </a:xfrm>
            <a:custGeom>
              <a:avLst/>
              <a:gdLst/>
              <a:ahLst/>
              <a:cxnLst/>
              <a:rect l="l" t="t" r="r" b="b"/>
              <a:pathLst>
                <a:path w="4820284" h="1294129">
                  <a:moveTo>
                    <a:pt x="3130579" y="0"/>
                  </a:moveTo>
                  <a:lnTo>
                    <a:pt x="3073943" y="427"/>
                  </a:lnTo>
                  <a:lnTo>
                    <a:pt x="3017231" y="1469"/>
                  </a:lnTo>
                  <a:lnTo>
                    <a:pt x="2960492" y="3133"/>
                  </a:lnTo>
                  <a:lnTo>
                    <a:pt x="2903774" y="5423"/>
                  </a:lnTo>
                  <a:lnTo>
                    <a:pt x="2847122" y="8344"/>
                  </a:lnTo>
                  <a:lnTo>
                    <a:pt x="2790586" y="11901"/>
                  </a:lnTo>
                  <a:lnTo>
                    <a:pt x="2734212" y="16099"/>
                  </a:lnTo>
                  <a:lnTo>
                    <a:pt x="2678048" y="20944"/>
                  </a:lnTo>
                  <a:lnTo>
                    <a:pt x="2622141" y="26440"/>
                  </a:lnTo>
                  <a:lnTo>
                    <a:pt x="2566540" y="32593"/>
                  </a:lnTo>
                  <a:lnTo>
                    <a:pt x="2511291" y="39409"/>
                  </a:lnTo>
                  <a:lnTo>
                    <a:pt x="2456441" y="46891"/>
                  </a:lnTo>
                  <a:lnTo>
                    <a:pt x="2402039" y="55045"/>
                  </a:lnTo>
                  <a:lnTo>
                    <a:pt x="2332059" y="66666"/>
                  </a:lnTo>
                  <a:lnTo>
                    <a:pt x="2264511" y="79181"/>
                  </a:lnTo>
                  <a:lnTo>
                    <a:pt x="2199431" y="92555"/>
                  </a:lnTo>
                  <a:lnTo>
                    <a:pt x="2136856" y="106755"/>
                  </a:lnTo>
                  <a:lnTo>
                    <a:pt x="2076823" y="121747"/>
                  </a:lnTo>
                  <a:lnTo>
                    <a:pt x="2019368" y="137495"/>
                  </a:lnTo>
                  <a:lnTo>
                    <a:pt x="1964528" y="153966"/>
                  </a:lnTo>
                  <a:lnTo>
                    <a:pt x="1912339" y="171125"/>
                  </a:lnTo>
                  <a:lnTo>
                    <a:pt x="1862839" y="188938"/>
                  </a:lnTo>
                  <a:lnTo>
                    <a:pt x="1816063" y="207371"/>
                  </a:lnTo>
                  <a:lnTo>
                    <a:pt x="1772049" y="226390"/>
                  </a:lnTo>
                  <a:lnTo>
                    <a:pt x="1730833" y="245959"/>
                  </a:lnTo>
                  <a:lnTo>
                    <a:pt x="1692452" y="266045"/>
                  </a:lnTo>
                  <a:lnTo>
                    <a:pt x="1656942" y="286614"/>
                  </a:lnTo>
                  <a:lnTo>
                    <a:pt x="1624340" y="307632"/>
                  </a:lnTo>
                  <a:lnTo>
                    <a:pt x="1568006" y="350873"/>
                  </a:lnTo>
                  <a:lnTo>
                    <a:pt x="1523743" y="395497"/>
                  </a:lnTo>
                  <a:lnTo>
                    <a:pt x="1491845" y="441227"/>
                  </a:lnTo>
                  <a:lnTo>
                    <a:pt x="1472603" y="487791"/>
                  </a:lnTo>
                  <a:lnTo>
                    <a:pt x="1466312" y="534912"/>
                  </a:lnTo>
                  <a:lnTo>
                    <a:pt x="1468115" y="558597"/>
                  </a:lnTo>
                  <a:lnTo>
                    <a:pt x="1481799" y="606042"/>
                  </a:lnTo>
                  <a:lnTo>
                    <a:pt x="1509165" y="653359"/>
                  </a:lnTo>
                  <a:lnTo>
                    <a:pt x="1550507" y="700274"/>
                  </a:lnTo>
                  <a:lnTo>
                    <a:pt x="1606118" y="746513"/>
                  </a:lnTo>
                  <a:lnTo>
                    <a:pt x="1639366" y="769293"/>
                  </a:lnTo>
                  <a:lnTo>
                    <a:pt x="0" y="1293549"/>
                  </a:lnTo>
                  <a:lnTo>
                    <a:pt x="2026462" y="931358"/>
                  </a:lnTo>
                  <a:lnTo>
                    <a:pt x="2068276" y="942853"/>
                  </a:lnTo>
                  <a:lnTo>
                    <a:pt x="2111037" y="953852"/>
                  </a:lnTo>
                  <a:lnTo>
                    <a:pt x="2154702" y="964352"/>
                  </a:lnTo>
                  <a:lnTo>
                    <a:pt x="2199231" y="974351"/>
                  </a:lnTo>
                  <a:lnTo>
                    <a:pt x="2244583" y="983848"/>
                  </a:lnTo>
                  <a:lnTo>
                    <a:pt x="2290717" y="992842"/>
                  </a:lnTo>
                  <a:lnTo>
                    <a:pt x="2337591" y="1001330"/>
                  </a:lnTo>
                  <a:lnTo>
                    <a:pt x="2385165" y="1009310"/>
                  </a:lnTo>
                  <a:lnTo>
                    <a:pt x="2433397" y="1016781"/>
                  </a:lnTo>
                  <a:lnTo>
                    <a:pt x="2482246" y="1023741"/>
                  </a:lnTo>
                  <a:lnTo>
                    <a:pt x="2531671" y="1030188"/>
                  </a:lnTo>
                  <a:lnTo>
                    <a:pt x="2581631" y="1036121"/>
                  </a:lnTo>
                  <a:lnTo>
                    <a:pt x="2632085" y="1041537"/>
                  </a:lnTo>
                  <a:lnTo>
                    <a:pt x="2682991" y="1046435"/>
                  </a:lnTo>
                  <a:lnTo>
                    <a:pt x="2734309" y="1050813"/>
                  </a:lnTo>
                  <a:lnTo>
                    <a:pt x="2785997" y="1054669"/>
                  </a:lnTo>
                  <a:lnTo>
                    <a:pt x="2838014" y="1058002"/>
                  </a:lnTo>
                  <a:lnTo>
                    <a:pt x="2890319" y="1060809"/>
                  </a:lnTo>
                  <a:lnTo>
                    <a:pt x="2942872" y="1063090"/>
                  </a:lnTo>
                  <a:lnTo>
                    <a:pt x="2995629" y="1064841"/>
                  </a:lnTo>
                  <a:lnTo>
                    <a:pt x="3048552" y="1066062"/>
                  </a:lnTo>
                  <a:lnTo>
                    <a:pt x="3101598" y="1066750"/>
                  </a:lnTo>
                  <a:lnTo>
                    <a:pt x="3154726" y="1066904"/>
                  </a:lnTo>
                  <a:lnTo>
                    <a:pt x="3207895" y="1066522"/>
                  </a:lnTo>
                  <a:lnTo>
                    <a:pt x="3261065" y="1065602"/>
                  </a:lnTo>
                  <a:lnTo>
                    <a:pt x="3314193" y="1064143"/>
                  </a:lnTo>
                  <a:lnTo>
                    <a:pt x="3367240" y="1062142"/>
                  </a:lnTo>
                  <a:lnTo>
                    <a:pt x="3420162" y="1059598"/>
                  </a:lnTo>
                  <a:lnTo>
                    <a:pt x="3472921" y="1056509"/>
                  </a:lnTo>
                  <a:lnTo>
                    <a:pt x="3525474" y="1052873"/>
                  </a:lnTo>
                  <a:lnTo>
                    <a:pt x="3577780" y="1048689"/>
                  </a:lnTo>
                  <a:lnTo>
                    <a:pt x="3629798" y="1043954"/>
                  </a:lnTo>
                  <a:lnTo>
                    <a:pt x="3681487" y="1038668"/>
                  </a:lnTo>
                  <a:lnTo>
                    <a:pt x="3732805" y="1032827"/>
                  </a:lnTo>
                  <a:lnTo>
                    <a:pt x="3783713" y="1026431"/>
                  </a:lnTo>
                  <a:lnTo>
                    <a:pt x="3834168" y="1019478"/>
                  </a:lnTo>
                  <a:lnTo>
                    <a:pt x="3884129" y="1011965"/>
                  </a:lnTo>
                  <a:lnTo>
                    <a:pt x="3954110" y="1000345"/>
                  </a:lnTo>
                  <a:lnTo>
                    <a:pt x="4021658" y="987831"/>
                  </a:lnTo>
                  <a:lnTo>
                    <a:pt x="4086738" y="974457"/>
                  </a:lnTo>
                  <a:lnTo>
                    <a:pt x="4149313" y="960258"/>
                  </a:lnTo>
                  <a:lnTo>
                    <a:pt x="4209346" y="945267"/>
                  </a:lnTo>
                  <a:lnTo>
                    <a:pt x="4266801" y="929520"/>
                  </a:lnTo>
                  <a:lnTo>
                    <a:pt x="4321641" y="913049"/>
                  </a:lnTo>
                  <a:lnTo>
                    <a:pt x="4373830" y="895890"/>
                  </a:lnTo>
                  <a:lnTo>
                    <a:pt x="4423330" y="878077"/>
                  </a:lnTo>
                  <a:lnTo>
                    <a:pt x="4470105" y="859644"/>
                  </a:lnTo>
                  <a:lnTo>
                    <a:pt x="4514119" y="840626"/>
                  </a:lnTo>
                  <a:lnTo>
                    <a:pt x="4555335" y="821057"/>
                  </a:lnTo>
                  <a:lnTo>
                    <a:pt x="4593717" y="800970"/>
                  </a:lnTo>
                  <a:lnTo>
                    <a:pt x="4629227" y="780401"/>
                  </a:lnTo>
                  <a:lnTo>
                    <a:pt x="4661829" y="759384"/>
                  </a:lnTo>
                  <a:lnTo>
                    <a:pt x="4718163" y="716141"/>
                  </a:lnTo>
                  <a:lnTo>
                    <a:pt x="4762426" y="671517"/>
                  </a:lnTo>
                  <a:lnTo>
                    <a:pt x="4794324" y="625786"/>
                  </a:lnTo>
                  <a:lnTo>
                    <a:pt x="4813565" y="579222"/>
                  </a:lnTo>
                  <a:lnTo>
                    <a:pt x="4819856" y="532100"/>
                  </a:lnTo>
                  <a:lnTo>
                    <a:pt x="4818054" y="508415"/>
                  </a:lnTo>
                  <a:lnTo>
                    <a:pt x="4804370" y="460970"/>
                  </a:lnTo>
                  <a:lnTo>
                    <a:pt x="4777004" y="413652"/>
                  </a:lnTo>
                  <a:lnTo>
                    <a:pt x="4735661" y="366736"/>
                  </a:lnTo>
                  <a:lnTo>
                    <a:pt x="4680050" y="320497"/>
                  </a:lnTo>
                  <a:lnTo>
                    <a:pt x="4646803" y="297717"/>
                  </a:lnTo>
                  <a:lnTo>
                    <a:pt x="4590104" y="264140"/>
                  </a:lnTo>
                  <a:lnTo>
                    <a:pt x="4527029" y="232370"/>
                  </a:lnTo>
                  <a:lnTo>
                    <a:pt x="4457957" y="202446"/>
                  </a:lnTo>
                  <a:lnTo>
                    <a:pt x="4421290" y="188189"/>
                  </a:lnTo>
                  <a:lnTo>
                    <a:pt x="4383267" y="174410"/>
                  </a:lnTo>
                  <a:lnTo>
                    <a:pt x="4343934" y="161113"/>
                  </a:lnTo>
                  <a:lnTo>
                    <a:pt x="4303339" y="148303"/>
                  </a:lnTo>
                  <a:lnTo>
                    <a:pt x="4261530" y="135986"/>
                  </a:lnTo>
                  <a:lnTo>
                    <a:pt x="4218554" y="124166"/>
                  </a:lnTo>
                  <a:lnTo>
                    <a:pt x="4174459" y="112849"/>
                  </a:lnTo>
                  <a:lnTo>
                    <a:pt x="4129291" y="102040"/>
                  </a:lnTo>
                  <a:lnTo>
                    <a:pt x="4083099" y="91744"/>
                  </a:lnTo>
                  <a:lnTo>
                    <a:pt x="4035930" y="81967"/>
                  </a:lnTo>
                  <a:lnTo>
                    <a:pt x="3987832" y="72712"/>
                  </a:lnTo>
                  <a:lnTo>
                    <a:pt x="3938851" y="63986"/>
                  </a:lnTo>
                  <a:lnTo>
                    <a:pt x="3889036" y="55794"/>
                  </a:lnTo>
                  <a:lnTo>
                    <a:pt x="3838434" y="48140"/>
                  </a:lnTo>
                  <a:lnTo>
                    <a:pt x="3787092" y="41030"/>
                  </a:lnTo>
                  <a:lnTo>
                    <a:pt x="3735058" y="34469"/>
                  </a:lnTo>
                  <a:lnTo>
                    <a:pt x="3682379" y="28463"/>
                  </a:lnTo>
                  <a:lnTo>
                    <a:pt x="3629103" y="23015"/>
                  </a:lnTo>
                  <a:lnTo>
                    <a:pt x="3575277" y="18132"/>
                  </a:lnTo>
                  <a:lnTo>
                    <a:pt x="3520949" y="13818"/>
                  </a:lnTo>
                  <a:lnTo>
                    <a:pt x="3466166" y="10079"/>
                  </a:lnTo>
                  <a:lnTo>
                    <a:pt x="3410977" y="6920"/>
                  </a:lnTo>
                  <a:lnTo>
                    <a:pt x="3355427" y="4345"/>
                  </a:lnTo>
                  <a:lnTo>
                    <a:pt x="3299565" y="2361"/>
                  </a:lnTo>
                  <a:lnTo>
                    <a:pt x="3243438" y="972"/>
                  </a:lnTo>
                  <a:lnTo>
                    <a:pt x="3187093" y="183"/>
                  </a:lnTo>
                  <a:lnTo>
                    <a:pt x="3130579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324899" y="2438671"/>
              <a:ext cx="4820285" cy="1294130"/>
            </a:xfrm>
            <a:custGeom>
              <a:avLst/>
              <a:gdLst/>
              <a:ahLst/>
              <a:cxnLst/>
              <a:rect l="l" t="t" r="r" b="b"/>
              <a:pathLst>
                <a:path w="4820284" h="1294129">
                  <a:moveTo>
                    <a:pt x="0" y="1293549"/>
                  </a:moveTo>
                  <a:lnTo>
                    <a:pt x="1639366" y="769293"/>
                  </a:lnTo>
                  <a:lnTo>
                    <a:pt x="1606118" y="746513"/>
                  </a:lnTo>
                  <a:lnTo>
                    <a:pt x="1576511" y="723495"/>
                  </a:lnTo>
                  <a:lnTo>
                    <a:pt x="1528071" y="676884"/>
                  </a:lnTo>
                  <a:lnTo>
                    <a:pt x="1493753" y="629733"/>
                  </a:lnTo>
                  <a:lnTo>
                    <a:pt x="1473265" y="582318"/>
                  </a:lnTo>
                  <a:lnTo>
                    <a:pt x="1466312" y="534912"/>
                  </a:lnTo>
                  <a:lnTo>
                    <a:pt x="1467821" y="511299"/>
                  </a:lnTo>
                  <a:lnTo>
                    <a:pt x="1480624" y="464422"/>
                  </a:lnTo>
                  <a:lnTo>
                    <a:pt x="1506230" y="418241"/>
                  </a:lnTo>
                  <a:lnTo>
                    <a:pt x="1544347" y="373030"/>
                  </a:lnTo>
                  <a:lnTo>
                    <a:pt x="1594682" y="329063"/>
                  </a:lnTo>
                  <a:lnTo>
                    <a:pt x="1656942" y="286614"/>
                  </a:lnTo>
                  <a:lnTo>
                    <a:pt x="1692452" y="266045"/>
                  </a:lnTo>
                  <a:lnTo>
                    <a:pt x="1730833" y="245959"/>
                  </a:lnTo>
                  <a:lnTo>
                    <a:pt x="1772049" y="226390"/>
                  </a:lnTo>
                  <a:lnTo>
                    <a:pt x="1816063" y="207371"/>
                  </a:lnTo>
                  <a:lnTo>
                    <a:pt x="1862839" y="188938"/>
                  </a:lnTo>
                  <a:lnTo>
                    <a:pt x="1912339" y="171125"/>
                  </a:lnTo>
                  <a:lnTo>
                    <a:pt x="1964528" y="153966"/>
                  </a:lnTo>
                  <a:lnTo>
                    <a:pt x="2019368" y="137495"/>
                  </a:lnTo>
                  <a:lnTo>
                    <a:pt x="2076823" y="121747"/>
                  </a:lnTo>
                  <a:lnTo>
                    <a:pt x="2136856" y="106755"/>
                  </a:lnTo>
                  <a:lnTo>
                    <a:pt x="2199431" y="92555"/>
                  </a:lnTo>
                  <a:lnTo>
                    <a:pt x="2264511" y="79181"/>
                  </a:lnTo>
                  <a:lnTo>
                    <a:pt x="2332059" y="66666"/>
                  </a:lnTo>
                  <a:lnTo>
                    <a:pt x="2402039" y="55045"/>
                  </a:lnTo>
                  <a:lnTo>
                    <a:pt x="2456441" y="46891"/>
                  </a:lnTo>
                  <a:lnTo>
                    <a:pt x="2511291" y="39409"/>
                  </a:lnTo>
                  <a:lnTo>
                    <a:pt x="2566540" y="32593"/>
                  </a:lnTo>
                  <a:lnTo>
                    <a:pt x="2622141" y="26440"/>
                  </a:lnTo>
                  <a:lnTo>
                    <a:pt x="2678048" y="20944"/>
                  </a:lnTo>
                  <a:lnTo>
                    <a:pt x="2734212" y="16099"/>
                  </a:lnTo>
                  <a:lnTo>
                    <a:pt x="2790586" y="11901"/>
                  </a:lnTo>
                  <a:lnTo>
                    <a:pt x="2847122" y="8344"/>
                  </a:lnTo>
                  <a:lnTo>
                    <a:pt x="2903774" y="5423"/>
                  </a:lnTo>
                  <a:lnTo>
                    <a:pt x="2960492" y="3133"/>
                  </a:lnTo>
                  <a:lnTo>
                    <a:pt x="3017231" y="1469"/>
                  </a:lnTo>
                  <a:lnTo>
                    <a:pt x="3073943" y="427"/>
                  </a:lnTo>
                  <a:lnTo>
                    <a:pt x="3130579" y="0"/>
                  </a:lnTo>
                  <a:lnTo>
                    <a:pt x="3187093" y="183"/>
                  </a:lnTo>
                  <a:lnTo>
                    <a:pt x="3243438" y="972"/>
                  </a:lnTo>
                  <a:lnTo>
                    <a:pt x="3299565" y="2361"/>
                  </a:lnTo>
                  <a:lnTo>
                    <a:pt x="3355427" y="4345"/>
                  </a:lnTo>
                  <a:lnTo>
                    <a:pt x="3410977" y="6920"/>
                  </a:lnTo>
                  <a:lnTo>
                    <a:pt x="3466166" y="10079"/>
                  </a:lnTo>
                  <a:lnTo>
                    <a:pt x="3520949" y="13818"/>
                  </a:lnTo>
                  <a:lnTo>
                    <a:pt x="3575277" y="18132"/>
                  </a:lnTo>
                  <a:lnTo>
                    <a:pt x="3629103" y="23015"/>
                  </a:lnTo>
                  <a:lnTo>
                    <a:pt x="3682379" y="28463"/>
                  </a:lnTo>
                  <a:lnTo>
                    <a:pt x="3735058" y="34469"/>
                  </a:lnTo>
                  <a:lnTo>
                    <a:pt x="3787092" y="41030"/>
                  </a:lnTo>
                  <a:lnTo>
                    <a:pt x="3838434" y="48140"/>
                  </a:lnTo>
                  <a:lnTo>
                    <a:pt x="3889036" y="55794"/>
                  </a:lnTo>
                  <a:lnTo>
                    <a:pt x="3938851" y="63986"/>
                  </a:lnTo>
                  <a:lnTo>
                    <a:pt x="3987832" y="72712"/>
                  </a:lnTo>
                  <a:lnTo>
                    <a:pt x="4035930" y="81967"/>
                  </a:lnTo>
                  <a:lnTo>
                    <a:pt x="4083099" y="91744"/>
                  </a:lnTo>
                  <a:lnTo>
                    <a:pt x="4129291" y="102040"/>
                  </a:lnTo>
                  <a:lnTo>
                    <a:pt x="4174459" y="112849"/>
                  </a:lnTo>
                  <a:lnTo>
                    <a:pt x="4218554" y="124166"/>
                  </a:lnTo>
                  <a:lnTo>
                    <a:pt x="4261530" y="135986"/>
                  </a:lnTo>
                  <a:lnTo>
                    <a:pt x="4303339" y="148303"/>
                  </a:lnTo>
                  <a:lnTo>
                    <a:pt x="4343934" y="161113"/>
                  </a:lnTo>
                  <a:lnTo>
                    <a:pt x="4383267" y="174410"/>
                  </a:lnTo>
                  <a:lnTo>
                    <a:pt x="4421290" y="188189"/>
                  </a:lnTo>
                  <a:lnTo>
                    <a:pt x="4457957" y="202446"/>
                  </a:lnTo>
                  <a:lnTo>
                    <a:pt x="4493219" y="217174"/>
                  </a:lnTo>
                  <a:lnTo>
                    <a:pt x="4559340" y="248027"/>
                  </a:lnTo>
                  <a:lnTo>
                    <a:pt x="4619274" y="280705"/>
                  </a:lnTo>
                  <a:lnTo>
                    <a:pt x="4680050" y="320497"/>
                  </a:lnTo>
                  <a:lnTo>
                    <a:pt x="4735661" y="366736"/>
                  </a:lnTo>
                  <a:lnTo>
                    <a:pt x="4777004" y="413652"/>
                  </a:lnTo>
                  <a:lnTo>
                    <a:pt x="4804370" y="460970"/>
                  </a:lnTo>
                  <a:lnTo>
                    <a:pt x="4818054" y="508415"/>
                  </a:lnTo>
                  <a:lnTo>
                    <a:pt x="4819856" y="532100"/>
                  </a:lnTo>
                  <a:lnTo>
                    <a:pt x="4818348" y="555714"/>
                  </a:lnTo>
                  <a:lnTo>
                    <a:pt x="4805545" y="602591"/>
                  </a:lnTo>
                  <a:lnTo>
                    <a:pt x="4779939" y="648773"/>
                  </a:lnTo>
                  <a:lnTo>
                    <a:pt x="4741821" y="693985"/>
                  </a:lnTo>
                  <a:lnTo>
                    <a:pt x="4691486" y="737952"/>
                  </a:lnTo>
                  <a:lnTo>
                    <a:pt x="4629227" y="780401"/>
                  </a:lnTo>
                  <a:lnTo>
                    <a:pt x="4593717" y="800970"/>
                  </a:lnTo>
                  <a:lnTo>
                    <a:pt x="4555335" y="821057"/>
                  </a:lnTo>
                  <a:lnTo>
                    <a:pt x="4514119" y="840626"/>
                  </a:lnTo>
                  <a:lnTo>
                    <a:pt x="4470105" y="859644"/>
                  </a:lnTo>
                  <a:lnTo>
                    <a:pt x="4423330" y="878077"/>
                  </a:lnTo>
                  <a:lnTo>
                    <a:pt x="4373830" y="895890"/>
                  </a:lnTo>
                  <a:lnTo>
                    <a:pt x="4321641" y="913049"/>
                  </a:lnTo>
                  <a:lnTo>
                    <a:pt x="4266801" y="929520"/>
                  </a:lnTo>
                  <a:lnTo>
                    <a:pt x="4209346" y="945267"/>
                  </a:lnTo>
                  <a:lnTo>
                    <a:pt x="4149313" y="960258"/>
                  </a:lnTo>
                  <a:lnTo>
                    <a:pt x="4086738" y="974457"/>
                  </a:lnTo>
                  <a:lnTo>
                    <a:pt x="4021658" y="987831"/>
                  </a:lnTo>
                  <a:lnTo>
                    <a:pt x="3954110" y="1000345"/>
                  </a:lnTo>
                  <a:lnTo>
                    <a:pt x="3884129" y="1011965"/>
                  </a:lnTo>
                  <a:lnTo>
                    <a:pt x="3834168" y="1019478"/>
                  </a:lnTo>
                  <a:lnTo>
                    <a:pt x="3783713" y="1026431"/>
                  </a:lnTo>
                  <a:lnTo>
                    <a:pt x="3732805" y="1032827"/>
                  </a:lnTo>
                  <a:lnTo>
                    <a:pt x="3681487" y="1038668"/>
                  </a:lnTo>
                  <a:lnTo>
                    <a:pt x="3629798" y="1043954"/>
                  </a:lnTo>
                  <a:lnTo>
                    <a:pt x="3577780" y="1048689"/>
                  </a:lnTo>
                  <a:lnTo>
                    <a:pt x="3525474" y="1052873"/>
                  </a:lnTo>
                  <a:lnTo>
                    <a:pt x="3472921" y="1056509"/>
                  </a:lnTo>
                  <a:lnTo>
                    <a:pt x="3420162" y="1059598"/>
                  </a:lnTo>
                  <a:lnTo>
                    <a:pt x="3367240" y="1062142"/>
                  </a:lnTo>
                  <a:lnTo>
                    <a:pt x="3314193" y="1064143"/>
                  </a:lnTo>
                  <a:lnTo>
                    <a:pt x="3261065" y="1065602"/>
                  </a:lnTo>
                  <a:lnTo>
                    <a:pt x="3207895" y="1066522"/>
                  </a:lnTo>
                  <a:lnTo>
                    <a:pt x="3154726" y="1066904"/>
                  </a:lnTo>
                  <a:lnTo>
                    <a:pt x="3101598" y="1066750"/>
                  </a:lnTo>
                  <a:lnTo>
                    <a:pt x="3048552" y="1066062"/>
                  </a:lnTo>
                  <a:lnTo>
                    <a:pt x="2995629" y="1064841"/>
                  </a:lnTo>
                  <a:lnTo>
                    <a:pt x="2942872" y="1063090"/>
                  </a:lnTo>
                  <a:lnTo>
                    <a:pt x="2890319" y="1060809"/>
                  </a:lnTo>
                  <a:lnTo>
                    <a:pt x="2838014" y="1058002"/>
                  </a:lnTo>
                  <a:lnTo>
                    <a:pt x="2785997" y="1054669"/>
                  </a:lnTo>
                  <a:lnTo>
                    <a:pt x="2734309" y="1050813"/>
                  </a:lnTo>
                  <a:lnTo>
                    <a:pt x="2682991" y="1046435"/>
                  </a:lnTo>
                  <a:lnTo>
                    <a:pt x="2632085" y="1041537"/>
                  </a:lnTo>
                  <a:lnTo>
                    <a:pt x="2581631" y="1036121"/>
                  </a:lnTo>
                  <a:lnTo>
                    <a:pt x="2531671" y="1030188"/>
                  </a:lnTo>
                  <a:lnTo>
                    <a:pt x="2482246" y="1023741"/>
                  </a:lnTo>
                  <a:lnTo>
                    <a:pt x="2433397" y="1016781"/>
                  </a:lnTo>
                  <a:lnTo>
                    <a:pt x="2385165" y="1009310"/>
                  </a:lnTo>
                  <a:lnTo>
                    <a:pt x="2337591" y="1001330"/>
                  </a:lnTo>
                  <a:lnTo>
                    <a:pt x="2290717" y="992842"/>
                  </a:lnTo>
                  <a:lnTo>
                    <a:pt x="2244583" y="983848"/>
                  </a:lnTo>
                  <a:lnTo>
                    <a:pt x="2199231" y="974351"/>
                  </a:lnTo>
                  <a:lnTo>
                    <a:pt x="2154702" y="964352"/>
                  </a:lnTo>
                  <a:lnTo>
                    <a:pt x="2111037" y="953852"/>
                  </a:lnTo>
                  <a:lnTo>
                    <a:pt x="2068276" y="942853"/>
                  </a:lnTo>
                  <a:lnTo>
                    <a:pt x="2026462" y="931358"/>
                  </a:lnTo>
                  <a:lnTo>
                    <a:pt x="0" y="129354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6360946" y="2619266"/>
            <a:ext cx="217678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Don’t try to do it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all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your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head!</a:t>
            </a:r>
            <a:endParaRPr sz="24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6705600" y="3581400"/>
            <a:ext cx="1828800" cy="2971800"/>
          </a:xfrm>
          <a:custGeom>
            <a:avLst/>
            <a:gdLst/>
            <a:ahLst/>
            <a:cxnLst/>
            <a:rect l="l" t="t" r="r" b="b"/>
            <a:pathLst>
              <a:path w="1828800" h="2971800">
                <a:moveTo>
                  <a:pt x="0" y="0"/>
                </a:moveTo>
                <a:lnTo>
                  <a:pt x="1828800" y="0"/>
                </a:lnTo>
                <a:lnTo>
                  <a:pt x="1828800" y="2971800"/>
                </a:lnTo>
                <a:lnTo>
                  <a:pt x="0" y="297180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FF00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72565" marR="5080" indent="-1458595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Special</a:t>
            </a:r>
            <a:r>
              <a:rPr spc="-10" dirty="0"/>
              <a:t> </a:t>
            </a:r>
            <a:r>
              <a:rPr spc="-5" dirty="0"/>
              <a:t>Types</a:t>
            </a:r>
            <a:r>
              <a:rPr dirty="0"/>
              <a:t> </a:t>
            </a:r>
            <a:r>
              <a:rPr spc="-5" dirty="0"/>
              <a:t>of Compound </a:t>
            </a:r>
            <a:r>
              <a:rPr spc="-950" dirty="0"/>
              <a:t> </a:t>
            </a:r>
            <a:r>
              <a:rPr spc="-5" dirty="0"/>
              <a:t>Propositions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097785"/>
            <a:ext cx="177545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39" y="2005838"/>
            <a:ext cx="7134859" cy="196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Times New Roman"/>
                <a:cs typeface="Times New Roman"/>
              </a:rPr>
              <a:t>Contradiction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[Always</a:t>
            </a:r>
            <a:r>
              <a:rPr sz="2000" b="1" spc="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False]: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Compound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always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false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regardless of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truth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propositions in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it.</a:t>
            </a:r>
            <a:endParaRPr sz="2000">
              <a:latin typeface="Times New Roman"/>
              <a:cs typeface="Times New Roman"/>
            </a:endParaRPr>
          </a:p>
          <a:p>
            <a:pPr marL="584200">
              <a:lnSpc>
                <a:spcPct val="100000"/>
              </a:lnSpc>
              <a:spcBef>
                <a:spcPts val="445"/>
              </a:spcBef>
            </a:pP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</a:t>
            </a: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-5" dirty="0">
                <a:latin typeface="Times New Roman"/>
                <a:cs typeface="Times New Roman"/>
              </a:rPr>
              <a:t> is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contradiction</a:t>
            </a:r>
            <a:endParaRPr sz="1800">
              <a:latin typeface="Times New Roman"/>
              <a:cs typeface="Times New Roman"/>
            </a:endParaRPr>
          </a:p>
          <a:p>
            <a:pPr marL="12700" marR="139065">
              <a:lnSpc>
                <a:spcPct val="100000"/>
              </a:lnSpc>
              <a:spcBef>
                <a:spcPts val="470"/>
              </a:spcBef>
            </a:pPr>
            <a:r>
              <a:rPr sz="2000" b="1" spc="-5" dirty="0">
                <a:latin typeface="Times New Roman"/>
                <a:cs typeface="Times New Roman"/>
              </a:rPr>
              <a:t>Tautology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[Always</a:t>
            </a:r>
            <a:r>
              <a:rPr sz="2000" b="1" spc="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true]: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compound proposition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always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regardless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truth values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it.</a:t>
            </a:r>
            <a:endParaRPr sz="20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445"/>
              </a:spcBef>
            </a:pP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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</a:t>
            </a: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-5" dirty="0">
                <a:latin typeface="Times New Roman"/>
                <a:cs typeface="Times New Roman"/>
              </a:rPr>
              <a:t> is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tautology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3097529"/>
            <a:ext cx="177545" cy="17754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4276" y="544322"/>
            <a:ext cx="725360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i="0" spc="-5" dirty="0">
                <a:latin typeface="Arial"/>
                <a:cs typeface="Arial"/>
              </a:rPr>
              <a:t>Practice</a:t>
            </a:r>
            <a:r>
              <a:rPr sz="4000" i="0" spc="-15" dirty="0">
                <a:latin typeface="Arial"/>
                <a:cs typeface="Arial"/>
              </a:rPr>
              <a:t> </a:t>
            </a:r>
            <a:r>
              <a:rPr sz="4000" i="0" spc="-5" dirty="0">
                <a:latin typeface="Arial"/>
                <a:cs typeface="Arial"/>
              </a:rPr>
              <a:t>with</a:t>
            </a:r>
            <a:r>
              <a:rPr sz="4000" i="0" spc="-10" dirty="0">
                <a:latin typeface="Arial"/>
                <a:cs typeface="Arial"/>
              </a:rPr>
              <a:t> </a:t>
            </a:r>
            <a:r>
              <a:rPr sz="4000" i="0" dirty="0">
                <a:latin typeface="Arial"/>
                <a:cs typeface="Arial"/>
              </a:rPr>
              <a:t>English</a:t>
            </a:r>
            <a:r>
              <a:rPr sz="4000" i="0" spc="-25" dirty="0">
                <a:latin typeface="Arial"/>
                <a:cs typeface="Arial"/>
              </a:rPr>
              <a:t> </a:t>
            </a:r>
            <a:r>
              <a:rPr sz="4000" i="0" spc="-5" dirty="0">
                <a:latin typeface="Arial"/>
                <a:cs typeface="Arial"/>
              </a:rPr>
              <a:t>Sentences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1239" y="3983990"/>
            <a:ext cx="75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ea</a:t>
            </a:r>
            <a:r>
              <a:rPr sz="2400" dirty="0">
                <a:latin typeface="Arial"/>
                <a:cs typeface="Arial"/>
              </a:rPr>
              <a:t>sy.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0240" y="2082038"/>
            <a:ext cx="3471545" cy="1927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0" marR="104139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93065" algn="l"/>
                <a:tab pos="393700" algn="l"/>
                <a:tab pos="3021965" algn="l"/>
              </a:tabLst>
            </a:pPr>
            <a:r>
              <a:rPr sz="2400" spc="-5" dirty="0">
                <a:latin typeface="Arial"/>
                <a:cs typeface="Arial"/>
              </a:rPr>
              <a:t>You do not learn the </a:t>
            </a:r>
            <a:r>
              <a:rPr sz="2400" dirty="0">
                <a:latin typeface="Arial"/>
                <a:cs typeface="Arial"/>
              </a:rPr>
              <a:t> si</a:t>
            </a:r>
            <a:r>
              <a:rPr sz="2400" spc="-5" dirty="0">
                <a:latin typeface="Arial"/>
                <a:cs typeface="Arial"/>
              </a:rPr>
              <a:t>mpl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thing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well</a:t>
            </a:r>
            <a:r>
              <a:rPr sz="2400" dirty="0">
                <a:latin typeface="Arial"/>
                <a:cs typeface="Arial"/>
              </a:rPr>
              <a:t>.	</a:t>
            </a:r>
            <a:r>
              <a:rPr sz="3000" b="1" spc="-7" baseline="-9722" dirty="0">
                <a:solidFill>
                  <a:srgbClr val="3333CC"/>
                </a:solidFill>
                <a:latin typeface="Symbol"/>
                <a:cs typeface="Symbol"/>
              </a:rPr>
              <a:t></a:t>
            </a:r>
            <a:r>
              <a:rPr sz="3000" b="1" spc="-7" baseline="-9722" dirty="0">
                <a:solidFill>
                  <a:srgbClr val="3333CC"/>
                </a:solidFill>
                <a:latin typeface="Arial"/>
                <a:cs typeface="Arial"/>
              </a:rPr>
              <a:t>p</a:t>
            </a:r>
            <a:endParaRPr sz="3000" baseline="-9722">
              <a:latin typeface="Arial"/>
              <a:cs typeface="Arial"/>
            </a:endParaRPr>
          </a:p>
          <a:p>
            <a:pPr marL="393700" marR="55880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393065" algn="l"/>
                <a:tab pos="393700" algn="l"/>
              </a:tabLst>
            </a:pPr>
            <a:r>
              <a:rPr sz="2400" spc="-5" dirty="0">
                <a:latin typeface="Arial"/>
                <a:cs typeface="Arial"/>
              </a:rPr>
              <a:t>If you learn the simple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things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well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then the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difficult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things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become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8340" y="4422902"/>
            <a:ext cx="3520440" cy="1877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If you do not learn the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simple things well, then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 difficult things will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become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easy.</a:t>
            </a:r>
            <a:endParaRPr sz="2400">
              <a:latin typeface="Arial"/>
              <a:cs typeface="Arial"/>
            </a:endParaRPr>
          </a:p>
          <a:p>
            <a:pPr marL="311785" algn="ctr">
              <a:lnSpc>
                <a:spcPct val="100000"/>
              </a:lnSpc>
              <a:spcBef>
                <a:spcPts val="665"/>
              </a:spcBef>
            </a:pP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p</a:t>
            </a:r>
            <a:r>
              <a:rPr sz="2000" b="1" spc="-4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</a:t>
            </a:r>
            <a:r>
              <a:rPr sz="2000" b="1" spc="2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q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50740" y="2005838"/>
            <a:ext cx="351980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The difficult things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become easy but you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did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learn the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simple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93640" y="3103117"/>
            <a:ext cx="15328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things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well.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50740" y="3542029"/>
            <a:ext cx="3214370" cy="19964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You learn the simple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things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well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but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difficult things did not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become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easy.</a:t>
            </a:r>
            <a:endParaRPr sz="2400">
              <a:latin typeface="Arial"/>
              <a:cs typeface="Arial"/>
            </a:endParaRPr>
          </a:p>
          <a:p>
            <a:pPr marL="187325" algn="ctr">
              <a:lnSpc>
                <a:spcPct val="100000"/>
              </a:lnSpc>
              <a:spcBef>
                <a:spcPts val="1600"/>
              </a:spcBef>
            </a:pP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p</a:t>
            </a:r>
            <a:r>
              <a:rPr sz="2000" b="1" spc="-3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</a:t>
            </a:r>
            <a:r>
              <a:rPr sz="2000" b="1" spc="3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q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88539" y="1167638"/>
            <a:ext cx="47688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p: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-80" dirty="0">
                <a:latin typeface="Arial"/>
                <a:cs typeface="Arial"/>
              </a:rPr>
              <a:t>You</a:t>
            </a:r>
            <a:r>
              <a:rPr sz="2400" spc="-5" dirty="0">
                <a:latin typeface="Arial"/>
                <a:cs typeface="Arial"/>
              </a:rPr>
              <a:t> learn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simple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things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well. </a:t>
            </a:r>
            <a:r>
              <a:rPr sz="2400" spc="-65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q: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</a:t>
            </a:r>
            <a:r>
              <a:rPr sz="2400" spc="-10" dirty="0">
                <a:latin typeface="Arial"/>
                <a:cs typeface="Arial"/>
              </a:rPr>
              <a:t> difficult</a:t>
            </a:r>
            <a:r>
              <a:rPr sz="2400" spc="-5" dirty="0">
                <a:latin typeface="Arial"/>
                <a:cs typeface="Arial"/>
              </a:rPr>
              <a:t> things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become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easy.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88539" y="4065523"/>
            <a:ext cx="58674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3333CC"/>
                </a:solidFill>
                <a:latin typeface="Arial"/>
                <a:cs typeface="Arial"/>
              </a:rPr>
              <a:t>p</a:t>
            </a:r>
            <a:r>
              <a:rPr sz="2000" b="1" dirty="0">
                <a:solidFill>
                  <a:srgbClr val="3333CC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q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60540" y="3151124"/>
            <a:ext cx="8115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q</a:t>
            </a:r>
            <a:r>
              <a:rPr sz="2000" b="1" spc="-45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</a:t>
            </a:r>
            <a:r>
              <a:rPr sz="2000" b="1" spc="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3333CC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3333CC"/>
                </a:solidFill>
                <a:latin typeface="Arial"/>
                <a:cs typeface="Arial"/>
              </a:rPr>
              <a:t>p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6246" y="2166937"/>
            <a:ext cx="621411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2950" marR="5080" indent="-730885">
              <a:lnSpc>
                <a:spcPct val="100000"/>
              </a:lnSpc>
              <a:spcBef>
                <a:spcPts val="95"/>
              </a:spcBef>
            </a:pPr>
            <a:r>
              <a:rPr i="0" spc="-5" dirty="0">
                <a:latin typeface="Arial"/>
                <a:cs typeface="Arial"/>
              </a:rPr>
              <a:t>1.3</a:t>
            </a:r>
            <a:r>
              <a:rPr i="0" spc="5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Some</a:t>
            </a:r>
            <a:r>
              <a:rPr i="0" spc="5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Applications of </a:t>
            </a:r>
            <a:r>
              <a:rPr i="0" spc="-1210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Propositional Logic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4996" y="530606"/>
            <a:ext cx="335407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Logical</a:t>
            </a:r>
            <a:r>
              <a:rPr spc="-45" dirty="0"/>
              <a:t> </a:t>
            </a:r>
            <a:r>
              <a:rPr spc="-5" dirty="0"/>
              <a:t>Puzzle</a:t>
            </a:r>
            <a:r>
              <a:rPr spc="-30" dirty="0"/>
              <a:t> </a:t>
            </a:r>
            <a:r>
              <a:rPr spc="-5" dirty="0"/>
              <a:t>1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8239" y="2329433"/>
            <a:ext cx="127253" cy="1280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8239" y="2658617"/>
            <a:ext cx="127253" cy="12801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88340" y="1548638"/>
            <a:ext cx="7593965" cy="3975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484505" indent="-3429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Steve would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like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determine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relative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salaries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three coworkers,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C00000"/>
                </a:solidFill>
                <a:latin typeface="Times New Roman"/>
                <a:cs typeface="Times New Roman"/>
              </a:rPr>
              <a:t>distinct</a:t>
            </a:r>
            <a:r>
              <a:rPr sz="2000" i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salaries,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two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known</a:t>
            </a:r>
            <a:r>
              <a:rPr sz="2000" b="1" spc="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facts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marL="755650">
              <a:lnSpc>
                <a:spcPct val="100000"/>
              </a:lnSpc>
              <a:spcBef>
                <a:spcPts val="440"/>
              </a:spcBef>
            </a:pPr>
            <a:r>
              <a:rPr sz="1800" dirty="0">
                <a:latin typeface="Times New Roman"/>
                <a:cs typeface="Times New Roman"/>
              </a:rPr>
              <a:t>If </a:t>
            </a:r>
            <a:r>
              <a:rPr sz="1800" spc="-5" dirty="0">
                <a:latin typeface="Times New Roman"/>
                <a:cs typeface="Times New Roman"/>
              </a:rPr>
              <a:t>Fred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not</a:t>
            </a:r>
            <a:r>
              <a:rPr sz="1800" spc="-5" dirty="0">
                <a:latin typeface="Times New Roman"/>
                <a:cs typeface="Times New Roman"/>
              </a:rPr>
              <a:t> 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highest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paid</a:t>
            </a:r>
            <a:r>
              <a:rPr sz="1800" dirty="0">
                <a:latin typeface="Times New Roman"/>
                <a:cs typeface="Times New Roman"/>
              </a:rPr>
              <a:t> 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three,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Janice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is.</a:t>
            </a:r>
            <a:endParaRPr sz="1800">
              <a:latin typeface="Times New Roman"/>
              <a:cs typeface="Times New Roman"/>
            </a:endParaRPr>
          </a:p>
          <a:p>
            <a:pPr marL="755650">
              <a:lnSpc>
                <a:spcPct val="100000"/>
              </a:lnSpc>
              <a:spcBef>
                <a:spcPts val="434"/>
              </a:spcBef>
            </a:pPr>
            <a:r>
              <a:rPr sz="1800" dirty="0">
                <a:latin typeface="Times New Roman"/>
                <a:cs typeface="Times New Roman"/>
              </a:rPr>
              <a:t>If </a:t>
            </a:r>
            <a:r>
              <a:rPr sz="1800" spc="-5" dirty="0">
                <a:latin typeface="Times New Roman"/>
                <a:cs typeface="Times New Roman"/>
              </a:rPr>
              <a:t>Janice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not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lowest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paid,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Maggie is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paid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most.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000" spc="-5" dirty="0">
                <a:latin typeface="Times New Roman"/>
                <a:cs typeface="Times New Roman"/>
              </a:rPr>
              <a:t>Who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paid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paid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least?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Things</a:t>
            </a:r>
            <a:r>
              <a:rPr sz="20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to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observe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endParaRPr sz="2000">
              <a:latin typeface="Times New Roman"/>
              <a:cs typeface="Times New Roman"/>
            </a:endParaRPr>
          </a:p>
          <a:p>
            <a:pPr marL="869950" marR="5080" indent="-457200">
              <a:lnSpc>
                <a:spcPct val="100000"/>
              </a:lnSpc>
              <a:spcBef>
                <a:spcPts val="480"/>
              </a:spcBef>
              <a:buSzPct val="80000"/>
              <a:buAutoNum type="alphaLcPeriod"/>
              <a:tabLst>
                <a:tab pos="869315" algn="l"/>
                <a:tab pos="869950" algn="l"/>
              </a:tabLst>
            </a:pPr>
            <a:r>
              <a:rPr sz="2000" spc="-5" dirty="0">
                <a:latin typeface="Times New Roman"/>
                <a:cs typeface="Times New Roman"/>
              </a:rPr>
              <a:t>Exactly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paid the highest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exactly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paid 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least;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know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highest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lowest, 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 done.</a:t>
            </a:r>
            <a:endParaRPr sz="2000">
              <a:latin typeface="Times New Roman"/>
              <a:cs typeface="Times New Roman"/>
            </a:endParaRPr>
          </a:p>
          <a:p>
            <a:pPr marL="869950" marR="394970" indent="-457200">
              <a:lnSpc>
                <a:spcPct val="100000"/>
              </a:lnSpc>
              <a:spcBef>
                <a:spcPts val="480"/>
              </a:spcBef>
              <a:buSzPct val="80000"/>
              <a:buAutoNum type="alphaLcPeriod"/>
              <a:tabLst>
                <a:tab pos="869315" algn="l"/>
                <a:tab pos="869950" algn="l"/>
              </a:tabLst>
            </a:pPr>
            <a:r>
              <a:rPr sz="2000" spc="-5" dirty="0">
                <a:latin typeface="Times New Roman"/>
                <a:cs typeface="Times New Roman"/>
              </a:rPr>
              <a:t>How many possibilities are there in absence of the facts? How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many can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 discarded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using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facts?</a:t>
            </a:r>
            <a:endParaRPr sz="2000">
              <a:latin typeface="Times New Roman"/>
              <a:cs typeface="Times New Roman"/>
            </a:endParaRPr>
          </a:p>
          <a:p>
            <a:pPr marL="869950" marR="210820" indent="-457200">
              <a:lnSpc>
                <a:spcPct val="100000"/>
              </a:lnSpc>
              <a:spcBef>
                <a:spcPts val="480"/>
              </a:spcBef>
              <a:buSzPct val="80000"/>
              <a:buAutoNum type="alphaLcPeriod"/>
              <a:tabLst>
                <a:tab pos="869315" algn="l"/>
                <a:tab pos="869950" algn="l"/>
              </a:tabLst>
            </a:pPr>
            <a:r>
              <a:rPr sz="2000" spc="-5" dirty="0">
                <a:latin typeface="Times New Roman"/>
                <a:cs typeface="Times New Roman"/>
              </a:rPr>
              <a:t>How to translate the problem in terms of propositions? We need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judiciously choose propositions (which can be either true or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false).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How?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2278" y="263906"/>
            <a:ext cx="22923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Proposition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0739" y="1316228"/>
            <a:ext cx="7499350" cy="1577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proposition </a:t>
            </a:r>
            <a:r>
              <a:rPr sz="2800" dirty="0">
                <a:latin typeface="Times New Roman"/>
                <a:cs typeface="Times New Roman"/>
              </a:rPr>
              <a:t>is a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declarative</a:t>
            </a:r>
            <a:r>
              <a:rPr sz="2800" spc="-5" dirty="0">
                <a:latin typeface="Times New Roman"/>
                <a:cs typeface="Times New Roman"/>
              </a:rPr>
              <a:t> statement that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either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" dirty="0">
                <a:latin typeface="Times New Roman"/>
                <a:cs typeface="Times New Roman"/>
              </a:rPr>
              <a:t> false,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but</a:t>
            </a:r>
            <a:r>
              <a:rPr sz="28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not</a:t>
            </a:r>
            <a:r>
              <a:rPr sz="2800" u="sng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both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3669665" algn="l"/>
              </a:tabLst>
            </a:pPr>
            <a:r>
              <a:rPr sz="2000" b="1" spc="-5" dirty="0">
                <a:latin typeface="Times New Roman"/>
                <a:cs typeface="Times New Roman"/>
              </a:rPr>
              <a:t>Example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of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non-propositions:	Example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of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propositions: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0486" y="3234019"/>
            <a:ext cx="296100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7990">
              <a:lnSpc>
                <a:spcPct val="1200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Does Jen love CSE 191?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 +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3.</a:t>
            </a:r>
            <a:endParaRPr sz="2000">
              <a:latin typeface="Times New Roman"/>
              <a:cs typeface="Times New Roman"/>
            </a:endParaRPr>
          </a:p>
          <a:p>
            <a:pPr marL="12700" marR="5080" indent="-635">
              <a:lnSpc>
                <a:spcPct val="120000"/>
              </a:lnSpc>
            </a:pPr>
            <a:r>
              <a:rPr sz="2000" spc="-5" dirty="0">
                <a:latin typeface="Times New Roman"/>
                <a:cs typeface="Times New Roman"/>
              </a:rPr>
              <a:t>Solve the equation 2 + x = 3.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 + x &gt; 8.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97981" y="3234019"/>
            <a:ext cx="2152650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6210">
              <a:lnSpc>
                <a:spcPct val="1200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Jen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loves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CSE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191.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2+3=5.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000" spc="-5" dirty="0">
                <a:latin typeface="Times New Roman"/>
                <a:cs typeface="Times New Roman"/>
              </a:rPr>
              <a:t>2+3=8.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Sun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rises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West.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71798" y="262381"/>
            <a:ext cx="235267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Observations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1183385"/>
            <a:ext cx="177545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186" y="1091438"/>
            <a:ext cx="4900930" cy="3683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Anyone of the three can be paid the highest. Let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p</a:t>
            </a:r>
            <a:r>
              <a:rPr sz="2000" spc="-5" dirty="0">
                <a:latin typeface="Times New Roman"/>
                <a:cs typeface="Times New Roman"/>
              </a:rPr>
              <a:t>: Janice is paid the most, </a:t>
            </a:r>
            <a:r>
              <a:rPr sz="2000" b="1" spc="-5" dirty="0">
                <a:latin typeface="Times New Roman"/>
                <a:cs typeface="Times New Roman"/>
              </a:rPr>
              <a:t>q</a:t>
            </a:r>
            <a:r>
              <a:rPr sz="2000" spc="-5" dirty="0">
                <a:latin typeface="Times New Roman"/>
                <a:cs typeface="Times New Roman"/>
              </a:rPr>
              <a:t>: Maggie is paid 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most,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r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Fred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paid 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most.</a:t>
            </a:r>
            <a:endParaRPr sz="2000">
              <a:latin typeface="Times New Roman"/>
              <a:cs typeface="Times New Roman"/>
            </a:endParaRPr>
          </a:p>
          <a:p>
            <a:pPr marL="12700" marR="139065" algn="just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Fact 2 suggests to have a proposition, </a:t>
            </a:r>
            <a:r>
              <a:rPr sz="2000" b="1" spc="-5" dirty="0">
                <a:latin typeface="Times New Roman"/>
                <a:cs typeface="Times New Roman"/>
              </a:rPr>
              <a:t>s</a:t>
            </a:r>
            <a:r>
              <a:rPr sz="2000" spc="-5" dirty="0">
                <a:latin typeface="Times New Roman"/>
                <a:cs typeface="Times New Roman"/>
              </a:rPr>
              <a:t>: Janice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paid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least.</a:t>
            </a:r>
            <a:endParaRPr sz="20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Fact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¬r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Symbol"/>
                <a:cs typeface="Symbol"/>
              </a:rPr>
              <a:t></a:t>
            </a:r>
            <a:r>
              <a:rPr sz="2000" b="1" dirty="0">
                <a:latin typeface="Times New Roman"/>
                <a:cs typeface="Times New Roman"/>
              </a:rPr>
              <a:t>p</a:t>
            </a:r>
            <a:endParaRPr sz="20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Fact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¬s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Symbol"/>
                <a:cs typeface="Symbol"/>
              </a:rPr>
              <a:t></a:t>
            </a:r>
            <a:r>
              <a:rPr sz="2000" b="1" dirty="0">
                <a:latin typeface="Times New Roman"/>
                <a:cs typeface="Times New Roman"/>
              </a:rPr>
              <a:t>q</a:t>
            </a:r>
            <a:endParaRPr sz="2000">
              <a:latin typeface="Times New Roman"/>
              <a:cs typeface="Times New Roman"/>
            </a:endParaRPr>
          </a:p>
          <a:p>
            <a:pPr marL="12700" marR="101600">
              <a:lnSpc>
                <a:spcPct val="100000"/>
              </a:lnSpc>
              <a:spcBef>
                <a:spcPts val="475"/>
              </a:spcBef>
            </a:pPr>
            <a:r>
              <a:rPr sz="2000" spc="-5" dirty="0">
                <a:latin typeface="Times New Roman"/>
                <a:cs typeface="Times New Roman"/>
              </a:rPr>
              <a:t>Both the facts are true; so we get a compound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2000" b="1" spc="-5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r</a:t>
            </a:r>
            <a:r>
              <a:rPr sz="2000" b="1" spc="-5" dirty="0">
                <a:solidFill>
                  <a:srgbClr val="FF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p) </a:t>
            </a:r>
            <a:r>
              <a:rPr sz="2000" b="1" spc="-5" dirty="0">
                <a:solidFill>
                  <a:srgbClr val="FF0000"/>
                </a:solidFill>
                <a:latin typeface="Symbol"/>
                <a:cs typeface="Symbol"/>
              </a:rPr>
              <a:t>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(</a:t>
            </a:r>
            <a:r>
              <a:rPr sz="2000" b="1" spc="-5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sz="2000" b="1" spc="-5" dirty="0">
                <a:solidFill>
                  <a:srgbClr val="FF0000"/>
                </a:solidFill>
                <a:latin typeface="Symbol"/>
                <a:cs typeface="Symbol"/>
              </a:rPr>
              <a:t>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q) that has to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be </a:t>
            </a:r>
            <a:r>
              <a:rPr sz="2000" b="1" spc="-48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true.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Let us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draw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truth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table.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158745"/>
            <a:ext cx="177545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830067"/>
            <a:ext cx="177545" cy="1775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3195828"/>
            <a:ext cx="177545" cy="17754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3560826"/>
            <a:ext cx="177545" cy="17754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4536185"/>
            <a:ext cx="177545" cy="17754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324980" y="1067180"/>
            <a:ext cx="2514600" cy="3293745"/>
          </a:xfrm>
          <a:prstGeom prst="rect">
            <a:avLst/>
          </a:prstGeom>
          <a:ln w="9525">
            <a:solidFill>
              <a:srgbClr val="00CC99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90"/>
              </a:spcBef>
            </a:pPr>
            <a:r>
              <a:rPr sz="2000" spc="-5" dirty="0">
                <a:latin typeface="Times New Roman"/>
                <a:cs typeface="Times New Roman"/>
              </a:rPr>
              <a:t>Facts:</a:t>
            </a:r>
            <a:endParaRPr sz="2000">
              <a:latin typeface="Times New Roman"/>
              <a:cs typeface="Times New Roman"/>
            </a:endParaRPr>
          </a:p>
          <a:p>
            <a:pPr marL="553085" marR="262890" indent="-234315">
              <a:lnSpc>
                <a:spcPct val="100000"/>
              </a:lnSpc>
              <a:spcBef>
                <a:spcPts val="480"/>
              </a:spcBef>
              <a:buSzPct val="80000"/>
              <a:buAutoNum type="arabicPeriod"/>
              <a:tabLst>
                <a:tab pos="553720" algn="l"/>
              </a:tabLst>
            </a:pP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highest paid of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three, then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Janice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is.</a:t>
            </a:r>
            <a:endParaRPr sz="2000">
              <a:latin typeface="Times New Roman"/>
              <a:cs typeface="Times New Roman"/>
            </a:endParaRPr>
          </a:p>
          <a:p>
            <a:pPr marL="553085" marR="94615" indent="-234315">
              <a:lnSpc>
                <a:spcPct val="100000"/>
              </a:lnSpc>
              <a:spcBef>
                <a:spcPts val="475"/>
              </a:spcBef>
              <a:buSzPct val="80000"/>
              <a:buAutoNum type="arabicPeriod"/>
              <a:tabLst>
                <a:tab pos="553720" algn="l"/>
              </a:tabLst>
            </a:pP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Janice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lowest paid</a:t>
            </a:r>
            <a:r>
              <a:rPr sz="2000" spc="-5" dirty="0">
                <a:latin typeface="Times New Roman"/>
                <a:cs typeface="Times New Roman"/>
              </a:rPr>
              <a:t>, then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Maggie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paid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most.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9850" y="79375"/>
          <a:ext cx="5715633" cy="654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40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R="143510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9812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p)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spc="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113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113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6022340" y="60742"/>
            <a:ext cx="2849245" cy="38169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075" marR="5080">
              <a:lnSpc>
                <a:spcPct val="114999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p</a:t>
            </a:r>
            <a:r>
              <a:rPr sz="1800" spc="-5" dirty="0">
                <a:latin typeface="Arial"/>
                <a:cs typeface="Arial"/>
              </a:rPr>
              <a:t>: Janice </a:t>
            </a:r>
            <a:r>
              <a:rPr sz="1800" dirty="0">
                <a:latin typeface="Arial"/>
                <a:cs typeface="Arial"/>
              </a:rPr>
              <a:t>is paid </a:t>
            </a:r>
            <a:r>
              <a:rPr sz="1800" spc="-5" dirty="0">
                <a:latin typeface="Arial"/>
                <a:cs typeface="Arial"/>
              </a:rPr>
              <a:t>the most. 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q</a:t>
            </a:r>
            <a:r>
              <a:rPr sz="1800" spc="-5" dirty="0">
                <a:latin typeface="Arial"/>
                <a:cs typeface="Arial"/>
              </a:rPr>
              <a:t>: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Maggie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most. </a:t>
            </a:r>
            <a:r>
              <a:rPr sz="1800" spc="-484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r</a:t>
            </a:r>
            <a:r>
              <a:rPr sz="1800" dirty="0">
                <a:latin typeface="Arial"/>
                <a:cs typeface="Arial"/>
              </a:rPr>
              <a:t>: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Fred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most.</a:t>
            </a:r>
            <a:endParaRPr sz="1800">
              <a:latin typeface="Arial"/>
              <a:cs typeface="Arial"/>
            </a:endParaRPr>
          </a:p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sz="1800" b="1" dirty="0">
                <a:latin typeface="Arial"/>
                <a:cs typeface="Arial"/>
              </a:rPr>
              <a:t>s</a:t>
            </a:r>
            <a:r>
              <a:rPr sz="1800" dirty="0">
                <a:latin typeface="Arial"/>
                <a:cs typeface="Arial"/>
              </a:rPr>
              <a:t>: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Janice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is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least.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150">
              <a:latin typeface="Arial"/>
              <a:cs typeface="Arial"/>
            </a:endParaRPr>
          </a:p>
          <a:p>
            <a:pPr marL="12700" marR="375285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Arial"/>
                <a:cs typeface="Arial"/>
              </a:rPr>
              <a:t>If Fred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highest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 of </a:t>
            </a:r>
            <a:r>
              <a:rPr sz="1800" spc="-5" dirty="0">
                <a:latin typeface="Arial"/>
                <a:cs typeface="Arial"/>
              </a:rPr>
              <a:t>the three, then 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Janice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is.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¬r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p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"/>
              <a:cs typeface="Arial"/>
            </a:endParaRPr>
          </a:p>
          <a:p>
            <a:pPr marL="12700" marR="274320" algn="just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If Janice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lowest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paid, </a:t>
            </a:r>
            <a:r>
              <a:rPr sz="1800" spc="-5" dirty="0">
                <a:latin typeface="Arial"/>
                <a:cs typeface="Arial"/>
              </a:rPr>
              <a:t>then </a:t>
            </a:r>
            <a:r>
              <a:rPr sz="1800" dirty="0">
                <a:latin typeface="Arial"/>
                <a:cs typeface="Arial"/>
              </a:rPr>
              <a:t>Maggie is paid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most.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¬s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q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9850" y="79375"/>
          <a:ext cx="5715633" cy="654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6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40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126364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R="143510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3208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377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19812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p)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spc="1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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3035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176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113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5113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150495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49860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F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02197" y="60742"/>
            <a:ext cx="2769235" cy="1287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1800" b="1" i="0" spc="-5" dirty="0">
                <a:latin typeface="Arial"/>
                <a:cs typeface="Arial"/>
              </a:rPr>
              <a:t>p</a:t>
            </a:r>
            <a:r>
              <a:rPr sz="1800" i="0" spc="-5" dirty="0">
                <a:latin typeface="Arial"/>
                <a:cs typeface="Arial"/>
              </a:rPr>
              <a:t>: Janice </a:t>
            </a:r>
            <a:r>
              <a:rPr sz="1800" i="0" dirty="0">
                <a:latin typeface="Arial"/>
                <a:cs typeface="Arial"/>
              </a:rPr>
              <a:t>is paid </a:t>
            </a:r>
            <a:r>
              <a:rPr sz="1800" i="0" spc="-5" dirty="0">
                <a:latin typeface="Arial"/>
                <a:cs typeface="Arial"/>
              </a:rPr>
              <a:t>the most. </a:t>
            </a:r>
            <a:r>
              <a:rPr sz="1800" i="0" dirty="0">
                <a:latin typeface="Arial"/>
                <a:cs typeface="Arial"/>
              </a:rPr>
              <a:t> </a:t>
            </a:r>
            <a:r>
              <a:rPr sz="1800" b="1" i="0" spc="-5" dirty="0">
                <a:latin typeface="Arial"/>
                <a:cs typeface="Arial"/>
              </a:rPr>
              <a:t>q</a:t>
            </a:r>
            <a:r>
              <a:rPr sz="1800" i="0" spc="-5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Maggie</a:t>
            </a:r>
            <a:r>
              <a:rPr sz="1800" i="0" spc="-2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most. </a:t>
            </a:r>
            <a:r>
              <a:rPr sz="1800" i="0" spc="-484" dirty="0">
                <a:latin typeface="Arial"/>
                <a:cs typeface="Arial"/>
              </a:rPr>
              <a:t> </a:t>
            </a:r>
            <a:r>
              <a:rPr sz="1800" b="1" i="0" dirty="0">
                <a:latin typeface="Arial"/>
                <a:cs typeface="Arial"/>
              </a:rPr>
              <a:t>r</a:t>
            </a:r>
            <a:r>
              <a:rPr sz="1800" i="0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Fred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most.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1800" b="1" i="0" dirty="0">
                <a:latin typeface="Arial"/>
                <a:cs typeface="Arial"/>
              </a:rPr>
              <a:t>s</a:t>
            </a:r>
            <a:r>
              <a:rPr sz="1800" i="0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Janice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least.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22340" y="1550923"/>
            <a:ext cx="2705735" cy="3898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177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If Fred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highest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 of </a:t>
            </a:r>
            <a:r>
              <a:rPr sz="1800" spc="-5" dirty="0">
                <a:latin typeface="Arial"/>
                <a:cs typeface="Arial"/>
              </a:rPr>
              <a:t>the three, then 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Janice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is.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¬r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p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 dirty="0">
              <a:latin typeface="Arial"/>
              <a:cs typeface="Arial"/>
            </a:endParaRPr>
          </a:p>
          <a:p>
            <a:pPr marL="12700" marR="130810" algn="just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If Janice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lowest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paid, </a:t>
            </a:r>
            <a:r>
              <a:rPr sz="1800" spc="-5" dirty="0">
                <a:latin typeface="Arial"/>
                <a:cs typeface="Arial"/>
              </a:rPr>
              <a:t>then </a:t>
            </a:r>
            <a:r>
              <a:rPr sz="1800" dirty="0">
                <a:latin typeface="Arial"/>
                <a:cs typeface="Arial"/>
              </a:rPr>
              <a:t>Maggie is paid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most.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¬s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q</a:t>
            </a:r>
            <a:endParaRPr sz="1800" dirty="0">
              <a:latin typeface="Arial"/>
              <a:cs typeface="Arial"/>
            </a:endParaRPr>
          </a:p>
          <a:p>
            <a:pPr marL="88900">
              <a:lnSpc>
                <a:spcPct val="100000"/>
              </a:lnSpc>
              <a:spcBef>
                <a:spcPts val="1939"/>
              </a:spcBef>
            </a:pPr>
            <a:r>
              <a:rPr sz="1600" b="1" spc="-5" dirty="0">
                <a:latin typeface="Times New Roman"/>
                <a:cs typeface="Times New Roman"/>
              </a:rPr>
              <a:t>Also</a:t>
            </a:r>
            <a:r>
              <a:rPr sz="1600" b="1" spc="-40" dirty="0">
                <a:latin typeface="Times New Roman"/>
                <a:cs typeface="Times New Roman"/>
              </a:rPr>
              <a:t> </a:t>
            </a:r>
            <a:r>
              <a:rPr sz="1600" b="1" dirty="0">
                <a:latin typeface="Times New Roman"/>
                <a:cs typeface="Times New Roman"/>
              </a:rPr>
              <a:t>Note:</a:t>
            </a:r>
            <a:endParaRPr sz="1600" dirty="0">
              <a:latin typeface="Times New Roman"/>
              <a:cs typeface="Times New Roman"/>
            </a:endParaRPr>
          </a:p>
          <a:p>
            <a:pPr marL="431165" marR="168910" indent="-342900">
              <a:lnSpc>
                <a:spcPct val="100000"/>
              </a:lnSpc>
              <a:buAutoNum type="arabicPeriod"/>
              <a:tabLst>
                <a:tab pos="431165" algn="l"/>
                <a:tab pos="431800" algn="l"/>
              </a:tabLst>
            </a:pPr>
            <a:r>
              <a:rPr sz="1600" spc="-5" dirty="0">
                <a:latin typeface="Times New Roman"/>
                <a:cs typeface="Times New Roman"/>
              </a:rPr>
              <a:t>Exactly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one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among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p,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q,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has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to</a:t>
            </a:r>
            <a:r>
              <a:rPr sz="1600" dirty="0">
                <a:latin typeface="Times New Roman"/>
                <a:cs typeface="Times New Roman"/>
              </a:rPr>
              <a:t> be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true</a:t>
            </a:r>
            <a:r>
              <a:rPr sz="1600" dirty="0">
                <a:latin typeface="Times New Roman"/>
                <a:cs typeface="Times New Roman"/>
              </a:rPr>
              <a:t> be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T;</a:t>
            </a:r>
            <a:endParaRPr sz="1600" dirty="0">
              <a:latin typeface="Times New Roman"/>
              <a:cs typeface="Times New Roman"/>
            </a:endParaRPr>
          </a:p>
          <a:p>
            <a:pPr marL="431165" marR="342900" indent="-342900">
              <a:lnSpc>
                <a:spcPct val="100000"/>
              </a:lnSpc>
              <a:buAutoNum type="arabicPeriod"/>
              <a:tabLst>
                <a:tab pos="431165" algn="l"/>
                <a:tab pos="431800" algn="l"/>
              </a:tabLst>
            </a:pPr>
            <a:r>
              <a:rPr sz="1600" dirty="0">
                <a:latin typeface="Times New Roman"/>
                <a:cs typeface="Times New Roman"/>
              </a:rPr>
              <a:t>p and s can </a:t>
            </a:r>
            <a:r>
              <a:rPr sz="1600" spc="-5" dirty="0">
                <a:latin typeface="Times New Roman"/>
                <a:cs typeface="Times New Roman"/>
              </a:rPr>
              <a:t>neither </a:t>
            </a:r>
            <a:r>
              <a:rPr sz="1600" dirty="0">
                <a:latin typeface="Times New Roman"/>
                <a:cs typeface="Times New Roman"/>
              </a:rPr>
              <a:t>be 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simultaneously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</a:t>
            </a:r>
          </a:p>
          <a:p>
            <a:pPr marL="88900" marR="5080">
              <a:lnSpc>
                <a:spcPts val="1920"/>
              </a:lnSpc>
              <a:spcBef>
                <a:spcPts val="60"/>
              </a:spcBef>
            </a:pPr>
            <a:r>
              <a:rPr sz="1600" dirty="0">
                <a:latin typeface="Times New Roman"/>
                <a:cs typeface="Times New Roman"/>
              </a:rPr>
              <a:t>Remove </a:t>
            </a:r>
            <a:r>
              <a:rPr sz="1600" spc="-5" dirty="0">
                <a:latin typeface="Times New Roman"/>
                <a:cs typeface="Times New Roman"/>
              </a:rPr>
              <a:t>the irrelevant </a:t>
            </a:r>
            <a:r>
              <a:rPr sz="1600" dirty="0">
                <a:latin typeface="Times New Roman"/>
                <a:cs typeface="Times New Roman"/>
              </a:rPr>
              <a:t>rows and </a:t>
            </a:r>
            <a:r>
              <a:rPr sz="1600" spc="-3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compute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the other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propositions</a:t>
            </a:r>
            <a:endParaRPr sz="16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200" y="85725"/>
            <a:ext cx="5715000" cy="3576954"/>
            <a:chOff x="76200" y="85725"/>
            <a:chExt cx="5715000" cy="3576954"/>
          </a:xfrm>
        </p:grpSpPr>
        <p:sp>
          <p:nvSpPr>
            <p:cNvPr id="3" name="object 3"/>
            <p:cNvSpPr/>
            <p:nvPr/>
          </p:nvSpPr>
          <p:spPr>
            <a:xfrm>
              <a:off x="76200" y="85724"/>
              <a:ext cx="5715000" cy="610235"/>
            </a:xfrm>
            <a:custGeom>
              <a:avLst/>
              <a:gdLst/>
              <a:ahLst/>
              <a:cxnLst/>
              <a:rect l="l" t="t" r="r" b="b"/>
              <a:pathLst>
                <a:path w="5715000" h="61023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609663"/>
                  </a:lnTo>
                  <a:lnTo>
                    <a:pt x="392201" y="609663"/>
                  </a:lnTo>
                  <a:lnTo>
                    <a:pt x="840422" y="609663"/>
                  </a:lnTo>
                  <a:lnTo>
                    <a:pt x="840422" y="0"/>
                  </a:lnTo>
                  <a:close/>
                </a:path>
                <a:path w="5715000" h="61023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609663"/>
                  </a:lnTo>
                  <a:lnTo>
                    <a:pt x="5715000" y="609663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00CC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" y="695388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57111"/>
                  </a:lnTo>
                  <a:lnTo>
                    <a:pt x="392201" y="257111"/>
                  </a:lnTo>
                  <a:lnTo>
                    <a:pt x="392201" y="180911"/>
                  </a:lnTo>
                  <a:lnTo>
                    <a:pt x="840422" y="180911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80911"/>
                  </a:lnTo>
                  <a:lnTo>
                    <a:pt x="1232649" y="180911"/>
                  </a:lnTo>
                  <a:lnTo>
                    <a:pt x="1232649" y="257111"/>
                  </a:lnTo>
                  <a:lnTo>
                    <a:pt x="840447" y="257111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6200" y="1066253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67246"/>
                  </a:lnTo>
                  <a:lnTo>
                    <a:pt x="392201" y="267246"/>
                  </a:lnTo>
                  <a:lnTo>
                    <a:pt x="392201" y="191046"/>
                  </a:lnTo>
                  <a:lnTo>
                    <a:pt x="840422" y="191046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91046"/>
                  </a:lnTo>
                  <a:lnTo>
                    <a:pt x="1232649" y="191046"/>
                  </a:lnTo>
                  <a:lnTo>
                    <a:pt x="1232649" y="267246"/>
                  </a:lnTo>
                  <a:lnTo>
                    <a:pt x="840447" y="267246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200" y="1437131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01168"/>
                  </a:lnTo>
                  <a:lnTo>
                    <a:pt x="392201" y="201168"/>
                  </a:lnTo>
                  <a:lnTo>
                    <a:pt x="392201" y="124968"/>
                  </a:lnTo>
                  <a:lnTo>
                    <a:pt x="840422" y="12496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24968"/>
                  </a:lnTo>
                  <a:lnTo>
                    <a:pt x="1232649" y="124968"/>
                  </a:lnTo>
                  <a:lnTo>
                    <a:pt x="1232649" y="201168"/>
                  </a:lnTo>
                  <a:lnTo>
                    <a:pt x="840447" y="201168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200" y="1808009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87489"/>
                  </a:lnTo>
                  <a:lnTo>
                    <a:pt x="392201" y="287489"/>
                  </a:lnTo>
                  <a:lnTo>
                    <a:pt x="392201" y="211289"/>
                  </a:lnTo>
                  <a:lnTo>
                    <a:pt x="840422" y="211289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211289"/>
                  </a:lnTo>
                  <a:lnTo>
                    <a:pt x="1232649" y="211289"/>
                  </a:lnTo>
                  <a:lnTo>
                    <a:pt x="1232649" y="287489"/>
                  </a:lnTo>
                  <a:lnTo>
                    <a:pt x="840447" y="287489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6200" y="2178887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21411"/>
                  </a:lnTo>
                  <a:lnTo>
                    <a:pt x="392201" y="221411"/>
                  </a:lnTo>
                  <a:lnTo>
                    <a:pt x="392201" y="145211"/>
                  </a:lnTo>
                  <a:lnTo>
                    <a:pt x="840422" y="145211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45211"/>
                  </a:lnTo>
                  <a:lnTo>
                    <a:pt x="1232649" y="145211"/>
                  </a:lnTo>
                  <a:lnTo>
                    <a:pt x="1232649" y="221411"/>
                  </a:lnTo>
                  <a:lnTo>
                    <a:pt x="840447" y="221411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6200" y="2549766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31533"/>
                  </a:lnTo>
                  <a:lnTo>
                    <a:pt x="392201" y="231533"/>
                  </a:lnTo>
                  <a:lnTo>
                    <a:pt x="392201" y="155333"/>
                  </a:lnTo>
                  <a:lnTo>
                    <a:pt x="840422" y="155333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55333"/>
                  </a:lnTo>
                  <a:lnTo>
                    <a:pt x="1232649" y="155333"/>
                  </a:lnTo>
                  <a:lnTo>
                    <a:pt x="1232649" y="231533"/>
                  </a:lnTo>
                  <a:lnTo>
                    <a:pt x="840447" y="231533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6200" y="2920644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41655"/>
                  </a:lnTo>
                  <a:lnTo>
                    <a:pt x="392201" y="241655"/>
                  </a:lnTo>
                  <a:lnTo>
                    <a:pt x="392201" y="165455"/>
                  </a:lnTo>
                  <a:lnTo>
                    <a:pt x="840422" y="165455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65455"/>
                  </a:lnTo>
                  <a:lnTo>
                    <a:pt x="1232649" y="165455"/>
                  </a:lnTo>
                  <a:lnTo>
                    <a:pt x="1232649" y="241655"/>
                  </a:lnTo>
                  <a:lnTo>
                    <a:pt x="840447" y="241655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200" y="3291509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76200" y="3662388"/>
            <a:ext cx="392430" cy="186055"/>
          </a:xfrm>
          <a:custGeom>
            <a:avLst/>
            <a:gdLst/>
            <a:ahLst/>
            <a:cxnLst/>
            <a:rect l="l" t="t" r="r" b="b"/>
            <a:pathLst>
              <a:path w="392430" h="186054">
                <a:moveTo>
                  <a:pt x="0" y="185712"/>
                </a:moveTo>
                <a:lnTo>
                  <a:pt x="392201" y="185712"/>
                </a:lnTo>
                <a:lnTo>
                  <a:pt x="392201" y="0"/>
                </a:lnTo>
                <a:lnTo>
                  <a:pt x="0" y="0"/>
                </a:lnTo>
                <a:lnTo>
                  <a:pt x="0" y="185712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200" y="3924300"/>
            <a:ext cx="392430" cy="109220"/>
          </a:xfrm>
          <a:custGeom>
            <a:avLst/>
            <a:gdLst/>
            <a:ahLst/>
            <a:cxnLst/>
            <a:rect l="l" t="t" r="r" b="b"/>
            <a:pathLst>
              <a:path w="392430" h="109220">
                <a:moveTo>
                  <a:pt x="0" y="108966"/>
                </a:moveTo>
                <a:lnTo>
                  <a:pt x="392201" y="108966"/>
                </a:lnTo>
                <a:lnTo>
                  <a:pt x="392201" y="0"/>
                </a:lnTo>
                <a:lnTo>
                  <a:pt x="0" y="0"/>
                </a:lnTo>
                <a:lnTo>
                  <a:pt x="0" y="108966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8401" y="3662388"/>
            <a:ext cx="448309" cy="186055"/>
          </a:xfrm>
          <a:custGeom>
            <a:avLst/>
            <a:gdLst/>
            <a:ahLst/>
            <a:cxnLst/>
            <a:rect l="l" t="t" r="r" b="b"/>
            <a:pathLst>
              <a:path w="448309" h="186054">
                <a:moveTo>
                  <a:pt x="0" y="185712"/>
                </a:moveTo>
                <a:lnTo>
                  <a:pt x="448233" y="185712"/>
                </a:lnTo>
                <a:lnTo>
                  <a:pt x="448233" y="0"/>
                </a:lnTo>
                <a:lnTo>
                  <a:pt x="0" y="0"/>
                </a:lnTo>
                <a:lnTo>
                  <a:pt x="0" y="185712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8401" y="3924300"/>
            <a:ext cx="448309" cy="109220"/>
          </a:xfrm>
          <a:custGeom>
            <a:avLst/>
            <a:gdLst/>
            <a:ahLst/>
            <a:cxnLst/>
            <a:rect l="l" t="t" r="r" b="b"/>
            <a:pathLst>
              <a:path w="448309" h="109220">
                <a:moveTo>
                  <a:pt x="0" y="108966"/>
                </a:moveTo>
                <a:lnTo>
                  <a:pt x="448233" y="108966"/>
                </a:lnTo>
                <a:lnTo>
                  <a:pt x="448233" y="0"/>
                </a:lnTo>
                <a:lnTo>
                  <a:pt x="0" y="0"/>
                </a:lnTo>
                <a:lnTo>
                  <a:pt x="0" y="108966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6647" y="3924300"/>
            <a:ext cx="392430" cy="109220"/>
          </a:xfrm>
          <a:custGeom>
            <a:avLst/>
            <a:gdLst/>
            <a:ahLst/>
            <a:cxnLst/>
            <a:rect l="l" t="t" r="r" b="b"/>
            <a:pathLst>
              <a:path w="392430" h="109220">
                <a:moveTo>
                  <a:pt x="0" y="108966"/>
                </a:moveTo>
                <a:lnTo>
                  <a:pt x="392201" y="108966"/>
                </a:lnTo>
                <a:lnTo>
                  <a:pt x="392201" y="0"/>
                </a:lnTo>
                <a:lnTo>
                  <a:pt x="0" y="0"/>
                </a:lnTo>
                <a:lnTo>
                  <a:pt x="0" y="108966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6647" y="3662387"/>
            <a:ext cx="4874895" cy="371475"/>
          </a:xfrm>
          <a:custGeom>
            <a:avLst/>
            <a:gdLst/>
            <a:ahLst/>
            <a:cxnLst/>
            <a:rect l="l" t="t" r="r" b="b"/>
            <a:pathLst>
              <a:path w="4874895" h="371475">
                <a:moveTo>
                  <a:pt x="4874552" y="0"/>
                </a:moveTo>
                <a:lnTo>
                  <a:pt x="4874552" y="0"/>
                </a:lnTo>
                <a:lnTo>
                  <a:pt x="0" y="0"/>
                </a:lnTo>
                <a:lnTo>
                  <a:pt x="0" y="185712"/>
                </a:lnTo>
                <a:lnTo>
                  <a:pt x="392201" y="185712"/>
                </a:lnTo>
                <a:lnTo>
                  <a:pt x="392201" y="370878"/>
                </a:lnTo>
                <a:lnTo>
                  <a:pt x="784402" y="370878"/>
                </a:lnTo>
                <a:lnTo>
                  <a:pt x="1680870" y="370878"/>
                </a:lnTo>
                <a:lnTo>
                  <a:pt x="2633370" y="370878"/>
                </a:lnTo>
                <a:lnTo>
                  <a:pt x="4874552" y="370878"/>
                </a:lnTo>
                <a:lnTo>
                  <a:pt x="4874552" y="0"/>
                </a:lnTo>
                <a:close/>
              </a:path>
            </a:pathLst>
          </a:custGeom>
          <a:solidFill>
            <a:srgbClr val="CAE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76200" y="3924300"/>
            <a:ext cx="5715000" cy="2711450"/>
            <a:chOff x="76200" y="3924300"/>
            <a:chExt cx="5715000" cy="2711450"/>
          </a:xfrm>
        </p:grpSpPr>
        <p:sp>
          <p:nvSpPr>
            <p:cNvPr id="19" name="object 19"/>
            <p:cNvSpPr/>
            <p:nvPr/>
          </p:nvSpPr>
          <p:spPr>
            <a:xfrm>
              <a:off x="76200" y="4033265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90"/>
                  </a:lnTo>
                  <a:lnTo>
                    <a:pt x="392201" y="370890"/>
                  </a:lnTo>
                  <a:lnTo>
                    <a:pt x="840422" y="370890"/>
                  </a:lnTo>
                  <a:lnTo>
                    <a:pt x="840422" y="272034"/>
                  </a:lnTo>
                  <a:lnTo>
                    <a:pt x="392201" y="272034"/>
                  </a:lnTo>
                  <a:lnTo>
                    <a:pt x="392201" y="195834"/>
                  </a:lnTo>
                  <a:lnTo>
                    <a:pt x="840422" y="195834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95834"/>
                  </a:lnTo>
                  <a:lnTo>
                    <a:pt x="1232649" y="195834"/>
                  </a:lnTo>
                  <a:lnTo>
                    <a:pt x="1232649" y="272034"/>
                  </a:lnTo>
                  <a:lnTo>
                    <a:pt x="840447" y="272034"/>
                  </a:lnTo>
                  <a:lnTo>
                    <a:pt x="840447" y="370890"/>
                  </a:lnTo>
                  <a:lnTo>
                    <a:pt x="5715000" y="370890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6200" y="4404143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6200" y="4775022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200" y="5145900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200" y="5516778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6200" y="5887643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46456"/>
                  </a:lnTo>
                  <a:lnTo>
                    <a:pt x="392201" y="246456"/>
                  </a:lnTo>
                  <a:lnTo>
                    <a:pt x="392201" y="170256"/>
                  </a:lnTo>
                  <a:lnTo>
                    <a:pt x="840422" y="170256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70256"/>
                  </a:lnTo>
                  <a:lnTo>
                    <a:pt x="1232649" y="170256"/>
                  </a:lnTo>
                  <a:lnTo>
                    <a:pt x="1232649" y="246456"/>
                  </a:lnTo>
                  <a:lnTo>
                    <a:pt x="840447" y="246456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CAEB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200" y="6258521"/>
              <a:ext cx="5715000" cy="371475"/>
            </a:xfrm>
            <a:custGeom>
              <a:avLst/>
              <a:gdLst/>
              <a:ahLst/>
              <a:cxnLst/>
              <a:rect l="l" t="t" r="r" b="b"/>
              <a:pathLst>
                <a:path w="5715000" h="371475">
                  <a:moveTo>
                    <a:pt x="840422" y="0"/>
                  </a:moveTo>
                  <a:lnTo>
                    <a:pt x="392201" y="0"/>
                  </a:lnTo>
                  <a:lnTo>
                    <a:pt x="0" y="0"/>
                  </a:lnTo>
                  <a:lnTo>
                    <a:pt x="0" y="370878"/>
                  </a:lnTo>
                  <a:lnTo>
                    <a:pt x="392201" y="370878"/>
                  </a:lnTo>
                  <a:lnTo>
                    <a:pt x="840422" y="370878"/>
                  </a:lnTo>
                  <a:lnTo>
                    <a:pt x="840422" y="256578"/>
                  </a:lnTo>
                  <a:lnTo>
                    <a:pt x="392201" y="256578"/>
                  </a:lnTo>
                  <a:lnTo>
                    <a:pt x="392201" y="180378"/>
                  </a:lnTo>
                  <a:lnTo>
                    <a:pt x="840422" y="180378"/>
                  </a:lnTo>
                  <a:lnTo>
                    <a:pt x="840422" y="0"/>
                  </a:lnTo>
                  <a:close/>
                </a:path>
                <a:path w="5715000" h="371475">
                  <a:moveTo>
                    <a:pt x="5715000" y="0"/>
                  </a:moveTo>
                  <a:lnTo>
                    <a:pt x="5715000" y="0"/>
                  </a:lnTo>
                  <a:lnTo>
                    <a:pt x="840447" y="0"/>
                  </a:lnTo>
                  <a:lnTo>
                    <a:pt x="840447" y="180378"/>
                  </a:lnTo>
                  <a:lnTo>
                    <a:pt x="1232649" y="180378"/>
                  </a:lnTo>
                  <a:lnTo>
                    <a:pt x="1232649" y="256578"/>
                  </a:lnTo>
                  <a:lnTo>
                    <a:pt x="840447" y="256578"/>
                  </a:lnTo>
                  <a:lnTo>
                    <a:pt x="840447" y="370878"/>
                  </a:lnTo>
                  <a:lnTo>
                    <a:pt x="5715000" y="370878"/>
                  </a:lnTo>
                  <a:lnTo>
                    <a:pt x="5715000" y="0"/>
                  </a:lnTo>
                  <a:close/>
                </a:path>
              </a:pathLst>
            </a:custGeom>
            <a:solidFill>
              <a:srgbClr val="E7F6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68406" y="3924300"/>
              <a:ext cx="0" cy="2711450"/>
            </a:xfrm>
            <a:custGeom>
              <a:avLst/>
              <a:gdLst/>
              <a:ahLst/>
              <a:cxnLst/>
              <a:rect l="l" t="t" r="r" b="b"/>
              <a:pathLst>
                <a:path h="2711450">
                  <a:moveTo>
                    <a:pt x="0" y="2590800"/>
                  </a:moveTo>
                  <a:lnTo>
                    <a:pt x="0" y="2711450"/>
                  </a:lnTo>
                </a:path>
                <a:path h="2711450">
                  <a:moveTo>
                    <a:pt x="0" y="2209800"/>
                  </a:moveTo>
                  <a:lnTo>
                    <a:pt x="0" y="2514600"/>
                  </a:lnTo>
                </a:path>
                <a:path h="2711450">
                  <a:moveTo>
                    <a:pt x="0" y="381000"/>
                  </a:moveTo>
                  <a:lnTo>
                    <a:pt x="0" y="2133600"/>
                  </a:lnTo>
                </a:path>
                <a:path h="2711450">
                  <a:moveTo>
                    <a:pt x="0" y="0"/>
                  </a:moveTo>
                  <a:lnTo>
                    <a:pt x="0" y="30480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468406" y="3162300"/>
            <a:ext cx="0" cy="685800"/>
          </a:xfrm>
          <a:custGeom>
            <a:avLst/>
            <a:gdLst/>
            <a:ahLst/>
            <a:cxnLst/>
            <a:rect l="l" t="t" r="r" b="b"/>
            <a:pathLst>
              <a:path h="685800">
                <a:moveTo>
                  <a:pt x="0" y="0"/>
                </a:moveTo>
                <a:lnTo>
                  <a:pt x="0" y="685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8406" y="2781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68406" y="2400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8406" y="2095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8406" y="16383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8406" y="1333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68406" y="9525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8406" y="79375"/>
            <a:ext cx="0" cy="796925"/>
          </a:xfrm>
          <a:custGeom>
            <a:avLst/>
            <a:gdLst/>
            <a:ahLst/>
            <a:cxnLst/>
            <a:rect l="l" t="t" r="r" b="b"/>
            <a:pathLst>
              <a:path h="796925">
                <a:moveTo>
                  <a:pt x="0" y="0"/>
                </a:moveTo>
                <a:lnTo>
                  <a:pt x="0" y="79692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916641" y="3162300"/>
            <a:ext cx="0" cy="685800"/>
          </a:xfrm>
          <a:custGeom>
            <a:avLst/>
            <a:gdLst/>
            <a:ahLst/>
            <a:cxnLst/>
            <a:rect l="l" t="t" r="r" b="b"/>
            <a:pathLst>
              <a:path h="685800">
                <a:moveTo>
                  <a:pt x="0" y="0"/>
                </a:moveTo>
                <a:lnTo>
                  <a:pt x="0" y="685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916641" y="2781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916641" y="2400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16641" y="2095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16641" y="16383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16641" y="1333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6641" y="9525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6641" y="79375"/>
            <a:ext cx="0" cy="796925"/>
          </a:xfrm>
          <a:custGeom>
            <a:avLst/>
            <a:gdLst/>
            <a:ahLst/>
            <a:cxnLst/>
            <a:rect l="l" t="t" r="r" b="b"/>
            <a:pathLst>
              <a:path h="796925">
                <a:moveTo>
                  <a:pt x="0" y="0"/>
                </a:moveTo>
                <a:lnTo>
                  <a:pt x="0" y="79692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16641" y="6515100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65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16641" y="61341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16641" y="43053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16641" y="3924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308848" y="3162300"/>
            <a:ext cx="0" cy="685800"/>
          </a:xfrm>
          <a:custGeom>
            <a:avLst/>
            <a:gdLst/>
            <a:ahLst/>
            <a:cxnLst/>
            <a:rect l="l" t="t" r="r" b="b"/>
            <a:pathLst>
              <a:path h="685800">
                <a:moveTo>
                  <a:pt x="0" y="0"/>
                </a:moveTo>
                <a:lnTo>
                  <a:pt x="0" y="685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308848" y="2781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08848" y="2400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308848" y="2095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308848" y="163830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308848" y="1333500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308848" y="9525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308848" y="79375"/>
            <a:ext cx="0" cy="796925"/>
          </a:xfrm>
          <a:custGeom>
            <a:avLst/>
            <a:gdLst/>
            <a:ahLst/>
            <a:cxnLst/>
            <a:rect l="l" t="t" r="r" b="b"/>
            <a:pathLst>
              <a:path h="796925">
                <a:moveTo>
                  <a:pt x="0" y="0"/>
                </a:moveTo>
                <a:lnTo>
                  <a:pt x="0" y="79692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308848" y="6515100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65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308848" y="61341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308848" y="4305300"/>
            <a:ext cx="0" cy="1752600"/>
          </a:xfrm>
          <a:custGeom>
            <a:avLst/>
            <a:gdLst/>
            <a:ahLst/>
            <a:cxnLst/>
            <a:rect l="l" t="t" r="r" b="b"/>
            <a:pathLst>
              <a:path h="1752600">
                <a:moveTo>
                  <a:pt x="0" y="0"/>
                </a:moveTo>
                <a:lnTo>
                  <a:pt x="0" y="17526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308848" y="3924300"/>
            <a:ext cx="0" cy="304800"/>
          </a:xfrm>
          <a:custGeom>
            <a:avLst/>
            <a:gdLst/>
            <a:ahLst/>
            <a:cxnLst/>
            <a:rect l="l" t="t" r="r" b="b"/>
            <a:pathLst>
              <a:path h="304800">
                <a:moveTo>
                  <a:pt x="0" y="0"/>
                </a:moveTo>
                <a:lnTo>
                  <a:pt x="0" y="30480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701054" y="79375"/>
            <a:ext cx="0" cy="6556375"/>
          </a:xfrm>
          <a:custGeom>
            <a:avLst/>
            <a:gdLst/>
            <a:ahLst/>
            <a:cxnLst/>
            <a:rect l="l" t="t" r="r" b="b"/>
            <a:pathLst>
              <a:path h="6556375">
                <a:moveTo>
                  <a:pt x="0" y="0"/>
                </a:moveTo>
                <a:lnTo>
                  <a:pt x="0" y="655637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597523" y="79375"/>
            <a:ext cx="0" cy="6556375"/>
          </a:xfrm>
          <a:custGeom>
            <a:avLst/>
            <a:gdLst/>
            <a:ahLst/>
            <a:cxnLst/>
            <a:rect l="l" t="t" r="r" b="b"/>
            <a:pathLst>
              <a:path h="6556375">
                <a:moveTo>
                  <a:pt x="0" y="0"/>
                </a:moveTo>
                <a:lnTo>
                  <a:pt x="0" y="6556375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1" name="object 61"/>
          <p:cNvGrpSpPr/>
          <p:nvPr/>
        </p:nvGrpSpPr>
        <p:grpSpPr>
          <a:xfrm>
            <a:off x="50800" y="73025"/>
            <a:ext cx="5765800" cy="6569075"/>
            <a:chOff x="50800" y="73025"/>
            <a:chExt cx="5765800" cy="6569075"/>
          </a:xfrm>
        </p:grpSpPr>
        <p:sp>
          <p:nvSpPr>
            <p:cNvPr id="62" name="object 62"/>
            <p:cNvSpPr/>
            <p:nvPr/>
          </p:nvSpPr>
          <p:spPr>
            <a:xfrm>
              <a:off x="3550023" y="79375"/>
              <a:ext cx="0" cy="6556375"/>
            </a:xfrm>
            <a:custGeom>
              <a:avLst/>
              <a:gdLst/>
              <a:ahLst/>
              <a:cxnLst/>
              <a:rect l="l" t="t" r="r" b="b"/>
              <a:pathLst>
                <a:path h="6556375">
                  <a:moveTo>
                    <a:pt x="0" y="0"/>
                  </a:moveTo>
                  <a:lnTo>
                    <a:pt x="0" y="655637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9850" y="695383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9850" y="1066260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9850" y="1437135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9850" y="1808012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9850" y="2178888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9850" y="2549763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9850" y="2920640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9850" y="3291516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9850" y="3662391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9850" y="4033268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9850" y="4404143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9850" y="4775019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9850" y="5145896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69850" y="5516772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9850" y="5887647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69850" y="6258524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76200" y="79375"/>
              <a:ext cx="0" cy="6556375"/>
            </a:xfrm>
            <a:custGeom>
              <a:avLst/>
              <a:gdLst/>
              <a:ahLst/>
              <a:cxnLst/>
              <a:rect l="l" t="t" r="r" b="b"/>
              <a:pathLst>
                <a:path h="6556375">
                  <a:moveTo>
                    <a:pt x="0" y="3844925"/>
                  </a:moveTo>
                  <a:lnTo>
                    <a:pt x="0" y="6556375"/>
                  </a:lnTo>
                </a:path>
                <a:path h="6556375">
                  <a:moveTo>
                    <a:pt x="0" y="0"/>
                  </a:moveTo>
                  <a:lnTo>
                    <a:pt x="0" y="376872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791200" y="79375"/>
              <a:ext cx="0" cy="6556375"/>
            </a:xfrm>
            <a:custGeom>
              <a:avLst/>
              <a:gdLst/>
              <a:ahLst/>
              <a:cxnLst/>
              <a:rect l="l" t="t" r="r" b="b"/>
              <a:pathLst>
                <a:path h="6556375">
                  <a:moveTo>
                    <a:pt x="0" y="0"/>
                  </a:moveTo>
                  <a:lnTo>
                    <a:pt x="0" y="6556375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9850" y="85725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9850" y="6629400"/>
              <a:ext cx="5727700" cy="0"/>
            </a:xfrm>
            <a:custGeom>
              <a:avLst/>
              <a:gdLst/>
              <a:ahLst/>
              <a:cxnLst/>
              <a:rect l="l" t="t" r="r" b="b"/>
              <a:pathLst>
                <a:path w="5727700">
                  <a:moveTo>
                    <a:pt x="0" y="0"/>
                  </a:moveTo>
                  <a:lnTo>
                    <a:pt x="572770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189942" y="112652"/>
            <a:ext cx="54159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78205" algn="l"/>
                <a:tab pos="1250950" algn="l"/>
                <a:tab pos="1649095" algn="l"/>
                <a:tab pos="2522855" algn="l"/>
                <a:tab pos="3558540" algn="l"/>
              </a:tabLst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	q	r	s	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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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	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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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q	(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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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p)</a:t>
            </a: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Symbol"/>
                <a:cs typeface="Symbol"/>
              </a:rPr>
              <a:t></a:t>
            </a:r>
            <a:r>
              <a:rPr sz="1800" b="1" spc="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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00" b="1" dirty="0">
                <a:solidFill>
                  <a:srgbClr val="FFFFFF"/>
                </a:solidFill>
                <a:latin typeface="Symbol"/>
                <a:cs typeface="Symbol"/>
              </a:rPr>
              <a:t>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q)</a:t>
            </a:r>
            <a:endParaRPr sz="18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54939" y="722311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T	T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55168" y="1093100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T	T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55397" y="1463889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T	F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155625" y="1834678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T	F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55854" y="2205468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F	T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56082" y="2576257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F	T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156311" y="2947046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F	F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56540" y="3317835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T	F	F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068550" y="3317835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992551" y="3317835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589551" y="3317835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56768" y="3688624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T	T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56997" y="4059414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T	T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157226" y="4430203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T	F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069236" y="4430203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993237" y="4430203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590237" y="4430203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57454" y="4800992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T	F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069464" y="4800992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993466" y="4800992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4590465" y="4800992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57683" y="5171781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F	T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2069693" y="5171781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2993694" y="5171781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4590694" y="5171781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57911" y="5542570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F	T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2069922" y="5542570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2993923" y="5542570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590922" y="5542570"/>
            <a:ext cx="165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158140" y="5913359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F	F	T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58369" y="6284149"/>
            <a:ext cx="13982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852805" algn="l"/>
                <a:tab pos="1245235" algn="l"/>
              </a:tabLst>
            </a:pPr>
            <a:r>
              <a:rPr sz="1800" dirty="0">
                <a:latin typeface="Arial"/>
                <a:cs typeface="Arial"/>
              </a:rPr>
              <a:t>F	F	F	F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5" name="object 115"/>
          <p:cNvSpPr txBox="1">
            <a:spLocks noGrp="1"/>
          </p:cNvSpPr>
          <p:nvPr>
            <p:ph type="title"/>
          </p:nvPr>
        </p:nvSpPr>
        <p:spPr>
          <a:xfrm>
            <a:off x="6102197" y="60742"/>
            <a:ext cx="2769235" cy="1287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sz="1800" b="1" i="0" spc="-5" dirty="0">
                <a:latin typeface="Arial"/>
                <a:cs typeface="Arial"/>
              </a:rPr>
              <a:t>p</a:t>
            </a:r>
            <a:r>
              <a:rPr sz="1800" i="0" spc="-5" dirty="0">
                <a:latin typeface="Arial"/>
                <a:cs typeface="Arial"/>
              </a:rPr>
              <a:t>: Janice </a:t>
            </a:r>
            <a:r>
              <a:rPr sz="1800" i="0" dirty="0">
                <a:latin typeface="Arial"/>
                <a:cs typeface="Arial"/>
              </a:rPr>
              <a:t>is paid </a:t>
            </a:r>
            <a:r>
              <a:rPr sz="1800" i="0" spc="-5" dirty="0">
                <a:latin typeface="Arial"/>
                <a:cs typeface="Arial"/>
              </a:rPr>
              <a:t>the most. </a:t>
            </a:r>
            <a:r>
              <a:rPr sz="1800" i="0" dirty="0">
                <a:latin typeface="Arial"/>
                <a:cs typeface="Arial"/>
              </a:rPr>
              <a:t> </a:t>
            </a:r>
            <a:r>
              <a:rPr sz="1800" b="1" i="0" spc="-5" dirty="0">
                <a:latin typeface="Arial"/>
                <a:cs typeface="Arial"/>
              </a:rPr>
              <a:t>q</a:t>
            </a:r>
            <a:r>
              <a:rPr sz="1800" i="0" spc="-5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Maggie</a:t>
            </a:r>
            <a:r>
              <a:rPr sz="1800" i="0" spc="-2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2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most. </a:t>
            </a:r>
            <a:r>
              <a:rPr sz="1800" i="0" spc="-484" dirty="0">
                <a:latin typeface="Arial"/>
                <a:cs typeface="Arial"/>
              </a:rPr>
              <a:t> </a:t>
            </a:r>
            <a:r>
              <a:rPr sz="1800" b="1" i="0" dirty="0">
                <a:latin typeface="Arial"/>
                <a:cs typeface="Arial"/>
              </a:rPr>
              <a:t>r</a:t>
            </a:r>
            <a:r>
              <a:rPr sz="1800" i="0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Fred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10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most.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1800" b="1" i="0" dirty="0">
                <a:latin typeface="Arial"/>
                <a:cs typeface="Arial"/>
              </a:rPr>
              <a:t>s</a:t>
            </a:r>
            <a:r>
              <a:rPr sz="1800" i="0" dirty="0">
                <a:latin typeface="Arial"/>
                <a:cs typeface="Arial"/>
              </a:rPr>
              <a:t>: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Janice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is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dirty="0">
                <a:latin typeface="Arial"/>
                <a:cs typeface="Arial"/>
              </a:rPr>
              <a:t>paid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the</a:t>
            </a:r>
            <a:r>
              <a:rPr sz="1800" i="0" spc="-15" dirty="0">
                <a:latin typeface="Arial"/>
                <a:cs typeface="Arial"/>
              </a:rPr>
              <a:t> </a:t>
            </a:r>
            <a:r>
              <a:rPr sz="1800" i="0" spc="-5" dirty="0">
                <a:latin typeface="Arial"/>
                <a:cs typeface="Arial"/>
              </a:rPr>
              <a:t>least.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60197" y="876300"/>
            <a:ext cx="4912360" cy="5638800"/>
            <a:chOff x="60197" y="876300"/>
            <a:chExt cx="4912360" cy="5638800"/>
          </a:xfrm>
        </p:grpSpPr>
        <p:sp>
          <p:nvSpPr>
            <p:cNvPr id="117" name="object 117"/>
            <p:cNvSpPr/>
            <p:nvPr/>
          </p:nvSpPr>
          <p:spPr>
            <a:xfrm>
              <a:off x="152400" y="9144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152400" y="1600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152400" y="2362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152400" y="3124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152400" y="12954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152400" y="20574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152400" y="2743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60197" y="3886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152400" y="42672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152400" y="60960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152400" y="6477000"/>
              <a:ext cx="1447800" cy="0"/>
            </a:xfrm>
            <a:custGeom>
              <a:avLst/>
              <a:gdLst/>
              <a:ahLst/>
              <a:cxnLst/>
              <a:rect l="l" t="t" r="r" b="b"/>
              <a:pathLst>
                <a:path w="1447800">
                  <a:moveTo>
                    <a:pt x="0" y="0"/>
                  </a:moveTo>
                  <a:lnTo>
                    <a:pt x="14478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1904999" y="5105400"/>
              <a:ext cx="3048000" cy="457200"/>
            </a:xfrm>
            <a:custGeom>
              <a:avLst/>
              <a:gdLst/>
              <a:ahLst/>
              <a:cxnLst/>
              <a:rect l="l" t="t" r="r" b="b"/>
              <a:pathLst>
                <a:path w="3048000" h="457200">
                  <a:moveTo>
                    <a:pt x="0" y="0"/>
                  </a:moveTo>
                  <a:lnTo>
                    <a:pt x="3048000" y="0"/>
                  </a:lnTo>
                  <a:lnTo>
                    <a:pt x="304800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9" name="object 129"/>
          <p:cNvSpPr txBox="1"/>
          <p:nvPr/>
        </p:nvSpPr>
        <p:spPr>
          <a:xfrm>
            <a:off x="6022340" y="1931923"/>
            <a:ext cx="247904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If Fred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highest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 of </a:t>
            </a:r>
            <a:r>
              <a:rPr sz="1800" spc="-5" dirty="0">
                <a:latin typeface="Arial"/>
                <a:cs typeface="Arial"/>
              </a:rPr>
              <a:t>the three, then 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Janice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is.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¬r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p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022340" y="3029203"/>
            <a:ext cx="25800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If Janice </a:t>
            </a:r>
            <a:r>
              <a:rPr sz="1800" dirty="0">
                <a:latin typeface="Arial"/>
                <a:cs typeface="Arial"/>
              </a:rPr>
              <a:t>is not </a:t>
            </a:r>
            <a:r>
              <a:rPr sz="1800" spc="-5" dirty="0">
                <a:latin typeface="Arial"/>
                <a:cs typeface="Arial"/>
              </a:rPr>
              <a:t>the lowest </a:t>
            </a:r>
            <a:r>
              <a:rPr sz="1800" spc="-4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paid, </a:t>
            </a:r>
            <a:r>
              <a:rPr sz="1800" spc="-5" dirty="0">
                <a:latin typeface="Arial"/>
                <a:cs typeface="Arial"/>
              </a:rPr>
              <a:t>then </a:t>
            </a:r>
            <a:r>
              <a:rPr sz="1800" dirty="0">
                <a:latin typeface="Arial"/>
                <a:cs typeface="Arial"/>
              </a:rPr>
              <a:t>Maggie is paid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most.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¬s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Symbol"/>
                <a:cs typeface="Symbol"/>
              </a:rPr>
              <a:t></a:t>
            </a:r>
            <a:r>
              <a:rPr sz="1800" b="1" dirty="0">
                <a:latin typeface="Arial"/>
                <a:cs typeface="Arial"/>
              </a:rPr>
              <a:t>q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6060440" y="5720588"/>
            <a:ext cx="25812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15" dirty="0">
                <a:latin typeface="Times New Roman"/>
                <a:cs typeface="Times New Roman"/>
              </a:rPr>
              <a:t>Fred</a:t>
            </a:r>
            <a:r>
              <a:rPr sz="2000" b="1" spc="-5" dirty="0">
                <a:latin typeface="Times New Roman"/>
                <a:cs typeface="Times New Roman"/>
              </a:rPr>
              <a:t> &gt;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Maggie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&gt;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Janice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540" y="224282"/>
            <a:ext cx="4700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Knights</a:t>
            </a:r>
            <a:r>
              <a:rPr sz="3600" spc="-50" dirty="0"/>
              <a:t> </a:t>
            </a:r>
            <a:r>
              <a:rPr sz="3600" dirty="0"/>
              <a:t>and</a:t>
            </a:r>
            <a:r>
              <a:rPr sz="3600" spc="-35" dirty="0"/>
              <a:t> </a:t>
            </a:r>
            <a:r>
              <a:rPr sz="3600" spc="-5" dirty="0"/>
              <a:t>Knaves</a:t>
            </a:r>
            <a:r>
              <a:rPr sz="3600" spc="-35" dirty="0"/>
              <a:t> </a:t>
            </a:r>
            <a:r>
              <a:rPr sz="3600" spc="-5" dirty="0"/>
              <a:t>Puzzles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231140" y="1087628"/>
            <a:ext cx="6635750" cy="4975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341630" indent="-3429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remote island there </a:t>
            </a:r>
            <a:r>
              <a:rPr sz="2800" dirty="0">
                <a:latin typeface="Times New Roman"/>
                <a:cs typeface="Times New Roman"/>
              </a:rPr>
              <a:t>live </a:t>
            </a:r>
            <a:r>
              <a:rPr sz="2800" b="1" dirty="0">
                <a:latin typeface="Times New Roman"/>
                <a:cs typeface="Times New Roman"/>
              </a:rPr>
              <a:t>Knights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Knaves</a:t>
            </a:r>
            <a:r>
              <a:rPr sz="2800" spc="-5" dirty="0">
                <a:latin typeface="Times New Roman"/>
                <a:cs typeface="Times New Roman"/>
              </a:rPr>
              <a:t>.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Knights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always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tell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Knaves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always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lie.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You meet two </a:t>
            </a:r>
            <a:r>
              <a:rPr sz="2800" dirty="0">
                <a:latin typeface="Times New Roman"/>
                <a:cs typeface="Times New Roman"/>
              </a:rPr>
              <a:t>people on the island—A </a:t>
            </a:r>
            <a:r>
              <a:rPr sz="2800" spc="-5" dirty="0">
                <a:latin typeface="Times New Roman"/>
                <a:cs typeface="Times New Roman"/>
              </a:rPr>
              <a:t>and B.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says: “B and </a:t>
            </a:r>
            <a:r>
              <a:rPr sz="2800" dirty="0">
                <a:latin typeface="Times New Roman"/>
                <a:cs typeface="Times New Roman"/>
              </a:rPr>
              <a:t>I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both </a:t>
            </a:r>
            <a:r>
              <a:rPr sz="2800" spc="-5" dirty="0">
                <a:latin typeface="Times New Roman"/>
                <a:cs typeface="Times New Roman"/>
              </a:rPr>
              <a:t>Knights.”</a:t>
            </a:r>
            <a:r>
              <a:rPr sz="2800" dirty="0">
                <a:latin typeface="Times New Roman"/>
                <a:cs typeface="Times New Roman"/>
              </a:rPr>
              <a:t> B </a:t>
            </a:r>
            <a:r>
              <a:rPr sz="2800" spc="-5" dirty="0">
                <a:latin typeface="Times New Roman"/>
                <a:cs typeface="Times New Roman"/>
              </a:rPr>
              <a:t>says: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Knave.”</a:t>
            </a:r>
            <a:endParaRPr sz="2800">
              <a:latin typeface="Times New Roman"/>
              <a:cs typeface="Times New Roman"/>
            </a:endParaRPr>
          </a:p>
          <a:p>
            <a:pPr marL="355600" marR="229235" indent="-343535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Determine,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possible, which </a:t>
            </a:r>
            <a:r>
              <a:rPr sz="2800" dirty="0">
                <a:latin typeface="Times New Roman"/>
                <a:cs typeface="Times New Roman"/>
              </a:rPr>
              <a:t>group A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belong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to.</a:t>
            </a:r>
            <a:endParaRPr sz="2800">
              <a:latin typeface="Times New Roman"/>
              <a:cs typeface="Times New Roman"/>
            </a:endParaRPr>
          </a:p>
          <a:p>
            <a:pPr marL="355600" marR="6350" indent="-343535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Note: </a:t>
            </a:r>
            <a:r>
              <a:rPr sz="2800" spc="-5" dirty="0">
                <a:latin typeface="Times New Roman"/>
                <a:cs typeface="Times New Roman"/>
              </a:rPr>
              <a:t>There are altogether </a:t>
            </a:r>
            <a:r>
              <a:rPr sz="2800" dirty="0">
                <a:latin typeface="Times New Roman"/>
                <a:cs typeface="Times New Roman"/>
              </a:rPr>
              <a:t>4 </a:t>
            </a:r>
            <a:r>
              <a:rPr sz="2800" spc="-5" dirty="0">
                <a:latin typeface="Times New Roman"/>
                <a:cs typeface="Times New Roman"/>
              </a:rPr>
              <a:t>possibilities: </a:t>
            </a:r>
            <a:r>
              <a:rPr sz="2800" dirty="0">
                <a:latin typeface="Times New Roman"/>
                <a:cs typeface="Times New Roman"/>
              </a:rPr>
              <a:t>both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knights (1), both </a:t>
            </a:r>
            <a:r>
              <a:rPr sz="2800" spc="-5" dirty="0">
                <a:latin typeface="Times New Roman"/>
                <a:cs typeface="Times New Roman"/>
              </a:rPr>
              <a:t>are knaves </a:t>
            </a:r>
            <a:r>
              <a:rPr sz="2800" dirty="0">
                <a:latin typeface="Times New Roman"/>
                <a:cs typeface="Times New Roman"/>
              </a:rPr>
              <a:t>(1), one 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knight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knave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(2)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85254" y="0"/>
            <a:ext cx="2158745" cy="28033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53238"/>
            <a:ext cx="7912734" cy="2524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3655" indent="-34353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a</a:t>
            </a:r>
            <a:r>
              <a:rPr sz="2000" b="1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statement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Knight” 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b</a:t>
            </a:r>
            <a:r>
              <a:rPr sz="2000" b="1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“B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Knight.”</a:t>
            </a:r>
            <a:endParaRPr sz="2000">
              <a:latin typeface="Times New Roman"/>
              <a:cs typeface="Times New Roman"/>
            </a:endParaRPr>
          </a:p>
          <a:p>
            <a:pPr marL="354965" marR="5080" indent="-342900">
              <a:lnSpc>
                <a:spcPct val="99000"/>
              </a:lnSpc>
              <a:spcBef>
                <a:spcPts val="505"/>
              </a:spcBef>
            </a:pPr>
            <a:r>
              <a:rPr sz="2000" b="1" spc="-5" dirty="0">
                <a:latin typeface="Times New Roman"/>
                <a:cs typeface="Times New Roman"/>
              </a:rPr>
              <a:t>A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says</a:t>
            </a:r>
            <a:r>
              <a:rPr sz="2000" b="1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“B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and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I are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both Knights.”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If A</a:t>
            </a:r>
            <a:r>
              <a:rPr sz="20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0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Knight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then</a:t>
            </a:r>
            <a:r>
              <a:rPr sz="20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b="1" i="1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000" b="1" i="1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true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and</a:t>
            </a:r>
            <a:r>
              <a:rPr sz="20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the </a:t>
            </a:r>
            <a:r>
              <a:rPr sz="20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statement</a:t>
            </a:r>
            <a:r>
              <a:rPr sz="20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(</a:t>
            </a:r>
            <a:r>
              <a:rPr sz="2000" b="1" i="1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000" spc="-5" dirty="0">
                <a:solidFill>
                  <a:srgbClr val="006FC0"/>
                </a:solidFill>
                <a:latin typeface="Symbol"/>
                <a:cs typeface="Symbol"/>
              </a:rPr>
              <a:t></a:t>
            </a:r>
            <a:r>
              <a:rPr sz="2000" b="1" i="1" spc="-5" dirty="0">
                <a:solidFill>
                  <a:srgbClr val="006FC0"/>
                </a:solidFill>
                <a:latin typeface="Times New Roman"/>
                <a:cs typeface="Times New Roman"/>
              </a:rPr>
              <a:t>b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)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true [</a:t>
            </a: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000" b="1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AFEF"/>
                </a:solidFill>
                <a:latin typeface="Symbol"/>
                <a:cs typeface="Symbol"/>
              </a:rPr>
              <a:t></a:t>
            </a:r>
            <a:r>
              <a:rPr sz="2000" b="1" spc="15" dirty="0">
                <a:solidFill>
                  <a:srgbClr val="00AFE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(a</a:t>
            </a:r>
            <a:r>
              <a:rPr sz="2000" b="1" spc="-5" dirty="0">
                <a:solidFill>
                  <a:srgbClr val="006FC0"/>
                </a:solidFill>
                <a:latin typeface="Symbol"/>
                <a:cs typeface="Symbol"/>
              </a:rPr>
              <a:t></a:t>
            </a:r>
            <a:r>
              <a:rPr sz="2000" b="1" spc="-5" dirty="0">
                <a:solidFill>
                  <a:srgbClr val="006FC0"/>
                </a:solidFill>
                <a:latin typeface="Times New Roman"/>
                <a:cs typeface="Times New Roman"/>
              </a:rPr>
              <a:t>b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)].</a:t>
            </a:r>
            <a:r>
              <a:rPr sz="20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If A</a:t>
            </a:r>
            <a:r>
              <a:rPr sz="20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Knave</a:t>
            </a:r>
            <a:r>
              <a:rPr sz="20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[as B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says],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then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b="1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000" spc="-48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false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statement</a:t>
            </a:r>
            <a:r>
              <a:rPr sz="20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 false</a:t>
            </a:r>
            <a:r>
              <a:rPr sz="2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[</a:t>
            </a:r>
            <a:r>
              <a:rPr sz="2000" b="1" i="1" dirty="0">
                <a:solidFill>
                  <a:srgbClr val="FF0000"/>
                </a:solidFill>
                <a:latin typeface="Times New Roman"/>
                <a:cs typeface="Times New Roman"/>
              </a:rPr>
              <a:t>b</a:t>
            </a:r>
            <a:r>
              <a:rPr sz="2000" b="1" i="1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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2000" b="1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]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These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two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cases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“true”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that they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are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possible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solutions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to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puzzle.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coded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biconditional operator </a:t>
            </a:r>
            <a:r>
              <a:rPr sz="2000" spc="-5" dirty="0">
                <a:latin typeface="Symbol"/>
                <a:cs typeface="Symbol"/>
              </a:rPr>
              <a:t></a:t>
            </a:r>
            <a:r>
              <a:rPr sz="2000" spc="-5" dirty="0">
                <a:latin typeface="Times New Roman"/>
                <a:cs typeface="Times New Roman"/>
              </a:rPr>
              <a:t>. </a:t>
            </a:r>
            <a:r>
              <a:rPr sz="2000" i="1" spc="-5" dirty="0">
                <a:latin typeface="Times New Roman"/>
                <a:cs typeface="Times New Roman"/>
              </a:rPr>
              <a:t>(</a:t>
            </a:r>
            <a:r>
              <a:rPr sz="2000" b="1" i="1" spc="-5" dirty="0">
                <a:latin typeface="Times New Roman"/>
                <a:cs typeface="Times New Roman"/>
              </a:rPr>
              <a:t>Recall that </a:t>
            </a:r>
            <a:r>
              <a:rPr sz="2000" b="1" i="1" spc="-35" dirty="0">
                <a:latin typeface="Times New Roman"/>
                <a:cs typeface="Times New Roman"/>
              </a:rPr>
              <a:t>p</a:t>
            </a:r>
            <a:r>
              <a:rPr sz="2100" b="1" i="1" spc="-35" dirty="0">
                <a:latin typeface="Symbol"/>
                <a:cs typeface="Symbol"/>
              </a:rPr>
              <a:t></a:t>
            </a:r>
            <a:r>
              <a:rPr sz="2000" b="1" i="1" spc="-35" dirty="0">
                <a:latin typeface="Times New Roman"/>
                <a:cs typeface="Times New Roman"/>
              </a:rPr>
              <a:t>q </a:t>
            </a:r>
            <a:r>
              <a:rPr sz="2000" b="1" i="1" spc="-5" dirty="0">
                <a:latin typeface="Times New Roman"/>
                <a:cs typeface="Times New Roman"/>
              </a:rPr>
              <a:t>is true when both 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propositions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are</a:t>
            </a:r>
            <a:r>
              <a:rPr sz="2000" b="1" i="1" spc="-15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true</a:t>
            </a:r>
            <a:r>
              <a:rPr sz="2000" b="1" i="1" spc="-15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or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both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propositions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are</a:t>
            </a:r>
            <a:r>
              <a:rPr sz="2000" b="1" i="1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false</a:t>
            </a:r>
            <a:r>
              <a:rPr sz="2000" i="1" spc="-5" dirty="0">
                <a:latin typeface="Times New Roman"/>
                <a:cs typeface="Times New Roman"/>
              </a:rPr>
              <a:t>.)</a:t>
            </a:r>
            <a:endParaRPr sz="20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711805"/>
              </p:ext>
            </p:extLst>
          </p:nvPr>
        </p:nvGraphicFramePr>
        <p:xfrm>
          <a:off x="146050" y="4108450"/>
          <a:ext cx="8914765" cy="2468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4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7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252095" marR="210185" indent="-342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i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(A</a:t>
                      </a:r>
                      <a:r>
                        <a:rPr sz="1800" b="1" spc="-1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is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 </a:t>
                      </a:r>
                      <a:r>
                        <a:rPr sz="1800" b="1" spc="-484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Knight)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252095" marR="199390" indent="-450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800" b="1" i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(B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is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 </a:t>
                      </a:r>
                      <a:r>
                        <a:rPr sz="1800" b="1" spc="-484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Knight)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829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i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</a:t>
                      </a:r>
                      <a:r>
                        <a:rPr sz="1800" b="1" spc="3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800" b="1" i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</a:t>
                      </a:r>
                      <a:r>
                        <a:rPr sz="1800" b="1" spc="2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(a</a:t>
                      </a:r>
                      <a:r>
                        <a:rPr sz="1800" b="1" i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</a:t>
                      </a:r>
                      <a:r>
                        <a:rPr sz="1800" b="1" spc="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))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1800" b="1" spc="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(b</a:t>
                      </a: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</a:t>
                      </a:r>
                      <a:r>
                        <a:rPr sz="1800" b="1" spc="4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</a:t>
                      </a:r>
                      <a:r>
                        <a:rPr sz="1800" b="1" i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683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747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C00000"/>
                      </a:solidFill>
                      <a:prstDash val="soli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31305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2400" dirty="0">
                          <a:latin typeface="Arial"/>
                          <a:cs typeface="Arial"/>
                        </a:rPr>
                        <a:t>   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37465" marB="0">
                    <a:lnL w="381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R="394335" algn="l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en-US" sz="2400" dirty="0">
                          <a:latin typeface="Arial"/>
                          <a:cs typeface="Arial"/>
                        </a:rPr>
                        <a:t>              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C00000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C00000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C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8740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14045" algn="l">
                        <a:lnSpc>
                          <a:spcPct val="100000"/>
                        </a:lnSpc>
                        <a:spcBef>
                          <a:spcPts val="295"/>
                        </a:spcBef>
                        <a:tabLst>
                          <a:tab pos="1216025" algn="l"/>
                        </a:tabLst>
                      </a:pPr>
                      <a:r>
                        <a:rPr lang="en-US" sz="2400" dirty="0">
                          <a:latin typeface="Arial"/>
                          <a:cs typeface="Arial"/>
                        </a:rPr>
                        <a:t>       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2283872" y="3606038"/>
            <a:ext cx="44996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1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is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Knave</a:t>
            </a:r>
            <a:r>
              <a:rPr sz="2400" b="1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and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is</a:t>
            </a:r>
            <a:r>
              <a:rPr sz="24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 Knight!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6708" y="254761"/>
            <a:ext cx="745172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4435" marR="5080" indent="-118237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Another</a:t>
            </a:r>
            <a:r>
              <a:rPr sz="3600" spc="-25" dirty="0"/>
              <a:t> </a:t>
            </a:r>
            <a:r>
              <a:rPr sz="3600" spc="-5" dirty="0"/>
              <a:t>Variation</a:t>
            </a:r>
            <a:r>
              <a:rPr sz="3600" spc="-35" dirty="0"/>
              <a:t> </a:t>
            </a:r>
            <a:r>
              <a:rPr sz="3600" dirty="0"/>
              <a:t>:</a:t>
            </a:r>
            <a:r>
              <a:rPr sz="3600" spc="10" dirty="0"/>
              <a:t> </a:t>
            </a:r>
            <a:r>
              <a:rPr sz="3600" dirty="0"/>
              <a:t>A</a:t>
            </a:r>
            <a:r>
              <a:rPr sz="3600" spc="-10" dirty="0"/>
              <a:t> </a:t>
            </a:r>
            <a:r>
              <a:rPr sz="3600" dirty="0"/>
              <a:t>says</a:t>
            </a:r>
            <a:r>
              <a:rPr sz="3600" spc="-20" dirty="0"/>
              <a:t> </a:t>
            </a:r>
            <a:r>
              <a:rPr sz="3600" dirty="0"/>
              <a:t>“At</a:t>
            </a:r>
            <a:r>
              <a:rPr sz="3600" spc="-10" dirty="0"/>
              <a:t> </a:t>
            </a:r>
            <a:r>
              <a:rPr sz="3600" dirty="0"/>
              <a:t>least</a:t>
            </a:r>
            <a:r>
              <a:rPr sz="3600" spc="-15" dirty="0"/>
              <a:t> </a:t>
            </a:r>
            <a:r>
              <a:rPr sz="3600" dirty="0"/>
              <a:t>one</a:t>
            </a:r>
            <a:r>
              <a:rPr sz="3600" spc="-20" dirty="0"/>
              <a:t> </a:t>
            </a:r>
            <a:r>
              <a:rPr sz="3600" dirty="0"/>
              <a:t>of</a:t>
            </a:r>
            <a:r>
              <a:rPr sz="3600" spc="-20" dirty="0"/>
              <a:t> </a:t>
            </a:r>
            <a:r>
              <a:rPr sz="3600" dirty="0"/>
              <a:t>us </a:t>
            </a:r>
            <a:r>
              <a:rPr sz="3600" spc="-775" dirty="0"/>
              <a:t> </a:t>
            </a:r>
            <a:r>
              <a:rPr sz="3600" dirty="0"/>
              <a:t>is</a:t>
            </a:r>
            <a:r>
              <a:rPr sz="3600" spc="-15" dirty="0"/>
              <a:t> </a:t>
            </a:r>
            <a:r>
              <a:rPr sz="3600" dirty="0"/>
              <a:t>a</a:t>
            </a:r>
            <a:r>
              <a:rPr sz="3600" spc="-10" dirty="0"/>
              <a:t> </a:t>
            </a:r>
            <a:r>
              <a:rPr sz="3600" spc="-5" dirty="0"/>
              <a:t>Knave”</a:t>
            </a:r>
            <a:r>
              <a:rPr sz="3600" spc="-10" dirty="0"/>
              <a:t> </a:t>
            </a:r>
            <a:r>
              <a:rPr sz="3600" dirty="0"/>
              <a:t>and</a:t>
            </a:r>
            <a:r>
              <a:rPr sz="3600" spc="-10" dirty="0"/>
              <a:t> </a:t>
            </a:r>
            <a:r>
              <a:rPr sz="3600" dirty="0"/>
              <a:t>B</a:t>
            </a:r>
            <a:r>
              <a:rPr sz="3600" spc="-15" dirty="0"/>
              <a:t> </a:t>
            </a:r>
            <a:r>
              <a:rPr sz="3600" dirty="0"/>
              <a:t>says</a:t>
            </a:r>
            <a:r>
              <a:rPr sz="3600" spc="-15" dirty="0"/>
              <a:t> </a:t>
            </a:r>
            <a:r>
              <a:rPr sz="3600" dirty="0"/>
              <a:t>nothing</a:t>
            </a:r>
            <a:endParaRPr sz="3600"/>
          </a:p>
        </p:txBody>
      </p:sp>
      <p:grpSp>
        <p:nvGrpSpPr>
          <p:cNvPr id="4" name="object 4"/>
          <p:cNvGrpSpPr/>
          <p:nvPr/>
        </p:nvGrpSpPr>
        <p:grpSpPr>
          <a:xfrm>
            <a:off x="609600" y="1447800"/>
            <a:ext cx="7633334" cy="2468880"/>
            <a:chOff x="609600" y="1447800"/>
            <a:chExt cx="7633334" cy="24688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" y="1447800"/>
              <a:ext cx="7632941" cy="246887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934200" y="2438400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0" y="304800"/>
                  </a:moveTo>
                  <a:lnTo>
                    <a:pt x="3989" y="255359"/>
                  </a:lnTo>
                  <a:lnTo>
                    <a:pt x="15538" y="208458"/>
                  </a:lnTo>
                  <a:lnTo>
                    <a:pt x="34020" y="164725"/>
                  </a:lnTo>
                  <a:lnTo>
                    <a:pt x="58808" y="124788"/>
                  </a:lnTo>
                  <a:lnTo>
                    <a:pt x="89273" y="89273"/>
                  </a:lnTo>
                  <a:lnTo>
                    <a:pt x="124788" y="58808"/>
                  </a:lnTo>
                  <a:lnTo>
                    <a:pt x="164725" y="34020"/>
                  </a:lnTo>
                  <a:lnTo>
                    <a:pt x="208458" y="15538"/>
                  </a:lnTo>
                  <a:lnTo>
                    <a:pt x="255359" y="3989"/>
                  </a:lnTo>
                  <a:lnTo>
                    <a:pt x="304800" y="0"/>
                  </a:lnTo>
                  <a:lnTo>
                    <a:pt x="354240" y="3989"/>
                  </a:lnTo>
                  <a:lnTo>
                    <a:pt x="401141" y="15538"/>
                  </a:lnTo>
                  <a:lnTo>
                    <a:pt x="444874" y="34020"/>
                  </a:lnTo>
                  <a:lnTo>
                    <a:pt x="484811" y="58808"/>
                  </a:lnTo>
                  <a:lnTo>
                    <a:pt x="520326" y="89273"/>
                  </a:lnTo>
                  <a:lnTo>
                    <a:pt x="550791" y="124788"/>
                  </a:lnTo>
                  <a:lnTo>
                    <a:pt x="575579" y="164725"/>
                  </a:lnTo>
                  <a:lnTo>
                    <a:pt x="594061" y="208458"/>
                  </a:lnTo>
                  <a:lnTo>
                    <a:pt x="605610" y="255359"/>
                  </a:lnTo>
                  <a:lnTo>
                    <a:pt x="609600" y="304800"/>
                  </a:lnTo>
                  <a:lnTo>
                    <a:pt x="605610" y="354240"/>
                  </a:lnTo>
                  <a:lnTo>
                    <a:pt x="594061" y="401141"/>
                  </a:lnTo>
                  <a:lnTo>
                    <a:pt x="575579" y="444874"/>
                  </a:lnTo>
                  <a:lnTo>
                    <a:pt x="550791" y="484811"/>
                  </a:lnTo>
                  <a:lnTo>
                    <a:pt x="520326" y="520326"/>
                  </a:lnTo>
                  <a:lnTo>
                    <a:pt x="484811" y="550791"/>
                  </a:lnTo>
                  <a:lnTo>
                    <a:pt x="444874" y="575579"/>
                  </a:lnTo>
                  <a:lnTo>
                    <a:pt x="401141" y="594061"/>
                  </a:lnTo>
                  <a:lnTo>
                    <a:pt x="354240" y="605610"/>
                  </a:lnTo>
                  <a:lnTo>
                    <a:pt x="304800" y="609600"/>
                  </a:lnTo>
                  <a:lnTo>
                    <a:pt x="255359" y="605610"/>
                  </a:lnTo>
                  <a:lnTo>
                    <a:pt x="208458" y="594061"/>
                  </a:lnTo>
                  <a:lnTo>
                    <a:pt x="164725" y="575579"/>
                  </a:lnTo>
                  <a:lnTo>
                    <a:pt x="124788" y="550791"/>
                  </a:lnTo>
                  <a:lnTo>
                    <a:pt x="89273" y="520326"/>
                  </a:lnTo>
                  <a:lnTo>
                    <a:pt x="58808" y="484811"/>
                  </a:lnTo>
                  <a:lnTo>
                    <a:pt x="34020" y="444874"/>
                  </a:lnTo>
                  <a:lnTo>
                    <a:pt x="15538" y="401141"/>
                  </a:lnTo>
                  <a:lnTo>
                    <a:pt x="3989" y="354240"/>
                  </a:lnTo>
                  <a:lnTo>
                    <a:pt x="0" y="30480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916686" y="3910838"/>
            <a:ext cx="7425690" cy="2463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8415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1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is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Knight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and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B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is</a:t>
            </a:r>
            <a:r>
              <a:rPr sz="24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4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Arial"/>
                <a:cs typeface="Arial"/>
              </a:rPr>
              <a:t>Knave!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914"/>
              </a:spcBef>
            </a:pP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“B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 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Knights.”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1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Knight then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a</a:t>
            </a:r>
            <a:r>
              <a:rPr sz="2000" b="1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true and 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 (</a:t>
            </a:r>
            <a:r>
              <a:rPr sz="2000" b="1" i="1" spc="-5" dirty="0"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b="1" i="1" spc="-5" dirty="0"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) is true.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A is a Knave, then </a:t>
            </a:r>
            <a:r>
              <a:rPr sz="2000" b="1" i="1" spc="-5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Times New Roman"/>
                <a:cs typeface="Times New Roman"/>
              </a:rPr>
              <a:t>is false and the statement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false.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These are the two cases that are “true” in that they are possible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solutions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puzzle.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code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biconditional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operator</a:t>
            </a:r>
            <a:endParaRPr sz="2000">
              <a:latin typeface="Times New Roman"/>
              <a:cs typeface="Times New Roman"/>
            </a:endParaRPr>
          </a:p>
          <a:p>
            <a:pPr marL="12700" marR="312420" indent="-635">
              <a:lnSpc>
                <a:spcPts val="2390"/>
              </a:lnSpc>
              <a:spcBef>
                <a:spcPts val="95"/>
              </a:spcBef>
            </a:pPr>
            <a:r>
              <a:rPr sz="2000" spc="-5" dirty="0">
                <a:latin typeface="Symbol"/>
                <a:cs typeface="Symbol"/>
              </a:rPr>
              <a:t>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(Recall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that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35" dirty="0">
                <a:latin typeface="Times New Roman"/>
                <a:cs typeface="Times New Roman"/>
              </a:rPr>
              <a:t>p</a:t>
            </a:r>
            <a:r>
              <a:rPr sz="2100" i="1" spc="-35" dirty="0">
                <a:latin typeface="Symbol"/>
                <a:cs typeface="Symbol"/>
              </a:rPr>
              <a:t></a:t>
            </a:r>
            <a:r>
              <a:rPr sz="2000" i="1" spc="-35" dirty="0">
                <a:latin typeface="Times New Roman"/>
                <a:cs typeface="Times New Roman"/>
              </a:rPr>
              <a:t>q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is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true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when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both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10" dirty="0">
                <a:latin typeface="Times New Roman"/>
                <a:cs typeface="Times New Roman"/>
              </a:rPr>
              <a:t>propositions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25" dirty="0">
                <a:latin typeface="Times New Roman"/>
                <a:cs typeface="Times New Roman"/>
              </a:rPr>
              <a:t>are</a:t>
            </a:r>
            <a:r>
              <a:rPr sz="2000" i="1" spc="-5" dirty="0">
                <a:latin typeface="Times New Roman"/>
                <a:cs typeface="Times New Roman"/>
              </a:rPr>
              <a:t> true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or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both 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10" dirty="0">
                <a:latin typeface="Times New Roman"/>
                <a:cs typeface="Times New Roman"/>
              </a:rPr>
              <a:t>propositions</a:t>
            </a:r>
            <a:r>
              <a:rPr sz="2000" i="1" spc="-5" dirty="0">
                <a:latin typeface="Times New Roman"/>
                <a:cs typeface="Times New Roman"/>
              </a:rPr>
              <a:t> </a:t>
            </a:r>
            <a:r>
              <a:rPr sz="2000" i="1" spc="-30" dirty="0">
                <a:latin typeface="Times New Roman"/>
                <a:cs typeface="Times New Roman"/>
              </a:rPr>
              <a:t>are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false.)</a:t>
            </a:r>
            <a:r>
              <a:rPr sz="2000" i="1" spc="-15" dirty="0">
                <a:latin typeface="Times New Roman"/>
                <a:cs typeface="Times New Roman"/>
              </a:rPr>
              <a:t> </a:t>
            </a:r>
            <a:r>
              <a:rPr sz="2000" b="1" i="1" spc="-5" dirty="0">
                <a:latin typeface="Times New Roman"/>
                <a:cs typeface="Times New Roman"/>
              </a:rPr>
              <a:t>Note:</a:t>
            </a:r>
            <a:r>
              <a:rPr sz="2000" b="1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14" dirty="0">
                <a:latin typeface="Times New Roman"/>
                <a:cs typeface="Times New Roman"/>
              </a:rPr>
              <a:t> A’s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the two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6946" y="6349136"/>
            <a:ext cx="705104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has to 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knave so they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can’t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knights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 logically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right.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5580" y="149606"/>
            <a:ext cx="31534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The</a:t>
            </a:r>
            <a:r>
              <a:rPr spc="-35" dirty="0"/>
              <a:t> </a:t>
            </a:r>
            <a:r>
              <a:rPr spc="-5" dirty="0"/>
              <a:t>Hat</a:t>
            </a:r>
            <a:r>
              <a:rPr spc="-40" dirty="0"/>
              <a:t> </a:t>
            </a:r>
            <a:r>
              <a:rPr spc="-5" dirty="0"/>
              <a:t>Puzzle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320038"/>
            <a:ext cx="8020684" cy="484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Three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who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made 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“A”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CPSC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2070 are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told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stand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straight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line,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other.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put on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each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their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heads.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told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each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these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hats was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selected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group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hats: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two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black hats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three white hats. 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standing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front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line,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can’t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 either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students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behind her or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their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hats.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second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middle,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only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last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at 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rear,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other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their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 marR="24765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None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them can see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 on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their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own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head.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They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asked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deduce its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color.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last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line is asked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knows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color 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cannot be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sure.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second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line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asked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knows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color of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cannot 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sure. 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at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line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says: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“My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white.”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She</a:t>
            </a:r>
            <a:r>
              <a:rPr sz="20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correct</a:t>
            </a:r>
            <a:r>
              <a:rPr sz="2000" spc="-5" dirty="0">
                <a:latin typeface="Times New Roman"/>
                <a:cs typeface="Times New Roman"/>
              </a:rPr>
              <a:t>. How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 conclusion?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00300" y="228613"/>
            <a:ext cx="4267199" cy="2057759"/>
          </a:xfrm>
          <a:prstGeom prst="rect">
            <a:avLst/>
          </a:prstGeom>
        </p:spPr>
      </p:pic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405295"/>
              </p:ext>
            </p:extLst>
          </p:nvPr>
        </p:nvGraphicFramePr>
        <p:xfrm>
          <a:off x="527050" y="2432050"/>
          <a:ext cx="4343400" cy="37550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Last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Second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First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C0000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7965"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70"/>
                        </a:lnSpc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C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Bef>
                          <a:spcPts val="295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57150">
                      <a:solidFill>
                        <a:srgbClr val="006FC0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006FC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5107940" y="2463800"/>
            <a:ext cx="3334385" cy="3865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If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last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person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sees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two</a:t>
            </a:r>
            <a:r>
              <a:rPr sz="1800" spc="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black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hats in </a:t>
            </a:r>
            <a:r>
              <a:rPr sz="1800" dirty="0">
                <a:latin typeface="Times New Roman"/>
                <a:cs typeface="Times New Roman"/>
              </a:rPr>
              <a:t>front of </a:t>
            </a:r>
            <a:r>
              <a:rPr sz="1800" spc="-20" dirty="0">
                <a:latin typeface="Times New Roman"/>
                <a:cs typeface="Times New Roman"/>
              </a:rPr>
              <a:t>h</a:t>
            </a:r>
            <a:r>
              <a:rPr lang="en-US" sz="1800" spc="-20" dirty="0">
                <a:latin typeface="Times New Roman"/>
                <a:cs typeface="Times New Roman"/>
              </a:rPr>
              <a:t>im</a:t>
            </a:r>
            <a:r>
              <a:rPr sz="1800" spc="-20" dirty="0">
                <a:latin typeface="Times New Roman"/>
                <a:cs typeface="Times New Roman"/>
              </a:rPr>
              <a:t>, </a:t>
            </a:r>
            <a:r>
              <a:rPr sz="1800" dirty="0">
                <a:latin typeface="Times New Roman"/>
                <a:cs typeface="Times New Roman"/>
              </a:rPr>
              <a:t>he </a:t>
            </a:r>
            <a:r>
              <a:rPr sz="1800" spc="-5" dirty="0">
                <a:latin typeface="Times New Roman"/>
                <a:cs typeface="Times New Roman"/>
              </a:rPr>
              <a:t>immediately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knows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</a:t>
            </a:r>
            <a:r>
              <a:rPr lang="en-US"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hat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white,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as there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only two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black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hats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lot.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</a:t>
            </a:r>
            <a:r>
              <a:rPr lang="en-US" sz="1800" spc="-5" dirty="0">
                <a:latin typeface="Times New Roman"/>
                <a:cs typeface="Times New Roman"/>
              </a:rPr>
              <a:t>is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answer tells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other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two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students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 at least </a:t>
            </a:r>
            <a:r>
              <a:rPr sz="1800" dirty="0">
                <a:latin typeface="Times New Roman"/>
                <a:cs typeface="Times New Roman"/>
              </a:rPr>
              <a:t>one of </a:t>
            </a:r>
            <a:r>
              <a:rPr sz="1800" spc="-5" dirty="0">
                <a:latin typeface="Times New Roman"/>
                <a:cs typeface="Times New Roman"/>
              </a:rPr>
              <a:t>them has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white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hat.</a:t>
            </a: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L="12700" marR="38100">
              <a:lnSpc>
                <a:spcPct val="100000"/>
              </a:lnSpc>
            </a:pPr>
            <a:r>
              <a:rPr sz="1800" spc="-25" dirty="0">
                <a:latin typeface="Times New Roman"/>
                <a:cs typeface="Times New Roman"/>
              </a:rPr>
              <a:t>With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information,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if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middle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person sees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black hat in </a:t>
            </a:r>
            <a:r>
              <a:rPr sz="1800" dirty="0">
                <a:latin typeface="Times New Roman"/>
                <a:cs typeface="Times New Roman"/>
              </a:rPr>
              <a:t>front he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knows for sure </a:t>
            </a:r>
            <a:r>
              <a:rPr sz="1800" spc="-5" dirty="0">
                <a:latin typeface="Times New Roman"/>
                <a:cs typeface="Times New Roman"/>
              </a:rPr>
              <a:t>that h</a:t>
            </a:r>
            <a:r>
              <a:rPr lang="en-US" sz="1800" spc="-5" dirty="0">
                <a:latin typeface="Times New Roman"/>
                <a:cs typeface="Times New Roman"/>
              </a:rPr>
              <a:t>is</a:t>
            </a:r>
            <a:r>
              <a:rPr sz="1800" spc="-5" dirty="0">
                <a:latin typeface="Times New Roman"/>
                <a:cs typeface="Times New Roman"/>
              </a:rPr>
              <a:t> hat is white,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but </a:t>
            </a:r>
            <a:r>
              <a:rPr sz="1800" spc="-5" dirty="0">
                <a:latin typeface="Times New Roman"/>
                <a:cs typeface="Times New Roman"/>
              </a:rPr>
              <a:t>if </a:t>
            </a:r>
            <a:r>
              <a:rPr sz="1800" dirty="0">
                <a:latin typeface="Times New Roman"/>
                <a:cs typeface="Times New Roman"/>
              </a:rPr>
              <a:t>he </a:t>
            </a:r>
            <a:r>
              <a:rPr sz="1800" spc="-5" dirty="0">
                <a:latin typeface="Times New Roman"/>
                <a:cs typeface="Times New Roman"/>
              </a:rPr>
              <a:t>sees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white hat </a:t>
            </a:r>
            <a:r>
              <a:rPr sz="1800" dirty="0">
                <a:latin typeface="Times New Roman"/>
                <a:cs typeface="Times New Roman"/>
              </a:rPr>
              <a:t>he </a:t>
            </a:r>
            <a:r>
              <a:rPr sz="1800" spc="-5" dirty="0">
                <a:latin typeface="Times New Roman"/>
                <a:cs typeface="Times New Roman"/>
              </a:rPr>
              <a:t>is </a:t>
            </a:r>
            <a:r>
              <a:rPr sz="1800" dirty="0">
                <a:latin typeface="Times New Roman"/>
                <a:cs typeface="Times New Roman"/>
              </a:rPr>
              <a:t>not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sure.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This tells the first person that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her hat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is white.</a:t>
            </a:r>
            <a:endParaRPr sz="1800" dirty="0">
              <a:latin typeface="Times New Roman"/>
              <a:cs typeface="Times New Roman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6EAF5C4-951B-E54B-B4E5-56CBE4046F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32033"/>
              </p:ext>
            </p:extLst>
          </p:nvPr>
        </p:nvGraphicFramePr>
        <p:xfrm>
          <a:off x="527050" y="2975365"/>
          <a:ext cx="4343400" cy="3273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07282273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165449852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3404481869"/>
                    </a:ext>
                  </a:extLst>
                </a:gridCol>
              </a:tblGrid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9932289"/>
                  </a:ext>
                </a:extLst>
              </a:tr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235475"/>
                  </a:ext>
                </a:extLst>
              </a:tr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3014798"/>
                  </a:ext>
                </a:extLst>
              </a:tr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0824352"/>
                  </a:ext>
                </a:extLst>
              </a:tr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38807"/>
                  </a:ext>
                </a:extLst>
              </a:tr>
              <a:tr h="4536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245761"/>
                  </a:ext>
                </a:extLst>
              </a:tr>
              <a:tr h="529835"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4739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88285" y="817880"/>
            <a:ext cx="356870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i="0" spc="-5" dirty="0">
                <a:latin typeface="Arial"/>
                <a:cs typeface="Arial"/>
              </a:rPr>
              <a:t>Bit</a:t>
            </a:r>
            <a:r>
              <a:rPr i="0" spc="-55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Operations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701038"/>
            <a:ext cx="794194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975994" algn="l"/>
              </a:tabLst>
            </a:pP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computer bit has two possible values: </a:t>
            </a:r>
            <a:r>
              <a:rPr sz="2400" dirty="0">
                <a:latin typeface="Arial"/>
                <a:cs typeface="Arial"/>
              </a:rPr>
              <a:t>0 </a:t>
            </a:r>
            <a:r>
              <a:rPr sz="2400" spc="-5" dirty="0">
                <a:latin typeface="Arial"/>
                <a:cs typeface="Arial"/>
              </a:rPr>
              <a:t>(false) and </a:t>
            </a:r>
            <a:r>
              <a:rPr sz="2400" dirty="0">
                <a:latin typeface="Arial"/>
                <a:cs typeface="Arial"/>
              </a:rPr>
              <a:t>1 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(true).	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variable is called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Boolean variable is its value is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either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true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(1)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or false (0)</a:t>
            </a:r>
            <a:r>
              <a:rPr sz="2400" dirty="0">
                <a:latin typeface="Arial"/>
                <a:cs typeface="Arial"/>
              </a:rPr>
              <a:t> 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Bit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operations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correspond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to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logical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connectives: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65125" algn="l"/>
              </a:tabLst>
            </a:pPr>
            <a:r>
              <a:rPr sz="2400" b="1" spc="-5" dirty="0">
                <a:latin typeface="Symbol"/>
                <a:cs typeface="Symbol"/>
              </a:rPr>
              <a:t>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i="1" spc="-5" dirty="0">
                <a:latin typeface="Arial"/>
                <a:cs typeface="Arial"/>
              </a:rPr>
              <a:t>OR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365125" algn="l"/>
              </a:tabLst>
            </a:pPr>
            <a:r>
              <a:rPr sz="2400" b="1" spc="-5" dirty="0">
                <a:latin typeface="Symbol"/>
                <a:cs typeface="Symbol"/>
              </a:rPr>
              <a:t>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i="1" dirty="0">
                <a:latin typeface="Arial"/>
                <a:cs typeface="Arial"/>
              </a:rPr>
              <a:t>AND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415290" algn="l"/>
              </a:tabLst>
            </a:pPr>
            <a:r>
              <a:rPr sz="2400" b="1" spc="-5" dirty="0">
                <a:latin typeface="Symbol"/>
                <a:cs typeface="Symbol"/>
              </a:rPr>
              <a:t></a:t>
            </a:r>
            <a:r>
              <a:rPr sz="2400" spc="-5" dirty="0">
                <a:latin typeface="Times New Roman"/>
                <a:cs typeface="Times New Roman"/>
              </a:rPr>
              <a:t>	</a:t>
            </a:r>
            <a:r>
              <a:rPr sz="2400" i="1" spc="-5" dirty="0">
                <a:latin typeface="Arial"/>
                <a:cs typeface="Arial"/>
              </a:rPr>
              <a:t>XOR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500">
              <a:latin typeface="Arial"/>
              <a:cs typeface="Arial"/>
            </a:endParaRPr>
          </a:p>
          <a:p>
            <a:pPr marL="12700" marR="41592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Information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can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be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represented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by bit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strings,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which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are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sequences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of zeroes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and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ones,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and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manipulated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by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operations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on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the bit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strings.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89640" y="2443543"/>
            <a:ext cx="67652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Logical operations</a:t>
            </a:r>
            <a:r>
              <a:rPr spc="25" dirty="0"/>
              <a:t> </a:t>
            </a:r>
            <a:r>
              <a:rPr spc="-5" dirty="0"/>
              <a:t>on</a:t>
            </a:r>
            <a:r>
              <a:rPr dirty="0"/>
              <a:t> </a:t>
            </a:r>
            <a:r>
              <a:rPr spc="-5" dirty="0"/>
              <a:t>propositions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6730" y="487171"/>
            <a:ext cx="760920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34005" marR="5080" indent="-282194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Truth tables for </a:t>
            </a:r>
            <a:r>
              <a:rPr sz="3200" spc="-5" dirty="0"/>
              <a:t>the </a:t>
            </a:r>
            <a:r>
              <a:rPr sz="3200" dirty="0"/>
              <a:t>bit operations AND </a:t>
            </a:r>
            <a:r>
              <a:rPr sz="3200" spc="-5" dirty="0"/>
              <a:t>(</a:t>
            </a:r>
            <a:r>
              <a:rPr sz="3200" b="1" i="0" spc="-5" dirty="0">
                <a:latin typeface="Symbol"/>
                <a:cs typeface="Symbol"/>
              </a:rPr>
              <a:t></a:t>
            </a:r>
            <a:r>
              <a:rPr sz="3200" spc="-5" dirty="0"/>
              <a:t>), </a:t>
            </a:r>
            <a:r>
              <a:rPr sz="3200" dirty="0"/>
              <a:t>OR </a:t>
            </a:r>
            <a:r>
              <a:rPr sz="3200" spc="-5" dirty="0"/>
              <a:t>(</a:t>
            </a:r>
            <a:r>
              <a:rPr sz="3200" b="1" i="0" spc="-5" dirty="0">
                <a:latin typeface="Symbol"/>
                <a:cs typeface="Symbol"/>
              </a:rPr>
              <a:t></a:t>
            </a:r>
            <a:r>
              <a:rPr sz="3200" spc="-5" dirty="0"/>
              <a:t>), </a:t>
            </a:r>
            <a:r>
              <a:rPr sz="3200" spc="-690" dirty="0"/>
              <a:t> </a:t>
            </a:r>
            <a:r>
              <a:rPr sz="3200" dirty="0"/>
              <a:t>and</a:t>
            </a:r>
            <a:r>
              <a:rPr sz="3200" spc="-5" dirty="0"/>
              <a:t> </a:t>
            </a:r>
            <a:r>
              <a:rPr sz="3200" dirty="0"/>
              <a:t>XOR </a:t>
            </a:r>
            <a:r>
              <a:rPr sz="3200" spc="-5" dirty="0"/>
              <a:t>(</a:t>
            </a:r>
            <a:r>
              <a:rPr sz="3200" b="1" i="0" spc="-5" dirty="0">
                <a:solidFill>
                  <a:srgbClr val="808080"/>
                </a:solidFill>
                <a:latin typeface="Symbol"/>
                <a:cs typeface="Symbol"/>
              </a:rPr>
              <a:t></a:t>
            </a:r>
            <a:r>
              <a:rPr sz="3200" spc="-5" dirty="0">
                <a:solidFill>
                  <a:srgbClr val="808080"/>
                </a:solidFill>
              </a:rPr>
              <a:t>)</a:t>
            </a:r>
            <a:endParaRPr sz="3200" dirty="0">
              <a:latin typeface="Symbol"/>
              <a:cs typeface="Symbo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289050" y="3041650"/>
          <a:ext cx="6172198" cy="2589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4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4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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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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1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0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145539" y="2003552"/>
            <a:ext cx="37471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Consider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bits,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“a”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“b”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58370" y="759206"/>
            <a:ext cx="422592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Binary</a:t>
            </a:r>
            <a:r>
              <a:rPr spc="-40" dirty="0"/>
              <a:t> </a:t>
            </a:r>
            <a:r>
              <a:rPr spc="-5" dirty="0"/>
              <a:t>Math</a:t>
            </a:r>
            <a:r>
              <a:rPr spc="-25" dirty="0"/>
              <a:t> </a:t>
            </a:r>
            <a:r>
              <a:rPr spc="-5" dirty="0"/>
              <a:t>Review</a:t>
            </a:r>
          </a:p>
        </p:txBody>
      </p:sp>
      <p:sp>
        <p:nvSpPr>
          <p:cNvPr id="3" name="object 3"/>
          <p:cNvSpPr/>
          <p:nvPr/>
        </p:nvSpPr>
        <p:spPr>
          <a:xfrm>
            <a:off x="548640" y="230666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4">
                <a:moveTo>
                  <a:pt x="0" y="0"/>
                </a:moveTo>
                <a:lnTo>
                  <a:pt x="381380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20050" y="230666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4">
                <a:moveTo>
                  <a:pt x="0" y="0"/>
                </a:moveTo>
                <a:lnTo>
                  <a:pt x="381507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91613" y="230666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5">
                <a:moveTo>
                  <a:pt x="0" y="0"/>
                </a:moveTo>
                <a:lnTo>
                  <a:pt x="381380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63049" y="230666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5">
                <a:moveTo>
                  <a:pt x="0" y="0"/>
                </a:moveTo>
                <a:lnTo>
                  <a:pt x="381507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23240" y="1624838"/>
            <a:ext cx="2338705" cy="17932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Decimal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digits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0-9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tabLst>
                <a:tab pos="553720" algn="l"/>
                <a:tab pos="1146175" algn="l"/>
                <a:tab pos="1674495" algn="l"/>
              </a:tabLst>
            </a:pPr>
            <a:r>
              <a:rPr sz="2000" dirty="0">
                <a:latin typeface="Times New Roman"/>
                <a:cs typeface="Times New Roman"/>
              </a:rPr>
              <a:t>10</a:t>
            </a:r>
            <a:r>
              <a:rPr sz="1950" baseline="25641" dirty="0">
                <a:latin typeface="Times New Roman"/>
                <a:cs typeface="Times New Roman"/>
              </a:rPr>
              <a:t>3	</a:t>
            </a:r>
            <a:r>
              <a:rPr sz="2000" dirty="0">
                <a:latin typeface="Times New Roman"/>
                <a:cs typeface="Times New Roman"/>
              </a:rPr>
              <a:t>10</a:t>
            </a:r>
            <a:r>
              <a:rPr sz="1950" baseline="25641" dirty="0">
                <a:latin typeface="Times New Roman"/>
                <a:cs typeface="Times New Roman"/>
              </a:rPr>
              <a:t>2	</a:t>
            </a:r>
            <a:r>
              <a:rPr sz="2000" dirty="0">
                <a:latin typeface="Times New Roman"/>
                <a:cs typeface="Times New Roman"/>
              </a:rPr>
              <a:t>10</a:t>
            </a:r>
            <a:r>
              <a:rPr sz="1950" baseline="25641" dirty="0">
                <a:latin typeface="Times New Roman"/>
                <a:cs typeface="Times New Roman"/>
              </a:rPr>
              <a:t>1	</a:t>
            </a:r>
            <a:r>
              <a:rPr sz="2000" dirty="0">
                <a:latin typeface="Times New Roman"/>
                <a:cs typeface="Times New Roman"/>
              </a:rPr>
              <a:t>10</a:t>
            </a:r>
            <a:r>
              <a:rPr sz="1950" baseline="25641" dirty="0">
                <a:latin typeface="Times New Roman"/>
                <a:cs typeface="Times New Roman"/>
              </a:rPr>
              <a:t>0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Binary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digits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0-1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8640" y="376970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4">
                <a:moveTo>
                  <a:pt x="0" y="0"/>
                </a:moveTo>
                <a:lnTo>
                  <a:pt x="381380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20050" y="376970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4">
                <a:moveTo>
                  <a:pt x="0" y="0"/>
                </a:moveTo>
                <a:lnTo>
                  <a:pt x="381507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1613" y="376970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5">
                <a:moveTo>
                  <a:pt x="0" y="0"/>
                </a:moveTo>
                <a:lnTo>
                  <a:pt x="381380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63049" y="3769706"/>
            <a:ext cx="381635" cy="0"/>
          </a:xfrm>
          <a:custGeom>
            <a:avLst/>
            <a:gdLst/>
            <a:ahLst/>
            <a:cxnLst/>
            <a:rect l="l" t="t" r="r" b="b"/>
            <a:pathLst>
              <a:path w="381635">
                <a:moveTo>
                  <a:pt x="0" y="0"/>
                </a:moveTo>
                <a:lnTo>
                  <a:pt x="381507" y="0"/>
                </a:lnTo>
              </a:path>
            </a:pathLst>
          </a:custGeom>
          <a:ln w="101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99566" y="3743197"/>
            <a:ext cx="20523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95"/>
              </a:spcBef>
              <a:tabLst>
                <a:tab pos="668020" algn="l"/>
                <a:tab pos="1259840" algn="l"/>
                <a:tab pos="1788795" algn="l"/>
              </a:tabLst>
            </a:pPr>
            <a:r>
              <a:rPr sz="3000" spc="7" baseline="-16666" dirty="0">
                <a:latin typeface="Times New Roman"/>
                <a:cs typeface="Times New Roman"/>
              </a:rPr>
              <a:t>2</a:t>
            </a:r>
            <a:r>
              <a:rPr sz="1300" spc="5" dirty="0">
                <a:latin typeface="Times New Roman"/>
                <a:cs typeface="Times New Roman"/>
              </a:rPr>
              <a:t>3	</a:t>
            </a:r>
            <a:r>
              <a:rPr sz="3000" spc="7" baseline="-16666" dirty="0">
                <a:latin typeface="Times New Roman"/>
                <a:cs typeface="Times New Roman"/>
              </a:rPr>
              <a:t>2</a:t>
            </a:r>
            <a:r>
              <a:rPr sz="1300" spc="5" dirty="0">
                <a:latin typeface="Times New Roman"/>
                <a:cs typeface="Times New Roman"/>
              </a:rPr>
              <a:t>2	</a:t>
            </a:r>
            <a:r>
              <a:rPr sz="3000" spc="7" baseline="-16666" dirty="0">
                <a:latin typeface="Times New Roman"/>
                <a:cs typeface="Times New Roman"/>
              </a:rPr>
              <a:t>2</a:t>
            </a:r>
            <a:r>
              <a:rPr sz="1300" spc="5" dirty="0">
                <a:latin typeface="Times New Roman"/>
                <a:cs typeface="Times New Roman"/>
              </a:rPr>
              <a:t>1	</a:t>
            </a:r>
            <a:r>
              <a:rPr sz="3000" spc="7" baseline="-16666" dirty="0">
                <a:latin typeface="Times New Roman"/>
                <a:cs typeface="Times New Roman"/>
              </a:rPr>
              <a:t>2</a:t>
            </a:r>
            <a:r>
              <a:rPr sz="1300" spc="5" dirty="0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69940" y="3756914"/>
            <a:ext cx="1998980" cy="215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Arial"/>
                <a:cs typeface="Arial"/>
              </a:rPr>
              <a:t>0+1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=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Arial"/>
                <a:cs typeface="Arial"/>
              </a:rPr>
              <a:t>1+0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=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Arial"/>
                <a:cs typeface="Arial"/>
              </a:rPr>
              <a:t>1+1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=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dirty="0">
                <a:latin typeface="Arial"/>
                <a:cs typeface="Arial"/>
              </a:rPr>
              <a:t>10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+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=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105" dirty="0">
                <a:latin typeface="Arial"/>
                <a:cs typeface="Arial"/>
              </a:rPr>
              <a:t>11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spc="-105" dirty="0">
                <a:latin typeface="Arial"/>
                <a:cs typeface="Arial"/>
              </a:rPr>
              <a:t>11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+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=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100</a:t>
            </a:r>
            <a:endParaRPr sz="2800">
              <a:latin typeface="Arial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329FCE-07BC-554A-9C87-64CF228C7A74}"/>
              </a:ext>
            </a:extLst>
          </p:cNvPr>
          <p:cNvSpPr txBox="1"/>
          <p:nvPr/>
        </p:nvSpPr>
        <p:spPr>
          <a:xfrm>
            <a:off x="581706" y="192247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67F42E-21F7-764F-B790-9230D3F26EFC}"/>
              </a:ext>
            </a:extLst>
          </p:cNvPr>
          <p:cNvSpPr txBox="1"/>
          <p:nvPr/>
        </p:nvSpPr>
        <p:spPr>
          <a:xfrm>
            <a:off x="1158467" y="192247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9FFE9F-FBD2-D748-9707-5E99E040AE7F}"/>
              </a:ext>
            </a:extLst>
          </p:cNvPr>
          <p:cNvSpPr txBox="1"/>
          <p:nvPr/>
        </p:nvSpPr>
        <p:spPr>
          <a:xfrm>
            <a:off x="1729529" y="192247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DD0A25-320F-4F46-8048-11ED1D8D5774}"/>
              </a:ext>
            </a:extLst>
          </p:cNvPr>
          <p:cNvSpPr txBox="1"/>
          <p:nvPr/>
        </p:nvSpPr>
        <p:spPr>
          <a:xfrm>
            <a:off x="2295737" y="1922478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D6B634-E2AD-BC4B-B5ED-F07567AC5980}"/>
              </a:ext>
            </a:extLst>
          </p:cNvPr>
          <p:cNvSpPr txBox="1"/>
          <p:nvPr/>
        </p:nvSpPr>
        <p:spPr>
          <a:xfrm>
            <a:off x="593156" y="3418077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C9EFFF-58B9-E148-9D88-2E8E72F28B98}"/>
              </a:ext>
            </a:extLst>
          </p:cNvPr>
          <p:cNvSpPr txBox="1"/>
          <p:nvPr/>
        </p:nvSpPr>
        <p:spPr>
          <a:xfrm>
            <a:off x="1155261" y="3419913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636E4E-7D3B-5A40-B61B-D025CAB2169A}"/>
              </a:ext>
            </a:extLst>
          </p:cNvPr>
          <p:cNvSpPr txBox="1"/>
          <p:nvPr/>
        </p:nvSpPr>
        <p:spPr>
          <a:xfrm>
            <a:off x="1754736" y="3418077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1ADFCD-F417-F949-8DA2-8EC41585EF36}"/>
              </a:ext>
            </a:extLst>
          </p:cNvPr>
          <p:cNvSpPr txBox="1"/>
          <p:nvPr/>
        </p:nvSpPr>
        <p:spPr>
          <a:xfrm>
            <a:off x="2303688" y="3418077"/>
            <a:ext cx="30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4292" y="194120"/>
            <a:ext cx="547560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Program</a:t>
            </a:r>
            <a:r>
              <a:rPr sz="4000" spc="-30" dirty="0"/>
              <a:t> </a:t>
            </a:r>
            <a:r>
              <a:rPr sz="4000" spc="-5" dirty="0"/>
              <a:t>to</a:t>
            </a:r>
            <a:r>
              <a:rPr sz="4000" spc="-20" dirty="0"/>
              <a:t> </a:t>
            </a:r>
            <a:r>
              <a:rPr sz="4000" spc="-5" dirty="0"/>
              <a:t>add </a:t>
            </a:r>
            <a:r>
              <a:rPr sz="4000" dirty="0"/>
              <a:t>3</a:t>
            </a:r>
            <a:r>
              <a:rPr sz="4000" spc="-20" dirty="0"/>
              <a:t> </a:t>
            </a:r>
            <a:r>
              <a:rPr sz="4000" dirty="0"/>
              <a:t>binary</a:t>
            </a:r>
            <a:r>
              <a:rPr sz="4000" spc="-20" dirty="0"/>
              <a:t> </a:t>
            </a:r>
            <a:r>
              <a:rPr sz="4000" spc="-5" dirty="0"/>
              <a:t>digits</a:t>
            </a:r>
            <a:endParaRPr sz="40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44587" y="1154112"/>
          <a:ext cx="6864349" cy="39871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2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2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2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28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2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90805" marR="27622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Output 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90805" marR="27622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Output  </a:t>
                      </a:r>
                      <a:r>
                        <a:rPr sz="24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E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763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27767" y="5179077"/>
            <a:ext cx="7717155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  <a:tabLst>
                <a:tab pos="4377055" algn="l"/>
              </a:tabLst>
            </a:pPr>
            <a:r>
              <a:rPr sz="2000" spc="-5" dirty="0">
                <a:latin typeface="Arial"/>
                <a:cs typeface="Arial"/>
              </a:rPr>
              <a:t>Output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1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=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(p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Arial"/>
                <a:cs typeface="Arial"/>
              </a:rPr>
              <a:t>q)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Arial"/>
                <a:cs typeface="Arial"/>
              </a:rPr>
              <a:t>(p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Arial"/>
                <a:cs typeface="Arial"/>
              </a:rPr>
              <a:t>r)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5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Arial"/>
                <a:cs typeface="Arial"/>
              </a:rPr>
              <a:t>(q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Arial"/>
                <a:cs typeface="Arial"/>
              </a:rPr>
              <a:t>r)	Output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2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=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p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Symbol"/>
                <a:cs typeface="Symbol"/>
              </a:rPr>
              <a:t>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Arial"/>
                <a:cs typeface="Arial"/>
              </a:rPr>
              <a:t>q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5" dirty="0">
                <a:latin typeface="Symbol"/>
                <a:cs typeface="Symbol"/>
              </a:rPr>
              <a:t>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Arial"/>
                <a:cs typeface="Arial"/>
              </a:rPr>
              <a:t>r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5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b="1" spc="-5" dirty="0">
                <a:latin typeface="Arial"/>
                <a:cs typeface="Arial"/>
              </a:rPr>
              <a:t>Full</a:t>
            </a:r>
            <a:r>
              <a:rPr sz="2000" b="1" spc="-8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Adder</a:t>
            </a:r>
            <a:r>
              <a:rPr sz="2000" spc="-5" dirty="0">
                <a:latin typeface="Arial"/>
                <a:cs typeface="Arial"/>
              </a:rPr>
              <a:t>: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Computers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contain switches</a:t>
            </a:r>
            <a:r>
              <a:rPr sz="200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(logic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gates)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corresponding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25619" y="6092563"/>
            <a:ext cx="25209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Arial"/>
                <a:cs typeface="Arial"/>
              </a:rPr>
              <a:t>to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our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logic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operations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5692" y="2502217"/>
            <a:ext cx="59353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i="0" spc="-5" dirty="0">
                <a:latin typeface="Arial"/>
                <a:cs typeface="Arial"/>
              </a:rPr>
              <a:t>1.4</a:t>
            </a:r>
            <a:r>
              <a:rPr i="0" dirty="0">
                <a:latin typeface="Arial"/>
                <a:cs typeface="Arial"/>
              </a:rPr>
              <a:t> </a:t>
            </a:r>
            <a:r>
              <a:rPr i="0" spc="-5" dirty="0">
                <a:latin typeface="Arial"/>
                <a:cs typeface="Arial"/>
              </a:rPr>
              <a:t>Logical Equivalence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7023" y="109981"/>
            <a:ext cx="379476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Logically</a:t>
            </a:r>
            <a:r>
              <a:rPr sz="4000" spc="-80" dirty="0"/>
              <a:t> </a:t>
            </a:r>
            <a:r>
              <a:rPr sz="4000" dirty="0"/>
              <a:t>Equivalent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1024890"/>
            <a:ext cx="152399" cy="16001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363" y="940561"/>
            <a:ext cx="71234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Compound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Q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3333CC"/>
                </a:solidFill>
                <a:latin typeface="Times New Roman"/>
                <a:cs typeface="Times New Roman"/>
              </a:rPr>
              <a:t>logically</a:t>
            </a:r>
            <a:r>
              <a:rPr sz="1800" spc="1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3333CC"/>
                </a:solidFill>
                <a:latin typeface="Times New Roman"/>
                <a:cs typeface="Times New Roman"/>
              </a:rPr>
              <a:t>equivalent</a:t>
            </a:r>
            <a:r>
              <a:rPr sz="1800" spc="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if</a:t>
            </a:r>
            <a:r>
              <a:rPr sz="1800" dirty="0">
                <a:latin typeface="Times New Roman"/>
                <a:cs typeface="Times New Roman"/>
              </a:rPr>
              <a:t> P</a:t>
            </a:r>
            <a:r>
              <a:rPr sz="1800" dirty="0">
                <a:latin typeface="Symbol"/>
                <a:cs typeface="Symbol"/>
              </a:rPr>
              <a:t></a:t>
            </a:r>
            <a:r>
              <a:rPr sz="1800" dirty="0">
                <a:latin typeface="Times New Roman"/>
                <a:cs typeface="Times New Roman"/>
              </a:rPr>
              <a:t>Q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a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tautology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[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compound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proposition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that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is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always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True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is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called</a:t>
            </a:r>
            <a:r>
              <a:rPr sz="1800" u="sng" spc="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tautology</a:t>
            </a:r>
            <a:r>
              <a:rPr sz="1800" spc="-5" dirty="0">
                <a:latin typeface="Times New Roman"/>
                <a:cs typeface="Times New Roman"/>
              </a:rPr>
              <a:t>].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In </a:t>
            </a:r>
            <a:r>
              <a:rPr sz="1800" spc="-5" dirty="0">
                <a:latin typeface="Times New Roman"/>
                <a:cs typeface="Times New Roman"/>
              </a:rPr>
              <a:t>other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words,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Q </a:t>
            </a:r>
            <a:r>
              <a:rPr sz="1800" spc="-5" dirty="0">
                <a:latin typeface="Times New Roman"/>
                <a:cs typeface="Times New Roman"/>
              </a:rPr>
              <a:t>have 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same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truth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values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all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combinations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truth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values</a:t>
            </a:r>
            <a:r>
              <a:rPr sz="1800" dirty="0">
                <a:latin typeface="Times New Roman"/>
                <a:cs typeface="Times New Roman"/>
              </a:rPr>
              <a:t> of </a:t>
            </a:r>
            <a:r>
              <a:rPr sz="1800" spc="-5" dirty="0">
                <a:latin typeface="Times New Roman"/>
                <a:cs typeface="Times New Roman"/>
              </a:rPr>
              <a:t>simple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propositions.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denoted: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1800" dirty="0">
                <a:solidFill>
                  <a:srgbClr val="3333CC"/>
                </a:solidFill>
                <a:latin typeface="Symbol"/>
                <a:cs typeface="Symbol"/>
              </a:rPr>
              <a:t></a:t>
            </a:r>
            <a:r>
              <a:rPr sz="1800" dirty="0">
                <a:solidFill>
                  <a:srgbClr val="3333CC"/>
                </a:solidFill>
                <a:latin typeface="Times New Roman"/>
                <a:cs typeface="Times New Roman"/>
              </a:rPr>
              <a:t>Q,</a:t>
            </a:r>
            <a:r>
              <a:rPr sz="1800" spc="-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or </a:t>
            </a:r>
            <a:r>
              <a:rPr sz="1800" dirty="0">
                <a:solidFill>
                  <a:srgbClr val="3333CC"/>
                </a:solidFill>
                <a:latin typeface="Times New Roman"/>
                <a:cs typeface="Times New Roman"/>
              </a:rPr>
              <a:t>P </a:t>
            </a:r>
            <a:r>
              <a:rPr sz="1800" dirty="0">
                <a:solidFill>
                  <a:srgbClr val="3333CC"/>
                </a:solidFill>
                <a:latin typeface="Cambria Math"/>
                <a:cs typeface="Cambria Math"/>
              </a:rPr>
              <a:t>≡</a:t>
            </a:r>
            <a:r>
              <a:rPr sz="1800" spc="10" dirty="0">
                <a:solidFill>
                  <a:srgbClr val="3333CC"/>
                </a:solidFill>
                <a:latin typeface="Cambria Math"/>
                <a:cs typeface="Cambria Math"/>
              </a:rPr>
              <a:t> </a:t>
            </a:r>
            <a:r>
              <a:rPr sz="1800" spc="-5" dirty="0">
                <a:solidFill>
                  <a:srgbClr val="3333CC"/>
                </a:solidFill>
                <a:latin typeface="Cambria Math"/>
                <a:cs typeface="Cambria Math"/>
              </a:rPr>
              <a:t>Q.</a:t>
            </a:r>
            <a:endParaRPr sz="1800">
              <a:latin typeface="Cambria Math"/>
              <a:cs typeface="Cambria Math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6800" y="2209800"/>
            <a:ext cx="7002779" cy="412699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92888" y="263906"/>
            <a:ext cx="3557904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DeMorgan’s Law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86180" y="2318130"/>
            <a:ext cx="7696200" cy="3289300"/>
            <a:chOff x="686180" y="2318130"/>
            <a:chExt cx="7696200" cy="3289300"/>
          </a:xfrm>
        </p:grpSpPr>
        <p:sp>
          <p:nvSpPr>
            <p:cNvPr id="4" name="object 4"/>
            <p:cNvSpPr/>
            <p:nvPr/>
          </p:nvSpPr>
          <p:spPr>
            <a:xfrm>
              <a:off x="2972180" y="2667380"/>
              <a:ext cx="0" cy="2590800"/>
            </a:xfrm>
            <a:custGeom>
              <a:avLst/>
              <a:gdLst/>
              <a:ahLst/>
              <a:cxnLst/>
              <a:rect l="l" t="t" r="r" b="b"/>
              <a:pathLst>
                <a:path h="2590800">
                  <a:moveTo>
                    <a:pt x="0" y="0"/>
                  </a:moveTo>
                  <a:lnTo>
                    <a:pt x="0" y="259080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43780" y="2591180"/>
              <a:ext cx="0" cy="2743200"/>
            </a:xfrm>
            <a:custGeom>
              <a:avLst/>
              <a:gdLst/>
              <a:ahLst/>
              <a:cxnLst/>
              <a:rect l="l" t="t" r="r" b="b"/>
              <a:pathLst>
                <a:path h="2743200">
                  <a:moveTo>
                    <a:pt x="0" y="0"/>
                  </a:moveTo>
                  <a:lnTo>
                    <a:pt x="0" y="274320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6180" y="3048380"/>
              <a:ext cx="7696200" cy="0"/>
            </a:xfrm>
            <a:custGeom>
              <a:avLst/>
              <a:gdLst/>
              <a:ahLst/>
              <a:cxnLst/>
              <a:rect l="l" t="t" r="r" b="b"/>
              <a:pathLst>
                <a:path w="7696200">
                  <a:moveTo>
                    <a:pt x="0" y="0"/>
                  </a:moveTo>
                  <a:lnTo>
                    <a:pt x="7696200" y="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29580" y="2667380"/>
              <a:ext cx="0" cy="2743200"/>
            </a:xfrm>
            <a:custGeom>
              <a:avLst/>
              <a:gdLst/>
              <a:ahLst/>
              <a:cxnLst/>
              <a:rect l="l" t="t" r="r" b="b"/>
              <a:pathLst>
                <a:path h="2743200">
                  <a:moveTo>
                    <a:pt x="0" y="0"/>
                  </a:moveTo>
                  <a:lnTo>
                    <a:pt x="0" y="274320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91580" y="2591180"/>
              <a:ext cx="0" cy="2743200"/>
            </a:xfrm>
            <a:custGeom>
              <a:avLst/>
              <a:gdLst/>
              <a:ahLst/>
              <a:cxnLst/>
              <a:rect l="l" t="t" r="r" b="b"/>
              <a:pathLst>
                <a:path h="2743200">
                  <a:moveTo>
                    <a:pt x="0" y="0"/>
                  </a:moveTo>
                  <a:lnTo>
                    <a:pt x="0" y="2743200"/>
                  </a:lnTo>
                </a:path>
              </a:pathLst>
            </a:custGeom>
            <a:ln w="19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68954" y="2324480"/>
              <a:ext cx="4437380" cy="3276600"/>
            </a:xfrm>
            <a:custGeom>
              <a:avLst/>
              <a:gdLst/>
              <a:ahLst/>
              <a:cxnLst/>
              <a:rect l="l" t="t" r="r" b="b"/>
              <a:pathLst>
                <a:path w="4437380" h="3276600">
                  <a:moveTo>
                    <a:pt x="0" y="114300"/>
                  </a:moveTo>
                  <a:lnTo>
                    <a:pt x="1219199" y="114300"/>
                  </a:lnTo>
                  <a:lnTo>
                    <a:pt x="1219199" y="3162300"/>
                  </a:lnTo>
                  <a:lnTo>
                    <a:pt x="0" y="3162300"/>
                  </a:lnTo>
                  <a:lnTo>
                    <a:pt x="0" y="114300"/>
                  </a:lnTo>
                  <a:close/>
                </a:path>
                <a:path w="4437380" h="3276600">
                  <a:moveTo>
                    <a:pt x="2532125" y="0"/>
                  </a:moveTo>
                  <a:lnTo>
                    <a:pt x="4437126" y="0"/>
                  </a:lnTo>
                  <a:lnTo>
                    <a:pt x="4437126" y="3276600"/>
                  </a:lnTo>
                  <a:lnTo>
                    <a:pt x="2532125" y="3276600"/>
                  </a:lnTo>
                  <a:lnTo>
                    <a:pt x="2532125" y="0"/>
                  </a:lnTo>
                  <a:close/>
                </a:path>
              </a:pathLst>
            </a:custGeom>
            <a:ln w="12700">
              <a:solidFill>
                <a:srgbClr val="FF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699960" y="2438780"/>
          <a:ext cx="6126478" cy="27425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4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700"/>
                        </a:spcBef>
                        <a:tabLst>
                          <a:tab pos="419734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	q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17475"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 gridSpan="2"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>
                    <a:lnL w="1905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FF0066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28600"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88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</a:t>
                      </a:r>
                      <a:endParaRPr sz="2800">
                        <a:latin typeface="Symbol"/>
                        <a:cs typeface="Symbol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800" spc="-1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715" algn="ct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6220" algn="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/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11176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28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23495" marB="0"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26364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450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715" algn="ct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450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3622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45085" marB="0"/>
                </a:tc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4508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5560" algn="r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4508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marL="76835">
                        <a:lnSpc>
                          <a:spcPts val="3295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8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2573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571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93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R="11112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683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030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28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8255" marB="0"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125730" algn="ctr">
                        <a:lnSpc>
                          <a:spcPts val="3329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F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ts val="3329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8285" algn="r">
                        <a:lnSpc>
                          <a:spcPts val="3329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23189" algn="r">
                        <a:lnSpc>
                          <a:spcPts val="3329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1594" algn="r">
                        <a:lnSpc>
                          <a:spcPts val="3329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T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/>
          <p:nvPr/>
        </p:nvSpPr>
        <p:spPr>
          <a:xfrm>
            <a:off x="1069339" y="1473200"/>
            <a:ext cx="6285865" cy="1494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Prove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that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Arial"/>
                <a:cs typeface="Arial"/>
              </a:rPr>
              <a:t>(p</a:t>
            </a:r>
            <a:r>
              <a:rPr sz="2400" spc="-5" dirty="0">
                <a:latin typeface="Symbol"/>
                <a:cs typeface="Symbol"/>
              </a:rPr>
              <a:t></a:t>
            </a:r>
            <a:r>
              <a:rPr sz="2400" spc="-5" dirty="0">
                <a:latin typeface="Arial"/>
                <a:cs typeface="Arial"/>
              </a:rPr>
              <a:t>q)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dirty="0">
                <a:latin typeface="Symbol"/>
                <a:cs typeface="Symbol"/>
              </a:rPr>
              <a:t>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(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Arial"/>
                <a:cs typeface="Arial"/>
              </a:rPr>
              <a:t>p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</a:t>
            </a:r>
            <a:r>
              <a:rPr sz="2400" spc="-5" dirty="0">
                <a:latin typeface="Arial"/>
                <a:cs typeface="Arial"/>
              </a:rPr>
              <a:t>q)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9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990"/>
              </a:spcBef>
            </a:pP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q)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2867" y="490981"/>
            <a:ext cx="33985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DeMorgan’s</a:t>
            </a:r>
            <a:r>
              <a:rPr sz="4000" spc="-70" dirty="0"/>
              <a:t> </a:t>
            </a:r>
            <a:r>
              <a:rPr sz="4000" spc="-5" dirty="0"/>
              <a:t>Laws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055" y="1210055"/>
            <a:ext cx="9029699" cy="441007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4392" y="605281"/>
            <a:ext cx="387413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Laws</a:t>
            </a:r>
            <a:r>
              <a:rPr sz="4000" spc="-35" dirty="0"/>
              <a:t> </a:t>
            </a:r>
            <a:r>
              <a:rPr sz="4000" dirty="0"/>
              <a:t>of</a:t>
            </a:r>
            <a:r>
              <a:rPr sz="4000" spc="-35" dirty="0"/>
              <a:t> </a:t>
            </a:r>
            <a:r>
              <a:rPr sz="4000" spc="-5" dirty="0"/>
              <a:t>Distribution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5565" y="1676400"/>
            <a:ext cx="7939293" cy="432525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775969"/>
            <a:ext cx="6858000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Prove:</a:t>
            </a:r>
            <a:r>
              <a:rPr spc="-10" dirty="0"/>
              <a:t> </a:t>
            </a:r>
            <a:r>
              <a:rPr spc="-5" dirty="0"/>
              <a:t>p</a:t>
            </a:r>
            <a:r>
              <a:rPr lang="en-US" spc="-5" dirty="0"/>
              <a:t> </a:t>
            </a:r>
            <a:r>
              <a:rPr i="0" spc="-5" dirty="0">
                <a:latin typeface="Symbol"/>
                <a:cs typeface="Symbol"/>
              </a:rPr>
              <a:t></a:t>
            </a:r>
            <a:r>
              <a:rPr spc="-5" dirty="0"/>
              <a:t>q </a:t>
            </a:r>
            <a:r>
              <a:rPr i="0" spc="-5" dirty="0">
                <a:latin typeface="Symbol"/>
                <a:cs typeface="Symbol"/>
              </a:rPr>
              <a:t></a:t>
            </a:r>
            <a:r>
              <a:rPr spc="-5" dirty="0"/>
              <a:t>(p</a:t>
            </a:r>
            <a:r>
              <a:rPr lang="en-US" spc="-5" dirty="0"/>
              <a:t> </a:t>
            </a:r>
            <a:r>
              <a:rPr i="0" spc="-5" dirty="0">
                <a:latin typeface="Symbol"/>
                <a:cs typeface="Symbol"/>
              </a:rPr>
              <a:t></a:t>
            </a:r>
            <a:r>
              <a:rPr spc="-5" dirty="0"/>
              <a:t>q) </a:t>
            </a:r>
            <a:r>
              <a:rPr i="0" spc="-5" dirty="0">
                <a:latin typeface="Symbol"/>
                <a:cs typeface="Symbol"/>
              </a:rPr>
              <a:t></a:t>
            </a:r>
            <a:r>
              <a:rPr i="0" spc="-160" dirty="0">
                <a:latin typeface="Times New Roman"/>
                <a:cs typeface="Times New Roman"/>
              </a:rPr>
              <a:t> </a:t>
            </a:r>
            <a:r>
              <a:rPr spc="-5" dirty="0"/>
              <a:t>(q</a:t>
            </a:r>
            <a:r>
              <a:rPr lang="en-US" spc="-5" dirty="0"/>
              <a:t> </a:t>
            </a:r>
            <a:r>
              <a:rPr i="0" spc="-5" dirty="0">
                <a:latin typeface="Symbol"/>
                <a:cs typeface="Symbol"/>
              </a:rPr>
              <a:t></a:t>
            </a:r>
            <a:r>
              <a:rPr spc="-5" dirty="0"/>
              <a:t>p)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854200"/>
            <a:ext cx="55010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926465" algn="l"/>
                <a:tab pos="2080895" algn="l"/>
                <a:tab pos="3029585" algn="l"/>
                <a:tab pos="3987165" algn="l"/>
              </a:tabLst>
            </a:pPr>
            <a:r>
              <a:rPr sz="2000" spc="-5" dirty="0">
                <a:latin typeface="Times New Roman"/>
                <a:cs typeface="Times New Roman"/>
              </a:rPr>
              <a:t>p	q	p</a:t>
            </a:r>
            <a:r>
              <a:rPr sz="2000" spc="-5" dirty="0">
                <a:latin typeface="Symbol"/>
                <a:cs typeface="Symbol"/>
              </a:rPr>
              <a:t></a:t>
            </a:r>
            <a:r>
              <a:rPr sz="2000" spc="-5" dirty="0">
                <a:latin typeface="Times New Roman"/>
                <a:cs typeface="Times New Roman"/>
              </a:rPr>
              <a:t>q	p</a:t>
            </a:r>
            <a:r>
              <a:rPr sz="2000" spc="-5" dirty="0">
                <a:latin typeface="Symbol"/>
                <a:cs typeface="Symbol"/>
              </a:rPr>
              <a:t></a:t>
            </a:r>
            <a:r>
              <a:rPr sz="2000" spc="-5" dirty="0">
                <a:latin typeface="Times New Roman"/>
                <a:cs typeface="Times New Roman"/>
              </a:rPr>
              <a:t>q	q</a:t>
            </a:r>
            <a:r>
              <a:rPr sz="2000" spc="-5" dirty="0">
                <a:latin typeface="Symbol"/>
                <a:cs typeface="Symbol"/>
              </a:rPr>
              <a:t></a:t>
            </a:r>
            <a:r>
              <a:rPr sz="2000" spc="-5" dirty="0">
                <a:latin typeface="Times New Roman"/>
                <a:cs typeface="Times New Roman"/>
              </a:rPr>
              <a:t>p	(p</a:t>
            </a:r>
            <a:r>
              <a:rPr sz="2000" spc="-5" dirty="0">
                <a:latin typeface="Symbol"/>
                <a:cs typeface="Symbol"/>
              </a:rPr>
              <a:t></a:t>
            </a:r>
            <a:r>
              <a:rPr sz="2000" spc="-5" dirty="0">
                <a:latin typeface="Times New Roman"/>
                <a:cs typeface="Times New Roman"/>
              </a:rPr>
              <a:t>q)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Times New Roman"/>
                <a:cs typeface="Times New Roman"/>
              </a:rPr>
              <a:t>(q</a:t>
            </a:r>
            <a:r>
              <a:rPr sz="2000" spc="-5" dirty="0">
                <a:latin typeface="Symbol"/>
                <a:cs typeface="Symbol"/>
              </a:rPr>
              <a:t></a:t>
            </a:r>
            <a:r>
              <a:rPr sz="2000" spc="-5" dirty="0">
                <a:latin typeface="Times New Roman"/>
                <a:cs typeface="Times New Roman"/>
              </a:rPr>
              <a:t>p)</a:t>
            </a:r>
            <a:endParaRPr sz="20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43967" y="2438780"/>
          <a:ext cx="5302249" cy="14458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1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1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12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735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9398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546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419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5463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R="38100" algn="r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295">
                <a:tc>
                  <a:txBody>
                    <a:bodyPr/>
                    <a:lstStyle/>
                    <a:p>
                      <a:pPr marL="31750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41300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140335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R="24765" algn="r">
                        <a:lnSpc>
                          <a:spcPts val="2375"/>
                        </a:lnSpc>
                        <a:spcBef>
                          <a:spcPts val="11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5" name="object 5"/>
          <p:cNvGrpSpPr/>
          <p:nvPr/>
        </p:nvGrpSpPr>
        <p:grpSpPr>
          <a:xfrm>
            <a:off x="1695455" y="3962402"/>
            <a:ext cx="114300" cy="533400"/>
            <a:chOff x="1695455" y="3962402"/>
            <a:chExt cx="114300" cy="533400"/>
          </a:xfrm>
        </p:grpSpPr>
        <p:sp>
          <p:nvSpPr>
            <p:cNvPr id="6" name="object 6"/>
            <p:cNvSpPr/>
            <p:nvPr/>
          </p:nvSpPr>
          <p:spPr>
            <a:xfrm>
              <a:off x="1752599" y="4057650"/>
              <a:ext cx="0" cy="438150"/>
            </a:xfrm>
            <a:custGeom>
              <a:avLst/>
              <a:gdLst/>
              <a:ahLst/>
              <a:cxnLst/>
              <a:rect l="l" t="t" r="r" b="b"/>
              <a:pathLst>
                <a:path h="438150">
                  <a:moveTo>
                    <a:pt x="0" y="0"/>
                  </a:moveTo>
                  <a:lnTo>
                    <a:pt x="0" y="438150"/>
                  </a:lnTo>
                </a:path>
              </a:pathLst>
            </a:custGeom>
            <a:ln w="38100">
              <a:solidFill>
                <a:srgbClr val="FF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695455" y="396240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57150" y="0"/>
                  </a:moveTo>
                  <a:lnTo>
                    <a:pt x="0" y="114300"/>
                  </a:lnTo>
                  <a:lnTo>
                    <a:pt x="114300" y="1143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33780" y="2133980"/>
            <a:ext cx="8077200" cy="2286000"/>
            <a:chOff x="533780" y="2133980"/>
            <a:chExt cx="8077200" cy="2286000"/>
          </a:xfrm>
        </p:grpSpPr>
        <p:sp>
          <p:nvSpPr>
            <p:cNvPr id="9" name="object 9"/>
            <p:cNvSpPr/>
            <p:nvPr/>
          </p:nvSpPr>
          <p:spPr>
            <a:xfrm>
              <a:off x="533780" y="2438780"/>
              <a:ext cx="8077200" cy="0"/>
            </a:xfrm>
            <a:custGeom>
              <a:avLst/>
              <a:gdLst/>
              <a:ahLst/>
              <a:cxnLst/>
              <a:rect l="l" t="t" r="r" b="b"/>
              <a:pathLst>
                <a:path w="8077200">
                  <a:moveTo>
                    <a:pt x="0" y="0"/>
                  </a:moveTo>
                  <a:lnTo>
                    <a:pt x="807720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48180" y="2210180"/>
              <a:ext cx="0" cy="1676400"/>
            </a:xfrm>
            <a:custGeom>
              <a:avLst/>
              <a:gdLst/>
              <a:ahLst/>
              <a:cxnLst/>
              <a:rect l="l" t="t" r="r" b="b"/>
              <a:pathLst>
                <a:path h="1676400">
                  <a:moveTo>
                    <a:pt x="0" y="0"/>
                  </a:moveTo>
                  <a:lnTo>
                    <a:pt x="0" y="167640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91180" y="2133980"/>
              <a:ext cx="0" cy="1752600"/>
            </a:xfrm>
            <a:custGeom>
              <a:avLst/>
              <a:gdLst/>
              <a:ahLst/>
              <a:cxnLst/>
              <a:rect l="l" t="t" r="r" b="b"/>
              <a:pathLst>
                <a:path h="1752600">
                  <a:moveTo>
                    <a:pt x="0" y="0"/>
                  </a:moveTo>
                  <a:lnTo>
                    <a:pt x="0" y="175260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581780" y="2133980"/>
              <a:ext cx="0" cy="1752600"/>
            </a:xfrm>
            <a:custGeom>
              <a:avLst/>
              <a:gdLst/>
              <a:ahLst/>
              <a:cxnLst/>
              <a:rect l="l" t="t" r="r" b="b"/>
              <a:pathLst>
                <a:path h="1752600">
                  <a:moveTo>
                    <a:pt x="0" y="0"/>
                  </a:moveTo>
                  <a:lnTo>
                    <a:pt x="0" y="175260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72380" y="2133980"/>
              <a:ext cx="0" cy="1676400"/>
            </a:xfrm>
            <a:custGeom>
              <a:avLst/>
              <a:gdLst/>
              <a:ahLst/>
              <a:cxnLst/>
              <a:rect l="l" t="t" r="r" b="b"/>
              <a:pathLst>
                <a:path h="1676400">
                  <a:moveTo>
                    <a:pt x="0" y="0"/>
                  </a:moveTo>
                  <a:lnTo>
                    <a:pt x="0" y="167640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943600" y="3981450"/>
              <a:ext cx="0" cy="438150"/>
            </a:xfrm>
            <a:custGeom>
              <a:avLst/>
              <a:gdLst/>
              <a:ahLst/>
              <a:cxnLst/>
              <a:rect l="l" t="t" r="r" b="b"/>
              <a:pathLst>
                <a:path h="438150">
                  <a:moveTo>
                    <a:pt x="0" y="0"/>
                  </a:moveTo>
                  <a:lnTo>
                    <a:pt x="0" y="438150"/>
                  </a:lnTo>
                </a:path>
              </a:pathLst>
            </a:custGeom>
            <a:ln w="38100">
              <a:solidFill>
                <a:srgbClr val="FF006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886455" y="388620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57150" y="0"/>
                  </a:moveTo>
                  <a:lnTo>
                    <a:pt x="0" y="114300"/>
                  </a:lnTo>
                  <a:lnTo>
                    <a:pt x="114300" y="11430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9F33E25-6E07-0345-A6FD-085B6A4624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75788" y="423925"/>
            <a:ext cx="6049011" cy="1354217"/>
          </a:xfrm>
        </p:spPr>
        <p:txBody>
          <a:bodyPr/>
          <a:lstStyle/>
          <a:p>
            <a:pPr algn="l"/>
            <a:r>
              <a:rPr lang="en-US" altLang="en-US" dirty="0"/>
              <a:t>List of Logical Equivalences</a:t>
            </a:r>
            <a:br>
              <a:rPr lang="en-US" altLang="en-US" dirty="0"/>
            </a:br>
            <a:r>
              <a:rPr lang="en-US" altLang="en-US" dirty="0"/>
              <a:t>		</a:t>
            </a:r>
            <a:r>
              <a:rPr lang="en-US" altLang="en-US" sz="2400" b="1" dirty="0"/>
              <a:t>Table 6 in Section 1.2</a:t>
            </a:r>
            <a:endParaRPr lang="en-US" altLang="en-US" b="1" dirty="0"/>
          </a:p>
        </p:txBody>
      </p:sp>
      <p:sp>
        <p:nvSpPr>
          <p:cNvPr id="23555" name="Text Box 3">
            <a:extLst>
              <a:ext uri="{FF2B5EF4-FFF2-40B4-BE49-F238E27FC236}">
                <a16:creationId xmlns:a16="http://schemas.microsoft.com/office/drawing/2014/main" id="{E804C63D-4338-AA43-AD17-20886C73B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752600"/>
            <a:ext cx="8576194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 err="1">
                <a:sym typeface="Symbol" pitchFamily="2" charset="2"/>
              </a:rPr>
              <a:t>p</a:t>
            </a:r>
            <a:r>
              <a:rPr lang="en-US" altLang="en-US" b="1" dirty="0" err="1">
                <a:sym typeface="Symbol" pitchFamily="2" charset="2"/>
              </a:rPr>
              <a:t>T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p;    </a:t>
            </a:r>
            <a:r>
              <a:rPr lang="en-US" altLang="en-US" dirty="0" err="1">
                <a:sym typeface="Symbol" pitchFamily="2" charset="2"/>
              </a:rPr>
              <a:t>p</a:t>
            </a:r>
            <a:r>
              <a:rPr lang="en-US" altLang="en-US" b="1" dirty="0" err="1">
                <a:sym typeface="Symbol" pitchFamily="2" charset="2"/>
              </a:rPr>
              <a:t>F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</a:t>
            </a:r>
            <a:r>
              <a:rPr lang="en-US" altLang="en-US" b="1" dirty="0">
                <a:sym typeface="Symbol" pitchFamily="2" charset="2"/>
              </a:rPr>
              <a:t>		Identity Laws</a:t>
            </a:r>
          </a:p>
          <a:p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 err="1">
                <a:sym typeface="Symbol" pitchFamily="2" charset="2"/>
              </a:rPr>
              <a:t>p</a:t>
            </a:r>
            <a:r>
              <a:rPr lang="en-US" altLang="en-US" b="1" dirty="0" err="1">
                <a:sym typeface="Symbol" pitchFamily="2" charset="2"/>
              </a:rPr>
              <a:t>T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T</a:t>
            </a:r>
            <a:r>
              <a:rPr lang="en-US" altLang="en-US" dirty="0">
                <a:sym typeface="Symbol" pitchFamily="2" charset="2"/>
              </a:rPr>
              <a:t>;    </a:t>
            </a:r>
            <a:r>
              <a:rPr lang="en-US" altLang="en-US" dirty="0" err="1">
                <a:sym typeface="Symbol" pitchFamily="2" charset="2"/>
              </a:rPr>
              <a:t>pF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F		Domination Laws</a:t>
            </a:r>
          </a:p>
          <a:p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 err="1">
                <a:sym typeface="Symbol" pitchFamily="2" charset="2"/>
              </a:rPr>
              <a:t>pp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p;    </a:t>
            </a:r>
            <a:r>
              <a:rPr lang="en-US" altLang="en-US" dirty="0" err="1">
                <a:sym typeface="Symbol" pitchFamily="2" charset="2"/>
              </a:rPr>
              <a:t>pp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</a:t>
            </a:r>
            <a:r>
              <a:rPr lang="en-US" altLang="en-US" b="1" dirty="0">
                <a:sym typeface="Symbol" pitchFamily="2" charset="2"/>
              </a:rPr>
              <a:t>   		Idempotent Laws</a:t>
            </a:r>
          </a:p>
          <a:p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>
                <a:sym typeface="Symbol" pitchFamily="2" charset="2"/>
              </a:rPr>
              <a:t>(p)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</a:t>
            </a:r>
            <a:r>
              <a:rPr lang="en-US" altLang="en-US" b="1" dirty="0">
                <a:sym typeface="Symbol" pitchFamily="2" charset="2"/>
              </a:rPr>
              <a:t>				Double Negation Law</a:t>
            </a:r>
          </a:p>
          <a:p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 err="1">
                <a:sym typeface="Symbol" pitchFamily="2" charset="2"/>
              </a:rPr>
              <a:t>pq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dirty="0" err="1">
                <a:sym typeface="Symbol" pitchFamily="2" charset="2"/>
              </a:rPr>
              <a:t>qp</a:t>
            </a:r>
            <a:r>
              <a:rPr lang="en-US" altLang="en-US" dirty="0">
                <a:sym typeface="Symbol" pitchFamily="2" charset="2"/>
              </a:rPr>
              <a:t>; </a:t>
            </a:r>
            <a:r>
              <a:rPr lang="en-US" altLang="en-US" dirty="0" err="1">
                <a:sym typeface="Symbol" pitchFamily="2" charset="2"/>
              </a:rPr>
              <a:t>pq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dirty="0" err="1">
                <a:sym typeface="Symbol" pitchFamily="2" charset="2"/>
              </a:rPr>
              <a:t>qp</a:t>
            </a:r>
            <a:r>
              <a:rPr lang="en-US" altLang="en-US" b="1" dirty="0">
                <a:sym typeface="Symbol" pitchFamily="2" charset="2"/>
              </a:rPr>
              <a:t>		Commutative Laws</a:t>
            </a:r>
          </a:p>
          <a:p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pq</a:t>
            </a:r>
            <a:r>
              <a:rPr lang="en-US" altLang="en-US" dirty="0">
                <a:sym typeface="Symbol" pitchFamily="2" charset="2"/>
              </a:rPr>
              <a:t>) r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p (</a:t>
            </a:r>
            <a:r>
              <a:rPr lang="en-US" altLang="en-US" dirty="0" err="1">
                <a:sym typeface="Symbol" pitchFamily="2" charset="2"/>
              </a:rPr>
              <a:t>qr</a:t>
            </a:r>
            <a:r>
              <a:rPr lang="en-US" altLang="en-US" dirty="0">
                <a:sym typeface="Symbol" pitchFamily="2" charset="2"/>
              </a:rPr>
              <a:t>); (</a:t>
            </a:r>
            <a:r>
              <a:rPr lang="en-US" altLang="en-US" dirty="0" err="1">
                <a:sym typeface="Symbol" pitchFamily="2" charset="2"/>
              </a:rPr>
              <a:t>pq</a:t>
            </a:r>
            <a:r>
              <a:rPr lang="en-US" altLang="en-US" dirty="0">
                <a:sym typeface="Symbol" pitchFamily="2" charset="2"/>
              </a:rPr>
              <a:t>)  r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p  (</a:t>
            </a:r>
            <a:r>
              <a:rPr lang="en-US" altLang="en-US" dirty="0" err="1">
                <a:sym typeface="Symbol" pitchFamily="2" charset="2"/>
              </a:rPr>
              <a:t>qr</a:t>
            </a:r>
            <a:r>
              <a:rPr lang="en-US" altLang="en-US" dirty="0">
                <a:sym typeface="Symbol" pitchFamily="2" charset="2"/>
              </a:rPr>
              <a:t>)</a:t>
            </a:r>
            <a:r>
              <a:rPr lang="en-US" altLang="en-US" b="1" dirty="0">
                <a:sym typeface="Symbol" pitchFamily="2" charset="2"/>
              </a:rPr>
              <a:t> Associative Laws</a:t>
            </a:r>
          </a:p>
        </p:txBody>
      </p:sp>
    </p:spTree>
    <p:extLst>
      <p:ext uri="{BB962C8B-B14F-4D97-AF65-F5344CB8AC3E}">
        <p14:creationId xmlns:p14="http://schemas.microsoft.com/office/powerpoint/2010/main" val="100957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4772" y="378206"/>
            <a:ext cx="55689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828290" algn="l"/>
              </a:tabLst>
            </a:pPr>
            <a:r>
              <a:rPr spc="-5" dirty="0"/>
              <a:t>Definition</a:t>
            </a:r>
            <a:r>
              <a:rPr spc="15" dirty="0"/>
              <a:t> </a:t>
            </a:r>
            <a:r>
              <a:rPr spc="-5" dirty="0"/>
              <a:t>1.	Negation</a:t>
            </a:r>
            <a:r>
              <a:rPr spc="-25" dirty="0"/>
              <a:t> </a:t>
            </a:r>
            <a:r>
              <a:rPr spc="-5" dirty="0"/>
              <a:t>of</a:t>
            </a:r>
            <a:r>
              <a:rPr spc="-30" dirty="0"/>
              <a:t> </a:t>
            </a:r>
            <a:r>
              <a:rPr spc="-5" dirty="0"/>
              <a:t>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78839" y="1316228"/>
            <a:ext cx="3434715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2C2CB8"/>
                </a:solidFill>
                <a:latin typeface="Times New Roman"/>
                <a:cs typeface="Times New Roman"/>
              </a:rPr>
              <a:t>Let </a:t>
            </a:r>
            <a:r>
              <a:rPr sz="2800" dirty="0">
                <a:solidFill>
                  <a:srgbClr val="2C2CB8"/>
                </a:solidFill>
                <a:latin typeface="Times New Roman"/>
                <a:cs typeface="Times New Roman"/>
              </a:rPr>
              <a:t>p be a </a:t>
            </a:r>
            <a:r>
              <a:rPr sz="2800" spc="-5" dirty="0">
                <a:solidFill>
                  <a:srgbClr val="2C2CB8"/>
                </a:solidFill>
                <a:latin typeface="Times New Roman"/>
                <a:cs typeface="Times New Roman"/>
              </a:rPr>
              <a:t>proposition</a:t>
            </a:r>
            <a:r>
              <a:rPr sz="2800" spc="-5" dirty="0">
                <a:latin typeface="Times New Roman"/>
                <a:cs typeface="Times New Roman"/>
              </a:rPr>
              <a:t>.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statement “It </a:t>
            </a:r>
            <a:r>
              <a:rPr sz="2800" dirty="0">
                <a:latin typeface="Times New Roman"/>
                <a:cs typeface="Times New Roman"/>
              </a:rPr>
              <a:t>is not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p”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also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proposition, called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“negation </a:t>
            </a:r>
            <a:r>
              <a:rPr sz="2800" dirty="0">
                <a:latin typeface="Times New Roman"/>
                <a:cs typeface="Times New Roman"/>
              </a:rPr>
              <a:t>of p” or </a:t>
            </a:r>
            <a:r>
              <a:rPr sz="2800" b="1" dirty="0">
                <a:solidFill>
                  <a:srgbClr val="3333CC"/>
                </a:solidFill>
                <a:latin typeface="Times New Roman"/>
                <a:cs typeface="Times New Roman"/>
              </a:rPr>
              <a:t>¬p </a:t>
            </a:r>
            <a:r>
              <a:rPr sz="2800" b="1" spc="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(read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“not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p”)</a:t>
            </a:r>
            <a:endParaRPr sz="28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781550" y="1428750"/>
          <a:ext cx="3352164" cy="304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4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19200">
                <a:tc gridSpan="2">
                  <a:txBody>
                    <a:bodyPr/>
                    <a:lstStyle/>
                    <a:p>
                      <a:pPr marL="165735">
                        <a:lnSpc>
                          <a:spcPct val="100000"/>
                        </a:lnSpc>
                        <a:spcBef>
                          <a:spcPts val="1475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1.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65735" marR="611505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25" dirty="0">
                          <a:solidFill>
                            <a:srgbClr val="006FC0"/>
                          </a:solidFill>
                          <a:latin typeface="Arial"/>
                          <a:cs typeface="Arial"/>
                        </a:rPr>
                        <a:t>Truth</a:t>
                      </a:r>
                      <a:r>
                        <a:rPr sz="1800" b="1" spc="-5" dirty="0">
                          <a:solidFill>
                            <a:srgbClr val="006FC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30" dirty="0">
                          <a:solidFill>
                            <a:srgbClr val="006FC0"/>
                          </a:solidFill>
                          <a:latin typeface="Arial"/>
                          <a:cs typeface="Arial"/>
                        </a:rPr>
                        <a:t>Table</a:t>
                      </a:r>
                      <a:r>
                        <a:rPr sz="1800" b="1" spc="-5" dirty="0">
                          <a:solidFill>
                            <a:srgbClr val="006FC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Negation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Proposition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73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537845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8986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762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¬p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89865" marB="0">
                    <a:lnL w="762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514984" marR="985519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  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763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762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3260" marR="780415" indent="-1270"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  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7635" marB="0">
                    <a:lnL w="762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16939" y="4201171"/>
            <a:ext cx="3144520" cy="215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sky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blue.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sky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blue.</a:t>
            </a:r>
            <a:endParaRPr sz="2800">
              <a:latin typeface="Times New Roman"/>
              <a:cs typeface="Times New Roman"/>
            </a:endParaRPr>
          </a:p>
          <a:p>
            <a:pPr marL="12700" marR="316230">
              <a:lnSpc>
                <a:spcPct val="100000"/>
              </a:lnSpc>
            </a:pPr>
            <a:r>
              <a:rPr sz="2800" dirty="0">
                <a:latin typeface="Symbol"/>
                <a:cs typeface="Symbol"/>
              </a:rPr>
              <a:t>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sky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blue.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19980" y="4800980"/>
            <a:ext cx="4038600" cy="156972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90805" marR="188595">
              <a:lnSpc>
                <a:spcPct val="100000"/>
              </a:lnSpc>
              <a:spcBef>
                <a:spcPts val="270"/>
              </a:spcBef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call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¬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symbol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used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generate the </a:t>
            </a:r>
            <a:r>
              <a:rPr sz="2400" dirty="0">
                <a:latin typeface="Times New Roman"/>
                <a:cs typeface="Times New Roman"/>
              </a:rPr>
              <a:t>new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proposition)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the negation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operator.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C29B0327-0746-3D48-B2C0-D667360BF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List of Equivalences</a:t>
            </a:r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CF8BDAD0-B4F1-7844-A27B-8F89401E9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22558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580" name="Text Box 4">
            <a:extLst>
              <a:ext uri="{FF2B5EF4-FFF2-40B4-BE49-F238E27FC236}">
                <a16:creationId xmlns:a16="http://schemas.microsoft.com/office/drawing/2014/main" id="{084EC936-7583-2142-BDF3-8DEAF2B62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1798638"/>
            <a:ext cx="8304213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p</a:t>
            </a:r>
            <a:r>
              <a:rPr lang="en-US" altLang="en-US" b="1" dirty="0">
                <a:sym typeface="Symbol" pitchFamily="2" charset="2"/>
              </a:rPr>
              <a:t>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b="1" dirty="0" err="1">
                <a:sym typeface="Symbol" pitchFamily="2" charset="2"/>
              </a:rPr>
              <a:t></a:t>
            </a:r>
            <a:r>
              <a:rPr lang="en-US" altLang="en-US" dirty="0" err="1">
                <a:sym typeface="Symbol" pitchFamily="2" charset="2"/>
              </a:rPr>
              <a:t>r</a:t>
            </a:r>
            <a:r>
              <a:rPr lang="en-US" altLang="en-US" dirty="0">
                <a:sym typeface="Symbol" pitchFamily="2" charset="2"/>
              </a:rPr>
              <a:t>)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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dirty="0">
                <a:sym typeface="Symbol" pitchFamily="2" charset="2"/>
              </a:rPr>
              <a:t>)</a:t>
            </a:r>
            <a:r>
              <a:rPr lang="en-US" altLang="en-US" b="1" dirty="0">
                <a:sym typeface="Symbol" pitchFamily="2" charset="2"/>
              </a:rPr>
              <a:t>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</a:t>
            </a:r>
            <a:r>
              <a:rPr lang="en-US" altLang="en-US" dirty="0" err="1">
                <a:sym typeface="Symbol" pitchFamily="2" charset="2"/>
              </a:rPr>
              <a:t>r</a:t>
            </a:r>
            <a:r>
              <a:rPr lang="en-US" altLang="en-US" dirty="0">
                <a:sym typeface="Symbol" pitchFamily="2" charset="2"/>
              </a:rPr>
              <a:t>)		</a:t>
            </a:r>
            <a:r>
              <a:rPr lang="en-US" altLang="en-US" b="1" dirty="0">
                <a:sym typeface="Symbol" pitchFamily="2" charset="2"/>
              </a:rPr>
              <a:t>Distributive Laws</a:t>
            </a:r>
            <a:endParaRPr lang="en-US" altLang="en-US" dirty="0">
              <a:sym typeface="Symbol" pitchFamily="2" charset="2"/>
            </a:endParaRPr>
          </a:p>
          <a:p>
            <a:r>
              <a:rPr lang="en-US" altLang="en-US" dirty="0"/>
              <a:t>p</a:t>
            </a:r>
            <a:r>
              <a:rPr lang="en-US" altLang="en-US" b="1" dirty="0">
                <a:sym typeface="Symbol" pitchFamily="2" charset="2"/>
              </a:rPr>
              <a:t>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b="1" dirty="0" err="1">
                <a:sym typeface="Symbol" pitchFamily="2" charset="2"/>
              </a:rPr>
              <a:t></a:t>
            </a:r>
            <a:r>
              <a:rPr lang="en-US" altLang="en-US" dirty="0" err="1">
                <a:sym typeface="Symbol" pitchFamily="2" charset="2"/>
              </a:rPr>
              <a:t>r</a:t>
            </a:r>
            <a:r>
              <a:rPr lang="en-US" altLang="en-US" dirty="0">
                <a:sym typeface="Symbol" pitchFamily="2" charset="2"/>
              </a:rPr>
              <a:t>)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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dirty="0">
                <a:sym typeface="Symbol" pitchFamily="2" charset="2"/>
              </a:rPr>
              <a:t>)</a:t>
            </a:r>
            <a:r>
              <a:rPr lang="en-US" altLang="en-US" b="1" dirty="0">
                <a:sym typeface="Symbol" pitchFamily="2" charset="2"/>
              </a:rPr>
              <a:t>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</a:t>
            </a:r>
            <a:r>
              <a:rPr lang="en-US" altLang="en-US" dirty="0" err="1">
                <a:sym typeface="Symbol" pitchFamily="2" charset="2"/>
              </a:rPr>
              <a:t>r</a:t>
            </a:r>
            <a:r>
              <a:rPr lang="en-US" altLang="en-US" dirty="0">
                <a:sym typeface="Symbol" pitchFamily="2" charset="2"/>
              </a:rPr>
              <a:t>)</a:t>
            </a:r>
          </a:p>
          <a:p>
            <a:endParaRPr lang="en-US" altLang="en-US" sz="1400" dirty="0">
              <a:sym typeface="Symbol" pitchFamily="2" charset="2"/>
            </a:endParaRPr>
          </a:p>
          <a:p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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dirty="0">
                <a:sym typeface="Symbol" pitchFamily="2" charset="2"/>
              </a:rPr>
              <a:t>)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 </a:t>
            </a:r>
            <a:r>
              <a:rPr lang="en-US" altLang="en-US" dirty="0">
                <a:sym typeface="Symbol" pitchFamily="2" charset="2"/>
              </a:rPr>
              <a:t>q)			</a:t>
            </a:r>
            <a:r>
              <a:rPr lang="en-US" altLang="en-US" b="1" dirty="0">
                <a:sym typeface="Symbol" pitchFamily="2" charset="2"/>
              </a:rPr>
              <a:t>De Morgan’s Laws</a:t>
            </a:r>
            <a:endParaRPr lang="en-US" altLang="en-US" dirty="0">
              <a:sym typeface="Symbol" pitchFamily="2" charset="2"/>
            </a:endParaRPr>
          </a:p>
          <a:p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dirty="0" err="1">
                <a:sym typeface="Symbol" pitchFamily="2" charset="2"/>
              </a:rPr>
              <a:t>p</a:t>
            </a:r>
            <a:r>
              <a:rPr lang="en-US" altLang="en-US" b="1" dirty="0" err="1">
                <a:sym typeface="Symbol" pitchFamily="2" charset="2"/>
              </a:rPr>
              <a:t></a:t>
            </a:r>
            <a:r>
              <a:rPr lang="en-US" altLang="en-US" dirty="0" err="1">
                <a:sym typeface="Symbol" pitchFamily="2" charset="2"/>
              </a:rPr>
              <a:t>q</a:t>
            </a:r>
            <a:r>
              <a:rPr lang="en-US" altLang="en-US" dirty="0">
                <a:sym typeface="Symbol" pitchFamily="2" charset="2"/>
              </a:rPr>
              <a:t>)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(</a:t>
            </a:r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 </a:t>
            </a:r>
            <a:r>
              <a:rPr lang="en-US" altLang="en-US" dirty="0">
                <a:sym typeface="Symbol" pitchFamily="2" charset="2"/>
              </a:rPr>
              <a:t>q)</a:t>
            </a:r>
          </a:p>
          <a:p>
            <a:endParaRPr lang="en-US" altLang="en-US" sz="1400" dirty="0">
              <a:sym typeface="Symbol" pitchFamily="2" charset="2"/>
            </a:endParaRPr>
          </a:p>
          <a:p>
            <a:r>
              <a:rPr lang="en-US" altLang="en-US" dirty="0">
                <a:sym typeface="Symbol" pitchFamily="2" charset="2"/>
              </a:rPr>
              <a:t>p  (</a:t>
            </a:r>
            <a:r>
              <a:rPr lang="en-US" altLang="en-US" dirty="0" err="1">
                <a:sym typeface="Symbol" pitchFamily="2" charset="2"/>
              </a:rPr>
              <a:t>pq</a:t>
            </a:r>
            <a:r>
              <a:rPr lang="en-US" altLang="en-US" dirty="0">
                <a:sym typeface="Symbol" pitchFamily="2" charset="2"/>
              </a:rPr>
              <a:t>) </a:t>
            </a:r>
            <a:r>
              <a:rPr lang="en-US" altLang="en-US" b="1" dirty="0">
                <a:sym typeface="Symbol" pitchFamily="2" charset="2"/>
              </a:rPr>
              <a:t> </a:t>
            </a:r>
            <a:r>
              <a:rPr lang="en-US" altLang="en-US" dirty="0">
                <a:sym typeface="Symbol" pitchFamily="2" charset="2"/>
              </a:rPr>
              <a:t>p			</a:t>
            </a:r>
            <a:r>
              <a:rPr lang="en-US" altLang="en-US" b="1" dirty="0">
                <a:sym typeface="Symbol" pitchFamily="2" charset="2"/>
              </a:rPr>
              <a:t>Absorption Laws</a:t>
            </a:r>
          </a:p>
          <a:p>
            <a:r>
              <a:rPr lang="en-US" altLang="en-US" dirty="0">
                <a:sym typeface="Symbol" pitchFamily="2" charset="2"/>
              </a:rPr>
              <a:t>p  (</a:t>
            </a:r>
            <a:r>
              <a:rPr lang="en-US" altLang="en-US" dirty="0" err="1">
                <a:sym typeface="Symbol" pitchFamily="2" charset="2"/>
              </a:rPr>
              <a:t>pq</a:t>
            </a:r>
            <a:r>
              <a:rPr lang="en-US" altLang="en-US" dirty="0">
                <a:sym typeface="Symbol" pitchFamily="2" charset="2"/>
              </a:rPr>
              <a:t>) </a:t>
            </a:r>
            <a:r>
              <a:rPr lang="en-US" altLang="en-US" b="1" dirty="0">
                <a:sym typeface="Symbol" pitchFamily="2" charset="2"/>
              </a:rPr>
              <a:t> </a:t>
            </a:r>
            <a:r>
              <a:rPr lang="en-US" altLang="en-US" dirty="0">
                <a:sym typeface="Symbol" pitchFamily="2" charset="2"/>
              </a:rPr>
              <a:t>p</a:t>
            </a:r>
          </a:p>
          <a:p>
            <a:r>
              <a:rPr lang="en-US" altLang="en-US" sz="1400" dirty="0">
                <a:sym typeface="Symbol" pitchFamily="2" charset="2"/>
              </a:rPr>
              <a:t>	</a:t>
            </a:r>
            <a:r>
              <a:rPr lang="en-US" altLang="en-US" dirty="0">
                <a:sym typeface="Symbol" pitchFamily="2" charset="2"/>
              </a:rPr>
              <a:t>				</a:t>
            </a:r>
            <a:endParaRPr lang="en-US" altLang="en-US" b="1" dirty="0">
              <a:sym typeface="Symbol" pitchFamily="2" charset="2"/>
            </a:endParaRPr>
          </a:p>
          <a:p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 </a:t>
            </a:r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 T				Negation Laws</a:t>
            </a:r>
          </a:p>
          <a:p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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 F	 			</a:t>
            </a:r>
            <a:r>
              <a:rPr lang="en-US" altLang="en-US" sz="1200" b="1" dirty="0">
                <a:sym typeface="Symbol" pitchFamily="2" charset="2"/>
              </a:rPr>
              <a:t>Or Tautology; And Contradiction</a:t>
            </a:r>
          </a:p>
          <a:p>
            <a:endParaRPr lang="en-US" altLang="en-US" dirty="0"/>
          </a:p>
          <a:p>
            <a:r>
              <a:rPr lang="en-US" altLang="en-US" dirty="0"/>
              <a:t>(</a:t>
            </a:r>
            <a:r>
              <a:rPr lang="en-US" altLang="en-US" dirty="0" err="1"/>
              <a:t>p</a:t>
            </a:r>
            <a:r>
              <a:rPr lang="en-US" altLang="en-US" dirty="0" err="1">
                <a:sym typeface="Symbol" pitchFamily="2" charset="2"/>
              </a:rPr>
              <a:t>q</a:t>
            </a:r>
            <a:r>
              <a:rPr lang="en-US" altLang="en-US" dirty="0">
                <a:sym typeface="Symbol" pitchFamily="2" charset="2"/>
              </a:rPr>
              <a:t>)  </a:t>
            </a:r>
            <a:r>
              <a:rPr lang="en-US" altLang="en-US" b="1" dirty="0">
                <a:sym typeface="Symbol" pitchFamily="2" charset="2"/>
              </a:rPr>
              <a:t></a:t>
            </a:r>
            <a:r>
              <a:rPr lang="en-US" altLang="en-US" dirty="0">
                <a:sym typeface="Symbol" pitchFamily="2" charset="2"/>
              </a:rPr>
              <a:t> (</a:t>
            </a:r>
            <a:r>
              <a:rPr lang="en-US" altLang="en-US" b="1" dirty="0">
                <a:sym typeface="Symbol" pitchFamily="2" charset="2"/>
              </a:rPr>
              <a:t></a:t>
            </a:r>
            <a:r>
              <a:rPr lang="en-US" altLang="en-US" dirty="0">
                <a:sym typeface="Symbol" pitchFamily="2" charset="2"/>
              </a:rPr>
              <a:t>p </a:t>
            </a:r>
            <a:r>
              <a:rPr lang="en-US" altLang="en-US" b="1" dirty="0">
                <a:sym typeface="Symbol" pitchFamily="2" charset="2"/>
              </a:rPr>
              <a:t> </a:t>
            </a:r>
            <a:r>
              <a:rPr lang="en-US" altLang="en-US" dirty="0">
                <a:sym typeface="Symbol" pitchFamily="2" charset="2"/>
              </a:rPr>
              <a:t>q)			</a:t>
            </a:r>
            <a:r>
              <a:rPr lang="en-US" altLang="en-US" b="1" dirty="0">
                <a:sym typeface="Symbol" pitchFamily="2" charset="2"/>
              </a:rPr>
              <a:t>Implication Equivalence</a:t>
            </a:r>
            <a:endParaRPr lang="en-US" altLang="en-US" dirty="0"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4597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uiExpand="1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159340B-85BE-D248-94CC-F418C5110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/>
              <a:t>Prove:</a:t>
            </a:r>
            <a:r>
              <a:rPr lang="en-US" altLang="en-US"/>
              <a:t> (p</a:t>
            </a:r>
            <a:r>
              <a:rPr lang="en-US" altLang="en-US">
                <a:sym typeface="Symbol" pitchFamily="2" charset="2"/>
              </a:rPr>
              <a:t>q)  q  pq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86AC0BB-9058-CC46-8140-F7A477DEA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153400" cy="295465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/>
              <a:t>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q)  q 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Left-Hand Statement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q 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q) 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Commutative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(q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Distributive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		Negation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	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Identity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pq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			Commutative</a:t>
            </a:r>
          </a:p>
        </p:txBody>
      </p:sp>
      <p:sp>
        <p:nvSpPr>
          <p:cNvPr id="3076" name="Text Box 5">
            <a:extLst>
              <a:ext uri="{FF2B5EF4-FFF2-40B4-BE49-F238E27FC236}">
                <a16:creationId xmlns:a16="http://schemas.microsoft.com/office/drawing/2014/main" id="{C761E84B-523F-A840-9517-F3F373336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334000"/>
            <a:ext cx="80772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10000"/>
              </a:spcBef>
            </a:pPr>
            <a:r>
              <a:rPr lang="en-US" altLang="en-US" dirty="0"/>
              <a:t>Begin with exactly the left-hand side statement</a:t>
            </a:r>
          </a:p>
          <a:p>
            <a:pPr algn="ctr">
              <a:spcBef>
                <a:spcPct val="10000"/>
              </a:spcBef>
            </a:pPr>
            <a:r>
              <a:rPr lang="en-US" altLang="en-US" dirty="0"/>
              <a:t>End with exactly what is on the right</a:t>
            </a:r>
          </a:p>
          <a:p>
            <a:pPr algn="ctr">
              <a:spcBef>
                <a:spcPct val="10000"/>
              </a:spcBef>
            </a:pPr>
            <a:r>
              <a:rPr lang="en-US" altLang="en-US" dirty="0"/>
              <a:t>Justify EVERY step with a logical equivalence</a:t>
            </a:r>
          </a:p>
        </p:txBody>
      </p:sp>
    </p:spTree>
    <p:extLst>
      <p:ext uri="{BB962C8B-B14F-4D97-AF65-F5344CB8AC3E}">
        <p14:creationId xmlns:p14="http://schemas.microsoft.com/office/powerpoint/2010/main" val="186952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 bldLvl="3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3F73FA2-5C29-7240-BC76-0AF38B9EA5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/>
              <a:t>Prove:</a:t>
            </a:r>
            <a:r>
              <a:rPr lang="en-US" altLang="en-US"/>
              <a:t> (p</a:t>
            </a:r>
            <a:r>
              <a:rPr lang="en-US" altLang="en-US">
                <a:sym typeface="Symbol" pitchFamily="2" charset="2"/>
              </a:rPr>
              <a:t>q)  q  pq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A0DCC4C-5234-7A4B-934F-F26CA361EB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196977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/>
              <a:t>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q)  q 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Left-Hand Statement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q 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q) 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Commutative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 typeface="Symbol" pitchFamily="2" charset="2"/>
              <a:buChar char="Û"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(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(q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Distributive</a:t>
            </a:r>
          </a:p>
          <a:p>
            <a:pPr>
              <a:buFont typeface="Symbol" pitchFamily="2" charset="2"/>
              <a:buNone/>
            </a:pPr>
            <a:r>
              <a:rPr lang="en-US" altLang="en-US" sz="32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Why did we need this step?</a:t>
            </a:r>
          </a:p>
        </p:txBody>
      </p:sp>
      <p:sp>
        <p:nvSpPr>
          <p:cNvPr id="4100" name="Rectangle 5">
            <a:extLst>
              <a:ext uri="{FF2B5EF4-FFF2-40B4-BE49-F238E27FC236}">
                <a16:creationId xmlns:a16="http://schemas.microsoft.com/office/drawing/2014/main" id="{8010D20E-880E-A340-84CC-EBA827E45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209800"/>
            <a:ext cx="6477000" cy="510858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1" name="Text Box 7">
            <a:extLst>
              <a:ext uri="{FF2B5EF4-FFF2-40B4-BE49-F238E27FC236}">
                <a16:creationId xmlns:a16="http://schemas.microsoft.com/office/drawing/2014/main" id="{BA58009B-73A7-5A44-A1EC-B05E74AF4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495800"/>
            <a:ext cx="716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5368" name="Text Box 8">
            <a:extLst>
              <a:ext uri="{FF2B5EF4-FFF2-40B4-BE49-F238E27FC236}">
                <a16:creationId xmlns:a16="http://schemas.microsoft.com/office/drawing/2014/main" id="{96EC7170-F035-BB44-918D-7C1CA9BB96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114800"/>
            <a:ext cx="77724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/>
              <a:t>Our logical equivalence specified that </a:t>
            </a:r>
            <a:r>
              <a:rPr lang="en-US" altLang="en-US" b="1" dirty="0">
                <a:sym typeface="Symbol" pitchFamily="2" charset="2"/>
              </a:rPr>
              <a:t></a:t>
            </a:r>
            <a:r>
              <a:rPr lang="en-US" altLang="en-US" dirty="0">
                <a:sym typeface="Symbol" pitchFamily="2" charset="2"/>
              </a:rPr>
              <a:t> is distributive on the right.  This does not guarantee distribution on the left! 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Ex.: Matrix multiplication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(Note that whether or not </a:t>
            </a:r>
            <a:r>
              <a:rPr lang="en-US" altLang="en-US" b="1" dirty="0">
                <a:sym typeface="Symbol" pitchFamily="2" charset="2"/>
              </a:rPr>
              <a:t></a:t>
            </a:r>
            <a:r>
              <a:rPr lang="en-US" altLang="en-US" dirty="0">
                <a:sym typeface="Symbol" pitchFamily="2" charset="2"/>
              </a:rPr>
              <a:t> </a:t>
            </a:r>
            <a:r>
              <a:rPr lang="en-US" altLang="en-US" u="sng" dirty="0">
                <a:sym typeface="Symbol" pitchFamily="2" charset="2"/>
              </a:rPr>
              <a:t>is</a:t>
            </a:r>
            <a:r>
              <a:rPr lang="en-US" altLang="en-US" dirty="0">
                <a:sym typeface="Symbol" pitchFamily="2" charset="2"/>
              </a:rPr>
              <a:t> distributive on the left is not the point here.)</a:t>
            </a:r>
          </a:p>
        </p:txBody>
      </p:sp>
      <p:sp>
        <p:nvSpPr>
          <p:cNvPr id="4103" name="Freeform 9">
            <a:extLst>
              <a:ext uri="{FF2B5EF4-FFF2-40B4-BE49-F238E27FC236}">
                <a16:creationId xmlns:a16="http://schemas.microsoft.com/office/drawing/2014/main" id="{FBF315BC-55B7-7941-BA70-F9B290F64B64}"/>
              </a:ext>
            </a:extLst>
          </p:cNvPr>
          <p:cNvSpPr>
            <a:spLocks/>
          </p:cNvSpPr>
          <p:nvPr/>
        </p:nvSpPr>
        <p:spPr bwMode="auto">
          <a:xfrm>
            <a:off x="5326063" y="2465229"/>
            <a:ext cx="2370137" cy="925512"/>
          </a:xfrm>
          <a:custGeom>
            <a:avLst/>
            <a:gdLst>
              <a:gd name="T0" fmla="*/ 0 w 1493"/>
              <a:gd name="T1" fmla="*/ 2147483647 h 583"/>
              <a:gd name="T2" fmla="*/ 2147483647 w 1493"/>
              <a:gd name="T3" fmla="*/ 2147483647 h 583"/>
              <a:gd name="T4" fmla="*/ 2147483647 w 1493"/>
              <a:gd name="T5" fmla="*/ 2147483647 h 583"/>
              <a:gd name="T6" fmla="*/ 2147483647 w 1493"/>
              <a:gd name="T7" fmla="*/ 2147483647 h 583"/>
              <a:gd name="T8" fmla="*/ 2147483647 w 1493"/>
              <a:gd name="T9" fmla="*/ 2147483647 h 583"/>
              <a:gd name="T10" fmla="*/ 2147483647 w 1493"/>
              <a:gd name="T11" fmla="*/ 2147483647 h 583"/>
              <a:gd name="T12" fmla="*/ 2147483647 w 1493"/>
              <a:gd name="T13" fmla="*/ 2147483647 h 583"/>
              <a:gd name="T14" fmla="*/ 2147483647 w 1493"/>
              <a:gd name="T15" fmla="*/ 2147483647 h 583"/>
              <a:gd name="T16" fmla="*/ 2147483647 w 1493"/>
              <a:gd name="T17" fmla="*/ 2147483647 h 583"/>
              <a:gd name="T18" fmla="*/ 2147483647 w 1493"/>
              <a:gd name="T19" fmla="*/ 2147483647 h 583"/>
              <a:gd name="T20" fmla="*/ 2147483647 w 1493"/>
              <a:gd name="T21" fmla="*/ 2147483647 h 583"/>
              <a:gd name="T22" fmla="*/ 2147483647 w 1493"/>
              <a:gd name="T23" fmla="*/ 0 h 5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93"/>
              <a:gd name="T37" fmla="*/ 0 h 583"/>
              <a:gd name="T38" fmla="*/ 1493 w 1493"/>
              <a:gd name="T39" fmla="*/ 583 h 58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93" h="583">
                <a:moveTo>
                  <a:pt x="0" y="583"/>
                </a:moveTo>
                <a:cubicBezTo>
                  <a:pt x="415" y="579"/>
                  <a:pt x="607" y="571"/>
                  <a:pt x="945" y="554"/>
                </a:cubicBezTo>
                <a:cubicBezTo>
                  <a:pt x="974" y="549"/>
                  <a:pt x="1002" y="545"/>
                  <a:pt x="1031" y="540"/>
                </a:cubicBezTo>
                <a:cubicBezTo>
                  <a:pt x="1045" y="538"/>
                  <a:pt x="1073" y="533"/>
                  <a:pt x="1073" y="533"/>
                </a:cubicBezTo>
                <a:cubicBezTo>
                  <a:pt x="1152" y="502"/>
                  <a:pt x="1217" y="478"/>
                  <a:pt x="1301" y="455"/>
                </a:cubicBezTo>
                <a:cubicBezTo>
                  <a:pt x="1362" y="419"/>
                  <a:pt x="1427" y="387"/>
                  <a:pt x="1486" y="348"/>
                </a:cubicBezTo>
                <a:cubicBezTo>
                  <a:pt x="1488" y="341"/>
                  <a:pt x="1493" y="334"/>
                  <a:pt x="1493" y="327"/>
                </a:cubicBezTo>
                <a:cubicBezTo>
                  <a:pt x="1491" y="272"/>
                  <a:pt x="1487" y="217"/>
                  <a:pt x="1479" y="163"/>
                </a:cubicBezTo>
                <a:cubicBezTo>
                  <a:pt x="1475" y="139"/>
                  <a:pt x="1446" y="134"/>
                  <a:pt x="1429" y="128"/>
                </a:cubicBezTo>
                <a:cubicBezTo>
                  <a:pt x="1366" y="107"/>
                  <a:pt x="1312" y="104"/>
                  <a:pt x="1244" y="99"/>
                </a:cubicBezTo>
                <a:cubicBezTo>
                  <a:pt x="1208" y="87"/>
                  <a:pt x="1180" y="62"/>
                  <a:pt x="1145" y="49"/>
                </a:cubicBezTo>
                <a:cubicBezTo>
                  <a:pt x="1129" y="8"/>
                  <a:pt x="1137" y="0"/>
                  <a:pt x="1088" y="0"/>
                </a:cubicBezTo>
              </a:path>
            </a:pathLst>
          </a:custGeom>
          <a:noFill/>
          <a:ln w="19050" cmpd="sng">
            <a:solidFill>
              <a:srgbClr val="FF3300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9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4E8EEBC-5CA8-6644-91FB-E35D6E6644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600" y="423925"/>
            <a:ext cx="5896609" cy="1366520"/>
          </a:xfrm>
        </p:spPr>
        <p:txBody>
          <a:bodyPr/>
          <a:lstStyle/>
          <a:p>
            <a:r>
              <a:rPr lang="en-US" altLang="en-US" b="1" dirty="0"/>
              <a:t>Prove:</a:t>
            </a:r>
            <a:r>
              <a:rPr lang="en-US" altLang="en-US" dirty="0"/>
              <a:t> p </a:t>
            </a:r>
            <a:r>
              <a:rPr lang="en-US" altLang="en-US" dirty="0">
                <a:sym typeface="Symbol" pitchFamily="2" charset="2"/>
              </a:rPr>
              <a:t> q  q  p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8604C7E-44C4-4F43-9F99-BAE2EAD025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780" y="1734502"/>
            <a:ext cx="7315200" cy="4185761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 q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p  q 		Implication Equivalence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q  p 		Commutative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(q)  p 	Double Negation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q  p 	Implication Equivalence</a:t>
            </a:r>
          </a:p>
          <a:p>
            <a:pPr>
              <a:lnSpc>
                <a:spcPct val="125000"/>
              </a:lnSpc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sz="3200" dirty="0">
              <a:sym typeface="Symbol" pitchFamily="2" charset="2"/>
            </a:endParaRPr>
          </a:p>
        </p:txBody>
      </p:sp>
      <p:sp>
        <p:nvSpPr>
          <p:cNvPr id="5126" name="Oval 6">
            <a:extLst>
              <a:ext uri="{FF2B5EF4-FFF2-40B4-BE49-F238E27FC236}">
                <a16:creationId xmlns:a16="http://schemas.microsoft.com/office/drawing/2014/main" id="{305A7C1F-0AAE-4245-820C-BBA7254ED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152400"/>
            <a:ext cx="2667000" cy="1295400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5127" name="Text Box 7">
            <a:extLst>
              <a:ext uri="{FF2B5EF4-FFF2-40B4-BE49-F238E27FC236}">
                <a16:creationId xmlns:a16="http://schemas.microsoft.com/office/drawing/2014/main" id="{6A29E02E-571D-ED40-859A-CFAC6518F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3716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dirty="0">
                <a:solidFill>
                  <a:srgbClr val="FF3300"/>
                </a:solidFill>
                <a:latin typeface="Comic Sans MS" panose="030F0902030302020204" pitchFamily="66" charset="0"/>
              </a:rPr>
              <a:t>Contrapositive</a:t>
            </a:r>
          </a:p>
        </p:txBody>
      </p:sp>
    </p:spTree>
    <p:extLst>
      <p:ext uri="{BB962C8B-B14F-4D97-AF65-F5344CB8AC3E}">
        <p14:creationId xmlns:p14="http://schemas.microsoft.com/office/powerpoint/2010/main" val="23424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 bldLvl="2" autoUpdateAnimBg="0"/>
      <p:bldP spid="5126" grpId="0" animBg="1"/>
      <p:bldP spid="512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53E604B-F1BA-984A-9512-AE7376897E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altLang="en-US" dirty="0"/>
              <a:t>Prove: p </a:t>
            </a:r>
            <a:r>
              <a:rPr lang="en-US" altLang="en-US" dirty="0">
                <a:sym typeface="Symbol" pitchFamily="2" charset="2"/>
              </a:rPr>
              <a:t> p  q is a tautology</a:t>
            </a:r>
            <a:endParaRPr lang="en-US" altLang="en-US" dirty="0">
              <a:solidFill>
                <a:srgbClr val="FF0000"/>
              </a:solidFill>
              <a:sym typeface="Symbol" pitchFamily="2" charset="2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9BFA5B16-6168-6147-BE87-5AC43EB3F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258345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 p  q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p  (p  q) 		Implication Equivalence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(p  p)  q 		Associative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(p  p)  q 		Commutative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T  q 			Negation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q  T 			Commutative</a:t>
            </a:r>
          </a:p>
          <a:p>
            <a:pPr>
              <a:lnSpc>
                <a:spcPct val="125000"/>
              </a:lnSpc>
              <a:buFont typeface="Symbol" pitchFamily="2" charset="2"/>
              <a:buChar char="Û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 T 				Domination</a:t>
            </a:r>
          </a:p>
          <a:p>
            <a:pPr>
              <a:lnSpc>
                <a:spcPct val="125000"/>
              </a:lnSpc>
              <a:buFont typeface="Symbol" pitchFamily="2" charset="2"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This tautology is called the addition rule of inference.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216F9A-1758-AC4E-8F38-785456934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150938"/>
            <a:ext cx="838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dirty="0">
                <a:solidFill>
                  <a:srgbClr val="FF0000"/>
                </a:solidFill>
                <a:sym typeface="Symbol" pitchFamily="2" charset="2"/>
              </a:rPr>
              <a:t>Must show that the statement is true for any value of p and q.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4237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 bldLvl="2" autoUpdateAnimBg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7418" y="606806"/>
            <a:ext cx="72707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Why</a:t>
            </a:r>
            <a:r>
              <a:rPr spc="5" dirty="0"/>
              <a:t> </a:t>
            </a:r>
            <a:r>
              <a:rPr spc="-5" dirty="0"/>
              <a:t>do</a:t>
            </a:r>
            <a:r>
              <a:rPr dirty="0"/>
              <a:t> </a:t>
            </a:r>
            <a:r>
              <a:rPr spc="-5" dirty="0"/>
              <a:t>I</a:t>
            </a:r>
            <a:r>
              <a:rPr dirty="0"/>
              <a:t> </a:t>
            </a:r>
            <a:r>
              <a:rPr spc="-5" dirty="0"/>
              <a:t>have</a:t>
            </a:r>
            <a:r>
              <a:rPr spc="5" dirty="0"/>
              <a:t> </a:t>
            </a:r>
            <a:r>
              <a:rPr spc="-5" dirty="0"/>
              <a:t>to</a:t>
            </a:r>
            <a:r>
              <a:rPr spc="10" dirty="0"/>
              <a:t> </a:t>
            </a:r>
            <a:r>
              <a:rPr spc="-5" dirty="0"/>
              <a:t>justify</a:t>
            </a:r>
            <a:r>
              <a:rPr spc="15" dirty="0"/>
              <a:t> </a:t>
            </a:r>
            <a:r>
              <a:rPr spc="-5" dirty="0"/>
              <a:t>everything?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125979"/>
            <a:ext cx="241553" cy="2491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39" y="2002027"/>
            <a:ext cx="7226934" cy="3269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Note that </a:t>
            </a:r>
            <a:r>
              <a:rPr sz="2800" dirty="0">
                <a:latin typeface="Times New Roman"/>
                <a:cs typeface="Times New Roman"/>
              </a:rPr>
              <a:t>your </a:t>
            </a:r>
            <a:r>
              <a:rPr sz="2800" spc="-5" dirty="0">
                <a:latin typeface="Times New Roman"/>
                <a:cs typeface="Times New Roman"/>
              </a:rPr>
              <a:t>operation must have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same order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operands as </a:t>
            </a:r>
            <a:r>
              <a:rPr sz="2800" dirty="0">
                <a:latin typeface="Times New Roman"/>
                <a:cs typeface="Times New Roman"/>
              </a:rPr>
              <a:t>the rule you quote unless you </a:t>
            </a:r>
            <a:r>
              <a:rPr sz="2800" spc="-5" dirty="0">
                <a:latin typeface="Times New Roman"/>
                <a:cs typeface="Times New Roman"/>
              </a:rPr>
              <a:t>have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already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proven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(and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cite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proof)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order</a:t>
            </a:r>
            <a:r>
              <a:rPr sz="2800" spc="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important.</a:t>
            </a:r>
            <a:endParaRPr sz="28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670"/>
              </a:spcBef>
              <a:buSzPct val="78571"/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latin typeface="Times New Roman"/>
                <a:cs typeface="Times New Roman"/>
              </a:rPr>
              <a:t>3+4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4+3</a:t>
            </a:r>
            <a:endParaRPr sz="28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680"/>
              </a:spcBef>
              <a:buSzPct val="78571"/>
              <a:buChar char="•"/>
              <a:tabLst>
                <a:tab pos="412115" algn="l"/>
                <a:tab pos="412750" algn="l"/>
              </a:tabLst>
            </a:pPr>
            <a:r>
              <a:rPr sz="2800" dirty="0">
                <a:latin typeface="Times New Roman"/>
                <a:cs typeface="Times New Roman"/>
              </a:rPr>
              <a:t>3/4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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4/3</a:t>
            </a:r>
            <a:endParaRPr sz="28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A*B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</a:t>
            </a:r>
            <a:r>
              <a:rPr sz="2800" spc="-5" dirty="0">
                <a:latin typeface="Times New Roman"/>
                <a:cs typeface="Times New Roman"/>
              </a:rPr>
              <a:t> B*A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everything!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645"/>
              </a:lnSpc>
            </a:pPr>
            <a:r>
              <a:rPr spc="-5" dirty="0"/>
              <a:t>42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EF2397A-3627-2343-8548-367D58B328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7800" y="423925"/>
            <a:ext cx="6353812" cy="1366520"/>
          </a:xfrm>
        </p:spPr>
        <p:txBody>
          <a:bodyPr/>
          <a:lstStyle/>
          <a:p>
            <a:r>
              <a:rPr lang="en-US" altLang="en-US" dirty="0"/>
              <a:t>Prove: (</a:t>
            </a:r>
            <a:r>
              <a:rPr lang="en-US" altLang="en-US" dirty="0" err="1"/>
              <a:t>p</a:t>
            </a:r>
            <a:r>
              <a:rPr lang="en-US" altLang="en-US" dirty="0" err="1">
                <a:sym typeface="Symbol" pitchFamily="2" charset="2"/>
              </a:rPr>
              <a:t>q</a:t>
            </a:r>
            <a:r>
              <a:rPr lang="en-US" altLang="en-US" dirty="0">
                <a:sym typeface="Symbol" pitchFamily="2" charset="2"/>
              </a:rPr>
              <a:t>)  p is a tautology</a:t>
            </a:r>
            <a:endParaRPr lang="en-US" altLang="en-US" dirty="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4C83E99-0C7B-594C-91A5-DC2FDEC74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780" y="1208906"/>
            <a:ext cx="7315200" cy="5874172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 p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(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 p 		Implication Equivalence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(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 p		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DeMorgan’s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(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p)  p		Commutative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 (p  p)		Associative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 (p  p)		Commutative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 T			Negation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 T				Domination</a:t>
            </a:r>
          </a:p>
          <a:p>
            <a:pPr>
              <a:lnSpc>
                <a:spcPct val="125000"/>
              </a:lnSpc>
              <a:buFontTx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lnSpc>
                <a:spcPct val="125000"/>
              </a:lnSpc>
              <a:buFontTx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lnSpc>
                <a:spcPct val="125000"/>
              </a:lnSpc>
              <a:buFontTx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40576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6BB6C66-049A-C640-B05E-7B36C8A938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Prove or Disprove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546F3BC-2F01-BC48-938C-6E0F5017F3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9244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 q  p  q ???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To prove that something is not true it is enough to provide one counter-example. (Something that is true must be true in every case.)</a:t>
            </a:r>
          </a:p>
          <a:p>
            <a:pPr>
              <a:buFontTx/>
              <a:buNone/>
            </a:pPr>
            <a:r>
              <a:rPr lang="en-US" alt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	q	</a:t>
            </a:r>
            <a:r>
              <a:rPr lang="en-US" alt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q</a:t>
            </a:r>
            <a:r>
              <a:rPr lang="en-US" alt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		pq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F	T	T		F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 statements are not logically equivalent</a:t>
            </a: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63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F368B1D-03B1-9D46-BB85-59B5A049D0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/>
              <a:t>Prove:</a:t>
            </a:r>
            <a:r>
              <a:rPr lang="en-US" altLang="en-US">
                <a:sym typeface="Symbol" pitchFamily="2" charset="2"/>
              </a:rPr>
              <a:t></a:t>
            </a:r>
            <a:r>
              <a:rPr lang="en-US" altLang="en-US"/>
              <a:t>p </a:t>
            </a:r>
            <a:r>
              <a:rPr lang="en-US" altLang="en-US">
                <a:sym typeface="Symbol" pitchFamily="2" charset="2"/>
              </a:rPr>
              <a:t> q</a:t>
            </a:r>
            <a:r>
              <a:rPr lang="en-US" altLang="en-US"/>
              <a:t> </a:t>
            </a:r>
            <a:r>
              <a:rPr lang="en-US" altLang="en-US">
                <a:sym typeface="Symbol" pitchFamily="2" charset="2"/>
              </a:rPr>
              <a:t>p  q</a:t>
            </a:r>
            <a:r>
              <a:rPr lang="en-US" altLang="en-US"/>
              <a:t> 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FC96A0C-F397-4B4D-AA0D-8CE5E753DF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53400" cy="4256999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 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(q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Biconditional Equivalence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(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(q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Implication Equivalence (x2)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(q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Double Negation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	Commutative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(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q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	Double Negation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(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(p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Implication Equivalence (x2)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 p  q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	Biconditional Equivalence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4597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Normal</a:t>
            </a:r>
            <a:r>
              <a:rPr spc="-15" dirty="0"/>
              <a:t> </a:t>
            </a:r>
            <a:r>
              <a:rPr spc="-5" dirty="0"/>
              <a:t>or</a:t>
            </a:r>
            <a:r>
              <a:rPr spc="-10" dirty="0"/>
              <a:t> </a:t>
            </a:r>
            <a:r>
              <a:rPr spc="-5" dirty="0"/>
              <a:t>Canonical Forms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82191" y="3908552"/>
            <a:ext cx="55784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Arial"/>
                <a:cs typeface="Arial"/>
              </a:rPr>
              <a:t>Rosen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spc="5" dirty="0">
                <a:latin typeface="Arial"/>
                <a:cs typeface="Arial"/>
              </a:rPr>
              <a:t>(6</a:t>
            </a:r>
            <a:r>
              <a:rPr sz="3150" spc="7" baseline="25132" dirty="0">
                <a:latin typeface="Arial"/>
                <a:cs typeface="Arial"/>
              </a:rPr>
              <a:t>th</a:t>
            </a:r>
            <a:r>
              <a:rPr sz="3150" spc="405" baseline="25132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Ed.)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1.2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(exercises)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8619" y="302006"/>
            <a:ext cx="721360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Definition</a:t>
            </a:r>
            <a:r>
              <a:rPr spc="5" dirty="0"/>
              <a:t> </a:t>
            </a:r>
            <a:r>
              <a:rPr spc="-5" dirty="0"/>
              <a:t>2. Conjunction</a:t>
            </a:r>
            <a:r>
              <a:rPr spc="20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p</a:t>
            </a:r>
            <a:r>
              <a:rPr spc="-30" dirty="0"/>
              <a:t> </a:t>
            </a:r>
            <a:r>
              <a:rPr spc="-5" dirty="0"/>
              <a:t>and</a:t>
            </a:r>
            <a:r>
              <a:rPr spc="10" dirty="0"/>
              <a:t> </a:t>
            </a:r>
            <a:r>
              <a:rPr spc="-5" dirty="0"/>
              <a:t>q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781550" y="1428750"/>
          <a:ext cx="3352165" cy="327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8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8530">
                <a:tc gridSpan="3">
                  <a:txBody>
                    <a:bodyPr/>
                    <a:lstStyle/>
                    <a:p>
                      <a:pPr marL="165735" marR="497205" indent="-6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Table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2.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The </a:t>
                      </a:r>
                      <a:r>
                        <a:rPr sz="1800" b="1" spc="-30" dirty="0">
                          <a:latin typeface="Times New Roman"/>
                          <a:cs typeface="Times New Roman"/>
                        </a:rPr>
                        <a:t>Truth </a:t>
                      </a:r>
                      <a:r>
                        <a:rPr sz="1800" b="1" spc="-35" dirty="0">
                          <a:latin typeface="Times New Roman"/>
                          <a:cs typeface="Times New Roman"/>
                        </a:rPr>
                        <a:t>Table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for </a:t>
                      </a:r>
                      <a:r>
                        <a:rPr sz="1800" spc="-43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the Conjunction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of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two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propositions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695"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72085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6839" algn="ctr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72085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7180">
                        <a:lnSpc>
                          <a:spcPct val="100000"/>
                        </a:lnSpc>
                        <a:spcBef>
                          <a:spcPts val="135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400" b="1" spc="-5" dirty="0">
                          <a:latin typeface="Symbol"/>
                          <a:cs typeface="Symbol"/>
                        </a:rPr>
                        <a:t>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720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330">
                <a:tc>
                  <a:txBody>
                    <a:bodyPr/>
                    <a:lstStyle/>
                    <a:p>
                      <a:pPr marR="239395" algn="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99695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99695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346710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9969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13690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324485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44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810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2895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367989" y="1468628"/>
            <a:ext cx="4436745" cy="39744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20675">
              <a:lnSpc>
                <a:spcPct val="100000"/>
              </a:lnSpc>
              <a:spcBef>
                <a:spcPts val="100"/>
              </a:spcBef>
              <a:tabLst>
                <a:tab pos="2419350" algn="l"/>
              </a:tabLst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p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q be </a:t>
            </a:r>
            <a:r>
              <a:rPr sz="2800" spc="-5" dirty="0">
                <a:latin typeface="Times New Roman"/>
                <a:cs typeface="Times New Roman"/>
              </a:rPr>
              <a:t>propositions.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proposition “p </a:t>
            </a:r>
            <a:r>
              <a:rPr sz="2800" b="1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q,”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denoted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2800" b="1" dirty="0">
                <a:solidFill>
                  <a:srgbClr val="3333CC"/>
                </a:solidFill>
                <a:latin typeface="Symbol"/>
                <a:cs typeface="Symbol"/>
              </a:rPr>
              <a:t></a:t>
            </a:r>
            <a:r>
              <a:rPr sz="2800" b="1" dirty="0">
                <a:solidFill>
                  <a:srgbClr val="3333CC"/>
                </a:solidFill>
                <a:latin typeface="Times New Roman"/>
                <a:cs typeface="Times New Roman"/>
              </a:rPr>
              <a:t>q</a:t>
            </a:r>
            <a:r>
              <a:rPr sz="2800" b="1" spc="-1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 p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q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dirty="0">
                <a:latin typeface="Times New Roman"/>
                <a:cs typeface="Times New Roman"/>
              </a:rPr>
              <a:t>true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 otherwise.	This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called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solidFill>
                  <a:srgbClr val="006FC0"/>
                </a:solidFill>
                <a:latin typeface="Times New Roman"/>
                <a:cs typeface="Times New Roman"/>
              </a:rPr>
              <a:t>conjunction </a:t>
            </a:r>
            <a:r>
              <a:rPr sz="2800" dirty="0">
                <a:latin typeface="Times New Roman"/>
                <a:cs typeface="Times New Roman"/>
              </a:rPr>
              <a:t>of p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050">
              <a:latin typeface="Times New Roman"/>
              <a:cs typeface="Times New Roman"/>
            </a:endParaRPr>
          </a:p>
          <a:p>
            <a:pPr marL="33274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xa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e:</a:t>
            </a:r>
            <a:r>
              <a:rPr sz="2400" spc="-1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Ali</a:t>
            </a:r>
            <a:r>
              <a:rPr sz="2400" dirty="0">
                <a:latin typeface="Times New Roman"/>
                <a:cs typeface="Times New Roman"/>
              </a:rPr>
              <a:t>ce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t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hones</a:t>
            </a:r>
            <a:r>
              <a:rPr sz="2400" spc="-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7580" y="5639180"/>
            <a:ext cx="7772400" cy="70802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90805" marR="648335">
              <a:lnSpc>
                <a:spcPct val="100000"/>
              </a:lnSpc>
              <a:spcBef>
                <a:spcPts val="285"/>
              </a:spcBef>
            </a:pP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5" dirty="0">
                <a:solidFill>
                  <a:srgbClr val="006FC0"/>
                </a:solidFill>
                <a:latin typeface="Times New Roman"/>
                <a:cs typeface="Times New Roman"/>
              </a:rPr>
              <a:t>truth table </a:t>
            </a:r>
            <a:r>
              <a:rPr sz="2000" spc="-5" dirty="0">
                <a:latin typeface="Times New Roman"/>
                <a:cs typeface="Times New Roman"/>
              </a:rPr>
              <a:t>lists all possible combinations of the values of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operands,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corresponding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new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5E9C4C3-E0B2-0740-88BF-531F01FA3E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Logical Operators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D7CE4CE-AE56-934E-9234-D840662FA91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3179781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 	- Disjunction</a:t>
            </a:r>
          </a:p>
          <a:p>
            <a:pPr eaLnBrk="1" hangingPunct="1">
              <a:lnSpc>
                <a:spcPct val="125000"/>
              </a:lnSpc>
              <a:buFont typeface="Symbol" pitchFamily="2" charset="2"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	- Conjunction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 	- Negation</a:t>
            </a:r>
          </a:p>
          <a:p>
            <a:pPr eaLnBrk="1" hangingPunct="1">
              <a:lnSpc>
                <a:spcPct val="125000"/>
              </a:lnSpc>
              <a:buFont typeface="Symbol" pitchFamily="2" charset="2"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 	- Implication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 	- Exclusive or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 	- Biconditional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B3D0E6E-5C6F-4044-AE1A-D1505FD0C0CE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429000"/>
            <a:ext cx="3810000" cy="2641172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q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= p  q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q) 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 q) 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 q  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q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(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 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(p  q)  (q  p) </a:t>
            </a:r>
          </a:p>
        </p:txBody>
      </p:sp>
      <p:sp>
        <p:nvSpPr>
          <p:cNvPr id="3077" name="Text Box 5">
            <a:extLst>
              <a:ext uri="{FF2B5EF4-FFF2-40B4-BE49-F238E27FC236}">
                <a16:creationId xmlns:a16="http://schemas.microsoft.com/office/drawing/2014/main" id="{38A01C19-7018-E949-886A-7C0962EF1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057400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/>
              <a:t>Do we need all these?</a:t>
            </a:r>
          </a:p>
        </p:txBody>
      </p:sp>
    </p:spTree>
    <p:extLst>
      <p:ext uri="{BB962C8B-B14F-4D97-AF65-F5344CB8AC3E}">
        <p14:creationId xmlns:p14="http://schemas.microsoft.com/office/powerpoint/2010/main" val="373731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 autoUpdateAnimBg="0"/>
      <p:bldP spid="3076" grpId="0" uiExpand="1" build="p" autoUpdateAnimBg="0"/>
      <p:bldP spid="3077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4989" y="759206"/>
            <a:ext cx="449643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Functionally</a:t>
            </a:r>
            <a:r>
              <a:rPr spc="-30" dirty="0"/>
              <a:t> </a:t>
            </a:r>
            <a:r>
              <a:rPr spc="-5" dirty="0"/>
              <a:t>Complete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097785"/>
            <a:ext cx="177545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39" y="2005838"/>
            <a:ext cx="6612890" cy="1306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set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logical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operators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called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3333CC"/>
                </a:solidFill>
                <a:latin typeface="Times New Roman"/>
                <a:cs typeface="Times New Roman"/>
              </a:rPr>
              <a:t>functionally</a:t>
            </a:r>
            <a:r>
              <a:rPr sz="2000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3333CC"/>
                </a:solidFill>
                <a:latin typeface="Times New Roman"/>
                <a:cs typeface="Times New Roman"/>
              </a:rPr>
              <a:t>complete</a:t>
            </a:r>
            <a:r>
              <a:rPr sz="2000" spc="5" dirty="0">
                <a:solidFill>
                  <a:srgbClr val="3333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every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compound proposition is logically equivalent to a compound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involving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only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these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logical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operators.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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functionally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complete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operators.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3073907"/>
            <a:ext cx="177545" cy="17754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DF2333F-0955-DE43-98D1-747D58D050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354217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Are </a:t>
            </a:r>
            <a:r>
              <a:rPr lang="en-US" altLang="en-US" dirty="0">
                <a:sym typeface="Symbol" pitchFamily="2" charset="2"/>
              </a:rPr>
              <a:t>(p(</a:t>
            </a:r>
            <a:r>
              <a:rPr lang="en-US" altLang="en-US" dirty="0" err="1">
                <a:sym typeface="Symbol" pitchFamily="2" charset="2"/>
              </a:rPr>
              <a:t>pq</a:t>
            </a:r>
            <a:r>
              <a:rPr lang="en-US" altLang="en-US" dirty="0">
                <a:sym typeface="Symbol" pitchFamily="2" charset="2"/>
              </a:rPr>
              <a:t>))</a:t>
            </a:r>
            <a:br>
              <a:rPr lang="en-US" altLang="en-US" dirty="0">
                <a:sym typeface="Symbol" pitchFamily="2" charset="2"/>
              </a:rPr>
            </a:br>
            <a:r>
              <a:rPr lang="en-US" altLang="en-US" dirty="0">
                <a:sym typeface="Symbol" pitchFamily="2" charset="2"/>
              </a:rPr>
              <a:t>and (p  q) </a:t>
            </a:r>
            <a:r>
              <a:rPr lang="en-US" altLang="en-US" dirty="0"/>
              <a:t>equivalent?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C7BEC79-6ECF-E346-9B16-5B676FC75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5793381"/>
          </a:xfrm>
        </p:spPr>
        <p:txBody>
          <a:bodyPr/>
          <a:lstStyle/>
          <a:p>
            <a:pPr lvl="1" eaLnBrk="1" hangingPunct="1">
              <a:lnSpc>
                <a:spcPct val="140000"/>
              </a:lnSpc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(p(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pq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))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p  (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pq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	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DeMorgan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p  (pq)	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DeMorgan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p  (pq)		Double Negation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(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pp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)(p q)	Distribution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(pp)(p q)	Commutative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F (p q)		Negation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(p q)  F 		Commutative</a:t>
            </a:r>
          </a:p>
          <a:p>
            <a:pPr lvl="1" eaLnBrk="1" hangingPunct="1">
              <a:lnSpc>
                <a:spcPct val="14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(p q) 		Identity	</a:t>
            </a:r>
          </a:p>
          <a:p>
            <a:pPr eaLnBrk="1" hangingPunct="1">
              <a:lnSpc>
                <a:spcPct val="140000"/>
              </a:lnSpc>
              <a:buFont typeface="Symbol" pitchFamily="2" charset="2"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 eaLnBrk="1" hangingPunct="1">
              <a:lnSpc>
                <a:spcPct val="140000"/>
              </a:lnSpc>
              <a:buFont typeface="Symbol" pitchFamily="2" charset="2"/>
              <a:buChar char="Û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8272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bldLvl="2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lang="en-US" altLang="en-US" dirty="0"/>
              <a:t>Are </a:t>
            </a:r>
            <a:r>
              <a:rPr lang="en-US" altLang="en-US" dirty="0">
                <a:sym typeface="Symbol" pitchFamily="2" charset="2"/>
              </a:rPr>
              <a:t>(p(</a:t>
            </a:r>
            <a:r>
              <a:rPr lang="en-US" altLang="en-US" dirty="0" err="1">
                <a:sym typeface="Symbol" pitchFamily="2" charset="2"/>
              </a:rPr>
              <a:t>pq</a:t>
            </a:r>
            <a:r>
              <a:rPr lang="en-US" altLang="en-US" dirty="0">
                <a:sym typeface="Symbol" pitchFamily="2" charset="2"/>
              </a:rPr>
              <a:t>))</a:t>
            </a:r>
            <a:br>
              <a:rPr lang="en-US" altLang="en-US" dirty="0">
                <a:sym typeface="Symbol" pitchFamily="2" charset="2"/>
              </a:rPr>
            </a:br>
            <a:r>
              <a:rPr lang="en-US" altLang="en-US" dirty="0">
                <a:sym typeface="Symbol" pitchFamily="2" charset="2"/>
              </a:rPr>
              <a:t>and (p  q) </a:t>
            </a:r>
            <a:r>
              <a:rPr lang="en-US" altLang="en-US" dirty="0"/>
              <a:t>equivalent?</a:t>
            </a:r>
            <a:endParaRPr spc="-5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068067"/>
            <a:ext cx="177545" cy="17754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39" y="1976119"/>
            <a:ext cx="7245984" cy="154876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5080">
              <a:lnSpc>
                <a:spcPts val="2150"/>
              </a:lnSpc>
              <a:spcBef>
                <a:spcPts val="375"/>
              </a:spcBef>
            </a:pPr>
            <a:r>
              <a:rPr sz="2000" spc="-5" dirty="0">
                <a:latin typeface="Times New Roman"/>
                <a:cs typeface="Times New Roman"/>
              </a:rPr>
              <a:t>Even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though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 are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expressed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 only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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still hard to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tell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without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proof.</a:t>
            </a:r>
            <a:endParaRPr sz="2000" dirty="0">
              <a:latin typeface="Times New Roman"/>
              <a:cs typeface="Times New Roman"/>
            </a:endParaRPr>
          </a:p>
          <a:p>
            <a:pPr marL="12700" marR="306705">
              <a:lnSpc>
                <a:spcPts val="217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What 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unique representation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compound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 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-5" dirty="0">
                <a:latin typeface="Times New Roman"/>
                <a:cs typeface="Times New Roman"/>
              </a:rPr>
              <a:t>, 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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2000" spc="-5" dirty="0">
                <a:latin typeface="Times New Roman"/>
                <a:cs typeface="Times New Roman"/>
              </a:rPr>
              <a:t>This unique representation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called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b="1" spc="-5" dirty="0">
                <a:latin typeface="Times New Roman"/>
                <a:cs typeface="Times New Roman"/>
              </a:rPr>
              <a:t>Disjunctive Normal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Form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676905"/>
            <a:ext cx="177545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3286505"/>
            <a:ext cx="177545" cy="177546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7172" y="759206"/>
            <a:ext cx="51092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Disjunctive</a:t>
            </a:r>
            <a:r>
              <a:rPr spc="-15" dirty="0"/>
              <a:t> </a:t>
            </a:r>
            <a:r>
              <a:rPr spc="-5" dirty="0"/>
              <a:t>Normal</a:t>
            </a:r>
            <a:r>
              <a:rPr spc="-40" dirty="0"/>
              <a:t> </a:t>
            </a:r>
            <a:r>
              <a:rPr spc="-5" dirty="0"/>
              <a:t>Form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140470"/>
            <a:ext cx="279653" cy="2842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3755897"/>
            <a:ext cx="215646" cy="22783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63836" y="2000504"/>
            <a:ext cx="7327900" cy="32454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6235" marR="5080" algn="just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A </a:t>
            </a:r>
            <a:r>
              <a:rPr sz="3200" spc="-5" dirty="0">
                <a:solidFill>
                  <a:srgbClr val="3333CC"/>
                </a:solidFill>
                <a:latin typeface="Times New Roman"/>
                <a:cs typeface="Times New Roman"/>
              </a:rPr>
              <a:t>disjunction </a:t>
            </a:r>
            <a:r>
              <a:rPr sz="3200" spc="-5" dirty="0">
                <a:latin typeface="Times New Roman"/>
                <a:cs typeface="Times New Roman"/>
              </a:rPr>
              <a:t>of </a:t>
            </a:r>
            <a:r>
              <a:rPr sz="3200" spc="-5" dirty="0">
                <a:solidFill>
                  <a:srgbClr val="009900"/>
                </a:solidFill>
                <a:latin typeface="Times New Roman"/>
                <a:cs typeface="Times New Roman"/>
              </a:rPr>
              <a:t>conjunctions </a:t>
            </a:r>
            <a:r>
              <a:rPr sz="3200" spc="-5" dirty="0">
                <a:latin typeface="Times New Roman"/>
                <a:cs typeface="Times New Roman"/>
              </a:rPr>
              <a:t>where every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variable or its negation is represented once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 each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conjunction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(</a:t>
            </a:r>
            <a:r>
              <a:rPr sz="3200" spc="-10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minterm</a:t>
            </a:r>
            <a:r>
              <a:rPr sz="3200" i="1" spc="-5" dirty="0">
                <a:latin typeface="Times New Roman"/>
                <a:cs typeface="Times New Roman"/>
              </a:rPr>
              <a:t>)</a:t>
            </a:r>
            <a:endParaRPr sz="3200" dirty="0">
              <a:latin typeface="Times New Roman"/>
              <a:cs typeface="Times New Roman"/>
            </a:endParaRPr>
          </a:p>
          <a:p>
            <a:pPr marL="756285" algn="just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Times New Roman"/>
                <a:cs typeface="Times New Roman"/>
              </a:rPr>
              <a:t>each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minterm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appears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only once</a:t>
            </a:r>
            <a:endParaRPr sz="3200" dirty="0">
              <a:latin typeface="Times New Roman"/>
              <a:cs typeface="Times New Roman"/>
            </a:endParaRPr>
          </a:p>
          <a:p>
            <a:pPr marL="12700" marR="3202305" indent="635" algn="just">
              <a:lnSpc>
                <a:spcPct val="120000"/>
              </a:lnSpc>
              <a:spcBef>
                <a:spcPts val="15"/>
              </a:spcBef>
            </a:pPr>
            <a:r>
              <a:rPr sz="3200" spc="-5" dirty="0">
                <a:latin typeface="Times New Roman"/>
                <a:cs typeface="Times New Roman"/>
              </a:rPr>
              <a:t>Example: DNF of p</a:t>
            </a:r>
            <a:r>
              <a:rPr sz="3200" spc="-5" dirty="0">
                <a:latin typeface="Symbol"/>
                <a:cs typeface="Symbol"/>
              </a:rPr>
              <a:t></a:t>
            </a:r>
            <a:r>
              <a:rPr sz="3200" spc="-5" dirty="0">
                <a:latin typeface="Times New Roman"/>
                <a:cs typeface="Times New Roman"/>
              </a:rPr>
              <a:t>q is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(p</a:t>
            </a:r>
            <a:r>
              <a:rPr sz="3200" spc="-5" dirty="0">
                <a:solidFill>
                  <a:srgbClr val="009900"/>
                </a:solidFill>
                <a:latin typeface="Symbol"/>
                <a:cs typeface="Symbol"/>
              </a:rPr>
              <a:t></a:t>
            </a:r>
            <a:r>
              <a:rPr sz="3200" spc="-5" dirty="0">
                <a:latin typeface="Symbol"/>
                <a:cs typeface="Symbol"/>
              </a:rPr>
              <a:t></a:t>
            </a:r>
            <a:r>
              <a:rPr sz="3200" spc="-5" dirty="0">
                <a:latin typeface="Times New Roman"/>
                <a:cs typeface="Times New Roman"/>
              </a:rPr>
              <a:t>q)</a:t>
            </a:r>
            <a:r>
              <a:rPr sz="3200" spc="-5" dirty="0">
                <a:solidFill>
                  <a:srgbClr val="3333CC"/>
                </a:solidFill>
                <a:latin typeface="Symbol"/>
                <a:cs typeface="Symbol"/>
              </a:rPr>
              <a:t></a:t>
            </a:r>
            <a:r>
              <a:rPr sz="3200" spc="-5" dirty="0">
                <a:latin typeface="Times New Roman"/>
                <a:cs typeface="Times New Roman"/>
              </a:rPr>
              <a:t>(</a:t>
            </a:r>
            <a:r>
              <a:rPr sz="3200" spc="-5" dirty="0">
                <a:latin typeface="Symbol"/>
                <a:cs typeface="Symbol"/>
              </a:rPr>
              <a:t></a:t>
            </a:r>
            <a:r>
              <a:rPr sz="3200" spc="-5" dirty="0">
                <a:latin typeface="Times New Roman"/>
                <a:cs typeface="Times New Roman"/>
              </a:rPr>
              <a:t>p</a:t>
            </a:r>
            <a:r>
              <a:rPr sz="3200" spc="-5" dirty="0">
                <a:solidFill>
                  <a:srgbClr val="009900"/>
                </a:solidFill>
                <a:latin typeface="Symbol"/>
                <a:cs typeface="Symbol"/>
              </a:rPr>
              <a:t></a:t>
            </a:r>
            <a:r>
              <a:rPr sz="3200" spc="-5" dirty="0">
                <a:latin typeface="Times New Roman"/>
                <a:cs typeface="Times New Roman"/>
              </a:rPr>
              <a:t>q).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FA99CBA0-87A4-144B-B591-55B5E597F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495800"/>
            <a:ext cx="1295400" cy="1066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00FE0474-B616-DD43-A472-1E86A5206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4495800"/>
            <a:ext cx="1295400" cy="1066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371980" y="1937378"/>
          <a:ext cx="5715000" cy="3090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1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798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q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800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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</a:t>
                      </a: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274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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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47980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48005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110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40335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/>
                </a:tc>
                <a:tc>
                  <a:txBody>
                    <a:bodyPr/>
                    <a:lstStyle/>
                    <a:p>
                      <a:pPr marL="34861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54864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/>
                </a:tc>
                <a:tc>
                  <a:txBody>
                    <a:bodyPr/>
                    <a:lstStyle/>
                    <a:p>
                      <a:pPr marL="34861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54864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4045"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/>
                </a:tc>
                <a:tc>
                  <a:txBody>
                    <a:bodyPr/>
                    <a:lstStyle/>
                    <a:p>
                      <a:pPr marL="349250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54927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84455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96392" y="759206"/>
            <a:ext cx="23514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Truth</a:t>
            </a:r>
            <a:r>
              <a:rPr spc="-45" dirty="0"/>
              <a:t> </a:t>
            </a:r>
            <a:r>
              <a:rPr spc="-5" dirty="0"/>
              <a:t>Table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0304" y="759206"/>
            <a:ext cx="52825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Method</a:t>
            </a:r>
            <a:r>
              <a:rPr spc="10" dirty="0"/>
              <a:t> </a:t>
            </a:r>
            <a:r>
              <a:rPr spc="-5" dirty="0"/>
              <a:t>to</a:t>
            </a:r>
            <a:r>
              <a:rPr spc="5" dirty="0"/>
              <a:t> </a:t>
            </a:r>
            <a:r>
              <a:rPr spc="-5" dirty="0"/>
              <a:t>construct</a:t>
            </a:r>
            <a:r>
              <a:rPr spc="5" dirty="0"/>
              <a:t> </a:t>
            </a:r>
            <a:r>
              <a:rPr spc="-10" dirty="0"/>
              <a:t>DNF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1897379"/>
            <a:ext cx="241553" cy="24917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2409444"/>
            <a:ext cx="241553" cy="24917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3397758"/>
            <a:ext cx="190500" cy="19888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4336541"/>
            <a:ext cx="190500" cy="19888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07439" y="1688388"/>
            <a:ext cx="6619875" cy="386715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Times New Roman"/>
                <a:cs typeface="Times New Roman"/>
              </a:rPr>
              <a:t>Construct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truth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table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proposition.</a:t>
            </a:r>
            <a:endParaRPr sz="2800">
              <a:latin typeface="Times New Roman"/>
              <a:cs typeface="Times New Roman"/>
            </a:endParaRPr>
          </a:p>
          <a:p>
            <a:pPr marL="12700" marR="70485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Use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rows </a:t>
            </a:r>
            <a:r>
              <a:rPr sz="2800" dirty="0">
                <a:latin typeface="Times New Roman"/>
                <a:cs typeface="Times New Roman"/>
              </a:rPr>
              <a:t>of the truth </a:t>
            </a:r>
            <a:r>
              <a:rPr sz="2800" spc="-5" dirty="0">
                <a:latin typeface="Times New Roman"/>
                <a:cs typeface="Times New Roman"/>
              </a:rPr>
              <a:t>table where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construct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minterms</a:t>
            </a:r>
            <a:endParaRPr sz="2800">
              <a:latin typeface="Times New Roman"/>
              <a:cs typeface="Times New Roman"/>
            </a:endParaRPr>
          </a:p>
          <a:p>
            <a:pPr marL="412750" marR="508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variable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false,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negation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variable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minterm</a:t>
            </a:r>
            <a:endParaRPr sz="2800">
              <a:latin typeface="Times New Roman"/>
              <a:cs typeface="Times New Roman"/>
            </a:endParaRPr>
          </a:p>
          <a:p>
            <a:pPr marL="412750" marR="100965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If the </a:t>
            </a:r>
            <a:r>
              <a:rPr sz="2800" spc="-5" dirty="0">
                <a:latin typeface="Times New Roman"/>
                <a:cs typeface="Times New Roman"/>
              </a:rPr>
              <a:t>variable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true, </a:t>
            </a:r>
            <a:r>
              <a:rPr sz="2800" dirty="0">
                <a:latin typeface="Times New Roman"/>
                <a:cs typeface="Times New Roman"/>
              </a:rPr>
              <a:t>use the </a:t>
            </a:r>
            <a:r>
              <a:rPr sz="2800" spc="-5" dirty="0">
                <a:latin typeface="Times New Roman"/>
                <a:cs typeface="Times New Roman"/>
              </a:rPr>
              <a:t>propositional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variable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minterm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Connect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minterms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</a:t>
            </a:r>
            <a:r>
              <a:rPr sz="2800" dirty="0">
                <a:latin typeface="Times New Roman"/>
                <a:cs typeface="Times New Roman"/>
              </a:rPr>
              <a:t>’s.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39" y="5226558"/>
            <a:ext cx="241553" cy="24917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4682" y="356869"/>
            <a:ext cx="685482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en-US" sz="4000" dirty="0"/>
              <a:t>How to find the DNF of (p </a:t>
            </a:r>
            <a:r>
              <a:rPr lang="en-US" altLang="en-US" sz="4000" dirty="0" err="1">
                <a:latin typeface="Symbol" pitchFamily="2" charset="2"/>
              </a:rPr>
              <a:t>Ú</a:t>
            </a:r>
            <a:r>
              <a:rPr lang="en-US" altLang="en-US" sz="4000" dirty="0">
                <a:latin typeface="Symbol" pitchFamily="2" charset="2"/>
              </a:rPr>
              <a:t> </a:t>
            </a:r>
            <a:r>
              <a:rPr lang="en-US" altLang="en-US" sz="4000" dirty="0"/>
              <a:t>q)</a:t>
            </a:r>
            <a:r>
              <a:rPr lang="en-US" altLang="en-US" sz="4000" dirty="0">
                <a:latin typeface="Symbol" pitchFamily="2" charset="2"/>
              </a:rPr>
              <a:t>®</a:t>
            </a:r>
            <a:r>
              <a:rPr lang="en-US" altLang="en-US" sz="4000" dirty="0" err="1">
                <a:latin typeface="Symbol" pitchFamily="2" charset="2"/>
              </a:rPr>
              <a:t>Ø</a:t>
            </a:r>
            <a:r>
              <a:rPr lang="en-US" altLang="en-US" sz="4000" dirty="0" err="1"/>
              <a:t>r</a:t>
            </a:r>
            <a:r>
              <a:rPr lang="en-US" altLang="en-US" sz="4000" dirty="0"/>
              <a:t> </a:t>
            </a:r>
            <a:endParaRPr sz="4000" dirty="0">
              <a:latin typeface="Symbol"/>
              <a:cs typeface="Symbo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752910"/>
              </p:ext>
            </p:extLst>
          </p:nvPr>
        </p:nvGraphicFramePr>
        <p:xfrm>
          <a:off x="533780" y="1208906"/>
          <a:ext cx="7315199" cy="43522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4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359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q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Symbol"/>
                          <a:cs typeface="Symbol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  <a:r>
                        <a:rPr sz="2800" dirty="0">
                          <a:latin typeface="Symbol"/>
                          <a:cs typeface="Symbol"/>
                        </a:rPr>
                        <a:t>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6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rgbClr val="3333CC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64895" y="5421749"/>
            <a:ext cx="7292975" cy="83693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703580" marR="5080" indent="-691515">
              <a:lnSpc>
                <a:spcPts val="3020"/>
              </a:lnSpc>
              <a:spcBef>
                <a:spcPts val="484"/>
              </a:spcBef>
              <a:tabLst>
                <a:tab pos="1522095" algn="l"/>
              </a:tabLst>
            </a:pP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input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make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statement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	Therefore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minterms.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764184" y="4542776"/>
            <a:ext cx="6864984" cy="11755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90563" indent="-690563" defTabSz="2005013">
              <a:lnSpc>
                <a:spcPct val="90000"/>
              </a:lnSpc>
              <a:tabLst>
                <a:tab pos="1370013" algn="l"/>
                <a:tab pos="2060575" algn="l"/>
                <a:tab pos="3429000" algn="l"/>
                <a:tab pos="3881438" algn="l"/>
                <a:tab pos="5024438" algn="l"/>
              </a:tabLs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truth table we can set up the DNF</a:t>
            </a:r>
          </a:p>
          <a:p>
            <a:pPr marL="690563" indent="-690563" defTabSz="2005013">
              <a:lnSpc>
                <a:spcPct val="90000"/>
              </a:lnSpc>
              <a:tabLst>
                <a:tab pos="1370013" algn="l"/>
                <a:tab pos="2060575" algn="l"/>
                <a:tab pos="3429000" algn="l"/>
                <a:tab pos="3881438" algn="l"/>
                <a:tab pos="5024438" algn="l"/>
              </a:tabLst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 </a:t>
            </a: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8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 </a:t>
            </a:r>
            <a:r>
              <a:rPr lang="en-US" altLang="en-US" sz="28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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qr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 </a:t>
            </a:r>
            <a:r>
              <a:rPr lang="en-US" altLang="en-US" sz="28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</a:t>
            </a:r>
          </a:p>
        </p:txBody>
      </p:sp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FC19EB55-DC9E-DF4B-9A9A-B07B18C39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750685"/>
              </p:ext>
            </p:extLst>
          </p:nvPr>
        </p:nvGraphicFramePr>
        <p:xfrm>
          <a:off x="533780" y="222332"/>
          <a:ext cx="7315199" cy="43522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7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4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359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p</a:t>
                      </a: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q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528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Times New Roman"/>
                        </a:rPr>
                        <a:t></a:t>
                      </a:r>
                      <a:r>
                        <a:rPr sz="28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Symbol"/>
                          <a:cs typeface="Times New Roman"/>
                        </a:rPr>
                        <a:t>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(p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Symbol"/>
                          <a:cs typeface="Times New Roman"/>
                        </a:rPr>
                        <a:t></a:t>
                      </a:r>
                      <a:r>
                        <a:rPr sz="2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q)</a:t>
                      </a:r>
                      <a:r>
                        <a:rPr sz="2800" dirty="0">
                          <a:latin typeface="Symbol"/>
                          <a:cs typeface="Times New Roman"/>
                        </a:rPr>
                        <a:t>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2540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  <a:endParaRPr sz="2800" kern="1200">
                        <a:solidFill>
                          <a:srgbClr val="3333CC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3333CC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0099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  <a:endParaRPr sz="28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cs typeface="Times New Roman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660066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6265"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05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6379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91160">
                        <a:lnSpc>
                          <a:spcPts val="3354"/>
                        </a:lnSpc>
                      </a:pPr>
                      <a:r>
                        <a:rPr sz="2800" kern="1200" dirty="0">
                          <a:solidFill>
                            <a:srgbClr val="996633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19CF9261-F0C0-EA4D-BC55-2BCF0C14E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423925"/>
            <a:ext cx="7039612" cy="1107996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latin typeface="Monotype Corsiva" panose="03010101010201010101" pitchFamily="66" charset="0"/>
              </a:rPr>
              <a:t>Can we show that just </a:t>
            </a:r>
            <a:r>
              <a:rPr lang="en-US" altLang="en-US" sz="3600" dirty="0">
                <a:latin typeface="Monotype Corsiva" panose="03010101010201010101" pitchFamily="66" charset="0"/>
                <a:sym typeface="Symbol" pitchFamily="2" charset="2"/>
              </a:rPr>
              <a:t> and  form a set of </a:t>
            </a:r>
            <a:r>
              <a:rPr lang="en-US" altLang="en-US" sz="3600" dirty="0">
                <a:solidFill>
                  <a:srgbClr val="3333CC"/>
                </a:solidFill>
                <a:latin typeface="Monotype Corsiva" panose="03010101010201010101" pitchFamily="66" charset="0"/>
                <a:ea typeface="+mn-ea"/>
                <a:cs typeface="Times New Roman"/>
                <a:sym typeface="Symbol" pitchFamily="2" charset="2"/>
              </a:rPr>
              <a:t>functionally complete </a:t>
            </a:r>
            <a:r>
              <a:rPr lang="en-US" altLang="en-US" sz="3600" dirty="0">
                <a:latin typeface="Monotype Corsiva" panose="03010101010201010101" pitchFamily="66" charset="0"/>
                <a:sym typeface="Symbol" pitchFamily="2" charset="2"/>
              </a:rPr>
              <a:t>operands?</a:t>
            </a:r>
            <a:endParaRPr lang="en-US" altLang="en-US" sz="3600" dirty="0">
              <a:latin typeface="Monotype Corsiva" panose="03010101010201010101" pitchFamily="66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FBED2D4D-BADC-E840-BE9A-35C706C2C2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780" y="1759738"/>
            <a:ext cx="7315200" cy="465358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DeMorgan’s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Laws on the DNF.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(p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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qr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		</a:t>
            </a:r>
            <a:r>
              <a:rPr lang="en-US" altLang="en-US" sz="2800" dirty="0">
                <a:solidFill>
                  <a:srgbClr val="3333CC"/>
                </a:solidFill>
                <a:latin typeface="Times New Roman"/>
                <a:cs typeface="Times New Roman"/>
                <a:sym typeface="Symbol" pitchFamily="2" charset="2"/>
              </a:rPr>
              <a:t>DNF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rgbClr val="3333CC"/>
              </a:solidFill>
              <a:latin typeface="Times New Roman"/>
              <a:cs typeface="Times New Roman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 [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qr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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qr)]		</a:t>
            </a:r>
            <a:r>
              <a:rPr lang="en-US" altLang="en-US" sz="2800" dirty="0">
                <a:solidFill>
                  <a:srgbClr val="3333CC"/>
                </a:solidFill>
                <a:latin typeface="Times New Roman"/>
                <a:cs typeface="Times New Roman"/>
                <a:sym typeface="Symbol" pitchFamily="2" charset="2"/>
              </a:rPr>
              <a:t>Double Neg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solidFill>
                <a:srgbClr val="3333CC"/>
              </a:solidFill>
              <a:latin typeface="Times New Roman"/>
              <a:cs typeface="Times New Roman"/>
              <a:sym typeface="Symbol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[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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 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r) 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qr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qr)]	</a:t>
            </a:r>
            <a:r>
              <a:rPr lang="en-US" altLang="en-US" sz="2800" dirty="0" err="1">
                <a:solidFill>
                  <a:srgbClr val="3333CC"/>
                </a:solidFill>
                <a:latin typeface="Times New Roman"/>
                <a:cs typeface="Times New Roman"/>
                <a:sym typeface="Symbol" pitchFamily="2" charset="2"/>
              </a:rPr>
              <a:t>DeMorgan</a:t>
            </a:r>
            <a:endParaRPr lang="en-US" altLang="en-US" sz="2800" dirty="0">
              <a:solidFill>
                <a:srgbClr val="3333CC"/>
              </a:solidFill>
              <a:latin typeface="Times New Roman"/>
              <a:cs typeface="Times New Roman"/>
              <a:sym typeface="Symbol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2322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9871" y="530606"/>
            <a:ext cx="71450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Definition</a:t>
            </a:r>
            <a:r>
              <a:rPr dirty="0"/>
              <a:t> </a:t>
            </a:r>
            <a:r>
              <a:rPr spc="-5" dirty="0"/>
              <a:t>3. Disjunction</a:t>
            </a:r>
            <a:r>
              <a:rPr spc="25" dirty="0"/>
              <a:t> </a:t>
            </a:r>
            <a:r>
              <a:rPr spc="-5" dirty="0"/>
              <a:t>of p</a:t>
            </a:r>
            <a:r>
              <a:rPr spc="-10" dirty="0"/>
              <a:t> </a:t>
            </a:r>
            <a:r>
              <a:rPr spc="-5" dirty="0"/>
              <a:t>and q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4540" y="2053082"/>
            <a:ext cx="4075429" cy="36798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34925" marR="5080">
              <a:lnSpc>
                <a:spcPct val="100499"/>
              </a:lnSpc>
              <a:spcBef>
                <a:spcPts val="85"/>
              </a:spcBef>
              <a:tabLst>
                <a:tab pos="3588385" algn="l"/>
              </a:tabLst>
            </a:pP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q be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opos</a:t>
            </a:r>
            <a:r>
              <a:rPr sz="2400" spc="-5" dirty="0">
                <a:latin typeface="Times New Roman"/>
                <a:cs typeface="Times New Roman"/>
              </a:rPr>
              <a:t>iti</a:t>
            </a:r>
            <a:r>
              <a:rPr sz="2400" dirty="0">
                <a:latin typeface="Times New Roman"/>
                <a:cs typeface="Times New Roman"/>
              </a:rPr>
              <a:t>ons.	</a:t>
            </a:r>
            <a:r>
              <a:rPr sz="2400" spc="-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he  </a:t>
            </a:r>
            <a:r>
              <a:rPr sz="2400" spc="-5" dirty="0">
                <a:latin typeface="Times New Roman"/>
                <a:cs typeface="Times New Roman"/>
              </a:rPr>
              <a:t>proposition </a:t>
            </a:r>
            <a:r>
              <a:rPr sz="2400" dirty="0">
                <a:latin typeface="Times New Roman"/>
                <a:cs typeface="Times New Roman"/>
              </a:rPr>
              <a:t>“p </a:t>
            </a:r>
            <a:r>
              <a:rPr sz="2400" b="1" dirty="0">
                <a:latin typeface="Times New Roman"/>
                <a:cs typeface="Times New Roman"/>
              </a:rPr>
              <a:t>or </a:t>
            </a:r>
            <a:r>
              <a:rPr sz="2400" dirty="0">
                <a:latin typeface="Times New Roman"/>
                <a:cs typeface="Times New Roman"/>
              </a:rPr>
              <a:t>q,” </a:t>
            </a:r>
            <a:r>
              <a:rPr sz="2400" spc="-5" dirty="0">
                <a:latin typeface="Times New Roman"/>
                <a:cs typeface="Times New Roman"/>
              </a:rPr>
              <a:t>[either </a:t>
            </a:r>
            <a:r>
              <a:rPr sz="2400" dirty="0">
                <a:latin typeface="Times New Roman"/>
                <a:cs typeface="Times New Roman"/>
              </a:rPr>
              <a:t>p or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q or </a:t>
            </a:r>
            <a:r>
              <a:rPr sz="2400" spc="-5" dirty="0">
                <a:latin typeface="Times New Roman"/>
                <a:cs typeface="Times New Roman"/>
              </a:rPr>
              <a:t>both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them] denoted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2400" b="1" spc="-5" dirty="0">
                <a:solidFill>
                  <a:srgbClr val="3333CC"/>
                </a:solidFill>
                <a:latin typeface="Symbol"/>
                <a:cs typeface="Symbol"/>
              </a:rPr>
              <a:t></a:t>
            </a:r>
            <a:r>
              <a:rPr sz="2400" b="1" spc="-5" dirty="0">
                <a:solidFill>
                  <a:srgbClr val="3333CC"/>
                </a:solidFill>
                <a:latin typeface="Times New Roman"/>
                <a:cs typeface="Times New Roman"/>
              </a:rPr>
              <a:t>q</a:t>
            </a:r>
            <a:r>
              <a:rPr sz="2400" spc="-5" dirty="0">
                <a:latin typeface="Times New Roman"/>
                <a:cs typeface="Times New Roman"/>
              </a:rPr>
              <a:t>, is the proposition that 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false when </a:t>
            </a:r>
            <a:r>
              <a:rPr sz="2400" dirty="0">
                <a:latin typeface="Times New Roman"/>
                <a:cs typeface="Times New Roman"/>
              </a:rPr>
              <a:t>p and q </a:t>
            </a:r>
            <a:r>
              <a:rPr sz="2400" spc="-5" dirty="0">
                <a:latin typeface="Times New Roman"/>
                <a:cs typeface="Times New Roman"/>
              </a:rPr>
              <a:t>are both false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true otherwise. The </a:t>
            </a:r>
            <a:r>
              <a:rPr sz="2400" b="1" dirty="0">
                <a:latin typeface="Times New Roman"/>
                <a:cs typeface="Times New Roman"/>
              </a:rPr>
              <a:t>or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inclusive.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12700" marR="639445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xa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e:</a:t>
            </a:r>
            <a:r>
              <a:rPr sz="2400" spc="-16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Ali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ce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s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s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m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r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t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OR 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honest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66750" y="2266950"/>
          <a:ext cx="3427728" cy="37318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5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245">
                <a:tc gridSpan="3">
                  <a:txBody>
                    <a:bodyPr/>
                    <a:lstStyle/>
                    <a:p>
                      <a:pPr marL="167640" marR="480059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3.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Truth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 Disjunction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propositions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3670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22300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400" spc="-5" dirty="0">
                          <a:latin typeface="Symbol"/>
                          <a:cs typeface="Symbol"/>
                        </a:rPr>
                        <a:t>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855">
                <a:tc>
                  <a:txBody>
                    <a:bodyPr/>
                    <a:lstStyle/>
                    <a:p>
                      <a:pPr marR="239395" algn="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617855" algn="ct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596900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607695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34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810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4040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>
            <a:extLst>
              <a:ext uri="{FF2B5EF4-FFF2-40B4-BE49-F238E27FC236}">
                <a16:creationId xmlns:a16="http://schemas.microsoft.com/office/drawing/2014/main" id="{CB6EB0E0-50A7-C046-8D05-E9ADF28B6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752600"/>
            <a:ext cx="7848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/>
              <a:t>p	q	p </a:t>
            </a:r>
            <a:r>
              <a:rPr lang="en-US" altLang="en-US" dirty="0">
                <a:sym typeface="Symbol" pitchFamily="2" charset="2"/>
              </a:rPr>
              <a:t> q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T	T	T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T	F	F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F	T	T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>
                <a:sym typeface="Symbol" pitchFamily="2" charset="2"/>
              </a:rPr>
              <a:t>F	F	T</a:t>
            </a:r>
            <a:endParaRPr lang="en-US" altLang="en-US" dirty="0"/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D2F3BC0A-0D30-714B-876E-B6D5004A8048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752600"/>
            <a:ext cx="2971800" cy="2743200"/>
            <a:chOff x="432" y="1200"/>
            <a:chExt cx="1872" cy="1728"/>
          </a:xfrm>
        </p:grpSpPr>
        <p:sp>
          <p:nvSpPr>
            <p:cNvPr id="23559" name="Line 5">
              <a:extLst>
                <a:ext uri="{FF2B5EF4-FFF2-40B4-BE49-F238E27FC236}">
                  <a16:creationId xmlns:a16="http://schemas.microsoft.com/office/drawing/2014/main" id="{A619142E-8802-7846-98EA-562F61270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" y="1536"/>
              <a:ext cx="18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" name="Line 6">
              <a:extLst>
                <a:ext uri="{FF2B5EF4-FFF2-40B4-BE49-F238E27FC236}">
                  <a16:creationId xmlns:a16="http://schemas.microsoft.com/office/drawing/2014/main" id="{5C3098B7-3339-8F42-A515-3537EC60C8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200"/>
              <a:ext cx="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5" name="Text Box 7">
            <a:extLst>
              <a:ext uri="{FF2B5EF4-FFF2-40B4-BE49-F238E27FC236}">
                <a16:creationId xmlns:a16="http://schemas.microsoft.com/office/drawing/2014/main" id="{461CAC8E-48C1-7B47-B7E9-C596947AD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495800"/>
            <a:ext cx="76962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The DNF of  p </a:t>
            </a:r>
            <a:r>
              <a:rPr lang="en-US" altLang="en-US">
                <a:sym typeface="Symbol" pitchFamily="2" charset="2"/>
              </a:rPr>
              <a:t> q </a:t>
            </a:r>
            <a:r>
              <a:rPr lang="en-US" altLang="en-US"/>
              <a:t>is  (p</a:t>
            </a:r>
            <a:r>
              <a:rPr lang="en-US" altLang="en-US">
                <a:sym typeface="Symbol" pitchFamily="2" charset="2"/>
              </a:rPr>
              <a:t>q)  </a:t>
            </a:r>
            <a:r>
              <a:rPr lang="en-US" altLang="en-US"/>
              <a:t>(</a:t>
            </a:r>
            <a:r>
              <a:rPr lang="en-US" altLang="en-US">
                <a:sym typeface="Symbol" pitchFamily="2" charset="2"/>
              </a:rPr>
              <a:t></a:t>
            </a:r>
            <a:r>
              <a:rPr lang="en-US" altLang="en-US"/>
              <a:t>p</a:t>
            </a:r>
            <a:r>
              <a:rPr lang="en-US" altLang="en-US">
                <a:sym typeface="Symbol" pitchFamily="2" charset="2"/>
              </a:rPr>
              <a:t> q)  </a:t>
            </a:r>
            <a:r>
              <a:rPr lang="en-US" altLang="en-US"/>
              <a:t>(</a:t>
            </a:r>
            <a:r>
              <a:rPr lang="en-US" altLang="en-US">
                <a:sym typeface="Symbol" pitchFamily="2" charset="2"/>
              </a:rPr>
              <a:t></a:t>
            </a:r>
            <a:r>
              <a:rPr lang="en-US" altLang="en-US"/>
              <a:t>p</a:t>
            </a:r>
            <a:r>
              <a:rPr lang="en-US" altLang="en-US">
                <a:sym typeface="Symbol" pitchFamily="2" charset="2"/>
              </a:rPr>
              <a:t> q). 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sym typeface="Symbol" pitchFamily="2" charset="2"/>
              </a:rPr>
              <a:t>Then, applying DeMorgan’s Law, we get that this is equivalent to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sym typeface="Symbol" pitchFamily="2" charset="2"/>
              </a:rPr>
              <a:t>[</a:t>
            </a:r>
            <a:r>
              <a:rPr lang="en-US" altLang="en-US"/>
              <a:t>(p</a:t>
            </a:r>
            <a:r>
              <a:rPr lang="en-US" altLang="en-US">
                <a:sym typeface="Symbol" pitchFamily="2" charset="2"/>
              </a:rPr>
              <a:t>q)  </a:t>
            </a:r>
            <a:r>
              <a:rPr lang="en-US" altLang="en-US"/>
              <a:t>(</a:t>
            </a:r>
            <a:r>
              <a:rPr lang="en-US" altLang="en-US">
                <a:sym typeface="Symbol" pitchFamily="2" charset="2"/>
              </a:rPr>
              <a:t></a:t>
            </a:r>
            <a:r>
              <a:rPr lang="en-US" altLang="en-US"/>
              <a:t>p</a:t>
            </a:r>
            <a:r>
              <a:rPr lang="en-US" altLang="en-US">
                <a:sym typeface="Symbol" pitchFamily="2" charset="2"/>
              </a:rPr>
              <a:t> q)  </a:t>
            </a:r>
            <a:r>
              <a:rPr lang="en-US" altLang="en-US"/>
              <a:t>(</a:t>
            </a:r>
            <a:r>
              <a:rPr lang="en-US" altLang="en-US">
                <a:sym typeface="Symbol" pitchFamily="2" charset="2"/>
              </a:rPr>
              <a:t></a:t>
            </a:r>
            <a:r>
              <a:rPr lang="en-US" altLang="en-US"/>
              <a:t>p</a:t>
            </a:r>
            <a:r>
              <a:rPr lang="en-US" altLang="en-US">
                <a:sym typeface="Symbol" pitchFamily="2" charset="2"/>
              </a:rPr>
              <a:t> q)]. </a:t>
            </a:r>
          </a:p>
        </p:txBody>
      </p:sp>
      <p:sp>
        <p:nvSpPr>
          <p:cNvPr id="23557" name="Rectangle 8">
            <a:extLst>
              <a:ext uri="{FF2B5EF4-FFF2-40B4-BE49-F238E27FC236}">
                <a16:creationId xmlns:a16="http://schemas.microsoft.com/office/drawing/2014/main" id="{A95392DA-F61B-3646-BEA8-CC9FCDB11D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423925"/>
            <a:ext cx="6201411" cy="984885"/>
          </a:xfrm>
        </p:spPr>
        <p:txBody>
          <a:bodyPr/>
          <a:lstStyle/>
          <a:p>
            <a:pPr algn="ctr" eaLnBrk="1" hangingPunct="1"/>
            <a:r>
              <a:rPr lang="en-US" altLang="en-US" sz="3200" dirty="0"/>
              <a:t>Find an expression equivalent to </a:t>
            </a:r>
            <a:r>
              <a:rPr lang="en-US" altLang="en-US" sz="3200" dirty="0">
                <a:solidFill>
                  <a:schemeClr val="tx1"/>
                </a:solidFill>
              </a:rPr>
              <a:t>p </a:t>
            </a:r>
            <a:r>
              <a:rPr lang="en-US" altLang="en-US" sz="3200" dirty="0">
                <a:solidFill>
                  <a:schemeClr val="tx1"/>
                </a:solidFill>
                <a:sym typeface="Symbol" pitchFamily="2" charset="2"/>
              </a:rPr>
              <a:t> q</a:t>
            </a:r>
            <a:br>
              <a:rPr lang="en-US" altLang="en-US" sz="3200" dirty="0">
                <a:solidFill>
                  <a:schemeClr val="tx1"/>
                </a:solidFill>
                <a:sym typeface="Symbol" pitchFamily="2" charset="2"/>
              </a:rPr>
            </a:br>
            <a:r>
              <a:rPr lang="en-US" altLang="en-US" sz="3200" dirty="0">
                <a:solidFill>
                  <a:schemeClr val="tx1"/>
                </a:solidFill>
                <a:sym typeface="Symbol" pitchFamily="2" charset="2"/>
              </a:rPr>
              <a:t>that uses only</a:t>
            </a:r>
            <a:r>
              <a:rPr lang="en-US" altLang="en-US" sz="2400" dirty="0">
                <a:solidFill>
                  <a:schemeClr val="tx1"/>
                </a:solidFill>
                <a:sym typeface="Symbol" pitchFamily="2" charset="2"/>
              </a:rPr>
              <a:t> </a:t>
            </a:r>
            <a:r>
              <a:rPr lang="en-US" altLang="en-US" sz="3200" dirty="0">
                <a:solidFill>
                  <a:schemeClr val="tx1"/>
                </a:solidFill>
                <a:sym typeface="Symbol" pitchFamily="2" charset="2"/>
              </a:rPr>
              <a:t>conjunctions and negations.</a:t>
            </a:r>
            <a:r>
              <a:rPr lang="en-US" altLang="en-US" sz="3200" dirty="0"/>
              <a:t> </a:t>
            </a:r>
          </a:p>
        </p:txBody>
      </p:sp>
      <p:sp>
        <p:nvSpPr>
          <p:cNvPr id="17417" name="Text Box 9">
            <a:extLst>
              <a:ext uri="{FF2B5EF4-FFF2-40B4-BE49-F238E27FC236}">
                <a16:creationId xmlns:a16="http://schemas.microsoft.com/office/drawing/2014/main" id="{A016D9DA-39A5-E74B-B717-F0E110AD80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2057400"/>
            <a:ext cx="335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/>
              <a:t>How many </a:t>
            </a:r>
            <a:r>
              <a:rPr lang="en-US" altLang="en-US" dirty="0" err="1"/>
              <a:t>minterms</a:t>
            </a:r>
            <a:r>
              <a:rPr lang="en-US" altLang="en-US" dirty="0"/>
              <a:t> in the DNF?</a:t>
            </a:r>
          </a:p>
        </p:txBody>
      </p:sp>
    </p:spTree>
    <p:extLst>
      <p:ext uri="{BB962C8B-B14F-4D97-AF65-F5344CB8AC3E}">
        <p14:creationId xmlns:p14="http://schemas.microsoft.com/office/powerpoint/2010/main" val="11290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174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5" grpId="0" build="p" autoUpdateAnimBg="0"/>
      <p:bldP spid="17417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41F36FA-84E0-C54E-84FA-AB0B4D949A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5094" y="423925"/>
            <a:ext cx="6811011" cy="136652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Now can we write an equivalent statement to </a:t>
            </a:r>
            <a:r>
              <a:rPr lang="en-US" altLang="en-US" sz="2800" dirty="0">
                <a:solidFill>
                  <a:schemeClr val="tx1"/>
                </a:solidFill>
              </a:rPr>
              <a:t>p </a:t>
            </a:r>
            <a:r>
              <a:rPr lang="en-US" altLang="en-US" sz="2800" dirty="0">
                <a:solidFill>
                  <a:schemeClr val="tx1"/>
                </a:solidFill>
                <a:sym typeface="Symbol" pitchFamily="2" charset="2"/>
              </a:rPr>
              <a:t> q</a:t>
            </a:r>
            <a:br>
              <a:rPr lang="en-US" altLang="en-US" sz="2800" dirty="0">
                <a:solidFill>
                  <a:schemeClr val="tx1"/>
                </a:solidFill>
                <a:sym typeface="Symbol" pitchFamily="2" charset="2"/>
              </a:rPr>
            </a:br>
            <a:r>
              <a:rPr lang="en-US" altLang="en-US" sz="2800" dirty="0"/>
              <a:t> that uses only disjunctions and negations?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37D81E7-A061-394F-A27E-EA11384DAF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2702471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pq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[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q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 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 q)  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 q)]		From Before</a:t>
            </a:r>
          </a:p>
          <a:p>
            <a:pPr eaLnBrk="1" hangingPunct="1">
              <a:lnSpc>
                <a:spcPct val="15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[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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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 q)]	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DeMorgan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 eaLnBrk="1" hangingPunct="1">
              <a:lnSpc>
                <a:spcPct val="15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[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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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q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)]			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Doub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. Neg.</a:t>
            </a:r>
          </a:p>
          <a:p>
            <a:pPr eaLnBrk="1" hangingPunct="1">
              <a:lnSpc>
                <a:spcPct val="150000"/>
              </a:lnSpc>
              <a:buFont typeface="Symbol" pitchFamily="2" charset="2"/>
              <a:buChar char="Û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 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q)  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q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			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DeMorgan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6803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bldLvl="2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30957" y="71881"/>
            <a:ext cx="348043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Logic</a:t>
            </a:r>
            <a:r>
              <a:rPr sz="4000" spc="-85" dirty="0"/>
              <a:t> </a:t>
            </a:r>
            <a:r>
              <a:rPr sz="4000" dirty="0"/>
              <a:t>Equivalences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7168" y="877964"/>
            <a:ext cx="6637459" cy="541498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30957" y="276098"/>
            <a:ext cx="348043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Logic</a:t>
            </a:r>
            <a:r>
              <a:rPr sz="4000" spc="-85" dirty="0"/>
              <a:t> </a:t>
            </a:r>
            <a:r>
              <a:rPr sz="4000" dirty="0"/>
              <a:t>Equivalences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0702" y="1234962"/>
            <a:ext cx="6274076" cy="453962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6520" y="262381"/>
            <a:ext cx="334899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Prove</a:t>
            </a:r>
            <a:r>
              <a:rPr sz="4000" spc="-80" dirty="0"/>
              <a:t> </a:t>
            </a:r>
            <a:r>
              <a:rPr sz="4000" dirty="0"/>
              <a:t>Equivalence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914400"/>
            <a:ext cx="5105399" cy="17480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24000" y="2718490"/>
            <a:ext cx="5371337" cy="163625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24000" y="4519640"/>
            <a:ext cx="5310377" cy="19608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0222" y="338582"/>
            <a:ext cx="62363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Definition</a:t>
            </a:r>
            <a:r>
              <a:rPr sz="3600" spc="-35" dirty="0"/>
              <a:t> </a:t>
            </a:r>
            <a:r>
              <a:rPr sz="3600" dirty="0"/>
              <a:t>4.</a:t>
            </a:r>
            <a:r>
              <a:rPr sz="3600" spc="-5" dirty="0"/>
              <a:t> </a:t>
            </a:r>
            <a:r>
              <a:rPr sz="3600" dirty="0"/>
              <a:t>: </a:t>
            </a:r>
            <a:r>
              <a:rPr sz="3600" u="sng" spc="-5" dirty="0">
                <a:uFill>
                  <a:solidFill>
                    <a:srgbClr val="000000"/>
                  </a:solidFill>
                </a:uFill>
              </a:rPr>
              <a:t>Exclusive</a:t>
            </a:r>
            <a:r>
              <a:rPr sz="3600" u="sng" spc="-10" dirty="0">
                <a:uFill>
                  <a:solidFill>
                    <a:srgbClr val="000000"/>
                  </a:solidFill>
                </a:uFill>
              </a:rPr>
              <a:t> </a:t>
            </a:r>
            <a:r>
              <a:rPr sz="3600" u="sng" spc="-5" dirty="0">
                <a:uFill>
                  <a:solidFill>
                    <a:srgbClr val="000000"/>
                  </a:solidFill>
                </a:uFill>
              </a:rPr>
              <a:t>Or</a:t>
            </a:r>
            <a:r>
              <a:rPr sz="3600" u="sng" spc="-15" dirty="0">
                <a:uFill>
                  <a:solidFill>
                    <a:srgbClr val="000000"/>
                  </a:solidFill>
                </a:uFill>
              </a:rPr>
              <a:t> </a:t>
            </a:r>
            <a:r>
              <a:rPr sz="3600" dirty="0"/>
              <a:t>of</a:t>
            </a:r>
            <a:r>
              <a:rPr sz="3600" spc="-10" dirty="0"/>
              <a:t> </a:t>
            </a:r>
            <a:r>
              <a:rPr sz="3600" dirty="0"/>
              <a:t>p</a:t>
            </a:r>
            <a:r>
              <a:rPr sz="3600" spc="-10" dirty="0"/>
              <a:t> </a:t>
            </a:r>
            <a:r>
              <a:rPr sz="3600" dirty="0"/>
              <a:t>and</a:t>
            </a:r>
            <a:r>
              <a:rPr sz="3600" spc="-15" dirty="0"/>
              <a:t> </a:t>
            </a:r>
            <a:r>
              <a:rPr sz="3600" dirty="0"/>
              <a:t>q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4688840" y="2002027"/>
            <a:ext cx="3764915" cy="3439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037080" algn="l"/>
              </a:tabLst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p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q be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propositions.	The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b="1" i="1" spc="-5" dirty="0">
                <a:latin typeface="Times New Roman"/>
                <a:cs typeface="Times New Roman"/>
              </a:rPr>
              <a:t>exclusive </a:t>
            </a:r>
            <a:r>
              <a:rPr sz="2800" b="1" i="1" dirty="0">
                <a:latin typeface="Times New Roman"/>
                <a:cs typeface="Times New Roman"/>
              </a:rPr>
              <a:t>or </a:t>
            </a:r>
            <a:r>
              <a:rPr sz="2800" dirty="0">
                <a:latin typeface="Times New Roman"/>
                <a:cs typeface="Times New Roman"/>
              </a:rPr>
              <a:t>of p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q,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denoted </a:t>
            </a:r>
            <a:r>
              <a:rPr sz="2800" dirty="0">
                <a:latin typeface="Times New Roman"/>
                <a:cs typeface="Times New Roman"/>
              </a:rPr>
              <a:t>by </a:t>
            </a:r>
            <a:r>
              <a:rPr sz="2800" b="1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2800" b="1" dirty="0">
                <a:solidFill>
                  <a:srgbClr val="3333CC"/>
                </a:solidFill>
                <a:latin typeface="Symbol"/>
                <a:cs typeface="Symbol"/>
              </a:rPr>
              <a:t></a:t>
            </a:r>
            <a:r>
              <a:rPr sz="2800" b="1" dirty="0">
                <a:solidFill>
                  <a:srgbClr val="3333CC"/>
                </a:solidFill>
                <a:latin typeface="Times New Roman"/>
                <a:cs typeface="Times New Roman"/>
              </a:rPr>
              <a:t>q</a:t>
            </a:r>
            <a:r>
              <a:rPr sz="2800" dirty="0">
                <a:latin typeface="Times New Roman"/>
                <a:cs typeface="Times New Roman"/>
              </a:rPr>
              <a:t>, is 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 that </a:t>
            </a:r>
            <a:r>
              <a:rPr sz="2800" dirty="0">
                <a:latin typeface="Times New Roman"/>
                <a:cs typeface="Times New Roman"/>
              </a:rPr>
              <a:t>is true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exactly</a:t>
            </a:r>
            <a:r>
              <a:rPr sz="2800" u="sng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q is true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false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otherwise.</a:t>
            </a:r>
            <a:endParaRPr sz="28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66750" y="2266950"/>
          <a:ext cx="3427728" cy="37318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8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5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1245">
                <a:tc gridSpan="3">
                  <a:txBody>
                    <a:bodyPr/>
                    <a:lstStyle/>
                    <a:p>
                      <a:pPr marL="167640" marR="480059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4.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Truth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 Exclusive OR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propositions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3670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0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400" spc="-5" dirty="0">
                          <a:latin typeface="Symbol"/>
                          <a:cs typeface="Symbol"/>
                        </a:rPr>
                        <a:t>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0855">
                <a:tc>
                  <a:txBody>
                    <a:bodyPr/>
                    <a:lstStyle/>
                    <a:p>
                      <a:pPr marR="239395" algn="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7015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607695" algn="ct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596900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R="607695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345">
                <a:tc>
                  <a:txBody>
                    <a:bodyPr/>
                    <a:lstStyle/>
                    <a:p>
                      <a:pPr marR="239395" algn="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7810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4040" algn="ctr">
                        <a:lnSpc>
                          <a:spcPts val="2750"/>
                        </a:lnSpc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9324" y="420877"/>
            <a:ext cx="572452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569845" algn="l"/>
              </a:tabLst>
            </a:pPr>
            <a:r>
              <a:rPr sz="4000" spc="-5" dirty="0"/>
              <a:t>Definition 5.	Implication</a:t>
            </a:r>
            <a:r>
              <a:rPr sz="4000" spc="-50" dirty="0"/>
              <a:t> </a:t>
            </a:r>
            <a:r>
              <a:rPr sz="4000" spc="-5" dirty="0"/>
              <a:t>p</a:t>
            </a:r>
            <a:r>
              <a:rPr sz="4000" i="0" spc="-5" dirty="0">
                <a:latin typeface="Symbol"/>
                <a:cs typeface="Symbol"/>
              </a:rPr>
              <a:t></a:t>
            </a:r>
            <a:r>
              <a:rPr spc="-5" dirty="0"/>
              <a:t>q</a:t>
            </a:r>
            <a:endParaRPr sz="40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1369567"/>
            <a:ext cx="4927600" cy="45732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4330" marR="22225" indent="635">
              <a:lnSpc>
                <a:spcPct val="100299"/>
              </a:lnSpc>
              <a:spcBef>
                <a:spcPts val="90"/>
              </a:spcBef>
              <a:tabLst>
                <a:tab pos="3838575" algn="l"/>
              </a:tabLst>
            </a:pPr>
            <a:r>
              <a:rPr sz="2400" spc="-5" dirty="0">
                <a:latin typeface="Times New Roman"/>
                <a:cs typeface="Times New Roman"/>
              </a:rPr>
              <a:t>Let </a:t>
            </a:r>
            <a:r>
              <a:rPr sz="2400" dirty="0">
                <a:latin typeface="Times New Roman"/>
                <a:cs typeface="Times New Roman"/>
              </a:rPr>
              <a:t>p and q be </a:t>
            </a:r>
            <a:r>
              <a:rPr sz="2400" spc="-5" dirty="0">
                <a:latin typeface="Times New Roman"/>
                <a:cs typeface="Times New Roman"/>
              </a:rPr>
              <a:t>propositions. The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implication </a:t>
            </a:r>
            <a:r>
              <a:rPr sz="2400" b="1" spc="-5" dirty="0">
                <a:solidFill>
                  <a:srgbClr val="3333CC"/>
                </a:solidFill>
                <a:latin typeface="Times New Roman"/>
                <a:cs typeface="Times New Roman"/>
              </a:rPr>
              <a:t>p</a:t>
            </a:r>
            <a:r>
              <a:rPr sz="2400" b="1" spc="-5" dirty="0">
                <a:solidFill>
                  <a:srgbClr val="3333CC"/>
                </a:solidFill>
                <a:latin typeface="Symbol"/>
                <a:cs typeface="Symbol"/>
              </a:rPr>
              <a:t></a:t>
            </a:r>
            <a:r>
              <a:rPr sz="2400" b="1" spc="-5" dirty="0">
                <a:solidFill>
                  <a:srgbClr val="3333CC"/>
                </a:solidFill>
                <a:latin typeface="Times New Roman"/>
                <a:cs typeface="Times New Roman"/>
              </a:rPr>
              <a:t>q </a:t>
            </a:r>
            <a:r>
              <a:rPr sz="2400" spc="-5" dirty="0">
                <a:latin typeface="Times New Roman"/>
                <a:cs typeface="Times New Roman"/>
              </a:rPr>
              <a:t>is the proposition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is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false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only when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is true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 q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is</a:t>
            </a:r>
            <a:r>
              <a:rPr sz="24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false</a:t>
            </a:r>
            <a:r>
              <a:rPr sz="2400" spc="-5" dirty="0">
                <a:latin typeface="Times New Roman"/>
                <a:cs typeface="Times New Roman"/>
              </a:rPr>
              <a:t>,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true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otherwise.	In this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implication </a:t>
            </a:r>
            <a:r>
              <a:rPr sz="2400" dirty="0">
                <a:latin typeface="Times New Roman"/>
                <a:cs typeface="Times New Roman"/>
              </a:rPr>
              <a:t>p </a:t>
            </a:r>
            <a:r>
              <a:rPr sz="2400" spc="-5" dirty="0">
                <a:latin typeface="Times New Roman"/>
                <a:cs typeface="Times New Roman"/>
              </a:rPr>
              <a:t>is called the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hypothesis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(or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antecedent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premise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and q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called the conclusion (or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consequence). </a:t>
            </a:r>
            <a:r>
              <a:rPr sz="2400" b="1" spc="-5" dirty="0">
                <a:latin typeface="Times New Roman"/>
                <a:cs typeface="Times New Roman"/>
              </a:rPr>
              <a:t>Note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p</a:t>
            </a:r>
            <a:r>
              <a:rPr sz="2400" dirty="0">
                <a:solidFill>
                  <a:srgbClr val="FF0000"/>
                </a:solidFill>
                <a:latin typeface="Symbol"/>
                <a:cs typeface="Symbol"/>
              </a:rPr>
              <a:t>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q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equivalent to (</a:t>
            </a:r>
            <a:r>
              <a:rPr sz="2400" spc="-5" dirty="0">
                <a:solidFill>
                  <a:srgbClr val="FF0000"/>
                </a:solidFill>
                <a:latin typeface="Symbol"/>
                <a:cs typeface="Symbol"/>
              </a:rPr>
              <a:t>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 </a:t>
            </a:r>
            <a:r>
              <a:rPr sz="2400" dirty="0">
                <a:solidFill>
                  <a:srgbClr val="FF0000"/>
                </a:solidFill>
                <a:latin typeface="Symbol"/>
                <a:cs typeface="Symbol"/>
              </a:rPr>
              <a:t>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q) </a:t>
            </a:r>
            <a:r>
              <a:rPr sz="2400" spc="-5" dirty="0">
                <a:latin typeface="Times New Roman"/>
                <a:cs typeface="Times New Roman"/>
              </a:rPr>
              <a:t>[false </a:t>
            </a:r>
            <a:r>
              <a:rPr sz="2400" b="1" spc="-5" dirty="0">
                <a:latin typeface="Times New Roman"/>
                <a:cs typeface="Times New Roman"/>
              </a:rPr>
              <a:t>only 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when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q </a:t>
            </a:r>
            <a:r>
              <a:rPr sz="2400" spc="-5" dirty="0">
                <a:latin typeface="Times New Roman"/>
                <a:cs typeface="Times New Roman"/>
              </a:rPr>
              <a:t>is false]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55"/>
              </a:spcBef>
            </a:pP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conditional statement that is true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virtue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fa </a:t>
            </a:r>
            <a:r>
              <a:rPr sz="1800" spc="-43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 its hypothesis is false is called vacuously true </a:t>
            </a:r>
            <a:r>
              <a:rPr sz="1800" spc="-43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or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 true</a:t>
            </a:r>
            <a:r>
              <a:rPr sz="1800" dirty="0">
                <a:solidFill>
                  <a:srgbClr val="FF0000"/>
                </a:solidFill>
                <a:latin typeface="Times New Roman"/>
                <a:cs typeface="Times New Roman"/>
              </a:rPr>
              <a:t> by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default</a:t>
            </a:r>
            <a:endParaRPr sz="18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397235"/>
              </p:ext>
            </p:extLst>
          </p:nvPr>
        </p:nvGraphicFramePr>
        <p:xfrm>
          <a:off x="5015293" y="2190750"/>
          <a:ext cx="3886200" cy="39617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71245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67005" marR="480059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5.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Truth</a:t>
                      </a:r>
                      <a:r>
                        <a:rPr sz="18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Table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800" spc="-48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Implication</a:t>
                      </a:r>
                      <a:r>
                        <a:rPr sz="18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800" dirty="0">
                          <a:latin typeface="Symbol"/>
                          <a:cs typeface="Symbol"/>
                        </a:rPr>
                        <a:t>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q.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80808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82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500"/>
                        </a:spcBef>
                        <a:tabLst>
                          <a:tab pos="1087120" algn="l"/>
                        </a:tabLst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p	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4825" algn="ctr">
                        <a:lnSpc>
                          <a:spcPct val="100000"/>
                        </a:lnSpc>
                        <a:spcBef>
                          <a:spcPts val="15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2400" spc="-5" dirty="0">
                          <a:latin typeface="Symbol"/>
                          <a:cs typeface="Symbol"/>
                        </a:rPr>
                        <a:t>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q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905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80808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9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81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ts val="2005"/>
                        </a:lnSpc>
                        <a:spcBef>
                          <a:spcPts val="855"/>
                        </a:spcBef>
                        <a:tabLst>
                          <a:tab pos="1000125" algn="l"/>
                        </a:tabLst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	T</a:t>
                      </a: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17855" algn="ctr">
                        <a:lnSpc>
                          <a:spcPts val="2005"/>
                        </a:lnSpc>
                        <a:spcBef>
                          <a:spcPts val="8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1085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0066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ts val="2725"/>
                        </a:lnSpc>
                        <a:spcBef>
                          <a:spcPts val="775"/>
                        </a:spcBef>
                        <a:tabLst>
                          <a:tab pos="1005205" algn="l"/>
                        </a:tabLst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	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86105" algn="ctr">
                        <a:lnSpc>
                          <a:spcPts val="2725"/>
                        </a:lnSpc>
                        <a:spcBef>
                          <a:spcPts val="77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984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FF0066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28575">
                      <a:solidFill>
                        <a:srgbClr val="FF006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F0066"/>
                      </a:solidFill>
                      <a:prstDash val="solid"/>
                    </a:lnL>
                    <a:lnB w="19050">
                      <a:solidFill>
                        <a:srgbClr val="FF006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ct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53670" marB="0">
                    <a:lnL w="19050">
                      <a:solidFill>
                        <a:srgbClr val="FF0066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  <a:spcBef>
                          <a:spcPts val="55"/>
                        </a:spcBef>
                        <a:tabLst>
                          <a:tab pos="1005205" algn="l"/>
                        </a:tabLst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	T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320040">
                        <a:lnSpc>
                          <a:spcPct val="100000"/>
                        </a:lnSpc>
                        <a:tabLst>
                          <a:tab pos="1010919" algn="l"/>
                        </a:tabLst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F	F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8945" marR="1033144" indent="-1206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2400" dirty="0">
                          <a:latin typeface="Arial"/>
                          <a:cs typeface="Arial"/>
                        </a:rPr>
                        <a:t>T  T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0066"/>
                      </a:solidFill>
                      <a:prstDash val="solid"/>
                    </a:lnR>
                    <a:lnT w="28575">
                      <a:solidFill>
                        <a:srgbClr val="FF0066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FF0066"/>
                      </a:solidFill>
                      <a:prstDash val="solid"/>
                    </a:lnL>
                    <a:lnR w="19050">
                      <a:solidFill>
                        <a:srgbClr val="FF0066"/>
                      </a:solidFill>
                      <a:prstDash val="solid"/>
                    </a:lnR>
                    <a:lnB w="19050">
                      <a:solidFill>
                        <a:srgbClr val="FF006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4848" y="414782"/>
            <a:ext cx="25203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Some</a:t>
            </a:r>
            <a:r>
              <a:rPr sz="3600" spc="-95" dirty="0"/>
              <a:t> </a:t>
            </a:r>
            <a:r>
              <a:rPr sz="3600" spc="-5" dirty="0"/>
              <a:t>Examples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1204722"/>
            <a:ext cx="127253" cy="13106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2039" y="1809000"/>
            <a:ext cx="127253" cy="13105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2039" y="2137409"/>
            <a:ext cx="127253" cy="13106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2039" y="2741688"/>
            <a:ext cx="127253" cy="13105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55039" y="1092200"/>
            <a:ext cx="7223125" cy="4158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0167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Let</a:t>
            </a:r>
            <a:r>
              <a:rPr sz="1800" dirty="0">
                <a:latin typeface="Times New Roman"/>
                <a:cs typeface="Times New Roman"/>
              </a:rPr>
              <a:t> 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Patti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likes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hard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rock,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q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Sam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doesn’t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like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motorcycles,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 =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Rhonda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likes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loud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noises.</a:t>
            </a:r>
            <a:endParaRPr sz="18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434"/>
              </a:spcBef>
            </a:pPr>
            <a:r>
              <a:rPr sz="1800" spc="-5" dirty="0">
                <a:latin typeface="Times New Roman"/>
                <a:cs typeface="Times New Roman"/>
              </a:rPr>
              <a:t>Patti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likes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hard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rock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Sam likes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motorcycles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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(~q)</a:t>
            </a:r>
            <a:endParaRPr sz="1800">
              <a:latin typeface="Times New Roman"/>
              <a:cs typeface="Times New Roman"/>
            </a:endParaRPr>
          </a:p>
          <a:p>
            <a:pPr marL="412750" marR="377190">
              <a:lnSpc>
                <a:spcPct val="100000"/>
              </a:lnSpc>
              <a:spcBef>
                <a:spcPts val="430"/>
              </a:spcBef>
            </a:pPr>
            <a:r>
              <a:rPr sz="1800" spc="-5" dirty="0">
                <a:latin typeface="Times New Roman"/>
                <a:cs typeface="Times New Roman"/>
              </a:rPr>
              <a:t>Sam does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not </a:t>
            </a:r>
            <a:r>
              <a:rPr sz="1800" spc="-5" dirty="0">
                <a:latin typeface="Times New Roman"/>
                <a:cs typeface="Times New Roman"/>
              </a:rPr>
              <a:t>like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motorcycles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Rhonda</a:t>
            </a:r>
            <a:r>
              <a:rPr sz="1800" spc="-5" dirty="0">
                <a:latin typeface="Times New Roman"/>
                <a:cs typeface="Times New Roman"/>
              </a:rPr>
              <a:t> likes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loud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noises,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but</a:t>
            </a:r>
            <a:r>
              <a:rPr sz="1800" spc="-5" dirty="0">
                <a:latin typeface="Times New Roman"/>
                <a:cs typeface="Times New Roman"/>
              </a:rPr>
              <a:t> Patti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does </a:t>
            </a:r>
            <a:r>
              <a:rPr sz="1800" dirty="0">
                <a:latin typeface="Times New Roman"/>
                <a:cs typeface="Times New Roman"/>
              </a:rPr>
              <a:t>not</a:t>
            </a:r>
            <a:r>
              <a:rPr sz="1800" spc="-5" dirty="0">
                <a:latin typeface="Times New Roman"/>
                <a:cs typeface="Times New Roman"/>
              </a:rPr>
              <a:t> like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hard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rock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</a:t>
            </a:r>
            <a:r>
              <a:rPr sz="1800" dirty="0">
                <a:latin typeface="Times New Roman"/>
                <a:cs typeface="Times New Roman"/>
              </a:rPr>
              <a:t> (q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 r)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-5" dirty="0">
                <a:latin typeface="Times New Roman"/>
                <a:cs typeface="Times New Roman"/>
              </a:rPr>
              <a:t> (~p)</a:t>
            </a:r>
            <a:endParaRPr sz="18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434"/>
              </a:spcBef>
            </a:pPr>
            <a:r>
              <a:rPr sz="1800" spc="-5" dirty="0">
                <a:latin typeface="Times New Roman"/>
                <a:cs typeface="Times New Roman"/>
              </a:rPr>
              <a:t>Either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Patti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likes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hard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rock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Rhonda</a:t>
            </a:r>
            <a:r>
              <a:rPr sz="1800" spc="-5" dirty="0">
                <a:latin typeface="Times New Roman"/>
                <a:cs typeface="Times New Roman"/>
              </a:rPr>
              <a:t> likes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loud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noises,</a:t>
            </a:r>
            <a:r>
              <a:rPr sz="1800" dirty="0">
                <a:latin typeface="Times New Roman"/>
                <a:cs typeface="Times New Roman"/>
              </a:rPr>
              <a:t> but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both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</a:t>
            </a:r>
            <a:r>
              <a:rPr sz="1800" dirty="0">
                <a:latin typeface="Times New Roman"/>
                <a:cs typeface="Times New Roman"/>
              </a:rPr>
              <a:t> (p</a:t>
            </a:r>
            <a:endParaRPr sz="18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</a:pPr>
            <a:r>
              <a:rPr sz="1800" dirty="0">
                <a:latin typeface="Symbol"/>
                <a:cs typeface="Symbol"/>
              </a:rPr>
              <a:t>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r)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[~(p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r)]</a:t>
            </a:r>
            <a:endParaRPr sz="1800">
              <a:latin typeface="Times New Roman"/>
              <a:cs typeface="Times New Roman"/>
            </a:endParaRPr>
          </a:p>
          <a:p>
            <a:pPr marL="12700" marR="478155">
              <a:lnSpc>
                <a:spcPct val="100000"/>
              </a:lnSpc>
              <a:spcBef>
                <a:spcPts val="425"/>
              </a:spcBef>
            </a:pPr>
            <a:r>
              <a:rPr sz="1800" spc="-5" dirty="0">
                <a:latin typeface="Times New Roman"/>
                <a:cs typeface="Times New Roman"/>
              </a:rPr>
              <a:t>Let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q,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3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propositions.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Construct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proposition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will</a:t>
            </a:r>
            <a:r>
              <a:rPr sz="1800" dirty="0">
                <a:latin typeface="Times New Roman"/>
                <a:cs typeface="Times New Roman"/>
              </a:rPr>
              <a:t> be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only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when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exactly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two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 true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other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one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false.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350">
              <a:latin typeface="Times New Roman"/>
              <a:cs typeface="Times New Roman"/>
            </a:endParaRPr>
          </a:p>
          <a:p>
            <a:pPr marL="69215" marR="108585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u = (p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 q)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(~r)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true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when</a:t>
            </a:r>
            <a:r>
              <a:rPr sz="1800" dirty="0">
                <a:latin typeface="Times New Roman"/>
                <a:cs typeface="Times New Roman"/>
              </a:rPr>
              <a:t> p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q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true and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false.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can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similarly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get</a:t>
            </a:r>
            <a:r>
              <a:rPr sz="1800" dirty="0">
                <a:latin typeface="Times New Roman"/>
                <a:cs typeface="Times New Roman"/>
              </a:rPr>
              <a:t> v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p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(~q)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r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(~p)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 q </a:t>
            </a:r>
            <a:r>
              <a:rPr sz="1800" dirty="0">
                <a:latin typeface="Symbol"/>
                <a:cs typeface="Symbol"/>
              </a:rPr>
              <a:t></a:t>
            </a:r>
            <a:r>
              <a:rPr sz="1800" dirty="0">
                <a:latin typeface="Times New Roman"/>
                <a:cs typeface="Times New Roman"/>
              </a:rPr>
              <a:t> r. </a:t>
            </a:r>
            <a:r>
              <a:rPr sz="1800" spc="-5" dirty="0">
                <a:latin typeface="Times New Roman"/>
                <a:cs typeface="Times New Roman"/>
              </a:rPr>
              <a:t>Obviously,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solution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problem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proposition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u </a:t>
            </a:r>
            <a:r>
              <a:rPr sz="1800" dirty="0">
                <a:latin typeface="Symbol"/>
                <a:cs typeface="Symbol"/>
              </a:rPr>
              <a:t>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v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Symbol"/>
                <a:cs typeface="Symbol"/>
              </a:rPr>
              <a:t>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w.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Practice</a:t>
            </a:r>
            <a:r>
              <a:rPr sz="1800" u="sng" spc="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draw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complete</a:t>
            </a:r>
            <a:r>
              <a:rPr sz="18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truth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table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with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all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relevant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columns</a:t>
            </a:r>
            <a:r>
              <a:rPr sz="18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rows</a:t>
            </a:r>
            <a:r>
              <a:rPr sz="1800" dirty="0">
                <a:latin typeface="Times New Roman"/>
                <a:cs typeface="Times New Roman"/>
              </a:rPr>
              <a:t>.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3344417"/>
            <a:ext cx="127253" cy="1310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5758</Words>
  <Application>Microsoft Macintosh PowerPoint</Application>
  <PresentationFormat>On-screen Show (4:3)</PresentationFormat>
  <Paragraphs>998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Arial</vt:lpstr>
      <vt:lpstr>Calibri</vt:lpstr>
      <vt:lpstr>Cambria Math</vt:lpstr>
      <vt:lpstr>Comic Sans MS</vt:lpstr>
      <vt:lpstr>Monotype Corsiva</vt:lpstr>
      <vt:lpstr>Symbol</vt:lpstr>
      <vt:lpstr>Times New Roman</vt:lpstr>
      <vt:lpstr>Office Theme</vt:lpstr>
      <vt:lpstr>Propositional Logic CPSC 2070 Discrete Structures</vt:lpstr>
      <vt:lpstr>Proposition</vt:lpstr>
      <vt:lpstr>Logical operations on propositions</vt:lpstr>
      <vt:lpstr>Definition 1. Negation of p</vt:lpstr>
      <vt:lpstr>Definition 2. Conjunction of p and q</vt:lpstr>
      <vt:lpstr>Definition 3. Disjunction of p and q</vt:lpstr>
      <vt:lpstr>Definition 4. : Exclusive Or of p and q</vt:lpstr>
      <vt:lpstr>Definition 5. Implication pq</vt:lpstr>
      <vt:lpstr>Some Examples</vt:lpstr>
      <vt:lpstr>Notes on Implications</vt:lpstr>
      <vt:lpstr>Related Implications</vt:lpstr>
      <vt:lpstr>Truth Tables for Converse, Inverse, Contrapositive</vt:lpstr>
      <vt:lpstr>Definition 6. Biconditional (Bidirectional Implication)</vt:lpstr>
      <vt:lpstr>1.2 Compound Propositions</vt:lpstr>
      <vt:lpstr>Compound Propositions</vt:lpstr>
      <vt:lpstr>Special Types of Compound  Propositions</vt:lpstr>
      <vt:lpstr>Practice with English Sentences</vt:lpstr>
      <vt:lpstr>1.3 Some Applications of  Propositional Logic</vt:lpstr>
      <vt:lpstr>Logical Puzzle 1</vt:lpstr>
      <vt:lpstr>Observations</vt:lpstr>
      <vt:lpstr>PowerPoint Presentation</vt:lpstr>
      <vt:lpstr>p: Janice is paid the most.  q: Maggie is paid the most.  r: Fred is paid the most. s: Janice is paid the least.</vt:lpstr>
      <vt:lpstr>p: Janice is paid the most.  q: Maggie is paid the most.  r: Fred is paid the most. s: Janice is paid the least.</vt:lpstr>
      <vt:lpstr>Knights and Knaves Puzzles</vt:lpstr>
      <vt:lpstr>PowerPoint Presentation</vt:lpstr>
      <vt:lpstr>Another Variation : A says “At least one of us  is a Knave” and B says nothing</vt:lpstr>
      <vt:lpstr>The Hat Puzzle</vt:lpstr>
      <vt:lpstr>PowerPoint Presentation</vt:lpstr>
      <vt:lpstr>Bit Operations</vt:lpstr>
      <vt:lpstr>Truth tables for the bit operations AND (), OR (),  and XOR ()</vt:lpstr>
      <vt:lpstr>Binary Math Review</vt:lpstr>
      <vt:lpstr>Program to add 3 binary digits</vt:lpstr>
      <vt:lpstr>1.4 Logical Equivalence</vt:lpstr>
      <vt:lpstr>Logically Equivalent</vt:lpstr>
      <vt:lpstr>DeMorgan’s Law</vt:lpstr>
      <vt:lpstr>DeMorgan’s Laws</vt:lpstr>
      <vt:lpstr>Laws of Distribution</vt:lpstr>
      <vt:lpstr>Prove: p q (p q)  (q p)</vt:lpstr>
      <vt:lpstr>List of Logical Equivalences   Table 6 in Section 1.2</vt:lpstr>
      <vt:lpstr>List of Equivalences</vt:lpstr>
      <vt:lpstr>Prove: (pq)  q  pq</vt:lpstr>
      <vt:lpstr>Prove: (pq)  q  pq</vt:lpstr>
      <vt:lpstr>Prove: p  q  q  p</vt:lpstr>
      <vt:lpstr>Prove: p  p  q is a tautology</vt:lpstr>
      <vt:lpstr>Why do I have to justify everything?</vt:lpstr>
      <vt:lpstr>Prove: (pq)  p is a tautology</vt:lpstr>
      <vt:lpstr>Prove or Disprove</vt:lpstr>
      <vt:lpstr>Prove:p  q p  q </vt:lpstr>
      <vt:lpstr>Normal or Canonical Forms</vt:lpstr>
      <vt:lpstr>Logical Operators</vt:lpstr>
      <vt:lpstr>Functionally Complete</vt:lpstr>
      <vt:lpstr>Are (p(pq)) and (p  q) equivalent?</vt:lpstr>
      <vt:lpstr>Are (p(pq)) and (p  q) equivalent?</vt:lpstr>
      <vt:lpstr>Disjunctive Normal Form</vt:lpstr>
      <vt:lpstr>Truth Table</vt:lpstr>
      <vt:lpstr>Method to construct DNF</vt:lpstr>
      <vt:lpstr>How to find the DNF of (p Ú q)®Ør </vt:lpstr>
      <vt:lpstr>PowerPoint Presentation</vt:lpstr>
      <vt:lpstr>Can we show that just  and  form a set of functionally complete operands?</vt:lpstr>
      <vt:lpstr>Find an expression equivalent to p  q that uses only conjunctions and negations. </vt:lpstr>
      <vt:lpstr>Now can we write an equivalent statement to p  q  that uses only disjunctions and negations?</vt:lpstr>
      <vt:lpstr>Logic Equivalences</vt:lpstr>
      <vt:lpstr>Logic Equivalences</vt:lpstr>
      <vt:lpstr>Prove Equivalence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Propositional Logic CPSC 2070 Discrete Structures</dc:title>
  <cp:lastModifiedBy>Microsoft Office User</cp:lastModifiedBy>
  <cp:revision>16</cp:revision>
  <dcterms:created xsi:type="dcterms:W3CDTF">2022-01-16T22:02:09Z</dcterms:created>
  <dcterms:modified xsi:type="dcterms:W3CDTF">2023-01-12T18:30:34Z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2022-01-16T00:00:00Z</vt:filetime>
  </property>
  <property fmtid="{D5CDD505-2E9C-101B-9397-08002B2CF9AE}" pid="3" name="Creator">
    <vt:lpwstr>PDFium</vt:lpwstr>
  </property>
  <property fmtid="{D5CDD505-2E9C-101B-9397-08002B2CF9AE}" pid="4" name="LastSaved">
    <vt:filetime>2022-01-16T00:00:00Z</vt:filetime>
  </property>
</Properties>
</file>